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56" r:id="rId2"/>
    <p:sldId id="502" r:id="rId3"/>
    <p:sldId id="434" r:id="rId4"/>
    <p:sldId id="455" r:id="rId5"/>
    <p:sldId id="501" r:id="rId6"/>
    <p:sldId id="500" r:id="rId7"/>
    <p:sldId id="309" r:id="rId8"/>
    <p:sldId id="401" r:id="rId9"/>
    <p:sldId id="289" r:id="rId10"/>
    <p:sldId id="291" r:id="rId11"/>
    <p:sldId id="292" r:id="rId12"/>
    <p:sldId id="293" r:id="rId13"/>
    <p:sldId id="294" r:id="rId14"/>
    <p:sldId id="307" r:id="rId15"/>
    <p:sldId id="402" r:id="rId16"/>
    <p:sldId id="304" r:id="rId17"/>
    <p:sldId id="295" r:id="rId18"/>
    <p:sldId id="296" r:id="rId19"/>
    <p:sldId id="300" r:id="rId20"/>
    <p:sldId id="297" r:id="rId21"/>
    <p:sldId id="298" r:id="rId22"/>
    <p:sldId id="302" r:id="rId23"/>
    <p:sldId id="303" r:id="rId24"/>
    <p:sldId id="306" r:id="rId25"/>
    <p:sldId id="288" r:id="rId26"/>
    <p:sldId id="305"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3"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48C5BC-6707-4533-98C6-00A23B043DE4}" v="425" dt="2024-10-08T09:33:39.3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97" d="100"/>
          <a:sy n="97" d="100"/>
        </p:scale>
        <p:origin x="93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 Usman" userId="2be69f11-f7c0-4ef2-b3f5-4496cccf096e" providerId="ADAL" clId="{C848C5BC-6707-4533-98C6-00A23B043DE4}"/>
    <pc:docChg chg="addSld delSld modSld modShowInfo">
      <pc:chgData name="Said Usman" userId="2be69f11-f7c0-4ef2-b3f5-4496cccf096e" providerId="ADAL" clId="{C848C5BC-6707-4533-98C6-00A23B043DE4}" dt="2024-10-08T15:33:16.977" v="430" actId="2744"/>
      <pc:docMkLst>
        <pc:docMk/>
      </pc:docMkLst>
      <pc:sldChg chg="modSp">
        <pc:chgData name="Said Usman" userId="2be69f11-f7c0-4ef2-b3f5-4496cccf096e" providerId="ADAL" clId="{C848C5BC-6707-4533-98C6-00A23B043DE4}" dt="2024-10-07T15:36:49.095" v="315"/>
        <pc:sldMkLst>
          <pc:docMk/>
          <pc:sldMk cId="0" sldId="256"/>
        </pc:sldMkLst>
        <pc:spChg chg="mod">
          <ac:chgData name="Said Usman" userId="2be69f11-f7c0-4ef2-b3f5-4496cccf096e" providerId="ADAL" clId="{C848C5BC-6707-4533-98C6-00A23B043DE4}" dt="2024-10-07T15:36:49.095" v="315"/>
          <ac:spMkLst>
            <pc:docMk/>
            <pc:sldMk cId="0" sldId="256"/>
            <ac:spMk id="11266" creationId="{00000000-0000-0000-0000-000000000000}"/>
          </ac:spMkLst>
        </pc:spChg>
      </pc:sldChg>
      <pc:sldChg chg="addSp modSp mod modAnim">
        <pc:chgData name="Said Usman" userId="2be69f11-f7c0-4ef2-b3f5-4496cccf096e" providerId="ADAL" clId="{C848C5BC-6707-4533-98C6-00A23B043DE4}" dt="2024-10-07T15:38:49.644" v="320"/>
        <pc:sldMkLst>
          <pc:docMk/>
          <pc:sldMk cId="0" sldId="258"/>
        </pc:sldMkLst>
        <pc:spChg chg="mod">
          <ac:chgData name="Said Usman" userId="2be69f11-f7c0-4ef2-b3f5-4496cccf096e" providerId="ADAL" clId="{C848C5BC-6707-4533-98C6-00A23B043DE4}" dt="2024-10-07T15:22:32.493" v="71" actId="20577"/>
          <ac:spMkLst>
            <pc:docMk/>
            <pc:sldMk cId="0" sldId="258"/>
            <ac:spMk id="13314" creationId="{00000000-0000-0000-0000-000000000000}"/>
          </ac:spMkLst>
        </pc:spChg>
        <pc:spChg chg="mod">
          <ac:chgData name="Said Usman" userId="2be69f11-f7c0-4ef2-b3f5-4496cccf096e" providerId="ADAL" clId="{C848C5BC-6707-4533-98C6-00A23B043DE4}" dt="2024-10-07T15:29:06.428" v="309" actId="255"/>
          <ac:spMkLst>
            <pc:docMk/>
            <pc:sldMk cId="0" sldId="258"/>
            <ac:spMk id="14339" creationId="{00000000-0000-0000-0000-000000000000}"/>
          </ac:spMkLst>
        </pc:spChg>
        <pc:picChg chg="add mod">
          <ac:chgData name="Said Usman" userId="2be69f11-f7c0-4ef2-b3f5-4496cccf096e" providerId="ADAL" clId="{C848C5BC-6707-4533-98C6-00A23B043DE4}" dt="2024-10-07T15:36:22.787" v="314" actId="1076"/>
          <ac:picMkLst>
            <pc:docMk/>
            <pc:sldMk cId="0" sldId="258"/>
            <ac:picMk id="2" creationId="{F190B872-EFFC-9321-9FBF-E46C18438284}"/>
          </ac:picMkLst>
        </pc:picChg>
      </pc:sldChg>
      <pc:sldChg chg="modAnim">
        <pc:chgData name="Said Usman" userId="2be69f11-f7c0-4ef2-b3f5-4496cccf096e" providerId="ADAL" clId="{C848C5BC-6707-4533-98C6-00A23B043DE4}" dt="2024-10-07T15:58:02.004" v="336"/>
        <pc:sldMkLst>
          <pc:docMk/>
          <pc:sldMk cId="3735325506" sldId="289"/>
        </pc:sldMkLst>
      </pc:sldChg>
      <pc:sldChg chg="modAnim">
        <pc:chgData name="Said Usman" userId="2be69f11-f7c0-4ef2-b3f5-4496cccf096e" providerId="ADAL" clId="{C848C5BC-6707-4533-98C6-00A23B043DE4}" dt="2024-10-07T15:59:08.147" v="340"/>
        <pc:sldMkLst>
          <pc:docMk/>
          <pc:sldMk cId="972812196" sldId="291"/>
        </pc:sldMkLst>
      </pc:sldChg>
      <pc:sldChg chg="modAnim">
        <pc:chgData name="Said Usman" userId="2be69f11-f7c0-4ef2-b3f5-4496cccf096e" providerId="ADAL" clId="{C848C5BC-6707-4533-98C6-00A23B043DE4}" dt="2024-10-07T16:01:12.571" v="344"/>
        <pc:sldMkLst>
          <pc:docMk/>
          <pc:sldMk cId="1996652332" sldId="292"/>
        </pc:sldMkLst>
      </pc:sldChg>
      <pc:sldChg chg="modAnim">
        <pc:chgData name="Said Usman" userId="2be69f11-f7c0-4ef2-b3f5-4496cccf096e" providerId="ADAL" clId="{C848C5BC-6707-4533-98C6-00A23B043DE4}" dt="2024-10-07T16:02:24.212" v="347"/>
        <pc:sldMkLst>
          <pc:docMk/>
          <pc:sldMk cId="3501899982" sldId="294"/>
        </pc:sldMkLst>
      </pc:sldChg>
      <pc:sldChg chg="modAnim">
        <pc:chgData name="Said Usman" userId="2be69f11-f7c0-4ef2-b3f5-4496cccf096e" providerId="ADAL" clId="{C848C5BC-6707-4533-98C6-00A23B043DE4}" dt="2024-10-07T16:17:44.416" v="356"/>
        <pc:sldMkLst>
          <pc:docMk/>
          <pc:sldMk cId="1083740886" sldId="307"/>
        </pc:sldMkLst>
      </pc:sldChg>
      <pc:sldChg chg="modAnim">
        <pc:chgData name="Said Usman" userId="2be69f11-f7c0-4ef2-b3f5-4496cccf096e" providerId="ADAL" clId="{C848C5BC-6707-4533-98C6-00A23B043DE4}" dt="2024-10-07T15:56:42.645" v="327"/>
        <pc:sldMkLst>
          <pc:docMk/>
          <pc:sldMk cId="1515299237" sldId="309"/>
        </pc:sldMkLst>
      </pc:sldChg>
      <pc:sldChg chg="modAnim">
        <pc:chgData name="Said Usman" userId="2be69f11-f7c0-4ef2-b3f5-4496cccf096e" providerId="ADAL" clId="{C848C5BC-6707-4533-98C6-00A23B043DE4}" dt="2024-10-07T15:57:31.268" v="334"/>
        <pc:sldMkLst>
          <pc:docMk/>
          <pc:sldMk cId="854994458" sldId="401"/>
        </pc:sldMkLst>
      </pc:sldChg>
      <pc:sldChg chg="modSp add modAnim">
        <pc:chgData name="Said Usman" userId="2be69f11-f7c0-4ef2-b3f5-4496cccf096e" providerId="ADAL" clId="{C848C5BC-6707-4533-98C6-00A23B043DE4}" dt="2024-10-08T09:30:14.855" v="359"/>
        <pc:sldMkLst>
          <pc:docMk/>
          <pc:sldMk cId="4112720265" sldId="434"/>
        </pc:sldMkLst>
        <pc:spChg chg="mod">
          <ac:chgData name="Said Usman" userId="2be69f11-f7c0-4ef2-b3f5-4496cccf096e" providerId="ADAL" clId="{C848C5BC-6707-4533-98C6-00A23B043DE4}" dt="2024-10-07T15:18:57.063" v="36" actId="20577"/>
          <ac:spMkLst>
            <pc:docMk/>
            <pc:sldMk cId="4112720265" sldId="434"/>
            <ac:spMk id="4" creationId="{8BFB672B-BC10-02BF-373F-6222F042F587}"/>
          </ac:spMkLst>
        </pc:spChg>
      </pc:sldChg>
      <pc:sldChg chg="modSp add modAnim">
        <pc:chgData name="Said Usman" userId="2be69f11-f7c0-4ef2-b3f5-4496cccf096e" providerId="ADAL" clId="{C848C5BC-6707-4533-98C6-00A23B043DE4}" dt="2024-10-08T09:33:39.323" v="428" actId="20577"/>
        <pc:sldMkLst>
          <pc:docMk/>
          <pc:sldMk cId="3422826634" sldId="455"/>
        </pc:sldMkLst>
        <pc:spChg chg="mod">
          <ac:chgData name="Said Usman" userId="2be69f11-f7c0-4ef2-b3f5-4496cccf096e" providerId="ADAL" clId="{C848C5BC-6707-4533-98C6-00A23B043DE4}" dt="2024-10-08T09:33:39.323" v="428" actId="20577"/>
          <ac:spMkLst>
            <pc:docMk/>
            <pc:sldMk cId="3422826634" sldId="455"/>
            <ac:spMk id="4" creationId="{A783D48C-3A5C-D894-8C98-7978B7A0D804}"/>
          </ac:spMkLst>
        </pc:spChg>
      </pc:sldChg>
      <pc:sldChg chg="add">
        <pc:chgData name="Said Usman" userId="2be69f11-f7c0-4ef2-b3f5-4496cccf096e" providerId="ADAL" clId="{C848C5BC-6707-4533-98C6-00A23B043DE4}" dt="2024-10-07T15:20:34.878" v="39"/>
        <pc:sldMkLst>
          <pc:docMk/>
          <pc:sldMk cId="4286134780" sldId="500"/>
        </pc:sldMkLst>
      </pc:sldChg>
      <pc:sldChg chg="add">
        <pc:chgData name="Said Usman" userId="2be69f11-f7c0-4ef2-b3f5-4496cccf096e" providerId="ADAL" clId="{C848C5BC-6707-4533-98C6-00A23B043DE4}" dt="2024-10-07T15:20:20.022" v="38"/>
        <pc:sldMkLst>
          <pc:docMk/>
          <pc:sldMk cId="3852618078" sldId="501"/>
        </pc:sldMkLst>
      </pc:sldChg>
      <pc:sldChg chg="add modAnim">
        <pc:chgData name="Said Usman" userId="2be69f11-f7c0-4ef2-b3f5-4496cccf096e" providerId="ADAL" clId="{C848C5BC-6707-4533-98C6-00A23B043DE4}" dt="2024-10-08T09:30:48.578" v="365"/>
        <pc:sldMkLst>
          <pc:docMk/>
          <pc:sldMk cId="3253227287" sldId="502"/>
        </pc:sldMkLst>
      </pc:sldChg>
      <pc:sldChg chg="add del">
        <pc:chgData name="Said Usman" userId="2be69f11-f7c0-4ef2-b3f5-4496cccf096e" providerId="ADAL" clId="{C848C5BC-6707-4533-98C6-00A23B043DE4}" dt="2024-10-07T15:44:55.509" v="322" actId="2696"/>
        <pc:sldMkLst>
          <pc:docMk/>
          <pc:sldMk cId="891708811" sldId="50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Slide Image Placeholder 1"/>
          <p:cNvSpPr>
            <a:spLocks noGrp="1" noRot="1" noChangeAspect="1" noTextEdit="1"/>
          </p:cNvSpPr>
          <p:nvPr>
            <p:ph type="sldImg"/>
          </p:nvPr>
        </p:nvSpPr>
        <p:spPr>
          <a:ln/>
        </p:spPr>
      </p:sp>
      <p:sp>
        <p:nvSpPr>
          <p:cNvPr id="310275" name="Notes Placeholder 2"/>
          <p:cNvSpPr>
            <a:spLocks noGrp="1"/>
          </p:cNvSpPr>
          <p:nvPr>
            <p:ph type="body" idx="1"/>
          </p:nvPr>
        </p:nvSpPr>
        <p:spPr>
          <a:noFill/>
          <a:ln/>
        </p:spPr>
        <p:txBody>
          <a:bodyPr/>
          <a:lstStyle/>
          <a:p>
            <a:endParaRPr lang="en-GB" dirty="0"/>
          </a:p>
        </p:txBody>
      </p:sp>
      <p:sp>
        <p:nvSpPr>
          <p:cNvPr id="310276" name="Slide Number Placeholder 3"/>
          <p:cNvSpPr>
            <a:spLocks noGrp="1"/>
          </p:cNvSpPr>
          <p:nvPr>
            <p:ph type="sldNum" sz="quarter" idx="5"/>
          </p:nvPr>
        </p:nvSpPr>
        <p:spPr>
          <a:noFill/>
        </p:spPr>
        <p:txBody>
          <a:bodyPr/>
          <a:lstStyle/>
          <a:p>
            <a:fld id="{C751FCCC-554F-4845-980D-EBDDE03C3BC0}" type="slidenum">
              <a:rPr lang="en-US" smtClean="0"/>
              <a:pPr/>
              <a:t>2</a:t>
            </a:fld>
            <a:endParaRPr lang="en-US" dirty="0"/>
          </a:p>
        </p:txBody>
      </p:sp>
    </p:spTree>
    <p:extLst>
      <p:ext uri="{BB962C8B-B14F-4D97-AF65-F5344CB8AC3E}">
        <p14:creationId xmlns:p14="http://schemas.microsoft.com/office/powerpoint/2010/main" val="2911945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6</a:t>
            </a:fld>
            <a:endParaRPr lang="en-GB"/>
          </a:p>
        </p:txBody>
      </p:sp>
    </p:spTree>
    <p:extLst>
      <p:ext uri="{BB962C8B-B14F-4D97-AF65-F5344CB8AC3E}">
        <p14:creationId xmlns:p14="http://schemas.microsoft.com/office/powerpoint/2010/main" val="1989265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dirty="0"/>
          </a:p>
        </p:txBody>
      </p:sp>
    </p:spTree>
    <p:extLst>
      <p:ext uri="{BB962C8B-B14F-4D97-AF65-F5344CB8AC3E}">
        <p14:creationId xmlns:p14="http://schemas.microsoft.com/office/powerpoint/2010/main" val="111018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Slide Image Placeholder 1"/>
          <p:cNvSpPr>
            <a:spLocks noGrp="1" noRot="1" noChangeAspect="1" noTextEdit="1"/>
          </p:cNvSpPr>
          <p:nvPr>
            <p:ph type="sldImg"/>
          </p:nvPr>
        </p:nvSpPr>
        <p:spPr>
          <a:ln/>
        </p:spPr>
      </p:sp>
      <p:sp>
        <p:nvSpPr>
          <p:cNvPr id="328707" name="Notes Placeholder 2"/>
          <p:cNvSpPr>
            <a:spLocks noGrp="1"/>
          </p:cNvSpPr>
          <p:nvPr>
            <p:ph type="body" idx="1"/>
          </p:nvPr>
        </p:nvSpPr>
        <p:spPr>
          <a:noFill/>
          <a:ln/>
        </p:spPr>
        <p:txBody>
          <a:bodyPr/>
          <a:lstStyle/>
          <a:p>
            <a:endParaRPr lang="en-GB" dirty="0"/>
          </a:p>
        </p:txBody>
      </p:sp>
      <p:sp>
        <p:nvSpPr>
          <p:cNvPr id="328708" name="Slide Number Placeholder 3"/>
          <p:cNvSpPr>
            <a:spLocks noGrp="1"/>
          </p:cNvSpPr>
          <p:nvPr>
            <p:ph type="sldNum" sz="quarter" idx="5"/>
          </p:nvPr>
        </p:nvSpPr>
        <p:spPr>
          <a:noFill/>
        </p:spPr>
        <p:txBody>
          <a:bodyPr/>
          <a:lstStyle/>
          <a:p>
            <a:fld id="{88B6D839-3811-4615-A3AE-CFA2207675CF}" type="slidenum">
              <a:rPr lang="en-US" smtClean="0"/>
              <a:pPr/>
              <a:t>25</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28/09/2026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28/09/2026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28/09/2026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28/09/2026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28/09/2026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28/09/2026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28/09/2026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28/09/2026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28/09/2026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28/09/2026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28/09/2026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28/09/2026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899592" y="1700808"/>
            <a:ext cx="7772400" cy="1152128"/>
          </a:xfrm>
        </p:spPr>
        <p:txBody>
          <a:bodyPr>
            <a:normAutofit fontScale="90000"/>
          </a:bodyPr>
          <a:lstStyle/>
          <a:p>
            <a:pPr eaLnBrk="1" fontAlgn="auto" hangingPunct="1">
              <a:spcAft>
                <a:spcPts val="0"/>
              </a:spcAft>
              <a:defRPr/>
            </a:pPr>
            <a:r>
              <a:rPr lang="en-GB" sz="4000" dirty="0"/>
              <a:t>Introduction to Project Management</a:t>
            </a:r>
            <a:br>
              <a:rPr lang="en-GB" sz="4000" dirty="0">
                <a:solidFill>
                  <a:srgbClr val="FFFF00"/>
                </a:solidFill>
              </a:rPr>
            </a:br>
            <a:br>
              <a:rPr lang="en-GB" sz="4000" dirty="0">
                <a:solidFill>
                  <a:srgbClr val="FFFF00"/>
                </a:solidFill>
              </a:rPr>
            </a:br>
            <a:r>
              <a:rPr lang="en-GB" sz="2000" b="1" dirty="0">
                <a:solidFill>
                  <a:schemeClr val="accent1">
                    <a:lumMod val="50000"/>
                  </a:schemeClr>
                </a:solidFill>
                <a:latin typeface="Arial" panose="020B0604020202020204" pitchFamily="34" charset="0"/>
              </a:rPr>
              <a:t>LCBB5005: Project Management</a:t>
            </a:r>
            <a:br>
              <a:rPr lang="en-GB" sz="2000" dirty="0">
                <a:solidFill>
                  <a:schemeClr val="accent1">
                    <a:lumMod val="50000"/>
                  </a:schemeClr>
                </a:solidFill>
                <a:latin typeface="Arial" panose="020B0604020202020204" pitchFamily="34" charset="0"/>
              </a:rPr>
            </a:br>
            <a:endParaRPr lang="en-US" sz="20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130622"/>
            <a:ext cx="8229600" cy="994122"/>
          </a:xfrm>
        </p:spPr>
        <p:txBody>
          <a:bodyPr/>
          <a:lstStyle/>
          <a:p>
            <a:pPr eaLnBrk="1" fontAlgn="auto" hangingPunct="1">
              <a:spcAft>
                <a:spcPts val="0"/>
              </a:spcAft>
              <a:defRPr/>
            </a:pPr>
            <a:r>
              <a:rPr lang="en-GB" sz="3200" b="1" dirty="0"/>
              <a:t>Session Plan</a:t>
            </a:r>
            <a:endParaRPr lang="en-US" sz="3200" b="1" dirty="0"/>
          </a:p>
        </p:txBody>
      </p:sp>
      <p:sp>
        <p:nvSpPr>
          <p:cNvPr id="14339" name="Rectangle 3"/>
          <p:cNvSpPr>
            <a:spLocks noGrp="1" noChangeArrowheads="1"/>
          </p:cNvSpPr>
          <p:nvPr>
            <p:ph idx="1"/>
          </p:nvPr>
        </p:nvSpPr>
        <p:spPr>
          <a:xfrm>
            <a:off x="143508" y="1124744"/>
            <a:ext cx="8856984" cy="4320480"/>
          </a:xfrm>
        </p:spPr>
        <p:txBody>
          <a:bodyPr/>
          <a:lstStyle/>
          <a:p>
            <a:pPr eaLnBrk="1" hangingPunct="1"/>
            <a:r>
              <a:rPr lang="en-GB" sz="2800" dirty="0"/>
              <a:t>Introduction: Tutor and Students</a:t>
            </a:r>
          </a:p>
          <a:p>
            <a:pPr eaLnBrk="1" hangingPunct="1"/>
            <a:r>
              <a:rPr lang="en-GB" sz="2800" dirty="0"/>
              <a:t>Module overview: See Module Descriptor and Weekly Schedule</a:t>
            </a:r>
          </a:p>
          <a:p>
            <a:pPr eaLnBrk="1" hangingPunct="1"/>
            <a:r>
              <a:rPr lang="en-GB" sz="2800" dirty="0"/>
              <a:t>Delivery Style: 2 hours Lecture and 2 hours Seminar activities in groups</a:t>
            </a:r>
          </a:p>
          <a:p>
            <a:pPr eaLnBrk="1" hangingPunct="1"/>
            <a:r>
              <a:rPr lang="en-GB" sz="2800" dirty="0"/>
              <a:t>Attendance: Mandatory</a:t>
            </a:r>
          </a:p>
          <a:p>
            <a:pPr eaLnBrk="1" hangingPunct="1"/>
            <a:r>
              <a:rPr lang="en-GB" sz="2800" dirty="0"/>
              <a:t>Assignment: Will be uploaded on Moodle</a:t>
            </a:r>
          </a:p>
        </p:txBody>
      </p:sp>
    </p:spTree>
    <p:extLst>
      <p:ext uri="{BB962C8B-B14F-4D97-AF65-F5344CB8AC3E}">
        <p14:creationId xmlns:p14="http://schemas.microsoft.com/office/powerpoint/2010/main" val="3253227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200" b="1" dirty="0"/>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134862" y="1484784"/>
            <a:ext cx="8629964" cy="3600400"/>
          </a:xfrm>
        </p:spPr>
        <p:txBody>
          <a:bodyPr>
            <a:normAutofit/>
          </a:bodyPr>
          <a:lstStyle/>
          <a:p>
            <a:pPr>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Respect fellow students.</a:t>
            </a:r>
          </a:p>
          <a:p>
            <a:pPr>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Please keep your mobile phone in silent mode.</a:t>
            </a:r>
          </a:p>
          <a:p>
            <a:pPr>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Participate in class discussion.</a:t>
            </a:r>
          </a:p>
          <a:p>
            <a:pPr>
              <a:buClr>
                <a:srgbClr val="0070C0"/>
              </a:buClr>
              <a:buFont typeface="Wingdings" panose="05000000000000000000" pitchFamily="2" charset="2"/>
              <a:buChar char="q"/>
            </a:pPr>
            <a:r>
              <a:rPr lang="en-GB" sz="2800" u="sng" dirty="0">
                <a:latin typeface="Arial" panose="020B0604020202020204" pitchFamily="34" charset="0"/>
                <a:cs typeface="Arial" panose="020B0604020202020204" pitchFamily="34" charset="0"/>
              </a:rPr>
              <a:t>ASK</a:t>
            </a:r>
            <a:r>
              <a:rPr lang="en-GB" sz="2800" dirty="0">
                <a:latin typeface="Arial" panose="020B0604020202020204" pitchFamily="34" charset="0"/>
                <a:cs typeface="Arial" panose="020B0604020202020204" pitchFamily="34" charset="0"/>
              </a:rPr>
              <a:t>!!! This is the </a:t>
            </a:r>
            <a:r>
              <a:rPr lang="en-GB" sz="2800" u="sng" dirty="0">
                <a:latin typeface="Arial" panose="020B0604020202020204" pitchFamily="34" charset="0"/>
                <a:cs typeface="Arial" panose="020B0604020202020204" pitchFamily="34" charset="0"/>
              </a:rPr>
              <a:t>ONLY</a:t>
            </a:r>
            <a:r>
              <a:rPr lang="en-GB" sz="2800" dirty="0">
                <a:latin typeface="Arial" panose="020B0604020202020204" pitchFamily="34" charset="0"/>
                <a:cs typeface="Arial" panose="020B0604020202020204" pitchFamily="34" charset="0"/>
              </a:rPr>
              <a:t> way to learn.</a:t>
            </a:r>
          </a:p>
          <a:p>
            <a:pPr>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Do not leave things last minute…assessments</a:t>
            </a:r>
          </a:p>
          <a:p>
            <a:pPr>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Always here to help, provide feedback etc.</a:t>
            </a:r>
          </a:p>
          <a:p>
            <a:pPr>
              <a:buClr>
                <a:srgbClr val="0070C0"/>
              </a:buClr>
              <a:buFont typeface="Wingdings" panose="05000000000000000000" pitchFamily="2" charset="2"/>
              <a:buChar char="q"/>
            </a:pPr>
            <a:r>
              <a:rPr lang="en-GB" sz="2800" dirty="0">
                <a:latin typeface="Arial" panose="020B0604020202020204" pitchFamily="34" charset="0"/>
                <a:cs typeface="Arial" panose="020B0604020202020204" pitchFamily="34" charset="0"/>
              </a:rPr>
              <a:t>Bring your laptops to class!!!!</a:t>
            </a:r>
          </a:p>
          <a:p>
            <a:pPr marL="0" indent="0">
              <a:buClr>
                <a:srgbClr val="0070C0"/>
              </a:buClr>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8BFB672B-BC10-02BF-373F-6222F042F58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LCBB5005: Project Management</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294031"/>
            <a:ext cx="8229600" cy="634082"/>
          </a:xfrm>
        </p:spPr>
        <p:txBody>
          <a:bodyPr>
            <a:noAutofit/>
          </a:bodyPr>
          <a:lstStyle/>
          <a:p>
            <a:r>
              <a:rPr lang="en-GB" sz="32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0" y="1124744"/>
            <a:ext cx="9144000" cy="4536504"/>
          </a:xfrm>
        </p:spPr>
        <p:txBody>
          <a:bodyPr>
            <a:normAutofit/>
          </a:bodyPr>
          <a:lstStyle/>
          <a:p>
            <a:pPr>
              <a:buClr>
                <a:srgbClr val="007DC3"/>
              </a:buClr>
              <a:buFont typeface="Wingdings" panose="05000000000000000000" pitchFamily="2" charset="2"/>
              <a:buChar char="q"/>
            </a:pPr>
            <a:r>
              <a:rPr lang="en-GB" sz="2800" dirty="0">
                <a:latin typeface="Arial" panose="020B0604020202020204" pitchFamily="34" charset="0"/>
                <a:cs typeface="Arial" panose="020B0604020202020204" pitchFamily="34" charset="0"/>
              </a:rPr>
              <a:t>Each session lasts 2 hours  and a </a:t>
            </a:r>
            <a:r>
              <a:rPr lang="en-GB" sz="2800" dirty="0">
                <a:cs typeface="Arial" panose="020B0604020202020204" pitchFamily="34" charset="0"/>
              </a:rPr>
              <a:t>10</a:t>
            </a:r>
            <a:r>
              <a:rPr lang="en-GB" sz="2800" dirty="0">
                <a:latin typeface="Arial" panose="020B0604020202020204" pitchFamily="34" charset="0"/>
                <a:cs typeface="Arial" panose="020B0604020202020204" pitchFamily="34" charset="0"/>
              </a:rPr>
              <a:t> to 15 minutes break is provided within a session.</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r>
              <a:rPr lang="en-GB" sz="2800" dirty="0">
                <a:latin typeface="Arial" panose="020B0604020202020204" pitchFamily="34" charset="0"/>
                <a:cs typeface="Arial" panose="020B0604020202020204" pitchFamily="34" charset="0"/>
              </a:rPr>
              <a:t>There would be a 15 mins break between both sessions.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A783D48C-3A5C-D894-8C98-7978B7A0D80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LCBB5005: Project management</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C647F-9447-043E-3F38-30EFE8355980}"/>
              </a:ext>
            </a:extLst>
          </p:cNvPr>
          <p:cNvSpPr>
            <a:spLocks noGrp="1"/>
          </p:cNvSpPr>
          <p:nvPr>
            <p:ph type="title"/>
          </p:nvPr>
        </p:nvSpPr>
        <p:spPr/>
        <p:txBody>
          <a:bodyPr/>
          <a:lstStyle/>
          <a:p>
            <a:pPr algn="l"/>
            <a:r>
              <a:rPr lang="en-GB" dirty="0"/>
              <a:t>End of each lesson</a:t>
            </a:r>
          </a:p>
        </p:txBody>
      </p:sp>
      <p:sp>
        <p:nvSpPr>
          <p:cNvPr id="3" name="Content Placeholder 2">
            <a:extLst>
              <a:ext uri="{FF2B5EF4-FFF2-40B4-BE49-F238E27FC236}">
                <a16:creationId xmlns:a16="http://schemas.microsoft.com/office/drawing/2014/main" id="{83294183-8587-FB65-E4BF-34CBBD336AE3}"/>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In the closure, the Lecturer will review and summarise the lesson, consolidate key information, create a link to new ideas and build anticipation for the next lesson.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You will be given an opportunity to express any concerns, ask questions and clarify your own understandings</a:t>
            </a:r>
          </a:p>
          <a:p>
            <a:endParaRPr lang="en-GB" sz="2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6EF9AFC-58FE-5F41-6187-C9EAA4DA420B}"/>
              </a:ext>
            </a:extLst>
          </p:cNvPr>
          <p:cNvSpPr>
            <a:spLocks noGrp="1"/>
          </p:cNvSpPr>
          <p:nvPr>
            <p:ph type="sldNum" sz="quarter" idx="12"/>
          </p:nvPr>
        </p:nvSpPr>
        <p:spPr/>
        <p:txBody>
          <a:bodyPr/>
          <a:lstStyle/>
          <a:p>
            <a:fld id="{C3F65BB1-9206-4D7F-97F9-47DCC7DC6334}" type="slidenum">
              <a:rPr lang="en-GB" smtClean="0"/>
              <a:pPr/>
              <a:t>5</a:t>
            </a:fld>
            <a:endParaRPr lang="en-GB"/>
          </a:p>
        </p:txBody>
      </p:sp>
    </p:spTree>
    <p:extLst>
      <p:ext uri="{BB962C8B-B14F-4D97-AF65-F5344CB8AC3E}">
        <p14:creationId xmlns:p14="http://schemas.microsoft.com/office/powerpoint/2010/main" val="3852618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4986F-C819-67CB-D245-6794785F2861}"/>
              </a:ext>
            </a:extLst>
          </p:cNvPr>
          <p:cNvSpPr>
            <a:spLocks noGrp="1"/>
          </p:cNvSpPr>
          <p:nvPr>
            <p:ph type="title"/>
          </p:nvPr>
        </p:nvSpPr>
        <p:spPr/>
        <p:txBody>
          <a:bodyPr/>
          <a:lstStyle/>
          <a:p>
            <a:r>
              <a:rPr lang="en-GB" dirty="0"/>
              <a:t>Attendance </a:t>
            </a:r>
          </a:p>
        </p:txBody>
      </p:sp>
      <p:sp>
        <p:nvSpPr>
          <p:cNvPr id="3" name="Content Placeholder 2">
            <a:extLst>
              <a:ext uri="{FF2B5EF4-FFF2-40B4-BE49-F238E27FC236}">
                <a16:creationId xmlns:a16="http://schemas.microsoft.com/office/drawing/2014/main" id="{EAEFC096-40EC-EC1A-F3C2-F20307C86B2F}"/>
              </a:ext>
            </a:extLst>
          </p:cNvPr>
          <p:cNvSpPr>
            <a:spLocks noGrp="1"/>
          </p:cNvSpPr>
          <p:nvPr>
            <p:ph idx="1"/>
          </p:nvPr>
        </p:nvSpPr>
        <p:spPr>
          <a:xfrm>
            <a:off x="457200" y="1268760"/>
            <a:ext cx="8229600" cy="4464497"/>
          </a:xfrm>
        </p:spPr>
        <p:txBody>
          <a:bodyPr>
            <a:normAutofit fontScale="92500" lnSpcReduction="10000"/>
          </a:bodyPr>
          <a:lstStyle/>
          <a:p>
            <a:pPr>
              <a:buClr>
                <a:srgbClr val="007DC3"/>
              </a:buClr>
              <a:buFont typeface="Wingdings" panose="05000000000000000000" pitchFamily="2" charset="2"/>
              <a:buChar char="q"/>
            </a:pPr>
            <a:r>
              <a:rPr lang="en-GB" sz="3200" dirty="0">
                <a:latin typeface="Arial" panose="020B0604020202020204" pitchFamily="34" charset="0"/>
                <a:cs typeface="Arial" panose="020B0604020202020204" pitchFamily="34" charset="0"/>
              </a:rPr>
              <a:t>You wil</a:t>
            </a:r>
            <a:r>
              <a:rPr lang="en-GB" dirty="0">
                <a:latin typeface="Arial" panose="020B0604020202020204" pitchFamily="34" charset="0"/>
                <a:cs typeface="Arial" panose="020B0604020202020204" pitchFamily="34" charset="0"/>
              </a:rPr>
              <a:t>l be marked as ‘</a:t>
            </a:r>
            <a:r>
              <a:rPr lang="en-GB" b="1" dirty="0">
                <a:latin typeface="Arial" panose="020B0604020202020204" pitchFamily="34" charset="0"/>
                <a:cs typeface="Arial" panose="020B0604020202020204" pitchFamily="34" charset="0"/>
              </a:rPr>
              <a:t>Late</a:t>
            </a:r>
            <a:r>
              <a:rPr lang="en-GB" dirty="0">
                <a:latin typeface="Arial" panose="020B0604020202020204" pitchFamily="34" charset="0"/>
                <a:cs typeface="Arial" panose="020B0604020202020204" pitchFamily="34" charset="0"/>
              </a:rPr>
              <a:t>’ </a:t>
            </a:r>
          </a:p>
          <a:p>
            <a:pPr lvl="1">
              <a:buClr>
                <a:srgbClr val="007DC3"/>
              </a:buClr>
              <a:buFont typeface="Wingdings" panose="05000000000000000000" pitchFamily="2" charset="2"/>
              <a:buChar char="q"/>
            </a:pPr>
            <a:r>
              <a:rPr lang="en-GB" dirty="0">
                <a:latin typeface="Arial" panose="020B0604020202020204" pitchFamily="34" charset="0"/>
                <a:cs typeface="Arial" panose="020B0604020202020204" pitchFamily="34" charset="0"/>
              </a:rPr>
              <a:t>If you arrive 10 to 39 minutes after the session start time, </a:t>
            </a:r>
            <a:r>
              <a:rPr lang="en-GB" b="1" dirty="0">
                <a:latin typeface="Arial" panose="020B0604020202020204" pitchFamily="34" charset="0"/>
                <a:cs typeface="Arial" panose="020B0604020202020204" pitchFamily="34" charset="0"/>
              </a:rPr>
              <a:t>or</a:t>
            </a:r>
          </a:p>
          <a:p>
            <a:pPr lvl="1">
              <a:buClr>
                <a:srgbClr val="007DC3"/>
              </a:buClr>
              <a:buFont typeface="Wingdings" panose="05000000000000000000" pitchFamily="2" charset="2"/>
              <a:buChar char="q"/>
            </a:pPr>
            <a:r>
              <a:rPr lang="en-GB" dirty="0">
                <a:latin typeface="Arial" panose="020B0604020202020204" pitchFamily="34" charset="0"/>
                <a:cs typeface="Arial" panose="020B0604020202020204" pitchFamily="34" charset="0"/>
              </a:rPr>
              <a:t>If you leave 10 to 39 minutes before the session end time</a:t>
            </a:r>
            <a:br>
              <a:rPr lang="en-GB"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r>
              <a:rPr lang="en-GB" sz="3200" dirty="0">
                <a:latin typeface="Arial" panose="020B0604020202020204" pitchFamily="34" charset="0"/>
                <a:cs typeface="Arial" panose="020B0604020202020204" pitchFamily="34" charset="0"/>
              </a:rPr>
              <a:t>University regulation- lectures/ module leaders/ Program managers do not have any control &amp; not allowed to authorise an absence.</a:t>
            </a:r>
          </a:p>
          <a:p>
            <a:pPr>
              <a:buClr>
                <a:srgbClr val="007DC3"/>
              </a:buClr>
              <a:buFont typeface="Wingdings" panose="05000000000000000000" pitchFamily="2" charset="2"/>
              <a:buChar char="q"/>
            </a:pPr>
            <a:endParaRPr lang="en-GB" sz="32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32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3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72D6485-070D-A3E1-E666-09FC012C071C}"/>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4286134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FE3E-04C8-4A32-9F12-40CC5B8D41F3}"/>
              </a:ext>
            </a:extLst>
          </p:cNvPr>
          <p:cNvSpPr>
            <a:spLocks noGrp="1"/>
          </p:cNvSpPr>
          <p:nvPr>
            <p:ph type="title"/>
          </p:nvPr>
        </p:nvSpPr>
        <p:spPr>
          <a:xfrm>
            <a:off x="457200" y="274638"/>
            <a:ext cx="8229600" cy="634082"/>
          </a:xfrm>
        </p:spPr>
        <p:txBody>
          <a:bodyPr/>
          <a:lstStyle/>
          <a:p>
            <a:r>
              <a:rPr lang="en-GB" sz="3200" b="1" dirty="0"/>
              <a:t>Introduction</a:t>
            </a:r>
          </a:p>
        </p:txBody>
      </p:sp>
      <p:sp>
        <p:nvSpPr>
          <p:cNvPr id="3" name="Content Placeholder 2">
            <a:extLst>
              <a:ext uri="{FF2B5EF4-FFF2-40B4-BE49-F238E27FC236}">
                <a16:creationId xmlns:a16="http://schemas.microsoft.com/office/drawing/2014/main" id="{47E93E74-5629-4D05-AE7C-D3B8A2DA2705}"/>
              </a:ext>
            </a:extLst>
          </p:cNvPr>
          <p:cNvSpPr>
            <a:spLocks noGrp="1"/>
          </p:cNvSpPr>
          <p:nvPr>
            <p:ph idx="1"/>
          </p:nvPr>
        </p:nvSpPr>
        <p:spPr>
          <a:xfrm>
            <a:off x="457200" y="1124744"/>
            <a:ext cx="8229600" cy="4320480"/>
          </a:xfrm>
        </p:spPr>
        <p:txBody>
          <a:bodyPr/>
          <a:lstStyle/>
          <a:p>
            <a:r>
              <a:rPr lang="en-GB" sz="2000" dirty="0"/>
              <a:t>To be successful in today’s competitive business world, a flexible and responsive approach must be adopted to deliver projects on time and within budget.</a:t>
            </a:r>
          </a:p>
          <a:p>
            <a:r>
              <a:rPr lang="en-GB" sz="2000" dirty="0"/>
              <a:t>Project management enables you to focus on priorities, track performance, overcome difficulties and adapt to change (Larson and Gray, 2018). </a:t>
            </a:r>
          </a:p>
          <a:p>
            <a:r>
              <a:rPr lang="en-GB" sz="2000" dirty="0"/>
              <a:t>Business leaders and industry experts have recognised that project management is critical to sustainable economic growth.</a:t>
            </a:r>
          </a:p>
          <a:p>
            <a:r>
              <a:rPr lang="en-GB" sz="2000" dirty="0"/>
              <a:t>It provides people with powerful set of tools that improves their capabilities.</a:t>
            </a:r>
          </a:p>
        </p:txBody>
      </p:sp>
      <p:sp>
        <p:nvSpPr>
          <p:cNvPr id="4" name="Date Placeholder 3">
            <a:extLst>
              <a:ext uri="{FF2B5EF4-FFF2-40B4-BE49-F238E27FC236}">
                <a16:creationId xmlns:a16="http://schemas.microsoft.com/office/drawing/2014/main" id="{55143B7E-B55F-4FA2-9D6C-3FB804AE7832}"/>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0BDB99D6-84DB-467B-8F43-B5589123E42F}"/>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spTree>
    <p:extLst>
      <p:ext uri="{BB962C8B-B14F-4D97-AF65-F5344CB8AC3E}">
        <p14:creationId xmlns:p14="http://schemas.microsoft.com/office/powerpoint/2010/main" val="1515299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a:extLst>
              <a:ext uri="{FF2B5EF4-FFF2-40B4-BE49-F238E27FC236}">
                <a16:creationId xmlns:a16="http://schemas.microsoft.com/office/drawing/2014/main" id="{A316A273-606A-42C0-B3D0-073ED35142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00" r="18616" b="-2"/>
          <a:stretch/>
        </p:blipFill>
        <p:spPr bwMode="auto">
          <a:xfrm>
            <a:off x="13420" y="983243"/>
            <a:ext cx="3653898" cy="3029098"/>
          </a:xfrm>
          <a:prstGeom prst="rect">
            <a:avLst/>
          </a:prstGeom>
          <a:solidFill>
            <a:srgbClr val="FFFFFF"/>
          </a:solidFill>
        </p:spPr>
      </p:pic>
      <p:pic>
        <p:nvPicPr>
          <p:cNvPr id="6" name="Picture 4" descr="See the source image">
            <a:extLst>
              <a:ext uri="{FF2B5EF4-FFF2-40B4-BE49-F238E27FC236}">
                <a16:creationId xmlns:a16="http://schemas.microsoft.com/office/drawing/2014/main" id="{BE93CC55-71F0-45B2-A44F-DDED050AFC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26" y="4206954"/>
            <a:ext cx="3627057" cy="265104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See the source image">
            <a:extLst>
              <a:ext uri="{FF2B5EF4-FFF2-40B4-BE49-F238E27FC236}">
                <a16:creationId xmlns:a16="http://schemas.microsoft.com/office/drawing/2014/main" id="{E4D232CD-751E-4956-AA96-BCD37F520B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9646" y="979103"/>
            <a:ext cx="3152672" cy="302909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See the source image">
            <a:extLst>
              <a:ext uri="{FF2B5EF4-FFF2-40B4-BE49-F238E27FC236}">
                <a16:creationId xmlns:a16="http://schemas.microsoft.com/office/drawing/2014/main" id="{164194F9-788B-4F8F-AF2E-1C70009CF2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0795" y="4209359"/>
            <a:ext cx="3152672" cy="26551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See the source image">
            <a:extLst>
              <a:ext uri="{FF2B5EF4-FFF2-40B4-BE49-F238E27FC236}">
                <a16:creationId xmlns:a16="http://schemas.microsoft.com/office/drawing/2014/main" id="{034AFBB5-B2D2-4BF3-B423-719253A3B7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62318" y="972556"/>
            <a:ext cx="2712259" cy="302909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projects">
            <a:extLst>
              <a:ext uri="{FF2B5EF4-FFF2-40B4-BE49-F238E27FC236}">
                <a16:creationId xmlns:a16="http://schemas.microsoft.com/office/drawing/2014/main" id="{CB6A5844-E09A-463D-901A-833DDE036F0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73467" y="4202812"/>
            <a:ext cx="2652907" cy="26551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8B12D82-4E46-45A4-9331-6266DDB65FAD}"/>
              </a:ext>
            </a:extLst>
          </p:cNvPr>
          <p:cNvSpPr>
            <a:spLocks noGrp="1"/>
          </p:cNvSpPr>
          <p:nvPr>
            <p:ph type="title"/>
          </p:nvPr>
        </p:nvSpPr>
        <p:spPr>
          <a:xfrm>
            <a:off x="425183" y="45550"/>
            <a:ext cx="8229600" cy="634082"/>
          </a:xfrm>
        </p:spPr>
        <p:txBody>
          <a:bodyPr/>
          <a:lstStyle/>
          <a:p>
            <a:r>
              <a:rPr lang="en-GB" sz="3200" b="1" dirty="0"/>
              <a:t>What is a project?</a:t>
            </a:r>
            <a:endParaRPr lang="en-GB" sz="3200" dirty="0"/>
          </a:p>
        </p:txBody>
      </p:sp>
    </p:spTree>
    <p:extLst>
      <p:ext uri="{BB962C8B-B14F-4D97-AF65-F5344CB8AC3E}">
        <p14:creationId xmlns:p14="http://schemas.microsoft.com/office/powerpoint/2010/main" val="854994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58C7E-73A4-4098-9B49-63D52ABB9E00}"/>
              </a:ext>
            </a:extLst>
          </p:cNvPr>
          <p:cNvSpPr>
            <a:spLocks noGrp="1"/>
          </p:cNvSpPr>
          <p:nvPr>
            <p:ph type="title"/>
          </p:nvPr>
        </p:nvSpPr>
        <p:spPr/>
        <p:txBody>
          <a:bodyPr/>
          <a:lstStyle/>
          <a:p>
            <a:r>
              <a:rPr lang="en-GB" sz="3200" b="1" dirty="0"/>
              <a:t>What is a project?</a:t>
            </a:r>
          </a:p>
        </p:txBody>
      </p:sp>
      <p:sp>
        <p:nvSpPr>
          <p:cNvPr id="3" name="Content Placeholder 2">
            <a:extLst>
              <a:ext uri="{FF2B5EF4-FFF2-40B4-BE49-F238E27FC236}">
                <a16:creationId xmlns:a16="http://schemas.microsoft.com/office/drawing/2014/main" id="{74F36633-268A-49EF-A26C-8C493700D96D}"/>
              </a:ext>
            </a:extLst>
          </p:cNvPr>
          <p:cNvSpPr>
            <a:spLocks noGrp="1"/>
          </p:cNvSpPr>
          <p:nvPr>
            <p:ph idx="1"/>
          </p:nvPr>
        </p:nvSpPr>
        <p:spPr>
          <a:xfrm>
            <a:off x="250825" y="1417638"/>
            <a:ext cx="8641655" cy="2587426"/>
          </a:xfrm>
        </p:spPr>
        <p:txBody>
          <a:bodyPr/>
          <a:lstStyle/>
          <a:p>
            <a:pPr marL="0" indent="0">
              <a:buNone/>
            </a:pPr>
            <a:r>
              <a:rPr lang="en-GB" altLang="en-US" sz="2800" dirty="0"/>
              <a:t>Project should not be confused with repetitive tasks; hence, it is defined as “A </a:t>
            </a:r>
            <a:r>
              <a:rPr lang="en-GB" altLang="en-US" sz="2800" b="1" dirty="0"/>
              <a:t>temporary</a:t>
            </a:r>
            <a:r>
              <a:rPr lang="en-GB" altLang="en-US" sz="2800" dirty="0"/>
              <a:t> endeavour undertaken to create a </a:t>
            </a:r>
            <a:r>
              <a:rPr lang="en-GB" altLang="en-US" sz="2800" b="1" dirty="0"/>
              <a:t>unique</a:t>
            </a:r>
            <a:r>
              <a:rPr lang="en-GB" altLang="en-US" sz="2800" dirty="0"/>
              <a:t> product, service, or result” (</a:t>
            </a:r>
            <a:r>
              <a:rPr lang="en-US" altLang="en-US" sz="2800" dirty="0"/>
              <a:t>PMI, 2006, p. 383).</a:t>
            </a:r>
          </a:p>
        </p:txBody>
      </p:sp>
      <p:sp>
        <p:nvSpPr>
          <p:cNvPr id="4" name="Date Placeholder 3">
            <a:extLst>
              <a:ext uri="{FF2B5EF4-FFF2-40B4-BE49-F238E27FC236}">
                <a16:creationId xmlns:a16="http://schemas.microsoft.com/office/drawing/2014/main" id="{ECE4E6EB-3029-4047-9D21-1FE889E441A2}"/>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7023DD64-1BC3-49C1-A8A6-BB5F0E99C565}"/>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dirty="0"/>
          </a:p>
        </p:txBody>
      </p:sp>
    </p:spTree>
    <p:extLst>
      <p:ext uri="{BB962C8B-B14F-4D97-AF65-F5344CB8AC3E}">
        <p14:creationId xmlns:p14="http://schemas.microsoft.com/office/powerpoint/2010/main" val="3735325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50E2-25EB-4471-B5D8-3C375A31A02E}"/>
              </a:ext>
            </a:extLst>
          </p:cNvPr>
          <p:cNvSpPr>
            <a:spLocks noGrp="1"/>
          </p:cNvSpPr>
          <p:nvPr>
            <p:ph type="title"/>
          </p:nvPr>
        </p:nvSpPr>
        <p:spPr>
          <a:xfrm>
            <a:off x="457200" y="114945"/>
            <a:ext cx="8229600" cy="1143000"/>
          </a:xfrm>
        </p:spPr>
        <p:txBody>
          <a:bodyPr/>
          <a:lstStyle/>
          <a:p>
            <a:r>
              <a:rPr lang="en-GB" sz="3200" b="1" dirty="0"/>
              <a:t>The definition echoes..</a:t>
            </a:r>
          </a:p>
        </p:txBody>
      </p:sp>
      <p:sp>
        <p:nvSpPr>
          <p:cNvPr id="3" name="Content Placeholder 2">
            <a:extLst>
              <a:ext uri="{FF2B5EF4-FFF2-40B4-BE49-F238E27FC236}">
                <a16:creationId xmlns:a16="http://schemas.microsoft.com/office/drawing/2014/main" id="{4913E50E-14F3-423B-87E6-E29C24D681F2}"/>
              </a:ext>
            </a:extLst>
          </p:cNvPr>
          <p:cNvSpPr>
            <a:spLocks noGrp="1"/>
          </p:cNvSpPr>
          <p:nvPr>
            <p:ph idx="1"/>
          </p:nvPr>
        </p:nvSpPr>
        <p:spPr>
          <a:xfrm>
            <a:off x="250825" y="1417638"/>
            <a:ext cx="8641655" cy="4171602"/>
          </a:xfrm>
        </p:spPr>
        <p:txBody>
          <a:bodyPr/>
          <a:lstStyle/>
          <a:p>
            <a:r>
              <a:rPr lang="en-GB" altLang="en-US" sz="2800" dirty="0"/>
              <a:t>Undertaken to create a </a:t>
            </a:r>
            <a:r>
              <a:rPr lang="en-GB" altLang="en-US" sz="2800" b="1" dirty="0"/>
              <a:t>unique</a:t>
            </a:r>
            <a:r>
              <a:rPr lang="en-GB" altLang="en-US" sz="2800" dirty="0"/>
              <a:t> product or service; meaning to do s</a:t>
            </a:r>
            <a:r>
              <a:rPr lang="en-GB" sz="2800" dirty="0"/>
              <a:t>omething that has never been done before; there is </a:t>
            </a:r>
            <a:r>
              <a:rPr lang="en-GB" altLang="en-US" sz="2800" dirty="0"/>
              <a:t>an established </a:t>
            </a:r>
            <a:r>
              <a:rPr lang="en-GB" altLang="en-US" sz="2800" b="1" dirty="0"/>
              <a:t>goal and objective </a:t>
            </a:r>
            <a:r>
              <a:rPr lang="en-GB" altLang="en-US" sz="2800" dirty="0"/>
              <a:t>to satisfy customer’s (end users) needs.</a:t>
            </a:r>
          </a:p>
          <a:p>
            <a:r>
              <a:rPr lang="en-GB" altLang="en-US" sz="2800" dirty="0"/>
              <a:t>The temporal nature of projects; implies that </a:t>
            </a:r>
            <a:r>
              <a:rPr lang="en-GB" sz="2800" dirty="0"/>
              <a:t>they have a life cycle: </a:t>
            </a:r>
            <a:r>
              <a:rPr lang="en-GB" sz="2800" b="1" dirty="0"/>
              <a:t>start and finish time.</a:t>
            </a:r>
          </a:p>
          <a:p>
            <a:r>
              <a:rPr lang="en-GB" sz="2800" dirty="0"/>
              <a:t>It emerges with a specific </a:t>
            </a:r>
            <a:r>
              <a:rPr lang="en-GB" sz="2800" b="1" u="sng" dirty="0"/>
              <a:t>product/service </a:t>
            </a:r>
            <a:r>
              <a:rPr lang="en-GB" sz="2800" dirty="0"/>
              <a:t>or result, dependant on a </a:t>
            </a:r>
            <a:r>
              <a:rPr lang="en-GB" sz="2800" b="1" u="sng" dirty="0"/>
              <a:t>specific Time, Cost, and Performance</a:t>
            </a:r>
            <a:r>
              <a:rPr lang="en-GB" sz="2800" b="1" dirty="0"/>
              <a:t>.</a:t>
            </a:r>
            <a:endParaRPr lang="en-GB" altLang="en-US" sz="2800" b="1" dirty="0"/>
          </a:p>
        </p:txBody>
      </p:sp>
      <p:sp>
        <p:nvSpPr>
          <p:cNvPr id="4" name="Date Placeholder 3">
            <a:extLst>
              <a:ext uri="{FF2B5EF4-FFF2-40B4-BE49-F238E27FC236}">
                <a16:creationId xmlns:a16="http://schemas.microsoft.com/office/drawing/2014/main" id="{5FDE73EE-D7C5-4E86-A48E-A16B02CFA51A}"/>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161EF3B5-BE74-4BC0-BC15-80FAFE101E2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dirty="0"/>
          </a:p>
        </p:txBody>
      </p:sp>
    </p:spTree>
    <p:extLst>
      <p:ext uri="{BB962C8B-B14F-4D97-AF65-F5344CB8AC3E}">
        <p14:creationId xmlns:p14="http://schemas.microsoft.com/office/powerpoint/2010/main" val="972812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61FE9-B8EC-400C-9D7D-9329D66354C2}"/>
              </a:ext>
            </a:extLst>
          </p:cNvPr>
          <p:cNvSpPr>
            <a:spLocks noGrp="1"/>
          </p:cNvSpPr>
          <p:nvPr>
            <p:ph type="title"/>
          </p:nvPr>
        </p:nvSpPr>
        <p:spPr>
          <a:xfrm>
            <a:off x="457200" y="151550"/>
            <a:ext cx="8229600" cy="1143000"/>
          </a:xfrm>
        </p:spPr>
        <p:txBody>
          <a:bodyPr/>
          <a:lstStyle/>
          <a:p>
            <a:r>
              <a:rPr lang="en-GB" sz="3200" b="1" dirty="0"/>
              <a:t>Where do projects take place?</a:t>
            </a:r>
          </a:p>
        </p:txBody>
      </p:sp>
      <p:sp>
        <p:nvSpPr>
          <p:cNvPr id="3" name="Content Placeholder 2">
            <a:extLst>
              <a:ext uri="{FF2B5EF4-FFF2-40B4-BE49-F238E27FC236}">
                <a16:creationId xmlns:a16="http://schemas.microsoft.com/office/drawing/2014/main" id="{9F648CFA-E2C3-4C8B-86B7-EFA672E2161B}"/>
              </a:ext>
            </a:extLst>
          </p:cNvPr>
          <p:cNvSpPr>
            <a:spLocks noGrp="1"/>
          </p:cNvSpPr>
          <p:nvPr>
            <p:ph idx="1"/>
          </p:nvPr>
        </p:nvSpPr>
        <p:spPr>
          <a:xfrm>
            <a:off x="53281" y="1294550"/>
            <a:ext cx="8983215" cy="4438706"/>
          </a:xfrm>
        </p:spPr>
        <p:txBody>
          <a:bodyPr/>
          <a:lstStyle/>
          <a:p>
            <a:r>
              <a:rPr lang="en-GB" altLang="en-US" sz="2800" dirty="0"/>
              <a:t>Projects occur </a:t>
            </a:r>
            <a:r>
              <a:rPr lang="en-GB" altLang="en-US" sz="2800" b="1" dirty="0"/>
              <a:t>where</a:t>
            </a:r>
            <a:r>
              <a:rPr lang="en-GB" altLang="en-US" sz="2800" dirty="0"/>
              <a:t> and </a:t>
            </a:r>
            <a:r>
              <a:rPr lang="en-GB" altLang="en-US" sz="2800" b="1" dirty="0"/>
              <a:t>when</a:t>
            </a:r>
            <a:r>
              <a:rPr lang="en-GB" altLang="en-US" sz="2800" dirty="0"/>
              <a:t> the need arises, within our society or business environment.</a:t>
            </a:r>
          </a:p>
          <a:p>
            <a:r>
              <a:rPr lang="en-GB" sz="2800" dirty="0"/>
              <a:t>Project are undertaken across different sectors; there are projects taking place in private and public sectors.</a:t>
            </a:r>
          </a:p>
          <a:p>
            <a:r>
              <a:rPr lang="en-GB" sz="2800" dirty="0"/>
              <a:t>Projects are vehicles of </a:t>
            </a:r>
            <a:r>
              <a:rPr lang="en-GB" sz="2800" b="1" dirty="0"/>
              <a:t>change </a:t>
            </a:r>
            <a:r>
              <a:rPr lang="en-GB" sz="2800" dirty="0"/>
              <a:t>(Larson and Gray, 2018), they are undertaken to solve problems in different sectors and industries, including infrastructure, construction, health, technology, innovation, and supply chain management.</a:t>
            </a:r>
          </a:p>
        </p:txBody>
      </p:sp>
      <p:sp>
        <p:nvSpPr>
          <p:cNvPr id="4" name="Date Placeholder 3">
            <a:extLst>
              <a:ext uri="{FF2B5EF4-FFF2-40B4-BE49-F238E27FC236}">
                <a16:creationId xmlns:a16="http://schemas.microsoft.com/office/drawing/2014/main" id="{84577D2B-2FFA-4738-8A20-C02F394374C7}"/>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50B541C6-3724-4252-A72A-328EB3050529}"/>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dirty="0"/>
          </a:p>
        </p:txBody>
      </p:sp>
    </p:spTree>
    <p:extLst>
      <p:ext uri="{BB962C8B-B14F-4D97-AF65-F5344CB8AC3E}">
        <p14:creationId xmlns:p14="http://schemas.microsoft.com/office/powerpoint/2010/main" val="1996652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46815-5F8D-47CF-9E11-7B363A09C062}"/>
              </a:ext>
            </a:extLst>
          </p:cNvPr>
          <p:cNvSpPr>
            <a:spLocks noGrp="1"/>
          </p:cNvSpPr>
          <p:nvPr>
            <p:ph type="title"/>
          </p:nvPr>
        </p:nvSpPr>
        <p:spPr/>
        <p:txBody>
          <a:bodyPr/>
          <a:lstStyle/>
          <a:p>
            <a:r>
              <a:rPr lang="en-GB" sz="3200" b="1" dirty="0"/>
              <a:t>Types of Projects.</a:t>
            </a:r>
          </a:p>
        </p:txBody>
      </p:sp>
      <p:sp>
        <p:nvSpPr>
          <p:cNvPr id="3" name="Content Placeholder 2">
            <a:extLst>
              <a:ext uri="{FF2B5EF4-FFF2-40B4-BE49-F238E27FC236}">
                <a16:creationId xmlns:a16="http://schemas.microsoft.com/office/drawing/2014/main" id="{359A17AE-8F77-4D30-BAC5-1FC37E6D4E76}"/>
              </a:ext>
            </a:extLst>
          </p:cNvPr>
          <p:cNvSpPr>
            <a:spLocks noGrp="1"/>
          </p:cNvSpPr>
          <p:nvPr>
            <p:ph idx="1"/>
          </p:nvPr>
        </p:nvSpPr>
        <p:spPr>
          <a:xfrm>
            <a:off x="250825" y="1686508"/>
            <a:ext cx="8713663" cy="3484983"/>
          </a:xfrm>
        </p:spPr>
        <p:txBody>
          <a:bodyPr/>
          <a:lstStyle/>
          <a:p>
            <a:pPr marL="0" indent="0">
              <a:buNone/>
            </a:pPr>
            <a:r>
              <a:rPr lang="en-GB" sz="2800" dirty="0"/>
              <a:t>According to Larson and Gray (2018),there are different types of projects:</a:t>
            </a:r>
          </a:p>
          <a:p>
            <a:r>
              <a:rPr lang="en-GB" sz="2800" dirty="0"/>
              <a:t>In nature, they are categorised as tangible (physical) and intangible (non-physical).</a:t>
            </a:r>
          </a:p>
          <a:p>
            <a:r>
              <a:rPr lang="en-GB" sz="2800" dirty="0"/>
              <a:t>In size, they are classified as minor, small, medium, large and mega projects, which are also driven by time, cost, and complexity.</a:t>
            </a:r>
          </a:p>
        </p:txBody>
      </p:sp>
      <p:sp>
        <p:nvSpPr>
          <p:cNvPr id="4" name="Date Placeholder 3">
            <a:extLst>
              <a:ext uri="{FF2B5EF4-FFF2-40B4-BE49-F238E27FC236}">
                <a16:creationId xmlns:a16="http://schemas.microsoft.com/office/drawing/2014/main" id="{E8E39E95-C6C4-4032-A178-24D63094C376}"/>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FFAFA153-699F-4A51-BF19-903E52F77A9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dirty="0"/>
          </a:p>
        </p:txBody>
      </p:sp>
    </p:spTree>
    <p:extLst>
      <p:ext uri="{BB962C8B-B14F-4D97-AF65-F5344CB8AC3E}">
        <p14:creationId xmlns:p14="http://schemas.microsoft.com/office/powerpoint/2010/main" val="1775922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B956-D715-49EA-BA76-AF49F8AAF0C8}"/>
              </a:ext>
            </a:extLst>
          </p:cNvPr>
          <p:cNvSpPr>
            <a:spLocks noGrp="1"/>
          </p:cNvSpPr>
          <p:nvPr>
            <p:ph type="title"/>
          </p:nvPr>
        </p:nvSpPr>
        <p:spPr>
          <a:xfrm>
            <a:off x="0" y="274638"/>
            <a:ext cx="9144000" cy="994121"/>
          </a:xfrm>
        </p:spPr>
        <p:txBody>
          <a:bodyPr wrap="square" anchor="ctr">
            <a:normAutofit fontScale="90000"/>
          </a:bodyPr>
          <a:lstStyle/>
          <a:p>
            <a:pPr>
              <a:lnSpc>
                <a:spcPct val="90000"/>
              </a:lnSpc>
            </a:pPr>
            <a:r>
              <a:rPr lang="en-GB" sz="3700" b="1" dirty="0"/>
              <a:t>What does the management of these projects entails?</a:t>
            </a:r>
          </a:p>
        </p:txBody>
      </p:sp>
      <p:sp>
        <p:nvSpPr>
          <p:cNvPr id="3" name="Content Placeholder 2">
            <a:extLst>
              <a:ext uri="{FF2B5EF4-FFF2-40B4-BE49-F238E27FC236}">
                <a16:creationId xmlns:a16="http://schemas.microsoft.com/office/drawing/2014/main" id="{9B6B7565-1713-4F2C-A0C2-96D76491BFC0}"/>
              </a:ext>
            </a:extLst>
          </p:cNvPr>
          <p:cNvSpPr>
            <a:spLocks noGrp="1"/>
          </p:cNvSpPr>
          <p:nvPr>
            <p:ph sz="half" idx="1"/>
          </p:nvPr>
        </p:nvSpPr>
        <p:spPr>
          <a:xfrm>
            <a:off x="107504" y="1600200"/>
            <a:ext cx="8784976" cy="4061047"/>
          </a:xfrm>
        </p:spPr>
        <p:txBody>
          <a:bodyPr wrap="square" anchor="t">
            <a:normAutofit lnSpcReduction="10000"/>
          </a:bodyPr>
          <a:lstStyle/>
          <a:p>
            <a:pPr marL="0" indent="0">
              <a:lnSpc>
                <a:spcPct val="90000"/>
              </a:lnSpc>
              <a:buNone/>
            </a:pPr>
            <a:r>
              <a:rPr lang="en-GB" sz="2600" dirty="0"/>
              <a:t>“</a:t>
            </a:r>
            <a:r>
              <a:rPr lang="en-GB" sz="2600" i="1" dirty="0"/>
              <a:t>Project management provides people with powerful set of tools that improves their ability to plan, implement, and manage activities to accomplish specific objectives</a:t>
            </a:r>
            <a:r>
              <a:rPr lang="en-GB" sz="2600" dirty="0"/>
              <a:t>” (Larson and Gray, 2018).</a:t>
            </a:r>
          </a:p>
          <a:p>
            <a:pPr marL="0" indent="0">
              <a:lnSpc>
                <a:spcPct val="90000"/>
              </a:lnSpc>
              <a:buNone/>
            </a:pPr>
            <a:endParaRPr lang="en-GB" sz="2600" dirty="0"/>
          </a:p>
          <a:p>
            <a:pPr marL="0" indent="0">
              <a:lnSpc>
                <a:spcPct val="90000"/>
              </a:lnSpc>
              <a:buNone/>
            </a:pPr>
            <a:r>
              <a:rPr lang="en-GB" altLang="en-US" i="1" dirty="0"/>
              <a:t>“The application of knowledge, skills, tools and techniques to project activities to meet project requirements. Project management is accomplished through processes, using project management knowledge, skills, tools, and techniques that receive inputs and generate outputs”</a:t>
            </a:r>
            <a:r>
              <a:rPr lang="en-US" altLang="en-US" sz="2400" dirty="0"/>
              <a:t> (PMI, 2006, p. 23).</a:t>
            </a:r>
          </a:p>
          <a:p>
            <a:pPr marL="0" indent="0">
              <a:lnSpc>
                <a:spcPct val="90000"/>
              </a:lnSpc>
              <a:buNone/>
            </a:pPr>
            <a:endParaRPr lang="en-GB" sz="2600" dirty="0"/>
          </a:p>
        </p:txBody>
      </p:sp>
      <p:sp>
        <p:nvSpPr>
          <p:cNvPr id="4" name="Date Placeholder 3">
            <a:extLst>
              <a:ext uri="{FF2B5EF4-FFF2-40B4-BE49-F238E27FC236}">
                <a16:creationId xmlns:a16="http://schemas.microsoft.com/office/drawing/2014/main" id="{4CBDBF99-5315-40C2-936A-36820A3AB4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28/09/2026</a:t>
            </a:fld>
            <a:endParaRPr lang="en-GB" altLang="en-US" sz="900" dirty="0"/>
          </a:p>
        </p:txBody>
      </p:sp>
      <p:sp>
        <p:nvSpPr>
          <p:cNvPr id="5" name="Slide Number Placeholder 4">
            <a:extLst>
              <a:ext uri="{FF2B5EF4-FFF2-40B4-BE49-F238E27FC236}">
                <a16:creationId xmlns:a16="http://schemas.microsoft.com/office/drawing/2014/main" id="{671C1A21-96BA-41B4-9D4E-1190924639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dirty="0"/>
          </a:p>
        </p:txBody>
      </p:sp>
    </p:spTree>
    <p:extLst>
      <p:ext uri="{BB962C8B-B14F-4D97-AF65-F5344CB8AC3E}">
        <p14:creationId xmlns:p14="http://schemas.microsoft.com/office/powerpoint/2010/main" val="3501899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67DF8-46CD-49C3-8E4B-4482A6DA58AE}"/>
              </a:ext>
            </a:extLst>
          </p:cNvPr>
          <p:cNvSpPr>
            <a:spLocks noGrp="1"/>
          </p:cNvSpPr>
          <p:nvPr>
            <p:ph type="title"/>
          </p:nvPr>
        </p:nvSpPr>
        <p:spPr>
          <a:xfrm>
            <a:off x="457200" y="0"/>
            <a:ext cx="8229600" cy="778098"/>
          </a:xfrm>
        </p:spPr>
        <p:txBody>
          <a:bodyPr/>
          <a:lstStyle/>
          <a:p>
            <a:r>
              <a:rPr lang="en-GB" sz="3200" b="1" dirty="0"/>
              <a:t>Reflecting on the definitions</a:t>
            </a:r>
            <a:endParaRPr lang="en-GB" sz="3200" dirty="0"/>
          </a:p>
        </p:txBody>
      </p:sp>
      <p:sp>
        <p:nvSpPr>
          <p:cNvPr id="3" name="Content Placeholder 2">
            <a:extLst>
              <a:ext uri="{FF2B5EF4-FFF2-40B4-BE49-F238E27FC236}">
                <a16:creationId xmlns:a16="http://schemas.microsoft.com/office/drawing/2014/main" id="{3287B5DF-6A18-4DF8-B1E4-D686D1F200A7}"/>
              </a:ext>
            </a:extLst>
          </p:cNvPr>
          <p:cNvSpPr>
            <a:spLocks noGrp="1"/>
          </p:cNvSpPr>
          <p:nvPr>
            <p:ph sz="half" idx="1"/>
          </p:nvPr>
        </p:nvSpPr>
        <p:spPr>
          <a:xfrm>
            <a:off x="179512" y="908720"/>
            <a:ext cx="8712968" cy="4464496"/>
          </a:xfrm>
        </p:spPr>
        <p:txBody>
          <a:bodyPr/>
          <a:lstStyle/>
          <a:p>
            <a:r>
              <a:rPr lang="en-GB" sz="2400" dirty="0"/>
              <a:t>Projects requires people to manage them- </a:t>
            </a:r>
            <a:r>
              <a:rPr lang="en-GB" sz="2400" b="1" dirty="0"/>
              <a:t>Project Managers (PMs).</a:t>
            </a:r>
          </a:p>
          <a:p>
            <a:r>
              <a:rPr lang="en-GB" sz="2400" dirty="0"/>
              <a:t>PMs requires both soft/hard skills, tools and techniques to put things together.</a:t>
            </a:r>
          </a:p>
          <a:p>
            <a:r>
              <a:rPr lang="en-GB" sz="2400" dirty="0"/>
              <a:t>According to PMI (2006), a combination of the skills, tools and techniques enables PMs to:</a:t>
            </a:r>
          </a:p>
          <a:p>
            <a:pPr lvl="1"/>
            <a:r>
              <a:rPr lang="en-GB" sz="2000" dirty="0"/>
              <a:t>Plan tasks </a:t>
            </a:r>
          </a:p>
          <a:p>
            <a:pPr lvl="1"/>
            <a:r>
              <a:rPr lang="en-GB" sz="2000" dirty="0"/>
              <a:t>Coordinate project activities</a:t>
            </a:r>
          </a:p>
          <a:p>
            <a:pPr lvl="1"/>
            <a:r>
              <a:rPr lang="en-GB" sz="2000" dirty="0"/>
              <a:t>Delegate roles and responsibility</a:t>
            </a:r>
          </a:p>
          <a:p>
            <a:pPr lvl="1"/>
            <a:r>
              <a:rPr lang="en-GB" sz="2000" dirty="0"/>
              <a:t>Monitor and control progress</a:t>
            </a:r>
          </a:p>
          <a:p>
            <a:pPr lvl="1"/>
            <a:r>
              <a:rPr lang="en-GB" sz="2000" dirty="0"/>
              <a:t>Lead, provide direction, motivate and integrate the project teams.</a:t>
            </a:r>
          </a:p>
        </p:txBody>
      </p:sp>
      <p:sp>
        <p:nvSpPr>
          <p:cNvPr id="5" name="Date Placeholder 4">
            <a:extLst>
              <a:ext uri="{FF2B5EF4-FFF2-40B4-BE49-F238E27FC236}">
                <a16:creationId xmlns:a16="http://schemas.microsoft.com/office/drawing/2014/main" id="{08CCEB73-629E-438D-A084-4E3AA7C1C8D6}"/>
              </a:ext>
            </a:extLst>
          </p:cNvPr>
          <p:cNvSpPr>
            <a:spLocks noGrp="1"/>
          </p:cNvSpPr>
          <p:nvPr>
            <p:ph type="dt" sz="half" idx="10"/>
          </p:nvPr>
        </p:nvSpPr>
        <p:spPr/>
        <p:txBody>
          <a:bodyPr/>
          <a:lstStyle/>
          <a:p>
            <a:pPr>
              <a:defRPr/>
            </a:pPr>
            <a:fld id="{F7614AD2-EBEE-4B9C-B8EB-7B45076136C4}" type="datetime1">
              <a:rPr lang="en-GB" altLang="en-US" smtClean="0"/>
              <a:pPr>
                <a:defRPr/>
              </a:pPr>
              <a:t>28/09/2026</a:t>
            </a:fld>
            <a:endParaRPr lang="en-GB" altLang="en-US" dirty="0"/>
          </a:p>
        </p:txBody>
      </p:sp>
      <p:sp>
        <p:nvSpPr>
          <p:cNvPr id="6" name="Slide Number Placeholder 5">
            <a:extLst>
              <a:ext uri="{FF2B5EF4-FFF2-40B4-BE49-F238E27FC236}">
                <a16:creationId xmlns:a16="http://schemas.microsoft.com/office/drawing/2014/main" id="{78EA83AF-57D8-43F6-9CDD-B64406766C8E}"/>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dirty="0"/>
          </a:p>
        </p:txBody>
      </p:sp>
    </p:spTree>
    <p:extLst>
      <p:ext uri="{BB962C8B-B14F-4D97-AF65-F5344CB8AC3E}">
        <p14:creationId xmlns:p14="http://schemas.microsoft.com/office/powerpoint/2010/main" val="1083740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ABC902-2315-4966-986B-CC0F2CB0E86C}"/>
              </a:ext>
            </a:extLst>
          </p:cNvPr>
          <p:cNvSpPr>
            <a:spLocks noGrp="1"/>
          </p:cNvSpPr>
          <p:nvPr>
            <p:ph sz="half" idx="1"/>
          </p:nvPr>
        </p:nvSpPr>
        <p:spPr>
          <a:xfrm>
            <a:off x="1619846" y="2204864"/>
            <a:ext cx="6336704" cy="1008113"/>
          </a:xfrm>
        </p:spPr>
        <p:txBody>
          <a:bodyPr/>
          <a:lstStyle/>
          <a:p>
            <a:pPr marL="0" indent="0" algn="ctr">
              <a:buNone/>
            </a:pPr>
            <a:r>
              <a:rPr lang="en-GB" sz="4800" dirty="0"/>
              <a:t>10 Minutes Break</a:t>
            </a:r>
          </a:p>
        </p:txBody>
      </p:sp>
      <p:sp>
        <p:nvSpPr>
          <p:cNvPr id="5" name="Date Placeholder 4">
            <a:extLst>
              <a:ext uri="{FF2B5EF4-FFF2-40B4-BE49-F238E27FC236}">
                <a16:creationId xmlns:a16="http://schemas.microsoft.com/office/drawing/2014/main" id="{6AD915FD-75F0-4E15-B5D9-3178985059C2}"/>
              </a:ext>
            </a:extLst>
          </p:cNvPr>
          <p:cNvSpPr>
            <a:spLocks noGrp="1"/>
          </p:cNvSpPr>
          <p:nvPr>
            <p:ph type="dt" sz="half" idx="10"/>
          </p:nvPr>
        </p:nvSpPr>
        <p:spPr/>
        <p:txBody>
          <a:bodyPr/>
          <a:lstStyle/>
          <a:p>
            <a:pPr>
              <a:defRPr/>
            </a:pPr>
            <a:fld id="{F7614AD2-EBEE-4B9C-B8EB-7B45076136C4}" type="datetime1">
              <a:rPr lang="en-GB" altLang="en-US" smtClean="0"/>
              <a:pPr>
                <a:defRPr/>
              </a:pPr>
              <a:t>28/09/2026</a:t>
            </a:fld>
            <a:endParaRPr lang="en-GB" altLang="en-US" dirty="0"/>
          </a:p>
        </p:txBody>
      </p:sp>
      <p:sp>
        <p:nvSpPr>
          <p:cNvPr id="6" name="Slide Number Placeholder 5">
            <a:extLst>
              <a:ext uri="{FF2B5EF4-FFF2-40B4-BE49-F238E27FC236}">
                <a16:creationId xmlns:a16="http://schemas.microsoft.com/office/drawing/2014/main" id="{49CFFCDC-3BE2-47F9-91C7-1F9216FF04D0}"/>
              </a:ext>
            </a:extLst>
          </p:cNvPr>
          <p:cNvSpPr>
            <a:spLocks noGrp="1"/>
          </p:cNvSpPr>
          <p:nvPr>
            <p:ph type="sldNum" sz="quarter" idx="11"/>
          </p:nvPr>
        </p:nvSpPr>
        <p:spPr/>
        <p:txBody>
          <a:bodyPr/>
          <a:lstStyle/>
          <a:p>
            <a:pPr>
              <a:defRPr/>
            </a:pPr>
            <a:fld id="{386495F9-B3F5-4DDF-9323-6CEC80C52C17}" type="slidenum">
              <a:rPr lang="en-GB" altLang="en-US" smtClean="0"/>
              <a:pPr>
                <a:defRPr/>
              </a:pPr>
              <a:t>15</a:t>
            </a:fld>
            <a:endParaRPr lang="en-GB" altLang="en-US" dirty="0"/>
          </a:p>
        </p:txBody>
      </p:sp>
    </p:spTree>
    <p:extLst>
      <p:ext uri="{BB962C8B-B14F-4D97-AF65-F5344CB8AC3E}">
        <p14:creationId xmlns:p14="http://schemas.microsoft.com/office/powerpoint/2010/main" val="23075598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B956-D715-49EA-BA76-AF49F8AAF0C8}"/>
              </a:ext>
            </a:extLst>
          </p:cNvPr>
          <p:cNvSpPr>
            <a:spLocks noGrp="1"/>
          </p:cNvSpPr>
          <p:nvPr>
            <p:ph type="title"/>
          </p:nvPr>
        </p:nvSpPr>
        <p:spPr>
          <a:xfrm>
            <a:off x="457200" y="12292"/>
            <a:ext cx="8229600" cy="740806"/>
          </a:xfrm>
        </p:spPr>
        <p:txBody>
          <a:bodyPr wrap="square" anchor="ctr">
            <a:normAutofit/>
          </a:bodyPr>
          <a:lstStyle/>
          <a:p>
            <a:pPr>
              <a:lnSpc>
                <a:spcPct val="90000"/>
              </a:lnSpc>
            </a:pPr>
            <a:r>
              <a:rPr lang="en-GB" sz="3200" b="1" dirty="0"/>
              <a:t>Project Management Stages</a:t>
            </a:r>
          </a:p>
        </p:txBody>
      </p:sp>
      <p:sp>
        <p:nvSpPr>
          <p:cNvPr id="3" name="Content Placeholder 2">
            <a:extLst>
              <a:ext uri="{FF2B5EF4-FFF2-40B4-BE49-F238E27FC236}">
                <a16:creationId xmlns:a16="http://schemas.microsoft.com/office/drawing/2014/main" id="{9B6B7565-1713-4F2C-A0C2-96D76491BFC0}"/>
              </a:ext>
            </a:extLst>
          </p:cNvPr>
          <p:cNvSpPr>
            <a:spLocks noGrp="1"/>
          </p:cNvSpPr>
          <p:nvPr>
            <p:ph sz="half" idx="1"/>
          </p:nvPr>
        </p:nvSpPr>
        <p:spPr>
          <a:xfrm>
            <a:off x="323528" y="875100"/>
            <a:ext cx="8568952" cy="740806"/>
          </a:xfrm>
        </p:spPr>
        <p:txBody>
          <a:bodyPr wrap="square" anchor="t">
            <a:normAutofit lnSpcReduction="10000"/>
          </a:bodyPr>
          <a:lstStyle/>
          <a:p>
            <a:pPr marL="0" indent="0">
              <a:lnSpc>
                <a:spcPct val="90000"/>
              </a:lnSpc>
              <a:buNone/>
            </a:pPr>
            <a:r>
              <a:rPr lang="en-GB" sz="2600" dirty="0"/>
              <a:t>Every project has a life cycle, which sequentially goes through these five stages:</a:t>
            </a:r>
          </a:p>
        </p:txBody>
      </p:sp>
      <p:pic>
        <p:nvPicPr>
          <p:cNvPr id="1026" name="Picture 2" descr="See the source image">
            <a:extLst>
              <a:ext uri="{FF2B5EF4-FFF2-40B4-BE49-F238E27FC236}">
                <a16:creationId xmlns:a16="http://schemas.microsoft.com/office/drawing/2014/main" id="{9970B256-A354-42B8-BEAC-948B207AD5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482" y="1840651"/>
            <a:ext cx="8003232" cy="3821166"/>
          </a:xfrm>
          <a:prstGeom prst="rect">
            <a:avLst/>
          </a:prstGeom>
          <a:solidFill>
            <a:srgbClr val="FFFFFF"/>
          </a:solidFill>
        </p:spPr>
      </p:pic>
      <p:sp>
        <p:nvSpPr>
          <p:cNvPr id="4" name="Date Placeholder 3">
            <a:extLst>
              <a:ext uri="{FF2B5EF4-FFF2-40B4-BE49-F238E27FC236}">
                <a16:creationId xmlns:a16="http://schemas.microsoft.com/office/drawing/2014/main" id="{4CBDBF99-5315-40C2-936A-36820A3AB4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28/09/2026</a:t>
            </a:fld>
            <a:endParaRPr lang="en-GB" altLang="en-US" sz="900" dirty="0"/>
          </a:p>
        </p:txBody>
      </p:sp>
      <p:sp>
        <p:nvSpPr>
          <p:cNvPr id="5" name="Slide Number Placeholder 4">
            <a:extLst>
              <a:ext uri="{FF2B5EF4-FFF2-40B4-BE49-F238E27FC236}">
                <a16:creationId xmlns:a16="http://schemas.microsoft.com/office/drawing/2014/main" id="{671C1A21-96BA-41B4-9D4E-1190924639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dirty="0"/>
          </a:p>
        </p:txBody>
      </p:sp>
    </p:spTree>
    <p:extLst>
      <p:ext uri="{BB962C8B-B14F-4D97-AF65-F5344CB8AC3E}">
        <p14:creationId xmlns:p14="http://schemas.microsoft.com/office/powerpoint/2010/main" val="479349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96FCF-C80A-4FAB-ADEF-5EB7CCA56301}"/>
              </a:ext>
            </a:extLst>
          </p:cNvPr>
          <p:cNvSpPr>
            <a:spLocks noGrp="1"/>
          </p:cNvSpPr>
          <p:nvPr>
            <p:ph type="title"/>
          </p:nvPr>
        </p:nvSpPr>
        <p:spPr>
          <a:xfrm>
            <a:off x="125893" y="136525"/>
            <a:ext cx="9018107" cy="1143000"/>
          </a:xfrm>
        </p:spPr>
        <p:txBody>
          <a:bodyPr wrap="square" anchor="ctr">
            <a:normAutofit/>
          </a:bodyPr>
          <a:lstStyle/>
          <a:p>
            <a:pPr>
              <a:lnSpc>
                <a:spcPct val="90000"/>
              </a:lnSpc>
            </a:pPr>
            <a:r>
              <a:rPr lang="en-GB" sz="3200" b="1" dirty="0"/>
              <a:t>The core activities required in the defining stage </a:t>
            </a:r>
            <a:endParaRPr lang="en-GB" sz="3200" dirty="0"/>
          </a:p>
        </p:txBody>
      </p:sp>
      <p:pic>
        <p:nvPicPr>
          <p:cNvPr id="7" name="Picture 6">
            <a:extLst>
              <a:ext uri="{FF2B5EF4-FFF2-40B4-BE49-F238E27FC236}">
                <a16:creationId xmlns:a16="http://schemas.microsoft.com/office/drawing/2014/main" id="{D3FE7297-5E1E-40E1-A717-D60836F5B8D6}"/>
              </a:ext>
            </a:extLst>
          </p:cNvPr>
          <p:cNvPicPr>
            <a:picLocks noChangeAspect="1"/>
          </p:cNvPicPr>
          <p:nvPr/>
        </p:nvPicPr>
        <p:blipFill>
          <a:blip r:embed="rId2"/>
          <a:stretch>
            <a:fillRect/>
          </a:stretch>
        </p:blipFill>
        <p:spPr>
          <a:xfrm>
            <a:off x="0" y="1298967"/>
            <a:ext cx="9143999" cy="4146258"/>
          </a:xfrm>
          <a:prstGeom prst="rect">
            <a:avLst/>
          </a:prstGeom>
          <a:noFill/>
        </p:spPr>
      </p:pic>
      <p:sp>
        <p:nvSpPr>
          <p:cNvPr id="4" name="Date Placeholder 3">
            <a:extLst>
              <a:ext uri="{FF2B5EF4-FFF2-40B4-BE49-F238E27FC236}">
                <a16:creationId xmlns:a16="http://schemas.microsoft.com/office/drawing/2014/main" id="{4771CD89-C8FA-4BFC-8C43-4984BB536B0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28/09/2026</a:t>
            </a:fld>
            <a:endParaRPr lang="en-GB" altLang="en-US" sz="900"/>
          </a:p>
        </p:txBody>
      </p:sp>
      <p:sp>
        <p:nvSpPr>
          <p:cNvPr id="5" name="Slide Number Placeholder 4">
            <a:extLst>
              <a:ext uri="{FF2B5EF4-FFF2-40B4-BE49-F238E27FC236}">
                <a16:creationId xmlns:a16="http://schemas.microsoft.com/office/drawing/2014/main" id="{8EBABE0D-6F57-4575-ACF0-243BB2194CC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sp>
        <p:nvSpPr>
          <p:cNvPr id="8" name="TextBox 7">
            <a:extLst>
              <a:ext uri="{FF2B5EF4-FFF2-40B4-BE49-F238E27FC236}">
                <a16:creationId xmlns:a16="http://schemas.microsoft.com/office/drawing/2014/main" id="{3FE091B7-5CC4-4C48-9647-284340410063}"/>
              </a:ext>
            </a:extLst>
          </p:cNvPr>
          <p:cNvSpPr txBox="1"/>
          <p:nvPr/>
        </p:nvSpPr>
        <p:spPr>
          <a:xfrm>
            <a:off x="250824" y="5728821"/>
            <a:ext cx="8893175" cy="369332"/>
          </a:xfrm>
          <a:prstGeom prst="rect">
            <a:avLst/>
          </a:prstGeom>
          <a:noFill/>
        </p:spPr>
        <p:txBody>
          <a:bodyPr wrap="square" rtlCol="0">
            <a:spAutoFit/>
          </a:bodyPr>
          <a:lstStyle/>
          <a:p>
            <a:r>
              <a:rPr lang="en-GB" dirty="0"/>
              <a:t>https://d1jnx9ba8s6j9r.cloudfront.net/blog/wp-content/uploads/2019/02/Planning.png</a:t>
            </a:r>
          </a:p>
        </p:txBody>
      </p:sp>
    </p:spTree>
    <p:extLst>
      <p:ext uri="{BB962C8B-B14F-4D97-AF65-F5344CB8AC3E}">
        <p14:creationId xmlns:p14="http://schemas.microsoft.com/office/powerpoint/2010/main" val="1246855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2441A-D77B-4360-97B1-86D07A1BA77B}"/>
              </a:ext>
            </a:extLst>
          </p:cNvPr>
          <p:cNvSpPr>
            <a:spLocks noGrp="1"/>
          </p:cNvSpPr>
          <p:nvPr>
            <p:ph type="title"/>
          </p:nvPr>
        </p:nvSpPr>
        <p:spPr>
          <a:xfrm>
            <a:off x="457200" y="136525"/>
            <a:ext cx="8229600" cy="628179"/>
          </a:xfrm>
        </p:spPr>
        <p:txBody>
          <a:bodyPr/>
          <a:lstStyle/>
          <a:p>
            <a:r>
              <a:rPr lang="en-GB" sz="3200" b="1" dirty="0"/>
              <a:t>Undertaking the feasibility study</a:t>
            </a:r>
          </a:p>
        </p:txBody>
      </p:sp>
      <p:sp>
        <p:nvSpPr>
          <p:cNvPr id="3" name="Content Placeholder 2">
            <a:extLst>
              <a:ext uri="{FF2B5EF4-FFF2-40B4-BE49-F238E27FC236}">
                <a16:creationId xmlns:a16="http://schemas.microsoft.com/office/drawing/2014/main" id="{0353BC3D-CE03-43C3-A4E4-EDEA20E84F9E}"/>
              </a:ext>
            </a:extLst>
          </p:cNvPr>
          <p:cNvSpPr>
            <a:spLocks noGrp="1"/>
          </p:cNvSpPr>
          <p:nvPr>
            <p:ph idx="1"/>
          </p:nvPr>
        </p:nvSpPr>
        <p:spPr>
          <a:xfrm>
            <a:off x="250825" y="1052736"/>
            <a:ext cx="8713663" cy="4536504"/>
          </a:xfrm>
        </p:spPr>
        <p:txBody>
          <a:bodyPr/>
          <a:lstStyle/>
          <a:p>
            <a:pPr marL="0" indent="0">
              <a:buNone/>
            </a:pPr>
            <a:r>
              <a:rPr lang="en-GB" sz="2800" dirty="0"/>
              <a:t>There are several preliminary assessments required before a project can be decided, this is called the </a:t>
            </a:r>
            <a:r>
              <a:rPr lang="en-GB" sz="2800" b="1" dirty="0"/>
              <a:t>feasibility study</a:t>
            </a:r>
            <a:r>
              <a:rPr lang="en-GB" sz="2800" dirty="0"/>
              <a:t>.</a:t>
            </a:r>
          </a:p>
          <a:p>
            <a:r>
              <a:rPr lang="en-GB" sz="2400" dirty="0"/>
              <a:t>This checks the practicality of the project; considering available resources (time, money, and effort) toward the project.</a:t>
            </a:r>
          </a:p>
          <a:p>
            <a:r>
              <a:rPr lang="en-GB" sz="2400" dirty="0"/>
              <a:t>Feasibility studies potentially reveals unknown challenges that were not initially considered.</a:t>
            </a:r>
          </a:p>
          <a:p>
            <a:r>
              <a:rPr lang="en-GB" sz="2400" dirty="0"/>
              <a:t>Enables PMs ask the right questions: </a:t>
            </a:r>
            <a:r>
              <a:rPr lang="en-GB" sz="2400" b="1" dirty="0"/>
              <a:t>What, When, Why and How? </a:t>
            </a:r>
          </a:p>
          <a:p>
            <a:r>
              <a:rPr lang="en-GB" sz="2400" dirty="0"/>
              <a:t>And generate a feasibility report accordingly.</a:t>
            </a:r>
          </a:p>
          <a:p>
            <a:endParaRPr lang="en-GB" sz="2800" dirty="0"/>
          </a:p>
          <a:p>
            <a:endParaRPr lang="en-GB" sz="2800" dirty="0"/>
          </a:p>
          <a:p>
            <a:pPr marL="0" indent="0">
              <a:buNone/>
            </a:pPr>
            <a:endParaRPr lang="en-GB" sz="2800" dirty="0"/>
          </a:p>
          <a:p>
            <a:pPr marL="0" indent="0">
              <a:buNone/>
            </a:pPr>
            <a:endParaRPr lang="en-GB" dirty="0"/>
          </a:p>
        </p:txBody>
      </p:sp>
      <p:sp>
        <p:nvSpPr>
          <p:cNvPr id="4" name="Date Placeholder 3">
            <a:extLst>
              <a:ext uri="{FF2B5EF4-FFF2-40B4-BE49-F238E27FC236}">
                <a16:creationId xmlns:a16="http://schemas.microsoft.com/office/drawing/2014/main" id="{46A49584-2E63-4B0F-AB7C-C8CF3A26A773}"/>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8840372D-9098-48A4-A90A-77200A1DC340}"/>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dirty="0"/>
          </a:p>
        </p:txBody>
      </p:sp>
    </p:spTree>
    <p:extLst>
      <p:ext uri="{BB962C8B-B14F-4D97-AF65-F5344CB8AC3E}">
        <p14:creationId xmlns:p14="http://schemas.microsoft.com/office/powerpoint/2010/main" val="385664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92DA-7506-4AF3-BF4C-3E5927219E8E}"/>
              </a:ext>
            </a:extLst>
          </p:cNvPr>
          <p:cNvSpPr>
            <a:spLocks noGrp="1"/>
          </p:cNvSpPr>
          <p:nvPr>
            <p:ph type="title"/>
          </p:nvPr>
        </p:nvSpPr>
        <p:spPr>
          <a:xfrm>
            <a:off x="457200" y="53752"/>
            <a:ext cx="8229600" cy="1143000"/>
          </a:xfrm>
        </p:spPr>
        <p:txBody>
          <a:bodyPr wrap="square" anchor="ctr">
            <a:normAutofit/>
          </a:bodyPr>
          <a:lstStyle/>
          <a:p>
            <a:r>
              <a:rPr lang="en-GB" sz="3200" b="1" dirty="0"/>
              <a:t>Identifying the Scope</a:t>
            </a:r>
            <a:endParaRPr lang="en-GB" sz="3200" dirty="0"/>
          </a:p>
        </p:txBody>
      </p:sp>
      <p:sp>
        <p:nvSpPr>
          <p:cNvPr id="5124" name="Content Placeholder 2">
            <a:extLst>
              <a:ext uri="{FF2B5EF4-FFF2-40B4-BE49-F238E27FC236}">
                <a16:creationId xmlns:a16="http://schemas.microsoft.com/office/drawing/2014/main" id="{24FF2FE4-A6C7-4D6E-8EBD-BA8DD5433790}"/>
              </a:ext>
            </a:extLst>
          </p:cNvPr>
          <p:cNvSpPr>
            <a:spLocks noGrp="1"/>
          </p:cNvSpPr>
          <p:nvPr>
            <p:ph sz="half" idx="1"/>
          </p:nvPr>
        </p:nvSpPr>
        <p:spPr>
          <a:xfrm>
            <a:off x="107504" y="1268760"/>
            <a:ext cx="4968552" cy="4176464"/>
          </a:xfrm>
        </p:spPr>
        <p:txBody>
          <a:bodyPr/>
          <a:lstStyle/>
          <a:p>
            <a:r>
              <a:rPr lang="en-US" sz="2400" dirty="0"/>
              <a:t>This cover the parameters of the Iron Triangle: Time, Cost and Quality.</a:t>
            </a:r>
          </a:p>
          <a:p>
            <a:r>
              <a:rPr lang="en-US" sz="2400" dirty="0"/>
              <a:t>An uncontrolled growth in the project scope results to a scope creep, which  can cause a creep in time/cost/quality.</a:t>
            </a:r>
          </a:p>
          <a:p>
            <a:r>
              <a:rPr lang="en-US" sz="2400" dirty="0"/>
              <a:t>Scope creep is a risk, caused by poorly defined scope (Larson and Gray, 2018).</a:t>
            </a:r>
          </a:p>
        </p:txBody>
      </p:sp>
      <p:pic>
        <p:nvPicPr>
          <p:cNvPr id="5122" name="Picture 2" descr="See the source image">
            <a:extLst>
              <a:ext uri="{FF2B5EF4-FFF2-40B4-BE49-F238E27FC236}">
                <a16:creationId xmlns:a16="http://schemas.microsoft.com/office/drawing/2014/main" id="{B207B8CF-5A06-472C-99AB-3B4DFA582BC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5724128" y="1775247"/>
            <a:ext cx="3246512" cy="3384375"/>
          </a:xfrm>
          <a:prstGeom prst="rect">
            <a:avLst/>
          </a:prstGeom>
          <a:solidFill>
            <a:srgbClr val="FFFFFF"/>
          </a:solidFill>
        </p:spPr>
      </p:pic>
      <p:sp>
        <p:nvSpPr>
          <p:cNvPr id="4" name="Date Placeholder 3">
            <a:extLst>
              <a:ext uri="{FF2B5EF4-FFF2-40B4-BE49-F238E27FC236}">
                <a16:creationId xmlns:a16="http://schemas.microsoft.com/office/drawing/2014/main" id="{88D59647-E8CE-4517-A4AD-620C9491D0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28/09/2026</a:t>
            </a:fld>
            <a:endParaRPr lang="en-GB" altLang="en-US" sz="900"/>
          </a:p>
        </p:txBody>
      </p:sp>
      <p:sp>
        <p:nvSpPr>
          <p:cNvPr id="5" name="Slide Number Placeholder 4">
            <a:extLst>
              <a:ext uri="{FF2B5EF4-FFF2-40B4-BE49-F238E27FC236}">
                <a16:creationId xmlns:a16="http://schemas.microsoft.com/office/drawing/2014/main" id="{4932C641-0601-462C-B0D2-C51F603DFC1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164609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1C20E6-BC28-4F0A-84AA-F33C7300761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28/09/2026</a:t>
            </a:fld>
            <a:endParaRPr lang="en-GB" altLang="en-US" sz="900"/>
          </a:p>
        </p:txBody>
      </p:sp>
      <p:sp>
        <p:nvSpPr>
          <p:cNvPr id="5" name="Slide Number Placeholder 4">
            <a:extLst>
              <a:ext uri="{FF2B5EF4-FFF2-40B4-BE49-F238E27FC236}">
                <a16:creationId xmlns:a16="http://schemas.microsoft.com/office/drawing/2014/main" id="{B8A5F161-84F8-491D-9FEA-6E6BDACE456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pic>
        <p:nvPicPr>
          <p:cNvPr id="3078" name="Picture 6" descr="See the source image">
            <a:extLst>
              <a:ext uri="{FF2B5EF4-FFF2-40B4-BE49-F238E27FC236}">
                <a16:creationId xmlns:a16="http://schemas.microsoft.com/office/drawing/2014/main" id="{45DF0F52-6AA1-41A3-BDDC-4C2996E661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67799" cy="57573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4834D2C-D120-4B39-901F-5EEDF03A1298}"/>
              </a:ext>
            </a:extLst>
          </p:cNvPr>
          <p:cNvSpPr txBox="1"/>
          <p:nvPr/>
        </p:nvSpPr>
        <p:spPr>
          <a:xfrm>
            <a:off x="0" y="5881168"/>
            <a:ext cx="9144001" cy="738664"/>
          </a:xfrm>
          <a:prstGeom prst="rect">
            <a:avLst/>
          </a:prstGeom>
          <a:noFill/>
        </p:spPr>
        <p:txBody>
          <a:bodyPr wrap="square" rtlCol="0">
            <a:spAutoFit/>
          </a:bodyPr>
          <a:lstStyle/>
          <a:p>
            <a:r>
              <a:rPr lang="en-GB" sz="1400" dirty="0"/>
              <a:t>https://th.bing.com/th/id/Rb3fc86f38b1c01faa33bd2ade7e668ad?rik=Q9Rl%2bJEjAhdMbQ&amp;riu=http%3a%2f%2fwww.businessstudynotes.com%2fwp-content%2fuploads%2f2016%2f12%2fproject-scope-management-process.jpg&amp;ehk=Xby1kxKG4XBxLLtexZt8RM99AyEpyWJ99AKoyMoXe0w%3d&amp;risl=&amp;pid=ImgRaw</a:t>
            </a:r>
          </a:p>
        </p:txBody>
      </p:sp>
    </p:spTree>
    <p:extLst>
      <p:ext uri="{BB962C8B-B14F-4D97-AF65-F5344CB8AC3E}">
        <p14:creationId xmlns:p14="http://schemas.microsoft.com/office/powerpoint/2010/main" val="30864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114A7-1A39-4404-BD2F-CA455A9B7888}"/>
              </a:ext>
            </a:extLst>
          </p:cNvPr>
          <p:cNvSpPr>
            <a:spLocks noGrp="1"/>
          </p:cNvSpPr>
          <p:nvPr>
            <p:ph type="title"/>
          </p:nvPr>
        </p:nvSpPr>
        <p:spPr>
          <a:xfrm>
            <a:off x="457200" y="274638"/>
            <a:ext cx="8229600" cy="922115"/>
          </a:xfrm>
        </p:spPr>
        <p:txBody>
          <a:bodyPr/>
          <a:lstStyle/>
          <a:p>
            <a:r>
              <a:rPr lang="en-GB" sz="3200" b="1" dirty="0"/>
              <a:t>Identifying the Deliverables</a:t>
            </a:r>
            <a:endParaRPr lang="en-GB" sz="3200" dirty="0"/>
          </a:p>
        </p:txBody>
      </p:sp>
      <p:sp>
        <p:nvSpPr>
          <p:cNvPr id="3" name="Content Placeholder 2">
            <a:extLst>
              <a:ext uri="{FF2B5EF4-FFF2-40B4-BE49-F238E27FC236}">
                <a16:creationId xmlns:a16="http://schemas.microsoft.com/office/drawing/2014/main" id="{19488B7D-389C-4BFD-849C-0B3F30847042}"/>
              </a:ext>
            </a:extLst>
          </p:cNvPr>
          <p:cNvSpPr>
            <a:spLocks noGrp="1"/>
          </p:cNvSpPr>
          <p:nvPr>
            <p:ph idx="1"/>
          </p:nvPr>
        </p:nvSpPr>
        <p:spPr>
          <a:xfrm>
            <a:off x="143508" y="1415903"/>
            <a:ext cx="8856984" cy="4173337"/>
          </a:xfrm>
        </p:spPr>
        <p:txBody>
          <a:bodyPr/>
          <a:lstStyle/>
          <a:p>
            <a:r>
              <a:rPr lang="en-GB" sz="2800" dirty="0"/>
              <a:t>The outcomes of project </a:t>
            </a:r>
            <a:r>
              <a:rPr lang="en-GB" sz="2800" b="1" dirty="0"/>
              <a:t>inputs</a:t>
            </a:r>
            <a:r>
              <a:rPr lang="en-GB" sz="2800" dirty="0"/>
              <a:t> and </a:t>
            </a:r>
            <a:r>
              <a:rPr lang="en-GB" sz="2800" b="1" dirty="0"/>
              <a:t>processes are Project Deliverables</a:t>
            </a:r>
            <a:r>
              <a:rPr lang="en-GB" sz="2800" dirty="0"/>
              <a:t>. They can also be considered as mini-goals that are dependant on the </a:t>
            </a:r>
            <a:r>
              <a:rPr lang="en-GB" sz="2800" b="1" dirty="0"/>
              <a:t>SMART</a:t>
            </a:r>
            <a:r>
              <a:rPr lang="en-GB" sz="2800" dirty="0"/>
              <a:t> objectives.</a:t>
            </a:r>
          </a:p>
          <a:p>
            <a:r>
              <a:rPr lang="en-GB" sz="2800" dirty="0"/>
              <a:t>Project Management deliverables are Project plan, Reports and minutes from meetings.</a:t>
            </a:r>
          </a:p>
          <a:p>
            <a:r>
              <a:rPr lang="en-GB" sz="2800" dirty="0"/>
              <a:t>Product/service deliverables are Hardware, software, contract, and Services rendered.</a:t>
            </a:r>
          </a:p>
          <a:p>
            <a:endParaRPr lang="en-GB" dirty="0"/>
          </a:p>
        </p:txBody>
      </p:sp>
      <p:sp>
        <p:nvSpPr>
          <p:cNvPr id="4" name="Date Placeholder 3">
            <a:extLst>
              <a:ext uri="{FF2B5EF4-FFF2-40B4-BE49-F238E27FC236}">
                <a16:creationId xmlns:a16="http://schemas.microsoft.com/office/drawing/2014/main" id="{7645D6E9-B32E-41CF-863B-902972C12EAD}"/>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76EC7359-A0D4-400B-B79A-C0501A1CF54B}"/>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dirty="0"/>
          </a:p>
        </p:txBody>
      </p:sp>
    </p:spTree>
    <p:extLst>
      <p:ext uri="{BB962C8B-B14F-4D97-AF65-F5344CB8AC3E}">
        <p14:creationId xmlns:p14="http://schemas.microsoft.com/office/powerpoint/2010/main" val="307740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1EA6D-C32F-4953-B056-F9C15276F725}"/>
              </a:ext>
            </a:extLst>
          </p:cNvPr>
          <p:cNvSpPr>
            <a:spLocks noGrp="1"/>
          </p:cNvSpPr>
          <p:nvPr>
            <p:ph type="title"/>
          </p:nvPr>
        </p:nvSpPr>
        <p:spPr>
          <a:xfrm>
            <a:off x="457200" y="136525"/>
            <a:ext cx="8229600" cy="778098"/>
          </a:xfrm>
        </p:spPr>
        <p:txBody>
          <a:bodyPr/>
          <a:lstStyle/>
          <a:p>
            <a:r>
              <a:rPr lang="en-GB" sz="3200" b="1" dirty="0"/>
              <a:t>Identifying Project Stakeholders</a:t>
            </a:r>
            <a:endParaRPr lang="en-GB" sz="3200" dirty="0"/>
          </a:p>
        </p:txBody>
      </p:sp>
      <p:sp>
        <p:nvSpPr>
          <p:cNvPr id="3" name="Content Placeholder 2">
            <a:extLst>
              <a:ext uri="{FF2B5EF4-FFF2-40B4-BE49-F238E27FC236}">
                <a16:creationId xmlns:a16="http://schemas.microsoft.com/office/drawing/2014/main" id="{8CACA734-331B-4D57-92BD-CD740DFEAFBE}"/>
              </a:ext>
            </a:extLst>
          </p:cNvPr>
          <p:cNvSpPr>
            <a:spLocks noGrp="1"/>
          </p:cNvSpPr>
          <p:nvPr>
            <p:ph idx="1"/>
          </p:nvPr>
        </p:nvSpPr>
        <p:spPr>
          <a:xfrm>
            <a:off x="323528" y="1268760"/>
            <a:ext cx="8424935" cy="3888432"/>
          </a:xfrm>
        </p:spPr>
        <p:txBody>
          <a:bodyPr/>
          <a:lstStyle/>
          <a:p>
            <a:pPr marL="0" indent="0">
              <a:buNone/>
            </a:pPr>
            <a:r>
              <a:rPr lang="en-GB" sz="2400" dirty="0"/>
              <a:t>According to Larson and Gray (2018), stakeholders are individuals, groups or organisation that are directly/indirectly affected by the activity of a business/project.</a:t>
            </a:r>
          </a:p>
          <a:p>
            <a:pPr marL="0" indent="0">
              <a:buNone/>
            </a:pPr>
            <a:r>
              <a:rPr lang="en-GB" sz="2400" dirty="0"/>
              <a:t>It is important to identify which category the belong to, so you can manage them effectively. There are:</a:t>
            </a:r>
          </a:p>
          <a:p>
            <a:r>
              <a:rPr lang="en-GB" sz="2400" dirty="0"/>
              <a:t>Internal stakeholders: sponsors, managers and employees.</a:t>
            </a:r>
          </a:p>
          <a:p>
            <a:r>
              <a:rPr lang="en-GB" sz="2400" dirty="0"/>
              <a:t>External stakeholders : Customers, Government, suppliers, NGOs, Banks, Lenders, Investors, and the community.</a:t>
            </a:r>
          </a:p>
        </p:txBody>
      </p:sp>
      <p:sp>
        <p:nvSpPr>
          <p:cNvPr id="4" name="Date Placeholder 3">
            <a:extLst>
              <a:ext uri="{FF2B5EF4-FFF2-40B4-BE49-F238E27FC236}">
                <a16:creationId xmlns:a16="http://schemas.microsoft.com/office/drawing/2014/main" id="{59B4B78C-8E16-432C-9A8A-D4876CF01B28}"/>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34709DF2-5156-4932-B19E-D6DD186E78A7}"/>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dirty="0"/>
          </a:p>
        </p:txBody>
      </p:sp>
    </p:spTree>
    <p:extLst>
      <p:ext uri="{BB962C8B-B14F-4D97-AF65-F5344CB8AC3E}">
        <p14:creationId xmlns:p14="http://schemas.microsoft.com/office/powerpoint/2010/main" val="185786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73FB-C1FA-4F16-8D79-1757E16E814C}"/>
              </a:ext>
            </a:extLst>
          </p:cNvPr>
          <p:cNvSpPr>
            <a:spLocks noGrp="1"/>
          </p:cNvSpPr>
          <p:nvPr>
            <p:ph type="title"/>
          </p:nvPr>
        </p:nvSpPr>
        <p:spPr>
          <a:xfrm>
            <a:off x="457200" y="200960"/>
            <a:ext cx="8229600" cy="850106"/>
          </a:xfrm>
        </p:spPr>
        <p:txBody>
          <a:bodyPr/>
          <a:lstStyle/>
          <a:p>
            <a:r>
              <a:rPr lang="en-GB" sz="3200" b="1" dirty="0"/>
              <a:t>Develop a Business Case</a:t>
            </a:r>
            <a:endParaRPr lang="en-GB" sz="3200" dirty="0"/>
          </a:p>
        </p:txBody>
      </p:sp>
      <p:sp>
        <p:nvSpPr>
          <p:cNvPr id="3" name="Content Placeholder 2">
            <a:extLst>
              <a:ext uri="{FF2B5EF4-FFF2-40B4-BE49-F238E27FC236}">
                <a16:creationId xmlns:a16="http://schemas.microsoft.com/office/drawing/2014/main" id="{B796D16B-8614-4E8D-BC17-C0C5B069FD19}"/>
              </a:ext>
            </a:extLst>
          </p:cNvPr>
          <p:cNvSpPr>
            <a:spLocks noGrp="1"/>
          </p:cNvSpPr>
          <p:nvPr>
            <p:ph idx="1"/>
          </p:nvPr>
        </p:nvSpPr>
        <p:spPr>
          <a:xfrm>
            <a:off x="250825" y="1340768"/>
            <a:ext cx="8641655" cy="4176465"/>
          </a:xfrm>
        </p:spPr>
        <p:txBody>
          <a:bodyPr/>
          <a:lstStyle/>
          <a:p>
            <a:r>
              <a:rPr lang="en-GB" sz="2800" dirty="0"/>
              <a:t>The business case is developed based on information gathered from asking the right questions (what, why, when, where and who?).</a:t>
            </a:r>
          </a:p>
          <a:p>
            <a:r>
              <a:rPr lang="en-GB" sz="2800" dirty="0"/>
              <a:t>It provides justification for the proposed project plan.</a:t>
            </a:r>
          </a:p>
          <a:p>
            <a:r>
              <a:rPr lang="en-GB" sz="2800" dirty="0"/>
              <a:t>Outlines allocation of capital and resources required.</a:t>
            </a:r>
          </a:p>
          <a:p>
            <a:r>
              <a:rPr lang="en-GB" sz="2800" dirty="0"/>
              <a:t>Provides decision makers with justifiable options.</a:t>
            </a:r>
          </a:p>
          <a:p>
            <a:endParaRPr lang="en-GB" sz="2800" dirty="0"/>
          </a:p>
        </p:txBody>
      </p:sp>
      <p:sp>
        <p:nvSpPr>
          <p:cNvPr id="4" name="Date Placeholder 3">
            <a:extLst>
              <a:ext uri="{FF2B5EF4-FFF2-40B4-BE49-F238E27FC236}">
                <a16:creationId xmlns:a16="http://schemas.microsoft.com/office/drawing/2014/main" id="{EE915DB9-AE45-4D6A-960A-9450FBA0162E}"/>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5A1A5E99-4832-41F3-90AE-1B90ABB35B6C}"/>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dirty="0"/>
          </a:p>
        </p:txBody>
      </p:sp>
    </p:spTree>
    <p:extLst>
      <p:ext uri="{BB962C8B-B14F-4D97-AF65-F5344CB8AC3E}">
        <p14:creationId xmlns:p14="http://schemas.microsoft.com/office/powerpoint/2010/main" val="3120655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AE61-8268-464E-A215-ED52AFF6BBA5}"/>
              </a:ext>
            </a:extLst>
          </p:cNvPr>
          <p:cNvSpPr>
            <a:spLocks noGrp="1"/>
          </p:cNvSpPr>
          <p:nvPr>
            <p:ph type="title"/>
          </p:nvPr>
        </p:nvSpPr>
        <p:spPr>
          <a:xfrm>
            <a:off x="457200" y="114300"/>
            <a:ext cx="8229600" cy="1143000"/>
          </a:xfrm>
        </p:spPr>
        <p:txBody>
          <a:bodyPr/>
          <a:lstStyle/>
          <a:p>
            <a:r>
              <a:rPr lang="en-GB" sz="3200" b="1" dirty="0"/>
              <a:t>Relevance of Project Management</a:t>
            </a:r>
          </a:p>
        </p:txBody>
      </p:sp>
      <p:sp>
        <p:nvSpPr>
          <p:cNvPr id="3" name="Content Placeholder 2">
            <a:extLst>
              <a:ext uri="{FF2B5EF4-FFF2-40B4-BE49-F238E27FC236}">
                <a16:creationId xmlns:a16="http://schemas.microsoft.com/office/drawing/2014/main" id="{47BDF72A-C605-413D-A02E-04C0BF9C8AB7}"/>
              </a:ext>
            </a:extLst>
          </p:cNvPr>
          <p:cNvSpPr>
            <a:spLocks noGrp="1"/>
          </p:cNvSpPr>
          <p:nvPr>
            <p:ph sz="half" idx="1"/>
          </p:nvPr>
        </p:nvSpPr>
        <p:spPr>
          <a:xfrm>
            <a:off x="251172" y="1196752"/>
            <a:ext cx="8641655" cy="4320480"/>
          </a:xfrm>
        </p:spPr>
        <p:txBody>
          <a:bodyPr/>
          <a:lstStyle/>
          <a:p>
            <a:r>
              <a:rPr lang="en-GB" sz="2400" dirty="0"/>
              <a:t>Project management is critical to most careers due to its transferable and adaptive skill sets.</a:t>
            </a:r>
          </a:p>
          <a:p>
            <a:r>
              <a:rPr lang="en-GB" sz="2400" dirty="0"/>
              <a:t>The fundamental are universal and can be adopted across multiple disciplines, including Marketing, Health Services, Finance, Management Information Systems, Science and Engineering.</a:t>
            </a:r>
          </a:p>
          <a:p>
            <a:r>
              <a:rPr lang="en-GB" sz="2400" dirty="0"/>
              <a:t>The acquired skills provides students with added advantage when job hunting.</a:t>
            </a:r>
          </a:p>
          <a:p>
            <a:r>
              <a:rPr lang="en-GB" sz="2400" dirty="0"/>
              <a:t>Project Management is a satisfying job experience, you see the magnificent change and feel immense pride in your accomplishment.</a:t>
            </a:r>
          </a:p>
        </p:txBody>
      </p:sp>
      <p:sp>
        <p:nvSpPr>
          <p:cNvPr id="5" name="Date Placeholder 4">
            <a:extLst>
              <a:ext uri="{FF2B5EF4-FFF2-40B4-BE49-F238E27FC236}">
                <a16:creationId xmlns:a16="http://schemas.microsoft.com/office/drawing/2014/main" id="{648899D1-6392-4C55-94BC-91D5EDBE693B}"/>
              </a:ext>
            </a:extLst>
          </p:cNvPr>
          <p:cNvSpPr>
            <a:spLocks noGrp="1"/>
          </p:cNvSpPr>
          <p:nvPr>
            <p:ph type="dt" sz="half" idx="10"/>
          </p:nvPr>
        </p:nvSpPr>
        <p:spPr/>
        <p:txBody>
          <a:bodyPr/>
          <a:lstStyle/>
          <a:p>
            <a:pPr>
              <a:defRPr/>
            </a:pPr>
            <a:fld id="{F7614AD2-EBEE-4B9C-B8EB-7B45076136C4}" type="datetime1">
              <a:rPr lang="en-GB" altLang="en-US" smtClean="0"/>
              <a:pPr>
                <a:defRPr/>
              </a:pPr>
              <a:t>28/09/2026</a:t>
            </a:fld>
            <a:endParaRPr lang="en-GB" altLang="en-US" dirty="0"/>
          </a:p>
        </p:txBody>
      </p:sp>
      <p:sp>
        <p:nvSpPr>
          <p:cNvPr id="6" name="Slide Number Placeholder 5">
            <a:extLst>
              <a:ext uri="{FF2B5EF4-FFF2-40B4-BE49-F238E27FC236}">
                <a16:creationId xmlns:a16="http://schemas.microsoft.com/office/drawing/2014/main" id="{0457051C-3BC8-400F-9747-11081ABA5A9A}"/>
              </a:ext>
            </a:extLst>
          </p:cNvPr>
          <p:cNvSpPr>
            <a:spLocks noGrp="1"/>
          </p:cNvSpPr>
          <p:nvPr>
            <p:ph type="sldNum" sz="quarter" idx="11"/>
          </p:nvPr>
        </p:nvSpPr>
        <p:spPr/>
        <p:txBody>
          <a:bodyPr/>
          <a:lstStyle/>
          <a:p>
            <a:pPr>
              <a:defRPr/>
            </a:pPr>
            <a:fld id="{386495F9-B3F5-4DDF-9323-6CEC80C52C17}" type="slidenum">
              <a:rPr lang="en-GB" altLang="en-US" smtClean="0"/>
              <a:pPr>
                <a:defRPr/>
              </a:pPr>
              <a:t>24</a:t>
            </a:fld>
            <a:endParaRPr lang="en-GB" altLang="en-US" dirty="0"/>
          </a:p>
        </p:txBody>
      </p:sp>
    </p:spTree>
    <p:extLst>
      <p:ext uri="{BB962C8B-B14F-4D97-AF65-F5344CB8AC3E}">
        <p14:creationId xmlns:p14="http://schemas.microsoft.com/office/powerpoint/2010/main" val="31484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274638"/>
            <a:ext cx="8229600" cy="922114"/>
          </a:xfrm>
        </p:spPr>
        <p:txBody>
          <a:bodyPr/>
          <a:lstStyle/>
          <a:p>
            <a:pPr eaLnBrk="1" fontAlgn="auto" hangingPunct="1">
              <a:spcAft>
                <a:spcPts val="0"/>
              </a:spcAft>
              <a:defRPr/>
            </a:pPr>
            <a:r>
              <a:rPr lang="en-US" sz="3200" b="1" dirty="0"/>
              <a:t>Session Recap</a:t>
            </a:r>
          </a:p>
        </p:txBody>
      </p:sp>
      <p:sp>
        <p:nvSpPr>
          <p:cNvPr id="41987" name="Rectangle 3"/>
          <p:cNvSpPr>
            <a:spLocks noGrp="1" noChangeArrowheads="1"/>
          </p:cNvSpPr>
          <p:nvPr>
            <p:ph idx="1"/>
          </p:nvPr>
        </p:nvSpPr>
        <p:spPr>
          <a:xfrm>
            <a:off x="489792" y="1451372"/>
            <a:ext cx="8474695" cy="3849836"/>
          </a:xfrm>
        </p:spPr>
        <p:txBody>
          <a:bodyPr/>
          <a:lstStyle/>
          <a:p>
            <a:pPr marL="0" indent="0" eaLnBrk="1" hangingPunct="1">
              <a:buNone/>
            </a:pPr>
            <a:r>
              <a:rPr lang="en-GB" sz="2800" dirty="0"/>
              <a:t>You now understand;</a:t>
            </a:r>
          </a:p>
          <a:p>
            <a:pPr eaLnBrk="1" hangingPunct="1"/>
            <a:r>
              <a:rPr lang="en-GB" sz="2800" dirty="0"/>
              <a:t>What a project is and what is not a project.</a:t>
            </a:r>
          </a:p>
          <a:p>
            <a:pPr eaLnBrk="1" hangingPunct="1"/>
            <a:r>
              <a:rPr lang="en-GB" sz="2800" dirty="0"/>
              <a:t>Define Project Management Stages</a:t>
            </a:r>
          </a:p>
          <a:p>
            <a:pPr eaLnBrk="1" hangingPunct="1"/>
            <a:r>
              <a:rPr lang="en-GB" sz="2800" dirty="0"/>
              <a:t>What are the core activities required in the project defining stage </a:t>
            </a:r>
          </a:p>
          <a:p>
            <a:pPr eaLnBrk="1" hangingPunct="1"/>
            <a:r>
              <a:rPr lang="en-GB" sz="2800" dirty="0"/>
              <a:t>What are the components of project scope management?</a:t>
            </a:r>
          </a:p>
          <a:p>
            <a:pPr eaLnBrk="1" hangingPunct="1"/>
            <a:r>
              <a:rPr lang="en-GB" sz="2800" dirty="0"/>
              <a:t>The relevance of project management.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14E05-1CED-4455-B12C-5B70677D49AD}"/>
              </a:ext>
            </a:extLst>
          </p:cNvPr>
          <p:cNvSpPr>
            <a:spLocks noGrp="1"/>
          </p:cNvSpPr>
          <p:nvPr>
            <p:ph type="title"/>
          </p:nvPr>
        </p:nvSpPr>
        <p:spPr>
          <a:xfrm>
            <a:off x="457200" y="274638"/>
            <a:ext cx="8229600" cy="922114"/>
          </a:xfrm>
        </p:spPr>
        <p:txBody>
          <a:bodyPr/>
          <a:lstStyle/>
          <a:p>
            <a:r>
              <a:rPr lang="en-GB" sz="3200" b="1" dirty="0"/>
              <a:t>References</a:t>
            </a:r>
            <a:r>
              <a:rPr lang="en-GB" dirty="0"/>
              <a:t> </a:t>
            </a:r>
          </a:p>
        </p:txBody>
      </p:sp>
      <p:sp>
        <p:nvSpPr>
          <p:cNvPr id="3" name="Content Placeholder 2">
            <a:extLst>
              <a:ext uri="{FF2B5EF4-FFF2-40B4-BE49-F238E27FC236}">
                <a16:creationId xmlns:a16="http://schemas.microsoft.com/office/drawing/2014/main" id="{2A6E70B1-F1F6-4655-AAC2-9DA8F8BF63B4}"/>
              </a:ext>
            </a:extLst>
          </p:cNvPr>
          <p:cNvSpPr>
            <a:spLocks noGrp="1"/>
          </p:cNvSpPr>
          <p:nvPr>
            <p:ph idx="1"/>
          </p:nvPr>
        </p:nvSpPr>
        <p:spPr>
          <a:xfrm>
            <a:off x="250825" y="1600201"/>
            <a:ext cx="8569647" cy="3412975"/>
          </a:xfrm>
        </p:spPr>
        <p:txBody>
          <a:bodyPr/>
          <a:lstStyle/>
          <a:p>
            <a:r>
              <a:rPr lang="en-GB" sz="2400" dirty="0"/>
              <a:t>Larson, E. and Gray, C. (2006) Project Management: </a:t>
            </a:r>
            <a:r>
              <a:rPr lang="en-GB" sz="2400" i="1" dirty="0"/>
              <a:t>The Managerial Process 7</a:t>
            </a:r>
            <a:r>
              <a:rPr lang="en-GB" sz="2400" i="1" baseline="30000" dirty="0"/>
              <a:t>th</a:t>
            </a:r>
            <a:r>
              <a:rPr lang="en-GB" sz="2400" i="1" dirty="0"/>
              <a:t> Edition, </a:t>
            </a:r>
            <a:r>
              <a:rPr lang="en-GB" sz="2400" dirty="0"/>
              <a:t>McGraw Hill.</a:t>
            </a:r>
          </a:p>
          <a:p>
            <a:r>
              <a:rPr lang="en-GB" sz="2400" dirty="0"/>
              <a:t>Larson, E. and Gray, C. (2018) Project Management: </a:t>
            </a:r>
            <a:r>
              <a:rPr lang="en-GB" sz="2400" i="1" dirty="0"/>
              <a:t>The Managerial Process 7</a:t>
            </a:r>
            <a:r>
              <a:rPr lang="en-GB" sz="2400" i="1" baseline="30000" dirty="0"/>
              <a:t>th</a:t>
            </a:r>
            <a:r>
              <a:rPr lang="en-GB" sz="2400" i="1" dirty="0"/>
              <a:t> Edition, </a:t>
            </a:r>
            <a:r>
              <a:rPr lang="en-GB" sz="2400" dirty="0"/>
              <a:t>McGraw Hill.</a:t>
            </a:r>
          </a:p>
          <a:p>
            <a:r>
              <a:rPr lang="en-US" altLang="en-US" sz="2400" dirty="0"/>
              <a:t>OGC (2006) </a:t>
            </a:r>
            <a:r>
              <a:rPr lang="en-US" altLang="en-US" sz="2400" i="1" dirty="0"/>
              <a:t>Managing Successful Projects with PRINCE2</a:t>
            </a:r>
            <a:r>
              <a:rPr lang="en-US" altLang="en-US" sz="2400" dirty="0"/>
              <a:t>, 4</a:t>
            </a:r>
            <a:r>
              <a:rPr lang="en-US" altLang="en-US" sz="2400" baseline="30000" dirty="0"/>
              <a:t>th</a:t>
            </a:r>
            <a:r>
              <a:rPr lang="en-US" altLang="en-US" sz="2400" dirty="0"/>
              <a:t> Edition: TSO.</a:t>
            </a:r>
          </a:p>
          <a:p>
            <a:r>
              <a:rPr lang="en-US" altLang="en-US" sz="2400" dirty="0"/>
              <a:t>PMI (2006) </a:t>
            </a:r>
            <a:r>
              <a:rPr lang="en-US" altLang="en-US" sz="2400" i="1" dirty="0"/>
              <a:t>The Guide to the Project Management Body of Knowledge (PMBoK)</a:t>
            </a:r>
            <a:r>
              <a:rPr lang="en-US" altLang="en-US" sz="2400" dirty="0"/>
              <a:t>, 5th Edition: PMI</a:t>
            </a:r>
          </a:p>
          <a:p>
            <a:endParaRPr lang="en-GB" dirty="0"/>
          </a:p>
        </p:txBody>
      </p:sp>
      <p:sp>
        <p:nvSpPr>
          <p:cNvPr id="4" name="Date Placeholder 3">
            <a:extLst>
              <a:ext uri="{FF2B5EF4-FFF2-40B4-BE49-F238E27FC236}">
                <a16:creationId xmlns:a16="http://schemas.microsoft.com/office/drawing/2014/main" id="{CF2D4ABE-B01B-4CE4-A08D-86E37A75BA59}"/>
              </a:ext>
            </a:extLst>
          </p:cNvPr>
          <p:cNvSpPr>
            <a:spLocks noGrp="1"/>
          </p:cNvSpPr>
          <p:nvPr>
            <p:ph type="dt" sz="half" idx="10"/>
          </p:nvPr>
        </p:nvSpPr>
        <p:spPr/>
        <p:txBody>
          <a:bodyPr/>
          <a:lstStyle/>
          <a:p>
            <a:pPr>
              <a:defRPr/>
            </a:pPr>
            <a:fld id="{2303D31F-598B-47EE-BA37-93F097A3D676}" type="datetime1">
              <a:rPr lang="en-GB" altLang="en-US" smtClean="0"/>
              <a:pPr>
                <a:defRPr/>
              </a:pPr>
              <a:t>28/09/2026</a:t>
            </a:fld>
            <a:endParaRPr lang="en-GB" altLang="en-US" dirty="0"/>
          </a:p>
        </p:txBody>
      </p:sp>
      <p:sp>
        <p:nvSpPr>
          <p:cNvPr id="5" name="Slide Number Placeholder 4">
            <a:extLst>
              <a:ext uri="{FF2B5EF4-FFF2-40B4-BE49-F238E27FC236}">
                <a16:creationId xmlns:a16="http://schemas.microsoft.com/office/drawing/2014/main" id="{77B455EF-FB07-4826-B16B-3D398A158A9C}"/>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dirty="0"/>
          </a:p>
        </p:txBody>
      </p:sp>
    </p:spTree>
    <p:extLst>
      <p:ext uri="{BB962C8B-B14F-4D97-AF65-F5344CB8AC3E}">
        <p14:creationId xmlns:p14="http://schemas.microsoft.com/office/powerpoint/2010/main" val="682414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1536</Words>
  <Application>Microsoft Office PowerPoint</Application>
  <PresentationFormat>On-screen Show (4:3)</PresentationFormat>
  <Paragraphs>157</Paragraphs>
  <Slides>26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Myriad Pro</vt:lpstr>
      <vt:lpstr>Arial</vt:lpstr>
      <vt:lpstr>Verdana</vt:lpstr>
      <vt:lpstr>Wingdings</vt:lpstr>
      <vt:lpstr>20140311PresentationUWTSDTemplate</vt:lpstr>
      <vt:lpstr>Introduction to Project Management  LCBB5005: Project Management </vt:lpstr>
      <vt:lpstr>Session Plan</vt:lpstr>
      <vt:lpstr>In the classroom</vt:lpstr>
      <vt:lpstr>Structure of weekly sessions</vt:lpstr>
      <vt:lpstr>End of each lesson</vt:lpstr>
      <vt:lpstr>Attendance </vt:lpstr>
      <vt:lpstr>Introduction</vt:lpstr>
      <vt:lpstr>What is a project?</vt:lpstr>
      <vt:lpstr>What is a project?</vt:lpstr>
      <vt:lpstr>The definition echoes..</vt:lpstr>
      <vt:lpstr>Where do projects take place?</vt:lpstr>
      <vt:lpstr>Types of Projects.</vt:lpstr>
      <vt:lpstr>What does the management of these projects entails?</vt:lpstr>
      <vt:lpstr>Reflecting on the definitions</vt:lpstr>
      <vt:lpstr>PowerPoint Presentation</vt:lpstr>
      <vt:lpstr>Project Management Stages</vt:lpstr>
      <vt:lpstr>The core activities required in the defining stage </vt:lpstr>
      <vt:lpstr>Undertaking the feasibility study</vt:lpstr>
      <vt:lpstr>Identifying the Scope</vt:lpstr>
      <vt:lpstr>PowerPoint Presentation</vt:lpstr>
      <vt:lpstr>Identifying the Deliverables</vt:lpstr>
      <vt:lpstr>Identifying Project Stakeholders</vt:lpstr>
      <vt:lpstr>Develop a Business Case</vt:lpstr>
      <vt:lpstr>Relevance of Project Management</vt:lpstr>
      <vt:lpstr>Session Recap</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Project Management</dc:title>
  <dc:creator>Molly Jack</dc:creator>
  <cp:lastModifiedBy>Said Usman</cp:lastModifiedBy>
  <cp:revision>42</cp:revision>
  <dcterms:created xsi:type="dcterms:W3CDTF">2021-02-14T00:23:36Z</dcterms:created>
  <dcterms:modified xsi:type="dcterms:W3CDTF">2026-09-28T08:52:42Z</dcterms:modified>
</cp:coreProperties>
</file>