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4"/>
  </p:notesMasterIdLst>
  <p:sldIdLst>
    <p:sldId id="256" r:id="rId2"/>
    <p:sldId id="278" r:id="rId3"/>
    <p:sldId id="257" r:id="rId4"/>
    <p:sldId id="273" r:id="rId5"/>
    <p:sldId id="281" r:id="rId6"/>
    <p:sldId id="274" r:id="rId7"/>
    <p:sldId id="275" r:id="rId8"/>
    <p:sldId id="276" r:id="rId9"/>
    <p:sldId id="279" r:id="rId10"/>
    <p:sldId id="277" r:id="rId11"/>
    <p:sldId id="262" r:id="rId12"/>
    <p:sldId id="282" r:id="rId13"/>
    <p:sldId id="271" r:id="rId14"/>
    <p:sldId id="272" r:id="rId15"/>
    <p:sldId id="280" r:id="rId16"/>
    <p:sldId id="263" r:id="rId17"/>
    <p:sldId id="261" r:id="rId18"/>
    <p:sldId id="264" r:id="rId19"/>
    <p:sldId id="265" r:id="rId20"/>
    <p:sldId id="266" r:id="rId21"/>
    <p:sldId id="268" r:id="rId22"/>
    <p:sldId id="270" r:id="rId23"/>
  </p:sldIdLst>
  <p:sldSz cx="9144000" cy="5143500" type="screen16x9"/>
  <p:notesSz cx="6858000" cy="9144000"/>
  <p:embeddedFontLst>
    <p:embeddedFont>
      <p:font typeface="Maven Pro" panose="020B0604020202020204" charset="0"/>
      <p:regular r:id="rId25"/>
      <p:bold r:id="rId26"/>
    </p:embeddedFont>
    <p:embeddedFont>
      <p:font typeface="Nunito"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64822" autoAdjust="0"/>
  </p:normalViewPr>
  <p:slideViewPr>
    <p:cSldViewPr snapToGrid="0">
      <p:cViewPr varScale="1">
        <p:scale>
          <a:sx n="54" d="100"/>
          <a:sy n="54" d="100"/>
        </p:scale>
        <p:origin x="1640" y="44"/>
      </p:cViewPr>
      <p:guideLst>
        <p:guide orient="horz" pos="1620"/>
        <p:guide pos="2880"/>
      </p:guideLst>
    </p:cSldViewPr>
  </p:slideViewPr>
  <p:outlineViewPr>
    <p:cViewPr>
      <p:scale>
        <a:sx n="33" d="100"/>
        <a:sy n="33" d="100"/>
      </p:scale>
      <p:origin x="0" y="242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79896926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5275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3002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In this fast-moving world, technology makes people aware of different things and keeps them connected with the world. Technology has become the need for every person and every department. From education to business, technology can be seen everywhere. However, due to advancements in education, technology is also developing and offers students and teachers a unique and one-step solution to acquire education. However, transforming from one traditional form to the other is indeed a difficult task; hence the training must be given to students and the teachers.</a:t>
            </a:r>
            <a:endParaRPr lang="en-GB"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783027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Technology also plays a vital role at UWTSD. Hence, it is essential to </a:t>
            </a:r>
            <a:r>
              <a:rPr lang="en-US" sz="1100" b="0" i="0" u="none" strike="noStrike" cap="none" dirty="0" err="1">
                <a:solidFill>
                  <a:srgbClr val="000000"/>
                </a:solidFill>
                <a:effectLst/>
                <a:latin typeface="Arial"/>
                <a:ea typeface="Arial"/>
                <a:cs typeface="Arial"/>
                <a:sym typeface="Arial"/>
              </a:rPr>
              <a:t>analyse</a:t>
            </a:r>
            <a:r>
              <a:rPr lang="en-US" sz="1100" b="0" i="0" u="none" strike="noStrike" cap="none" dirty="0">
                <a:solidFill>
                  <a:srgbClr val="000000"/>
                </a:solidFill>
                <a:effectLst/>
                <a:latin typeface="Arial"/>
                <a:ea typeface="Arial"/>
                <a:cs typeface="Arial"/>
                <a:sym typeface="Arial"/>
              </a:rPr>
              <a:t> how the technology is used at UWTSD and what steps the campus has taken or is willing to take to make the staff and the students aware of the changes implemented at the institute.</a:t>
            </a:r>
            <a:endParaRPr lang="en-GB"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2144049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sz="1100" b="0" i="0" u="none" strike="noStrike" cap="none" dirty="0">
                <a:solidFill>
                  <a:srgbClr val="000000"/>
                </a:solidFill>
                <a:effectLst/>
                <a:latin typeface="Arial"/>
                <a:ea typeface="Arial"/>
                <a:cs typeface="Arial"/>
                <a:sym typeface="Arial"/>
              </a:rPr>
              <a:t>The research question for the given topic is:</a:t>
            </a:r>
            <a:endParaRPr lang="en-GB" sz="1100" b="0" i="0" u="none" strike="noStrike" cap="none" dirty="0">
              <a:solidFill>
                <a:srgbClr val="000000"/>
              </a:solidFill>
              <a:effectLst/>
              <a:latin typeface="Arial"/>
              <a:ea typeface="Arial"/>
              <a:cs typeface="Arial"/>
              <a:sym typeface="Arial"/>
            </a:endParaRPr>
          </a:p>
          <a:p>
            <a:pPr lvl="0"/>
            <a:r>
              <a:rPr lang="en-US" sz="1100" b="0" i="0" u="none" strike="noStrike" cap="none" dirty="0">
                <a:solidFill>
                  <a:srgbClr val="000000"/>
                </a:solidFill>
                <a:effectLst/>
                <a:latin typeface="Arial"/>
                <a:ea typeface="Arial"/>
                <a:cs typeface="Arial"/>
                <a:sym typeface="Arial"/>
              </a:rPr>
              <a:t>Is there a need to provide training on how to use technology to collaborate at UWTSD?</a:t>
            </a:r>
            <a:endParaRPr lang="en-GB"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4243298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sz="1100" b="0" i="0" u="none" strike="noStrike" cap="none" dirty="0">
                <a:solidFill>
                  <a:srgbClr val="000000"/>
                </a:solidFill>
                <a:effectLst/>
                <a:latin typeface="Arial"/>
                <a:ea typeface="Arial"/>
                <a:cs typeface="Arial"/>
                <a:sym typeface="Arial"/>
              </a:rPr>
              <a:t>The research objectives of the given research are comprised of:</a:t>
            </a:r>
            <a:endParaRPr lang="en-GB" sz="1100" b="0" i="0" u="none" strike="noStrike" cap="none" dirty="0">
              <a:solidFill>
                <a:srgbClr val="000000"/>
              </a:solidFill>
              <a:effectLst/>
              <a:latin typeface="Arial"/>
              <a:ea typeface="Arial"/>
              <a:cs typeface="Arial"/>
              <a:sym typeface="Arial"/>
            </a:endParaRPr>
          </a:p>
          <a:p>
            <a:pPr lvl="0"/>
            <a:r>
              <a:rPr lang="en-US" sz="1100" b="0" i="0" u="none" strike="noStrike" cap="none" dirty="0">
                <a:solidFill>
                  <a:srgbClr val="000000"/>
                </a:solidFill>
                <a:effectLst/>
                <a:latin typeface="Arial"/>
                <a:ea typeface="Arial"/>
                <a:cs typeface="Arial"/>
                <a:sym typeface="Arial"/>
              </a:rPr>
              <a:t>To study the need for training regarding technology at the workplace.</a:t>
            </a:r>
            <a:endParaRPr lang="en-GB" sz="1100" b="0" i="0" u="none" strike="noStrike" cap="none" dirty="0">
              <a:solidFill>
                <a:srgbClr val="000000"/>
              </a:solidFill>
              <a:effectLst/>
              <a:latin typeface="Arial"/>
              <a:ea typeface="Arial"/>
              <a:cs typeface="Arial"/>
              <a:sym typeface="Arial"/>
            </a:endParaRPr>
          </a:p>
          <a:p>
            <a:pPr lvl="0"/>
            <a:r>
              <a:rPr lang="en-US" sz="1100" b="0" i="0" u="none" strike="noStrike" cap="none" dirty="0">
                <a:solidFill>
                  <a:srgbClr val="000000"/>
                </a:solidFill>
                <a:effectLst/>
                <a:latin typeface="Arial"/>
                <a:ea typeface="Arial"/>
                <a:cs typeface="Arial"/>
                <a:sym typeface="Arial"/>
              </a:rPr>
              <a:t>To evaluate the correct use of technology to improve the work efficacy in the campus.</a:t>
            </a:r>
            <a:endParaRPr lang="en-GB" sz="1100" b="0" i="0" u="none" strike="noStrike" cap="none" dirty="0">
              <a:solidFill>
                <a:srgbClr val="000000"/>
              </a:solidFill>
              <a:effectLst/>
              <a:latin typeface="Arial"/>
              <a:ea typeface="Arial"/>
              <a:cs typeface="Arial"/>
              <a:sym typeface="Arial"/>
            </a:endParaRPr>
          </a:p>
          <a:p>
            <a:pPr lvl="0"/>
            <a:r>
              <a:rPr lang="en-US" sz="1100" b="0" i="0" u="none" strike="noStrike" cap="none" dirty="0">
                <a:solidFill>
                  <a:srgbClr val="000000"/>
                </a:solidFill>
                <a:effectLst/>
                <a:latin typeface="Arial"/>
                <a:ea typeface="Arial"/>
                <a:cs typeface="Arial"/>
                <a:sym typeface="Arial"/>
              </a:rPr>
              <a:t>To offer recommendations for improving technology at UWTSD.</a:t>
            </a:r>
            <a:endParaRPr lang="en-GB"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923232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sz="1100" b="0" i="0" u="none" strike="noStrike" cap="none" dirty="0">
                <a:solidFill>
                  <a:srgbClr val="000000"/>
                </a:solidFill>
                <a:effectLst/>
                <a:latin typeface="Arial"/>
                <a:ea typeface="Arial"/>
                <a:cs typeface="Arial"/>
                <a:sym typeface="Arial"/>
              </a:rPr>
              <a:t>Training is known as the attainment of knowledge and skills, and experiences. It comprises of the particular goals to enhance an individual's knowledge skills along with their ability, competence, presentation, and their output. Training is known as increasing the productivity of the person by providing them knowledge or letting them </a:t>
            </a:r>
            <a:r>
              <a:rPr lang="en-US" sz="1100" b="0" i="0" u="none" strike="noStrike" cap="none" dirty="0" err="1">
                <a:solidFill>
                  <a:srgbClr val="000000"/>
                </a:solidFill>
                <a:effectLst/>
                <a:latin typeface="Arial"/>
                <a:ea typeface="Arial"/>
                <a:cs typeface="Arial"/>
                <a:sym typeface="Arial"/>
              </a:rPr>
              <a:t>familiarised</a:t>
            </a:r>
            <a:r>
              <a:rPr lang="en-US" sz="1100" b="0" i="0" u="none" strike="noStrike" cap="none" dirty="0">
                <a:solidFill>
                  <a:srgbClr val="000000"/>
                </a:solidFill>
                <a:effectLst/>
                <a:latin typeface="Arial"/>
                <a:ea typeface="Arial"/>
                <a:cs typeface="Arial"/>
                <a:sym typeface="Arial"/>
              </a:rPr>
              <a:t> with the new or modified working environment and allowing them to improve their skills (</a:t>
            </a:r>
            <a:r>
              <a:rPr lang="en-GB" sz="1100" b="0" i="0" u="none" strike="noStrike" cap="none" dirty="0">
                <a:solidFill>
                  <a:srgbClr val="000000"/>
                </a:solidFill>
                <a:effectLst/>
                <a:latin typeface="Arial"/>
                <a:ea typeface="Arial"/>
                <a:cs typeface="Arial"/>
                <a:sym typeface="Arial"/>
              </a:rPr>
              <a:t>Ganesh and </a:t>
            </a:r>
            <a:r>
              <a:rPr lang="en-GB" sz="1100" b="0" i="0" u="none" strike="noStrike" cap="none" dirty="0" err="1">
                <a:solidFill>
                  <a:srgbClr val="000000"/>
                </a:solidFill>
                <a:effectLst/>
                <a:latin typeface="Arial"/>
                <a:ea typeface="Arial"/>
                <a:cs typeface="Arial"/>
                <a:sym typeface="Arial"/>
              </a:rPr>
              <a:t>Indradevi</a:t>
            </a:r>
            <a:r>
              <a:rPr lang="en-GB" sz="1100" b="0" i="0" u="none" strike="noStrike" cap="none" dirty="0">
                <a:solidFill>
                  <a:srgbClr val="000000"/>
                </a:solidFill>
                <a:effectLst/>
                <a:latin typeface="Arial"/>
                <a:ea typeface="Arial"/>
                <a:cs typeface="Arial"/>
                <a:sym typeface="Arial"/>
              </a:rPr>
              <a:t>, 2015</a:t>
            </a:r>
            <a:r>
              <a:rPr lang="en-US" sz="1100" b="0" i="0" u="none" strike="noStrike" cap="none" dirty="0">
                <a:solidFill>
                  <a:srgbClr val="000000"/>
                </a:solidFill>
                <a:effectLst/>
                <a:latin typeface="Arial"/>
                <a:ea typeface="Arial"/>
                <a:cs typeface="Arial"/>
                <a:sym typeface="Arial"/>
              </a:rPr>
              <a:t>). The research by </a:t>
            </a:r>
            <a:r>
              <a:rPr lang="en-GB" sz="1100" b="0" i="0" u="none" strike="noStrike" cap="none" dirty="0">
                <a:solidFill>
                  <a:srgbClr val="000000"/>
                </a:solidFill>
                <a:effectLst/>
                <a:latin typeface="Arial"/>
                <a:ea typeface="Arial"/>
                <a:cs typeface="Arial"/>
                <a:sym typeface="Arial"/>
              </a:rPr>
              <a:t>Malik</a:t>
            </a:r>
            <a:r>
              <a:rPr lang="en-US" sz="1100" b="0" i="0" u="none" strike="noStrike" cap="none" dirty="0">
                <a:solidFill>
                  <a:srgbClr val="000000"/>
                </a:solidFill>
                <a:effectLst/>
                <a:latin typeface="Arial"/>
                <a:ea typeface="Arial"/>
                <a:cs typeface="Arial"/>
                <a:sym typeface="Arial"/>
              </a:rPr>
              <a:t> (2018) stated that training plays a vital role in developing the person in the company and helps them achieve their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goals. It allows the employees to have a positive attitude towards the work and help the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be more productive and help achieve their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goals more quickly.</a:t>
            </a:r>
            <a:endParaRPr lang="en-GB"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753204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Another study by </a:t>
            </a:r>
            <a:r>
              <a:rPr lang="en-GB" sz="1100" b="0" i="0" u="none" strike="noStrike" cap="none" dirty="0" err="1">
                <a:solidFill>
                  <a:srgbClr val="000000"/>
                </a:solidFill>
                <a:effectLst/>
                <a:latin typeface="Arial"/>
                <a:ea typeface="Arial"/>
                <a:cs typeface="Arial"/>
                <a:sym typeface="Arial"/>
              </a:rPr>
              <a:t>Karia</a:t>
            </a:r>
            <a:r>
              <a:rPr lang="en-GB" sz="1100" b="0" i="0" u="none" strike="noStrike" cap="none" dirty="0">
                <a:solidFill>
                  <a:srgbClr val="000000"/>
                </a:solidFill>
                <a:effectLst/>
                <a:latin typeface="Arial"/>
                <a:ea typeface="Arial"/>
                <a:cs typeface="Arial"/>
                <a:sym typeface="Arial"/>
              </a:rPr>
              <a:t> </a:t>
            </a:r>
            <a:r>
              <a:rPr lang="en-US" sz="1100" b="0" i="1" u="none" strike="noStrike" cap="none" dirty="0">
                <a:solidFill>
                  <a:srgbClr val="000000"/>
                </a:solidFill>
                <a:effectLst/>
                <a:latin typeface="Arial"/>
                <a:ea typeface="Arial"/>
                <a:cs typeface="Arial"/>
                <a:sym typeface="Arial"/>
              </a:rPr>
              <a:t>et al.</a:t>
            </a:r>
            <a:r>
              <a:rPr lang="en-US" sz="1100" b="0" i="0" u="none" strike="noStrike" cap="none" dirty="0">
                <a:solidFill>
                  <a:srgbClr val="000000"/>
                </a:solidFill>
                <a:effectLst/>
                <a:latin typeface="Arial"/>
                <a:ea typeface="Arial"/>
                <a:cs typeface="Arial"/>
                <a:sym typeface="Arial"/>
              </a:rPr>
              <a:t> (2016) conveyed that training is essential in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where the system to work has been changed or modified to improve work efficiency and productivity. The study by </a:t>
            </a:r>
            <a:r>
              <a:rPr lang="en-GB" sz="1100" b="0" i="0" u="none" strike="noStrike" cap="none" dirty="0" err="1">
                <a:solidFill>
                  <a:srgbClr val="000000"/>
                </a:solidFill>
                <a:effectLst/>
                <a:latin typeface="Arial"/>
                <a:ea typeface="Arial"/>
                <a:cs typeface="Arial"/>
                <a:sym typeface="Arial"/>
              </a:rPr>
              <a:t>Slavković</a:t>
            </a:r>
            <a:r>
              <a:rPr lang="en-GB" sz="1100" b="0" i="0" u="none" strike="noStrike" cap="none" dirty="0">
                <a:solidFill>
                  <a:srgbClr val="000000"/>
                </a:solidFill>
                <a:effectLst/>
                <a:latin typeface="Arial"/>
                <a:ea typeface="Arial"/>
                <a:cs typeface="Arial"/>
                <a:sym typeface="Arial"/>
              </a:rPr>
              <a:t> and </a:t>
            </a:r>
            <a:r>
              <a:rPr lang="en-GB" sz="1100" b="0" i="0" u="none" strike="noStrike" cap="none" dirty="0" err="1">
                <a:solidFill>
                  <a:srgbClr val="000000"/>
                </a:solidFill>
                <a:effectLst/>
                <a:latin typeface="Arial"/>
                <a:ea typeface="Arial"/>
                <a:cs typeface="Arial"/>
                <a:sym typeface="Arial"/>
              </a:rPr>
              <a:t>Slavković</a:t>
            </a:r>
            <a:r>
              <a:rPr lang="en-US" sz="1100" b="0" i="0" u="none" strike="noStrike" cap="none" dirty="0">
                <a:solidFill>
                  <a:srgbClr val="000000"/>
                </a:solidFill>
                <a:effectLst/>
                <a:latin typeface="Arial"/>
                <a:ea typeface="Arial"/>
                <a:cs typeface="Arial"/>
                <a:sym typeface="Arial"/>
              </a:rPr>
              <a:t> (2019) said that the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success and the employees depend upon the training. That is because of the fact that the person needs it because he or she is not </a:t>
            </a:r>
            <a:r>
              <a:rPr lang="en-US" sz="1100" b="0" i="0" u="none" strike="noStrike" cap="none" dirty="0" err="1">
                <a:solidFill>
                  <a:srgbClr val="000000"/>
                </a:solidFill>
                <a:effectLst/>
                <a:latin typeface="Arial"/>
                <a:ea typeface="Arial"/>
                <a:cs typeface="Arial"/>
                <a:sym typeface="Arial"/>
              </a:rPr>
              <a:t>familiarised</a:t>
            </a:r>
            <a:r>
              <a:rPr lang="en-US" sz="1100" b="0" i="0" u="none" strike="noStrike" cap="none" dirty="0">
                <a:solidFill>
                  <a:srgbClr val="000000"/>
                </a:solidFill>
                <a:effectLst/>
                <a:latin typeface="Arial"/>
                <a:ea typeface="Arial"/>
                <a:cs typeface="Arial"/>
                <a:sym typeface="Arial"/>
              </a:rPr>
              <a:t> with the sudden change and needs time to understand and adopt it. </a:t>
            </a:r>
            <a:endParaRPr lang="en-GB"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3588071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7254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15ac42793f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15ac42793f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Another study by </a:t>
            </a:r>
            <a:r>
              <a:rPr lang="en-GB" sz="1100" b="0" i="0" u="none" strike="noStrike" cap="none" dirty="0" err="1">
                <a:solidFill>
                  <a:srgbClr val="000000"/>
                </a:solidFill>
                <a:effectLst/>
                <a:latin typeface="Arial"/>
                <a:ea typeface="Arial"/>
                <a:cs typeface="Arial"/>
                <a:sym typeface="Arial"/>
              </a:rPr>
              <a:t>Anand</a:t>
            </a:r>
            <a:r>
              <a:rPr lang="en-GB" sz="1100" b="0" i="0" u="none" strike="noStrike" cap="none" dirty="0">
                <a:solidFill>
                  <a:srgbClr val="000000"/>
                </a:solidFill>
                <a:effectLst/>
                <a:latin typeface="Arial"/>
                <a:ea typeface="Arial"/>
                <a:cs typeface="Arial"/>
                <a:sym typeface="Arial"/>
              </a:rPr>
              <a:t> </a:t>
            </a:r>
            <a:r>
              <a:rPr lang="en-US" sz="1100" b="0" i="0" u="none" strike="noStrike" cap="none" dirty="0">
                <a:solidFill>
                  <a:srgbClr val="000000"/>
                </a:solidFill>
                <a:effectLst/>
                <a:latin typeface="Arial"/>
                <a:ea typeface="Arial"/>
                <a:cs typeface="Arial"/>
                <a:sym typeface="Arial"/>
              </a:rPr>
              <a:t>(2021) said that the covid-19 pandemic had shifted everything towards the digital platform, and most people were unaware of using the technology. It was required for the institutes and the firms to make people aware of the use of technology and provide them training in different forms like providing them with a tutorial, giving them a demo, or being available for them to let them know about the functions and tools that are being used. This pandemic </a:t>
            </a:r>
            <a:r>
              <a:rPr lang="en-US" sz="1100" b="0" i="0" u="none" strike="noStrike" cap="none" dirty="0" err="1">
                <a:solidFill>
                  <a:srgbClr val="000000"/>
                </a:solidFill>
                <a:effectLst/>
                <a:latin typeface="Arial"/>
                <a:ea typeface="Arial"/>
                <a:cs typeface="Arial"/>
                <a:sym typeface="Arial"/>
              </a:rPr>
              <a:t>familiarised</a:t>
            </a:r>
            <a:r>
              <a:rPr lang="en-US" sz="1100" b="0" i="0" u="none" strike="noStrike" cap="none" dirty="0">
                <a:solidFill>
                  <a:srgbClr val="000000"/>
                </a:solidFill>
                <a:effectLst/>
                <a:latin typeface="Arial"/>
                <a:ea typeface="Arial"/>
                <a:cs typeface="Arial"/>
                <a:sym typeface="Arial"/>
              </a:rPr>
              <a:t> the business for the digital need and showed how necessary training is for the employees and the company to develop.</a:t>
            </a:r>
            <a:endParaRPr lang="en-GB"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2519676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158750" indent="0">
              <a:buNone/>
            </a:pPr>
            <a:r>
              <a:rPr lang="en-GB" sz="1100" b="0" i="0" u="none" strike="noStrike" cap="none" dirty="0">
                <a:solidFill>
                  <a:srgbClr val="000000"/>
                </a:solidFill>
                <a:effectLst/>
                <a:latin typeface="Arial"/>
                <a:ea typeface="Arial"/>
                <a:cs typeface="Arial"/>
                <a:sym typeface="Arial"/>
              </a:rPr>
              <a:t>The use of technology can be seen in every part of the world and in almost every department. However, not everyone is able to adopt the system and get used to its functions at a glance. Hence, it is necessary for the institute to train the person and familiarise them with the environment of the technology and use them on a daily basis. However, at some institutes, the proper training is not provided, which causes the lack of interest of the person towards the digitalisation step of the firm. In this study, the importance and need of training to use the technology at UWTSD will be highlighted in the research. </a:t>
            </a:r>
          </a:p>
        </p:txBody>
      </p:sp>
    </p:spTree>
    <p:extLst>
      <p:ext uri="{BB962C8B-B14F-4D97-AF65-F5344CB8AC3E}">
        <p14:creationId xmlns:p14="http://schemas.microsoft.com/office/powerpoint/2010/main" val="3516431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latin typeface="Arial"/>
                <a:ea typeface="Arial"/>
                <a:cs typeface="Arial"/>
                <a:sym typeface="Arial"/>
              </a:rPr>
              <a:t>For the current research, positivism philosophy is adopted as the sample size for the research is vast. To accomplish the research objective, a quantitative research method is needed because positivism is adopted. The deductive approach is further adopted because of positivism philosophy. Because of this approach, the research will give reasons for the study from general to particular. This approach will aid in effectively describing the need for training for using technology. A questionnaire survey will be adopted as the research strategy as it is the fittest strategy for the study. This strategy is cost-effective and will further aid in building effective communication with the research participants. Furthermore, it will aid in gathering students' opinions for identifying the need for training on the use of technology at UWTSD. </a:t>
            </a:r>
          </a:p>
          <a:p>
            <a:pPr>
              <a:buNone/>
            </a:pPr>
            <a:endParaRPr lang="en-US" dirty="0"/>
          </a:p>
        </p:txBody>
      </p:sp>
    </p:spTree>
    <p:extLst>
      <p:ext uri="{BB962C8B-B14F-4D97-AF65-F5344CB8AC3E}">
        <p14:creationId xmlns:p14="http://schemas.microsoft.com/office/powerpoint/2010/main" val="3801679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latin typeface="Arial"/>
                <a:ea typeface="Arial"/>
                <a:cs typeface="Arial"/>
                <a:sym typeface="Arial"/>
              </a:rPr>
              <a:t>For the present research, the researcher will </a:t>
            </a:r>
            <a:r>
              <a:rPr lang="en-US" sz="1100" b="0" i="0" u="none" strike="noStrike" cap="none" dirty="0" err="1">
                <a:solidFill>
                  <a:srgbClr val="000000"/>
                </a:solidFill>
                <a:latin typeface="Arial"/>
                <a:ea typeface="Arial"/>
                <a:cs typeface="Arial"/>
                <a:sym typeface="Arial"/>
              </a:rPr>
              <a:t>utilise</a:t>
            </a:r>
            <a:r>
              <a:rPr lang="en-US" sz="1100" b="0" i="0" u="none" strike="noStrike" cap="none" dirty="0">
                <a:solidFill>
                  <a:srgbClr val="000000"/>
                </a:solidFill>
                <a:latin typeface="Arial"/>
                <a:ea typeface="Arial"/>
                <a:cs typeface="Arial"/>
                <a:sym typeface="Arial"/>
              </a:rPr>
              <a:t> explanatory research design as it is the most adequate and does not aim to explore or investigate a new theory. In this research, non-probability sampling will be adopted in which convenience sampling will further be </a:t>
            </a:r>
            <a:r>
              <a:rPr lang="en-US" sz="1100" b="0" i="0" u="none" strike="noStrike" cap="none" dirty="0" err="1">
                <a:solidFill>
                  <a:srgbClr val="000000"/>
                </a:solidFill>
                <a:latin typeface="Arial"/>
                <a:ea typeface="Arial"/>
                <a:cs typeface="Arial"/>
                <a:sym typeface="Arial"/>
              </a:rPr>
              <a:t>utilised</a:t>
            </a:r>
            <a:r>
              <a:rPr lang="en-US" sz="1100" b="0" i="0" u="none" strike="noStrike" cap="none" dirty="0">
                <a:solidFill>
                  <a:srgbClr val="000000"/>
                </a:solidFill>
                <a:latin typeface="Arial"/>
                <a:ea typeface="Arial"/>
                <a:cs typeface="Arial"/>
                <a:sym typeface="Arial"/>
              </a:rPr>
              <a:t>. This sampling technique is easy to implement and most influential in collecting data from the questionnaire survey respondents. An appropriate sample size is required for accomplishing the research aim. For this study, a sample size of 50 has been selected for gathering information from students of UWTSD about the need for training in using technology to collaborate with the university effectively. </a:t>
            </a:r>
          </a:p>
          <a:p>
            <a:pPr>
              <a:buNone/>
            </a:pPr>
            <a:endParaRPr lang="en-US" dirty="0"/>
          </a:p>
        </p:txBody>
      </p:sp>
    </p:spTree>
    <p:extLst>
      <p:ext uri="{BB962C8B-B14F-4D97-AF65-F5344CB8AC3E}">
        <p14:creationId xmlns:p14="http://schemas.microsoft.com/office/powerpoint/2010/main" val="4001236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latin typeface="Arial"/>
                <a:ea typeface="Arial"/>
                <a:cs typeface="Arial"/>
                <a:sym typeface="Arial"/>
              </a:rPr>
              <a:t>Both primary and secondary methods for the collection of data will be </a:t>
            </a:r>
            <a:r>
              <a:rPr lang="en-US" sz="1100" b="0" i="0" u="none" strike="noStrike" cap="none" dirty="0" err="1">
                <a:solidFill>
                  <a:srgbClr val="000000"/>
                </a:solidFill>
                <a:latin typeface="Arial"/>
                <a:ea typeface="Arial"/>
                <a:cs typeface="Arial"/>
                <a:sym typeface="Arial"/>
              </a:rPr>
              <a:t>utilised</a:t>
            </a:r>
            <a:r>
              <a:rPr lang="en-US" sz="1100" b="0" i="0" u="none" strike="noStrike" cap="none" dirty="0">
                <a:solidFill>
                  <a:srgbClr val="000000"/>
                </a:solidFill>
                <a:latin typeface="Arial"/>
                <a:ea typeface="Arial"/>
                <a:cs typeface="Arial"/>
                <a:sym typeface="Arial"/>
              </a:rPr>
              <a:t>. Primary data will be collected </a:t>
            </a:r>
            <a:r>
              <a:rPr lang="en-US" sz="1100" b="0" i="0" u="none" strike="noStrike" cap="none" dirty="0" err="1">
                <a:solidFill>
                  <a:srgbClr val="000000"/>
                </a:solidFill>
                <a:latin typeface="Arial"/>
                <a:ea typeface="Arial"/>
                <a:cs typeface="Arial"/>
                <a:sym typeface="Arial"/>
              </a:rPr>
              <a:t>utilising</a:t>
            </a:r>
            <a:r>
              <a:rPr lang="en-US" sz="1100" b="0" i="0" u="none" strike="noStrike" cap="none" dirty="0">
                <a:solidFill>
                  <a:srgbClr val="000000"/>
                </a:solidFill>
                <a:latin typeface="Arial"/>
                <a:ea typeface="Arial"/>
                <a:cs typeface="Arial"/>
                <a:sym typeface="Arial"/>
              </a:rPr>
              <a:t> a questionnaire survey. Secondary data will be collected through articles, online journals, books, websites, and newspapers. For the collection of data, it will be made sure that authentic and reliable sources are being used for generating the best outcomes for the study. Furthermore, ethical considerations will be taken into consideration while collecting the data from primary and secondary sources. </a:t>
            </a:r>
          </a:p>
          <a:p>
            <a:pPr>
              <a:buNone/>
            </a:pPr>
            <a:endParaRPr lang="en-US" dirty="0"/>
          </a:p>
        </p:txBody>
      </p:sp>
    </p:spTree>
    <p:extLst>
      <p:ext uri="{BB962C8B-B14F-4D97-AF65-F5344CB8AC3E}">
        <p14:creationId xmlns:p14="http://schemas.microsoft.com/office/powerpoint/2010/main" val="145882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26626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latin typeface="Arial"/>
                <a:ea typeface="Arial"/>
                <a:cs typeface="Arial"/>
                <a:sym typeface="Arial"/>
              </a:rPr>
              <a:t>Data analysis is considered the most vital part of the research study as it helps in generating the best and most suitable outcomes for the study. Data analysis effectively applies the statistical or analytical technique for recapping, describing, condensing, illustrating, and evaluating the data. For data analysis, it is required that appropriate methods, techniques, and processes of research methods are </a:t>
            </a:r>
            <a:r>
              <a:rPr lang="en-US" sz="1100" b="0" i="0" u="none" strike="noStrike" cap="none" dirty="0" err="1">
                <a:solidFill>
                  <a:srgbClr val="000000"/>
                </a:solidFill>
                <a:latin typeface="Arial"/>
                <a:ea typeface="Arial"/>
                <a:cs typeface="Arial"/>
                <a:sym typeface="Arial"/>
              </a:rPr>
              <a:t>utilised</a:t>
            </a:r>
            <a:r>
              <a:rPr lang="en-US" sz="1100" b="0" i="0" u="none" strike="noStrike" cap="none" dirty="0">
                <a:solidFill>
                  <a:srgbClr val="000000"/>
                </a:solidFill>
                <a:latin typeface="Arial"/>
                <a:ea typeface="Arial"/>
                <a:cs typeface="Arial"/>
                <a:sym typeface="Arial"/>
              </a:rPr>
              <a:t> for </a:t>
            </a:r>
            <a:r>
              <a:rPr lang="en-US" sz="1100" b="0" i="0" u="none" strike="noStrike" cap="none" dirty="0" err="1">
                <a:solidFill>
                  <a:srgbClr val="000000"/>
                </a:solidFill>
                <a:latin typeface="Arial"/>
                <a:ea typeface="Arial"/>
                <a:cs typeface="Arial"/>
                <a:sym typeface="Arial"/>
              </a:rPr>
              <a:t>analysing</a:t>
            </a:r>
            <a:r>
              <a:rPr lang="en-US" sz="1100" b="0" i="0" u="none" strike="noStrike" cap="none" dirty="0">
                <a:solidFill>
                  <a:srgbClr val="000000"/>
                </a:solidFill>
                <a:latin typeface="Arial"/>
                <a:ea typeface="Arial"/>
                <a:cs typeface="Arial"/>
                <a:sym typeface="Arial"/>
              </a:rPr>
              <a:t> the data that is collected for the research (</a:t>
            </a:r>
            <a:r>
              <a:rPr lang="en-GB" sz="1100" b="0" i="0" u="none" strike="noStrike" cap="none" dirty="0">
                <a:solidFill>
                  <a:srgbClr val="000000"/>
                </a:solidFill>
                <a:latin typeface="Arial"/>
                <a:ea typeface="Arial"/>
                <a:cs typeface="Arial"/>
                <a:sym typeface="Arial"/>
              </a:rPr>
              <a:t>Chambers </a:t>
            </a:r>
            <a:r>
              <a:rPr lang="en-GB" sz="1100" b="0" i="1" u="none" strike="noStrike" cap="none" dirty="0">
                <a:solidFill>
                  <a:srgbClr val="000000"/>
                </a:solidFill>
                <a:latin typeface="Arial"/>
                <a:ea typeface="Arial"/>
                <a:cs typeface="Arial"/>
                <a:sym typeface="Arial"/>
              </a:rPr>
              <a:t>et al.,</a:t>
            </a:r>
            <a:r>
              <a:rPr lang="en-GB" sz="1100" b="0" i="0" u="none" strike="noStrike" cap="none" dirty="0">
                <a:solidFill>
                  <a:srgbClr val="000000"/>
                </a:solidFill>
                <a:latin typeface="Arial"/>
                <a:ea typeface="Arial"/>
                <a:cs typeface="Arial"/>
                <a:sym typeface="Arial"/>
              </a:rPr>
              <a:t> 2018</a:t>
            </a:r>
            <a:r>
              <a:rPr lang="en-US" sz="1100" b="0" i="0" u="none" strike="noStrike" cap="none" dirty="0">
                <a:solidFill>
                  <a:srgbClr val="000000"/>
                </a:solidFill>
                <a:latin typeface="Arial"/>
                <a:ea typeface="Arial"/>
                <a:cs typeface="Arial"/>
                <a:sym typeface="Arial"/>
              </a:rPr>
              <a:t>). For the current research, statistical analysis will be </a:t>
            </a:r>
            <a:r>
              <a:rPr lang="en-US" sz="1100" b="0" i="0" u="none" strike="noStrike" cap="none" dirty="0" err="1">
                <a:solidFill>
                  <a:srgbClr val="000000"/>
                </a:solidFill>
                <a:latin typeface="Arial"/>
                <a:ea typeface="Arial"/>
                <a:cs typeface="Arial"/>
                <a:sym typeface="Arial"/>
              </a:rPr>
              <a:t>utilised</a:t>
            </a:r>
            <a:r>
              <a:rPr lang="en-US" sz="1100" b="0" i="0" u="none" strike="noStrike" cap="none" dirty="0">
                <a:solidFill>
                  <a:srgbClr val="000000"/>
                </a:solidFill>
                <a:latin typeface="Arial"/>
                <a:ea typeface="Arial"/>
                <a:cs typeface="Arial"/>
                <a:sym typeface="Arial"/>
              </a:rPr>
              <a:t> for generating the most effective outcomes. Through the statistical analysis, relationships, patterns, and trends are explored using the data that is collected. For effectively accomplishing the objectives of the research and </a:t>
            </a:r>
            <a:r>
              <a:rPr lang="en-US" sz="1100" b="0" i="0" u="none" strike="noStrike" cap="none" dirty="0" err="1">
                <a:solidFill>
                  <a:srgbClr val="000000"/>
                </a:solidFill>
                <a:latin typeface="Arial"/>
                <a:ea typeface="Arial"/>
                <a:cs typeface="Arial"/>
                <a:sym typeface="Arial"/>
              </a:rPr>
              <a:t>analysing</a:t>
            </a:r>
            <a:r>
              <a:rPr lang="en-US" sz="1100" b="0" i="0" u="none" strike="noStrike" cap="none" dirty="0">
                <a:solidFill>
                  <a:srgbClr val="000000"/>
                </a:solidFill>
                <a:latin typeface="Arial"/>
                <a:ea typeface="Arial"/>
                <a:cs typeface="Arial"/>
                <a:sym typeface="Arial"/>
              </a:rPr>
              <a:t> the primary data, the SPSS program will be </a:t>
            </a:r>
            <a:r>
              <a:rPr lang="en-US" sz="1100" b="0" i="0" u="none" strike="noStrike" cap="none" dirty="0" err="1">
                <a:solidFill>
                  <a:srgbClr val="000000"/>
                </a:solidFill>
                <a:latin typeface="Arial"/>
                <a:ea typeface="Arial"/>
                <a:cs typeface="Arial"/>
                <a:sym typeface="Arial"/>
              </a:rPr>
              <a:t>utilised</a:t>
            </a:r>
            <a:r>
              <a:rPr lang="en-US" sz="1100" b="0" i="0" u="none" strike="noStrike" cap="none" dirty="0">
                <a:solidFill>
                  <a:srgbClr val="000000"/>
                </a:solidFill>
                <a:latin typeface="Arial"/>
                <a:ea typeface="Arial"/>
                <a:cs typeface="Arial"/>
                <a:sym typeface="Arial"/>
              </a:rPr>
              <a:t>. Through this software, various tests will be done for evaluating the validity and reliability of collected data. This tool is the most appropriate for the current research of assessing the </a:t>
            </a:r>
            <a:r>
              <a:rPr lang="en-GB" sz="1100" b="0" i="0" u="none" strike="noStrike" cap="none" dirty="0">
                <a:solidFill>
                  <a:srgbClr val="000000"/>
                </a:solidFill>
                <a:latin typeface="Arial"/>
                <a:ea typeface="Arial"/>
                <a:cs typeface="Arial"/>
                <a:sym typeface="Arial"/>
              </a:rPr>
              <a:t>need to provide training on how to use technology to collaborate at UWTSD. </a:t>
            </a:r>
            <a:endParaRPr lang="en-US" sz="1100" b="0" i="0" u="none" strike="noStrike" cap="none" dirty="0">
              <a:solidFill>
                <a:srgbClr val="000000"/>
              </a:solidFill>
              <a:latin typeface="Arial"/>
              <a:ea typeface="Arial"/>
              <a:cs typeface="Arial"/>
              <a:sym typeface="Arial"/>
            </a:endParaRPr>
          </a:p>
          <a:p>
            <a:pPr>
              <a:buNone/>
            </a:pPr>
            <a:endParaRPr lang="en-US" dirty="0"/>
          </a:p>
        </p:txBody>
      </p:sp>
    </p:spTree>
    <p:extLst>
      <p:ext uri="{BB962C8B-B14F-4D97-AF65-F5344CB8AC3E}">
        <p14:creationId xmlns:p14="http://schemas.microsoft.com/office/powerpoint/2010/main" val="28759606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latin typeface="Arial"/>
                <a:ea typeface="Arial"/>
                <a:cs typeface="Arial"/>
                <a:sym typeface="Arial"/>
              </a:rPr>
              <a:t>Ethics is considered the most vital part of any research. If a study is not considered ethical consideration, it can be doomed towards failure. There are various aspects in the research that need to be given importance to ensure that the study follows ethical consideration. The central aspect of ethical consideration is ensuring participants' anonymity is maintained. For this research, the personal information of participants will remain anonymous. Furthermore, consent will be taken from participants of the questionnaire survey to be made that they are participating with their free will. </a:t>
            </a:r>
          </a:p>
          <a:p>
            <a:pPr>
              <a:buNone/>
            </a:pPr>
            <a:endParaRPr lang="en-US" dirty="0"/>
          </a:p>
        </p:txBody>
      </p:sp>
    </p:spTree>
    <p:extLst>
      <p:ext uri="{BB962C8B-B14F-4D97-AF65-F5344CB8AC3E}">
        <p14:creationId xmlns:p14="http://schemas.microsoft.com/office/powerpoint/2010/main" val="12008954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latin typeface="Arial"/>
                <a:ea typeface="Arial"/>
                <a:cs typeface="Arial"/>
                <a:sym typeface="Arial"/>
              </a:rPr>
              <a:t>The timeline of the research is demonstrated by the Gantt chart that will be taken into consideration by the researcher throughout the whole research for </a:t>
            </a:r>
            <a:r>
              <a:rPr lang="en-US" sz="1100" b="0" i="0" u="none" strike="noStrike" cap="none" dirty="0" err="1">
                <a:solidFill>
                  <a:srgbClr val="000000"/>
                </a:solidFill>
                <a:latin typeface="Arial"/>
                <a:ea typeface="Arial"/>
                <a:cs typeface="Arial"/>
                <a:sym typeface="Arial"/>
              </a:rPr>
              <a:t>analysing</a:t>
            </a:r>
            <a:r>
              <a:rPr lang="en-US" sz="1100" b="0" i="0" u="none" strike="noStrike" cap="none" dirty="0">
                <a:solidFill>
                  <a:srgbClr val="000000"/>
                </a:solidFill>
                <a:latin typeface="Arial"/>
                <a:ea typeface="Arial"/>
                <a:cs typeface="Arial"/>
                <a:sym typeface="Arial"/>
              </a:rPr>
              <a:t> and gathering the data. The estimated research will take around 5 weeks to be completed. This timeline does not consider the changes or feedback that will be provided throughout the research. </a:t>
            </a:r>
          </a:p>
          <a:p>
            <a:pPr>
              <a:buNone/>
            </a:pPr>
            <a:endParaRPr lang="en-US" dirty="0"/>
          </a:p>
        </p:txBody>
      </p:sp>
    </p:spTree>
    <p:extLst>
      <p:ext uri="{BB962C8B-B14F-4D97-AF65-F5344CB8AC3E}">
        <p14:creationId xmlns:p14="http://schemas.microsoft.com/office/powerpoint/2010/main" val="40965323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In the end, it has been concluded that the training is the need of every person so that he or she could easily use the technology at their institute. Training is the critical factor for any company to make their employees or staff keep aware of the things and so that they could also work efficiently and productively through the </a:t>
            </a:r>
            <a:r>
              <a:rPr lang="en-US" sz="1100" b="0" i="0" u="none" strike="noStrike" cap="none" dirty="0" err="1">
                <a:solidFill>
                  <a:srgbClr val="000000"/>
                </a:solidFill>
                <a:effectLst/>
                <a:latin typeface="Arial"/>
                <a:ea typeface="Arial"/>
                <a:cs typeface="Arial"/>
                <a:sym typeface="Arial"/>
              </a:rPr>
              <a:t>utilisation</a:t>
            </a:r>
            <a:r>
              <a:rPr lang="en-US" sz="1100" b="0" i="0" u="none" strike="noStrike" cap="none" dirty="0">
                <a:solidFill>
                  <a:srgbClr val="000000"/>
                </a:solidFill>
                <a:effectLst/>
                <a:latin typeface="Arial"/>
                <a:ea typeface="Arial"/>
                <a:cs typeface="Arial"/>
                <a:sym typeface="Arial"/>
              </a:rPr>
              <a:t> of technology. For the current research, to </a:t>
            </a:r>
            <a:r>
              <a:rPr lang="en-US" sz="1100" b="0" i="0" u="none" strike="noStrike" cap="none" dirty="0" err="1">
                <a:solidFill>
                  <a:srgbClr val="000000"/>
                </a:solidFill>
                <a:effectLst/>
                <a:latin typeface="Arial"/>
                <a:ea typeface="Arial"/>
                <a:cs typeface="Arial"/>
                <a:sym typeface="Arial"/>
              </a:rPr>
              <a:t>analyse</a:t>
            </a:r>
            <a:r>
              <a:rPr lang="en-US" sz="1100" b="0" i="0" u="none" strike="noStrike" cap="none" dirty="0">
                <a:solidFill>
                  <a:srgbClr val="000000"/>
                </a:solidFill>
                <a:effectLst/>
                <a:latin typeface="Arial"/>
                <a:ea typeface="Arial"/>
                <a:cs typeface="Arial"/>
                <a:sym typeface="Arial"/>
              </a:rPr>
              <a:t> the importance and need of use of technology, the primary data collection method will be used, in which the data will be collected through an online survey with a sample size of 50 people from UWTSD. The data will be </a:t>
            </a:r>
            <a:r>
              <a:rPr lang="en-US" sz="1100" b="0" i="0" u="none" strike="noStrike" cap="none" dirty="0" err="1">
                <a:solidFill>
                  <a:srgbClr val="000000"/>
                </a:solidFill>
                <a:effectLst/>
                <a:latin typeface="Arial"/>
                <a:ea typeface="Arial"/>
                <a:cs typeface="Arial"/>
                <a:sym typeface="Arial"/>
              </a:rPr>
              <a:t>analysed</a:t>
            </a:r>
            <a:r>
              <a:rPr lang="en-US" sz="1100" b="0" i="0" u="none" strike="noStrike" cap="none" dirty="0">
                <a:solidFill>
                  <a:srgbClr val="000000"/>
                </a:solidFill>
                <a:effectLst/>
                <a:latin typeface="Arial"/>
                <a:ea typeface="Arial"/>
                <a:cs typeface="Arial"/>
                <a:sym typeface="Arial"/>
              </a:rPr>
              <a:t> through SPSS for fruitful outcomes.</a:t>
            </a:r>
            <a:endParaRPr lang="en-GB" sz="1100" b="0" i="0" u="none" strike="noStrike" cap="none" dirty="0">
              <a:solidFill>
                <a:srgbClr val="000000"/>
              </a:solidFill>
              <a:effectLst/>
              <a:latin typeface="Arial"/>
              <a:ea typeface="Arial"/>
              <a:cs typeface="Arial"/>
              <a:sym typeface="Arial"/>
            </a:endParaRPr>
          </a:p>
          <a:p>
            <a:pPr marL="158750" indent="0">
              <a:buNone/>
            </a:pPr>
            <a:endParaRPr lang="en-GB" dirty="0"/>
          </a:p>
        </p:txBody>
      </p:sp>
    </p:spTree>
    <p:extLst>
      <p:ext uri="{BB962C8B-B14F-4D97-AF65-F5344CB8AC3E}">
        <p14:creationId xmlns:p14="http://schemas.microsoft.com/office/powerpoint/2010/main" val="2393193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rm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0"/>
              </a:spcBef>
              <a:spcAft>
                <a:spcPts val="0"/>
              </a:spcAft>
              <a:buClr>
                <a:schemeClr val="lt1"/>
              </a:buClr>
              <a:buSzPts val="1100"/>
              <a:buChar char="○"/>
              <a:defRPr>
                <a:solidFill>
                  <a:schemeClr val="lt1"/>
                </a:solidFill>
              </a:defRPr>
            </a:lvl2pPr>
            <a:lvl3pPr marL="1371600" lvl="2" indent="-298450" algn="ctr">
              <a:spcBef>
                <a:spcPts val="0"/>
              </a:spcBef>
              <a:spcAft>
                <a:spcPts val="0"/>
              </a:spcAft>
              <a:buClr>
                <a:schemeClr val="lt1"/>
              </a:buClr>
              <a:buSzPts val="1100"/>
              <a:buChar char="■"/>
              <a:defRPr>
                <a:solidFill>
                  <a:schemeClr val="lt1"/>
                </a:solidFill>
              </a:defRPr>
            </a:lvl3pPr>
            <a:lvl4pPr marL="1828800" lvl="3" indent="-298450" algn="ctr">
              <a:spcBef>
                <a:spcPts val="0"/>
              </a:spcBef>
              <a:spcAft>
                <a:spcPts val="0"/>
              </a:spcAft>
              <a:buClr>
                <a:schemeClr val="lt1"/>
              </a:buClr>
              <a:buSzPts val="1100"/>
              <a:buChar char="●"/>
              <a:defRPr>
                <a:solidFill>
                  <a:schemeClr val="lt1"/>
                </a:solidFill>
              </a:defRPr>
            </a:lvl4pPr>
            <a:lvl5pPr marL="2286000" lvl="4" indent="-298450" algn="ctr">
              <a:spcBef>
                <a:spcPts val="0"/>
              </a:spcBef>
              <a:spcAft>
                <a:spcPts val="0"/>
              </a:spcAft>
              <a:buClr>
                <a:schemeClr val="lt1"/>
              </a:buClr>
              <a:buSzPts val="1100"/>
              <a:buChar char="○"/>
              <a:defRPr>
                <a:solidFill>
                  <a:schemeClr val="lt1"/>
                </a:solidFill>
              </a:defRPr>
            </a:lvl5pPr>
            <a:lvl6pPr marL="2743200" lvl="5" indent="-298450" algn="ctr">
              <a:spcBef>
                <a:spcPts val="0"/>
              </a:spcBef>
              <a:spcAft>
                <a:spcPts val="0"/>
              </a:spcAft>
              <a:buClr>
                <a:schemeClr val="lt1"/>
              </a:buClr>
              <a:buSzPts val="1100"/>
              <a:buChar char="■"/>
              <a:defRPr>
                <a:solidFill>
                  <a:schemeClr val="lt1"/>
                </a:solidFill>
              </a:defRPr>
            </a:lvl6pPr>
            <a:lvl7pPr marL="3200400" lvl="6" indent="-298450" algn="ctr">
              <a:spcBef>
                <a:spcPts val="0"/>
              </a:spcBef>
              <a:spcAft>
                <a:spcPts val="0"/>
              </a:spcAft>
              <a:buClr>
                <a:schemeClr val="lt1"/>
              </a:buClr>
              <a:buSzPts val="1100"/>
              <a:buChar char="●"/>
              <a:defRPr>
                <a:solidFill>
                  <a:schemeClr val="lt1"/>
                </a:solidFill>
              </a:defRPr>
            </a:lvl7pPr>
            <a:lvl8pPr marL="3657600" lvl="7" indent="-298450" algn="ctr">
              <a:spcBef>
                <a:spcPts val="0"/>
              </a:spcBef>
              <a:spcAft>
                <a:spcPts val="0"/>
              </a:spcAft>
              <a:buClr>
                <a:schemeClr val="lt1"/>
              </a:buClr>
              <a:buSzPts val="1100"/>
              <a:buChar char="○"/>
              <a:defRPr>
                <a:solidFill>
                  <a:schemeClr val="lt1"/>
                </a:solidFill>
              </a:defRPr>
            </a:lvl8pPr>
            <a:lvl9pPr marL="4114800" lvl="8" indent="-298450" algn="ctr">
              <a:spcBef>
                <a:spcPts val="0"/>
              </a:spcBef>
              <a:spcAft>
                <a:spcPts val="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448443" y="0"/>
            <a:ext cx="7977100" cy="1045029"/>
          </a:xfrm>
          <a:prstGeom prst="rect">
            <a:avLst/>
          </a:prstGeom>
        </p:spPr>
        <p:txBody>
          <a:bodyPr spcFirstLastPara="1" wrap="square" lIns="91425" tIns="91425" rIns="91425" bIns="91425" anchor="ctr" anchorCtr="0">
            <a:normAutofit/>
          </a:bodyPr>
          <a:lstStyle/>
          <a:p>
            <a:r>
              <a:rPr lang="en-US" sz="2000" dirty="0">
                <a:latin typeface="+mj-lt"/>
                <a:ea typeface="Tahoma" pitchFamily="34" charset="0"/>
                <a:cs typeface="Tahoma" pitchFamily="34" charset="0"/>
              </a:rPr>
              <a:t>Digital Skills and Research Method (BMSW4003)</a:t>
            </a:r>
            <a:endParaRPr sz="2000" dirty="0">
              <a:latin typeface="+mj-lt"/>
              <a:ea typeface="Tahoma" pitchFamily="34" charset="0"/>
              <a:cs typeface="Tahoma" pitchFamily="34" charset="0"/>
            </a:endParaRPr>
          </a:p>
        </p:txBody>
      </p:sp>
      <p:sp>
        <p:nvSpPr>
          <p:cNvPr id="3" name="TextBox 2"/>
          <p:cNvSpPr txBox="1"/>
          <p:nvPr/>
        </p:nvSpPr>
        <p:spPr>
          <a:xfrm>
            <a:off x="4430684" y="4429199"/>
            <a:ext cx="4713316" cy="369332"/>
          </a:xfrm>
          <a:prstGeom prst="rect">
            <a:avLst/>
          </a:prstGeom>
          <a:noFill/>
        </p:spPr>
        <p:txBody>
          <a:bodyPr wrap="square" rtlCol="0">
            <a:spAutoFit/>
          </a:bodyPr>
          <a:lstStyle/>
          <a:p>
            <a:pPr algn="ctr"/>
            <a:r>
              <a:rPr lang="en-US" sz="1800" b="1" dirty="0">
                <a:solidFill>
                  <a:schemeClr val="bg1"/>
                </a:solidFill>
                <a:latin typeface="+mj-lt"/>
                <a:ea typeface="Tahoma" pitchFamily="34" charset="0"/>
                <a:cs typeface="Tahoma" pitchFamily="34" charset="0"/>
              </a:rPr>
              <a:t>Group Presentation – AS1</a:t>
            </a:r>
          </a:p>
        </p:txBody>
      </p:sp>
      <p:graphicFrame>
        <p:nvGraphicFramePr>
          <p:cNvPr id="2" name="Table 3">
            <a:extLst>
              <a:ext uri="{FF2B5EF4-FFF2-40B4-BE49-F238E27FC236}">
                <a16:creationId xmlns:a16="http://schemas.microsoft.com/office/drawing/2014/main" id="{13CF4635-CB74-4EAA-88BF-A631825D9D66}"/>
              </a:ext>
            </a:extLst>
          </p:cNvPr>
          <p:cNvGraphicFramePr>
            <a:graphicFrameLocks noGrp="1"/>
          </p:cNvGraphicFramePr>
          <p:nvPr>
            <p:extLst>
              <p:ext uri="{D42A27DB-BD31-4B8C-83A1-F6EECF244321}">
                <p14:modId xmlns:p14="http://schemas.microsoft.com/office/powerpoint/2010/main" val="3439425385"/>
              </p:ext>
            </p:extLst>
          </p:nvPr>
        </p:nvGraphicFramePr>
        <p:xfrm>
          <a:off x="71361" y="766264"/>
          <a:ext cx="6257580" cy="3610972"/>
        </p:xfrm>
        <a:graphic>
          <a:graphicData uri="http://schemas.openxmlformats.org/drawingml/2006/table">
            <a:tbl>
              <a:tblPr firstRow="1" bandRow="1">
                <a:tableStyleId>{69C7853C-536D-4A76-A0AE-DD22124D55A5}</a:tableStyleId>
              </a:tblPr>
              <a:tblGrid>
                <a:gridCol w="4135779">
                  <a:extLst>
                    <a:ext uri="{9D8B030D-6E8A-4147-A177-3AD203B41FA5}">
                      <a16:colId xmlns:a16="http://schemas.microsoft.com/office/drawing/2014/main" val="3148894509"/>
                    </a:ext>
                  </a:extLst>
                </a:gridCol>
                <a:gridCol w="2121801">
                  <a:extLst>
                    <a:ext uri="{9D8B030D-6E8A-4147-A177-3AD203B41FA5}">
                      <a16:colId xmlns:a16="http://schemas.microsoft.com/office/drawing/2014/main" val="537366885"/>
                    </a:ext>
                  </a:extLst>
                </a:gridCol>
              </a:tblGrid>
              <a:tr h="482509">
                <a:tc>
                  <a:txBody>
                    <a:bodyPr/>
                    <a:lstStyle/>
                    <a:p>
                      <a:r>
                        <a:rPr lang="en-US" dirty="0">
                          <a:solidFill>
                            <a:schemeClr val="bg1"/>
                          </a:solidFill>
                        </a:rPr>
                        <a:t>Student’s Full Name &amp; Student’s ID Number</a:t>
                      </a:r>
                      <a:endParaRPr lang="en-GB" b="1" dirty="0">
                        <a:solidFill>
                          <a:schemeClr val="bg1"/>
                        </a:solidFill>
                      </a:endParaRPr>
                    </a:p>
                  </a:txBody>
                  <a:tcPr/>
                </a:tc>
                <a:tc>
                  <a:txBody>
                    <a:bodyPr/>
                    <a:lstStyle/>
                    <a:p>
                      <a:r>
                        <a:rPr lang="en-US" dirty="0">
                          <a:solidFill>
                            <a:schemeClr val="bg1"/>
                          </a:solidFill>
                        </a:rPr>
                        <a:t>Picture</a:t>
                      </a:r>
                      <a:endParaRPr lang="en-GB" b="1" dirty="0">
                        <a:solidFill>
                          <a:schemeClr val="bg1"/>
                        </a:solidFill>
                      </a:endParaRPr>
                    </a:p>
                  </a:txBody>
                  <a:tcPr/>
                </a:tc>
                <a:extLst>
                  <a:ext uri="{0D108BD9-81ED-4DB2-BD59-A6C34878D82A}">
                    <a16:rowId xmlns:a16="http://schemas.microsoft.com/office/drawing/2014/main" val="2305742248"/>
                  </a:ext>
                </a:extLst>
              </a:tr>
              <a:tr h="1176951">
                <a:tc>
                  <a:txBody>
                    <a:bodyPr/>
                    <a:lstStyle/>
                    <a:p>
                      <a:r>
                        <a:rPr lang="en-US" dirty="0">
                          <a:solidFill>
                            <a:schemeClr val="bg1"/>
                          </a:solidFill>
                        </a:rPr>
                        <a:t>Full </a:t>
                      </a:r>
                      <a:r>
                        <a:rPr lang="en-US" dirty="0" err="1">
                          <a:solidFill>
                            <a:schemeClr val="bg1"/>
                          </a:solidFill>
                        </a:rPr>
                        <a:t>Name:</a:t>
                      </a:r>
                      <a:r>
                        <a:rPr lang="en-US" b="1" dirty="0" err="1">
                          <a:solidFill>
                            <a:srgbClr val="FF0000"/>
                          </a:solidFill>
                        </a:rPr>
                        <a:t>Mihail</a:t>
                      </a:r>
                      <a:r>
                        <a:rPr lang="en-US" b="1" dirty="0">
                          <a:solidFill>
                            <a:srgbClr val="FF0000"/>
                          </a:solidFill>
                        </a:rPr>
                        <a:t> Croitoru</a:t>
                      </a:r>
                    </a:p>
                    <a:p>
                      <a:r>
                        <a:rPr lang="en-US" dirty="0">
                          <a:solidFill>
                            <a:schemeClr val="bg1"/>
                          </a:solidFill>
                        </a:rPr>
                        <a:t>Student ID Number:</a:t>
                      </a:r>
                      <a:r>
                        <a:rPr lang="en-US" b="1" dirty="0">
                          <a:solidFill>
                            <a:srgbClr val="FF0000"/>
                          </a:solidFill>
                        </a:rPr>
                        <a:t>2124152</a:t>
                      </a:r>
                      <a:endParaRPr lang="en-GB" b="1" dirty="0">
                        <a:solidFill>
                          <a:srgbClr val="FF0000"/>
                        </a:solidFill>
                      </a:endParaRPr>
                    </a:p>
                  </a:txBody>
                  <a:tcPr/>
                </a:tc>
                <a:tc>
                  <a:txBody>
                    <a:bodyPr/>
                    <a:lstStyle/>
                    <a:p>
                      <a:endParaRPr lang="en-GB" b="0" dirty="0">
                        <a:solidFill>
                          <a:schemeClr val="bg1"/>
                        </a:solidFill>
                      </a:endParaRPr>
                    </a:p>
                  </a:txBody>
                  <a:tcPr/>
                </a:tc>
                <a:extLst>
                  <a:ext uri="{0D108BD9-81ED-4DB2-BD59-A6C34878D82A}">
                    <a16:rowId xmlns:a16="http://schemas.microsoft.com/office/drawing/2014/main" val="4129502504"/>
                  </a:ext>
                </a:extLst>
              </a:tr>
              <a:tr h="1219992">
                <a:tc>
                  <a:txBody>
                    <a:bodyPr/>
                    <a:lstStyle/>
                    <a:p>
                      <a:r>
                        <a:rPr lang="en-US" dirty="0">
                          <a:solidFill>
                            <a:schemeClr val="bg1"/>
                          </a:solidFill>
                        </a:rPr>
                        <a:t>Full </a:t>
                      </a:r>
                      <a:r>
                        <a:rPr lang="en-US" dirty="0" err="1">
                          <a:solidFill>
                            <a:schemeClr val="bg1"/>
                          </a:solidFill>
                        </a:rPr>
                        <a:t>Name:</a:t>
                      </a:r>
                      <a:r>
                        <a:rPr lang="en-US" b="1" dirty="0" err="1">
                          <a:solidFill>
                            <a:srgbClr val="FF0000"/>
                          </a:solidFill>
                        </a:rPr>
                        <a:t>Iuliana</a:t>
                      </a:r>
                      <a:r>
                        <a:rPr lang="en-US" b="1" dirty="0">
                          <a:solidFill>
                            <a:srgbClr val="FF0000"/>
                          </a:solidFill>
                        </a:rPr>
                        <a:t> Popescu</a:t>
                      </a:r>
                    </a:p>
                    <a:p>
                      <a:r>
                        <a:rPr lang="en-US" dirty="0">
                          <a:solidFill>
                            <a:schemeClr val="bg1"/>
                          </a:solidFill>
                        </a:rPr>
                        <a:t>Student ID Number:</a:t>
                      </a:r>
                      <a:r>
                        <a:rPr lang="en-US" b="1" dirty="0">
                          <a:solidFill>
                            <a:srgbClr val="FF0000"/>
                          </a:solidFill>
                        </a:rPr>
                        <a:t>2120160</a:t>
                      </a:r>
                      <a:endParaRPr lang="en-GB" b="1" dirty="0">
                        <a:solidFill>
                          <a:srgbClr val="FF0000"/>
                        </a:solidFill>
                      </a:endParaRPr>
                    </a:p>
                    <a:p>
                      <a:endParaRPr lang="en-GB" b="0" dirty="0">
                        <a:solidFill>
                          <a:schemeClr val="bg1"/>
                        </a:solidFill>
                      </a:endParaRPr>
                    </a:p>
                  </a:txBody>
                  <a:tcPr/>
                </a:tc>
                <a:tc>
                  <a:txBody>
                    <a:bodyPr/>
                    <a:lstStyle/>
                    <a:p>
                      <a:endParaRPr lang="en-GB" b="0" dirty="0">
                        <a:solidFill>
                          <a:schemeClr val="bg1"/>
                        </a:solidFill>
                      </a:endParaRPr>
                    </a:p>
                  </a:txBody>
                  <a:tcPr/>
                </a:tc>
                <a:extLst>
                  <a:ext uri="{0D108BD9-81ED-4DB2-BD59-A6C34878D82A}">
                    <a16:rowId xmlns:a16="http://schemas.microsoft.com/office/drawing/2014/main" val="2117070003"/>
                  </a:ext>
                </a:extLst>
              </a:tr>
              <a:tr h="702147">
                <a:tc>
                  <a:txBody>
                    <a:bodyPr/>
                    <a:lstStyle/>
                    <a:p>
                      <a:r>
                        <a:rPr lang="en-US" dirty="0">
                          <a:solidFill>
                            <a:schemeClr val="bg1"/>
                          </a:solidFill>
                        </a:rPr>
                        <a:t>Full </a:t>
                      </a:r>
                      <a:r>
                        <a:rPr lang="en-US" dirty="0" err="1">
                          <a:solidFill>
                            <a:schemeClr val="bg1"/>
                          </a:solidFill>
                        </a:rPr>
                        <a:t>Name:Ivaylo</a:t>
                      </a:r>
                      <a:r>
                        <a:rPr lang="en-US" dirty="0">
                          <a:solidFill>
                            <a:schemeClr val="bg1"/>
                          </a:solidFill>
                        </a:rPr>
                        <a:t> Ivanov</a:t>
                      </a:r>
                    </a:p>
                    <a:p>
                      <a:r>
                        <a:rPr lang="en-US" dirty="0">
                          <a:solidFill>
                            <a:schemeClr val="bg1"/>
                          </a:solidFill>
                        </a:rPr>
                        <a:t>Student ID Number:2120641</a:t>
                      </a:r>
                      <a:endParaRPr lang="en-GB" dirty="0">
                        <a:solidFill>
                          <a:schemeClr val="bg1"/>
                        </a:solidFill>
                      </a:endParaRPr>
                    </a:p>
                    <a:p>
                      <a:endParaRPr lang="en-GB" b="0" dirty="0">
                        <a:solidFill>
                          <a:schemeClr val="bg1"/>
                        </a:solidFill>
                      </a:endParaRPr>
                    </a:p>
                  </a:txBody>
                  <a:tcPr/>
                </a:tc>
                <a:tc>
                  <a:txBody>
                    <a:bodyPr/>
                    <a:lstStyle/>
                    <a:p>
                      <a:endParaRPr lang="en-GB" b="0" dirty="0">
                        <a:solidFill>
                          <a:schemeClr val="bg1"/>
                        </a:solidFill>
                      </a:endParaRPr>
                    </a:p>
                  </a:txBody>
                  <a:tcPr/>
                </a:tc>
                <a:extLst>
                  <a:ext uri="{0D108BD9-81ED-4DB2-BD59-A6C34878D82A}">
                    <a16:rowId xmlns:a16="http://schemas.microsoft.com/office/drawing/2014/main" val="1074992686"/>
                  </a:ext>
                </a:extLst>
              </a:tr>
            </a:tbl>
          </a:graphicData>
        </a:graphic>
      </p:graphicFrame>
      <p:sp>
        <p:nvSpPr>
          <p:cNvPr id="4" name="TextBox 3">
            <a:extLst>
              <a:ext uri="{FF2B5EF4-FFF2-40B4-BE49-F238E27FC236}">
                <a16:creationId xmlns:a16="http://schemas.microsoft.com/office/drawing/2014/main" id="{9CA273F9-7AA5-4C48-9175-FAC3D44D520B}"/>
              </a:ext>
            </a:extLst>
          </p:cNvPr>
          <p:cNvSpPr txBox="1"/>
          <p:nvPr/>
        </p:nvSpPr>
        <p:spPr>
          <a:xfrm>
            <a:off x="6342997" y="766264"/>
            <a:ext cx="2715586" cy="1384995"/>
          </a:xfrm>
          <a:prstGeom prst="rect">
            <a:avLst/>
          </a:prstGeom>
          <a:noFill/>
        </p:spPr>
        <p:txBody>
          <a:bodyPr wrap="square" rtlCol="0">
            <a:spAutoFit/>
          </a:bodyPr>
          <a:lstStyle/>
          <a:p>
            <a:r>
              <a:rPr lang="en-US" dirty="0">
                <a:latin typeface="+mj-lt"/>
              </a:rPr>
              <a:t>Date &amp; Time of the Presentation:</a:t>
            </a:r>
          </a:p>
          <a:p>
            <a:r>
              <a:rPr lang="en-US" dirty="0">
                <a:latin typeface="+mj-lt"/>
              </a:rPr>
              <a:t>Date:26.02.2022</a:t>
            </a:r>
          </a:p>
          <a:p>
            <a:r>
              <a:rPr lang="en-US" dirty="0">
                <a:latin typeface="+mj-lt"/>
              </a:rPr>
              <a:t>Time:15:00</a:t>
            </a:r>
          </a:p>
          <a:p>
            <a:r>
              <a:rPr lang="en-US" dirty="0">
                <a:latin typeface="+mj-lt"/>
              </a:rPr>
              <a:t>Tutor’s </a:t>
            </a:r>
            <a:r>
              <a:rPr lang="en-US" dirty="0" err="1">
                <a:latin typeface="+mj-lt"/>
              </a:rPr>
              <a:t>Name:Seyed</a:t>
            </a:r>
            <a:r>
              <a:rPr lang="en-US" dirty="0">
                <a:latin typeface="+mj-lt"/>
              </a:rPr>
              <a:t> </a:t>
            </a:r>
            <a:r>
              <a:rPr lang="en-US" dirty="0" err="1">
                <a:latin typeface="+mj-lt"/>
              </a:rPr>
              <a:t>Nasirpourosgoei</a:t>
            </a:r>
            <a:endParaRPr lang="en-GB" dirty="0">
              <a:latin typeface="+mj-lt"/>
            </a:endParaRPr>
          </a:p>
        </p:txBody>
      </p:sp>
      <p:pic>
        <p:nvPicPr>
          <p:cNvPr id="6" name="Picture 5" descr="A person with a beard&#10;&#10;Description automatically generated with medium confidence">
            <a:extLst>
              <a:ext uri="{FF2B5EF4-FFF2-40B4-BE49-F238E27FC236}">
                <a16:creationId xmlns:a16="http://schemas.microsoft.com/office/drawing/2014/main" id="{2FB48F46-CAC9-4D4E-86A7-D9152CC3E0B5}"/>
              </a:ext>
            </a:extLst>
          </p:cNvPr>
          <p:cNvPicPr>
            <a:picLocks noChangeAspect="1"/>
          </p:cNvPicPr>
          <p:nvPr/>
        </p:nvPicPr>
        <p:blipFill>
          <a:blip r:embed="rId3"/>
          <a:stretch>
            <a:fillRect/>
          </a:stretch>
        </p:blipFill>
        <p:spPr>
          <a:xfrm>
            <a:off x="4227615" y="1259792"/>
            <a:ext cx="2115382" cy="1169551"/>
          </a:xfrm>
          <a:prstGeom prst="rect">
            <a:avLst/>
          </a:prstGeom>
        </p:spPr>
      </p:pic>
      <p:pic>
        <p:nvPicPr>
          <p:cNvPr id="8" name="Picture 7" descr="A person taking a selfie&#10;&#10;Description automatically generated">
            <a:extLst>
              <a:ext uri="{FF2B5EF4-FFF2-40B4-BE49-F238E27FC236}">
                <a16:creationId xmlns:a16="http://schemas.microsoft.com/office/drawing/2014/main" id="{3E5EBDE9-B977-4D13-8A61-56D9113CFA3F}"/>
              </a:ext>
            </a:extLst>
          </p:cNvPr>
          <p:cNvPicPr>
            <a:picLocks noChangeAspect="1"/>
          </p:cNvPicPr>
          <p:nvPr/>
        </p:nvPicPr>
        <p:blipFill>
          <a:blip r:embed="rId4"/>
          <a:stretch>
            <a:fillRect/>
          </a:stretch>
        </p:blipFill>
        <p:spPr>
          <a:xfrm>
            <a:off x="4220587" y="2429343"/>
            <a:ext cx="2115382" cy="11979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13CF4635-CB74-4EAA-88BF-A631825D9D66}"/>
              </a:ext>
            </a:extLst>
          </p:cNvPr>
          <p:cNvGraphicFramePr>
            <a:graphicFrameLocks noGrp="1"/>
          </p:cNvGraphicFramePr>
          <p:nvPr>
            <p:extLst>
              <p:ext uri="{D42A27DB-BD31-4B8C-83A1-F6EECF244321}">
                <p14:modId xmlns:p14="http://schemas.microsoft.com/office/powerpoint/2010/main" val="2854664677"/>
              </p:ext>
            </p:extLst>
          </p:nvPr>
        </p:nvGraphicFramePr>
        <p:xfrm>
          <a:off x="1276526" y="1331678"/>
          <a:ext cx="5955547" cy="2309692"/>
        </p:xfrm>
        <a:graphic>
          <a:graphicData uri="http://schemas.openxmlformats.org/drawingml/2006/table">
            <a:tbl>
              <a:tblPr firstRow="1" bandRow="1">
                <a:tableStyleId>{5C22544A-7EE6-4342-B048-85BDC9FD1C3A}</a:tableStyleId>
              </a:tblPr>
              <a:tblGrid>
                <a:gridCol w="3936158">
                  <a:extLst>
                    <a:ext uri="{9D8B030D-6E8A-4147-A177-3AD203B41FA5}">
                      <a16:colId xmlns:a16="http://schemas.microsoft.com/office/drawing/2014/main" val="3148894509"/>
                    </a:ext>
                  </a:extLst>
                </a:gridCol>
                <a:gridCol w="2019389">
                  <a:extLst>
                    <a:ext uri="{9D8B030D-6E8A-4147-A177-3AD203B41FA5}">
                      <a16:colId xmlns:a16="http://schemas.microsoft.com/office/drawing/2014/main" val="537366885"/>
                    </a:ext>
                  </a:extLst>
                </a:gridCol>
              </a:tblGrid>
              <a:tr h="291032">
                <a:tc>
                  <a:txBody>
                    <a:bodyPr/>
                    <a:lstStyle/>
                    <a:p>
                      <a:r>
                        <a:rPr lang="en-US" b="1" dirty="0">
                          <a:solidFill>
                            <a:schemeClr val="bg1"/>
                          </a:solidFill>
                          <a:latin typeface="+mj-lt"/>
                        </a:rPr>
                        <a:t>1</a:t>
                      </a:r>
                      <a:r>
                        <a:rPr lang="en-US" b="1" baseline="30000" dirty="0">
                          <a:solidFill>
                            <a:schemeClr val="bg1"/>
                          </a:solidFill>
                          <a:latin typeface="+mj-lt"/>
                        </a:rPr>
                        <a:t>st</a:t>
                      </a:r>
                      <a:r>
                        <a:rPr lang="en-US" b="1" dirty="0">
                          <a:solidFill>
                            <a:schemeClr val="bg1"/>
                          </a:solidFill>
                          <a:latin typeface="+mj-lt"/>
                        </a:rPr>
                        <a:t> Presenter</a:t>
                      </a:r>
                      <a:endParaRPr lang="en-GB" b="1" dirty="0">
                        <a:solidFill>
                          <a:schemeClr val="bg1"/>
                        </a:solidFill>
                        <a:latin typeface="+mj-lt"/>
                      </a:endParaRPr>
                    </a:p>
                  </a:txBody>
                  <a:tcPr/>
                </a:tc>
                <a:tc>
                  <a:txBody>
                    <a:bodyPr/>
                    <a:lstStyle/>
                    <a:p>
                      <a:r>
                        <a:rPr lang="en-US" b="1" dirty="0">
                          <a:solidFill>
                            <a:schemeClr val="bg1"/>
                          </a:solidFill>
                          <a:latin typeface="+mj-lt"/>
                        </a:rPr>
                        <a:t>Picture</a:t>
                      </a:r>
                      <a:endParaRPr lang="en-GB" b="1" dirty="0">
                        <a:solidFill>
                          <a:schemeClr val="bg1"/>
                        </a:solidFill>
                        <a:latin typeface="+mj-lt"/>
                      </a:endParaRPr>
                    </a:p>
                  </a:txBody>
                  <a:tcPr/>
                </a:tc>
                <a:extLst>
                  <a:ext uri="{0D108BD9-81ED-4DB2-BD59-A6C34878D82A}">
                    <a16:rowId xmlns:a16="http://schemas.microsoft.com/office/drawing/2014/main" val="2305742248"/>
                  </a:ext>
                </a:extLst>
              </a:tr>
              <a:tr h="1486732">
                <a:tc>
                  <a:txBody>
                    <a:bodyPr/>
                    <a:lstStyle/>
                    <a:p>
                      <a:r>
                        <a:rPr lang="en-US" b="1" dirty="0">
                          <a:solidFill>
                            <a:srgbClr val="FF0000"/>
                          </a:solidFill>
                          <a:latin typeface="+mj-lt"/>
                        </a:rPr>
                        <a:t>Full </a:t>
                      </a:r>
                      <a:r>
                        <a:rPr lang="en-US" b="1" dirty="0" err="1">
                          <a:solidFill>
                            <a:srgbClr val="FF0000"/>
                          </a:solidFill>
                          <a:latin typeface="+mj-lt"/>
                        </a:rPr>
                        <a:t>Name:Mihail</a:t>
                      </a:r>
                      <a:r>
                        <a:rPr lang="en-US" b="1" dirty="0">
                          <a:solidFill>
                            <a:srgbClr val="FF0000"/>
                          </a:solidFill>
                          <a:latin typeface="+mj-lt"/>
                        </a:rPr>
                        <a:t> Croitoru</a:t>
                      </a:r>
                    </a:p>
                  </a:txBody>
                  <a:tcPr/>
                </a:tc>
                <a:tc>
                  <a:txBody>
                    <a:bodyPr/>
                    <a:lstStyle/>
                    <a:p>
                      <a:endParaRPr lang="en-GB" b="0" dirty="0">
                        <a:solidFill>
                          <a:schemeClr val="bg1"/>
                        </a:solidFill>
                        <a:latin typeface="+mj-lt"/>
                      </a:endParaRPr>
                    </a:p>
                  </a:txBody>
                  <a:tcPr/>
                </a:tc>
                <a:extLst>
                  <a:ext uri="{0D108BD9-81ED-4DB2-BD59-A6C34878D82A}">
                    <a16:rowId xmlns:a16="http://schemas.microsoft.com/office/drawing/2014/main" val="4129502504"/>
                  </a:ext>
                </a:extLst>
              </a:tr>
              <a:tr h="464569">
                <a:tc>
                  <a:txBody>
                    <a:bodyPr/>
                    <a:lstStyle/>
                    <a:p>
                      <a:r>
                        <a:rPr lang="en-US" b="1" dirty="0">
                          <a:solidFill>
                            <a:srgbClr val="FF0000"/>
                          </a:solidFill>
                          <a:latin typeface="+mj-lt"/>
                        </a:rPr>
                        <a:t>ID Number:2124152</a:t>
                      </a:r>
                      <a:endParaRPr lang="en-GB" b="1" dirty="0">
                        <a:solidFill>
                          <a:srgbClr val="FF0000"/>
                        </a:solidFill>
                        <a:latin typeface="+mj-lt"/>
                      </a:endParaRPr>
                    </a:p>
                    <a:p>
                      <a:endParaRPr lang="en-GB" b="0" dirty="0">
                        <a:solidFill>
                          <a:schemeClr val="bg1"/>
                        </a:solidFill>
                        <a:latin typeface="+mj-lt"/>
                      </a:endParaRPr>
                    </a:p>
                  </a:txBody>
                  <a:tcPr/>
                </a:tc>
                <a:tc>
                  <a:txBody>
                    <a:bodyPr/>
                    <a:lstStyle/>
                    <a:p>
                      <a:endParaRPr lang="en-GB" b="0" dirty="0">
                        <a:solidFill>
                          <a:schemeClr val="bg1"/>
                        </a:solidFill>
                        <a:latin typeface="+mj-lt"/>
                      </a:endParaRPr>
                    </a:p>
                  </a:txBody>
                  <a:tcPr/>
                </a:tc>
                <a:extLst>
                  <a:ext uri="{0D108BD9-81ED-4DB2-BD59-A6C34878D82A}">
                    <a16:rowId xmlns:a16="http://schemas.microsoft.com/office/drawing/2014/main" val="2117070003"/>
                  </a:ext>
                </a:extLst>
              </a:tr>
            </a:tbl>
          </a:graphicData>
        </a:graphic>
      </p:graphicFrame>
      <p:pic>
        <p:nvPicPr>
          <p:cNvPr id="4" name="Picture 3" descr="A person with a beard&#10;&#10;Description automatically generated with medium confidence">
            <a:extLst>
              <a:ext uri="{FF2B5EF4-FFF2-40B4-BE49-F238E27FC236}">
                <a16:creationId xmlns:a16="http://schemas.microsoft.com/office/drawing/2014/main" id="{85038286-1C6D-4D6B-A418-69048322F129}"/>
              </a:ext>
            </a:extLst>
          </p:cNvPr>
          <p:cNvPicPr>
            <a:picLocks noChangeAspect="1"/>
          </p:cNvPicPr>
          <p:nvPr/>
        </p:nvPicPr>
        <p:blipFill>
          <a:blip r:embed="rId3"/>
          <a:stretch>
            <a:fillRect/>
          </a:stretch>
        </p:blipFill>
        <p:spPr>
          <a:xfrm>
            <a:off x="5237018" y="1686296"/>
            <a:ext cx="1995055" cy="1955074"/>
          </a:xfrm>
          <a:prstGeom prst="rect">
            <a:avLst/>
          </a:prstGeom>
        </p:spPr>
      </p:pic>
    </p:spTree>
    <p:extLst>
      <p:ext uri="{BB962C8B-B14F-4D97-AF65-F5344CB8AC3E}">
        <p14:creationId xmlns:p14="http://schemas.microsoft.com/office/powerpoint/2010/main" val="800027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947283" y="933967"/>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Introduction</a:t>
            </a:r>
            <a:endParaRPr dirty="0">
              <a:latin typeface="+mj-lt"/>
              <a:ea typeface="Tahoma" pitchFamily="34" charset="0"/>
              <a:cs typeface="Tahoma" pitchFamily="34" charset="0"/>
            </a:endParaRPr>
          </a:p>
        </p:txBody>
      </p:sp>
      <p:sp>
        <p:nvSpPr>
          <p:cNvPr id="284" name="Google Shape;284;p14"/>
          <p:cNvSpPr txBox="1">
            <a:spLocks noGrp="1"/>
          </p:cNvSpPr>
          <p:nvPr>
            <p:ph type="body" idx="1"/>
          </p:nvPr>
        </p:nvSpPr>
        <p:spPr>
          <a:xfrm>
            <a:off x="904788" y="2005273"/>
            <a:ext cx="7115491" cy="1365888"/>
          </a:xfrm>
          <a:prstGeom prst="rect">
            <a:avLst/>
          </a:prstGeom>
        </p:spPr>
        <p:txBody>
          <a:bodyPr spcFirstLastPara="1" wrap="square" lIns="91425" tIns="91425" rIns="91425" bIns="91425" anchor="t" anchorCtr="0">
            <a:noAutofit/>
          </a:bodyPr>
          <a:lstStyle/>
          <a:p>
            <a:pPr marL="285750" lvl="0" indent="-285750" algn="l" rtl="0">
              <a:spcBef>
                <a:spcPts val="0"/>
              </a:spcBef>
              <a:spcAft>
                <a:spcPts val="1200"/>
              </a:spcAft>
              <a:buFont typeface="Wingdings" panose="05000000000000000000" pitchFamily="2" charset="2"/>
              <a:buChar char="q"/>
            </a:pPr>
            <a:r>
              <a:rPr lang="en-US" sz="1400" dirty="0">
                <a:latin typeface="+mn-lt"/>
                <a:ea typeface="Tahoma" pitchFamily="34" charset="0"/>
                <a:cs typeface="Tahoma" pitchFamily="34" charset="0"/>
              </a:rPr>
              <a:t>In this fast-moving era technology plays the key role.</a:t>
            </a:r>
          </a:p>
          <a:p>
            <a:pPr marL="285750" lvl="0" indent="-285750" algn="l" rtl="0">
              <a:spcBef>
                <a:spcPts val="0"/>
              </a:spcBef>
              <a:spcAft>
                <a:spcPts val="1200"/>
              </a:spcAft>
              <a:buFont typeface="Wingdings" panose="05000000000000000000" pitchFamily="2" charset="2"/>
              <a:buChar char="q"/>
            </a:pPr>
            <a:r>
              <a:rPr lang="en-US" sz="1400" dirty="0">
                <a:latin typeface="+mn-lt"/>
                <a:ea typeface="Tahoma" pitchFamily="34" charset="0"/>
                <a:cs typeface="Tahoma" pitchFamily="34" charset="0"/>
              </a:rPr>
              <a:t>Technology is also evolving from time to time.</a:t>
            </a:r>
          </a:p>
          <a:p>
            <a:pPr marL="285750" lvl="0" indent="-285750" algn="l" rtl="0">
              <a:spcBef>
                <a:spcPts val="0"/>
              </a:spcBef>
              <a:spcAft>
                <a:spcPts val="1200"/>
              </a:spcAft>
              <a:buFont typeface="Wingdings" panose="05000000000000000000" pitchFamily="2" charset="2"/>
              <a:buChar char="q"/>
            </a:pPr>
            <a:r>
              <a:rPr lang="en-US" sz="1400" dirty="0">
                <a:latin typeface="+mn-lt"/>
                <a:ea typeface="Tahoma" pitchFamily="34" charset="0"/>
                <a:cs typeface="Tahoma" pitchFamily="34" charset="0"/>
              </a:rPr>
              <a:t>Hence, the training is necessary to keep people aware of how to use the latest technology.</a:t>
            </a:r>
            <a:endParaRPr sz="1400" dirty="0">
              <a:latin typeface="+mn-lt"/>
              <a:ea typeface="Tahoma" pitchFamily="34" charset="0"/>
              <a:cs typeface="Tahoma" pitchFamily="34" charset="0"/>
            </a:endParaRPr>
          </a:p>
        </p:txBody>
      </p:sp>
      <p:pic>
        <p:nvPicPr>
          <p:cNvPr id="3" name="Picture 2" descr="Text&#10;&#10;Description automatically generated with medium confidence">
            <a:extLst>
              <a:ext uri="{FF2B5EF4-FFF2-40B4-BE49-F238E27FC236}">
                <a16:creationId xmlns:a16="http://schemas.microsoft.com/office/drawing/2014/main" id="{9213677C-3923-46ED-BB66-C41ECCBBC656}"/>
              </a:ext>
            </a:extLst>
          </p:cNvPr>
          <p:cNvPicPr>
            <a:picLocks noChangeAspect="1"/>
          </p:cNvPicPr>
          <p:nvPr/>
        </p:nvPicPr>
        <p:blipFill rotWithShape="1">
          <a:blip r:embed="rId3"/>
          <a:srcRect b="9289"/>
          <a:stretch/>
        </p:blipFill>
        <p:spPr>
          <a:xfrm rot="700404">
            <a:off x="6786390" y="435686"/>
            <a:ext cx="1441373" cy="136588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178294" y="1098224"/>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Research Aim</a:t>
            </a:r>
          </a:p>
        </p:txBody>
      </p:sp>
      <p:sp>
        <p:nvSpPr>
          <p:cNvPr id="284" name="Google Shape;284;p14"/>
          <p:cNvSpPr txBox="1">
            <a:spLocks noGrp="1"/>
          </p:cNvSpPr>
          <p:nvPr>
            <p:ph type="body" idx="1"/>
          </p:nvPr>
        </p:nvSpPr>
        <p:spPr>
          <a:xfrm>
            <a:off x="877894" y="2319038"/>
            <a:ext cx="7115491" cy="1365888"/>
          </a:xfrm>
          <a:prstGeom prst="rect">
            <a:avLst/>
          </a:prstGeom>
        </p:spPr>
        <p:txBody>
          <a:bodyPr spcFirstLastPara="1" wrap="square" lIns="91425" tIns="91425" rIns="91425" bIns="91425" anchor="t" anchorCtr="0">
            <a:normAutofit/>
          </a:bodyPr>
          <a:lstStyle/>
          <a:p>
            <a:pPr marL="285750" lvl="0" indent="-285750" algn="just" rtl="0">
              <a:spcBef>
                <a:spcPts val="0"/>
              </a:spcBef>
              <a:spcAft>
                <a:spcPts val="1200"/>
              </a:spcAft>
              <a:buFont typeface="Wingdings" panose="05000000000000000000" pitchFamily="2" charset="2"/>
              <a:buChar char="q"/>
            </a:pPr>
            <a:r>
              <a:rPr lang="en-US" sz="1400" dirty="0">
                <a:latin typeface="+mn-lt"/>
                <a:ea typeface="Tahoma" pitchFamily="34" charset="0"/>
                <a:cs typeface="Tahoma" pitchFamily="34" charset="0"/>
              </a:rPr>
              <a:t>Technology also plays an important role at UWTSD. Hence, it is important to </a:t>
            </a:r>
            <a:r>
              <a:rPr lang="en-US" sz="1400" dirty="0" err="1">
                <a:latin typeface="+mn-lt"/>
                <a:ea typeface="Tahoma" pitchFamily="34" charset="0"/>
                <a:cs typeface="Tahoma" pitchFamily="34" charset="0"/>
              </a:rPr>
              <a:t>analyse</a:t>
            </a:r>
            <a:r>
              <a:rPr lang="en-US" sz="1400" dirty="0">
                <a:latin typeface="+mn-lt"/>
                <a:ea typeface="Tahoma" pitchFamily="34" charset="0"/>
                <a:cs typeface="Tahoma" pitchFamily="34" charset="0"/>
              </a:rPr>
              <a:t> how the technology is used at UWTSD and what steps the campus has taken or is willing to take to make the staff and the students aware of the changes implemented at the institute.</a:t>
            </a:r>
            <a:endParaRPr sz="1400" dirty="0">
              <a:latin typeface="+mn-lt"/>
              <a:ea typeface="Tahoma" pitchFamily="34" charset="0"/>
              <a:cs typeface="Tahoma" pitchFamily="34" charset="0"/>
            </a:endParaRPr>
          </a:p>
        </p:txBody>
      </p:sp>
      <p:pic>
        <p:nvPicPr>
          <p:cNvPr id="3" name="Picture 2" descr="Diagram&#10;&#10;Description automatically generated with medium confidence">
            <a:extLst>
              <a:ext uri="{FF2B5EF4-FFF2-40B4-BE49-F238E27FC236}">
                <a16:creationId xmlns:a16="http://schemas.microsoft.com/office/drawing/2014/main" id="{191D5F3B-9CA5-4A13-B47D-CFB08BC79763}"/>
              </a:ext>
            </a:extLst>
          </p:cNvPr>
          <p:cNvPicPr>
            <a:picLocks noChangeAspect="1"/>
          </p:cNvPicPr>
          <p:nvPr/>
        </p:nvPicPr>
        <p:blipFill>
          <a:blip r:embed="rId3"/>
          <a:stretch>
            <a:fillRect/>
          </a:stretch>
        </p:blipFill>
        <p:spPr>
          <a:xfrm>
            <a:off x="1784733" y="524860"/>
            <a:ext cx="1530942" cy="1146729"/>
          </a:xfrm>
          <a:prstGeom prst="rect">
            <a:avLst/>
          </a:prstGeom>
        </p:spPr>
      </p:pic>
    </p:spTree>
    <p:extLst>
      <p:ext uri="{BB962C8B-B14F-4D97-AF65-F5344CB8AC3E}">
        <p14:creationId xmlns:p14="http://schemas.microsoft.com/office/powerpoint/2010/main" val="31684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303799" y="1044601"/>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Research Question</a:t>
            </a:r>
          </a:p>
        </p:txBody>
      </p:sp>
      <p:sp>
        <p:nvSpPr>
          <p:cNvPr id="284" name="Google Shape;284;p14"/>
          <p:cNvSpPr txBox="1">
            <a:spLocks noGrp="1"/>
          </p:cNvSpPr>
          <p:nvPr>
            <p:ph type="body" idx="1"/>
          </p:nvPr>
        </p:nvSpPr>
        <p:spPr>
          <a:xfrm>
            <a:off x="869773" y="2354896"/>
            <a:ext cx="7898553" cy="1365888"/>
          </a:xfrm>
          <a:prstGeom prst="rect">
            <a:avLst/>
          </a:prstGeom>
        </p:spPr>
        <p:txBody>
          <a:bodyPr spcFirstLastPara="1" wrap="square" lIns="91425" tIns="91425" rIns="91425" bIns="91425" anchor="t" anchorCtr="0">
            <a:normAutofit/>
          </a:bodyPr>
          <a:lstStyle/>
          <a:p>
            <a:pPr marL="0" lvl="0" indent="0" algn="just" rtl="0">
              <a:spcBef>
                <a:spcPts val="0"/>
              </a:spcBef>
              <a:spcAft>
                <a:spcPts val="1200"/>
              </a:spcAft>
              <a:buNone/>
            </a:pPr>
            <a:r>
              <a:rPr lang="en-US" sz="1400" dirty="0">
                <a:latin typeface="+mn-lt"/>
                <a:ea typeface="Tahoma" pitchFamily="34" charset="0"/>
                <a:cs typeface="Tahoma" pitchFamily="34" charset="0"/>
              </a:rPr>
              <a:t>The research question for the given topic is:</a:t>
            </a:r>
          </a:p>
          <a:p>
            <a:pPr marL="285750" indent="-285750" algn="just">
              <a:spcAft>
                <a:spcPts val="1200"/>
              </a:spcAft>
              <a:buFont typeface="Wingdings" panose="05000000000000000000" pitchFamily="2" charset="2"/>
              <a:buChar char="q"/>
            </a:pPr>
            <a:r>
              <a:rPr lang="en-US" sz="1400" dirty="0">
                <a:latin typeface="+mn-lt"/>
                <a:ea typeface="Tahoma" pitchFamily="34" charset="0"/>
                <a:cs typeface="Tahoma" pitchFamily="34" charset="0"/>
              </a:rPr>
              <a:t>Is there a need to provide training on how to use technology to collaborate at UWTSD?</a:t>
            </a:r>
          </a:p>
        </p:txBody>
      </p:sp>
      <p:pic>
        <p:nvPicPr>
          <p:cNvPr id="3" name="Picture 2" descr="A picture containing text, businesscard&#10;&#10;Description automatically generated">
            <a:extLst>
              <a:ext uri="{FF2B5EF4-FFF2-40B4-BE49-F238E27FC236}">
                <a16:creationId xmlns:a16="http://schemas.microsoft.com/office/drawing/2014/main" id="{D6E17A73-79A8-4773-B1A6-4B0C0B0DA534}"/>
              </a:ext>
            </a:extLst>
          </p:cNvPr>
          <p:cNvPicPr>
            <a:picLocks noChangeAspect="1"/>
          </p:cNvPicPr>
          <p:nvPr/>
        </p:nvPicPr>
        <p:blipFill>
          <a:blip r:embed="rId3"/>
          <a:stretch>
            <a:fillRect/>
          </a:stretch>
        </p:blipFill>
        <p:spPr>
          <a:xfrm rot="1247097">
            <a:off x="6897053" y="906253"/>
            <a:ext cx="1886294" cy="829969"/>
          </a:xfrm>
          <a:prstGeom prst="rect">
            <a:avLst/>
          </a:prstGeom>
        </p:spPr>
      </p:pic>
    </p:spTree>
    <p:extLst>
      <p:ext uri="{BB962C8B-B14F-4D97-AF65-F5344CB8AC3E}">
        <p14:creationId xmlns:p14="http://schemas.microsoft.com/office/powerpoint/2010/main" val="3447147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303799" y="1044601"/>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Research Objective</a:t>
            </a:r>
          </a:p>
        </p:txBody>
      </p:sp>
      <p:sp>
        <p:nvSpPr>
          <p:cNvPr id="284" name="Google Shape;284;p14"/>
          <p:cNvSpPr txBox="1">
            <a:spLocks noGrp="1"/>
          </p:cNvSpPr>
          <p:nvPr>
            <p:ph type="body" idx="1"/>
          </p:nvPr>
        </p:nvSpPr>
        <p:spPr>
          <a:xfrm>
            <a:off x="869773" y="2354895"/>
            <a:ext cx="7898553" cy="2134911"/>
          </a:xfrm>
          <a:prstGeom prst="rect">
            <a:avLst/>
          </a:prstGeom>
        </p:spPr>
        <p:txBody>
          <a:bodyPr spcFirstLastPara="1" wrap="square" lIns="91425" tIns="91425" rIns="91425" bIns="91425" anchor="t" anchorCtr="0">
            <a:noAutofit/>
          </a:bodyPr>
          <a:lstStyle/>
          <a:p>
            <a:pPr marL="0" lvl="0" indent="0" algn="just">
              <a:spcAft>
                <a:spcPts val="1200"/>
              </a:spcAft>
              <a:buNone/>
            </a:pPr>
            <a:r>
              <a:rPr lang="en-US" sz="1400" dirty="0">
                <a:latin typeface="+mn-lt"/>
                <a:ea typeface="Tahoma" pitchFamily="34" charset="0"/>
                <a:cs typeface="Tahoma" pitchFamily="34" charset="0"/>
              </a:rPr>
              <a:t>The research objectives of the given research are comprised of:</a:t>
            </a:r>
          </a:p>
          <a:p>
            <a:pPr marL="285750" lvl="0" indent="-285750" algn="just">
              <a:spcAft>
                <a:spcPts val="1200"/>
              </a:spcAft>
              <a:buFont typeface="Wingdings" panose="05000000000000000000" pitchFamily="2" charset="2"/>
              <a:buChar char="q"/>
            </a:pPr>
            <a:r>
              <a:rPr lang="en-US" sz="1400" dirty="0">
                <a:latin typeface="+mn-lt"/>
                <a:ea typeface="Tahoma" pitchFamily="34" charset="0"/>
                <a:cs typeface="Tahoma" pitchFamily="34" charset="0"/>
              </a:rPr>
              <a:t>To study the need for training regarding technology at the workplace.</a:t>
            </a:r>
          </a:p>
          <a:p>
            <a:pPr marL="285750" lvl="0" indent="-285750" algn="just">
              <a:spcAft>
                <a:spcPts val="1200"/>
              </a:spcAft>
              <a:buFont typeface="Wingdings" panose="05000000000000000000" pitchFamily="2" charset="2"/>
              <a:buChar char="q"/>
            </a:pPr>
            <a:r>
              <a:rPr lang="en-US" sz="1400" dirty="0">
                <a:latin typeface="+mn-lt"/>
                <a:ea typeface="Tahoma" pitchFamily="34" charset="0"/>
                <a:cs typeface="Tahoma" pitchFamily="34" charset="0"/>
              </a:rPr>
              <a:t>To evaluate the correct use of technology to improve the work efficacy in the campus.</a:t>
            </a:r>
          </a:p>
          <a:p>
            <a:pPr marL="285750" lvl="0" indent="-285750" algn="just">
              <a:spcAft>
                <a:spcPts val="1200"/>
              </a:spcAft>
              <a:buFont typeface="Wingdings" panose="05000000000000000000" pitchFamily="2" charset="2"/>
              <a:buChar char="q"/>
            </a:pPr>
            <a:r>
              <a:rPr lang="en-US" sz="1400" dirty="0">
                <a:latin typeface="+mn-lt"/>
                <a:ea typeface="Tahoma" pitchFamily="34" charset="0"/>
                <a:cs typeface="Tahoma" pitchFamily="34" charset="0"/>
              </a:rPr>
              <a:t>To offer recommendations for improving technology at UWTSD.</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77272">
            <a:off x="6999445" y="282000"/>
            <a:ext cx="1214206" cy="1214206"/>
          </a:xfrm>
          <a:prstGeom prst="rect">
            <a:avLst/>
          </a:prstGeom>
        </p:spPr>
      </p:pic>
    </p:spTree>
    <p:extLst>
      <p:ext uri="{BB962C8B-B14F-4D97-AF65-F5344CB8AC3E}">
        <p14:creationId xmlns:p14="http://schemas.microsoft.com/office/powerpoint/2010/main" val="81444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947283" y="758446"/>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Research Background</a:t>
            </a:r>
          </a:p>
        </p:txBody>
      </p:sp>
      <p:sp>
        <p:nvSpPr>
          <p:cNvPr id="284" name="Google Shape;284;p14"/>
          <p:cNvSpPr txBox="1">
            <a:spLocks noGrp="1"/>
          </p:cNvSpPr>
          <p:nvPr>
            <p:ph type="body" idx="1"/>
          </p:nvPr>
        </p:nvSpPr>
        <p:spPr>
          <a:xfrm>
            <a:off x="904788" y="2005273"/>
            <a:ext cx="7115491" cy="2539652"/>
          </a:xfrm>
          <a:prstGeom prst="rect">
            <a:avLst/>
          </a:prstGeom>
        </p:spPr>
        <p:txBody>
          <a:bodyPr spcFirstLastPara="1" wrap="square" lIns="91425" tIns="91425" rIns="91425" bIns="91425" anchor="t" anchorCtr="0">
            <a:normAutofit/>
          </a:bodyPr>
          <a:lstStyle/>
          <a:p>
            <a:pPr marL="285750" lvl="0" indent="-285750" algn="just" rtl="0">
              <a:spcBef>
                <a:spcPts val="0"/>
              </a:spcBef>
              <a:spcAft>
                <a:spcPts val="1200"/>
              </a:spcAft>
              <a:buFont typeface="Wingdings" panose="05000000000000000000" pitchFamily="2" charset="2"/>
              <a:buChar char="q"/>
            </a:pPr>
            <a:r>
              <a:rPr lang="en-US" sz="1400" dirty="0">
                <a:effectLst/>
                <a:latin typeface="+mn-lt"/>
                <a:ea typeface="Calibri" panose="020F0502020204030204" pitchFamily="34" charset="0"/>
              </a:rPr>
              <a:t>Training is known as the attainment of knowledge and skills, and experiences. </a:t>
            </a:r>
          </a:p>
          <a:p>
            <a:pPr marL="285750" lvl="0" indent="-285750" algn="just" rtl="0">
              <a:spcBef>
                <a:spcPts val="0"/>
              </a:spcBef>
              <a:spcAft>
                <a:spcPts val="1200"/>
              </a:spcAft>
              <a:buFont typeface="Wingdings" panose="05000000000000000000" pitchFamily="2" charset="2"/>
              <a:buChar char="q"/>
            </a:pPr>
            <a:r>
              <a:rPr lang="en-US" sz="1400" dirty="0">
                <a:latin typeface="+mn-lt"/>
                <a:ea typeface="Calibri" panose="020F0502020204030204" pitchFamily="34" charset="0"/>
              </a:rPr>
              <a:t>Employees or people need training at the places where the system is modified or changed (Ganesh and </a:t>
            </a:r>
            <a:r>
              <a:rPr lang="en-US" sz="1400" dirty="0" err="1">
                <a:latin typeface="+mn-lt"/>
                <a:ea typeface="Calibri" panose="020F0502020204030204" pitchFamily="34" charset="0"/>
              </a:rPr>
              <a:t>Indradevi</a:t>
            </a:r>
            <a:r>
              <a:rPr lang="en-US" sz="1400" dirty="0">
                <a:latin typeface="+mn-lt"/>
                <a:ea typeface="Calibri" panose="020F0502020204030204" pitchFamily="34" charset="0"/>
              </a:rPr>
              <a:t>, 2015). </a:t>
            </a:r>
            <a:endParaRPr lang="en-US" sz="1400" dirty="0">
              <a:effectLst/>
              <a:latin typeface="+mn-lt"/>
              <a:ea typeface="Calibri" panose="020F0502020204030204" pitchFamily="34" charset="0"/>
            </a:endParaRPr>
          </a:p>
          <a:p>
            <a:pPr marL="285750" lvl="0" indent="-285750" algn="just" rtl="0">
              <a:spcBef>
                <a:spcPts val="0"/>
              </a:spcBef>
              <a:spcAft>
                <a:spcPts val="1200"/>
              </a:spcAft>
              <a:buFont typeface="Wingdings" panose="05000000000000000000" pitchFamily="2" charset="2"/>
              <a:buChar char="q"/>
            </a:pPr>
            <a:r>
              <a:rPr lang="en-US" sz="1400" dirty="0">
                <a:effectLst/>
                <a:latin typeface="+mn-lt"/>
                <a:ea typeface="Calibri" panose="020F0502020204030204" pitchFamily="34" charset="0"/>
              </a:rPr>
              <a:t>The research by </a:t>
            </a:r>
            <a:r>
              <a:rPr lang="en-GB" sz="1400" dirty="0">
                <a:solidFill>
                  <a:srgbClr val="222222"/>
                </a:solidFill>
                <a:effectLst/>
                <a:latin typeface="+mn-lt"/>
                <a:ea typeface="Calibri" panose="020F0502020204030204" pitchFamily="34" charset="0"/>
              </a:rPr>
              <a:t>Malik</a:t>
            </a:r>
            <a:r>
              <a:rPr lang="en-US" sz="1400" dirty="0">
                <a:effectLst/>
                <a:latin typeface="+mn-lt"/>
                <a:ea typeface="Calibri" panose="020F0502020204030204" pitchFamily="34" charset="0"/>
              </a:rPr>
              <a:t> (2018) stated that training plays a vital role in the development of the person in the company and helps them to achieve their </a:t>
            </a:r>
            <a:r>
              <a:rPr lang="en-US" sz="1400" dirty="0" err="1">
                <a:effectLst/>
                <a:latin typeface="+mn-lt"/>
                <a:ea typeface="Calibri" panose="020F0502020204030204" pitchFamily="34" charset="0"/>
              </a:rPr>
              <a:t>organisational</a:t>
            </a:r>
            <a:r>
              <a:rPr lang="en-US" sz="1400" dirty="0">
                <a:effectLst/>
                <a:latin typeface="+mn-lt"/>
                <a:ea typeface="Calibri" panose="020F0502020204030204" pitchFamily="34" charset="0"/>
              </a:rPr>
              <a:t> goals. </a:t>
            </a:r>
            <a:endParaRPr lang="en-US" sz="1400" dirty="0">
              <a:latin typeface="+mn-lt"/>
              <a:ea typeface="Tahoma" pitchFamily="34" charset="0"/>
              <a:cs typeface="Tahoma" pitchFamily="34" charset="0"/>
            </a:endParaRPr>
          </a:p>
        </p:txBody>
      </p:sp>
      <p:pic>
        <p:nvPicPr>
          <p:cNvPr id="3" name="Picture 2" descr="Text&#10;&#10;Description automatically generated">
            <a:extLst>
              <a:ext uri="{FF2B5EF4-FFF2-40B4-BE49-F238E27FC236}">
                <a16:creationId xmlns:a16="http://schemas.microsoft.com/office/drawing/2014/main" id="{ED3EEB1B-2ED6-45F0-B995-745747DC559E}"/>
              </a:ext>
            </a:extLst>
          </p:cNvPr>
          <p:cNvPicPr>
            <a:picLocks noChangeAspect="1"/>
          </p:cNvPicPr>
          <p:nvPr/>
        </p:nvPicPr>
        <p:blipFill>
          <a:blip r:embed="rId3"/>
          <a:stretch>
            <a:fillRect/>
          </a:stretch>
        </p:blipFill>
        <p:spPr>
          <a:xfrm rot="769170">
            <a:off x="7224310" y="598575"/>
            <a:ext cx="1591937" cy="994961"/>
          </a:xfrm>
          <a:prstGeom prst="rect">
            <a:avLst/>
          </a:prstGeom>
        </p:spPr>
      </p:pic>
    </p:spTree>
    <p:extLst>
      <p:ext uri="{BB962C8B-B14F-4D97-AF65-F5344CB8AC3E}">
        <p14:creationId xmlns:p14="http://schemas.microsoft.com/office/powerpoint/2010/main" val="2055085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Research Background</a:t>
            </a:r>
          </a:p>
        </p:txBody>
      </p:sp>
      <p:sp>
        <p:nvSpPr>
          <p:cNvPr id="284" name="Google Shape;284;p14"/>
          <p:cNvSpPr txBox="1">
            <a:spLocks noGrp="1"/>
          </p:cNvSpPr>
          <p:nvPr>
            <p:ph type="body" idx="1"/>
          </p:nvPr>
        </p:nvSpPr>
        <p:spPr>
          <a:xfrm>
            <a:off x="904788" y="2005273"/>
            <a:ext cx="7115491" cy="2539652"/>
          </a:xfrm>
          <a:prstGeom prst="rect">
            <a:avLst/>
          </a:prstGeom>
        </p:spPr>
        <p:txBody>
          <a:bodyPr spcFirstLastPara="1" wrap="square" lIns="91425" tIns="91425" rIns="91425" bIns="91425" anchor="t" anchorCtr="0">
            <a:normAutofit/>
          </a:bodyPr>
          <a:lstStyle/>
          <a:p>
            <a:pPr marL="285750" lvl="0" indent="-285750" algn="just" rtl="0">
              <a:spcBef>
                <a:spcPts val="0"/>
              </a:spcBef>
              <a:spcAft>
                <a:spcPts val="1200"/>
              </a:spcAft>
              <a:buFont typeface="Wingdings" panose="05000000000000000000" pitchFamily="2" charset="2"/>
              <a:buChar char="q"/>
            </a:pPr>
            <a:r>
              <a:rPr lang="en-US" sz="1400" dirty="0">
                <a:effectLst/>
                <a:latin typeface="+mn-lt"/>
                <a:ea typeface="Tahoma" panose="020B0604030504040204" pitchFamily="34" charset="0"/>
                <a:cs typeface="Tahoma" panose="020B0604030504040204" pitchFamily="34" charset="0"/>
              </a:rPr>
              <a:t>Another study by </a:t>
            </a:r>
            <a:r>
              <a:rPr lang="en-GB" sz="1400" dirty="0" err="1">
                <a:solidFill>
                  <a:srgbClr val="222222"/>
                </a:solidFill>
                <a:effectLst/>
                <a:latin typeface="+mn-lt"/>
                <a:ea typeface="Tahoma" panose="020B0604030504040204" pitchFamily="34" charset="0"/>
                <a:cs typeface="Tahoma" panose="020B0604030504040204" pitchFamily="34" charset="0"/>
              </a:rPr>
              <a:t>Karia</a:t>
            </a:r>
            <a:r>
              <a:rPr lang="en-GB" sz="1400" dirty="0">
                <a:effectLst/>
                <a:latin typeface="+mn-lt"/>
                <a:ea typeface="Tahoma" panose="020B0604030504040204" pitchFamily="34" charset="0"/>
                <a:cs typeface="Tahoma" panose="020B0604030504040204" pitchFamily="34" charset="0"/>
              </a:rPr>
              <a:t> </a:t>
            </a:r>
            <a:r>
              <a:rPr lang="en-US" sz="1400" i="1" dirty="0">
                <a:effectLst/>
                <a:latin typeface="+mn-lt"/>
                <a:ea typeface="Tahoma" panose="020B0604030504040204" pitchFamily="34" charset="0"/>
                <a:cs typeface="Tahoma" panose="020B0604030504040204" pitchFamily="34" charset="0"/>
              </a:rPr>
              <a:t>et al.</a:t>
            </a:r>
            <a:r>
              <a:rPr lang="en-US" sz="1400" dirty="0">
                <a:effectLst/>
                <a:latin typeface="+mn-lt"/>
                <a:ea typeface="Tahoma" panose="020B0604030504040204" pitchFamily="34" charset="0"/>
                <a:cs typeface="Tahoma" panose="020B0604030504040204" pitchFamily="34" charset="0"/>
              </a:rPr>
              <a:t> (2016) conveyed that training is essential in organizations.</a:t>
            </a:r>
          </a:p>
          <a:p>
            <a:pPr marL="285750" lvl="0" indent="-285750" algn="just" rtl="0">
              <a:spcBef>
                <a:spcPts val="0"/>
              </a:spcBef>
              <a:spcAft>
                <a:spcPts val="1200"/>
              </a:spcAft>
              <a:buFont typeface="Wingdings" panose="05000000000000000000" pitchFamily="2" charset="2"/>
              <a:buChar char="q"/>
            </a:pPr>
            <a:r>
              <a:rPr lang="en-US" sz="1400" dirty="0">
                <a:latin typeface="+mn-lt"/>
                <a:ea typeface="Tahoma" panose="020B0604030504040204" pitchFamily="34" charset="0"/>
                <a:cs typeface="Tahoma" panose="020B0604030504040204" pitchFamily="34" charset="0"/>
              </a:rPr>
              <a:t>The study by </a:t>
            </a:r>
            <a:r>
              <a:rPr lang="en-US" sz="1400" dirty="0" err="1">
                <a:latin typeface="+mn-lt"/>
                <a:ea typeface="Tahoma" panose="020B0604030504040204" pitchFamily="34" charset="0"/>
                <a:cs typeface="Tahoma" panose="020B0604030504040204" pitchFamily="34" charset="0"/>
              </a:rPr>
              <a:t>Slavković</a:t>
            </a:r>
            <a:r>
              <a:rPr lang="en-US" sz="1400" dirty="0">
                <a:latin typeface="+mn-lt"/>
                <a:ea typeface="Tahoma" panose="020B0604030504040204" pitchFamily="34" charset="0"/>
                <a:cs typeface="Tahoma" panose="020B0604030504040204" pitchFamily="34" charset="0"/>
              </a:rPr>
              <a:t> and </a:t>
            </a:r>
            <a:r>
              <a:rPr lang="en-US" sz="1400" dirty="0" err="1">
                <a:latin typeface="+mn-lt"/>
                <a:ea typeface="Tahoma" panose="020B0604030504040204" pitchFamily="34" charset="0"/>
                <a:cs typeface="Tahoma" panose="020B0604030504040204" pitchFamily="34" charset="0"/>
              </a:rPr>
              <a:t>Slavković</a:t>
            </a:r>
            <a:r>
              <a:rPr lang="en-US" sz="1400" dirty="0">
                <a:latin typeface="+mn-lt"/>
                <a:ea typeface="Tahoma" panose="020B0604030504040204" pitchFamily="34" charset="0"/>
                <a:cs typeface="Tahoma" panose="020B0604030504040204" pitchFamily="34" charset="0"/>
              </a:rPr>
              <a:t> (2019) said that the success of the organization and the employees depends upon the training. </a:t>
            </a:r>
          </a:p>
        </p:txBody>
      </p:sp>
      <p:pic>
        <p:nvPicPr>
          <p:cNvPr id="4" name="Picture 3" descr="Text&#10;&#10;Description automatically generated">
            <a:extLst>
              <a:ext uri="{FF2B5EF4-FFF2-40B4-BE49-F238E27FC236}">
                <a16:creationId xmlns:a16="http://schemas.microsoft.com/office/drawing/2014/main" id="{FC495D63-44E7-493A-855B-A12D0BDCF4F1}"/>
              </a:ext>
            </a:extLst>
          </p:cNvPr>
          <p:cNvPicPr>
            <a:picLocks noChangeAspect="1"/>
          </p:cNvPicPr>
          <p:nvPr/>
        </p:nvPicPr>
        <p:blipFill>
          <a:blip r:embed="rId3"/>
          <a:stretch>
            <a:fillRect/>
          </a:stretch>
        </p:blipFill>
        <p:spPr>
          <a:xfrm rot="769170">
            <a:off x="7224310" y="598575"/>
            <a:ext cx="1591937" cy="994961"/>
          </a:xfrm>
          <a:prstGeom prst="rect">
            <a:avLst/>
          </a:prstGeom>
        </p:spPr>
      </p:pic>
    </p:spTree>
    <p:extLst>
      <p:ext uri="{BB962C8B-B14F-4D97-AF65-F5344CB8AC3E}">
        <p14:creationId xmlns:p14="http://schemas.microsoft.com/office/powerpoint/2010/main" val="3345313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13CF4635-CB74-4EAA-88BF-A631825D9D66}"/>
              </a:ext>
            </a:extLst>
          </p:cNvPr>
          <p:cNvGraphicFramePr>
            <a:graphicFrameLocks noGrp="1"/>
          </p:cNvGraphicFramePr>
          <p:nvPr>
            <p:extLst>
              <p:ext uri="{D42A27DB-BD31-4B8C-83A1-F6EECF244321}">
                <p14:modId xmlns:p14="http://schemas.microsoft.com/office/powerpoint/2010/main" val="2238399498"/>
              </p:ext>
            </p:extLst>
          </p:nvPr>
        </p:nvGraphicFramePr>
        <p:xfrm>
          <a:off x="1588265" y="1141671"/>
          <a:ext cx="5967469" cy="2642203"/>
        </p:xfrm>
        <a:graphic>
          <a:graphicData uri="http://schemas.openxmlformats.org/drawingml/2006/table">
            <a:tbl>
              <a:tblPr firstRow="1" bandRow="1">
                <a:tableStyleId>{5C22544A-7EE6-4342-B048-85BDC9FD1C3A}</a:tableStyleId>
              </a:tblPr>
              <a:tblGrid>
                <a:gridCol w="3944038">
                  <a:extLst>
                    <a:ext uri="{9D8B030D-6E8A-4147-A177-3AD203B41FA5}">
                      <a16:colId xmlns:a16="http://schemas.microsoft.com/office/drawing/2014/main" val="3148894509"/>
                    </a:ext>
                  </a:extLst>
                </a:gridCol>
                <a:gridCol w="2023431">
                  <a:extLst>
                    <a:ext uri="{9D8B030D-6E8A-4147-A177-3AD203B41FA5}">
                      <a16:colId xmlns:a16="http://schemas.microsoft.com/office/drawing/2014/main" val="537366885"/>
                    </a:ext>
                  </a:extLst>
                </a:gridCol>
              </a:tblGrid>
              <a:tr h="370840">
                <a:tc>
                  <a:txBody>
                    <a:bodyPr/>
                    <a:lstStyle/>
                    <a:p>
                      <a:r>
                        <a:rPr lang="en-US" b="1" dirty="0">
                          <a:solidFill>
                            <a:schemeClr val="bg1"/>
                          </a:solidFill>
                          <a:latin typeface="+mj-lt"/>
                        </a:rPr>
                        <a:t>2</a:t>
                      </a:r>
                      <a:r>
                        <a:rPr lang="en-US" b="1" baseline="30000" dirty="0">
                          <a:solidFill>
                            <a:schemeClr val="bg1"/>
                          </a:solidFill>
                          <a:latin typeface="+mj-lt"/>
                        </a:rPr>
                        <a:t>nd</a:t>
                      </a:r>
                      <a:r>
                        <a:rPr lang="en-US" b="1" dirty="0">
                          <a:solidFill>
                            <a:schemeClr val="bg1"/>
                          </a:solidFill>
                          <a:latin typeface="+mj-lt"/>
                        </a:rPr>
                        <a:t> Presenter</a:t>
                      </a:r>
                      <a:endParaRPr lang="en-GB" b="1" dirty="0">
                        <a:solidFill>
                          <a:schemeClr val="bg1"/>
                        </a:solidFill>
                        <a:latin typeface="+mj-lt"/>
                      </a:endParaRPr>
                    </a:p>
                  </a:txBody>
                  <a:tcPr/>
                </a:tc>
                <a:tc>
                  <a:txBody>
                    <a:bodyPr/>
                    <a:lstStyle/>
                    <a:p>
                      <a:r>
                        <a:rPr lang="en-US" b="1" dirty="0">
                          <a:solidFill>
                            <a:schemeClr val="bg1"/>
                          </a:solidFill>
                          <a:latin typeface="+mj-lt"/>
                        </a:rPr>
                        <a:t>Picture</a:t>
                      </a:r>
                      <a:endParaRPr lang="en-GB" b="1" dirty="0">
                        <a:solidFill>
                          <a:schemeClr val="bg1"/>
                        </a:solidFill>
                        <a:latin typeface="+mj-lt"/>
                      </a:endParaRPr>
                    </a:p>
                  </a:txBody>
                  <a:tcPr/>
                </a:tc>
                <a:extLst>
                  <a:ext uri="{0D108BD9-81ED-4DB2-BD59-A6C34878D82A}">
                    <a16:rowId xmlns:a16="http://schemas.microsoft.com/office/drawing/2014/main" val="2305742248"/>
                  </a:ext>
                </a:extLst>
              </a:tr>
              <a:tr h="1753203">
                <a:tc>
                  <a:txBody>
                    <a:bodyPr/>
                    <a:lstStyle/>
                    <a:p>
                      <a:r>
                        <a:rPr lang="en-US" b="0" dirty="0">
                          <a:solidFill>
                            <a:schemeClr val="bg1"/>
                          </a:solidFill>
                          <a:latin typeface="+mj-lt"/>
                        </a:rPr>
                        <a:t>Full </a:t>
                      </a:r>
                      <a:r>
                        <a:rPr lang="en-US" b="0" dirty="0" err="1">
                          <a:solidFill>
                            <a:schemeClr val="bg1"/>
                          </a:solidFill>
                          <a:latin typeface="+mj-lt"/>
                        </a:rPr>
                        <a:t>Name:</a:t>
                      </a:r>
                      <a:r>
                        <a:rPr lang="en-US" b="1" dirty="0" err="1">
                          <a:solidFill>
                            <a:srgbClr val="FF0000"/>
                          </a:solidFill>
                          <a:latin typeface="+mj-lt"/>
                        </a:rPr>
                        <a:t>Iuliana</a:t>
                      </a:r>
                      <a:r>
                        <a:rPr lang="en-US" b="1" dirty="0">
                          <a:solidFill>
                            <a:srgbClr val="FF0000"/>
                          </a:solidFill>
                          <a:latin typeface="+mj-lt"/>
                        </a:rPr>
                        <a:t> </a:t>
                      </a:r>
                      <a:r>
                        <a:rPr lang="en-US" b="1" dirty="0" err="1">
                          <a:solidFill>
                            <a:srgbClr val="FF0000"/>
                          </a:solidFill>
                          <a:latin typeface="+mj-lt"/>
                        </a:rPr>
                        <a:t>Ppopescu</a:t>
                      </a:r>
                      <a:endParaRPr lang="en-US" b="1" dirty="0">
                        <a:solidFill>
                          <a:srgbClr val="FF0000"/>
                        </a:solidFill>
                        <a:latin typeface="+mj-lt"/>
                      </a:endParaRPr>
                    </a:p>
                  </a:txBody>
                  <a:tcPr/>
                </a:tc>
                <a:tc>
                  <a:txBody>
                    <a:bodyPr/>
                    <a:lstStyle/>
                    <a:p>
                      <a:endParaRPr lang="en-GB" b="0" dirty="0">
                        <a:solidFill>
                          <a:schemeClr val="bg1"/>
                        </a:solidFill>
                        <a:latin typeface="+mj-lt"/>
                      </a:endParaRPr>
                    </a:p>
                  </a:txBody>
                  <a:tcPr/>
                </a:tc>
                <a:extLst>
                  <a:ext uri="{0D108BD9-81ED-4DB2-BD59-A6C34878D82A}">
                    <a16:rowId xmlns:a16="http://schemas.microsoft.com/office/drawing/2014/main" val="4129502504"/>
                  </a:ext>
                </a:extLst>
              </a:tr>
              <a:tr h="370840">
                <a:tc>
                  <a:txBody>
                    <a:bodyPr/>
                    <a:lstStyle/>
                    <a:p>
                      <a:r>
                        <a:rPr lang="en-US" b="0" dirty="0">
                          <a:solidFill>
                            <a:schemeClr val="bg1"/>
                          </a:solidFill>
                          <a:latin typeface="+mj-lt"/>
                        </a:rPr>
                        <a:t>ID Number:</a:t>
                      </a:r>
                      <a:r>
                        <a:rPr lang="en-US" b="1" dirty="0">
                          <a:solidFill>
                            <a:srgbClr val="FF0000"/>
                          </a:solidFill>
                          <a:latin typeface="+mj-lt"/>
                        </a:rPr>
                        <a:t>2120160</a:t>
                      </a:r>
                      <a:endParaRPr lang="en-GB" b="1" dirty="0">
                        <a:solidFill>
                          <a:srgbClr val="FF0000"/>
                        </a:solidFill>
                        <a:latin typeface="+mj-lt"/>
                      </a:endParaRPr>
                    </a:p>
                    <a:p>
                      <a:endParaRPr lang="en-GB" b="0" dirty="0">
                        <a:solidFill>
                          <a:schemeClr val="bg1"/>
                        </a:solidFill>
                        <a:latin typeface="+mj-lt"/>
                      </a:endParaRPr>
                    </a:p>
                  </a:txBody>
                  <a:tcPr/>
                </a:tc>
                <a:tc>
                  <a:txBody>
                    <a:bodyPr/>
                    <a:lstStyle/>
                    <a:p>
                      <a:endParaRPr lang="en-GB" b="0" dirty="0">
                        <a:solidFill>
                          <a:schemeClr val="bg1"/>
                        </a:solidFill>
                        <a:latin typeface="+mj-lt"/>
                      </a:endParaRPr>
                    </a:p>
                  </a:txBody>
                  <a:tcPr/>
                </a:tc>
                <a:extLst>
                  <a:ext uri="{0D108BD9-81ED-4DB2-BD59-A6C34878D82A}">
                    <a16:rowId xmlns:a16="http://schemas.microsoft.com/office/drawing/2014/main" val="2117070003"/>
                  </a:ext>
                </a:extLst>
              </a:tr>
            </a:tbl>
          </a:graphicData>
        </a:graphic>
      </p:graphicFrame>
      <p:pic>
        <p:nvPicPr>
          <p:cNvPr id="4" name="Picture 3" descr="A person taking a selfie&#10;&#10;Description automatically generated">
            <a:extLst>
              <a:ext uri="{FF2B5EF4-FFF2-40B4-BE49-F238E27FC236}">
                <a16:creationId xmlns:a16="http://schemas.microsoft.com/office/drawing/2014/main" id="{8924C3F2-8270-4960-B97C-4945C9C558FA}"/>
              </a:ext>
            </a:extLst>
          </p:cNvPr>
          <p:cNvPicPr>
            <a:picLocks noChangeAspect="1"/>
          </p:cNvPicPr>
          <p:nvPr/>
        </p:nvPicPr>
        <p:blipFill>
          <a:blip r:embed="rId3"/>
          <a:stretch>
            <a:fillRect/>
          </a:stretch>
        </p:blipFill>
        <p:spPr>
          <a:xfrm>
            <a:off x="5557652" y="1496292"/>
            <a:ext cx="1998082" cy="2287582"/>
          </a:xfrm>
          <a:prstGeom prst="rect">
            <a:avLst/>
          </a:prstGeom>
        </p:spPr>
      </p:pic>
    </p:spTree>
    <p:extLst>
      <p:ext uri="{BB962C8B-B14F-4D97-AF65-F5344CB8AC3E}">
        <p14:creationId xmlns:p14="http://schemas.microsoft.com/office/powerpoint/2010/main" val="3982920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US" dirty="0">
                <a:latin typeface="+mj-lt"/>
                <a:ea typeface="Tahoma" pitchFamily="34" charset="0"/>
                <a:cs typeface="Tahoma" pitchFamily="34" charset="0"/>
              </a:rPr>
              <a:t>Research Background</a:t>
            </a:r>
          </a:p>
        </p:txBody>
      </p:sp>
      <p:sp>
        <p:nvSpPr>
          <p:cNvPr id="284" name="Google Shape;284;p14"/>
          <p:cNvSpPr txBox="1">
            <a:spLocks noGrp="1"/>
          </p:cNvSpPr>
          <p:nvPr>
            <p:ph type="body" idx="1"/>
          </p:nvPr>
        </p:nvSpPr>
        <p:spPr>
          <a:xfrm>
            <a:off x="904788" y="2005273"/>
            <a:ext cx="7115491" cy="2539652"/>
          </a:xfrm>
          <a:prstGeom prst="rect">
            <a:avLst/>
          </a:prstGeom>
        </p:spPr>
        <p:txBody>
          <a:bodyPr spcFirstLastPara="1" wrap="square" lIns="91425" tIns="91425" rIns="91425" bIns="91425" anchor="t" anchorCtr="0">
            <a:normAutofit/>
          </a:bodyPr>
          <a:lstStyle/>
          <a:p>
            <a:pPr marL="285750" lvl="0" indent="-285750" algn="just" rtl="0">
              <a:spcBef>
                <a:spcPts val="0"/>
              </a:spcBef>
              <a:spcAft>
                <a:spcPts val="1200"/>
              </a:spcAft>
              <a:buFont typeface="Wingdings" panose="05000000000000000000" pitchFamily="2" charset="2"/>
              <a:buChar char="q"/>
            </a:pPr>
            <a:r>
              <a:rPr lang="en-US" sz="1400" dirty="0">
                <a:effectLst/>
                <a:latin typeface="+mn-lt"/>
                <a:ea typeface="Calibri" panose="020F0502020204030204" pitchFamily="34" charset="0"/>
              </a:rPr>
              <a:t>Another study by Anand (2021) said that the covid-19 pandemic had shifted everything towards the digital platform.</a:t>
            </a:r>
          </a:p>
          <a:p>
            <a:pPr marL="285750" indent="-285750" algn="just">
              <a:spcAft>
                <a:spcPts val="1200"/>
              </a:spcAft>
              <a:buFont typeface="Wingdings" panose="05000000000000000000" pitchFamily="2" charset="2"/>
              <a:buChar char="q"/>
            </a:pPr>
            <a:r>
              <a:rPr lang="en-US" sz="1400" dirty="0">
                <a:effectLst/>
                <a:latin typeface="+mn-lt"/>
                <a:ea typeface="Calibri" panose="020F0502020204030204" pitchFamily="34" charset="0"/>
                <a:cs typeface="Times New Roman" panose="02020603050405020304" pitchFamily="18" charset="0"/>
              </a:rPr>
              <a:t>This pandemic not only familiarized the business for the digital need but also showed how important training is for the employees as well as the company to develop.</a:t>
            </a:r>
            <a:endParaRPr lang="en-GB" sz="1400" dirty="0">
              <a:effectLst/>
              <a:latin typeface="+mn-lt"/>
              <a:ea typeface="Calibri" panose="020F0502020204030204" pitchFamily="34" charset="0"/>
              <a:cs typeface="Times New Roman" panose="02020603050405020304" pitchFamily="18" charset="0"/>
            </a:endParaRPr>
          </a:p>
        </p:txBody>
      </p:sp>
      <p:pic>
        <p:nvPicPr>
          <p:cNvPr id="4" name="Picture 3" descr="Text&#10;&#10;Description automatically generated">
            <a:extLst>
              <a:ext uri="{FF2B5EF4-FFF2-40B4-BE49-F238E27FC236}">
                <a16:creationId xmlns:a16="http://schemas.microsoft.com/office/drawing/2014/main" id="{94FA97B7-3ECF-4EE3-82FF-41F71D14AFC8}"/>
              </a:ext>
            </a:extLst>
          </p:cNvPr>
          <p:cNvPicPr>
            <a:picLocks noChangeAspect="1"/>
          </p:cNvPicPr>
          <p:nvPr/>
        </p:nvPicPr>
        <p:blipFill>
          <a:blip r:embed="rId3"/>
          <a:stretch>
            <a:fillRect/>
          </a:stretch>
        </p:blipFill>
        <p:spPr>
          <a:xfrm rot="769170">
            <a:off x="7224310" y="598575"/>
            <a:ext cx="1591937" cy="994961"/>
          </a:xfrm>
          <a:prstGeom prst="rect">
            <a:avLst/>
          </a:prstGeom>
        </p:spPr>
      </p:pic>
    </p:spTree>
    <p:extLst>
      <p:ext uri="{BB962C8B-B14F-4D97-AF65-F5344CB8AC3E}">
        <p14:creationId xmlns:p14="http://schemas.microsoft.com/office/powerpoint/2010/main" val="1103981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Problem Statement</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p:txBody>
          <a:bodyPr>
            <a:noAutofit/>
          </a:bodyPr>
          <a:lstStyle/>
          <a:p>
            <a:pPr lvl="0" algn="just">
              <a:lnSpc>
                <a:spcPct val="150000"/>
              </a:lnSpc>
              <a:buFont typeface="Wingdings" pitchFamily="2" charset="2"/>
              <a:buChar char="q"/>
            </a:pPr>
            <a:r>
              <a:rPr lang="en-US" sz="1400" dirty="0">
                <a:latin typeface="+mn-lt"/>
                <a:ea typeface="Calibri"/>
              </a:rPr>
              <a:t>The use of technology can be seen in every part of the world and in almost every department.</a:t>
            </a:r>
          </a:p>
          <a:p>
            <a:pPr lvl="0" algn="just">
              <a:lnSpc>
                <a:spcPct val="150000"/>
              </a:lnSpc>
              <a:buFont typeface="Wingdings" pitchFamily="2" charset="2"/>
              <a:buChar char="q"/>
            </a:pPr>
            <a:r>
              <a:rPr lang="en-US" sz="1400" dirty="0">
                <a:latin typeface="+mn-lt"/>
                <a:ea typeface="Tahoma" pitchFamily="34" charset="0"/>
                <a:cs typeface="Tahoma" pitchFamily="34" charset="0"/>
              </a:rPr>
              <a:t>It is necessary for the institute to train the person and </a:t>
            </a:r>
            <a:r>
              <a:rPr lang="en-US" sz="1400" dirty="0" err="1">
                <a:latin typeface="+mn-lt"/>
                <a:ea typeface="Tahoma" pitchFamily="34" charset="0"/>
                <a:cs typeface="Tahoma" pitchFamily="34" charset="0"/>
              </a:rPr>
              <a:t>familiarise</a:t>
            </a:r>
            <a:r>
              <a:rPr lang="en-US" sz="1400" dirty="0">
                <a:latin typeface="+mn-lt"/>
                <a:ea typeface="Tahoma" pitchFamily="34" charset="0"/>
                <a:cs typeface="Tahoma" pitchFamily="34" charset="0"/>
              </a:rPr>
              <a:t> them with the environment of the technology and use them on a daily basis. </a:t>
            </a:r>
          </a:p>
          <a:p>
            <a:pPr lvl="0" algn="just">
              <a:lnSpc>
                <a:spcPct val="150000"/>
              </a:lnSpc>
              <a:buFont typeface="Wingdings" pitchFamily="2" charset="2"/>
              <a:buChar char="q"/>
            </a:pPr>
            <a:r>
              <a:rPr lang="en-US" sz="1400" dirty="0">
                <a:latin typeface="+mn-lt"/>
                <a:ea typeface="Tahoma" pitchFamily="34" charset="0"/>
                <a:cs typeface="Tahoma" pitchFamily="34" charset="0"/>
              </a:rPr>
              <a:t>In this study, the importance and need of training to use the technology at UWTSD will be highlighted in the research. </a:t>
            </a:r>
          </a:p>
        </p:txBody>
      </p:sp>
      <p:pic>
        <p:nvPicPr>
          <p:cNvPr id="6" name="Picture 5" descr="1.png"/>
          <p:cNvPicPr>
            <a:picLocks noChangeAspect="1"/>
          </p:cNvPicPr>
          <p:nvPr/>
        </p:nvPicPr>
        <p:blipFill>
          <a:blip r:embed="rId3"/>
          <a:stretch>
            <a:fillRect/>
          </a:stretch>
        </p:blipFill>
        <p:spPr>
          <a:xfrm>
            <a:off x="5975654" y="191193"/>
            <a:ext cx="2631367" cy="18288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Proposed Method </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p:txBody>
          <a:bodyPr>
            <a:noAutofit/>
          </a:bodyPr>
          <a:lstStyle/>
          <a:p>
            <a:pPr lvl="0" algn="just">
              <a:lnSpc>
                <a:spcPct val="150000"/>
              </a:lnSpc>
              <a:buFont typeface="Wingdings" pitchFamily="2" charset="2"/>
              <a:buChar char="q"/>
            </a:pPr>
            <a:r>
              <a:rPr lang="en-US" sz="1400" dirty="0">
                <a:latin typeface="+mn-lt"/>
                <a:ea typeface="Calibri"/>
              </a:rPr>
              <a:t>For the current research, positivism philosophy is adopted as the sample size for the research is huge.</a:t>
            </a:r>
          </a:p>
          <a:p>
            <a:pPr algn="just">
              <a:lnSpc>
                <a:spcPct val="150000"/>
              </a:lnSpc>
              <a:buFont typeface="Wingdings" pitchFamily="2" charset="2"/>
              <a:buChar char="q"/>
            </a:pPr>
            <a:r>
              <a:rPr lang="en-US" sz="1400" dirty="0">
                <a:latin typeface="+mn-lt"/>
                <a:ea typeface="Calibri"/>
              </a:rPr>
              <a:t>The deductive approach is further adopted because of positivism philosophy. This approach will aid in effectively describing the need for training for using technology.</a:t>
            </a:r>
          </a:p>
          <a:p>
            <a:pPr algn="just">
              <a:lnSpc>
                <a:spcPct val="150000"/>
              </a:lnSpc>
              <a:buFont typeface="Wingdings" pitchFamily="2" charset="2"/>
              <a:buChar char="q"/>
            </a:pPr>
            <a:r>
              <a:rPr lang="en-US" sz="1400" dirty="0">
                <a:latin typeface="+mn-lt"/>
                <a:ea typeface="Calibri"/>
              </a:rPr>
              <a:t>A questionnaire survey will be adopted as the research strategy as it is the fittest strategy for the study. </a:t>
            </a:r>
            <a:r>
              <a:rPr lang="en-US" sz="1400" dirty="0">
                <a:solidFill>
                  <a:schemeClr val="bg2"/>
                </a:solidFill>
                <a:latin typeface="+mn-lt"/>
                <a:ea typeface="Calibri"/>
                <a:cs typeface="Times New Roman" pitchFamily="18" charset="0"/>
              </a:rPr>
              <a:t>It</a:t>
            </a:r>
            <a:r>
              <a:rPr lang="en-US" sz="1400" dirty="0">
                <a:solidFill>
                  <a:schemeClr val="bg2"/>
                </a:solidFill>
                <a:latin typeface="+mn-lt"/>
                <a:cs typeface="Times New Roman" pitchFamily="18" charset="0"/>
              </a:rPr>
              <a:t> will aid in gathering students' opinions for identifying the need for training on the use of technology at UWTSD. </a:t>
            </a:r>
          </a:p>
          <a:p>
            <a:pPr algn="just">
              <a:lnSpc>
                <a:spcPct val="150000"/>
              </a:lnSpc>
              <a:buFont typeface="Wingdings" pitchFamily="2" charset="2"/>
              <a:buChar char="q"/>
            </a:pPr>
            <a:endParaRPr lang="en-US" sz="1400" dirty="0">
              <a:latin typeface="+mn-lt"/>
              <a:ea typeface="Tahoma" pitchFamily="34" charset="0"/>
              <a:cs typeface="Tahoma" pitchFamily="34" charset="0"/>
            </a:endParaRPr>
          </a:p>
        </p:txBody>
      </p:sp>
      <p:pic>
        <p:nvPicPr>
          <p:cNvPr id="6" name="Picture 5" descr="1.png"/>
          <p:cNvPicPr>
            <a:picLocks noChangeAspect="1"/>
          </p:cNvPicPr>
          <p:nvPr/>
        </p:nvPicPr>
        <p:blipFill>
          <a:blip r:embed="rId3"/>
          <a:stretch>
            <a:fillRect/>
          </a:stretch>
        </p:blipFill>
        <p:spPr>
          <a:xfrm>
            <a:off x="5975654" y="191193"/>
            <a:ext cx="2631367" cy="1828800"/>
          </a:xfrm>
          <a:prstGeom prst="rect">
            <a:avLst/>
          </a:prstGeom>
        </p:spPr>
      </p:pic>
    </p:spTree>
    <p:extLst>
      <p:ext uri="{BB962C8B-B14F-4D97-AF65-F5344CB8AC3E}">
        <p14:creationId xmlns:p14="http://schemas.microsoft.com/office/powerpoint/2010/main" val="3535014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Proposed Method </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p:txBody>
          <a:bodyPr>
            <a:normAutofit/>
          </a:bodyPr>
          <a:lstStyle/>
          <a:p>
            <a:pPr lvl="0" algn="just">
              <a:lnSpc>
                <a:spcPct val="150000"/>
              </a:lnSpc>
              <a:buFont typeface="Wingdings" pitchFamily="2" charset="2"/>
              <a:buChar char="q"/>
            </a:pPr>
            <a:r>
              <a:rPr lang="en-US" sz="1400" dirty="0">
                <a:latin typeface="+mn-lt"/>
                <a:ea typeface="Calibri"/>
              </a:rPr>
              <a:t>For the present research, explanatory research design will be utilized by the researcher.</a:t>
            </a:r>
          </a:p>
          <a:p>
            <a:pPr algn="just">
              <a:lnSpc>
                <a:spcPct val="150000"/>
              </a:lnSpc>
              <a:buFont typeface="Wingdings" pitchFamily="2" charset="2"/>
              <a:buChar char="q"/>
            </a:pPr>
            <a:r>
              <a:rPr lang="en-US" sz="1400" dirty="0">
                <a:latin typeface="+mn-lt"/>
                <a:ea typeface="Calibri"/>
              </a:rPr>
              <a:t>In this research, non-probability sampling will be adopted in which convenience sampling will further be utilized. </a:t>
            </a:r>
          </a:p>
          <a:p>
            <a:pPr algn="just">
              <a:lnSpc>
                <a:spcPct val="150000"/>
              </a:lnSpc>
              <a:buFont typeface="Wingdings" pitchFamily="2" charset="2"/>
              <a:buChar char="q"/>
            </a:pPr>
            <a:r>
              <a:rPr lang="en-US" sz="1400" dirty="0">
                <a:solidFill>
                  <a:schemeClr val="bg2"/>
                </a:solidFill>
                <a:latin typeface="+mn-lt"/>
                <a:cs typeface="Times New Roman" pitchFamily="18" charset="0"/>
              </a:rPr>
              <a:t>For this study, a sample size of 50 has been selected for gathering information from students of UWTSD about the need for training in using technology to collaborate with the university effectively. </a:t>
            </a:r>
          </a:p>
        </p:txBody>
      </p:sp>
      <p:pic>
        <p:nvPicPr>
          <p:cNvPr id="4" name="Picture 3" descr="1.png"/>
          <p:cNvPicPr>
            <a:picLocks noChangeAspect="1"/>
          </p:cNvPicPr>
          <p:nvPr/>
        </p:nvPicPr>
        <p:blipFill>
          <a:blip r:embed="rId3"/>
          <a:stretch>
            <a:fillRect/>
          </a:stretch>
        </p:blipFill>
        <p:spPr>
          <a:xfrm>
            <a:off x="5301270" y="0"/>
            <a:ext cx="3118634" cy="18288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Proposed Method </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p:txBody>
          <a:bodyPr>
            <a:normAutofit/>
          </a:bodyPr>
          <a:lstStyle/>
          <a:p>
            <a:pPr lvl="0" algn="just">
              <a:lnSpc>
                <a:spcPct val="150000"/>
              </a:lnSpc>
              <a:buFont typeface="Wingdings" pitchFamily="2" charset="2"/>
              <a:buChar char="q"/>
            </a:pPr>
            <a:r>
              <a:rPr lang="en-US" sz="1400" dirty="0">
                <a:latin typeface="+mn-lt"/>
                <a:ea typeface="Calibri"/>
              </a:rPr>
              <a:t>Both primary and secondary methods for the collection of data will be utilized. </a:t>
            </a:r>
          </a:p>
          <a:p>
            <a:pPr lvl="0" algn="just">
              <a:lnSpc>
                <a:spcPct val="150000"/>
              </a:lnSpc>
              <a:buFont typeface="Wingdings" pitchFamily="2" charset="2"/>
              <a:buChar char="q"/>
            </a:pPr>
            <a:r>
              <a:rPr lang="en-US" sz="1400" dirty="0">
                <a:latin typeface="+mn-lt"/>
                <a:ea typeface="Calibri"/>
              </a:rPr>
              <a:t>Primary data will be collected utilizing a questionnaire survey.</a:t>
            </a:r>
          </a:p>
          <a:p>
            <a:pPr algn="just">
              <a:lnSpc>
                <a:spcPct val="150000"/>
              </a:lnSpc>
              <a:buFont typeface="Wingdings" pitchFamily="2" charset="2"/>
              <a:buChar char="q"/>
            </a:pPr>
            <a:r>
              <a:rPr lang="en-US" sz="1400" dirty="0">
                <a:latin typeface="+mn-lt"/>
                <a:ea typeface="Calibri"/>
              </a:rPr>
              <a:t>Secondary data will be collected through articles, online journals, books, websites, and newspapers. </a:t>
            </a:r>
          </a:p>
          <a:p>
            <a:pPr algn="just">
              <a:lnSpc>
                <a:spcPct val="150000"/>
              </a:lnSpc>
              <a:buFont typeface="Wingdings" pitchFamily="2" charset="2"/>
              <a:buChar char="q"/>
            </a:pPr>
            <a:r>
              <a:rPr lang="en-US" sz="1400" dirty="0">
                <a:latin typeface="+mn-lt"/>
                <a:ea typeface="Calibri"/>
              </a:rPr>
              <a:t>For the collection of data, it will be made sure that authentic and reliable sources are being used for generating the best outcomes for the study.</a:t>
            </a:r>
          </a:p>
          <a:p>
            <a:pPr lvl="0" algn="just">
              <a:lnSpc>
                <a:spcPct val="150000"/>
              </a:lnSpc>
              <a:buFont typeface="Wingdings" pitchFamily="2" charset="2"/>
              <a:buChar char="q"/>
            </a:pPr>
            <a:endParaRPr lang="en-US" sz="1400" dirty="0">
              <a:solidFill>
                <a:schemeClr val="bg2"/>
              </a:solidFill>
              <a:latin typeface="+mn-lt"/>
              <a:cs typeface="Times New Roman" pitchFamily="18" charset="0"/>
            </a:endParaRPr>
          </a:p>
        </p:txBody>
      </p:sp>
      <p:pic>
        <p:nvPicPr>
          <p:cNvPr id="4" name="Picture 3" descr="1.png"/>
          <p:cNvPicPr>
            <a:picLocks noChangeAspect="1"/>
          </p:cNvPicPr>
          <p:nvPr/>
        </p:nvPicPr>
        <p:blipFill>
          <a:blip r:embed="rId3"/>
          <a:stretch>
            <a:fillRect/>
          </a:stretch>
        </p:blipFill>
        <p:spPr>
          <a:xfrm>
            <a:off x="7381442" y="182880"/>
            <a:ext cx="1371600" cy="18288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13CF4635-CB74-4EAA-88BF-A631825D9D66}"/>
              </a:ext>
            </a:extLst>
          </p:cNvPr>
          <p:cNvGraphicFramePr>
            <a:graphicFrameLocks noGrp="1"/>
          </p:cNvGraphicFramePr>
          <p:nvPr>
            <p:extLst>
              <p:ext uri="{D42A27DB-BD31-4B8C-83A1-F6EECF244321}">
                <p14:modId xmlns:p14="http://schemas.microsoft.com/office/powerpoint/2010/main" val="3046173950"/>
              </p:ext>
            </p:extLst>
          </p:nvPr>
        </p:nvGraphicFramePr>
        <p:xfrm>
          <a:off x="1490281" y="1022919"/>
          <a:ext cx="5967469" cy="1259840"/>
        </p:xfrm>
        <a:graphic>
          <a:graphicData uri="http://schemas.openxmlformats.org/drawingml/2006/table">
            <a:tbl>
              <a:tblPr firstRow="1" bandRow="1">
                <a:tableStyleId>{5C22544A-7EE6-4342-B048-85BDC9FD1C3A}</a:tableStyleId>
              </a:tblPr>
              <a:tblGrid>
                <a:gridCol w="3944038">
                  <a:extLst>
                    <a:ext uri="{9D8B030D-6E8A-4147-A177-3AD203B41FA5}">
                      <a16:colId xmlns:a16="http://schemas.microsoft.com/office/drawing/2014/main" val="3148894509"/>
                    </a:ext>
                  </a:extLst>
                </a:gridCol>
                <a:gridCol w="2023431">
                  <a:extLst>
                    <a:ext uri="{9D8B030D-6E8A-4147-A177-3AD203B41FA5}">
                      <a16:colId xmlns:a16="http://schemas.microsoft.com/office/drawing/2014/main" val="537366885"/>
                    </a:ext>
                  </a:extLst>
                </a:gridCol>
              </a:tblGrid>
              <a:tr h="370840">
                <a:tc>
                  <a:txBody>
                    <a:bodyPr/>
                    <a:lstStyle/>
                    <a:p>
                      <a:r>
                        <a:rPr lang="en-US" b="1" dirty="0">
                          <a:solidFill>
                            <a:schemeClr val="bg1"/>
                          </a:solidFill>
                        </a:rPr>
                        <a:t>3</a:t>
                      </a:r>
                      <a:r>
                        <a:rPr lang="en-US" b="1" baseline="30000" dirty="0">
                          <a:solidFill>
                            <a:schemeClr val="bg1"/>
                          </a:solidFill>
                        </a:rPr>
                        <a:t>rd</a:t>
                      </a:r>
                      <a:r>
                        <a:rPr lang="en-US" b="1" dirty="0">
                          <a:solidFill>
                            <a:schemeClr val="bg1"/>
                          </a:solidFill>
                        </a:rPr>
                        <a:t> Presenter</a:t>
                      </a:r>
                      <a:endParaRPr lang="en-GB" b="1" dirty="0">
                        <a:solidFill>
                          <a:schemeClr val="bg1"/>
                        </a:solidFill>
                      </a:endParaRPr>
                    </a:p>
                  </a:txBody>
                  <a:tcPr/>
                </a:tc>
                <a:tc>
                  <a:txBody>
                    <a:bodyPr/>
                    <a:lstStyle/>
                    <a:p>
                      <a:r>
                        <a:rPr lang="en-US" b="1" dirty="0">
                          <a:solidFill>
                            <a:schemeClr val="bg1"/>
                          </a:solidFill>
                        </a:rPr>
                        <a:t>Picture</a:t>
                      </a:r>
                      <a:endParaRPr lang="en-GB" b="1" dirty="0">
                        <a:solidFill>
                          <a:schemeClr val="bg1"/>
                        </a:solidFill>
                      </a:endParaRPr>
                    </a:p>
                  </a:txBody>
                  <a:tcPr/>
                </a:tc>
                <a:extLst>
                  <a:ext uri="{0D108BD9-81ED-4DB2-BD59-A6C34878D82A}">
                    <a16:rowId xmlns:a16="http://schemas.microsoft.com/office/drawing/2014/main" val="2305742248"/>
                  </a:ext>
                </a:extLst>
              </a:tr>
              <a:tr h="370840">
                <a:tc>
                  <a:txBody>
                    <a:bodyPr/>
                    <a:lstStyle/>
                    <a:p>
                      <a:r>
                        <a:rPr lang="en-US" b="0" dirty="0">
                          <a:solidFill>
                            <a:schemeClr val="bg1"/>
                          </a:solidFill>
                        </a:rPr>
                        <a:t>Full </a:t>
                      </a:r>
                      <a:r>
                        <a:rPr lang="en-US" b="0" dirty="0" err="1">
                          <a:solidFill>
                            <a:schemeClr val="bg1"/>
                          </a:solidFill>
                        </a:rPr>
                        <a:t>Name:Ivaylo</a:t>
                      </a:r>
                      <a:r>
                        <a:rPr lang="en-US" b="0" dirty="0">
                          <a:solidFill>
                            <a:schemeClr val="bg1"/>
                          </a:solidFill>
                        </a:rPr>
                        <a:t> Ivanov</a:t>
                      </a:r>
                    </a:p>
                  </a:txBody>
                  <a:tcPr/>
                </a:tc>
                <a:tc>
                  <a:txBody>
                    <a:bodyPr/>
                    <a:lstStyle/>
                    <a:p>
                      <a:endParaRPr lang="en-GB" b="0" dirty="0">
                        <a:solidFill>
                          <a:schemeClr val="bg1"/>
                        </a:solidFill>
                      </a:endParaRPr>
                    </a:p>
                  </a:txBody>
                  <a:tcPr/>
                </a:tc>
                <a:extLst>
                  <a:ext uri="{0D108BD9-81ED-4DB2-BD59-A6C34878D82A}">
                    <a16:rowId xmlns:a16="http://schemas.microsoft.com/office/drawing/2014/main" val="4129502504"/>
                  </a:ext>
                </a:extLst>
              </a:tr>
              <a:tr h="370840">
                <a:tc>
                  <a:txBody>
                    <a:bodyPr/>
                    <a:lstStyle/>
                    <a:p>
                      <a:r>
                        <a:rPr lang="en-US" b="0" dirty="0">
                          <a:solidFill>
                            <a:schemeClr val="bg1"/>
                          </a:solidFill>
                        </a:rPr>
                        <a:t>ID Number:2120641</a:t>
                      </a:r>
                      <a:endParaRPr lang="en-GB" b="0" dirty="0">
                        <a:solidFill>
                          <a:schemeClr val="bg1"/>
                        </a:solidFill>
                      </a:endParaRPr>
                    </a:p>
                    <a:p>
                      <a:endParaRPr lang="en-GB" b="0" dirty="0">
                        <a:solidFill>
                          <a:schemeClr val="bg1"/>
                        </a:solidFill>
                      </a:endParaRPr>
                    </a:p>
                  </a:txBody>
                  <a:tcPr/>
                </a:tc>
                <a:tc>
                  <a:txBody>
                    <a:bodyPr/>
                    <a:lstStyle/>
                    <a:p>
                      <a:endParaRPr lang="en-GB" b="0" dirty="0">
                        <a:solidFill>
                          <a:schemeClr val="bg1"/>
                        </a:solidFill>
                      </a:endParaRPr>
                    </a:p>
                  </a:txBody>
                  <a:tcPr/>
                </a:tc>
                <a:extLst>
                  <a:ext uri="{0D108BD9-81ED-4DB2-BD59-A6C34878D82A}">
                    <a16:rowId xmlns:a16="http://schemas.microsoft.com/office/drawing/2014/main" val="2117070003"/>
                  </a:ext>
                </a:extLst>
              </a:tr>
            </a:tbl>
          </a:graphicData>
        </a:graphic>
      </p:graphicFrame>
    </p:spTree>
    <p:extLst>
      <p:ext uri="{BB962C8B-B14F-4D97-AF65-F5344CB8AC3E}">
        <p14:creationId xmlns:p14="http://schemas.microsoft.com/office/powerpoint/2010/main" val="3891160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Data Analysis </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p:txBody>
          <a:bodyPr/>
          <a:lstStyle/>
          <a:p>
            <a:pPr algn="just">
              <a:lnSpc>
                <a:spcPct val="150000"/>
              </a:lnSpc>
              <a:buFont typeface="Wingdings" pitchFamily="2" charset="2"/>
              <a:buChar char="q"/>
            </a:pPr>
            <a:r>
              <a:rPr lang="en-US" sz="1400" dirty="0">
                <a:latin typeface="+mn-lt"/>
                <a:ea typeface="Calibri"/>
              </a:rPr>
              <a:t>Data analysis is a method of effectively applying the statistical or analytical technique for recapping, describing, condensing, illustrating, and evaluating the data (</a:t>
            </a:r>
            <a:r>
              <a:rPr lang="en-GB" sz="1400" dirty="0">
                <a:latin typeface="+mn-lt"/>
                <a:ea typeface="Calibri"/>
              </a:rPr>
              <a:t>Chambers </a:t>
            </a:r>
            <a:r>
              <a:rPr lang="en-GB" sz="1400" i="1" dirty="0">
                <a:latin typeface="+mn-lt"/>
                <a:ea typeface="Calibri"/>
              </a:rPr>
              <a:t>et al.,</a:t>
            </a:r>
            <a:r>
              <a:rPr lang="en-GB" sz="1400" dirty="0">
                <a:latin typeface="+mn-lt"/>
                <a:ea typeface="Calibri"/>
              </a:rPr>
              <a:t> 2018</a:t>
            </a:r>
            <a:r>
              <a:rPr lang="en-US" sz="1400" dirty="0">
                <a:latin typeface="+mn-lt"/>
                <a:ea typeface="Calibri"/>
              </a:rPr>
              <a:t>). </a:t>
            </a:r>
          </a:p>
          <a:p>
            <a:pPr algn="just">
              <a:lnSpc>
                <a:spcPct val="150000"/>
              </a:lnSpc>
              <a:buFont typeface="Wingdings" pitchFamily="2" charset="2"/>
              <a:buChar char="q"/>
            </a:pPr>
            <a:r>
              <a:rPr lang="en-US" sz="1400" dirty="0">
                <a:latin typeface="+mn-lt"/>
                <a:ea typeface="Calibri"/>
              </a:rPr>
              <a:t>For the current research, statistical analysis will be utilized for generating the most effective outcomes. </a:t>
            </a:r>
          </a:p>
          <a:p>
            <a:pPr algn="just">
              <a:lnSpc>
                <a:spcPct val="150000"/>
              </a:lnSpc>
              <a:buFont typeface="Wingdings" pitchFamily="2" charset="2"/>
              <a:buChar char="q"/>
            </a:pPr>
            <a:r>
              <a:rPr lang="en-US" sz="1400" dirty="0">
                <a:latin typeface="+mn-lt"/>
                <a:ea typeface="Calibri"/>
              </a:rPr>
              <a:t>For effectively accomplishing the objectives of the research and analyzing the primary data, the SPSS program will be utilized.</a:t>
            </a:r>
            <a:endParaRPr lang="en-US" dirty="0">
              <a:latin typeface="+mn-lt"/>
              <a:ea typeface="Tahoma" pitchFamily="34" charset="0"/>
              <a:cs typeface="Tahoma" pitchFamily="34" charset="0"/>
            </a:endParaRPr>
          </a:p>
        </p:txBody>
      </p:sp>
      <p:pic>
        <p:nvPicPr>
          <p:cNvPr id="6" name="Picture 5" descr="1.png"/>
          <p:cNvPicPr>
            <a:picLocks noChangeAspect="1"/>
          </p:cNvPicPr>
          <p:nvPr/>
        </p:nvPicPr>
        <p:blipFill>
          <a:blip r:embed="rId3"/>
          <a:stretch>
            <a:fillRect/>
          </a:stretch>
        </p:blipFill>
        <p:spPr>
          <a:xfrm>
            <a:off x="6529869" y="282633"/>
            <a:ext cx="1959429" cy="18288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j-lt"/>
                <a:ea typeface="Calibri"/>
              </a:rPr>
              <a:t>Ethical Consideration</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a:xfrm>
            <a:off x="1378615" y="1707417"/>
            <a:ext cx="5421196" cy="2541600"/>
          </a:xfrm>
        </p:spPr>
        <p:txBody>
          <a:bodyPr>
            <a:normAutofit/>
          </a:bodyPr>
          <a:lstStyle/>
          <a:p>
            <a:pPr lvl="0" algn="just">
              <a:lnSpc>
                <a:spcPct val="150000"/>
              </a:lnSpc>
              <a:buFont typeface="Wingdings" pitchFamily="2" charset="2"/>
              <a:buChar char="q"/>
            </a:pPr>
            <a:r>
              <a:rPr lang="en-US" sz="1400" dirty="0">
                <a:solidFill>
                  <a:schemeClr val="bg2"/>
                </a:solidFill>
                <a:latin typeface="+mn-lt"/>
                <a:ea typeface="Calibri"/>
              </a:rPr>
              <a:t>Ethics is considered the most vital part of any type of research (</a:t>
            </a:r>
            <a:r>
              <a:rPr lang="en-US" sz="1400" dirty="0">
                <a:solidFill>
                  <a:schemeClr val="bg2"/>
                </a:solidFill>
                <a:latin typeface="+mn-lt"/>
                <a:ea typeface="Tahoma" pitchFamily="34" charset="0"/>
                <a:cs typeface="Times New Roman" pitchFamily="18" charset="0"/>
              </a:rPr>
              <a:t>George, 2016)</a:t>
            </a:r>
            <a:r>
              <a:rPr lang="en-US" sz="1400" dirty="0">
                <a:solidFill>
                  <a:schemeClr val="bg2"/>
                </a:solidFill>
                <a:latin typeface="+mn-lt"/>
                <a:ea typeface="Calibri"/>
              </a:rPr>
              <a:t>.</a:t>
            </a:r>
          </a:p>
          <a:p>
            <a:pPr algn="just">
              <a:lnSpc>
                <a:spcPct val="150000"/>
              </a:lnSpc>
              <a:buFont typeface="Wingdings" pitchFamily="2" charset="2"/>
              <a:buChar char="q"/>
            </a:pPr>
            <a:r>
              <a:rPr lang="en-US" sz="1400" dirty="0">
                <a:solidFill>
                  <a:schemeClr val="bg2"/>
                </a:solidFill>
                <a:latin typeface="+mn-lt"/>
                <a:ea typeface="Calibri"/>
              </a:rPr>
              <a:t>For this research, the personal information of participants will remain anonymous. </a:t>
            </a:r>
          </a:p>
          <a:p>
            <a:pPr algn="just">
              <a:lnSpc>
                <a:spcPct val="150000"/>
              </a:lnSpc>
              <a:buFont typeface="Wingdings" pitchFamily="2" charset="2"/>
              <a:buChar char="q"/>
            </a:pPr>
            <a:r>
              <a:rPr lang="en-US" sz="1400" dirty="0">
                <a:solidFill>
                  <a:schemeClr val="bg2"/>
                </a:solidFill>
                <a:latin typeface="+mn-lt"/>
                <a:ea typeface="Tahoma" pitchFamily="34" charset="0"/>
                <a:cs typeface="Times New Roman" pitchFamily="18" charset="0"/>
              </a:rPr>
              <a:t>Furthermore, consent will be taken from participants of the questionnaire survey to be made that they are participating with their free will. </a:t>
            </a:r>
          </a:p>
          <a:p>
            <a:pPr algn="just">
              <a:lnSpc>
                <a:spcPct val="150000"/>
              </a:lnSpc>
              <a:buFont typeface="Wingdings" pitchFamily="2" charset="2"/>
              <a:buChar char="q"/>
            </a:pPr>
            <a:endParaRPr lang="en-US" sz="1400" dirty="0">
              <a:solidFill>
                <a:schemeClr val="bg2"/>
              </a:solidFill>
              <a:latin typeface="+mn-lt"/>
              <a:ea typeface="Tahoma" pitchFamily="34" charset="0"/>
              <a:cs typeface="Tahoma" pitchFamily="34" charset="0"/>
            </a:endParaRPr>
          </a:p>
        </p:txBody>
      </p:sp>
      <p:sp>
        <p:nvSpPr>
          <p:cNvPr id="10242" name="AutoShape 2" descr="20 Awesome Quality Control System Video Exampl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sp>
        <p:nvSpPr>
          <p:cNvPr id="10244" name="AutoShape 4" descr="20 Awesome Quality Control System Video Exampl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pic>
        <p:nvPicPr>
          <p:cNvPr id="8194" name="Picture 2" descr="Research Ethics Stock Illustrations – 309 Research Ethics Stock  Illustrations, Vectors &amp; Clipart - Dreamstime"/>
          <p:cNvPicPr>
            <a:picLocks noChangeAspect="1" noChangeArrowheads="1"/>
          </p:cNvPicPr>
          <p:nvPr/>
        </p:nvPicPr>
        <p:blipFill>
          <a:blip r:embed="rId3"/>
          <a:srcRect/>
          <a:stretch>
            <a:fillRect/>
          </a:stretch>
        </p:blipFill>
        <p:spPr bwMode="auto">
          <a:xfrm>
            <a:off x="5442469" y="242080"/>
            <a:ext cx="2061146" cy="13716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Research Timeline </a:t>
            </a:r>
            <a:endParaRPr lang="en-US" dirty="0">
              <a:latin typeface="+mj-lt"/>
              <a:ea typeface="Tahoma" pitchFamily="34" charset="0"/>
              <a:cs typeface="Tahoma" pitchFamily="34" charset="0"/>
            </a:endParaRPr>
          </a:p>
        </p:txBody>
      </p:sp>
      <p:sp>
        <p:nvSpPr>
          <p:cNvPr id="7170" name="AutoShape 2" descr="Supply Chain Best Practices Archives - HealthTrust - Performance  Improvement For Healthca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sp>
        <p:nvSpPr>
          <p:cNvPr id="7172" name="AutoShape 4" descr="Supply Chain Best Practices Archives - HealthTrust - Performance  Improvement For Healthca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sp>
        <p:nvSpPr>
          <p:cNvPr id="7174" name="AutoShape 6" descr="Supply Chain Best Practices Archives - HealthTrust - Performance  Improvement For Healthca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sp>
        <p:nvSpPr>
          <p:cNvPr id="7176" name="AutoShape 8" descr="Supply Chain Best Practices Archives - HealthTrust - Performance  Improvement For Healthca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graphicFrame>
        <p:nvGraphicFramePr>
          <p:cNvPr id="10" name="Table 9"/>
          <p:cNvGraphicFramePr>
            <a:graphicFrameLocks noGrp="1"/>
          </p:cNvGraphicFramePr>
          <p:nvPr>
            <p:extLst>
              <p:ext uri="{D42A27DB-BD31-4B8C-83A1-F6EECF244321}">
                <p14:modId xmlns:p14="http://schemas.microsoft.com/office/powerpoint/2010/main" val="569675138"/>
              </p:ext>
            </p:extLst>
          </p:nvPr>
        </p:nvGraphicFramePr>
        <p:xfrm>
          <a:off x="1338350" y="1587732"/>
          <a:ext cx="7182196" cy="2984266"/>
        </p:xfrm>
        <a:graphic>
          <a:graphicData uri="http://schemas.openxmlformats.org/drawingml/2006/table">
            <a:tbl>
              <a:tblPr/>
              <a:tblGrid>
                <a:gridCol w="3144803">
                  <a:extLst>
                    <a:ext uri="{9D8B030D-6E8A-4147-A177-3AD203B41FA5}">
                      <a16:colId xmlns:a16="http://schemas.microsoft.com/office/drawing/2014/main" val="20000"/>
                    </a:ext>
                  </a:extLst>
                </a:gridCol>
                <a:gridCol w="807976">
                  <a:extLst>
                    <a:ext uri="{9D8B030D-6E8A-4147-A177-3AD203B41FA5}">
                      <a16:colId xmlns:a16="http://schemas.microsoft.com/office/drawing/2014/main" val="20001"/>
                    </a:ext>
                  </a:extLst>
                </a:gridCol>
                <a:gridCol w="807147">
                  <a:extLst>
                    <a:ext uri="{9D8B030D-6E8A-4147-A177-3AD203B41FA5}">
                      <a16:colId xmlns:a16="http://schemas.microsoft.com/office/drawing/2014/main" val="20002"/>
                    </a:ext>
                  </a:extLst>
                </a:gridCol>
                <a:gridCol w="807147">
                  <a:extLst>
                    <a:ext uri="{9D8B030D-6E8A-4147-A177-3AD203B41FA5}">
                      <a16:colId xmlns:a16="http://schemas.microsoft.com/office/drawing/2014/main" val="20003"/>
                    </a:ext>
                  </a:extLst>
                </a:gridCol>
                <a:gridCol w="807147">
                  <a:extLst>
                    <a:ext uri="{9D8B030D-6E8A-4147-A177-3AD203B41FA5}">
                      <a16:colId xmlns:a16="http://schemas.microsoft.com/office/drawing/2014/main" val="20004"/>
                    </a:ext>
                  </a:extLst>
                </a:gridCol>
                <a:gridCol w="807976">
                  <a:extLst>
                    <a:ext uri="{9D8B030D-6E8A-4147-A177-3AD203B41FA5}">
                      <a16:colId xmlns:a16="http://schemas.microsoft.com/office/drawing/2014/main" val="20005"/>
                    </a:ext>
                  </a:extLst>
                </a:gridCol>
              </a:tblGrid>
              <a:tr h="746068">
                <a:tc>
                  <a:txBody>
                    <a:bodyPr/>
                    <a:lstStyle/>
                    <a:p>
                      <a:pPr marL="0" marR="0" algn="ctr">
                        <a:lnSpc>
                          <a:spcPct val="150000"/>
                        </a:lnSpc>
                        <a:spcBef>
                          <a:spcPts val="0"/>
                        </a:spcBef>
                        <a:spcAft>
                          <a:spcPts val="0"/>
                        </a:spcAft>
                      </a:pPr>
                      <a:r>
                        <a:rPr lang="en-GB" sz="1400" b="1" dirty="0">
                          <a:solidFill>
                            <a:schemeClr val="bg2"/>
                          </a:solidFill>
                          <a:latin typeface="+mn-lt"/>
                          <a:ea typeface="Calibri"/>
                          <a:cs typeface="Times New Roman"/>
                        </a:rPr>
                        <a:t>Tasks</a:t>
                      </a:r>
                      <a:endParaRPr lang="en-US" sz="1400" dirty="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1400" b="1">
                          <a:solidFill>
                            <a:schemeClr val="bg2"/>
                          </a:solidFill>
                          <a:latin typeface="+mn-lt"/>
                          <a:ea typeface="Calibri"/>
                          <a:cs typeface="Times New Roman"/>
                        </a:rPr>
                        <a:t>Week 1</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1400" b="1">
                          <a:solidFill>
                            <a:schemeClr val="bg2"/>
                          </a:solidFill>
                          <a:latin typeface="+mn-lt"/>
                          <a:ea typeface="Calibri"/>
                          <a:cs typeface="Times New Roman"/>
                        </a:rPr>
                        <a:t>Week 2</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1400" b="1">
                          <a:solidFill>
                            <a:schemeClr val="bg2"/>
                          </a:solidFill>
                          <a:latin typeface="+mn-lt"/>
                          <a:ea typeface="Calibri"/>
                          <a:cs typeface="Times New Roman"/>
                        </a:rPr>
                        <a:t>Week 3</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1400" b="1">
                          <a:solidFill>
                            <a:schemeClr val="bg2"/>
                          </a:solidFill>
                          <a:latin typeface="+mn-lt"/>
                          <a:ea typeface="Calibri"/>
                          <a:cs typeface="Times New Roman"/>
                        </a:rPr>
                        <a:t>Week 4</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1400" b="1" dirty="0">
                          <a:solidFill>
                            <a:schemeClr val="bg2"/>
                          </a:solidFill>
                          <a:latin typeface="+mn-lt"/>
                          <a:ea typeface="Calibri"/>
                          <a:cs typeface="Times New Roman"/>
                        </a:rPr>
                        <a:t>Week 5</a:t>
                      </a:r>
                      <a:endParaRPr lang="en-US" sz="1400" dirty="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3033">
                <a:tc>
                  <a:txBody>
                    <a:bodyPr/>
                    <a:lstStyle/>
                    <a:p>
                      <a:pPr marL="0" marR="0" algn="ctr">
                        <a:lnSpc>
                          <a:spcPct val="150000"/>
                        </a:lnSpc>
                        <a:spcBef>
                          <a:spcPts val="0"/>
                        </a:spcBef>
                        <a:spcAft>
                          <a:spcPts val="0"/>
                        </a:spcAft>
                      </a:pPr>
                      <a:r>
                        <a:rPr lang="en-GB" sz="1400" b="1" dirty="0">
                          <a:solidFill>
                            <a:schemeClr val="bg2"/>
                          </a:solidFill>
                          <a:latin typeface="+mn-lt"/>
                          <a:ea typeface="Calibri"/>
                          <a:cs typeface="Times New Roman"/>
                        </a:rPr>
                        <a:t>Introduction</a:t>
                      </a:r>
                      <a:endParaRPr lang="en-US" sz="1400" dirty="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3033">
                <a:tc>
                  <a:txBody>
                    <a:bodyPr/>
                    <a:lstStyle/>
                    <a:p>
                      <a:pPr marL="0" marR="0" algn="ctr">
                        <a:lnSpc>
                          <a:spcPct val="150000"/>
                        </a:lnSpc>
                        <a:spcBef>
                          <a:spcPts val="0"/>
                        </a:spcBef>
                        <a:spcAft>
                          <a:spcPts val="0"/>
                        </a:spcAft>
                      </a:pPr>
                      <a:r>
                        <a:rPr lang="en-GB" sz="1400" b="1" dirty="0">
                          <a:solidFill>
                            <a:schemeClr val="bg2"/>
                          </a:solidFill>
                          <a:latin typeface="+mn-lt"/>
                          <a:ea typeface="Calibri"/>
                          <a:cs typeface="Times New Roman"/>
                        </a:rPr>
                        <a:t>Literature Review</a:t>
                      </a:r>
                      <a:endParaRPr lang="en-US" sz="1400" dirty="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3033">
                <a:tc>
                  <a:txBody>
                    <a:bodyPr/>
                    <a:lstStyle/>
                    <a:p>
                      <a:pPr marL="0" marR="0" algn="ctr">
                        <a:lnSpc>
                          <a:spcPct val="150000"/>
                        </a:lnSpc>
                        <a:spcBef>
                          <a:spcPts val="0"/>
                        </a:spcBef>
                        <a:spcAft>
                          <a:spcPts val="0"/>
                        </a:spcAft>
                      </a:pPr>
                      <a:r>
                        <a:rPr lang="en-GB" sz="1400" b="1">
                          <a:solidFill>
                            <a:schemeClr val="bg2"/>
                          </a:solidFill>
                          <a:latin typeface="+mn-lt"/>
                          <a:ea typeface="Calibri"/>
                          <a:cs typeface="Times New Roman"/>
                        </a:rPr>
                        <a:t>Methodology</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73033">
                <a:tc>
                  <a:txBody>
                    <a:bodyPr/>
                    <a:lstStyle/>
                    <a:p>
                      <a:pPr marL="0" marR="0" algn="ctr">
                        <a:lnSpc>
                          <a:spcPct val="150000"/>
                        </a:lnSpc>
                        <a:spcBef>
                          <a:spcPts val="0"/>
                        </a:spcBef>
                        <a:spcAft>
                          <a:spcPts val="0"/>
                        </a:spcAft>
                      </a:pPr>
                      <a:r>
                        <a:rPr lang="en-GB" sz="1400" b="1">
                          <a:solidFill>
                            <a:schemeClr val="bg2"/>
                          </a:solidFill>
                          <a:latin typeface="+mn-lt"/>
                          <a:ea typeface="Calibri"/>
                          <a:cs typeface="Times New Roman"/>
                        </a:rPr>
                        <a:t>Analysis and Findings</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73033">
                <a:tc>
                  <a:txBody>
                    <a:bodyPr/>
                    <a:lstStyle/>
                    <a:p>
                      <a:pPr marL="0" marR="0" algn="ctr">
                        <a:lnSpc>
                          <a:spcPct val="150000"/>
                        </a:lnSpc>
                        <a:spcBef>
                          <a:spcPts val="0"/>
                        </a:spcBef>
                        <a:spcAft>
                          <a:spcPts val="0"/>
                        </a:spcAft>
                      </a:pPr>
                      <a:r>
                        <a:rPr lang="en-GB" sz="1400" b="1">
                          <a:solidFill>
                            <a:schemeClr val="bg2"/>
                          </a:solidFill>
                          <a:latin typeface="+mn-lt"/>
                          <a:ea typeface="Calibri"/>
                          <a:cs typeface="Times New Roman"/>
                        </a:rPr>
                        <a:t>Summary/Conclusion/Implications</a:t>
                      </a:r>
                      <a:endParaRPr lang="en-US" sz="140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0D53"/>
                    </a:solidFill>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0D53"/>
                    </a:solidFill>
                  </a:tcPr>
                </a:tc>
                <a:extLst>
                  <a:ext uri="{0D108BD9-81ED-4DB2-BD59-A6C34878D82A}">
                    <a16:rowId xmlns:a16="http://schemas.microsoft.com/office/drawing/2014/main" val="10005"/>
                  </a:ext>
                </a:extLst>
              </a:tr>
              <a:tr h="373033">
                <a:tc>
                  <a:txBody>
                    <a:bodyPr/>
                    <a:lstStyle/>
                    <a:p>
                      <a:pPr marL="0" marR="0" algn="ctr">
                        <a:lnSpc>
                          <a:spcPct val="150000"/>
                        </a:lnSpc>
                        <a:spcBef>
                          <a:spcPts val="0"/>
                        </a:spcBef>
                        <a:spcAft>
                          <a:spcPts val="0"/>
                        </a:spcAft>
                      </a:pPr>
                      <a:r>
                        <a:rPr lang="en-GB" sz="1400" b="1" dirty="0">
                          <a:solidFill>
                            <a:schemeClr val="bg2"/>
                          </a:solidFill>
                          <a:latin typeface="+mn-lt"/>
                          <a:ea typeface="Calibri"/>
                          <a:cs typeface="Times New Roman"/>
                        </a:rPr>
                        <a:t>Compilation of the Study</a:t>
                      </a:r>
                      <a:endParaRPr lang="en-US" sz="1400" dirty="0">
                        <a:solidFill>
                          <a:schemeClr val="bg2"/>
                        </a:solidFill>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endParaRPr lang="en-GB" sz="14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j-lt"/>
                <a:ea typeface="Calibri"/>
              </a:rPr>
              <a:t>Hypothesis </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a:xfrm>
            <a:off x="1303801" y="1848733"/>
            <a:ext cx="4914120" cy="2541600"/>
          </a:xfrm>
        </p:spPr>
        <p:txBody>
          <a:bodyPr>
            <a:normAutofit/>
          </a:bodyPr>
          <a:lstStyle/>
          <a:p>
            <a:pPr marL="0" algn="just">
              <a:lnSpc>
                <a:spcPct val="150000"/>
              </a:lnSpc>
              <a:spcAft>
                <a:spcPts val="800"/>
              </a:spcAft>
              <a:buFont typeface="Wingdings" pitchFamily="2" charset="2"/>
              <a:buChar char="q"/>
            </a:pPr>
            <a:r>
              <a:rPr lang="en-US" sz="1400" dirty="0">
                <a:latin typeface="+mn-lt"/>
                <a:ea typeface="Calibri"/>
                <a:cs typeface="Times New Roman" pitchFamily="18" charset="0"/>
              </a:rPr>
              <a:t>H1: </a:t>
            </a:r>
            <a:r>
              <a:rPr lang="en-GB" sz="1400" dirty="0">
                <a:latin typeface="+mn-lt"/>
                <a:ea typeface="Calibri"/>
                <a:cs typeface="Times New Roman" pitchFamily="18" charset="0"/>
              </a:rPr>
              <a:t>There is a need to provide training on the use of technology to collaborate at UWTSD.</a:t>
            </a:r>
            <a:endParaRPr lang="en-US" sz="1400" dirty="0">
              <a:latin typeface="+mn-lt"/>
              <a:ea typeface="Calibri"/>
              <a:cs typeface="Times New Roman" pitchFamily="18" charset="0"/>
            </a:endParaRPr>
          </a:p>
          <a:p>
            <a:pPr marL="0" algn="just">
              <a:lnSpc>
                <a:spcPct val="150000"/>
              </a:lnSpc>
              <a:spcAft>
                <a:spcPts val="800"/>
              </a:spcAft>
              <a:buFont typeface="Wingdings" pitchFamily="2" charset="2"/>
              <a:buChar char="q"/>
            </a:pPr>
            <a:r>
              <a:rPr lang="en-US" sz="1400" dirty="0">
                <a:latin typeface="+mn-lt"/>
                <a:ea typeface="Calibri"/>
                <a:cs typeface="Times New Roman" pitchFamily="18" charset="0"/>
              </a:rPr>
              <a:t>H0: </a:t>
            </a:r>
            <a:r>
              <a:rPr lang="en-GB" sz="1400" dirty="0">
                <a:latin typeface="+mn-lt"/>
                <a:ea typeface="Calibri"/>
                <a:cs typeface="Times New Roman" pitchFamily="18" charset="0"/>
              </a:rPr>
              <a:t>There is no need to provide training on the use of technology to collaborate at UWTSD.</a:t>
            </a:r>
            <a:endParaRPr lang="en-US" sz="1400" dirty="0">
              <a:latin typeface="+mn-lt"/>
              <a:ea typeface="Calibri"/>
              <a:cs typeface="Times New Roman" pitchFamily="18" charset="0"/>
            </a:endParaRPr>
          </a:p>
        </p:txBody>
      </p:sp>
      <p:pic>
        <p:nvPicPr>
          <p:cNvPr id="5" name="Picture 4" descr="1.png"/>
          <p:cNvPicPr>
            <a:picLocks noChangeAspect="1"/>
          </p:cNvPicPr>
          <p:nvPr/>
        </p:nvPicPr>
        <p:blipFill>
          <a:blip r:embed="rId2"/>
          <a:stretch>
            <a:fillRect/>
          </a:stretch>
        </p:blipFill>
        <p:spPr>
          <a:xfrm>
            <a:off x="6400800" y="1354975"/>
            <a:ext cx="2743200" cy="27432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j-lt"/>
                <a:ea typeface="Tahoma" pitchFamily="34" charset="0"/>
                <a:cs typeface="Tahoma" pitchFamily="34" charset="0"/>
              </a:rPr>
              <a:t>Conclusion</a:t>
            </a:r>
            <a:endParaRPr lang="en-US" dirty="0">
              <a:latin typeface="+mj-lt"/>
              <a:ea typeface="Tahoma" pitchFamily="34" charset="0"/>
              <a:cs typeface="Tahoma" pitchFamily="34" charset="0"/>
            </a:endParaRPr>
          </a:p>
        </p:txBody>
      </p:sp>
      <p:sp>
        <p:nvSpPr>
          <p:cNvPr id="3" name="Text Placeholder 2"/>
          <p:cNvSpPr>
            <a:spLocks noGrp="1"/>
          </p:cNvSpPr>
          <p:nvPr>
            <p:ph type="body" idx="1"/>
          </p:nvPr>
        </p:nvSpPr>
        <p:spPr>
          <a:xfrm>
            <a:off x="1278861" y="1990050"/>
            <a:ext cx="5030498" cy="2541600"/>
          </a:xfrm>
        </p:spPr>
        <p:txBody>
          <a:bodyPr>
            <a:normAutofit/>
          </a:bodyPr>
          <a:lstStyle/>
          <a:p>
            <a:pPr algn="just">
              <a:lnSpc>
                <a:spcPct val="150000"/>
              </a:lnSpc>
              <a:buFont typeface="Wingdings" panose="05000000000000000000" pitchFamily="2" charset="2"/>
              <a:buChar char="q"/>
            </a:pPr>
            <a:r>
              <a:rPr lang="en-US" sz="1400" dirty="0">
                <a:latin typeface="+mn-lt"/>
                <a:ea typeface="Tahoma" pitchFamily="34" charset="0"/>
                <a:cs typeface="Tahoma" pitchFamily="34" charset="0"/>
              </a:rPr>
              <a:t>In the end, it has been concluded that the training is the need of every person so that he or she could easily use the technology at their institute. </a:t>
            </a:r>
          </a:p>
          <a:p>
            <a:pPr algn="just">
              <a:lnSpc>
                <a:spcPct val="150000"/>
              </a:lnSpc>
              <a:buFont typeface="Wingdings" panose="05000000000000000000" pitchFamily="2" charset="2"/>
              <a:buChar char="q"/>
            </a:pPr>
            <a:r>
              <a:rPr lang="en-US" sz="1400" dirty="0">
                <a:latin typeface="+mn-lt"/>
                <a:ea typeface="Tahoma" pitchFamily="34" charset="0"/>
                <a:cs typeface="Tahoma" pitchFamily="34" charset="0"/>
              </a:rPr>
              <a:t>Training not help the </a:t>
            </a:r>
            <a:r>
              <a:rPr lang="en-US" sz="1400" dirty="0" err="1">
                <a:latin typeface="+mn-lt"/>
                <a:ea typeface="Tahoma" pitchFamily="34" charset="0"/>
                <a:cs typeface="Tahoma" pitchFamily="34" charset="0"/>
              </a:rPr>
              <a:t>organisation</a:t>
            </a:r>
            <a:r>
              <a:rPr lang="en-US" sz="1400" dirty="0">
                <a:latin typeface="+mn-lt"/>
                <a:ea typeface="Tahoma" pitchFamily="34" charset="0"/>
                <a:cs typeface="Tahoma" pitchFamily="34" charset="0"/>
              </a:rPr>
              <a:t> to achieve the goals but also helps the employees to be efficient.</a:t>
            </a:r>
          </a:p>
          <a:p>
            <a:pPr algn="just">
              <a:lnSpc>
                <a:spcPct val="150000"/>
              </a:lnSpc>
              <a:buFont typeface="Wingdings" panose="05000000000000000000" pitchFamily="2" charset="2"/>
              <a:buChar char="q"/>
            </a:pPr>
            <a:r>
              <a:rPr lang="en-US" sz="1400" dirty="0">
                <a:latin typeface="+mn-lt"/>
                <a:ea typeface="Tahoma" pitchFamily="34" charset="0"/>
                <a:cs typeface="Tahoma" pitchFamily="34" charset="0"/>
              </a:rPr>
              <a:t>It also help the employees or individual to learn and develop new skills.</a:t>
            </a:r>
          </a:p>
        </p:txBody>
      </p:sp>
      <p:sp>
        <p:nvSpPr>
          <p:cNvPr id="5122" name="AutoShape 2" descr="Writing Conclusion Clipart - Clipart Sugges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sp>
        <p:nvSpPr>
          <p:cNvPr id="5124" name="AutoShape 4" descr="Writing Conclusion Clipart - Clipart Sugges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latin typeface="+mj-lt"/>
            </a:endParaRPr>
          </a:p>
        </p:txBody>
      </p:sp>
      <p:pic>
        <p:nvPicPr>
          <p:cNvPr id="6" name="Picture 5" descr="1.jpg"/>
          <p:cNvPicPr>
            <a:picLocks noChangeAspect="1"/>
          </p:cNvPicPr>
          <p:nvPr/>
        </p:nvPicPr>
        <p:blipFill>
          <a:blip r:embed="rId3"/>
          <a:stretch>
            <a:fillRect/>
          </a:stretch>
        </p:blipFill>
        <p:spPr>
          <a:xfrm>
            <a:off x="6632257" y="1497503"/>
            <a:ext cx="1914525" cy="23812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3100" y="1768204"/>
            <a:ext cx="5857800" cy="1872900"/>
          </a:xfrm>
        </p:spPr>
        <p:txBody>
          <a:bodyPr>
            <a:normAutofit/>
          </a:bodyPr>
          <a:lstStyle/>
          <a:p>
            <a:pPr algn="ctr"/>
            <a:r>
              <a:rPr lang="en-US" sz="6000" dirty="0">
                <a:latin typeface="+mj-lt"/>
                <a:ea typeface="Tahoma" pitchFamily="34" charset="0"/>
                <a:cs typeface="Tahoma" pitchFamily="34" charset="0"/>
              </a:rPr>
              <a:t>THANK YOU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j-lt"/>
                <a:ea typeface="Tahoma" pitchFamily="34" charset="0"/>
                <a:cs typeface="Tahoma" pitchFamily="34" charset="0"/>
              </a:rPr>
              <a:t>References</a:t>
            </a:r>
          </a:p>
        </p:txBody>
      </p:sp>
      <p:sp>
        <p:nvSpPr>
          <p:cNvPr id="3" name="Text Placeholder 2"/>
          <p:cNvSpPr>
            <a:spLocks noGrp="1"/>
          </p:cNvSpPr>
          <p:nvPr>
            <p:ph type="body" idx="1"/>
          </p:nvPr>
        </p:nvSpPr>
        <p:spPr>
          <a:xfrm>
            <a:off x="1303799" y="1213657"/>
            <a:ext cx="7640695" cy="3798917"/>
          </a:xfrm>
        </p:spPr>
        <p:txBody>
          <a:bodyPr>
            <a:normAutofit fontScale="92500" lnSpcReduction="20000"/>
          </a:bodyPr>
          <a:lstStyle/>
          <a:p>
            <a:pPr marL="457200" marR="0" indent="-457200" algn="just">
              <a:lnSpc>
                <a:spcPct val="150000"/>
              </a:lnSpc>
              <a:spcBef>
                <a:spcPts val="0"/>
              </a:spcBef>
              <a:spcAft>
                <a:spcPts val="800"/>
              </a:spcAft>
              <a:buFont typeface="Wingdings" panose="05000000000000000000" pitchFamily="2" charset="2"/>
              <a:buChar char="q"/>
            </a:pPr>
            <a:r>
              <a:rPr lang="en-GB" sz="1200" dirty="0">
                <a:solidFill>
                  <a:srgbClr val="222222"/>
                </a:solidFill>
                <a:effectLst/>
                <a:latin typeface="+mn-lt"/>
                <a:ea typeface="Tahoma" panose="020B0604030504040204" pitchFamily="34" charset="0"/>
                <a:cs typeface="Tahoma" panose="020B0604030504040204" pitchFamily="34" charset="0"/>
              </a:rPr>
              <a:t>Anand, S.P., 2021. Training during a pandemic. </a:t>
            </a:r>
            <a:r>
              <a:rPr lang="en-GB" sz="1200" i="1" dirty="0">
                <a:effectLst/>
                <a:latin typeface="+mn-lt"/>
                <a:ea typeface="Tahoma" panose="020B0604030504040204" pitchFamily="34" charset="0"/>
                <a:cs typeface="Tahoma" panose="020B0604030504040204" pitchFamily="34" charset="0"/>
              </a:rPr>
              <a:t>Cell Reports</a:t>
            </a:r>
            <a:r>
              <a:rPr lang="en-GB" sz="1200" dirty="0">
                <a:effectLst/>
                <a:latin typeface="+mn-lt"/>
                <a:ea typeface="Tahoma" panose="020B0604030504040204" pitchFamily="34" charset="0"/>
                <a:cs typeface="Tahoma" panose="020B0604030504040204" pitchFamily="34" charset="0"/>
              </a:rPr>
              <a:t>, </a:t>
            </a:r>
            <a:r>
              <a:rPr lang="en-GB" sz="1200" i="1" dirty="0">
                <a:effectLst/>
                <a:latin typeface="+mn-lt"/>
                <a:ea typeface="Tahoma" panose="020B0604030504040204" pitchFamily="34" charset="0"/>
                <a:cs typeface="Tahoma" panose="020B0604030504040204" pitchFamily="34" charset="0"/>
              </a:rPr>
              <a:t>2</a:t>
            </a:r>
            <a:r>
              <a:rPr lang="en-GB" sz="1200" dirty="0">
                <a:effectLst/>
                <a:latin typeface="+mn-lt"/>
                <a:ea typeface="Tahoma" panose="020B0604030504040204" pitchFamily="34" charset="0"/>
                <a:cs typeface="Tahoma" panose="020B0604030504040204" pitchFamily="34" charset="0"/>
              </a:rPr>
              <a:t>, p.100258.</a:t>
            </a:r>
          </a:p>
          <a:p>
            <a:pPr marL="457200" marR="0" indent="-457200" algn="just">
              <a:lnSpc>
                <a:spcPct val="150000"/>
              </a:lnSpc>
              <a:spcBef>
                <a:spcPts val="0"/>
              </a:spcBef>
              <a:spcAft>
                <a:spcPts val="800"/>
              </a:spcAft>
              <a:buFont typeface="Wingdings" panose="05000000000000000000" pitchFamily="2" charset="2"/>
              <a:buChar char="q"/>
            </a:pPr>
            <a:r>
              <a:rPr lang="en-GB" sz="1200" dirty="0">
                <a:effectLst/>
                <a:latin typeface="+mn-lt"/>
                <a:ea typeface="Tahoma" panose="020B0604030504040204" pitchFamily="34" charset="0"/>
                <a:cs typeface="Tahoma" panose="020B0604030504040204" pitchFamily="34" charset="0"/>
              </a:rPr>
              <a:t>Chambers, J.M., Cleveland, W.S., Kleiner, B. and Tukey, P.A., 2018. </a:t>
            </a:r>
            <a:r>
              <a:rPr lang="en-GB" sz="1200" i="1" dirty="0">
                <a:effectLst/>
                <a:latin typeface="+mn-lt"/>
                <a:ea typeface="Tahoma" panose="020B0604030504040204" pitchFamily="34" charset="0"/>
                <a:cs typeface="Tahoma" panose="020B0604030504040204" pitchFamily="34" charset="0"/>
              </a:rPr>
              <a:t>Graphical methods for data analysis</a:t>
            </a:r>
            <a:r>
              <a:rPr lang="en-GB" sz="1200" dirty="0">
                <a:effectLst/>
                <a:latin typeface="+mn-lt"/>
                <a:ea typeface="Tahoma" panose="020B0604030504040204" pitchFamily="34" charset="0"/>
                <a:cs typeface="Tahoma" panose="020B0604030504040204" pitchFamily="34" charset="0"/>
              </a:rPr>
              <a:t>. Chapman and Hall/CRC.</a:t>
            </a:r>
          </a:p>
          <a:p>
            <a:pPr marL="457200" marR="0" indent="-457200" algn="just">
              <a:lnSpc>
                <a:spcPct val="150000"/>
              </a:lnSpc>
              <a:spcBef>
                <a:spcPts val="0"/>
              </a:spcBef>
              <a:spcAft>
                <a:spcPts val="800"/>
              </a:spcAft>
              <a:buFont typeface="Wingdings" panose="05000000000000000000" pitchFamily="2" charset="2"/>
              <a:buChar char="q"/>
            </a:pPr>
            <a:r>
              <a:rPr lang="en-GB" sz="1200" dirty="0">
                <a:solidFill>
                  <a:srgbClr val="222222"/>
                </a:solidFill>
                <a:effectLst/>
                <a:latin typeface="+mn-lt"/>
                <a:ea typeface="Tahoma" panose="020B0604030504040204" pitchFamily="34" charset="0"/>
                <a:cs typeface="Tahoma" panose="020B0604030504040204" pitchFamily="34" charset="0"/>
              </a:rPr>
              <a:t>Ganesh, M. and </a:t>
            </a:r>
            <a:r>
              <a:rPr lang="en-GB" sz="1200" dirty="0" err="1">
                <a:solidFill>
                  <a:srgbClr val="222222"/>
                </a:solidFill>
                <a:effectLst/>
                <a:latin typeface="+mn-lt"/>
                <a:ea typeface="Tahoma" panose="020B0604030504040204" pitchFamily="34" charset="0"/>
                <a:cs typeface="Tahoma" panose="020B0604030504040204" pitchFamily="34" charset="0"/>
              </a:rPr>
              <a:t>Indradevi</a:t>
            </a:r>
            <a:r>
              <a:rPr lang="en-GB" sz="1200" dirty="0">
                <a:solidFill>
                  <a:srgbClr val="222222"/>
                </a:solidFill>
                <a:effectLst/>
                <a:latin typeface="+mn-lt"/>
                <a:ea typeface="Tahoma" panose="020B0604030504040204" pitchFamily="34" charset="0"/>
                <a:cs typeface="Tahoma" panose="020B0604030504040204" pitchFamily="34" charset="0"/>
              </a:rPr>
              <a:t>, R., 2015. Importance and effectiveness of training and development. </a:t>
            </a:r>
            <a:r>
              <a:rPr lang="en-GB" sz="1200" i="1" dirty="0">
                <a:solidFill>
                  <a:srgbClr val="222222"/>
                </a:solidFill>
                <a:effectLst/>
                <a:latin typeface="+mn-lt"/>
                <a:ea typeface="Tahoma" panose="020B0604030504040204" pitchFamily="34" charset="0"/>
                <a:cs typeface="Tahoma" panose="020B0604030504040204" pitchFamily="34" charset="0"/>
              </a:rPr>
              <a:t>Mediterranean Journal of Social Sciences</a:t>
            </a:r>
            <a:r>
              <a:rPr lang="en-GB" sz="1200" dirty="0">
                <a:solidFill>
                  <a:srgbClr val="222222"/>
                </a:solidFill>
                <a:effectLst/>
                <a:latin typeface="+mn-lt"/>
                <a:ea typeface="Tahoma" panose="020B0604030504040204" pitchFamily="34" charset="0"/>
                <a:cs typeface="Tahoma" panose="020B0604030504040204" pitchFamily="34" charset="0"/>
              </a:rPr>
              <a:t>, </a:t>
            </a:r>
            <a:r>
              <a:rPr lang="en-GB" sz="1200" i="1" dirty="0">
                <a:solidFill>
                  <a:srgbClr val="222222"/>
                </a:solidFill>
                <a:effectLst/>
                <a:latin typeface="+mn-lt"/>
                <a:ea typeface="Tahoma" panose="020B0604030504040204" pitchFamily="34" charset="0"/>
                <a:cs typeface="Tahoma" panose="020B0604030504040204" pitchFamily="34" charset="0"/>
              </a:rPr>
              <a:t>6</a:t>
            </a:r>
            <a:r>
              <a:rPr lang="en-GB" sz="1200" dirty="0">
                <a:solidFill>
                  <a:srgbClr val="222222"/>
                </a:solidFill>
                <a:effectLst/>
                <a:latin typeface="+mn-lt"/>
                <a:ea typeface="Tahoma" panose="020B0604030504040204" pitchFamily="34" charset="0"/>
                <a:cs typeface="Tahoma" panose="020B0604030504040204" pitchFamily="34" charset="0"/>
              </a:rPr>
              <a:t>(1), pp.334-334.</a:t>
            </a:r>
          </a:p>
          <a:p>
            <a:pPr indent="-457200" algn="just">
              <a:lnSpc>
                <a:spcPct val="150000"/>
              </a:lnSpc>
              <a:spcAft>
                <a:spcPts val="800"/>
              </a:spcAft>
              <a:buFont typeface="Wingdings" panose="05000000000000000000" pitchFamily="2" charset="2"/>
              <a:buChar char="q"/>
            </a:pPr>
            <a:r>
              <a:rPr lang="en-US" sz="1200" dirty="0">
                <a:solidFill>
                  <a:schemeClr val="bg2"/>
                </a:solidFill>
                <a:latin typeface="+mn-lt"/>
                <a:ea typeface="Tahoma" pitchFamily="34" charset="0"/>
                <a:cs typeface="Times New Roman" pitchFamily="18" charset="0"/>
              </a:rPr>
              <a:t>George, A. J. (2016). Research ethics. </a:t>
            </a:r>
            <a:r>
              <a:rPr lang="en-US" sz="1200" i="1" dirty="0">
                <a:solidFill>
                  <a:schemeClr val="bg2"/>
                </a:solidFill>
                <a:latin typeface="+mn-lt"/>
                <a:ea typeface="Tahoma" pitchFamily="34" charset="0"/>
                <a:cs typeface="Times New Roman" pitchFamily="18" charset="0"/>
              </a:rPr>
              <a:t>Medicine</a:t>
            </a:r>
            <a:r>
              <a:rPr lang="en-US" sz="1200" dirty="0">
                <a:solidFill>
                  <a:schemeClr val="bg2"/>
                </a:solidFill>
                <a:latin typeface="+mn-lt"/>
                <a:ea typeface="Tahoma" pitchFamily="34" charset="0"/>
                <a:cs typeface="Times New Roman" pitchFamily="18" charset="0"/>
              </a:rPr>
              <a:t>, </a:t>
            </a:r>
            <a:r>
              <a:rPr lang="en-US" sz="1200" i="1" dirty="0">
                <a:solidFill>
                  <a:schemeClr val="bg2"/>
                </a:solidFill>
                <a:latin typeface="+mn-lt"/>
                <a:ea typeface="Tahoma" pitchFamily="34" charset="0"/>
                <a:cs typeface="Times New Roman" pitchFamily="18" charset="0"/>
              </a:rPr>
              <a:t>44</a:t>
            </a:r>
            <a:r>
              <a:rPr lang="en-US" sz="1200" dirty="0">
                <a:solidFill>
                  <a:schemeClr val="bg2"/>
                </a:solidFill>
                <a:latin typeface="+mn-lt"/>
                <a:ea typeface="Tahoma" pitchFamily="34" charset="0"/>
                <a:cs typeface="Times New Roman" pitchFamily="18" charset="0"/>
              </a:rPr>
              <a:t>(10), 615-618.</a:t>
            </a:r>
            <a:endParaRPr lang="en-GB" sz="1200" dirty="0">
              <a:solidFill>
                <a:schemeClr val="bg2"/>
              </a:solidFill>
              <a:effectLst/>
              <a:latin typeface="+mn-lt"/>
              <a:ea typeface="Tahoma" pitchFamily="34" charset="0"/>
              <a:cs typeface="Times New Roman" pitchFamily="18" charset="0"/>
            </a:endParaRPr>
          </a:p>
          <a:p>
            <a:pPr marL="457200" marR="0" indent="-457200" algn="just">
              <a:lnSpc>
                <a:spcPct val="150000"/>
              </a:lnSpc>
              <a:spcBef>
                <a:spcPts val="0"/>
              </a:spcBef>
              <a:spcAft>
                <a:spcPts val="800"/>
              </a:spcAft>
              <a:buFont typeface="Wingdings" panose="05000000000000000000" pitchFamily="2" charset="2"/>
              <a:buChar char="q"/>
            </a:pPr>
            <a:r>
              <a:rPr lang="en-GB" sz="1200" dirty="0" err="1">
                <a:solidFill>
                  <a:srgbClr val="222222"/>
                </a:solidFill>
                <a:effectLst/>
                <a:latin typeface="+mn-lt"/>
                <a:ea typeface="Tahoma" panose="020B0604030504040204" pitchFamily="34" charset="0"/>
                <a:cs typeface="Tahoma" panose="020B0604030504040204" pitchFamily="34" charset="0"/>
              </a:rPr>
              <a:t>Karia</a:t>
            </a:r>
            <a:r>
              <a:rPr lang="en-GB" sz="1200" dirty="0">
                <a:solidFill>
                  <a:srgbClr val="222222"/>
                </a:solidFill>
                <a:effectLst/>
                <a:latin typeface="+mn-lt"/>
                <a:ea typeface="Tahoma" panose="020B0604030504040204" pitchFamily="34" charset="0"/>
                <a:cs typeface="Tahoma" panose="020B0604030504040204" pitchFamily="34" charset="0"/>
              </a:rPr>
              <a:t>, A.O., Omari, S., </a:t>
            </a:r>
            <a:r>
              <a:rPr lang="en-GB" sz="1200" dirty="0" err="1">
                <a:solidFill>
                  <a:srgbClr val="222222"/>
                </a:solidFill>
                <a:effectLst/>
                <a:latin typeface="+mn-lt"/>
                <a:ea typeface="Tahoma" panose="020B0604030504040204" pitchFamily="34" charset="0"/>
                <a:cs typeface="Tahoma" panose="020B0604030504040204" pitchFamily="34" charset="0"/>
              </a:rPr>
              <a:t>Mwanaongoro</a:t>
            </a:r>
            <a:r>
              <a:rPr lang="en-GB" sz="1200" dirty="0">
                <a:solidFill>
                  <a:srgbClr val="222222"/>
                </a:solidFill>
                <a:effectLst/>
                <a:latin typeface="+mn-lt"/>
                <a:ea typeface="Tahoma" panose="020B0604030504040204" pitchFamily="34" charset="0"/>
                <a:cs typeface="Tahoma" panose="020B0604030504040204" pitchFamily="34" charset="0"/>
              </a:rPr>
              <a:t>, S. and </a:t>
            </a:r>
            <a:r>
              <a:rPr lang="en-GB" sz="1200" dirty="0" err="1">
                <a:solidFill>
                  <a:srgbClr val="222222"/>
                </a:solidFill>
                <a:effectLst/>
                <a:latin typeface="+mn-lt"/>
                <a:ea typeface="Tahoma" panose="020B0604030504040204" pitchFamily="34" charset="0"/>
                <a:cs typeface="Tahoma" panose="020B0604030504040204" pitchFamily="34" charset="0"/>
              </a:rPr>
              <a:t>Kimori</a:t>
            </a:r>
            <a:r>
              <a:rPr lang="en-GB" sz="1200" dirty="0">
                <a:solidFill>
                  <a:srgbClr val="222222"/>
                </a:solidFill>
                <a:effectLst/>
                <a:latin typeface="+mn-lt"/>
                <a:ea typeface="Tahoma" panose="020B0604030504040204" pitchFamily="34" charset="0"/>
                <a:cs typeface="Tahoma" panose="020B0604030504040204" pitchFamily="34" charset="0"/>
              </a:rPr>
              <a:t>, Y., 2016. Importance of training and development on performance of public water utilities in Tanzania. </a:t>
            </a:r>
            <a:r>
              <a:rPr lang="en-GB" sz="1200" i="1" dirty="0">
                <a:solidFill>
                  <a:srgbClr val="222222"/>
                </a:solidFill>
                <a:effectLst/>
                <a:latin typeface="+mn-lt"/>
                <a:ea typeface="Tahoma" panose="020B0604030504040204" pitchFamily="34" charset="0"/>
                <a:cs typeface="Tahoma" panose="020B0604030504040204" pitchFamily="34" charset="0"/>
              </a:rPr>
              <a:t>African Journal of Education and Human Development</a:t>
            </a:r>
            <a:r>
              <a:rPr lang="en-GB" sz="1200" dirty="0">
                <a:solidFill>
                  <a:srgbClr val="222222"/>
                </a:solidFill>
                <a:effectLst/>
                <a:latin typeface="+mn-lt"/>
                <a:ea typeface="Tahoma" panose="020B0604030504040204" pitchFamily="34" charset="0"/>
                <a:cs typeface="Tahoma" panose="020B0604030504040204" pitchFamily="34" charset="0"/>
              </a:rPr>
              <a:t>, </a:t>
            </a:r>
            <a:r>
              <a:rPr lang="en-GB" sz="1200" i="1" dirty="0">
                <a:solidFill>
                  <a:srgbClr val="222222"/>
                </a:solidFill>
                <a:effectLst/>
                <a:latin typeface="+mn-lt"/>
                <a:ea typeface="Tahoma" panose="020B0604030504040204" pitchFamily="34" charset="0"/>
                <a:cs typeface="Tahoma" panose="020B0604030504040204" pitchFamily="34" charset="0"/>
              </a:rPr>
              <a:t>2</a:t>
            </a:r>
            <a:r>
              <a:rPr lang="en-GB" sz="1200" dirty="0">
                <a:solidFill>
                  <a:srgbClr val="222222"/>
                </a:solidFill>
                <a:effectLst/>
                <a:latin typeface="+mn-lt"/>
                <a:ea typeface="Tahoma" panose="020B0604030504040204" pitchFamily="34" charset="0"/>
                <a:cs typeface="Tahoma" panose="020B0604030504040204" pitchFamily="34" charset="0"/>
              </a:rPr>
              <a:t>(2), pp.10-18.</a:t>
            </a:r>
            <a:endParaRPr lang="en-GB" sz="1200" dirty="0">
              <a:effectLst/>
              <a:latin typeface="+mn-lt"/>
              <a:ea typeface="Tahoma" panose="020B0604030504040204" pitchFamily="34" charset="0"/>
              <a:cs typeface="Tahoma" panose="020B0604030504040204" pitchFamily="34" charset="0"/>
            </a:endParaRPr>
          </a:p>
          <a:p>
            <a:pPr marL="457200" marR="0" indent="-457200" algn="just">
              <a:lnSpc>
                <a:spcPct val="150000"/>
              </a:lnSpc>
              <a:spcBef>
                <a:spcPts val="0"/>
              </a:spcBef>
              <a:spcAft>
                <a:spcPts val="800"/>
              </a:spcAft>
              <a:buFont typeface="Wingdings" panose="05000000000000000000" pitchFamily="2" charset="2"/>
              <a:buChar char="q"/>
            </a:pPr>
            <a:r>
              <a:rPr lang="en-GB" sz="1200" dirty="0">
                <a:solidFill>
                  <a:srgbClr val="222222"/>
                </a:solidFill>
                <a:effectLst/>
                <a:latin typeface="+mn-lt"/>
                <a:ea typeface="Tahoma" panose="020B0604030504040204" pitchFamily="34" charset="0"/>
                <a:cs typeface="Tahoma" panose="020B0604030504040204" pitchFamily="34" charset="0"/>
              </a:rPr>
              <a:t>Malik, S., 2018. Importance of training and development in tourism industry. </a:t>
            </a:r>
            <a:r>
              <a:rPr lang="en-GB" sz="1200" i="1" dirty="0">
                <a:solidFill>
                  <a:srgbClr val="222222"/>
                </a:solidFill>
                <a:effectLst/>
                <a:latin typeface="+mn-lt"/>
                <a:ea typeface="Tahoma" panose="020B0604030504040204" pitchFamily="34" charset="0"/>
                <a:cs typeface="Tahoma" panose="020B0604030504040204" pitchFamily="34" charset="0"/>
              </a:rPr>
              <a:t>International Refereed Journal of Reviews and Research</a:t>
            </a:r>
            <a:r>
              <a:rPr lang="en-GB" sz="1200" dirty="0">
                <a:solidFill>
                  <a:srgbClr val="222222"/>
                </a:solidFill>
                <a:effectLst/>
                <a:latin typeface="+mn-lt"/>
                <a:ea typeface="Tahoma" panose="020B0604030504040204" pitchFamily="34" charset="0"/>
                <a:cs typeface="Tahoma" panose="020B0604030504040204" pitchFamily="34" charset="0"/>
              </a:rPr>
              <a:t>, </a:t>
            </a:r>
            <a:r>
              <a:rPr lang="en-GB" sz="1200" i="1" dirty="0">
                <a:solidFill>
                  <a:srgbClr val="222222"/>
                </a:solidFill>
                <a:effectLst/>
                <a:latin typeface="+mn-lt"/>
                <a:ea typeface="Tahoma" panose="020B0604030504040204" pitchFamily="34" charset="0"/>
                <a:cs typeface="Tahoma" panose="020B0604030504040204" pitchFamily="34" charset="0"/>
              </a:rPr>
              <a:t>6</a:t>
            </a:r>
            <a:r>
              <a:rPr lang="en-GB" sz="1200" dirty="0">
                <a:solidFill>
                  <a:srgbClr val="222222"/>
                </a:solidFill>
                <a:effectLst/>
                <a:latin typeface="+mn-lt"/>
                <a:ea typeface="Tahoma" panose="020B0604030504040204" pitchFamily="34" charset="0"/>
                <a:cs typeface="Tahoma" panose="020B0604030504040204" pitchFamily="34" charset="0"/>
              </a:rPr>
              <a:t>(1).</a:t>
            </a:r>
            <a:endParaRPr lang="en-GB" sz="1200" dirty="0">
              <a:effectLst/>
              <a:latin typeface="+mn-lt"/>
              <a:ea typeface="Tahoma" panose="020B0604030504040204" pitchFamily="34" charset="0"/>
              <a:cs typeface="Tahoma" panose="020B0604030504040204" pitchFamily="34" charset="0"/>
            </a:endParaRPr>
          </a:p>
          <a:p>
            <a:pPr marL="457200" marR="0" indent="-457200" algn="just">
              <a:lnSpc>
                <a:spcPct val="150000"/>
              </a:lnSpc>
              <a:spcBef>
                <a:spcPts val="0"/>
              </a:spcBef>
              <a:spcAft>
                <a:spcPts val="800"/>
              </a:spcAft>
              <a:buFont typeface="Wingdings" panose="05000000000000000000" pitchFamily="2" charset="2"/>
              <a:buChar char="q"/>
            </a:pPr>
            <a:r>
              <a:rPr lang="en-GB" sz="1200" dirty="0" err="1">
                <a:solidFill>
                  <a:srgbClr val="222222"/>
                </a:solidFill>
                <a:effectLst/>
                <a:latin typeface="+mn-lt"/>
                <a:ea typeface="Tahoma" panose="020B0604030504040204" pitchFamily="34" charset="0"/>
                <a:cs typeface="Tahoma" panose="020B0604030504040204" pitchFamily="34" charset="0"/>
              </a:rPr>
              <a:t>Slavković</a:t>
            </a:r>
            <a:r>
              <a:rPr lang="en-GB" sz="1200" dirty="0">
                <a:solidFill>
                  <a:srgbClr val="222222"/>
                </a:solidFill>
                <a:effectLst/>
                <a:latin typeface="+mn-lt"/>
                <a:ea typeface="Tahoma" panose="020B0604030504040204" pitchFamily="34" charset="0"/>
                <a:cs typeface="Tahoma" panose="020B0604030504040204" pitchFamily="34" charset="0"/>
              </a:rPr>
              <a:t>, A. and </a:t>
            </a:r>
            <a:r>
              <a:rPr lang="en-GB" sz="1200" dirty="0" err="1">
                <a:solidFill>
                  <a:srgbClr val="222222"/>
                </a:solidFill>
                <a:effectLst/>
                <a:latin typeface="+mn-lt"/>
                <a:ea typeface="Tahoma" panose="020B0604030504040204" pitchFamily="34" charset="0"/>
                <a:cs typeface="Tahoma" panose="020B0604030504040204" pitchFamily="34" charset="0"/>
              </a:rPr>
              <a:t>Slavković</a:t>
            </a:r>
            <a:r>
              <a:rPr lang="en-GB" sz="1200" dirty="0">
                <a:solidFill>
                  <a:srgbClr val="222222"/>
                </a:solidFill>
                <a:effectLst/>
                <a:latin typeface="+mn-lt"/>
                <a:ea typeface="Tahoma" panose="020B0604030504040204" pitchFamily="34" charset="0"/>
                <a:cs typeface="Tahoma" panose="020B0604030504040204" pitchFamily="34" charset="0"/>
              </a:rPr>
              <a:t>, V., 2019. The importance of training in contemporary organizations. </a:t>
            </a:r>
            <a:r>
              <a:rPr lang="en-GB" sz="1200" i="1" dirty="0">
                <a:solidFill>
                  <a:srgbClr val="222222"/>
                </a:solidFill>
                <a:effectLst/>
                <a:latin typeface="+mn-lt"/>
                <a:ea typeface="Tahoma" panose="020B0604030504040204" pitchFamily="34" charset="0"/>
                <a:cs typeface="Tahoma" panose="020B0604030504040204" pitchFamily="34" charset="0"/>
              </a:rPr>
              <a:t>Hotel and Tourism Management</a:t>
            </a:r>
            <a:r>
              <a:rPr lang="en-GB" sz="1200" dirty="0">
                <a:solidFill>
                  <a:srgbClr val="222222"/>
                </a:solidFill>
                <a:effectLst/>
                <a:latin typeface="+mn-lt"/>
                <a:ea typeface="Tahoma" panose="020B0604030504040204" pitchFamily="34" charset="0"/>
                <a:cs typeface="Tahoma" panose="020B0604030504040204" pitchFamily="34" charset="0"/>
              </a:rPr>
              <a:t>, </a:t>
            </a:r>
            <a:r>
              <a:rPr lang="en-GB" sz="1200" i="1" dirty="0">
                <a:solidFill>
                  <a:srgbClr val="222222"/>
                </a:solidFill>
                <a:effectLst/>
                <a:latin typeface="+mn-lt"/>
                <a:ea typeface="Tahoma" panose="020B0604030504040204" pitchFamily="34" charset="0"/>
                <a:cs typeface="Tahoma" panose="020B0604030504040204" pitchFamily="34" charset="0"/>
              </a:rPr>
              <a:t>7</a:t>
            </a:r>
            <a:r>
              <a:rPr lang="en-GB" sz="1200" dirty="0">
                <a:solidFill>
                  <a:srgbClr val="222222"/>
                </a:solidFill>
                <a:effectLst/>
                <a:latin typeface="+mn-lt"/>
                <a:ea typeface="Tahoma" panose="020B0604030504040204" pitchFamily="34" charset="0"/>
                <a:cs typeface="Tahoma" panose="020B0604030504040204" pitchFamily="34" charset="0"/>
              </a:rPr>
              <a:t>(2), pp.115-125.</a:t>
            </a:r>
            <a:endParaRPr lang="en-GB" sz="1200" dirty="0">
              <a:effectLst/>
              <a:latin typeface="+mn-lt"/>
              <a:ea typeface="Tahoma" panose="020B0604030504040204" pitchFamily="34" charset="0"/>
              <a:cs typeface="Tahoma" panose="020B0604030504040204" pitchFamily="34" charset="0"/>
            </a:endParaRPr>
          </a:p>
        </p:txBody>
      </p:sp>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TotalTime>
  <Words>2707</Words>
  <Application>Microsoft Office PowerPoint</Application>
  <PresentationFormat>On-screen Show (16:9)</PresentationFormat>
  <Paragraphs>123</Paragraphs>
  <Slides>22</Slides>
  <Notes>19</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Momentum</vt:lpstr>
      <vt:lpstr>Digital Skills and Research Method (BMSW4003)</vt:lpstr>
      <vt:lpstr>PowerPoint Presentation</vt:lpstr>
      <vt:lpstr>Introduction</vt:lpstr>
      <vt:lpstr>Research Aim</vt:lpstr>
      <vt:lpstr>Research Question</vt:lpstr>
      <vt:lpstr>Research Objective</vt:lpstr>
      <vt:lpstr>Research Background</vt:lpstr>
      <vt:lpstr>Research Background</vt:lpstr>
      <vt:lpstr>PowerPoint Presentation</vt:lpstr>
      <vt:lpstr>Research Background</vt:lpstr>
      <vt:lpstr>Problem Statement</vt:lpstr>
      <vt:lpstr>Proposed Method </vt:lpstr>
      <vt:lpstr>Proposed Method </vt:lpstr>
      <vt:lpstr>Proposed Method </vt:lpstr>
      <vt:lpstr>PowerPoint Presentation</vt:lpstr>
      <vt:lpstr>Data Analysis </vt:lpstr>
      <vt:lpstr>Ethical Consideration</vt:lpstr>
      <vt:lpstr>Research Timeline </vt:lpstr>
      <vt:lpstr>Hypothesis </vt:lpstr>
      <vt:lpstr>Conclusion</vt:lpstr>
      <vt:lpstr>THANK YOU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1a: Case Study Research – Individual Presentation</dc:title>
  <dc:creator>sony</dc:creator>
  <cp:lastModifiedBy>mihail croitoru</cp:lastModifiedBy>
  <cp:revision>83</cp:revision>
  <dcterms:modified xsi:type="dcterms:W3CDTF">2022-02-27T11:11:31Z</dcterms:modified>
</cp:coreProperties>
</file>