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4"/>
  </p:sldMasterIdLst>
  <p:sldIdLst>
    <p:sldId id="256" r:id="rId5"/>
    <p:sldId id="257" r:id="rId6"/>
    <p:sldId id="258" r:id="rId7"/>
    <p:sldId id="259" r:id="rId8"/>
    <p:sldId id="260" r:id="rId9"/>
    <p:sldId id="267" r:id="rId10"/>
    <p:sldId id="269" r:id="rId11"/>
    <p:sldId id="270" r:id="rId12"/>
    <p:sldId id="271" r:id="rId13"/>
    <p:sldId id="275" r:id="rId14"/>
    <p:sldId id="274"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201B3F-C7B0-4545-8B18-1813B0A52B2A}" v="44" dt="2022-04-10T14:18:15.8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50"/>
  </p:normalViewPr>
  <p:slideViewPr>
    <p:cSldViewPr snapToGrid="0" snapToObjects="1">
      <p:cViewPr varScale="1">
        <p:scale>
          <a:sx n="108" d="100"/>
          <a:sy n="108" d="100"/>
        </p:scale>
        <p:origin x="6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72830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57544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17841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4/16/2022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423448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4/16/2022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52767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4/16/2022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43007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69171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986301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04198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49391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62475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18477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7223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17093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4171499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80916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4/16/2022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59974809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molecular model">
            <a:extLst>
              <a:ext uri="{FF2B5EF4-FFF2-40B4-BE49-F238E27FC236}">
                <a16:creationId xmlns:a16="http://schemas.microsoft.com/office/drawing/2014/main" id="{EDE9FD95-733D-40F1-A0E1-59FBB0295DEE}"/>
              </a:ext>
            </a:extLst>
          </p:cNvPr>
          <p:cNvPicPr>
            <a:picLocks noChangeAspect="1"/>
          </p:cNvPicPr>
          <p:nvPr/>
        </p:nvPicPr>
        <p:blipFill rotWithShape="1">
          <a:blip r:embed="rId2"/>
          <a:srcRect l="6674" r="16217"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60AC801B-25AF-AF42-8A0E-EB2B6A8AF3CD}"/>
              </a:ext>
            </a:extLst>
          </p:cNvPr>
          <p:cNvSpPr>
            <a:spLocks noGrp="1"/>
          </p:cNvSpPr>
          <p:nvPr>
            <p:ph type="ctrTitle"/>
          </p:nvPr>
        </p:nvSpPr>
        <p:spPr>
          <a:xfrm>
            <a:off x="668867" y="1678666"/>
            <a:ext cx="4088190" cy="2369093"/>
          </a:xfrm>
        </p:spPr>
        <p:txBody>
          <a:bodyPr>
            <a:normAutofit/>
          </a:bodyPr>
          <a:lstStyle/>
          <a:p>
            <a:r>
              <a:rPr lang="en-US" sz="4800"/>
              <a:t>Digital skills and research methods </a:t>
            </a:r>
          </a:p>
        </p:txBody>
      </p:sp>
      <p:sp>
        <p:nvSpPr>
          <p:cNvPr id="3" name="Subtitle 2">
            <a:extLst>
              <a:ext uri="{FF2B5EF4-FFF2-40B4-BE49-F238E27FC236}">
                <a16:creationId xmlns:a16="http://schemas.microsoft.com/office/drawing/2014/main" id="{695A5AA9-1641-A84E-8EA7-07724AC15E19}"/>
              </a:ext>
            </a:extLst>
          </p:cNvPr>
          <p:cNvSpPr>
            <a:spLocks noGrp="1"/>
          </p:cNvSpPr>
          <p:nvPr>
            <p:ph type="subTitle" idx="1"/>
          </p:nvPr>
        </p:nvSpPr>
        <p:spPr>
          <a:xfrm>
            <a:off x="677335" y="4050831"/>
            <a:ext cx="4831643" cy="1096901"/>
          </a:xfrm>
        </p:spPr>
        <p:txBody>
          <a:bodyPr>
            <a:normAutofit fontScale="92500"/>
          </a:bodyPr>
          <a:lstStyle/>
          <a:p>
            <a:pPr algn="ctr"/>
            <a:r>
              <a:rPr lang="en-US" sz="2400" b="1"/>
              <a:t>MODULE CODE: BMSW4003</a:t>
            </a:r>
          </a:p>
          <a:p>
            <a:pPr algn="ctr"/>
            <a:r>
              <a:rPr lang="en-US" sz="2400" b="1"/>
              <a:t>LECTURER: MR SUNETH FERNANDO</a:t>
            </a:r>
          </a:p>
        </p:txBody>
      </p:sp>
      <p:pic>
        <p:nvPicPr>
          <p:cNvPr id="4" name="Picture 5" descr="Logo, company name&#10;&#10;Description automatically generated">
            <a:extLst>
              <a:ext uri="{FF2B5EF4-FFF2-40B4-BE49-F238E27FC236}">
                <a16:creationId xmlns:a16="http://schemas.microsoft.com/office/drawing/2014/main" id="{8036C306-C9EA-3B2F-FE15-EFFA1812C5D0}"/>
              </a:ext>
            </a:extLst>
          </p:cNvPr>
          <p:cNvPicPr>
            <a:picLocks noChangeAspect="1"/>
          </p:cNvPicPr>
          <p:nvPr/>
        </p:nvPicPr>
        <p:blipFill>
          <a:blip r:embed="rId3"/>
          <a:stretch>
            <a:fillRect/>
          </a:stretch>
        </p:blipFill>
        <p:spPr>
          <a:xfrm>
            <a:off x="9252857" y="300264"/>
            <a:ext cx="2743200" cy="800100"/>
          </a:xfrm>
          <a:prstGeom prst="rect">
            <a:avLst/>
          </a:prstGeom>
        </p:spPr>
      </p:pic>
    </p:spTree>
    <p:extLst>
      <p:ext uri="{BB962C8B-B14F-4D97-AF65-F5344CB8AC3E}">
        <p14:creationId xmlns:p14="http://schemas.microsoft.com/office/powerpoint/2010/main" val="155038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BD1BB-6F6C-6349-A256-304D25D2290F}"/>
              </a:ext>
            </a:extLst>
          </p:cNvPr>
          <p:cNvSpPr>
            <a:spLocks noGrp="1"/>
          </p:cNvSpPr>
          <p:nvPr>
            <p:ph type="title"/>
          </p:nvPr>
        </p:nvSpPr>
        <p:spPr/>
        <p:txBody>
          <a:bodyPr>
            <a:normAutofit fontScale="90000"/>
          </a:bodyPr>
          <a:lstStyle/>
          <a:p>
            <a:r>
              <a:rPr lang="en-US" b="1" u="sng"/>
              <a:t>Our Team</a:t>
            </a:r>
            <a:r>
              <a:rPr lang="en-US" b="1"/>
              <a:t>:</a:t>
            </a:r>
            <a:r>
              <a:rPr lang="en-US"/>
              <a:t> </a:t>
            </a:r>
            <a:br>
              <a:rPr lang="en-US"/>
            </a:br>
            <a:br>
              <a:rPr lang="en-US"/>
            </a:br>
            <a:endParaRPr lang="en-US"/>
          </a:p>
        </p:txBody>
      </p:sp>
      <p:sp>
        <p:nvSpPr>
          <p:cNvPr id="3" name="Content Placeholder 2">
            <a:extLst>
              <a:ext uri="{FF2B5EF4-FFF2-40B4-BE49-F238E27FC236}">
                <a16:creationId xmlns:a16="http://schemas.microsoft.com/office/drawing/2014/main" id="{E0E2DB64-ADBD-974A-A69E-1AF3F34601AF}"/>
              </a:ext>
            </a:extLst>
          </p:cNvPr>
          <p:cNvSpPr>
            <a:spLocks noGrp="1"/>
          </p:cNvSpPr>
          <p:nvPr>
            <p:ph idx="1"/>
          </p:nvPr>
        </p:nvSpPr>
        <p:spPr>
          <a:xfrm>
            <a:off x="677334" y="1502980"/>
            <a:ext cx="8596668" cy="4035972"/>
          </a:xfrm>
        </p:spPr>
        <p:txBody>
          <a:bodyPr>
            <a:normAutofit/>
          </a:bodyPr>
          <a:lstStyle/>
          <a:p>
            <a:r>
              <a:rPr lang="en-US" sz="2400">
                <a:latin typeface="Tahoma" panose="020B0604030504040204" pitchFamily="34" charset="0"/>
                <a:ea typeface="Tahoma" panose="020B0604030504040204" pitchFamily="34" charset="0"/>
                <a:cs typeface="Tahoma" panose="020B0604030504040204" pitchFamily="34" charset="0"/>
              </a:rPr>
              <a:t>GROUP LEADER: ABDUL– ID:2119999 </a:t>
            </a:r>
          </a:p>
          <a:p>
            <a:r>
              <a:rPr lang="en-US" sz="2400">
                <a:latin typeface="Tahoma" panose="020B0604030504040204" pitchFamily="34" charset="0"/>
                <a:ea typeface="Tahoma" panose="020B0604030504040204" pitchFamily="34" charset="0"/>
                <a:cs typeface="Tahoma" panose="020B0604030504040204" pitchFamily="34" charset="0"/>
              </a:rPr>
              <a:t>TEAM MEMBERS:</a:t>
            </a:r>
          </a:p>
          <a:p>
            <a:r>
              <a:rPr lang="en-US" sz="2400">
                <a:latin typeface="Tahoma" panose="020B0604030504040204" pitchFamily="34" charset="0"/>
                <a:ea typeface="Tahoma" panose="020B0604030504040204" pitchFamily="34" charset="0"/>
                <a:cs typeface="Tahoma" panose="020B0604030504040204" pitchFamily="34" charset="0"/>
              </a:rPr>
              <a:t>FARIDA- ID:2123556</a:t>
            </a:r>
          </a:p>
          <a:p>
            <a:r>
              <a:rPr lang="en-US" sz="2400">
                <a:latin typeface="Tahoma" panose="020B0604030504040204" pitchFamily="34" charset="0"/>
                <a:ea typeface="Tahoma" panose="020B0604030504040204" pitchFamily="34" charset="0"/>
                <a:cs typeface="Tahoma" panose="020B0604030504040204" pitchFamily="34" charset="0"/>
              </a:rPr>
              <a:t>S. BARRY – ID:2120301</a:t>
            </a:r>
          </a:p>
          <a:p>
            <a:r>
              <a:rPr lang="en-US" sz="2400">
                <a:latin typeface="Tahoma" panose="020B0604030504040204" pitchFamily="34" charset="0"/>
                <a:ea typeface="Tahoma" panose="020B0604030504040204" pitchFamily="34" charset="0"/>
                <a:cs typeface="Tahoma" panose="020B0604030504040204" pitchFamily="34" charset="0"/>
              </a:rPr>
              <a:t>ABDI RAHMAN - ID: 2121164</a:t>
            </a:r>
          </a:p>
          <a:p>
            <a:pPr marL="0" indent="0">
              <a:buNone/>
            </a:pPr>
            <a:endParaRPr lang="en-US" sz="2400">
              <a:latin typeface="Tahoma" panose="020B0604030504040204" pitchFamily="34" charset="0"/>
              <a:ea typeface="Tahoma" panose="020B0604030504040204" pitchFamily="34" charset="0"/>
              <a:cs typeface="Tahoma" panose="020B0604030504040204" pitchFamily="34" charset="0"/>
            </a:endParaRPr>
          </a:p>
        </p:txBody>
      </p:sp>
      <p:pic>
        <p:nvPicPr>
          <p:cNvPr id="4" name="Picture 4" descr="Logo, company name&#10;&#10;Description automatically generated">
            <a:extLst>
              <a:ext uri="{FF2B5EF4-FFF2-40B4-BE49-F238E27FC236}">
                <a16:creationId xmlns:a16="http://schemas.microsoft.com/office/drawing/2014/main" id="{1F2EE408-1DF7-A97C-9A4A-60C88C668C51}"/>
              </a:ext>
            </a:extLst>
          </p:cNvPr>
          <p:cNvPicPr>
            <a:picLocks noChangeAspect="1"/>
          </p:cNvPicPr>
          <p:nvPr/>
        </p:nvPicPr>
        <p:blipFill>
          <a:blip r:embed="rId2"/>
          <a:stretch>
            <a:fillRect/>
          </a:stretch>
        </p:blipFill>
        <p:spPr>
          <a:xfrm>
            <a:off x="8843555" y="281396"/>
            <a:ext cx="3280228" cy="945242"/>
          </a:xfrm>
          <a:prstGeom prst="rect">
            <a:avLst/>
          </a:prstGeom>
        </p:spPr>
      </p:pic>
    </p:spTree>
    <p:extLst>
      <p:ext uri="{BB962C8B-B14F-4D97-AF65-F5344CB8AC3E}">
        <p14:creationId xmlns:p14="http://schemas.microsoft.com/office/powerpoint/2010/main" val="3837609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A9862-0EA0-F542-9716-806125CB2495}"/>
              </a:ext>
            </a:extLst>
          </p:cNvPr>
          <p:cNvSpPr>
            <a:spLocks noGrp="1"/>
          </p:cNvSpPr>
          <p:nvPr>
            <p:ph type="title"/>
          </p:nvPr>
        </p:nvSpPr>
        <p:spPr/>
        <p:txBody>
          <a:bodyPr/>
          <a:lstStyle/>
          <a:p>
            <a:r>
              <a:rPr lang="en-US" b="1" u="sng"/>
              <a:t>The history of British airways</a:t>
            </a:r>
            <a:r>
              <a:rPr lang="en-US"/>
              <a:t>:</a:t>
            </a:r>
          </a:p>
        </p:txBody>
      </p:sp>
      <p:sp>
        <p:nvSpPr>
          <p:cNvPr id="3" name="Content Placeholder 2">
            <a:extLst>
              <a:ext uri="{FF2B5EF4-FFF2-40B4-BE49-F238E27FC236}">
                <a16:creationId xmlns:a16="http://schemas.microsoft.com/office/drawing/2014/main" id="{F0C7B02A-4AE0-F548-A53D-BCB969DB3510}"/>
              </a:ext>
            </a:extLst>
          </p:cNvPr>
          <p:cNvSpPr>
            <a:spLocks noGrp="1"/>
          </p:cNvSpPr>
          <p:nvPr>
            <p:ph idx="1"/>
          </p:nvPr>
        </p:nvSpPr>
        <p:spPr/>
        <p:txBody>
          <a:bodyPr>
            <a:normAutofit lnSpcReduction="10000"/>
          </a:bodyPr>
          <a:lstStyle/>
          <a:p>
            <a:r>
              <a:rPr lang="en-US" dirty="0"/>
              <a:t>I am presenting The British Airways: A sustainable airline, serving community over 100 years across the globe.</a:t>
            </a:r>
          </a:p>
          <a:p>
            <a:endParaRPr lang="en-US" dirty="0"/>
          </a:p>
          <a:p>
            <a:r>
              <a:rPr lang="en-US" dirty="0"/>
              <a:t>In April 1940, the airplane company British airways was founded by the British government in order to regulate two of the most nationalized airline businesses. These two companies known as the BOAC and BEA </a:t>
            </a:r>
            <a:r>
              <a:rPr lang="en-US"/>
              <a:t>were merged.</a:t>
            </a:r>
            <a:endParaRPr lang="en-US" dirty="0"/>
          </a:p>
          <a:p>
            <a:endParaRPr lang="en-US" dirty="0"/>
          </a:p>
          <a:p>
            <a:endParaRPr lang="en-US" dirty="0"/>
          </a:p>
          <a:p>
            <a:endParaRPr lang="en-US" dirty="0"/>
          </a:p>
          <a:p>
            <a:endParaRPr lang="en-US" dirty="0"/>
          </a:p>
          <a:p>
            <a:r>
              <a:rPr lang="en-US" sz="1800" dirty="0">
                <a:effectLst/>
                <a:latin typeface="Calibri" panose="020F0502020204030204" pitchFamily="34" charset="0"/>
                <a:ea typeface="Calibri" panose="020F0502020204030204" pitchFamily="34" charset="0"/>
                <a:cs typeface="Times New Roman" panose="02020603050405020304" pitchFamily="18" charset="0"/>
              </a:rPr>
              <a:t>(Duignan.,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 name="Picture 4" descr="Logo, company name&#10;&#10;Description automatically generated">
            <a:extLst>
              <a:ext uri="{FF2B5EF4-FFF2-40B4-BE49-F238E27FC236}">
                <a16:creationId xmlns:a16="http://schemas.microsoft.com/office/drawing/2014/main" id="{DC182978-13A4-D725-5C9D-CB6923E96E3E}"/>
              </a:ext>
            </a:extLst>
          </p:cNvPr>
          <p:cNvPicPr>
            <a:picLocks noChangeAspect="1"/>
          </p:cNvPicPr>
          <p:nvPr/>
        </p:nvPicPr>
        <p:blipFill>
          <a:blip r:embed="rId2"/>
          <a:stretch>
            <a:fillRect/>
          </a:stretch>
        </p:blipFill>
        <p:spPr>
          <a:xfrm>
            <a:off x="9191897" y="388076"/>
            <a:ext cx="2902857" cy="800100"/>
          </a:xfrm>
          <a:prstGeom prst="rect">
            <a:avLst/>
          </a:prstGeom>
        </p:spPr>
      </p:pic>
    </p:spTree>
    <p:extLst>
      <p:ext uri="{BB962C8B-B14F-4D97-AF65-F5344CB8AC3E}">
        <p14:creationId xmlns:p14="http://schemas.microsoft.com/office/powerpoint/2010/main" val="3126917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D5465-2AF9-394F-8235-D4A83229CDFA}"/>
              </a:ext>
            </a:extLst>
          </p:cNvPr>
          <p:cNvSpPr>
            <a:spLocks noGrp="1"/>
          </p:cNvSpPr>
          <p:nvPr>
            <p:ph type="title"/>
          </p:nvPr>
        </p:nvSpPr>
        <p:spPr/>
        <p:txBody>
          <a:bodyPr/>
          <a:lstStyle/>
          <a:p>
            <a:r>
              <a:rPr lang="en-US" b="1" u="sng"/>
              <a:t>Early technology used by B.A</a:t>
            </a:r>
            <a:br>
              <a:rPr lang="en-US" b="1" u="sng"/>
            </a:br>
            <a:endParaRPr lang="en-US" b="1" u="sng"/>
          </a:p>
        </p:txBody>
      </p:sp>
      <p:sp>
        <p:nvSpPr>
          <p:cNvPr id="3" name="Content Placeholder 2">
            <a:extLst>
              <a:ext uri="{FF2B5EF4-FFF2-40B4-BE49-F238E27FC236}">
                <a16:creationId xmlns:a16="http://schemas.microsoft.com/office/drawing/2014/main" id="{0B393277-2706-9242-871C-2456EC10E532}"/>
              </a:ext>
            </a:extLst>
          </p:cNvPr>
          <p:cNvSpPr>
            <a:spLocks noGrp="1"/>
          </p:cNvSpPr>
          <p:nvPr>
            <p:ph idx="1"/>
          </p:nvPr>
        </p:nvSpPr>
        <p:spPr/>
        <p:txBody>
          <a:bodyPr vert="horz" lIns="91440" tIns="45720" rIns="91440" bIns="45720" rtlCol="0" anchor="t">
            <a:normAutofit/>
          </a:bodyPr>
          <a:lstStyle/>
          <a:p>
            <a:r>
              <a:rPr lang="en-US"/>
              <a:t>In the early stages of the British Airways there was no technology invented, therefore people resorted to manual operations in order to promote their business and gain customers and recognition such as:</a:t>
            </a:r>
          </a:p>
          <a:p>
            <a:r>
              <a:rPr lang="en-US"/>
              <a:t>Travel Agencies </a:t>
            </a:r>
          </a:p>
          <a:p>
            <a:r>
              <a:rPr lang="en-US"/>
              <a:t>Ticket counter in Airports</a:t>
            </a:r>
          </a:p>
          <a:p>
            <a:r>
              <a:rPr lang="en-US"/>
              <a:t>Promoting their business through leaflet, fliers via post </a:t>
            </a:r>
          </a:p>
          <a:p>
            <a:r>
              <a:rPr lang="en-US"/>
              <a:t>Word of mouth that helps attract customers </a:t>
            </a:r>
          </a:p>
          <a:p>
            <a:r>
              <a:rPr lang="en-US"/>
              <a:t>Travel Magazines </a:t>
            </a:r>
          </a:p>
        </p:txBody>
      </p:sp>
      <p:pic>
        <p:nvPicPr>
          <p:cNvPr id="4" name="Picture 4" descr="Logo, company name&#10;&#10;Description automatically generated">
            <a:extLst>
              <a:ext uri="{FF2B5EF4-FFF2-40B4-BE49-F238E27FC236}">
                <a16:creationId xmlns:a16="http://schemas.microsoft.com/office/drawing/2014/main" id="{F46E609F-7110-789D-41F1-A9B10C1AEAF5}"/>
              </a:ext>
            </a:extLst>
          </p:cNvPr>
          <p:cNvPicPr>
            <a:picLocks noChangeAspect="1"/>
          </p:cNvPicPr>
          <p:nvPr/>
        </p:nvPicPr>
        <p:blipFill>
          <a:blip r:embed="rId2"/>
          <a:stretch>
            <a:fillRect/>
          </a:stretch>
        </p:blipFill>
        <p:spPr>
          <a:xfrm>
            <a:off x="9210040" y="318044"/>
            <a:ext cx="2917371" cy="858157"/>
          </a:xfrm>
          <a:prstGeom prst="rect">
            <a:avLst/>
          </a:prstGeom>
        </p:spPr>
      </p:pic>
    </p:spTree>
    <p:extLst>
      <p:ext uri="{BB962C8B-B14F-4D97-AF65-F5344CB8AC3E}">
        <p14:creationId xmlns:p14="http://schemas.microsoft.com/office/powerpoint/2010/main" val="609397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F6D65-83BA-754F-A1B2-991F1C71172C}"/>
              </a:ext>
            </a:extLst>
          </p:cNvPr>
          <p:cNvSpPr>
            <a:spLocks noGrp="1"/>
          </p:cNvSpPr>
          <p:nvPr>
            <p:ph type="title"/>
          </p:nvPr>
        </p:nvSpPr>
        <p:spPr>
          <a:xfrm>
            <a:off x="677334" y="500743"/>
            <a:ext cx="8596668" cy="1320800"/>
          </a:xfrm>
        </p:spPr>
        <p:txBody>
          <a:bodyPr/>
          <a:lstStyle/>
          <a:p>
            <a:r>
              <a:rPr lang="en-US" b="1" u="sng"/>
              <a:t>Current technology used by B.A</a:t>
            </a:r>
          </a:p>
        </p:txBody>
      </p:sp>
      <p:sp>
        <p:nvSpPr>
          <p:cNvPr id="3" name="Content Placeholder 2">
            <a:extLst>
              <a:ext uri="{FF2B5EF4-FFF2-40B4-BE49-F238E27FC236}">
                <a16:creationId xmlns:a16="http://schemas.microsoft.com/office/drawing/2014/main" id="{5F416047-CCA2-B640-A10A-255B08CBA482}"/>
              </a:ext>
            </a:extLst>
          </p:cNvPr>
          <p:cNvSpPr>
            <a:spLocks noGrp="1"/>
          </p:cNvSpPr>
          <p:nvPr>
            <p:ph idx="1"/>
          </p:nvPr>
        </p:nvSpPr>
        <p:spPr>
          <a:xfrm>
            <a:off x="677334" y="1555531"/>
            <a:ext cx="8596668" cy="4792717"/>
          </a:xfrm>
        </p:spPr>
        <p:txBody>
          <a:bodyPr vert="horz" lIns="91440" tIns="45720" rIns="91440" bIns="45720" rtlCol="0" anchor="t">
            <a:normAutofit/>
          </a:bodyPr>
          <a:lstStyle/>
          <a:p>
            <a:r>
              <a:rPr lang="en-US" dirty="0"/>
              <a:t>Over periods of time, the operation of British Airways has immensely evolved due to technology now being introduced. This has benefitted the airline company in many ways as they can now alternate to newer efficient methods of elevating their business. They do this through the use of:</a:t>
            </a:r>
          </a:p>
          <a:p>
            <a:r>
              <a:rPr lang="en-US" dirty="0"/>
              <a:t>Biometric Technology : in collaboration with U.S Customs &amp; Border protection ( CBP)</a:t>
            </a:r>
          </a:p>
          <a:p>
            <a:r>
              <a:rPr lang="en-US" dirty="0"/>
              <a:t>Digital queuing method by QMATIC – this allows consumers to virtually check in.</a:t>
            </a:r>
          </a:p>
          <a:p>
            <a:r>
              <a:rPr lang="en-US" dirty="0"/>
              <a:t>QR reader boarding pass by scanning code technology </a:t>
            </a:r>
          </a:p>
          <a:p>
            <a:r>
              <a:rPr lang="en-US" dirty="0"/>
              <a:t>The British Airways apps – This app makes booking ,boarding and accessing everything about the flights easier compared to before </a:t>
            </a:r>
          </a:p>
          <a:p>
            <a:pPr marL="0" indent="0">
              <a:buNone/>
            </a:pPr>
            <a:endParaRPr lang="en-US" sz="1800" dirty="0">
              <a:effectLst/>
              <a:latin typeface="Trebuchet MS"/>
              <a:ea typeface="Calibri" panose="020F0502020204030204" pitchFamily="34" charset="0"/>
              <a:cs typeface="Times New Roman" panose="02020603050405020304" pitchFamily="18" charset="0"/>
            </a:endParaRPr>
          </a:p>
          <a:p>
            <a:pPr marL="0" indent="0">
              <a:buNone/>
            </a:pPr>
            <a:r>
              <a:rPr lang="en-US" sz="1800" b="1" dirty="0">
                <a:effectLst/>
                <a:latin typeface="Trebuchet MS"/>
                <a:ea typeface="Calibri" panose="020F0502020204030204" pitchFamily="34" charset="0"/>
                <a:cs typeface="Times New Roman"/>
              </a:rPr>
              <a:t>(</a:t>
            </a:r>
            <a:r>
              <a:rPr lang="en-US" sz="1800" b="1" dirty="0" err="1">
                <a:effectLst/>
                <a:latin typeface="Trebuchet MS"/>
                <a:ea typeface="Calibri" panose="020F0502020204030204" pitchFamily="34" charset="0"/>
                <a:cs typeface="Times New Roman"/>
              </a:rPr>
              <a:t>Brandler</a:t>
            </a:r>
            <a:r>
              <a:rPr lang="en-US" sz="1800" b="1" dirty="0">
                <a:effectLst/>
                <a:latin typeface="Trebuchet MS"/>
                <a:ea typeface="Calibri" panose="020F0502020204030204" pitchFamily="34" charset="0"/>
                <a:cs typeface="Times New Roman"/>
              </a:rPr>
              <a:t>, 2021)</a:t>
            </a:r>
            <a:endParaRPr lang="en-GB" sz="1800" b="1" dirty="0">
              <a:effectLst/>
              <a:latin typeface="Trebuchet MS"/>
              <a:ea typeface="Calibri" panose="020F0502020204030204" pitchFamily="34" charset="0"/>
              <a:cs typeface="Times New Roman"/>
            </a:endParaRPr>
          </a:p>
          <a:p>
            <a:endParaRPr lang="en-US" dirty="0"/>
          </a:p>
          <a:p>
            <a:endParaRPr lang="en-US" dirty="0"/>
          </a:p>
          <a:p>
            <a:endParaRPr lang="en-US" dirty="0"/>
          </a:p>
        </p:txBody>
      </p:sp>
      <p:pic>
        <p:nvPicPr>
          <p:cNvPr id="4" name="Picture 4" descr="Logo, company name&#10;&#10;Description automatically generated">
            <a:extLst>
              <a:ext uri="{FF2B5EF4-FFF2-40B4-BE49-F238E27FC236}">
                <a16:creationId xmlns:a16="http://schemas.microsoft.com/office/drawing/2014/main" id="{5FF3074E-F8E8-A2B9-0A9A-8656DE527B59}"/>
              </a:ext>
            </a:extLst>
          </p:cNvPr>
          <p:cNvPicPr>
            <a:picLocks noChangeAspect="1"/>
          </p:cNvPicPr>
          <p:nvPr/>
        </p:nvPicPr>
        <p:blipFill>
          <a:blip r:embed="rId2"/>
          <a:stretch>
            <a:fillRect/>
          </a:stretch>
        </p:blipFill>
        <p:spPr>
          <a:xfrm>
            <a:off x="9024258" y="211727"/>
            <a:ext cx="3106056" cy="800100"/>
          </a:xfrm>
          <a:prstGeom prst="rect">
            <a:avLst/>
          </a:prstGeom>
        </p:spPr>
      </p:pic>
    </p:spTree>
    <p:extLst>
      <p:ext uri="{BB962C8B-B14F-4D97-AF65-F5344CB8AC3E}">
        <p14:creationId xmlns:p14="http://schemas.microsoft.com/office/powerpoint/2010/main" val="135179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678E3-9E77-0284-4D5C-EA3867ECC289}"/>
              </a:ext>
            </a:extLst>
          </p:cNvPr>
          <p:cNvSpPr>
            <a:spLocks noGrp="1"/>
          </p:cNvSpPr>
          <p:nvPr>
            <p:ph type="title"/>
          </p:nvPr>
        </p:nvSpPr>
        <p:spPr/>
        <p:txBody>
          <a:bodyPr/>
          <a:lstStyle/>
          <a:p>
            <a:r>
              <a:rPr lang="en-GB" b="1" u="sng">
                <a:ea typeface="+mj-lt"/>
                <a:cs typeface="+mj-lt"/>
              </a:rPr>
              <a:t>Insights to the modern technology </a:t>
            </a:r>
            <a:endParaRPr lang="en-US" u="sng"/>
          </a:p>
          <a:p>
            <a:endParaRPr lang="en-GB"/>
          </a:p>
        </p:txBody>
      </p:sp>
      <p:sp>
        <p:nvSpPr>
          <p:cNvPr id="3" name="Content Placeholder 2">
            <a:extLst>
              <a:ext uri="{FF2B5EF4-FFF2-40B4-BE49-F238E27FC236}">
                <a16:creationId xmlns:a16="http://schemas.microsoft.com/office/drawing/2014/main" id="{297A33D7-A837-C98A-EED6-47FC5B2B2578}"/>
              </a:ext>
            </a:extLst>
          </p:cNvPr>
          <p:cNvSpPr>
            <a:spLocks noGrp="1"/>
          </p:cNvSpPr>
          <p:nvPr>
            <p:ph idx="1"/>
          </p:nvPr>
        </p:nvSpPr>
        <p:spPr/>
        <p:txBody>
          <a:bodyPr vert="horz" lIns="91440" tIns="45720" rIns="91440" bIns="45720" rtlCol="0" anchor="t">
            <a:normAutofit/>
          </a:bodyPr>
          <a:lstStyle/>
          <a:p>
            <a:r>
              <a:rPr lang="en-GB">
                <a:ea typeface="+mn-lt"/>
                <a:cs typeface="+mn-lt"/>
              </a:rPr>
              <a:t>•</a:t>
            </a:r>
            <a:r>
              <a:rPr lang="en-GB" b="1">
                <a:ea typeface="+mn-lt"/>
                <a:cs typeface="+mn-lt"/>
              </a:rPr>
              <a:t>British Airways created an eco-friendly and employee-friendly working environment.</a:t>
            </a:r>
            <a:endParaRPr lang="en-GB"/>
          </a:p>
          <a:p>
            <a:r>
              <a:rPr lang="en-GB">
                <a:ea typeface="+mn-lt"/>
                <a:cs typeface="+mn-lt"/>
              </a:rPr>
              <a:t>•</a:t>
            </a:r>
            <a:r>
              <a:rPr lang="en-GB" b="1">
                <a:ea typeface="+mn-lt"/>
                <a:cs typeface="+mn-lt"/>
              </a:rPr>
              <a:t>AI technology</a:t>
            </a:r>
            <a:endParaRPr lang="en-GB"/>
          </a:p>
          <a:p>
            <a:r>
              <a:rPr lang="en-GB">
                <a:ea typeface="+mn-lt"/>
                <a:cs typeface="+mn-lt"/>
              </a:rPr>
              <a:t>•</a:t>
            </a:r>
            <a:r>
              <a:rPr lang="en-GB" b="1">
                <a:ea typeface="+mn-lt"/>
                <a:cs typeface="+mn-lt"/>
              </a:rPr>
              <a:t>Integrate all employees in a single platform</a:t>
            </a:r>
            <a:endParaRPr lang="en-GB"/>
          </a:p>
          <a:p>
            <a:r>
              <a:rPr lang="en-GB" b="1">
                <a:ea typeface="+mn-lt"/>
                <a:cs typeface="+mn-lt"/>
              </a:rPr>
              <a:t>Makes the task easy</a:t>
            </a:r>
            <a:endParaRPr lang="en-GB"/>
          </a:p>
        </p:txBody>
      </p:sp>
      <p:pic>
        <p:nvPicPr>
          <p:cNvPr id="4" name="Picture 4" descr="A picture containing text, clipart&#10;&#10;Description automatically generated">
            <a:extLst>
              <a:ext uri="{FF2B5EF4-FFF2-40B4-BE49-F238E27FC236}">
                <a16:creationId xmlns:a16="http://schemas.microsoft.com/office/drawing/2014/main" id="{6D17634F-B731-3531-ABC7-CC1BE262D42F}"/>
              </a:ext>
            </a:extLst>
          </p:cNvPr>
          <p:cNvPicPr>
            <a:picLocks noChangeAspect="1"/>
          </p:cNvPicPr>
          <p:nvPr/>
        </p:nvPicPr>
        <p:blipFill>
          <a:blip r:embed="rId2"/>
          <a:stretch>
            <a:fillRect/>
          </a:stretch>
        </p:blipFill>
        <p:spPr>
          <a:xfrm>
            <a:off x="9114972" y="258722"/>
            <a:ext cx="3077028" cy="709012"/>
          </a:xfrm>
          <a:prstGeom prst="rect">
            <a:avLst/>
          </a:prstGeom>
        </p:spPr>
      </p:pic>
    </p:spTree>
    <p:extLst>
      <p:ext uri="{BB962C8B-B14F-4D97-AF65-F5344CB8AC3E}">
        <p14:creationId xmlns:p14="http://schemas.microsoft.com/office/powerpoint/2010/main" val="1996279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46305-D488-E4D6-9D12-10B5D4E1ACDB}"/>
              </a:ext>
            </a:extLst>
          </p:cNvPr>
          <p:cNvSpPr>
            <a:spLocks noGrp="1"/>
          </p:cNvSpPr>
          <p:nvPr>
            <p:ph type="title"/>
          </p:nvPr>
        </p:nvSpPr>
        <p:spPr/>
        <p:txBody>
          <a:bodyPr/>
          <a:lstStyle/>
          <a:p>
            <a:r>
              <a:rPr lang="en-GB" b="1" u="sng">
                <a:ea typeface="+mj-lt"/>
                <a:cs typeface="+mj-lt"/>
              </a:rPr>
              <a:t>Create effective communication environment</a:t>
            </a:r>
            <a:endParaRPr lang="en-US" u="sng"/>
          </a:p>
          <a:p>
            <a:endParaRPr lang="en-GB"/>
          </a:p>
        </p:txBody>
      </p:sp>
      <p:sp>
        <p:nvSpPr>
          <p:cNvPr id="3" name="Content Placeholder 2">
            <a:extLst>
              <a:ext uri="{FF2B5EF4-FFF2-40B4-BE49-F238E27FC236}">
                <a16:creationId xmlns:a16="http://schemas.microsoft.com/office/drawing/2014/main" id="{5E350FE8-B24E-4222-A122-E61FAD9D4748}"/>
              </a:ext>
            </a:extLst>
          </p:cNvPr>
          <p:cNvSpPr>
            <a:spLocks noGrp="1"/>
          </p:cNvSpPr>
          <p:nvPr>
            <p:ph idx="1"/>
          </p:nvPr>
        </p:nvSpPr>
        <p:spPr/>
        <p:txBody>
          <a:bodyPr vert="horz" lIns="91440" tIns="45720" rIns="91440" bIns="45720" rtlCol="0" anchor="t">
            <a:normAutofit/>
          </a:bodyPr>
          <a:lstStyle/>
          <a:p>
            <a:r>
              <a:rPr lang="en-GB">
                <a:ea typeface="+mn-lt"/>
                <a:cs typeface="+mn-lt"/>
              </a:rPr>
              <a:t>•</a:t>
            </a:r>
            <a:r>
              <a:rPr lang="en-GB" b="1">
                <a:ea typeface="+mn-lt"/>
                <a:cs typeface="+mn-lt"/>
              </a:rPr>
              <a:t>Integrate and connect the all staff in a single platform</a:t>
            </a:r>
            <a:endParaRPr lang="en-GB"/>
          </a:p>
          <a:p>
            <a:r>
              <a:rPr lang="en-GB">
                <a:ea typeface="+mn-lt"/>
                <a:cs typeface="+mn-lt"/>
              </a:rPr>
              <a:t>•</a:t>
            </a:r>
            <a:r>
              <a:rPr lang="en-GB" b="1">
                <a:ea typeface="+mn-lt"/>
                <a:cs typeface="+mn-lt"/>
              </a:rPr>
              <a:t>Easy access and transferring the messages.</a:t>
            </a:r>
            <a:endParaRPr lang="en-GB"/>
          </a:p>
          <a:p>
            <a:r>
              <a:rPr lang="en-GB">
                <a:ea typeface="+mn-lt"/>
                <a:cs typeface="+mn-lt"/>
              </a:rPr>
              <a:t>•</a:t>
            </a:r>
            <a:r>
              <a:rPr lang="en-GB" b="1">
                <a:ea typeface="+mn-lt"/>
                <a:cs typeface="+mn-lt"/>
              </a:rPr>
              <a:t>Freedom of choice and right to say personal observation.</a:t>
            </a:r>
            <a:endParaRPr lang="en-GB"/>
          </a:p>
          <a:p>
            <a:endParaRPr lang="en-GB"/>
          </a:p>
        </p:txBody>
      </p:sp>
      <p:pic>
        <p:nvPicPr>
          <p:cNvPr id="4" name="Picture 4" descr="Logo, company name&#10;&#10;Description automatically generated">
            <a:extLst>
              <a:ext uri="{FF2B5EF4-FFF2-40B4-BE49-F238E27FC236}">
                <a16:creationId xmlns:a16="http://schemas.microsoft.com/office/drawing/2014/main" id="{A2E0409B-273F-7099-8B0C-FCDEFAF7E6EA}"/>
              </a:ext>
            </a:extLst>
          </p:cNvPr>
          <p:cNvPicPr>
            <a:picLocks noChangeAspect="1"/>
          </p:cNvPicPr>
          <p:nvPr/>
        </p:nvPicPr>
        <p:blipFill>
          <a:blip r:embed="rId2"/>
          <a:stretch>
            <a:fillRect/>
          </a:stretch>
        </p:blipFill>
        <p:spPr>
          <a:xfrm>
            <a:off x="9216572" y="260804"/>
            <a:ext cx="2975428" cy="704850"/>
          </a:xfrm>
          <a:prstGeom prst="rect">
            <a:avLst/>
          </a:prstGeom>
        </p:spPr>
      </p:pic>
    </p:spTree>
    <p:extLst>
      <p:ext uri="{BB962C8B-B14F-4D97-AF65-F5344CB8AC3E}">
        <p14:creationId xmlns:p14="http://schemas.microsoft.com/office/powerpoint/2010/main" val="2199449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1BD4F-0BC5-33D3-64BD-5F1EA1986BDD}"/>
              </a:ext>
            </a:extLst>
          </p:cNvPr>
          <p:cNvSpPr>
            <a:spLocks noGrp="1"/>
          </p:cNvSpPr>
          <p:nvPr>
            <p:ph type="title"/>
          </p:nvPr>
        </p:nvSpPr>
        <p:spPr/>
        <p:txBody>
          <a:bodyPr/>
          <a:lstStyle/>
          <a:p>
            <a:pPr algn="just"/>
            <a:r>
              <a:rPr lang="en-GB" b="1" u="sng">
                <a:ea typeface="+mj-lt"/>
                <a:cs typeface="+mj-lt"/>
              </a:rPr>
              <a:t>Raise Quality Standards</a:t>
            </a:r>
            <a:endParaRPr lang="en-US" u="sng"/>
          </a:p>
          <a:p>
            <a:endParaRPr lang="en-GB"/>
          </a:p>
        </p:txBody>
      </p:sp>
      <p:sp>
        <p:nvSpPr>
          <p:cNvPr id="3" name="Content Placeholder 2">
            <a:extLst>
              <a:ext uri="{FF2B5EF4-FFF2-40B4-BE49-F238E27FC236}">
                <a16:creationId xmlns:a16="http://schemas.microsoft.com/office/drawing/2014/main" id="{FCA31C84-4F63-F40B-D83D-A131E47B6E87}"/>
              </a:ext>
            </a:extLst>
          </p:cNvPr>
          <p:cNvSpPr>
            <a:spLocks noGrp="1"/>
          </p:cNvSpPr>
          <p:nvPr>
            <p:ph idx="1"/>
          </p:nvPr>
        </p:nvSpPr>
        <p:spPr/>
        <p:txBody>
          <a:bodyPr vert="horz" lIns="91440" tIns="45720" rIns="91440" bIns="45720" rtlCol="0" anchor="t">
            <a:normAutofit/>
          </a:bodyPr>
          <a:lstStyle/>
          <a:p>
            <a:r>
              <a:rPr lang="en-GB">
                <a:ea typeface="+mn-lt"/>
                <a:cs typeface="+mn-lt"/>
              </a:rPr>
              <a:t>•</a:t>
            </a:r>
            <a:r>
              <a:rPr lang="en-GB" b="1">
                <a:ea typeface="+mn-lt"/>
                <a:cs typeface="+mn-lt"/>
              </a:rPr>
              <a:t>Provide a comfort and better service experience </a:t>
            </a:r>
            <a:endParaRPr lang="en-GB"/>
          </a:p>
          <a:p>
            <a:r>
              <a:rPr lang="en-GB">
                <a:ea typeface="+mn-lt"/>
                <a:cs typeface="+mn-lt"/>
              </a:rPr>
              <a:t>•</a:t>
            </a:r>
            <a:r>
              <a:rPr lang="en-GB" b="1">
                <a:ea typeface="+mn-lt"/>
                <a:cs typeface="+mn-lt"/>
              </a:rPr>
              <a:t>Uses of different modern robotics systems</a:t>
            </a:r>
            <a:endParaRPr lang="en-GB"/>
          </a:p>
          <a:p>
            <a:r>
              <a:rPr lang="en-GB">
                <a:ea typeface="+mn-lt"/>
                <a:cs typeface="+mn-lt"/>
              </a:rPr>
              <a:t>•</a:t>
            </a:r>
            <a:r>
              <a:rPr lang="en-GB" b="1">
                <a:ea typeface="+mn-lt"/>
                <a:cs typeface="+mn-lt"/>
              </a:rPr>
              <a:t>Reduce the costs </a:t>
            </a:r>
            <a:endParaRPr lang="en-GB"/>
          </a:p>
          <a:p>
            <a:r>
              <a:rPr lang="en-GB">
                <a:ea typeface="+mn-lt"/>
                <a:cs typeface="+mn-lt"/>
              </a:rPr>
              <a:t>•</a:t>
            </a:r>
            <a:r>
              <a:rPr lang="en-GB" b="1">
                <a:ea typeface="+mn-lt"/>
                <a:cs typeface="+mn-lt"/>
              </a:rPr>
              <a:t>Save time</a:t>
            </a:r>
            <a:endParaRPr lang="en-GB"/>
          </a:p>
          <a:p>
            <a:r>
              <a:rPr lang="en-GB">
                <a:ea typeface="+mn-lt"/>
                <a:cs typeface="+mn-lt"/>
              </a:rPr>
              <a:t>•</a:t>
            </a:r>
            <a:r>
              <a:rPr lang="en-GB" b="1">
                <a:ea typeface="+mn-lt"/>
                <a:cs typeface="+mn-lt"/>
              </a:rPr>
              <a:t>Making effective air service decision</a:t>
            </a:r>
            <a:endParaRPr lang="en-GB"/>
          </a:p>
          <a:p>
            <a:endParaRPr lang="en-GB"/>
          </a:p>
        </p:txBody>
      </p:sp>
      <p:pic>
        <p:nvPicPr>
          <p:cNvPr id="4" name="Picture 4" descr="Logo, company name&#10;&#10;Description automatically generated">
            <a:extLst>
              <a:ext uri="{FF2B5EF4-FFF2-40B4-BE49-F238E27FC236}">
                <a16:creationId xmlns:a16="http://schemas.microsoft.com/office/drawing/2014/main" id="{0758540E-D034-58C1-AD91-042EACCB8F4E}"/>
              </a:ext>
            </a:extLst>
          </p:cNvPr>
          <p:cNvPicPr>
            <a:picLocks noChangeAspect="1"/>
          </p:cNvPicPr>
          <p:nvPr/>
        </p:nvPicPr>
        <p:blipFill>
          <a:blip r:embed="rId2"/>
          <a:stretch>
            <a:fillRect/>
          </a:stretch>
        </p:blipFill>
        <p:spPr>
          <a:xfrm>
            <a:off x="9013371" y="275318"/>
            <a:ext cx="3178629" cy="777421"/>
          </a:xfrm>
          <a:prstGeom prst="rect">
            <a:avLst/>
          </a:prstGeom>
        </p:spPr>
      </p:pic>
    </p:spTree>
    <p:extLst>
      <p:ext uri="{BB962C8B-B14F-4D97-AF65-F5344CB8AC3E}">
        <p14:creationId xmlns:p14="http://schemas.microsoft.com/office/powerpoint/2010/main" val="103976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0A408-473F-2122-296F-9F5CF411CA55}"/>
              </a:ext>
            </a:extLst>
          </p:cNvPr>
          <p:cNvSpPr>
            <a:spLocks noGrp="1"/>
          </p:cNvSpPr>
          <p:nvPr>
            <p:ph type="title"/>
          </p:nvPr>
        </p:nvSpPr>
        <p:spPr/>
        <p:txBody>
          <a:bodyPr/>
          <a:lstStyle/>
          <a:p>
            <a:pPr algn="just"/>
            <a:r>
              <a:rPr lang="en-GB" b="1" u="sng">
                <a:ea typeface="+mj-lt"/>
                <a:cs typeface="+mj-lt"/>
              </a:rPr>
              <a:t>Online Experience</a:t>
            </a:r>
            <a:endParaRPr lang="en-US" u="sng"/>
          </a:p>
          <a:p>
            <a:endParaRPr lang="en-GB"/>
          </a:p>
        </p:txBody>
      </p:sp>
      <p:sp>
        <p:nvSpPr>
          <p:cNvPr id="3" name="Content Placeholder 2">
            <a:extLst>
              <a:ext uri="{FF2B5EF4-FFF2-40B4-BE49-F238E27FC236}">
                <a16:creationId xmlns:a16="http://schemas.microsoft.com/office/drawing/2014/main" id="{4CEC0CC5-9E5B-8EA6-D7E7-B77AC623830F}"/>
              </a:ext>
            </a:extLst>
          </p:cNvPr>
          <p:cNvSpPr>
            <a:spLocks noGrp="1"/>
          </p:cNvSpPr>
          <p:nvPr>
            <p:ph idx="1"/>
          </p:nvPr>
        </p:nvSpPr>
        <p:spPr/>
        <p:txBody>
          <a:bodyPr vert="horz" lIns="91440" tIns="45720" rIns="91440" bIns="45720" rtlCol="0" anchor="t">
            <a:normAutofit/>
          </a:bodyPr>
          <a:lstStyle/>
          <a:p>
            <a:r>
              <a:rPr lang="en-GB">
                <a:ea typeface="+mn-lt"/>
                <a:cs typeface="+mn-lt"/>
              </a:rPr>
              <a:t>•</a:t>
            </a:r>
            <a:r>
              <a:rPr lang="en-GB" b="1">
                <a:ea typeface="+mn-lt"/>
                <a:cs typeface="+mn-lt"/>
              </a:rPr>
              <a:t>Online flight booking system</a:t>
            </a:r>
            <a:endParaRPr lang="en-GB"/>
          </a:p>
          <a:p>
            <a:r>
              <a:rPr lang="en-GB">
                <a:ea typeface="+mn-lt"/>
                <a:cs typeface="+mn-lt"/>
              </a:rPr>
              <a:t>•</a:t>
            </a:r>
            <a:r>
              <a:rPr lang="en-GB" b="1">
                <a:ea typeface="+mn-lt"/>
                <a:cs typeface="+mn-lt"/>
              </a:rPr>
              <a:t>Information system</a:t>
            </a:r>
            <a:endParaRPr lang="en-GB"/>
          </a:p>
          <a:p>
            <a:r>
              <a:rPr lang="en-GB">
                <a:ea typeface="+mn-lt"/>
                <a:cs typeface="+mn-lt"/>
              </a:rPr>
              <a:t>•</a:t>
            </a:r>
            <a:r>
              <a:rPr lang="en-GB" b="1">
                <a:ea typeface="+mn-lt"/>
                <a:cs typeface="+mn-lt"/>
              </a:rPr>
              <a:t>Using AI for ensuring the scalability and testability</a:t>
            </a:r>
            <a:endParaRPr lang="en-GB"/>
          </a:p>
          <a:p>
            <a:r>
              <a:rPr lang="en-GB" b="1">
                <a:ea typeface="+mn-lt"/>
                <a:cs typeface="+mn-lt"/>
              </a:rPr>
              <a:t>Website</a:t>
            </a:r>
            <a:endParaRPr lang="en-GB"/>
          </a:p>
        </p:txBody>
      </p:sp>
      <p:pic>
        <p:nvPicPr>
          <p:cNvPr id="4" name="Picture 4" descr="Logo, company name&#10;&#10;Description automatically generated">
            <a:extLst>
              <a:ext uri="{FF2B5EF4-FFF2-40B4-BE49-F238E27FC236}">
                <a16:creationId xmlns:a16="http://schemas.microsoft.com/office/drawing/2014/main" id="{EEF65D85-5A54-1458-ABB7-9ED97F765C84}"/>
              </a:ext>
            </a:extLst>
          </p:cNvPr>
          <p:cNvPicPr>
            <a:picLocks noChangeAspect="1"/>
          </p:cNvPicPr>
          <p:nvPr/>
        </p:nvPicPr>
        <p:blipFill>
          <a:blip r:embed="rId2"/>
          <a:stretch>
            <a:fillRect/>
          </a:stretch>
        </p:blipFill>
        <p:spPr>
          <a:xfrm>
            <a:off x="8968072" y="120106"/>
            <a:ext cx="3223928" cy="748800"/>
          </a:xfrm>
          <a:prstGeom prst="rect">
            <a:avLst/>
          </a:prstGeom>
        </p:spPr>
      </p:pic>
      <p:pic>
        <p:nvPicPr>
          <p:cNvPr id="5" name="Picture 4" descr="Logo, company name&#10;&#10;Description automatically generated">
            <a:extLst>
              <a:ext uri="{FF2B5EF4-FFF2-40B4-BE49-F238E27FC236}">
                <a16:creationId xmlns:a16="http://schemas.microsoft.com/office/drawing/2014/main" id="{7D443A4A-6A06-DB44-B871-3D51B377FABC}"/>
              </a:ext>
            </a:extLst>
          </p:cNvPr>
          <p:cNvPicPr>
            <a:picLocks noChangeAspect="1"/>
          </p:cNvPicPr>
          <p:nvPr/>
        </p:nvPicPr>
        <p:blipFill>
          <a:blip r:embed="rId2"/>
          <a:stretch>
            <a:fillRect/>
          </a:stretch>
        </p:blipFill>
        <p:spPr>
          <a:xfrm>
            <a:off x="8968072" y="5011"/>
            <a:ext cx="3223928" cy="748800"/>
          </a:xfrm>
          <a:prstGeom prst="rect">
            <a:avLst/>
          </a:prstGeom>
        </p:spPr>
      </p:pic>
    </p:spTree>
    <p:extLst>
      <p:ext uri="{BB962C8B-B14F-4D97-AF65-F5344CB8AC3E}">
        <p14:creationId xmlns:p14="http://schemas.microsoft.com/office/powerpoint/2010/main" val="188706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44718-C60A-484B-9195-7720C6227995}"/>
              </a:ext>
            </a:extLst>
          </p:cNvPr>
          <p:cNvSpPr>
            <a:spLocks noGrp="1"/>
          </p:cNvSpPr>
          <p:nvPr>
            <p:ph type="title"/>
          </p:nvPr>
        </p:nvSpPr>
        <p:spPr/>
        <p:txBody>
          <a:bodyPr/>
          <a:lstStyle/>
          <a:p>
            <a:r>
              <a:rPr lang="en-US" b="1" u="sng"/>
              <a:t>Lessons learned…</a:t>
            </a:r>
          </a:p>
        </p:txBody>
      </p:sp>
      <p:sp>
        <p:nvSpPr>
          <p:cNvPr id="3" name="Content Placeholder 2">
            <a:extLst>
              <a:ext uri="{FF2B5EF4-FFF2-40B4-BE49-F238E27FC236}">
                <a16:creationId xmlns:a16="http://schemas.microsoft.com/office/drawing/2014/main" id="{18DA72A6-7BC9-D940-A13B-FCDD988A6207}"/>
              </a:ext>
            </a:extLst>
          </p:cNvPr>
          <p:cNvSpPr>
            <a:spLocks noGrp="1"/>
          </p:cNvSpPr>
          <p:nvPr>
            <p:ph idx="1"/>
          </p:nvPr>
        </p:nvSpPr>
        <p:spPr>
          <a:xfrm>
            <a:off x="677334" y="1414463"/>
            <a:ext cx="8596668" cy="4626900"/>
          </a:xfrm>
        </p:spPr>
        <p:txBody>
          <a:bodyPr/>
          <a:lstStyle/>
          <a:p>
            <a:r>
              <a:rPr lang="en-US"/>
              <a:t>After participating in this group project and taking leadership, I have learnt to collect ideas from my team members and correlate everyone's data and research all into one presentation. </a:t>
            </a:r>
          </a:p>
          <a:p>
            <a:endParaRPr lang="en-US"/>
          </a:p>
          <a:p>
            <a:r>
              <a:rPr lang="en-US"/>
              <a:t>The skills we have achieved from this project are:</a:t>
            </a:r>
          </a:p>
          <a:p>
            <a:endParaRPr lang="en-US"/>
          </a:p>
          <a:p>
            <a:r>
              <a:rPr lang="en-US"/>
              <a:t>Teamwork </a:t>
            </a:r>
          </a:p>
          <a:p>
            <a:r>
              <a:rPr lang="en-US"/>
              <a:t>Co-operation </a:t>
            </a:r>
          </a:p>
          <a:p>
            <a:r>
              <a:rPr lang="en-US"/>
              <a:t>Effective communication </a:t>
            </a:r>
          </a:p>
          <a:p>
            <a:r>
              <a:rPr lang="en-US"/>
              <a:t>Motivation </a:t>
            </a:r>
          </a:p>
          <a:p>
            <a:r>
              <a:rPr lang="en-US"/>
              <a:t>Time management </a:t>
            </a:r>
          </a:p>
          <a:p>
            <a:r>
              <a:rPr lang="en-US"/>
              <a:t>Problem solving </a:t>
            </a:r>
          </a:p>
          <a:p>
            <a:endParaRPr lang="en-US"/>
          </a:p>
          <a:p>
            <a:pPr marL="0" indent="0">
              <a:buNone/>
            </a:pPr>
            <a:endParaRPr lang="en-US"/>
          </a:p>
        </p:txBody>
      </p:sp>
      <p:pic>
        <p:nvPicPr>
          <p:cNvPr id="4" name="Picture 4" descr="Logo, company name&#10;&#10;Description automatically generated">
            <a:extLst>
              <a:ext uri="{FF2B5EF4-FFF2-40B4-BE49-F238E27FC236}">
                <a16:creationId xmlns:a16="http://schemas.microsoft.com/office/drawing/2014/main" id="{B0A44577-5E10-ED42-A604-F3EF49971E6B}"/>
              </a:ext>
            </a:extLst>
          </p:cNvPr>
          <p:cNvPicPr>
            <a:picLocks noChangeAspect="1"/>
          </p:cNvPicPr>
          <p:nvPr/>
        </p:nvPicPr>
        <p:blipFill>
          <a:blip r:embed="rId2"/>
          <a:stretch>
            <a:fillRect/>
          </a:stretch>
        </p:blipFill>
        <p:spPr>
          <a:xfrm>
            <a:off x="8968072" y="120106"/>
            <a:ext cx="3223928" cy="748800"/>
          </a:xfrm>
          <a:prstGeom prst="rect">
            <a:avLst/>
          </a:prstGeom>
        </p:spPr>
      </p:pic>
    </p:spTree>
    <p:extLst>
      <p:ext uri="{BB962C8B-B14F-4D97-AF65-F5344CB8AC3E}">
        <p14:creationId xmlns:p14="http://schemas.microsoft.com/office/powerpoint/2010/main" val="776646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24DA1-4FD6-AE46-B24D-5609C170FF08}"/>
              </a:ext>
            </a:extLst>
          </p:cNvPr>
          <p:cNvSpPr>
            <a:spLocks noGrp="1"/>
          </p:cNvSpPr>
          <p:nvPr>
            <p:ph type="title"/>
          </p:nvPr>
        </p:nvSpPr>
        <p:spPr/>
        <p:txBody>
          <a:bodyPr/>
          <a:lstStyle/>
          <a:p>
            <a:r>
              <a:rPr lang="en-US" b="1" u="sng"/>
              <a:t>Conclusion</a:t>
            </a:r>
          </a:p>
        </p:txBody>
      </p:sp>
      <p:sp>
        <p:nvSpPr>
          <p:cNvPr id="3" name="Content Placeholder 2">
            <a:extLst>
              <a:ext uri="{FF2B5EF4-FFF2-40B4-BE49-F238E27FC236}">
                <a16:creationId xmlns:a16="http://schemas.microsoft.com/office/drawing/2014/main" id="{E3241EAC-C0AC-A440-91A5-578B0C10C701}"/>
              </a:ext>
            </a:extLst>
          </p:cNvPr>
          <p:cNvSpPr>
            <a:spLocks noGrp="1"/>
          </p:cNvSpPr>
          <p:nvPr>
            <p:ph idx="1"/>
          </p:nvPr>
        </p:nvSpPr>
        <p:spPr>
          <a:xfrm>
            <a:off x="677334" y="2160589"/>
            <a:ext cx="5552016" cy="3880773"/>
          </a:xfrm>
        </p:spPr>
        <p:txBody>
          <a:bodyPr/>
          <a:lstStyle/>
          <a:p>
            <a:r>
              <a:rPr lang="en-US"/>
              <a:t>An absence of technologies does not work as a barrier to the airline.</a:t>
            </a:r>
          </a:p>
          <a:p>
            <a:endParaRPr lang="en-US"/>
          </a:p>
          <a:p>
            <a:r>
              <a:rPr lang="en-US"/>
              <a:t>The utilization of leaflets, magazines and fliers has aided the airline to achieve customers </a:t>
            </a:r>
          </a:p>
        </p:txBody>
      </p:sp>
      <p:pic>
        <p:nvPicPr>
          <p:cNvPr id="1026" name="Picture 2" descr="British Airways' profits may not fly high much longer | The Economist">
            <a:extLst>
              <a:ext uri="{FF2B5EF4-FFF2-40B4-BE49-F238E27FC236}">
                <a16:creationId xmlns:a16="http://schemas.microsoft.com/office/drawing/2014/main" id="{B33CA4D1-1673-3B42-B231-47B716DAC7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7988" y="2160589"/>
            <a:ext cx="4900612" cy="38807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text, clipart&#10;&#10;Description automatically generated">
            <a:extLst>
              <a:ext uri="{FF2B5EF4-FFF2-40B4-BE49-F238E27FC236}">
                <a16:creationId xmlns:a16="http://schemas.microsoft.com/office/drawing/2014/main" id="{3DA80C35-50B6-D447-9549-AA06B8E9F2EF}"/>
              </a:ext>
            </a:extLst>
          </p:cNvPr>
          <p:cNvPicPr>
            <a:picLocks noChangeAspect="1"/>
          </p:cNvPicPr>
          <p:nvPr/>
        </p:nvPicPr>
        <p:blipFill>
          <a:blip r:embed="rId3"/>
          <a:stretch>
            <a:fillRect/>
          </a:stretch>
        </p:blipFill>
        <p:spPr>
          <a:xfrm>
            <a:off x="8872538" y="258722"/>
            <a:ext cx="3319462" cy="709012"/>
          </a:xfrm>
          <a:prstGeom prst="rect">
            <a:avLst/>
          </a:prstGeom>
        </p:spPr>
      </p:pic>
    </p:spTree>
    <p:extLst>
      <p:ext uri="{BB962C8B-B14F-4D97-AF65-F5344CB8AC3E}">
        <p14:creationId xmlns:p14="http://schemas.microsoft.com/office/powerpoint/2010/main" val="2270733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3842E-6F82-7671-D3EB-39C6BFFF3578}"/>
              </a:ext>
            </a:extLst>
          </p:cNvPr>
          <p:cNvSpPr>
            <a:spLocks noGrp="1"/>
          </p:cNvSpPr>
          <p:nvPr>
            <p:ph type="title"/>
          </p:nvPr>
        </p:nvSpPr>
        <p:spPr/>
        <p:txBody>
          <a:bodyPr/>
          <a:lstStyle/>
          <a:p>
            <a:pPr algn="just"/>
            <a:r>
              <a:rPr lang="en-GB" b="1" u="sng">
                <a:ea typeface="+mj-lt"/>
                <a:cs typeface="+mj-lt"/>
              </a:rPr>
              <a:t>References</a:t>
            </a:r>
            <a:endParaRPr lang="en-US" u="sng"/>
          </a:p>
          <a:p>
            <a:endParaRPr lang="en-GB"/>
          </a:p>
        </p:txBody>
      </p:sp>
      <p:sp>
        <p:nvSpPr>
          <p:cNvPr id="3" name="Content Placeholder 2">
            <a:extLst>
              <a:ext uri="{FF2B5EF4-FFF2-40B4-BE49-F238E27FC236}">
                <a16:creationId xmlns:a16="http://schemas.microsoft.com/office/drawing/2014/main" id="{3CCCA30D-1557-92FB-865E-4876FB2C48C9}"/>
              </a:ext>
            </a:extLst>
          </p:cNvPr>
          <p:cNvSpPr>
            <a:spLocks noGrp="1"/>
          </p:cNvSpPr>
          <p:nvPr>
            <p:ph idx="1"/>
          </p:nvPr>
        </p:nvSpPr>
        <p:spPr>
          <a:xfrm>
            <a:off x="953105" y="3430588"/>
            <a:ext cx="8596668" cy="3140545"/>
          </a:xfrm>
        </p:spPr>
        <p:txBody>
          <a:bodyPr vert="horz" lIns="91440" tIns="45720" rIns="91440" bIns="45720" rtlCol="0" anchor="t">
            <a:normAutofit lnSpcReduction="10000"/>
          </a:bodyPr>
          <a:lstStyle/>
          <a:p>
            <a:r>
              <a:rPr lang="en-GB" err="1">
                <a:ea typeface="+mn-lt"/>
                <a:cs typeface="+mn-lt"/>
              </a:rPr>
              <a:t>D</a:t>
            </a:r>
            <a:r>
              <a:rPr lang="en-GB" sz="1600" err="1">
                <a:ea typeface="+mn-lt"/>
                <a:cs typeface="+mn-lt"/>
              </a:rPr>
              <a:t>jumalieva</a:t>
            </a:r>
            <a:r>
              <a:rPr lang="en-GB" sz="1600">
                <a:ea typeface="+mn-lt"/>
                <a:cs typeface="+mn-lt"/>
              </a:rPr>
              <a:t>, J. and Sleeman, C., 2018. Which digital skills do you really need?. </a:t>
            </a:r>
            <a:r>
              <a:rPr lang="en-GB" sz="1600" i="1">
                <a:ea typeface="+mn-lt"/>
                <a:cs typeface="+mn-lt"/>
              </a:rPr>
              <a:t>London. </a:t>
            </a:r>
            <a:r>
              <a:rPr lang="en-GB" sz="1600" i="1" err="1">
                <a:ea typeface="+mn-lt"/>
                <a:cs typeface="+mn-lt"/>
              </a:rPr>
              <a:t>Recuperado</a:t>
            </a:r>
            <a:r>
              <a:rPr lang="en-GB" sz="1600" i="1">
                <a:ea typeface="+mn-lt"/>
                <a:cs typeface="+mn-lt"/>
              </a:rPr>
              <a:t> de </a:t>
            </a:r>
            <a:r>
              <a:rPr lang="en-GB" sz="1600" i="1">
                <a:ea typeface="+mn-lt"/>
                <a:cs typeface="+mn-lt"/>
                <a:hlinkClick r:id="rId2"/>
              </a:rPr>
              <a:t>https://www</a:t>
            </a:r>
            <a:r>
              <a:rPr lang="en-GB" sz="1600" i="1">
                <a:ea typeface="+mn-lt"/>
                <a:cs typeface="+mn-lt"/>
              </a:rPr>
              <a:t>. </a:t>
            </a:r>
            <a:r>
              <a:rPr lang="en-GB" sz="1600" i="1" err="1">
                <a:ea typeface="+mn-lt"/>
                <a:cs typeface="+mn-lt"/>
              </a:rPr>
              <a:t>nesta</a:t>
            </a:r>
            <a:r>
              <a:rPr lang="en-GB" sz="1600" i="1">
                <a:ea typeface="+mn-lt"/>
                <a:cs typeface="+mn-lt"/>
              </a:rPr>
              <a:t>. org. </a:t>
            </a:r>
            <a:r>
              <a:rPr lang="en-GB" sz="1600" i="1" err="1">
                <a:ea typeface="+mn-lt"/>
                <a:cs typeface="+mn-lt"/>
              </a:rPr>
              <a:t>uk</a:t>
            </a:r>
            <a:r>
              <a:rPr lang="en-GB" sz="1600" i="1">
                <a:ea typeface="+mn-lt"/>
                <a:cs typeface="+mn-lt"/>
              </a:rPr>
              <a:t>/report/which-digital-skills-do-you-really-need</a:t>
            </a:r>
            <a:r>
              <a:rPr lang="en-GB" sz="1600">
                <a:ea typeface="+mn-lt"/>
                <a:cs typeface="+mn-lt"/>
              </a:rPr>
              <a:t>.</a:t>
            </a:r>
            <a:endParaRPr lang="en-GB" sz="1600"/>
          </a:p>
          <a:p>
            <a:r>
              <a:rPr lang="en-GB" sz="1600">
                <a:ea typeface="+mn-lt"/>
                <a:cs typeface="+mn-lt"/>
              </a:rPr>
              <a:t>Gui, M. and </a:t>
            </a:r>
            <a:r>
              <a:rPr lang="en-GB" sz="1600" err="1">
                <a:ea typeface="+mn-lt"/>
                <a:cs typeface="+mn-lt"/>
              </a:rPr>
              <a:t>Argentin</a:t>
            </a:r>
            <a:r>
              <a:rPr lang="en-GB" sz="1600">
                <a:ea typeface="+mn-lt"/>
                <a:cs typeface="+mn-lt"/>
              </a:rPr>
              <a:t>, G., 2011. Digital skills of internet natives: Different forms of digital literacy in a random sample of northern Italian high school students. </a:t>
            </a:r>
            <a:r>
              <a:rPr lang="en-GB" sz="1600" i="1">
                <a:ea typeface="+mn-lt"/>
                <a:cs typeface="+mn-lt"/>
              </a:rPr>
              <a:t>New media &amp; society</a:t>
            </a:r>
            <a:r>
              <a:rPr lang="en-GB" sz="1600">
                <a:ea typeface="+mn-lt"/>
                <a:cs typeface="+mn-lt"/>
              </a:rPr>
              <a:t>, </a:t>
            </a:r>
            <a:r>
              <a:rPr lang="en-GB" sz="1600" i="1">
                <a:ea typeface="+mn-lt"/>
                <a:cs typeface="+mn-lt"/>
              </a:rPr>
              <a:t>13</a:t>
            </a:r>
            <a:r>
              <a:rPr lang="en-GB" sz="1600">
                <a:ea typeface="+mn-lt"/>
                <a:cs typeface="+mn-lt"/>
              </a:rPr>
              <a:t>(6), pp.963-980.</a:t>
            </a:r>
            <a:endParaRPr lang="en-GB" sz="1600"/>
          </a:p>
          <a:p>
            <a:r>
              <a:rPr lang="en-GB" sz="1600">
                <a:ea typeface="+mn-lt"/>
                <a:cs typeface="+mn-lt"/>
              </a:rPr>
              <a:t>Jara, I., Claro, M., Hinostroza, J.E., San Martín, E., Rodríguez, P., Cabello, T., </a:t>
            </a:r>
            <a:r>
              <a:rPr lang="en-GB" sz="1600" err="1">
                <a:ea typeface="+mn-lt"/>
                <a:cs typeface="+mn-lt"/>
              </a:rPr>
              <a:t>Ibieta</a:t>
            </a:r>
            <a:r>
              <a:rPr lang="en-GB" sz="1600">
                <a:ea typeface="+mn-lt"/>
                <a:cs typeface="+mn-lt"/>
              </a:rPr>
              <a:t>, A. and </a:t>
            </a:r>
            <a:r>
              <a:rPr lang="en-GB" sz="1600" err="1">
                <a:ea typeface="+mn-lt"/>
                <a:cs typeface="+mn-lt"/>
              </a:rPr>
              <a:t>Labbé</a:t>
            </a:r>
            <a:r>
              <a:rPr lang="en-GB" sz="1600">
                <a:ea typeface="+mn-lt"/>
                <a:cs typeface="+mn-lt"/>
              </a:rPr>
              <a:t>, C., 2015. Understanding factors related to Chilean students' digital skills: A mixed methods analysis. </a:t>
            </a:r>
            <a:r>
              <a:rPr lang="en-GB" sz="1600" i="1">
                <a:ea typeface="+mn-lt"/>
                <a:cs typeface="+mn-lt"/>
              </a:rPr>
              <a:t>Computers &amp; Education</a:t>
            </a:r>
            <a:r>
              <a:rPr lang="en-GB" sz="1600">
                <a:ea typeface="+mn-lt"/>
                <a:cs typeface="+mn-lt"/>
              </a:rPr>
              <a:t>, </a:t>
            </a:r>
            <a:r>
              <a:rPr lang="en-GB" sz="1600" i="1">
                <a:ea typeface="+mn-lt"/>
                <a:cs typeface="+mn-lt"/>
              </a:rPr>
              <a:t>88</a:t>
            </a:r>
            <a:r>
              <a:rPr lang="en-GB" sz="1600">
                <a:ea typeface="+mn-lt"/>
                <a:cs typeface="+mn-lt"/>
              </a:rPr>
              <a:t>, pp.387-398.</a:t>
            </a:r>
            <a:endParaRPr lang="en-GB" sz="1600"/>
          </a:p>
          <a:p>
            <a:r>
              <a:rPr lang="en-GB" sz="1600">
                <a:ea typeface="+mn-lt"/>
                <a:cs typeface="+mn-lt"/>
              </a:rPr>
              <a:t>Van Laar, E., Van Deursen, A.J., Van Dijk, J.A. and De Haan, J., 2017. The relation between 21st-century skills and digital skills: A systematic literature review. </a:t>
            </a:r>
            <a:r>
              <a:rPr lang="en-GB" sz="1600" i="1">
                <a:ea typeface="+mn-lt"/>
                <a:cs typeface="+mn-lt"/>
              </a:rPr>
              <a:t>Computers in human </a:t>
            </a:r>
            <a:r>
              <a:rPr lang="en-GB" sz="1600" i="1" err="1">
                <a:ea typeface="+mn-lt"/>
                <a:cs typeface="+mn-lt"/>
              </a:rPr>
              <a:t>behavior</a:t>
            </a:r>
            <a:r>
              <a:rPr lang="en-GB" sz="1600">
                <a:ea typeface="+mn-lt"/>
                <a:cs typeface="+mn-lt"/>
              </a:rPr>
              <a:t>, </a:t>
            </a:r>
            <a:r>
              <a:rPr lang="en-GB" sz="1600" i="1">
                <a:ea typeface="+mn-lt"/>
                <a:cs typeface="+mn-lt"/>
              </a:rPr>
              <a:t>72</a:t>
            </a:r>
            <a:r>
              <a:rPr lang="en-GB" sz="1600">
                <a:ea typeface="+mn-lt"/>
                <a:cs typeface="+mn-lt"/>
              </a:rPr>
              <a:t>, pp.577-588.</a:t>
            </a:r>
            <a:endParaRPr lang="en-GB" sz="1600"/>
          </a:p>
          <a:p>
            <a:endParaRPr lang="en-GB"/>
          </a:p>
        </p:txBody>
      </p:sp>
      <p:pic>
        <p:nvPicPr>
          <p:cNvPr id="4" name="Picture 4" descr="Logo, company name&#10;&#10;Description automatically generated">
            <a:extLst>
              <a:ext uri="{FF2B5EF4-FFF2-40B4-BE49-F238E27FC236}">
                <a16:creationId xmlns:a16="http://schemas.microsoft.com/office/drawing/2014/main" id="{F8099BF3-5121-1F7D-A0DC-4669819B86E7}"/>
              </a:ext>
            </a:extLst>
          </p:cNvPr>
          <p:cNvPicPr>
            <a:picLocks noChangeAspect="1"/>
          </p:cNvPicPr>
          <p:nvPr/>
        </p:nvPicPr>
        <p:blipFill>
          <a:blip r:embed="rId3"/>
          <a:stretch>
            <a:fillRect/>
          </a:stretch>
        </p:blipFill>
        <p:spPr>
          <a:xfrm>
            <a:off x="8998858" y="210003"/>
            <a:ext cx="3193142" cy="704850"/>
          </a:xfrm>
          <a:prstGeom prst="rect">
            <a:avLst/>
          </a:prstGeom>
        </p:spPr>
      </p:pic>
      <p:sp>
        <p:nvSpPr>
          <p:cNvPr id="5" name="TextBox 4">
            <a:extLst>
              <a:ext uri="{FF2B5EF4-FFF2-40B4-BE49-F238E27FC236}">
                <a16:creationId xmlns:a16="http://schemas.microsoft.com/office/drawing/2014/main" id="{08C34F85-9846-6E0A-AE15-7DB5A553FF63}"/>
              </a:ext>
            </a:extLst>
          </p:cNvPr>
          <p:cNvSpPr txBox="1"/>
          <p:nvPr/>
        </p:nvSpPr>
        <p:spPr>
          <a:xfrm>
            <a:off x="1190172" y="1386114"/>
            <a:ext cx="9056913"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a:solidFill>
                <a:srgbClr val="2F5496"/>
              </a:solidFill>
              <a:latin typeface="Calibri Light"/>
              <a:cs typeface="Segoe UI"/>
            </a:endParaRPr>
          </a:p>
          <a:p>
            <a:r>
              <a:rPr lang="en-US" sz="1400">
                <a:solidFill>
                  <a:schemeClr val="tx2">
                    <a:lumMod val="75000"/>
                  </a:schemeClr>
                </a:solidFill>
                <a:latin typeface="Trebuchet MS"/>
                <a:cs typeface="Segoe UI"/>
              </a:rPr>
              <a:t>Brandler, H., 2021. </a:t>
            </a:r>
            <a:r>
              <a:rPr lang="en-US" sz="1400" i="1">
                <a:solidFill>
                  <a:schemeClr val="tx2">
                    <a:lumMod val="75000"/>
                  </a:schemeClr>
                </a:solidFill>
                <a:latin typeface="Trebuchet MS"/>
                <a:cs typeface="Segoe UI"/>
              </a:rPr>
              <a:t>businesstraveller.com. </a:t>
            </a:r>
            <a:r>
              <a:rPr lang="en-US" sz="1400">
                <a:solidFill>
                  <a:schemeClr val="tx2">
                    <a:lumMod val="75000"/>
                  </a:schemeClr>
                </a:solidFill>
                <a:latin typeface="Trebuchet MS"/>
                <a:cs typeface="Segoe UI"/>
              </a:rPr>
              <a:t>[Online] </a:t>
            </a:r>
            <a:r>
              <a:rPr lang="en-GB" sz="1400">
                <a:solidFill>
                  <a:schemeClr val="tx2">
                    <a:lumMod val="75000"/>
                  </a:schemeClr>
                </a:solidFill>
                <a:latin typeface="Trebuchet MS"/>
                <a:cs typeface="Segoe UI"/>
              </a:rPr>
              <a:t>​</a:t>
            </a:r>
            <a:br>
              <a:rPr lang="en-GB" sz="1400">
                <a:latin typeface="Trebuchet MS"/>
                <a:cs typeface="Segoe UI"/>
              </a:rPr>
            </a:br>
            <a:r>
              <a:rPr lang="en-US" sz="1400">
                <a:solidFill>
                  <a:schemeClr val="tx2">
                    <a:lumMod val="75000"/>
                  </a:schemeClr>
                </a:solidFill>
                <a:latin typeface="Trebuchet MS"/>
                <a:cs typeface="Segoe UI"/>
              </a:rPr>
              <a:t>Available at: </a:t>
            </a:r>
            <a:r>
              <a:rPr lang="en-US" sz="1400" u="sng">
                <a:solidFill>
                  <a:schemeClr val="tx2">
                    <a:lumMod val="75000"/>
                  </a:schemeClr>
                </a:solidFill>
                <a:latin typeface="Trebuchet MS"/>
                <a:cs typeface="Segoe UI"/>
              </a:rPr>
              <a:t>https://www.businesstraveller.com/business-travel/2021/05/12/british-airways-trials-digital-queuing-technology/</a:t>
            </a:r>
            <a:r>
              <a:rPr lang="en-GB" sz="1400">
                <a:solidFill>
                  <a:schemeClr val="tx2">
                    <a:lumMod val="75000"/>
                  </a:schemeClr>
                </a:solidFill>
                <a:latin typeface="Trebuchet MS"/>
                <a:cs typeface="Segoe UI"/>
              </a:rPr>
              <a:t>​</a:t>
            </a:r>
            <a:br>
              <a:rPr lang="en-GB" sz="1400">
                <a:latin typeface="Trebuchet MS"/>
                <a:cs typeface="Segoe UI"/>
              </a:rPr>
            </a:br>
            <a:r>
              <a:rPr lang="en-US" sz="1400">
                <a:solidFill>
                  <a:schemeClr val="tx2">
                    <a:lumMod val="75000"/>
                  </a:schemeClr>
                </a:solidFill>
                <a:latin typeface="Trebuchet MS"/>
                <a:cs typeface="Segoe UI"/>
              </a:rPr>
              <a:t>[Accessed 20 03 2022].</a:t>
            </a:r>
            <a:r>
              <a:rPr lang="en-GB" sz="1400">
                <a:solidFill>
                  <a:schemeClr val="tx2">
                    <a:lumMod val="75000"/>
                  </a:schemeClr>
                </a:solidFill>
                <a:latin typeface="Trebuchet MS"/>
                <a:cs typeface="Segoe UI"/>
              </a:rPr>
              <a:t>​</a:t>
            </a:r>
          </a:p>
          <a:p>
            <a:r>
              <a:rPr lang="en-US" sz="1400">
                <a:solidFill>
                  <a:schemeClr val="tx2">
                    <a:lumMod val="75000"/>
                  </a:schemeClr>
                </a:solidFill>
                <a:latin typeface="Trebuchet MS"/>
                <a:cs typeface="Segoe UI"/>
              </a:rPr>
              <a:t>Duignan., B., 2022. </a:t>
            </a:r>
            <a:r>
              <a:rPr lang="en-US" sz="1400" i="1" err="1">
                <a:solidFill>
                  <a:schemeClr val="tx2">
                    <a:lumMod val="75000"/>
                  </a:schemeClr>
                </a:solidFill>
                <a:latin typeface="Trebuchet MS"/>
                <a:cs typeface="Segoe UI"/>
              </a:rPr>
              <a:t>Britinnica</a:t>
            </a:r>
            <a:r>
              <a:rPr lang="en-US" sz="1400" i="1">
                <a:solidFill>
                  <a:schemeClr val="tx2">
                    <a:lumMod val="75000"/>
                  </a:schemeClr>
                </a:solidFill>
                <a:latin typeface="Trebuchet MS"/>
                <a:cs typeface="Segoe UI"/>
              </a:rPr>
              <a:t>. </a:t>
            </a:r>
            <a:r>
              <a:rPr lang="en-US" sz="1400">
                <a:solidFill>
                  <a:schemeClr val="tx2">
                    <a:lumMod val="75000"/>
                  </a:schemeClr>
                </a:solidFill>
                <a:latin typeface="Trebuchet MS"/>
                <a:cs typeface="Segoe UI"/>
              </a:rPr>
              <a:t>[Online] </a:t>
            </a:r>
            <a:r>
              <a:rPr lang="en-GB" sz="1400">
                <a:solidFill>
                  <a:schemeClr val="tx2">
                    <a:lumMod val="75000"/>
                  </a:schemeClr>
                </a:solidFill>
                <a:latin typeface="Trebuchet MS"/>
                <a:cs typeface="Segoe UI"/>
              </a:rPr>
              <a:t>​</a:t>
            </a:r>
            <a:br>
              <a:rPr lang="en-GB" sz="1400">
                <a:latin typeface="Trebuchet MS"/>
                <a:cs typeface="Segoe UI"/>
              </a:rPr>
            </a:br>
            <a:r>
              <a:rPr lang="en-US" sz="1400">
                <a:solidFill>
                  <a:schemeClr val="tx2">
                    <a:lumMod val="75000"/>
                  </a:schemeClr>
                </a:solidFill>
                <a:latin typeface="Trebuchet MS"/>
                <a:cs typeface="Segoe UI"/>
              </a:rPr>
              <a:t>Available at: </a:t>
            </a:r>
            <a:r>
              <a:rPr lang="en-US" sz="1400" u="sng">
                <a:solidFill>
                  <a:schemeClr val="tx2">
                    <a:lumMod val="75000"/>
                  </a:schemeClr>
                </a:solidFill>
                <a:latin typeface="Trebuchet MS"/>
                <a:cs typeface="Segoe UI"/>
              </a:rPr>
              <a:t>https://www.britannica.com/topic/British-Airways-PLC</a:t>
            </a:r>
            <a:r>
              <a:rPr lang="en-GB" sz="1400">
                <a:solidFill>
                  <a:schemeClr val="tx2">
                    <a:lumMod val="75000"/>
                  </a:schemeClr>
                </a:solidFill>
                <a:latin typeface="Trebuchet MS"/>
                <a:cs typeface="Segoe UI"/>
              </a:rPr>
              <a:t>​</a:t>
            </a:r>
            <a:br>
              <a:rPr lang="en-GB" sz="1400">
                <a:latin typeface="Trebuchet MS"/>
                <a:cs typeface="Segoe UI"/>
              </a:rPr>
            </a:br>
            <a:r>
              <a:rPr lang="en-US" sz="1400">
                <a:solidFill>
                  <a:schemeClr val="tx2">
                    <a:lumMod val="75000"/>
                  </a:schemeClr>
                </a:solidFill>
                <a:latin typeface="Trebuchet MS"/>
                <a:cs typeface="Segoe UI"/>
              </a:rPr>
              <a:t>[Accessed 20 03 2022].</a:t>
            </a:r>
            <a:r>
              <a:rPr lang="en-GB" sz="1400">
                <a:solidFill>
                  <a:schemeClr val="tx2">
                    <a:lumMod val="75000"/>
                  </a:schemeClr>
                </a:solidFill>
                <a:latin typeface="Trebuchet MS"/>
                <a:cs typeface="Segoe UI"/>
              </a:rPr>
              <a:t>​</a:t>
            </a:r>
          </a:p>
          <a:p>
            <a:r>
              <a:rPr lang="en-GB">
                <a:solidFill>
                  <a:schemeClr val="tx2">
                    <a:lumMod val="75000"/>
                  </a:schemeClr>
                </a:solidFill>
                <a:latin typeface="Trebuchet MS"/>
                <a:cs typeface="Segoe UI"/>
              </a:rPr>
              <a:t>​</a:t>
            </a:r>
          </a:p>
        </p:txBody>
      </p:sp>
    </p:spTree>
    <p:extLst>
      <p:ext uri="{BB962C8B-B14F-4D97-AF65-F5344CB8AC3E}">
        <p14:creationId xmlns:p14="http://schemas.microsoft.com/office/powerpoint/2010/main" val="11777423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9001D07393BB34C96EAA9AF335D4C59" ma:contentTypeVersion="7" ma:contentTypeDescription="Create a new document." ma:contentTypeScope="" ma:versionID="9146551a1d288ca50e6d8e0a8e5cf49c">
  <xsd:schema xmlns:xsd="http://www.w3.org/2001/XMLSchema" xmlns:xs="http://www.w3.org/2001/XMLSchema" xmlns:p="http://schemas.microsoft.com/office/2006/metadata/properties" xmlns:ns3="3126fb8f-6f0a-4021-9821-3197397987a0" xmlns:ns4="02f9a779-b163-4717-be83-f5bc5eef629d" targetNamespace="http://schemas.microsoft.com/office/2006/metadata/properties" ma:root="true" ma:fieldsID="434f5c755b5d6bfee83a30b130236686" ns3:_="" ns4:_="">
    <xsd:import namespace="3126fb8f-6f0a-4021-9821-3197397987a0"/>
    <xsd:import namespace="02f9a779-b163-4717-be83-f5bc5eef629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26fb8f-6f0a-4021-9821-3197397987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f9a779-b163-4717-be83-f5bc5eef62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C21095-1930-4A13-B78A-979CDC12B465}">
  <ds:schemaRefs>
    <ds:schemaRef ds:uri="http://schemas.microsoft.com/sharepoint/v3/contenttype/forms"/>
  </ds:schemaRefs>
</ds:datastoreItem>
</file>

<file path=customXml/itemProps2.xml><?xml version="1.0" encoding="utf-8"?>
<ds:datastoreItem xmlns:ds="http://schemas.openxmlformats.org/officeDocument/2006/customXml" ds:itemID="{885EAE19-B60C-41EC-895B-764C832ECA24}">
  <ds:schemaRefs>
    <ds:schemaRef ds:uri="http://schemas.microsoft.com/office/2006/metadata/properties"/>
    <ds:schemaRef ds:uri="http://purl.org/dc/dcmitype/"/>
    <ds:schemaRef ds:uri="http://schemas.openxmlformats.org/package/2006/metadata/core-properties"/>
    <ds:schemaRef ds:uri="http://purl.org/dc/elements/1.1/"/>
    <ds:schemaRef ds:uri="http://purl.org/dc/terms/"/>
    <ds:schemaRef ds:uri="http://schemas.microsoft.com/office/2006/documentManagement/types"/>
    <ds:schemaRef ds:uri="http://www.w3.org/XML/1998/namespace"/>
    <ds:schemaRef ds:uri="http://schemas.microsoft.com/office/infopath/2007/PartnerControls"/>
    <ds:schemaRef ds:uri="02f9a779-b163-4717-be83-f5bc5eef629d"/>
    <ds:schemaRef ds:uri="3126fb8f-6f0a-4021-9821-3197397987a0"/>
  </ds:schemaRefs>
</ds:datastoreItem>
</file>

<file path=customXml/itemProps3.xml><?xml version="1.0" encoding="utf-8"?>
<ds:datastoreItem xmlns:ds="http://schemas.openxmlformats.org/officeDocument/2006/customXml" ds:itemID="{86677061-0F84-467C-A71F-D6BC413105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26fb8f-6f0a-4021-9821-3197397987a0"/>
    <ds:schemaRef ds:uri="02f9a779-b163-4717-be83-f5bc5eef62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{A0EB9AB5-7BAA-BC4B-9790-DD4A687D58B8}tf10001060_mac</Template>
  <TotalTime>27</TotalTime>
  <Words>779</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Tahoma</vt:lpstr>
      <vt:lpstr>Trebuchet MS</vt:lpstr>
      <vt:lpstr>Wingdings 3</vt:lpstr>
      <vt:lpstr>Facet</vt:lpstr>
      <vt:lpstr>Digital skills and research methods </vt:lpstr>
      <vt:lpstr>Our Team:   </vt:lpstr>
      <vt:lpstr>The history of British airways:</vt:lpstr>
      <vt:lpstr>Early technology used by B.A </vt:lpstr>
      <vt:lpstr>Current technology used by B.A</vt:lpstr>
      <vt:lpstr>Insights to the modern technology  </vt:lpstr>
      <vt:lpstr>Create effective communication environment </vt:lpstr>
      <vt:lpstr>Raise Quality Standards </vt:lpstr>
      <vt:lpstr>Online Experience </vt:lpstr>
      <vt:lpstr>Lessons learned…</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dc:title>
  <dc:creator>Chowdhury Zain (2016)</dc:creator>
  <cp:lastModifiedBy>Md Abdul Quadder</cp:lastModifiedBy>
  <cp:revision>4</cp:revision>
  <dcterms:created xsi:type="dcterms:W3CDTF">2022-03-07T21:30:24Z</dcterms:created>
  <dcterms:modified xsi:type="dcterms:W3CDTF">2022-04-16T18:26:51Z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0x010100F9001D07393BB34C96EAA9AF335D4C59</vt:lpwstr>
  </property>
</Properties>
</file>