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47"/>
  </p:notesMasterIdLst>
  <p:sldIdLst>
    <p:sldId id="256" r:id="rId2"/>
    <p:sldId id="257" r:id="rId3"/>
    <p:sldId id="271" r:id="rId4"/>
    <p:sldId id="272" r:id="rId5"/>
    <p:sldId id="273" r:id="rId6"/>
    <p:sldId id="299" r:id="rId7"/>
    <p:sldId id="300" r:id="rId8"/>
    <p:sldId id="301" r:id="rId9"/>
    <p:sldId id="274" r:id="rId10"/>
    <p:sldId id="275" r:id="rId11"/>
    <p:sldId id="298" r:id="rId12"/>
    <p:sldId id="259" r:id="rId13"/>
    <p:sldId id="277" r:id="rId14"/>
    <p:sldId id="278" r:id="rId15"/>
    <p:sldId id="279" r:id="rId16"/>
    <p:sldId id="260" r:id="rId17"/>
    <p:sldId id="280" r:id="rId18"/>
    <p:sldId id="281" r:id="rId19"/>
    <p:sldId id="282" r:id="rId20"/>
    <p:sldId id="283" r:id="rId21"/>
    <p:sldId id="261" r:id="rId22"/>
    <p:sldId id="284" r:id="rId23"/>
    <p:sldId id="285" r:id="rId24"/>
    <p:sldId id="286" r:id="rId25"/>
    <p:sldId id="288" r:id="rId26"/>
    <p:sldId id="262" r:id="rId27"/>
    <p:sldId id="302" r:id="rId28"/>
    <p:sldId id="289" r:id="rId29"/>
    <p:sldId id="294" r:id="rId30"/>
    <p:sldId id="290" r:id="rId31"/>
    <p:sldId id="293" r:id="rId32"/>
    <p:sldId id="263" r:id="rId33"/>
    <p:sldId id="296" r:id="rId34"/>
    <p:sldId id="264" r:id="rId35"/>
    <p:sldId id="295" r:id="rId36"/>
    <p:sldId id="291" r:id="rId37"/>
    <p:sldId id="303" r:id="rId38"/>
    <p:sldId id="292" r:id="rId39"/>
    <p:sldId id="304" r:id="rId40"/>
    <p:sldId id="265" r:id="rId41"/>
    <p:sldId id="266" r:id="rId42"/>
    <p:sldId id="268" r:id="rId43"/>
    <p:sldId id="269" r:id="rId44"/>
    <p:sldId id="297" r:id="rId45"/>
    <p:sldId id="270" r:id="rId46"/>
  </p:sldIdLst>
  <p:sldSz cx="18288000" cy="10287000"/>
  <p:notesSz cx="6858000" cy="9144000"/>
  <p:embeddedFontLst>
    <p:embeddedFont>
      <p:font typeface="Calibri" panose="020F0502020204030204" pitchFamily="34" charset="0"/>
      <p:regular r:id="rId48"/>
      <p:bold r:id="rId49"/>
      <p:italic r:id="rId50"/>
      <p:boldItalic r:id="rId51"/>
    </p:embeddedFont>
    <p:embeddedFont>
      <p:font typeface="Lato" panose="020F0502020204030203" pitchFamily="34" charset="0"/>
      <p:regular r:id="rId52"/>
      <p:bold r:id="rId53"/>
      <p:italic r:id="rId54"/>
      <p:boldItalic r:id="rId55"/>
    </p:embeddedFont>
    <p:embeddedFont>
      <p:font typeface="Lato Bold" panose="020F0502020204030203" pitchFamily="34" charset="0"/>
      <p:regular r:id="rId56"/>
      <p:bold r:id="rId57"/>
    </p:embeddedFont>
    <p:embeddedFont>
      <p:font typeface="Lato Italics" panose="020B0604020202020204" charset="0"/>
      <p:regular r:id="rId58"/>
    </p:embeddedFont>
    <p:embeddedFont>
      <p:font typeface="TT Hoves Bold" panose="020B0604020202020204" charset="0"/>
      <p:regular r:id="rId5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861" autoAdjust="0"/>
    <p:restoredTop sz="94622" autoAdjust="0"/>
  </p:normalViewPr>
  <p:slideViewPr>
    <p:cSldViewPr>
      <p:cViewPr varScale="1">
        <p:scale>
          <a:sx n="41" d="100"/>
          <a:sy n="41" d="100"/>
        </p:scale>
        <p:origin x="696" y="4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font" Target="fonts/font3.fntdata"/><Relationship Id="rId55" Type="http://schemas.openxmlformats.org/officeDocument/2006/relationships/font" Target="fonts/font8.fntdata"/><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font" Target="fonts/font7.fntdata"/><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font" Target="fonts/font6.fntdata"/><Relationship Id="rId58" Type="http://schemas.openxmlformats.org/officeDocument/2006/relationships/font" Target="fonts/font11.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2.fntdata"/><Relationship Id="rId57" Type="http://schemas.openxmlformats.org/officeDocument/2006/relationships/font" Target="fonts/font10.fntdata"/><Relationship Id="rId61"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font" Target="fonts/font5.fntdata"/><Relationship Id="rId6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font" Target="fonts/font1.fntdata"/><Relationship Id="rId56" Type="http://schemas.openxmlformats.org/officeDocument/2006/relationships/font" Target="fonts/font9.fntdata"/><Relationship Id="rId8" Type="http://schemas.openxmlformats.org/officeDocument/2006/relationships/slide" Target="slides/slide7.xml"/><Relationship Id="rId51" Type="http://schemas.openxmlformats.org/officeDocument/2006/relationships/font" Target="fonts/font4.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font" Target="fonts/font12.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64B93F-982F-44C2-B104-FF537432E93C}" type="datetimeFigureOut">
              <a:rPr lang="en-IN" smtClean="0"/>
              <a:t>13-07-2026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B99D60-D34B-41F3-8076-200F7F72041C}" type="slidenum">
              <a:rPr lang="en-IN" smtClean="0"/>
              <a:t>‹#›</a:t>
            </a:fld>
            <a:endParaRPr lang="en-IN"/>
          </a:p>
        </p:txBody>
      </p:sp>
    </p:spTree>
    <p:extLst>
      <p:ext uri="{BB962C8B-B14F-4D97-AF65-F5344CB8AC3E}">
        <p14:creationId xmlns:p14="http://schemas.microsoft.com/office/powerpoint/2010/main" val="3540097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High blood pressure or hypertension is a chronic medical condition, in which blood flows with more pressure against the wall of the artery than it should. In general, a blood pressure under 120/80 mmHg is one that is considered "normal" by blood pressure measurement standards, whereas a blood pressure of 140/90 mmHg, which is measured in a clinic setting using the recommended methods, represents what is considered to be "high blood pressure". There are two types of hypertension — primary, which has no single cause and secondary, which is caused by other conditions. Regular screening is important, however; it is a slow growing disease and is often most harmonious when it is itself. Through proper management, the heart and stroke disease risks, as well as the risks of kidney disease and life shortening diseases, are reduced. </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CEB99D60-D34B-41F3-8076-200F7F72041C}" type="slidenum">
              <a:rPr lang="en-IN" smtClean="0"/>
              <a:t>2</a:t>
            </a:fld>
            <a:endParaRPr lang="en-IN"/>
          </a:p>
        </p:txBody>
      </p:sp>
    </p:spTree>
    <p:extLst>
      <p:ext uri="{BB962C8B-B14F-4D97-AF65-F5344CB8AC3E}">
        <p14:creationId xmlns:p14="http://schemas.microsoft.com/office/powerpoint/2010/main" val="6488189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A1D4A2-C816-A179-A7BB-3EC7C412F0B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FEAB9D5-14D8-0137-FE72-D4A852425F7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D8E3A97-5BB2-BB1E-F515-54C29A411AA0}"/>
              </a:ext>
            </a:extLst>
          </p:cNvPr>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There are two types of hypertension – primary hypertension and secondary hypertension. Nearly all cases (approx. 90 per cent) of hypertension are primary (or essential) hypertension, which develops over time, for which there is no clear cause. Usually due to lifestyle choices (poor habits), exposures and old age factors, as well as genetic factors. Secondary hypertension is a smaller proportion of cases and a result of another disease (CKD, endocrine disease, OSA or a certain medication). The classification is significant as long as if your hypertension is secondary, successful treatment of the primary cause can help you cure your hypertension but in the event that it is primary, you will probably have to give your lifestyle a transform and also use drugs for the rest of your life so as to treat the hypertension.</a:t>
            </a:r>
          </a:p>
          <a:p>
            <a:pPr rtl="0"/>
            <a:endParaRPr lang="en-US" sz="1200" b="0" i="0" u="none" strike="noStrike"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E919DE8C-D817-D6E3-124F-E46E1402C99B}"/>
              </a:ext>
            </a:extLst>
          </p:cNvPr>
          <p:cNvSpPr>
            <a:spLocks noGrp="1"/>
          </p:cNvSpPr>
          <p:nvPr>
            <p:ph type="sldNum" sz="quarter" idx="5"/>
          </p:nvPr>
        </p:nvSpPr>
        <p:spPr/>
        <p:txBody>
          <a:bodyPr/>
          <a:lstStyle/>
          <a:p>
            <a:fld id="{CEB99D60-D34B-41F3-8076-200F7F72041C}" type="slidenum">
              <a:rPr lang="en-IN" smtClean="0"/>
              <a:t>3</a:t>
            </a:fld>
            <a:endParaRPr lang="en-IN"/>
          </a:p>
        </p:txBody>
      </p:sp>
    </p:spTree>
    <p:extLst>
      <p:ext uri="{BB962C8B-B14F-4D97-AF65-F5344CB8AC3E}">
        <p14:creationId xmlns:p14="http://schemas.microsoft.com/office/powerpoint/2010/main" val="31625351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AEE3AE-4F8C-D9B6-72EE-E3D806A50E9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DFC2726-D173-5561-AD40-2B0B2BD4A18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96D420C-06DF-0565-E8DC-055799D9AFBB}"/>
              </a:ext>
            </a:extLst>
          </p:cNvPr>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There are a number of complex physiological mechanisms that underlie the development of hypertension. Blood vessels contract and tighten, heart has to squeeze the blood further for a longer duration. Persistent vasoconstriction, sodium retention and fluid buildup from the overactive sympathetic nervous system and renin-angiotensin-aldosterone system (RAAS) continue to drive up blood pressure. The breakdown of endothelial cells results in a decrease in nitric oxide (NO) production, causing increased inflammation at the site of the damaged blood vessel wall and artery stiffness. These abnormal changes ultimately damages a particular organ in the body, such as the heart, kidney, brain or eyes. This will enable a health care practitioner to make a treatment plan using a medical treatment that's effective in lowering blood pressure and avoiding long-term complications.</a:t>
            </a:r>
          </a:p>
        </p:txBody>
      </p:sp>
      <p:sp>
        <p:nvSpPr>
          <p:cNvPr id="4" name="Slide Number Placeholder 3">
            <a:extLst>
              <a:ext uri="{FF2B5EF4-FFF2-40B4-BE49-F238E27FC236}">
                <a16:creationId xmlns:a16="http://schemas.microsoft.com/office/drawing/2014/main" id="{8315A9D9-03E9-9F3E-D168-009CC5F5068B}"/>
              </a:ext>
            </a:extLst>
          </p:cNvPr>
          <p:cNvSpPr>
            <a:spLocks noGrp="1"/>
          </p:cNvSpPr>
          <p:nvPr>
            <p:ph type="sldNum" sz="quarter" idx="5"/>
          </p:nvPr>
        </p:nvSpPr>
        <p:spPr/>
        <p:txBody>
          <a:bodyPr/>
          <a:lstStyle/>
          <a:p>
            <a:fld id="{CEB99D60-D34B-41F3-8076-200F7F72041C}" type="slidenum">
              <a:rPr lang="en-IN" smtClean="0"/>
              <a:t>4</a:t>
            </a:fld>
            <a:endParaRPr lang="en-IN"/>
          </a:p>
        </p:txBody>
      </p:sp>
    </p:spTree>
    <p:extLst>
      <p:ext uri="{BB962C8B-B14F-4D97-AF65-F5344CB8AC3E}">
        <p14:creationId xmlns:p14="http://schemas.microsoft.com/office/powerpoint/2010/main" val="17332676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1431A4-19D1-D033-1207-B4A5263C300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562C29-406F-88DB-7AAF-61EB164D7BF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293C52D-48F4-9147-F251-8A981D94410B}"/>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Cardiovascular morbidity and mortality is an issue of global public health concern that is estimated to be preventable by approximately 50% because of the well-known link with hypertension. Commonly dubbed as the ‘silent killer' it takes effect on many upon having no symptoms until they are made aware of more serious consequences, such as stroke, heart attack, or kidney failure. Untreated or uncontrolled hypertension significantly contributes to the cost of healthcare; it leads to an increase in hospitalisation, longtime medication consumption and provision of healthcare for complications that follow. By keeping blood pressure in check, you're going to minimize the risk for cardiovascular disease and improve your lifestyle. Policymakers hence focus on two aspects – monitoring and early detection of blood pressure, to the fostering of a healthy lifestyle and patient education. These types of preventative measures reduce disease burden, improve the health of communities and promote sustainable health systems.</a:t>
            </a:r>
            <a:endParaRPr lang="en-IN" b="0" dirty="0">
              <a:effectLst/>
            </a:endParaRPr>
          </a:p>
          <a:p>
            <a:br>
              <a:rPr lang="en-IN" dirty="0"/>
            </a:br>
            <a:endParaRPr lang="en-IN" dirty="0"/>
          </a:p>
        </p:txBody>
      </p:sp>
      <p:sp>
        <p:nvSpPr>
          <p:cNvPr id="4" name="Slide Number Placeholder 3">
            <a:extLst>
              <a:ext uri="{FF2B5EF4-FFF2-40B4-BE49-F238E27FC236}">
                <a16:creationId xmlns:a16="http://schemas.microsoft.com/office/drawing/2014/main" id="{549AE833-0473-5204-22D0-2F6FC53E8462}"/>
              </a:ext>
            </a:extLst>
          </p:cNvPr>
          <p:cNvSpPr>
            <a:spLocks noGrp="1"/>
          </p:cNvSpPr>
          <p:nvPr>
            <p:ph type="sldNum" sz="quarter" idx="5"/>
          </p:nvPr>
        </p:nvSpPr>
        <p:spPr/>
        <p:txBody>
          <a:bodyPr/>
          <a:lstStyle/>
          <a:p>
            <a:fld id="{CEB99D60-D34B-41F3-8076-200F7F72041C}" type="slidenum">
              <a:rPr lang="en-IN" smtClean="0"/>
              <a:t>5</a:t>
            </a:fld>
            <a:endParaRPr lang="en-IN"/>
          </a:p>
        </p:txBody>
      </p:sp>
    </p:spTree>
    <p:extLst>
      <p:ext uri="{BB962C8B-B14F-4D97-AF65-F5344CB8AC3E}">
        <p14:creationId xmlns:p14="http://schemas.microsoft.com/office/powerpoint/2010/main" val="34431458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60DE6C-177E-6FDF-59F4-318B333975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A689D8-EB58-D5A9-C839-CD28F2C246E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A572C6E-2D94-221B-4D17-5894EB0D0BAC}"/>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In most people with high blood pressure, high blood pressure does not cause any symptoms until it's been present for a long time and is causing organ damage. That's why it is common and many people don't notice that they have hypertension for years and years, she thinks. High blood pressure can cause severe headache, dizziness, loss of vision, chest pain, nosebleeds, lack of breath or heart palpitations. But the symptoms are not only found in those with hypertension, and typically don't occur until there is a lot of underlying damage to the target organs. Thus when the diagnosis is made by health care professional, based on symptoms only. On-going blood pressure monitoring at routine primary healthcare checks is essential to ensure timely blood pressure control, and thus reduce the risk of ongoing vascular, renal or neurological damage.</a:t>
            </a:r>
            <a:endParaRPr lang="en-IN" dirty="0"/>
          </a:p>
        </p:txBody>
      </p:sp>
      <p:sp>
        <p:nvSpPr>
          <p:cNvPr id="4" name="Slide Number Placeholder 3">
            <a:extLst>
              <a:ext uri="{FF2B5EF4-FFF2-40B4-BE49-F238E27FC236}">
                <a16:creationId xmlns:a16="http://schemas.microsoft.com/office/drawing/2014/main" id="{D8526447-40AD-BBB1-2A01-8EB57129724B}"/>
              </a:ext>
            </a:extLst>
          </p:cNvPr>
          <p:cNvSpPr>
            <a:spLocks noGrp="1"/>
          </p:cNvSpPr>
          <p:nvPr>
            <p:ph type="sldNum" sz="quarter" idx="5"/>
          </p:nvPr>
        </p:nvSpPr>
        <p:spPr/>
        <p:txBody>
          <a:bodyPr/>
          <a:lstStyle/>
          <a:p>
            <a:fld id="{CEB99D60-D34B-41F3-8076-200F7F72041C}" type="slidenum">
              <a:rPr lang="en-IN" smtClean="0"/>
              <a:t>9</a:t>
            </a:fld>
            <a:endParaRPr lang="en-IN"/>
          </a:p>
        </p:txBody>
      </p:sp>
    </p:spTree>
    <p:extLst>
      <p:ext uri="{BB962C8B-B14F-4D97-AF65-F5344CB8AC3E}">
        <p14:creationId xmlns:p14="http://schemas.microsoft.com/office/powerpoint/2010/main" val="20976813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40FC21-CC1B-56E6-E72D-5F4F0253724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55767C-899E-9857-2BA5-B53E0B5698D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E7B6AB-EA1E-646D-EC34-6B82F898877A}"/>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Hypertension can be caused by genetic, behavioural, environmental and medical factors. Primary hypertension is generally due to factors of ageing, some inherited factors, obesity, and high blood sodium intake, physical inactivity, smoking, excessive amounts of alcohol and chronic psychological stress. This is when High Blood Pressure is caused by another health problem, for example chronic kidney disease, an excess of adrenocorticotrophic hormone, a little amount or too much of hormone by the thyroid gland, airways blocking during sleep (obstructive sleep apnoea) or side effects from some medications. The ability to track down the source puts the healthcare practitioner in a position to pursue investigation and treatment of the problem. Management of modifiable risk factors, in addition to treating underlying medical conditions, helps to control BP, prevent cardiovascular complications and promote overall patient management in primary and secondary healthcare.</a:t>
            </a:r>
            <a:endParaRPr lang="en-IN" b="0" dirty="0">
              <a:effectLst/>
            </a:endParaRPr>
          </a:p>
          <a:p>
            <a:br>
              <a:rPr lang="en-IN" dirty="0"/>
            </a:br>
            <a:endParaRPr lang="en-IN" dirty="0"/>
          </a:p>
        </p:txBody>
      </p:sp>
      <p:sp>
        <p:nvSpPr>
          <p:cNvPr id="4" name="Slide Number Placeholder 3">
            <a:extLst>
              <a:ext uri="{FF2B5EF4-FFF2-40B4-BE49-F238E27FC236}">
                <a16:creationId xmlns:a16="http://schemas.microsoft.com/office/drawing/2014/main" id="{D9E7ADB7-E7EE-4DA3-6015-9BC4C9B58471}"/>
              </a:ext>
            </a:extLst>
          </p:cNvPr>
          <p:cNvSpPr>
            <a:spLocks noGrp="1"/>
          </p:cNvSpPr>
          <p:nvPr>
            <p:ph type="sldNum" sz="quarter" idx="5"/>
          </p:nvPr>
        </p:nvSpPr>
        <p:spPr/>
        <p:txBody>
          <a:bodyPr/>
          <a:lstStyle/>
          <a:p>
            <a:fld id="{CEB99D60-D34B-41F3-8076-200F7F72041C}" type="slidenum">
              <a:rPr lang="en-IN" smtClean="0"/>
              <a:t>10</a:t>
            </a:fld>
            <a:endParaRPr lang="en-IN"/>
          </a:p>
        </p:txBody>
      </p:sp>
    </p:spTree>
    <p:extLst>
      <p:ext uri="{BB962C8B-B14F-4D97-AF65-F5344CB8AC3E}">
        <p14:creationId xmlns:p14="http://schemas.microsoft.com/office/powerpoint/2010/main" val="4599499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AFA4BF-7A66-B78A-AFA8-0571B49A4F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C67E59-87EA-083C-4BAA-D0ED49AFE84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86782C8-CC63-63F9-AA19-74F2523F15D2}"/>
              </a:ext>
            </a:extLst>
          </p:cNvPr>
          <p:cNvSpPr>
            <a:spLocks noGrp="1"/>
          </p:cNvSpPr>
          <p:nvPr>
            <p:ph type="body" idx="1"/>
          </p:nvPr>
        </p:nvSpPr>
        <p:spPr/>
        <p:txBody>
          <a:bodyPr/>
          <a:lstStyle/>
          <a:p>
            <a:pPr rtl="0"/>
            <a:r>
              <a:rPr lang="en-US" dirty="0"/>
              <a:t>Hypertension is a disease that has both modifiable and non-modifiable risk factors. Non-modifiable factors are factors which cannot be changed – like age, certain factors about your family and ethnicity that make you more at risk. Unchangeable risk factors include poor nutrition and excess weight, smoking, excessive alcohol consumption, lack of physical activity and chronically high levels of stress, which are modifiable. Some medical conditions, such as diabetes, chronic kidney disease, obstructive sleep </a:t>
            </a:r>
            <a:r>
              <a:rPr lang="en-US" dirty="0" err="1"/>
              <a:t>apnoea</a:t>
            </a:r>
            <a:r>
              <a:rPr lang="en-US" dirty="0"/>
              <a:t> and endocrine disorders are also linked to hypertension. These risk factors serve as important indicators for physicians to discuss the need for timely screening, provide targeted health education, and take proactive steps to reduce cardiovascular risks and improve patient outcomes.</a:t>
            </a:r>
            <a:endParaRPr lang="en-IN" dirty="0"/>
          </a:p>
        </p:txBody>
      </p:sp>
      <p:sp>
        <p:nvSpPr>
          <p:cNvPr id="4" name="Slide Number Placeholder 3">
            <a:extLst>
              <a:ext uri="{FF2B5EF4-FFF2-40B4-BE49-F238E27FC236}">
                <a16:creationId xmlns:a16="http://schemas.microsoft.com/office/drawing/2014/main" id="{17FD40D1-154F-CECC-2BC3-7BAF09C38696}"/>
              </a:ext>
            </a:extLst>
          </p:cNvPr>
          <p:cNvSpPr>
            <a:spLocks noGrp="1"/>
          </p:cNvSpPr>
          <p:nvPr>
            <p:ph type="sldNum" sz="quarter" idx="5"/>
          </p:nvPr>
        </p:nvSpPr>
        <p:spPr/>
        <p:txBody>
          <a:bodyPr/>
          <a:lstStyle/>
          <a:p>
            <a:fld id="{CEB99D60-D34B-41F3-8076-200F7F72041C}" type="slidenum">
              <a:rPr lang="en-IN" smtClean="0"/>
              <a:t>11</a:t>
            </a:fld>
            <a:endParaRPr lang="en-IN"/>
          </a:p>
        </p:txBody>
      </p:sp>
    </p:spTree>
    <p:extLst>
      <p:ext uri="{BB962C8B-B14F-4D97-AF65-F5344CB8AC3E}">
        <p14:creationId xmlns:p14="http://schemas.microsoft.com/office/powerpoint/2010/main" val="30702203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Hypertension is a frequently occurring chronic disease, and a public health problem throughout the world. In the UK millions of adults have been diagnosed with high blood pressure, but many don't receive a diagnosis. S globally, it impacts more than one billion people, and is a significant risk factor for cardiovascular diseases, stroke, kidney disease and early death. The NHS has a considerable economic burden because of the additional costs of continuing monitoring, prescribing drugs to and managing complications associated with high blood pressure. In addition to financial issues, hypertension poses social and psychological problems as well, such as higher anxiety, lessened quality of life, higher disability rates and higher care burden for their families.</a:t>
            </a:r>
            <a:endParaRPr lang="en-IN" b="0" dirty="0">
              <a:effectLst/>
            </a:endParaRPr>
          </a:p>
          <a:p>
            <a:br>
              <a:rPr lang="en-IN" b="0" dirty="0">
                <a:effectLst/>
              </a:rPr>
            </a:br>
            <a:br>
              <a:rPr lang="en-IN" b="0" dirty="0">
                <a:effectLst/>
              </a:rPr>
            </a:br>
            <a:endParaRPr lang="en-IN" dirty="0"/>
          </a:p>
        </p:txBody>
      </p:sp>
      <p:sp>
        <p:nvSpPr>
          <p:cNvPr id="4" name="Slide Number Placeholder 3"/>
          <p:cNvSpPr>
            <a:spLocks noGrp="1"/>
          </p:cNvSpPr>
          <p:nvPr>
            <p:ph type="sldNum" sz="quarter" idx="5"/>
          </p:nvPr>
        </p:nvSpPr>
        <p:spPr/>
        <p:txBody>
          <a:bodyPr/>
          <a:lstStyle/>
          <a:p>
            <a:fld id="{CEB99D60-D34B-41F3-8076-200F7F72041C}" type="slidenum">
              <a:rPr lang="en-IN" smtClean="0"/>
              <a:t>12</a:t>
            </a:fld>
            <a:endParaRPr lang="en-IN"/>
          </a:p>
        </p:txBody>
      </p:sp>
    </p:spTree>
    <p:extLst>
      <p:ext uri="{BB962C8B-B14F-4D97-AF65-F5344CB8AC3E}">
        <p14:creationId xmlns:p14="http://schemas.microsoft.com/office/powerpoint/2010/main" val="40835107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4847B1-E42D-E340-7F9C-99A30E6459B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B9E849-40CC-01BD-82AD-CD25EC3D32D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4A88DC3-066B-0C42-8E0E-7991D4F7B998}"/>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Hypertension is amongst the most prevalent chronic health problems in the United Kingdom in adults. This is because millions of people are known as having low blood pressure, and many are undiagnosed due to a lack of symptoms. It is more common as people get older, obese, live in lower socioeconomic status and have unhealthy behaviour. NHS services are impacted by hypertension as it is a chronic condition which requires regular monitoring, medication and management of complications over a lifetime. NHS Health checks and regular screening programmes have helped to detect individuals early when they are at highest risk. The program of regular blood pressure checking, along with health advice and education on healthy living remain crucial tools to combat the high rates of hypertension and cardiovascular disease.</a:t>
            </a:r>
            <a:endParaRPr lang="en-IN" b="0" dirty="0">
              <a:effectLst/>
            </a:endParaRPr>
          </a:p>
          <a:p>
            <a:br>
              <a:rPr lang="en-IN" dirty="0"/>
            </a:br>
            <a:endParaRPr lang="en-IN" dirty="0"/>
          </a:p>
        </p:txBody>
      </p:sp>
      <p:sp>
        <p:nvSpPr>
          <p:cNvPr id="4" name="Slide Number Placeholder 3">
            <a:extLst>
              <a:ext uri="{FF2B5EF4-FFF2-40B4-BE49-F238E27FC236}">
                <a16:creationId xmlns:a16="http://schemas.microsoft.com/office/drawing/2014/main" id="{B4E24911-55F1-28F1-9597-E469591C9AE0}"/>
              </a:ext>
            </a:extLst>
          </p:cNvPr>
          <p:cNvSpPr>
            <a:spLocks noGrp="1"/>
          </p:cNvSpPr>
          <p:nvPr>
            <p:ph type="sldNum" sz="quarter" idx="5"/>
          </p:nvPr>
        </p:nvSpPr>
        <p:spPr/>
        <p:txBody>
          <a:bodyPr/>
          <a:lstStyle/>
          <a:p>
            <a:fld id="{CEB99D60-D34B-41F3-8076-200F7F72041C}" type="slidenum">
              <a:rPr lang="en-IN" smtClean="0"/>
              <a:t>13</a:t>
            </a:fld>
            <a:endParaRPr lang="en-IN"/>
          </a:p>
        </p:txBody>
      </p:sp>
    </p:spTree>
    <p:extLst>
      <p:ext uri="{BB962C8B-B14F-4D97-AF65-F5344CB8AC3E}">
        <p14:creationId xmlns:p14="http://schemas.microsoft.com/office/powerpoint/2010/main" val="35324855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351164-80D5-4FB8-CC1A-0E7E7F310A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3811204-B3C5-20C6-1CD5-BBA581EEF94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0AD6A2F-5ED5-3824-9CE4-5C4DD996320E}"/>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More than a billion people around the world suffer from hypertension and still it poses a great concern to public health globally. The burden is increasing: because of the ageing of the population, the rapid urbanization, and inappropriate food choice, overweight and obesity, physical inactivity and tobacco use. There is a disproportionately high burden of hypertension in low- and middle-income countries (LMICs) where access to health care is scarce, access to diagnosis is delayed and access to treatment is poor. Hypertension is recognised as being one of the biggest causes of cardiovascular disease, stroke, kidney failure and premature death around the world by the World Health Organization. Inspiring the early diagnosis and increasing awareness of healthy lifestyles, enhancing primary health facilities and minimizing health inequities with coordinated international public health efforts are the pillars of prevention strategies.</a:t>
            </a:r>
            <a:endParaRPr lang="en-IN" b="0" dirty="0">
              <a:effectLst/>
            </a:endParaRPr>
          </a:p>
          <a:p>
            <a:br>
              <a:rPr lang="en-IN" b="0" dirty="0">
                <a:effectLst/>
              </a:rPr>
            </a:br>
            <a:endParaRPr lang="en-IN" dirty="0"/>
          </a:p>
        </p:txBody>
      </p:sp>
      <p:sp>
        <p:nvSpPr>
          <p:cNvPr id="4" name="Slide Number Placeholder 3">
            <a:extLst>
              <a:ext uri="{FF2B5EF4-FFF2-40B4-BE49-F238E27FC236}">
                <a16:creationId xmlns:a16="http://schemas.microsoft.com/office/drawing/2014/main" id="{BFE61C92-27F5-0C4C-37F5-90313E4749E9}"/>
              </a:ext>
            </a:extLst>
          </p:cNvPr>
          <p:cNvSpPr>
            <a:spLocks noGrp="1"/>
          </p:cNvSpPr>
          <p:nvPr>
            <p:ph type="sldNum" sz="quarter" idx="5"/>
          </p:nvPr>
        </p:nvSpPr>
        <p:spPr/>
        <p:txBody>
          <a:bodyPr/>
          <a:lstStyle/>
          <a:p>
            <a:fld id="{CEB99D60-D34B-41F3-8076-200F7F72041C}" type="slidenum">
              <a:rPr lang="en-IN" smtClean="0"/>
              <a:t>14</a:t>
            </a:fld>
            <a:endParaRPr lang="en-IN"/>
          </a:p>
        </p:txBody>
      </p:sp>
    </p:spTree>
    <p:extLst>
      <p:ext uri="{BB962C8B-B14F-4D97-AF65-F5344CB8AC3E}">
        <p14:creationId xmlns:p14="http://schemas.microsoft.com/office/powerpoint/2010/main" val="29176247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A72B9F-EAB4-0292-2EB5-11FD93B44B4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6F4A7F-ED83-FD0B-F63E-DFEDC47152D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F028535-2059-CAD2-23F2-C4C7BC1D1A1A}"/>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High blood pressure is a serious healthcare cost, for governments, employers, and patients. Blood pressure screening, follow-up, long-term management of blood pressure and of complications like stroke, heart failure and chronic kidney disease are substantial investments in the NHS. Uncontrolled hypertension also increases the cost of healthcare facilities, rehabilitation facilities, hospitalization etc. Other costs include indirect costs (lost productivity at work, sickness absence and disability, early retirement and premature death). Prevention, early diagnosis and successful management of blood pressure cost-save budgets, while providing care to the patient. Treatment of late stage cardiac complications due to uncontrolled BP is expensive, whereas preventive health care is cost effective.</a:t>
            </a:r>
            <a:endParaRPr lang="en-IN" b="0" dirty="0">
              <a:effectLst/>
            </a:endParaRPr>
          </a:p>
          <a:p>
            <a:br>
              <a:rPr lang="en-IN" dirty="0"/>
            </a:br>
            <a:endParaRPr lang="en-IN" dirty="0"/>
          </a:p>
        </p:txBody>
      </p:sp>
      <p:sp>
        <p:nvSpPr>
          <p:cNvPr id="4" name="Slide Number Placeholder 3">
            <a:extLst>
              <a:ext uri="{FF2B5EF4-FFF2-40B4-BE49-F238E27FC236}">
                <a16:creationId xmlns:a16="http://schemas.microsoft.com/office/drawing/2014/main" id="{1777FB79-973E-C650-9D70-FF7BC4444712}"/>
              </a:ext>
            </a:extLst>
          </p:cNvPr>
          <p:cNvSpPr>
            <a:spLocks noGrp="1"/>
          </p:cNvSpPr>
          <p:nvPr>
            <p:ph type="sldNum" sz="quarter" idx="5"/>
          </p:nvPr>
        </p:nvSpPr>
        <p:spPr/>
        <p:txBody>
          <a:bodyPr/>
          <a:lstStyle/>
          <a:p>
            <a:fld id="{CEB99D60-D34B-41F3-8076-200F7F72041C}" type="slidenum">
              <a:rPr lang="en-IN" smtClean="0"/>
              <a:t>15</a:t>
            </a:fld>
            <a:endParaRPr lang="en-IN"/>
          </a:p>
        </p:txBody>
      </p:sp>
    </p:spTree>
    <p:extLst>
      <p:ext uri="{BB962C8B-B14F-4D97-AF65-F5344CB8AC3E}">
        <p14:creationId xmlns:p14="http://schemas.microsoft.com/office/powerpoint/2010/main" val="32783426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 corner stone of good hypertension control is that it is certainly diagnosed correctly. The blood pressure should be measured with a valid blood pressure monitor using standard protocol. NICE advised that Ambulatory Blood Pressure Monitoring (ABPM) should be considered in patients with elevated clinic blood pressure and that results should be used to guide diagnosis, as raised clinic blood pressure might be occurring due to the white coat effect. For heart disease risk, other factors such as target organ damage, family history and lifestyle and medical history are all assessed. Laboratory tests may be ordered to better understand the causes, associated conditions or complications, which in turn helps healthcare providers determine a plan for treatment for each individual based upon his/her specific conditions, and may include tests for a) kidney function; b) a lipid profile; c) blood glucose levels; d) electrolyte levels; and e) urinalysis and electrocardiogram.</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CEB99D60-D34B-41F3-8076-200F7F72041C}" type="slidenum">
              <a:rPr lang="en-IN" smtClean="0"/>
              <a:t>16</a:t>
            </a:fld>
            <a:endParaRPr lang="en-IN"/>
          </a:p>
        </p:txBody>
      </p:sp>
    </p:spTree>
    <p:extLst>
      <p:ext uri="{BB962C8B-B14F-4D97-AF65-F5344CB8AC3E}">
        <p14:creationId xmlns:p14="http://schemas.microsoft.com/office/powerpoint/2010/main" val="20672983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4C38A6-2AE5-EC9F-BEF2-C977422A89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90C9D7-02AA-87FB-5B66-7C7289B22AA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3901C3A-7626-1131-A20D-CDE24CC4E7A7}"/>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 fundamental steps in diagnosing and treating this conditions are correct and proper blood pressure measurement. Blood pressure should be taken from a validated automatic machine and the cuff size should be adequate for the patient and put on by the health care provider taking the reading after a few minutes rest. Before measurement, patients should not smoke, get caffeine, drink alcohol or exercise since these act as a temporary stimulator of blood pressure. Consultations should involve the taking of a number of measurements to increase the accuracy of diagnosis and to decrease the random variation. BP should be </a:t>
            </a:r>
            <a:r>
              <a:rPr lang="en-IN" sz="1200" b="0" i="0" u="none" strike="noStrike" kern="1200" dirty="0" err="1">
                <a:solidFill>
                  <a:schemeClr val="tx1"/>
                </a:solidFill>
                <a:effectLst/>
                <a:latin typeface="+mn-lt"/>
                <a:ea typeface="+mn-ea"/>
                <a:cs typeface="+mn-cs"/>
              </a:rPr>
              <a:t>measuredistently</a:t>
            </a:r>
            <a:r>
              <a:rPr lang="en-IN" sz="1200" b="0" i="0" u="none" strike="noStrike" kern="1200" dirty="0">
                <a:solidFill>
                  <a:schemeClr val="tx1"/>
                </a:solidFill>
                <a:effectLst/>
                <a:latin typeface="+mn-lt"/>
                <a:ea typeface="+mn-ea"/>
                <a:cs typeface="+mn-cs"/>
              </a:rPr>
              <a:t> and it should be measured as a SYSTOLIC and Diastolic. By doing good measurement one can get proper diagnosis which leads to reduction of needless treatment and helps in clinical decision-making based on evidence with which long-term treatment of hypertension can be continued in the primary healthcare practice.</a:t>
            </a:r>
            <a:endParaRPr lang="en-IN" b="0" dirty="0">
              <a:effectLst/>
            </a:endParaRPr>
          </a:p>
          <a:p>
            <a:br>
              <a:rPr lang="en-IN" dirty="0"/>
            </a:br>
            <a:endParaRPr lang="en-IN" dirty="0"/>
          </a:p>
        </p:txBody>
      </p:sp>
      <p:sp>
        <p:nvSpPr>
          <p:cNvPr id="4" name="Slide Number Placeholder 3">
            <a:extLst>
              <a:ext uri="{FF2B5EF4-FFF2-40B4-BE49-F238E27FC236}">
                <a16:creationId xmlns:a16="http://schemas.microsoft.com/office/drawing/2014/main" id="{D5963CAC-9F51-DF2B-1CF8-CFD3FBC718BE}"/>
              </a:ext>
            </a:extLst>
          </p:cNvPr>
          <p:cNvSpPr>
            <a:spLocks noGrp="1"/>
          </p:cNvSpPr>
          <p:nvPr>
            <p:ph type="sldNum" sz="quarter" idx="5"/>
          </p:nvPr>
        </p:nvSpPr>
        <p:spPr/>
        <p:txBody>
          <a:bodyPr/>
          <a:lstStyle/>
          <a:p>
            <a:fld id="{CEB99D60-D34B-41F3-8076-200F7F72041C}" type="slidenum">
              <a:rPr lang="en-IN" smtClean="0"/>
              <a:t>17</a:t>
            </a:fld>
            <a:endParaRPr lang="en-IN"/>
          </a:p>
        </p:txBody>
      </p:sp>
    </p:spTree>
    <p:extLst>
      <p:ext uri="{BB962C8B-B14F-4D97-AF65-F5344CB8AC3E}">
        <p14:creationId xmlns:p14="http://schemas.microsoft.com/office/powerpoint/2010/main" val="36651631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B9CB71-2332-7F05-332A-5729B4331C9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69C2136-3363-4861-C751-41229EA0CE8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A386E8A-BE5C-E4BC-3909-54B9C8EEDFBA}"/>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This is because it is not a diagnosis of hypertension unless the blood pressure is raised, and this can be spurious due to anxiety resulting in white coat hypertension. Therefore, to confirm the diagnosis NICE recommends using Ambulatory Blood Pressure Monitoring, which is a service that takes readings of blood pressure over a 24-hour period as the person goes about their day. Home Blood Pressure Monitoring is included in the practice as a good source of information, based on validated equipment and standardised procedures. All of these would help to ensure more accurate diagnosis; early detection of chronic hypertension but not the treatment of individuals who are not chronically hypertensive. Proper diagnosis enables healthcare providers to start the right treatment, tailor them to specific patients and minimize long-term cardiovascular issues through timely treatment.</a:t>
            </a:r>
            <a:endParaRPr lang="en-IN" b="0" dirty="0">
              <a:effectLst/>
            </a:endParaRPr>
          </a:p>
          <a:p>
            <a:br>
              <a:rPr lang="en-IN" dirty="0"/>
            </a:br>
            <a:endParaRPr lang="en-IN" dirty="0"/>
          </a:p>
        </p:txBody>
      </p:sp>
      <p:sp>
        <p:nvSpPr>
          <p:cNvPr id="4" name="Slide Number Placeholder 3">
            <a:extLst>
              <a:ext uri="{FF2B5EF4-FFF2-40B4-BE49-F238E27FC236}">
                <a16:creationId xmlns:a16="http://schemas.microsoft.com/office/drawing/2014/main" id="{C9F5ADE7-EDE3-D606-6D46-27520BB96D08}"/>
              </a:ext>
            </a:extLst>
          </p:cNvPr>
          <p:cNvSpPr>
            <a:spLocks noGrp="1"/>
          </p:cNvSpPr>
          <p:nvPr>
            <p:ph type="sldNum" sz="quarter" idx="5"/>
          </p:nvPr>
        </p:nvSpPr>
        <p:spPr/>
        <p:txBody>
          <a:bodyPr/>
          <a:lstStyle/>
          <a:p>
            <a:fld id="{CEB99D60-D34B-41F3-8076-200F7F72041C}" type="slidenum">
              <a:rPr lang="en-IN" smtClean="0"/>
              <a:t>18</a:t>
            </a:fld>
            <a:endParaRPr lang="en-IN"/>
          </a:p>
        </p:txBody>
      </p:sp>
    </p:spTree>
    <p:extLst>
      <p:ext uri="{BB962C8B-B14F-4D97-AF65-F5344CB8AC3E}">
        <p14:creationId xmlns:p14="http://schemas.microsoft.com/office/powerpoint/2010/main" val="41560219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93B180-89C9-EC02-7347-F607855E00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B43EB0C-49E7-D7EE-E71C-268A4C2C57C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800FEAB-85C9-1F2E-33DD-36F2840DD3CA}"/>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A complete cardiovascular risk assessment is more than just blood pressure testing. Assessment of medications, cardiac risk factors, alcohol intake, activity, diet and psychosocial risk factors related to cardiovascular health. Assessment will be done by physical examination to determine body mass index, waist circumference, targets and peripheral pulses, and evidence of target organ damage. To derive the chance of an individual having another heart and blood vessel (cardiovascular) event in the future, risk assessment tools are used; they are not reliant solely on blood pressure to make choices about treatment. This comprehensive assessment enables physicians to concentrate on preventive measures, choose the right medications and design the optimal treatment program by incorporating blood pressure with all cardiac risk factors.</a:t>
            </a:r>
            <a:endParaRPr lang="en-IN" b="0" dirty="0">
              <a:effectLst/>
            </a:endParaRPr>
          </a:p>
          <a:p>
            <a:br>
              <a:rPr lang="en-IN" dirty="0"/>
            </a:br>
            <a:endParaRPr lang="en-IN" dirty="0"/>
          </a:p>
        </p:txBody>
      </p:sp>
      <p:sp>
        <p:nvSpPr>
          <p:cNvPr id="4" name="Slide Number Placeholder 3">
            <a:extLst>
              <a:ext uri="{FF2B5EF4-FFF2-40B4-BE49-F238E27FC236}">
                <a16:creationId xmlns:a16="http://schemas.microsoft.com/office/drawing/2014/main" id="{AA53A449-A0A5-4AEF-3016-AF342AB3AA4E}"/>
              </a:ext>
            </a:extLst>
          </p:cNvPr>
          <p:cNvSpPr>
            <a:spLocks noGrp="1"/>
          </p:cNvSpPr>
          <p:nvPr>
            <p:ph type="sldNum" sz="quarter" idx="5"/>
          </p:nvPr>
        </p:nvSpPr>
        <p:spPr/>
        <p:txBody>
          <a:bodyPr/>
          <a:lstStyle/>
          <a:p>
            <a:fld id="{CEB99D60-D34B-41F3-8076-200F7F72041C}" type="slidenum">
              <a:rPr lang="en-IN" smtClean="0"/>
              <a:t>19</a:t>
            </a:fld>
            <a:endParaRPr lang="en-IN"/>
          </a:p>
        </p:txBody>
      </p:sp>
    </p:spTree>
    <p:extLst>
      <p:ext uri="{BB962C8B-B14F-4D97-AF65-F5344CB8AC3E}">
        <p14:creationId xmlns:p14="http://schemas.microsoft.com/office/powerpoint/2010/main" val="358627221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998F7E-529A-5472-AB37-A0A409FDF6F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9E2A838-0A93-72E5-F378-2B443743E0B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1041E8A-8B34-2EE7-DB55-6252B6AB7A04}"/>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High blood pressure may be complicated by a variety of diseases, which may also have other causes; laboratory tests can help diagnose these complications. If clinically warranted, tests of kidney function, electrolyte balance, blood sugar and lipid profile are conducted to assess their function, along with thyroid function. Proteinuria (or haematuria) is picked up during urine examination, indicating kidney involvement. Electrocardiogram may show L.V. (left ventricular) Hypertrophy and arrhythmia and/or a history of myocardial infarction (M.I.) may result from chronic hypertension. Hypertension may be secondary and warrant further imaging, or referral to a specialist. They are important to ensure that the clinical information is provided for patient care to inform treatment choice, disease monitoring and identification of patients who might need referral to a specialist. Early detection of target organ damage is the consequence of timely intervention and detailed, multiprofessional management, which provides optimised long-term effects.</a:t>
            </a:r>
            <a:endParaRPr lang="en-IN" b="0" dirty="0">
              <a:effectLst/>
            </a:endParaRPr>
          </a:p>
          <a:p>
            <a:br>
              <a:rPr lang="en-IN" dirty="0"/>
            </a:br>
            <a:endParaRPr lang="en-IN" dirty="0"/>
          </a:p>
        </p:txBody>
      </p:sp>
      <p:sp>
        <p:nvSpPr>
          <p:cNvPr id="4" name="Slide Number Placeholder 3">
            <a:extLst>
              <a:ext uri="{FF2B5EF4-FFF2-40B4-BE49-F238E27FC236}">
                <a16:creationId xmlns:a16="http://schemas.microsoft.com/office/drawing/2014/main" id="{2D300A2D-8E1F-BB95-61DD-124C83AF7EE0}"/>
              </a:ext>
            </a:extLst>
          </p:cNvPr>
          <p:cNvSpPr>
            <a:spLocks noGrp="1"/>
          </p:cNvSpPr>
          <p:nvPr>
            <p:ph type="sldNum" sz="quarter" idx="5"/>
          </p:nvPr>
        </p:nvSpPr>
        <p:spPr/>
        <p:txBody>
          <a:bodyPr/>
          <a:lstStyle/>
          <a:p>
            <a:fld id="{CEB99D60-D34B-41F3-8076-200F7F72041C}" type="slidenum">
              <a:rPr lang="en-IN" smtClean="0"/>
              <a:t>20</a:t>
            </a:fld>
            <a:endParaRPr lang="en-IN"/>
          </a:p>
        </p:txBody>
      </p:sp>
    </p:spTree>
    <p:extLst>
      <p:ext uri="{BB962C8B-B14F-4D97-AF65-F5344CB8AC3E}">
        <p14:creationId xmlns:p14="http://schemas.microsoft.com/office/powerpoint/2010/main" val="345878205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This advice recommends both lifestyle and pharmacological treatment for hypertension, and for adult hypertension, this is specific to the level of hypertension and cardiovascular disease risk factors. Lifestyle changes involve; Salt restriction, weight control, participation in physical fitness programs, quitting smoking, alcohol control and reducing stress. Most patients who have high cardiovascular risk or who still have hypertension will require to take medicines along with making lifestyle changes. Patients will need follow-up visits to make sure that the treatment has beneficial effects and the medication is actually being used correctly without any side effects. The multidisciplinary work that involves doctors, nurses, doctors, pharmacists and community healthcare workers, allows the healthcare system to provide a holistic, evidence-based care for their patients that will lead to better outcomes for the patient for a much longer length of time.</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CEB99D60-D34B-41F3-8076-200F7F72041C}" type="slidenum">
              <a:rPr lang="en-IN" smtClean="0"/>
              <a:t>21</a:t>
            </a:fld>
            <a:endParaRPr lang="en-IN"/>
          </a:p>
        </p:txBody>
      </p:sp>
    </p:spTree>
    <p:extLst>
      <p:ext uri="{BB962C8B-B14F-4D97-AF65-F5344CB8AC3E}">
        <p14:creationId xmlns:p14="http://schemas.microsoft.com/office/powerpoint/2010/main" val="7257352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CB26FF-CA10-7819-8A23-F0D9F05538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0A8AFE9-9D33-91CB-DA15-E0EFE54D42A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B4988D7-1F09-29FA-7A39-E7E4F2BE70C7}"/>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NICE is a guideline that gives evidence-based advice on diagnosing and managing hypertension, in the United Kingdom. Treatment is dependent upon blood pressure readings, cardiovascular risk, patient age, ethnicity, comorbidities and patient preference. Pharmacological treatment should be a component of lifestyle modification, as this is the mainstay of management, where appropriate. Healthy lifestyle habits that include a diet change, having regular exercise, quitting smoking, losing weight, decreasing alcohol use and dietary sodium intake are recommended. Prescriptions should be monitored regularly to ensure they are effective, have minimal side effects and are maintaining a target blood pressure. Implementing NICE guidance could result in a uniform approach, improved health through care and a decrease in cardiovascular disease for people seeking health services from the National Health Service (NHS).</a:t>
            </a:r>
            <a:endParaRPr lang="en-IN" b="0" dirty="0">
              <a:effectLst/>
            </a:endParaRPr>
          </a:p>
          <a:p>
            <a:br>
              <a:rPr lang="en-IN" b="0" dirty="0">
                <a:effectLst/>
              </a:rPr>
            </a:br>
            <a:endParaRPr lang="en-IN" dirty="0"/>
          </a:p>
        </p:txBody>
      </p:sp>
      <p:sp>
        <p:nvSpPr>
          <p:cNvPr id="4" name="Slide Number Placeholder 3">
            <a:extLst>
              <a:ext uri="{FF2B5EF4-FFF2-40B4-BE49-F238E27FC236}">
                <a16:creationId xmlns:a16="http://schemas.microsoft.com/office/drawing/2014/main" id="{7C464CBD-B289-FBCE-C762-21D49D218382}"/>
              </a:ext>
            </a:extLst>
          </p:cNvPr>
          <p:cNvSpPr>
            <a:spLocks noGrp="1"/>
          </p:cNvSpPr>
          <p:nvPr>
            <p:ph type="sldNum" sz="quarter" idx="5"/>
          </p:nvPr>
        </p:nvSpPr>
        <p:spPr/>
        <p:txBody>
          <a:bodyPr/>
          <a:lstStyle/>
          <a:p>
            <a:fld id="{CEB99D60-D34B-41F3-8076-200F7F72041C}" type="slidenum">
              <a:rPr lang="en-IN" smtClean="0"/>
              <a:t>22</a:t>
            </a:fld>
            <a:endParaRPr lang="en-IN"/>
          </a:p>
        </p:txBody>
      </p:sp>
    </p:spTree>
    <p:extLst>
      <p:ext uri="{BB962C8B-B14F-4D97-AF65-F5344CB8AC3E}">
        <p14:creationId xmlns:p14="http://schemas.microsoft.com/office/powerpoint/2010/main" val="139704666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FF979C-0ECC-E1A0-23B0-16F30640EA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E2EE601-3824-639C-B598-4FA2EADE018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DC4520D-2C07-D1F5-9F81-1B300E14ADAD}"/>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Lifestyle modification, every opportunity advise – Lifestyle change is the main therapy and management for BP hypertension – Ensure that all people, even those taking medication to manage their BP, are encouraged to change their lifestyle at every opportunity. Eating a healthy pattern of foods – including fruits and vegetables, whole grains, lean protein and low fat dairy – may help significantly reduce blood pressure. Limiting salt in the diet and processed foods will have greater positive effect on cardiovascular health. Moderate aerobic activity refers to moderate amounts of physical activity that occur 150 minutes per week (METs can be increased to 300 minutes allowed in bouts of 5 to 10 minutes, with a minimum of 1 minute of moderate activity within every 10-minute session). Moderate aerobic activity strengthens the heart and increases blood vessel functioning. Maintaining body weight, no smoking, restrictive alcohol intake, managing stress and getting adequate sleep all contribute to a dramatic long term decrease in the risk for cardiovascular disease by controlling blood pressure.</a:t>
            </a:r>
            <a:endParaRPr lang="en-IN" b="0" dirty="0">
              <a:effectLst/>
            </a:endParaRPr>
          </a:p>
          <a:p>
            <a:br>
              <a:rPr lang="en-IN" dirty="0"/>
            </a:br>
            <a:endParaRPr lang="en-IN" dirty="0"/>
          </a:p>
        </p:txBody>
      </p:sp>
      <p:sp>
        <p:nvSpPr>
          <p:cNvPr id="4" name="Slide Number Placeholder 3">
            <a:extLst>
              <a:ext uri="{FF2B5EF4-FFF2-40B4-BE49-F238E27FC236}">
                <a16:creationId xmlns:a16="http://schemas.microsoft.com/office/drawing/2014/main" id="{0CFDACEF-22A3-CC3B-D565-E480555F47E7}"/>
              </a:ext>
            </a:extLst>
          </p:cNvPr>
          <p:cNvSpPr>
            <a:spLocks noGrp="1"/>
          </p:cNvSpPr>
          <p:nvPr>
            <p:ph type="sldNum" sz="quarter" idx="5"/>
          </p:nvPr>
        </p:nvSpPr>
        <p:spPr/>
        <p:txBody>
          <a:bodyPr/>
          <a:lstStyle/>
          <a:p>
            <a:fld id="{CEB99D60-D34B-41F3-8076-200F7F72041C}" type="slidenum">
              <a:rPr lang="en-IN" smtClean="0"/>
              <a:t>23</a:t>
            </a:fld>
            <a:endParaRPr lang="en-IN"/>
          </a:p>
        </p:txBody>
      </p:sp>
    </p:spTree>
    <p:extLst>
      <p:ext uri="{BB962C8B-B14F-4D97-AF65-F5344CB8AC3E}">
        <p14:creationId xmlns:p14="http://schemas.microsoft.com/office/powerpoint/2010/main" val="69081103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816CB2-3583-FFE6-B88A-2D8BD26951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3FC347-385F-13FD-1FE6-23CC8E5F9E5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35F1F9A-82AF-6A10-B17C-FCCB4682F597}"/>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Pharmacological treatment should be considered when lifestyle modifications are not effective in achieving the target blood pressure or where cardiovascular risk is very high. NICE suggests that the choice of antihypertensive therapy should be based on factors such as patient age, ethnicity and on any other medical conditions they suffer, and on their personal risk profile. There are four principal categories of the first line drugs – Angiotensin-converting enzyme (ACE) inhibitors, Angiotensin receptor blockers (ARBs), Calcium channelers, Thiazide-like diuretics. The drugs used for blood pressure affect the blood pressure in different physiological ways, and reduce cardiovascular complications. As patients continue to attend follow-up appointments, the effectiveness of the treatment is reviewed regularly, the impact of side effects is tracked, dose adjustments can be given if needed and treatment uptake is strengthened. This aspect of patient education is still very important to ensure adherence towards the sustainable use of medicines and optimal therapeutic effect.</a:t>
            </a:r>
            <a:endParaRPr lang="en-IN" b="0" dirty="0">
              <a:effectLst/>
            </a:endParaRPr>
          </a:p>
          <a:p>
            <a:br>
              <a:rPr lang="en-IN" dirty="0"/>
            </a:br>
            <a:endParaRPr lang="en-IN" dirty="0"/>
          </a:p>
        </p:txBody>
      </p:sp>
      <p:sp>
        <p:nvSpPr>
          <p:cNvPr id="4" name="Slide Number Placeholder 3">
            <a:extLst>
              <a:ext uri="{FF2B5EF4-FFF2-40B4-BE49-F238E27FC236}">
                <a16:creationId xmlns:a16="http://schemas.microsoft.com/office/drawing/2014/main" id="{59DCB9C4-5F9F-10D1-D1B9-47FCB565526E}"/>
              </a:ext>
            </a:extLst>
          </p:cNvPr>
          <p:cNvSpPr>
            <a:spLocks noGrp="1"/>
          </p:cNvSpPr>
          <p:nvPr>
            <p:ph type="sldNum" sz="quarter" idx="5"/>
          </p:nvPr>
        </p:nvSpPr>
        <p:spPr/>
        <p:txBody>
          <a:bodyPr/>
          <a:lstStyle/>
          <a:p>
            <a:fld id="{CEB99D60-D34B-41F3-8076-200F7F72041C}" type="slidenum">
              <a:rPr lang="en-IN" smtClean="0"/>
              <a:t>24</a:t>
            </a:fld>
            <a:endParaRPr lang="en-IN"/>
          </a:p>
        </p:txBody>
      </p:sp>
    </p:spTree>
    <p:extLst>
      <p:ext uri="{BB962C8B-B14F-4D97-AF65-F5344CB8AC3E}">
        <p14:creationId xmlns:p14="http://schemas.microsoft.com/office/powerpoint/2010/main" val="34289520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451AC7-7B91-BF0F-A5C7-B9950CC795C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25EBB7-86EB-CF34-FC7A-D5CAC8E3550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D6055F-A4ED-3740-3EEB-CAB9705BD247}"/>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Rightly, as a type of hypertension, a long monitoring period is considered vital as the treatment is </a:t>
            </a:r>
            <a:r>
              <a:rPr lang="en-IN" sz="1200" b="0" i="0" u="none" strike="noStrike" kern="1200" dirty="0" err="1">
                <a:solidFill>
                  <a:schemeClr val="tx1"/>
                </a:solidFill>
                <a:effectLst/>
                <a:latin typeface="+mn-lt"/>
                <a:ea typeface="+mn-ea"/>
                <a:cs typeface="+mn-cs"/>
              </a:rPr>
              <a:t>longterm</a:t>
            </a:r>
            <a:r>
              <a:rPr lang="en-IN" sz="1200" b="0" i="0" u="none" strike="noStrike" kern="1200" dirty="0">
                <a:solidFill>
                  <a:schemeClr val="tx1"/>
                </a:solidFill>
                <a:effectLst/>
                <a:latin typeface="+mn-lt"/>
                <a:ea typeface="+mn-ea"/>
                <a:cs typeface="+mn-cs"/>
              </a:rPr>
              <a:t>. Follow-up visits are essential to monitor blood pressure control, adherence to medication, changes in lifestyle and side effects. Patient self-monitoring of BP is helpful in supplementing data and will get patients involved in their care. As part of reviews, the clinician will evaluate the cardiovascular risk, remind patients of healthy behaviours and review and modify the treatment as appropriate. Detection of treatment failure or progression of disease can also be made early any way, with the monitoring. The benefit of ongoing follow-up is greater patient satisfaction, health provider-patient relationships and a great contribution to the prevention of long-term heart disease and stroke.</a:t>
            </a:r>
            <a:endParaRPr lang="en-IN" b="0" dirty="0">
              <a:effectLst/>
            </a:endParaRPr>
          </a:p>
          <a:p>
            <a:br>
              <a:rPr lang="en-IN" dirty="0"/>
            </a:br>
            <a:endParaRPr lang="en-IN" dirty="0"/>
          </a:p>
        </p:txBody>
      </p:sp>
      <p:sp>
        <p:nvSpPr>
          <p:cNvPr id="4" name="Slide Number Placeholder 3">
            <a:extLst>
              <a:ext uri="{FF2B5EF4-FFF2-40B4-BE49-F238E27FC236}">
                <a16:creationId xmlns:a16="http://schemas.microsoft.com/office/drawing/2014/main" id="{339FA73A-5C96-9228-DC1A-908E5EF446D3}"/>
              </a:ext>
            </a:extLst>
          </p:cNvPr>
          <p:cNvSpPr>
            <a:spLocks noGrp="1"/>
          </p:cNvSpPr>
          <p:nvPr>
            <p:ph type="sldNum" sz="quarter" idx="5"/>
          </p:nvPr>
        </p:nvSpPr>
        <p:spPr/>
        <p:txBody>
          <a:bodyPr/>
          <a:lstStyle/>
          <a:p>
            <a:fld id="{CEB99D60-D34B-41F3-8076-200F7F72041C}" type="slidenum">
              <a:rPr lang="en-IN" smtClean="0"/>
              <a:t>25</a:t>
            </a:fld>
            <a:endParaRPr lang="en-IN"/>
          </a:p>
        </p:txBody>
      </p:sp>
    </p:spTree>
    <p:extLst>
      <p:ext uri="{BB962C8B-B14F-4D97-AF65-F5344CB8AC3E}">
        <p14:creationId xmlns:p14="http://schemas.microsoft.com/office/powerpoint/2010/main" val="262334307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IN" dirty="0"/>
          </a:p>
        </p:txBody>
      </p:sp>
      <p:sp>
        <p:nvSpPr>
          <p:cNvPr id="4" name="Slide Number Placeholder 3"/>
          <p:cNvSpPr>
            <a:spLocks noGrp="1"/>
          </p:cNvSpPr>
          <p:nvPr>
            <p:ph type="sldNum" sz="quarter" idx="5"/>
          </p:nvPr>
        </p:nvSpPr>
        <p:spPr/>
        <p:txBody>
          <a:bodyPr/>
          <a:lstStyle/>
          <a:p>
            <a:fld id="{CEB99D60-D34B-41F3-8076-200F7F72041C}" type="slidenum">
              <a:rPr lang="en-IN" smtClean="0"/>
              <a:t>26</a:t>
            </a:fld>
            <a:endParaRPr lang="en-IN"/>
          </a:p>
        </p:txBody>
      </p:sp>
    </p:spTree>
    <p:extLst>
      <p:ext uri="{BB962C8B-B14F-4D97-AF65-F5344CB8AC3E}">
        <p14:creationId xmlns:p14="http://schemas.microsoft.com/office/powerpoint/2010/main" val="230315095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A2E5C6-981A-949C-74DF-71F395F3E06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14E6FCF-03CC-B767-0FD7-98FEF3780FA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5FF79CB-71D7-215D-D8DB-4332C8493681}"/>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Many factors involving the person will influence the choice of first antihypertensive treatment to be used, including age, race/ethnicity, blood pressure, and coexisting medical conditions. For persons under 55 years NICE recommends an angiotensin-converting enzyme inhibitor (ACEI) or angiotensin receptor blocker (ARB) for many adults. Those older than age 60 or of African or Caribbean origin are more likely to be prescribed a calcium channel blocker as they seem more likely to benefit from treatment. Patient's preference, adverse effects and contraindications are considered when selecting optimum therapy. Prescribing for the individual enhances adherence and effectiveness of treatment. When appropriate drugs are started early, cardiovascular adverse events like myocardial infarction, stroke, heart failure and chronic kidney disease are drastically lowered.</a:t>
            </a:r>
            <a:endParaRPr lang="en-IN" b="0" dirty="0">
              <a:effectLst/>
            </a:endParaRPr>
          </a:p>
          <a:p>
            <a:br>
              <a:rPr lang="en-IN" b="0" dirty="0">
                <a:effectLst/>
              </a:rPr>
            </a:br>
            <a:endParaRPr lang="en-IN" dirty="0"/>
          </a:p>
        </p:txBody>
      </p:sp>
      <p:sp>
        <p:nvSpPr>
          <p:cNvPr id="4" name="Slide Number Placeholder 3">
            <a:extLst>
              <a:ext uri="{FF2B5EF4-FFF2-40B4-BE49-F238E27FC236}">
                <a16:creationId xmlns:a16="http://schemas.microsoft.com/office/drawing/2014/main" id="{57AD227E-907B-BE2F-00E0-93E595D66568}"/>
              </a:ext>
            </a:extLst>
          </p:cNvPr>
          <p:cNvSpPr>
            <a:spLocks noGrp="1"/>
          </p:cNvSpPr>
          <p:nvPr>
            <p:ph type="sldNum" sz="quarter" idx="5"/>
          </p:nvPr>
        </p:nvSpPr>
        <p:spPr/>
        <p:txBody>
          <a:bodyPr/>
          <a:lstStyle/>
          <a:p>
            <a:fld id="{CEB99D60-D34B-41F3-8076-200F7F72041C}" type="slidenum">
              <a:rPr lang="en-IN" smtClean="0"/>
              <a:t>28</a:t>
            </a:fld>
            <a:endParaRPr lang="en-IN"/>
          </a:p>
        </p:txBody>
      </p:sp>
    </p:spTree>
    <p:extLst>
      <p:ext uri="{BB962C8B-B14F-4D97-AF65-F5344CB8AC3E}">
        <p14:creationId xmlns:p14="http://schemas.microsoft.com/office/powerpoint/2010/main" val="305678541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2F6E52-16E0-2E64-2B57-5496032005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B5E5AE7-137F-3E8B-DA7C-3611074570D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4183A88-2294-73E3-7FFF-E01CF2B2810B}"/>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Combined therapy is needed for many patients as a single agent may not result in the target blood pressure. Blood pressure is better controlled by the synergistic effect of multiple antihypertensive drugs of different classes, and unwanted side-effects of higher doses of the individual drugs are lessened. Treatment must be carefully monitored by health-care workers and modified as per the response and tolerability to the treatment given to the patient. As with other diseases, patients should have to realise that they may have this blood pressure problem and experience no symptoms. With shared decision-making, routine post-check-ups and communication, it is easier to adhere to combo therapy and prevent heart and blood vessel problems in the long run, leading to greater therapy success.</a:t>
            </a:r>
            <a:endParaRPr lang="en-IN" b="0" dirty="0">
              <a:effectLst/>
            </a:endParaRPr>
          </a:p>
          <a:p>
            <a:br>
              <a:rPr lang="en-IN" dirty="0"/>
            </a:br>
            <a:endParaRPr lang="en-IN" dirty="0"/>
          </a:p>
        </p:txBody>
      </p:sp>
      <p:sp>
        <p:nvSpPr>
          <p:cNvPr id="4" name="Slide Number Placeholder 3">
            <a:extLst>
              <a:ext uri="{FF2B5EF4-FFF2-40B4-BE49-F238E27FC236}">
                <a16:creationId xmlns:a16="http://schemas.microsoft.com/office/drawing/2014/main" id="{A5CF87F4-BC9A-7451-477A-F96F32306616}"/>
              </a:ext>
            </a:extLst>
          </p:cNvPr>
          <p:cNvSpPr>
            <a:spLocks noGrp="1"/>
          </p:cNvSpPr>
          <p:nvPr>
            <p:ph type="sldNum" sz="quarter" idx="5"/>
          </p:nvPr>
        </p:nvSpPr>
        <p:spPr/>
        <p:txBody>
          <a:bodyPr/>
          <a:lstStyle/>
          <a:p>
            <a:fld id="{CEB99D60-D34B-41F3-8076-200F7F72041C}" type="slidenum">
              <a:rPr lang="en-IN" smtClean="0"/>
              <a:t>29</a:t>
            </a:fld>
            <a:endParaRPr lang="en-IN"/>
          </a:p>
        </p:txBody>
      </p:sp>
    </p:spTree>
    <p:extLst>
      <p:ext uri="{BB962C8B-B14F-4D97-AF65-F5344CB8AC3E}">
        <p14:creationId xmlns:p14="http://schemas.microsoft.com/office/powerpoint/2010/main" val="401220505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A6BA53-AB3B-300E-2471-DA25BBF6D6C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117DE0B-95CA-3435-389B-063E617DA7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C2AE027-1895-CA0E-8DCB-A61DAB086AD7}"/>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In addition to pharmacological treatment, certain non-pharmacological interventions are very important in the prevention, and management of hypertension. For the people that are overweight, losing weight can have a significant impact on blood pressure and take the strain of the cardiovascular system. The DASH diet emphasizes fruits, veggies and whole grains and limits saturated fats and salt, all focused around a healthy eating balance. Cardiac Efficiency: Regular exercise increases the efficiency of your </a:t>
            </a:r>
            <a:r>
              <a:rPr lang="en-IN" sz="1200" b="0" i="0" u="none" strike="noStrike" kern="1200" dirty="0" err="1">
                <a:solidFill>
                  <a:schemeClr val="tx1"/>
                </a:solidFill>
                <a:effectLst/>
                <a:latin typeface="+mn-lt"/>
                <a:ea typeface="+mn-ea"/>
                <a:cs typeface="+mn-cs"/>
              </a:rPr>
              <a:t>heart.Cardiac</a:t>
            </a:r>
            <a:r>
              <a:rPr lang="en-IN" sz="1200" b="0" i="0" u="none" strike="noStrike" kern="1200" dirty="0">
                <a:solidFill>
                  <a:schemeClr val="tx1"/>
                </a:solidFill>
                <a:effectLst/>
                <a:latin typeface="+mn-lt"/>
                <a:ea typeface="+mn-ea"/>
                <a:cs typeface="+mn-cs"/>
              </a:rPr>
              <a:t> Efficiency: Regular exercise promotes efficiency of the heart. Mindfulness and both relaxation and adequate rest, have beneficial influence on the function of cardiovascular system. Healthcare professionals need to provide continuous education to enable behaviour change as lifestyle choices can be supported through the use of medication boards and sustainable healthy lifestyle choices will ensure long term cardiovascular outcomes are optimized and progression of cardiovascular disease will be minimized.</a:t>
            </a:r>
            <a:endParaRPr lang="en-IN" b="0" dirty="0">
              <a:effectLst/>
            </a:endParaRPr>
          </a:p>
          <a:p>
            <a:br>
              <a:rPr lang="en-IN" b="0" dirty="0">
                <a:effectLst/>
              </a:rPr>
            </a:br>
            <a:endParaRPr lang="en-IN" dirty="0"/>
          </a:p>
        </p:txBody>
      </p:sp>
      <p:sp>
        <p:nvSpPr>
          <p:cNvPr id="4" name="Slide Number Placeholder 3">
            <a:extLst>
              <a:ext uri="{FF2B5EF4-FFF2-40B4-BE49-F238E27FC236}">
                <a16:creationId xmlns:a16="http://schemas.microsoft.com/office/drawing/2014/main" id="{84F95389-CEE5-A68C-56E2-CD421273F912}"/>
              </a:ext>
            </a:extLst>
          </p:cNvPr>
          <p:cNvSpPr>
            <a:spLocks noGrp="1"/>
          </p:cNvSpPr>
          <p:nvPr>
            <p:ph type="sldNum" sz="quarter" idx="5"/>
          </p:nvPr>
        </p:nvSpPr>
        <p:spPr/>
        <p:txBody>
          <a:bodyPr/>
          <a:lstStyle/>
          <a:p>
            <a:fld id="{CEB99D60-D34B-41F3-8076-200F7F72041C}" type="slidenum">
              <a:rPr lang="en-IN" smtClean="0"/>
              <a:t>30</a:t>
            </a:fld>
            <a:endParaRPr lang="en-IN"/>
          </a:p>
        </p:txBody>
      </p:sp>
    </p:spTree>
    <p:extLst>
      <p:ext uri="{BB962C8B-B14F-4D97-AF65-F5344CB8AC3E}">
        <p14:creationId xmlns:p14="http://schemas.microsoft.com/office/powerpoint/2010/main" val="400452454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97974D-2FD1-6E48-DC85-DC6D42E4EF2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90AA86-5564-1C60-5102-75263915C4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7545405-4056-6C0A-9F34-1D765174E875}"/>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Heart diseases are a significant cause of death in the world, and high blood pressure is one key factor. (long-term hypertension weakens the cells in the arteries, causing atherosclerosis and less blood flow to other organs. Consequently, there may be an increased risk for coronary artery disease, myocardial infarction, heart failure and stroke. Long-term hypertension also leads to LVH as the heart is forced to pump blood against higher blood pressure. Eventually, the function of the heart is affected due to the structural changes and culmination in death. Mitigating cardiovascular complications by optimally treating, lifestyle modifications and consistent taking of medication. Patients should be informed about the symptoms by health care providers so they can report them and follow-up for the prevention of disease progression.</a:t>
            </a:r>
            <a:endParaRPr lang="en-IN" b="0" dirty="0">
              <a:effectLst/>
            </a:endParaRPr>
          </a:p>
          <a:p>
            <a:br>
              <a:rPr lang="en-IN" dirty="0"/>
            </a:br>
            <a:endParaRPr lang="en-IN" dirty="0"/>
          </a:p>
        </p:txBody>
      </p:sp>
      <p:sp>
        <p:nvSpPr>
          <p:cNvPr id="4" name="Slide Number Placeholder 3">
            <a:extLst>
              <a:ext uri="{FF2B5EF4-FFF2-40B4-BE49-F238E27FC236}">
                <a16:creationId xmlns:a16="http://schemas.microsoft.com/office/drawing/2014/main" id="{B09F358E-AB4D-9C8D-BF96-FCA889DB2E46}"/>
              </a:ext>
            </a:extLst>
          </p:cNvPr>
          <p:cNvSpPr>
            <a:spLocks noGrp="1"/>
          </p:cNvSpPr>
          <p:nvPr>
            <p:ph type="sldNum" sz="quarter" idx="5"/>
          </p:nvPr>
        </p:nvSpPr>
        <p:spPr/>
        <p:txBody>
          <a:bodyPr/>
          <a:lstStyle/>
          <a:p>
            <a:fld id="{CEB99D60-D34B-41F3-8076-200F7F72041C}" type="slidenum">
              <a:rPr lang="en-IN" smtClean="0"/>
              <a:t>31</a:t>
            </a:fld>
            <a:endParaRPr lang="en-IN"/>
          </a:p>
        </p:txBody>
      </p:sp>
    </p:spTree>
    <p:extLst>
      <p:ext uri="{BB962C8B-B14F-4D97-AF65-F5344CB8AC3E}">
        <p14:creationId xmlns:p14="http://schemas.microsoft.com/office/powerpoint/2010/main" val="350535610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u="none" strike="noStrike" kern="1200" dirty="0">
                <a:solidFill>
                  <a:schemeClr val="tx1"/>
                </a:solidFill>
                <a:effectLst/>
                <a:latin typeface="+mn-lt"/>
                <a:ea typeface="+mn-ea"/>
                <a:cs typeface="+mn-cs"/>
              </a:rPr>
              <a:t>This means it is crucial to prevent hypertension to lower the amount of cardiovascular disease and to increase population health. Primary prevention involves adoption of a healthy lifestyle to avoid development of hypertension, for example: maintain treatment and control of overweight/obesity, stop smoking, increase physical activity, develop a healthy diet and reduce drinking alcohol. Secondary Prevention is to get early detection through regular blood pressure monitoring, and prompt medical intervention to minimize complications. The NHS Health Check programme serves to detect adults who are more likely to be in danger of cardiovascular disease, and offer them information and lifestyle recommendations, as well as treatment when needed. Campaigns to encourage salt reduction, healthy diet, and eating habits and increase awareness and physical activity through public education will decrease the incidence of non-healthy options, and will indeed have a more beneficial long term health impact on reducing hypertension.</a:t>
            </a:r>
            <a:endParaRPr lang="en-IN" dirty="0"/>
          </a:p>
        </p:txBody>
      </p:sp>
      <p:sp>
        <p:nvSpPr>
          <p:cNvPr id="4" name="Slide Number Placeholder 3"/>
          <p:cNvSpPr>
            <a:spLocks noGrp="1"/>
          </p:cNvSpPr>
          <p:nvPr>
            <p:ph type="sldNum" sz="quarter" idx="5"/>
          </p:nvPr>
        </p:nvSpPr>
        <p:spPr/>
        <p:txBody>
          <a:bodyPr/>
          <a:lstStyle/>
          <a:p>
            <a:fld id="{CEB99D60-D34B-41F3-8076-200F7F72041C}" type="slidenum">
              <a:rPr lang="en-IN" smtClean="0"/>
              <a:t>32</a:t>
            </a:fld>
            <a:endParaRPr lang="en-IN"/>
          </a:p>
        </p:txBody>
      </p:sp>
    </p:spTree>
    <p:extLst>
      <p:ext uri="{BB962C8B-B14F-4D97-AF65-F5344CB8AC3E}">
        <p14:creationId xmlns:p14="http://schemas.microsoft.com/office/powerpoint/2010/main" val="373742332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2C152A-77DE-7A2D-2555-A4428D04EAF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54AA28-9CF2-F7A4-CEBC-2746B482C58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4D084BE-31A7-2543-CA26-F3EF285A00AC}"/>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NHS Public health activities include a variety of ways to reduce prevalence of individuals with hypertension and improve cardiovascular health in the UK. The NHS Health Check programme is a health checkup and blood pressure measurement for adults (aged 40-74), which identifies those who may be more susceptible to cardiovascular issues. Community-based pharmacies and primary care services also carry out opportunist blood pressure checks which help to identify undiagnosed hypertension earlier. Steps have been taken towards establishing national campaigns to encourage a healthy diet, healthy lifestyle and increased physical activity, smoking cessation and alcohol reduction. These efforts aim at improving preventive efforts and reducing disparities in health care services. Early health system engagement through a public health program has a long-term beneficial effect on cardiovascular events and also provides cost savings for health systems associated with cardiovascular complications due to hypertension.</a:t>
            </a:r>
            <a:endParaRPr lang="en-IN" b="0" dirty="0">
              <a:effectLst/>
            </a:endParaRPr>
          </a:p>
          <a:p>
            <a:br>
              <a:rPr lang="en-IN" dirty="0"/>
            </a:br>
            <a:endParaRPr lang="en-IN" dirty="0"/>
          </a:p>
        </p:txBody>
      </p:sp>
      <p:sp>
        <p:nvSpPr>
          <p:cNvPr id="4" name="Slide Number Placeholder 3">
            <a:extLst>
              <a:ext uri="{FF2B5EF4-FFF2-40B4-BE49-F238E27FC236}">
                <a16:creationId xmlns:a16="http://schemas.microsoft.com/office/drawing/2014/main" id="{FCBF89B6-4288-BE34-2A67-153A859FE761}"/>
              </a:ext>
            </a:extLst>
          </p:cNvPr>
          <p:cNvSpPr>
            <a:spLocks noGrp="1"/>
          </p:cNvSpPr>
          <p:nvPr>
            <p:ph type="sldNum" sz="quarter" idx="5"/>
          </p:nvPr>
        </p:nvSpPr>
        <p:spPr/>
        <p:txBody>
          <a:bodyPr/>
          <a:lstStyle/>
          <a:p>
            <a:fld id="{CEB99D60-D34B-41F3-8076-200F7F72041C}" type="slidenum">
              <a:rPr lang="en-IN" smtClean="0"/>
              <a:t>33</a:t>
            </a:fld>
            <a:endParaRPr lang="en-IN"/>
          </a:p>
        </p:txBody>
      </p:sp>
    </p:spTree>
    <p:extLst>
      <p:ext uri="{BB962C8B-B14F-4D97-AF65-F5344CB8AC3E}">
        <p14:creationId xmlns:p14="http://schemas.microsoft.com/office/powerpoint/2010/main" val="192565570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Co-productive and personalised care puts on </a:t>
            </a:r>
            <a:r>
              <a:rPr lang="en-IN" sz="1200" b="0" i="0" u="none" strike="noStrike" kern="1200" dirty="0" err="1">
                <a:solidFill>
                  <a:schemeClr val="tx1"/>
                </a:solidFill>
                <a:effectLst/>
                <a:latin typeface="+mn-lt"/>
                <a:ea typeface="+mn-ea"/>
                <a:cs typeface="+mn-cs"/>
              </a:rPr>
              <a:t>center</a:t>
            </a:r>
            <a:r>
              <a:rPr lang="en-IN" sz="1200" b="0" i="0" u="none" strike="noStrike" kern="1200" dirty="0">
                <a:solidFill>
                  <a:schemeClr val="tx1"/>
                </a:solidFill>
                <a:effectLst/>
                <a:latin typeface="+mn-lt"/>
                <a:ea typeface="+mn-ea"/>
                <a:cs typeface="+mn-cs"/>
              </a:rPr>
              <a:t> stage the patient in the decision in healthcare. To foster a culture of trust, healthcare professionals need to have a strong communication skills, empathy, cultural competency and teamwork. With shared decision making, patients can be made aware of treatment options and select options in accordance with their preference and lifestyle. Health coaching and self-management education follow practices that enable the person to keep track of their blood pressure, change their </a:t>
            </a:r>
            <a:r>
              <a:rPr lang="en-IN" sz="1200" b="0" i="0" u="none" strike="noStrike" kern="1200" dirty="0" err="1">
                <a:solidFill>
                  <a:schemeClr val="tx1"/>
                </a:solidFill>
                <a:effectLst/>
                <a:latin typeface="+mn-lt"/>
                <a:ea typeface="+mn-ea"/>
                <a:cs typeface="+mn-cs"/>
              </a:rPr>
              <a:t>behavior</a:t>
            </a:r>
            <a:r>
              <a:rPr lang="en-IN" sz="1200" b="0" i="0" u="none" strike="noStrike" kern="1200" dirty="0">
                <a:solidFill>
                  <a:schemeClr val="tx1"/>
                </a:solidFill>
                <a:effectLst/>
                <a:latin typeface="+mn-lt"/>
                <a:ea typeface="+mn-ea"/>
                <a:cs typeface="+mn-cs"/>
              </a:rPr>
              <a:t> toward improved overall health and enhance medication adherence. Family members/caregivers are also valuable resources in providing emotional support, sustaining commitment to healthy lifestyle modification, support in adherence to treatment, and for follow-up with hypertension program.</a:t>
            </a:r>
            <a:endParaRPr lang="en-IN" b="0" dirty="0">
              <a:effectLst/>
            </a:endParaRPr>
          </a:p>
          <a:p>
            <a:br>
              <a:rPr lang="en-IN" b="0" dirty="0">
                <a:effectLst/>
              </a:rPr>
            </a:br>
            <a:endParaRPr lang="en-IN" dirty="0"/>
          </a:p>
        </p:txBody>
      </p:sp>
      <p:sp>
        <p:nvSpPr>
          <p:cNvPr id="4" name="Slide Number Placeholder 3"/>
          <p:cNvSpPr>
            <a:spLocks noGrp="1"/>
          </p:cNvSpPr>
          <p:nvPr>
            <p:ph type="sldNum" sz="quarter" idx="5"/>
          </p:nvPr>
        </p:nvSpPr>
        <p:spPr/>
        <p:txBody>
          <a:bodyPr/>
          <a:lstStyle/>
          <a:p>
            <a:fld id="{CEB99D60-D34B-41F3-8076-200F7F72041C}" type="slidenum">
              <a:rPr lang="en-IN" smtClean="0"/>
              <a:t>34</a:t>
            </a:fld>
            <a:endParaRPr lang="en-IN"/>
          </a:p>
        </p:txBody>
      </p:sp>
    </p:spTree>
    <p:extLst>
      <p:ext uri="{BB962C8B-B14F-4D97-AF65-F5344CB8AC3E}">
        <p14:creationId xmlns:p14="http://schemas.microsoft.com/office/powerpoint/2010/main" val="290959806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7B3FE9-68C0-6E63-E08C-ABE3659C88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6AFE85-D809-AEEF-3BB0-483B771F321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8BF0C2C-D03C-1BAD-BAE7-0D7011C84D6E}"/>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Self-management of patients is a crucial part in order to achieve the successful treatment of hypertension. Pupils should be educated about their condition, on how often to monitor their blood pressure, the signs of an impending stroke and make sure to follow up or appropriate treatment. Early home blood pressure measurements are now recommended and will increase patient involvement and provide additional insight for the health care professional to the direction of treatment success. Patients make healthy choices when they receive education about healthy eating, physical activity, quitting smoking, taking medications as prescribed and the other ways to lead a healthy lifestyle. Members of a family/caregiver can also provide very meaningful support (emotional, practical) in long-term disease management. Healthcare utilisation and hospital admissions are avoided while effective </a:t>
            </a:r>
            <a:r>
              <a:rPr lang="en-IN" sz="1200" b="0" i="0" u="none" strike="noStrike" kern="1200" dirty="0" err="1">
                <a:solidFill>
                  <a:schemeClr val="tx1"/>
                </a:solidFill>
                <a:effectLst/>
                <a:latin typeface="+mn-lt"/>
                <a:ea typeface="+mn-ea"/>
                <a:cs typeface="+mn-cs"/>
              </a:rPr>
              <a:t>self管理</a:t>
            </a:r>
            <a:r>
              <a:rPr lang="en-IN" sz="1200" b="0" i="0" u="none" strike="noStrike" kern="1200" dirty="0">
                <a:solidFill>
                  <a:schemeClr val="tx1"/>
                </a:solidFill>
                <a:effectLst/>
                <a:latin typeface="+mn-lt"/>
                <a:ea typeface="+mn-ea"/>
                <a:cs typeface="+mn-cs"/>
              </a:rPr>
              <a:t> enhances confidence, increases independence, lowers cardiovascular risk, and increases health outcome, or lead to better health outcomes.</a:t>
            </a:r>
            <a:endParaRPr lang="en-IN" b="0" dirty="0">
              <a:effectLst/>
            </a:endParaRPr>
          </a:p>
          <a:p>
            <a:br>
              <a:rPr lang="en-IN" dirty="0"/>
            </a:br>
            <a:endParaRPr lang="en-IN" dirty="0"/>
          </a:p>
        </p:txBody>
      </p:sp>
      <p:sp>
        <p:nvSpPr>
          <p:cNvPr id="4" name="Slide Number Placeholder 3">
            <a:extLst>
              <a:ext uri="{FF2B5EF4-FFF2-40B4-BE49-F238E27FC236}">
                <a16:creationId xmlns:a16="http://schemas.microsoft.com/office/drawing/2014/main" id="{AE385D5B-4E9B-8EE6-A902-D2968D4EE666}"/>
              </a:ext>
            </a:extLst>
          </p:cNvPr>
          <p:cNvSpPr>
            <a:spLocks noGrp="1"/>
          </p:cNvSpPr>
          <p:nvPr>
            <p:ph type="sldNum" sz="quarter" idx="5"/>
          </p:nvPr>
        </p:nvSpPr>
        <p:spPr/>
        <p:txBody>
          <a:bodyPr/>
          <a:lstStyle/>
          <a:p>
            <a:fld id="{CEB99D60-D34B-41F3-8076-200F7F72041C}" type="slidenum">
              <a:rPr lang="en-IN" smtClean="0"/>
              <a:t>35</a:t>
            </a:fld>
            <a:endParaRPr lang="en-IN"/>
          </a:p>
        </p:txBody>
      </p:sp>
    </p:spTree>
    <p:extLst>
      <p:ext uri="{BB962C8B-B14F-4D97-AF65-F5344CB8AC3E}">
        <p14:creationId xmlns:p14="http://schemas.microsoft.com/office/powerpoint/2010/main" val="296343027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711149-2EB6-94B4-5F44-AE573076E33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5D01E8E-CA40-BC9E-8B9D-24F3A5D761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5BD3EAD-F3A4-329E-51A7-3337585504A8}"/>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A person-centred approach to assisting the management of long term conditions including hypertension is called House of Care Model. The model brings the knowledgeable and empowered patient to the </a:t>
            </a:r>
            <a:r>
              <a:rPr lang="en-IN" sz="1200" b="0" i="0" u="none" strike="noStrike" kern="1200" dirty="0" err="1">
                <a:solidFill>
                  <a:schemeClr val="tx1"/>
                </a:solidFill>
                <a:effectLst/>
                <a:latin typeface="+mn-lt"/>
                <a:ea typeface="+mn-ea"/>
                <a:cs typeface="+mn-cs"/>
              </a:rPr>
              <a:t>center</a:t>
            </a:r>
            <a:r>
              <a:rPr lang="en-IN" sz="1200" b="0" i="0" u="none" strike="noStrike" kern="1200" dirty="0">
                <a:solidFill>
                  <a:schemeClr val="tx1"/>
                </a:solidFill>
                <a:effectLst/>
                <a:latin typeface="+mn-lt"/>
                <a:ea typeface="+mn-ea"/>
                <a:cs typeface="+mn-cs"/>
              </a:rPr>
              <a:t> of collaborative care plans and workflows and reinforces the important function of the skilled care professional. It focuses on four inter-connected factors – engaged patients, caring partnership working by health care professionals, support systems within the organisation and community and community resources which promote wellbeing. The model forces patients with HT to make the decisions about treatment, take ownership of their own care, check regularly and take steps to achieve goals. In a unique House of Care Model, clinical skill and preferences support adherence with care, patient satisfaction and benefit for long-term cardiovascular health outcomes with the support of the community.</a:t>
            </a:r>
            <a:endParaRPr lang="en-IN" b="0" dirty="0">
              <a:effectLst/>
            </a:endParaRPr>
          </a:p>
          <a:p>
            <a:br>
              <a:rPr lang="en-IN" dirty="0"/>
            </a:br>
            <a:endParaRPr lang="en-IN" dirty="0"/>
          </a:p>
        </p:txBody>
      </p:sp>
      <p:sp>
        <p:nvSpPr>
          <p:cNvPr id="4" name="Slide Number Placeholder 3">
            <a:extLst>
              <a:ext uri="{FF2B5EF4-FFF2-40B4-BE49-F238E27FC236}">
                <a16:creationId xmlns:a16="http://schemas.microsoft.com/office/drawing/2014/main" id="{74FB8853-05B4-D188-A923-4B8905560C05}"/>
              </a:ext>
            </a:extLst>
          </p:cNvPr>
          <p:cNvSpPr>
            <a:spLocks noGrp="1"/>
          </p:cNvSpPr>
          <p:nvPr>
            <p:ph type="sldNum" sz="quarter" idx="5"/>
          </p:nvPr>
        </p:nvSpPr>
        <p:spPr/>
        <p:txBody>
          <a:bodyPr/>
          <a:lstStyle/>
          <a:p>
            <a:fld id="{CEB99D60-D34B-41F3-8076-200F7F72041C}" type="slidenum">
              <a:rPr lang="en-IN" smtClean="0"/>
              <a:t>36</a:t>
            </a:fld>
            <a:endParaRPr lang="en-IN"/>
          </a:p>
        </p:txBody>
      </p:sp>
    </p:spTree>
    <p:extLst>
      <p:ext uri="{BB962C8B-B14F-4D97-AF65-F5344CB8AC3E}">
        <p14:creationId xmlns:p14="http://schemas.microsoft.com/office/powerpoint/2010/main" val="204988737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3AD2E0-0A6D-EC9F-FF55-484514185C6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B909DF-1BD2-ADA6-012D-F97B0B010BD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8991B8-F7DA-F30F-875B-5473B2C8F7AB}"/>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Structured guidelines are available that describe sustained treatment of hypertension in the human health care system, the so called evidence-based frameworks. This NICE hypertension script provides guidance on the diagnosis, treatment and follow up of hypertension, along with cardiovascular risk reduction, in line with the latest clinical evidence. Proactive delivery of health care, multidisciplinary teamwork and patient education and continuous improvement are also important themes of the model for chronic care besides NICE. All of these can be incorporated into the ordinary practices of regularly monitoring and managing lifestyle, prescribing evidence based medicines and effective communication between healthcare practitioners and the patient. For stakeholders within the healthcare system, frameworks reduce variation in care, enhance the consistency of care, better engage patients, improve adherence to treatment over extended time, and lower avoidable cardiovascular events, outcomes and costs.</a:t>
            </a:r>
            <a:endParaRPr lang="en-IN" b="0" dirty="0">
              <a:effectLst/>
            </a:endParaRPr>
          </a:p>
          <a:p>
            <a:br>
              <a:rPr lang="en-IN" dirty="0"/>
            </a:br>
            <a:endParaRPr lang="en-IN" dirty="0"/>
          </a:p>
        </p:txBody>
      </p:sp>
      <p:sp>
        <p:nvSpPr>
          <p:cNvPr id="4" name="Slide Number Placeholder 3">
            <a:extLst>
              <a:ext uri="{FF2B5EF4-FFF2-40B4-BE49-F238E27FC236}">
                <a16:creationId xmlns:a16="http://schemas.microsoft.com/office/drawing/2014/main" id="{34DB8087-F44E-35E0-57EE-15D371C16390}"/>
              </a:ext>
            </a:extLst>
          </p:cNvPr>
          <p:cNvSpPr>
            <a:spLocks noGrp="1"/>
          </p:cNvSpPr>
          <p:nvPr>
            <p:ph type="sldNum" sz="quarter" idx="5"/>
          </p:nvPr>
        </p:nvSpPr>
        <p:spPr/>
        <p:txBody>
          <a:bodyPr/>
          <a:lstStyle/>
          <a:p>
            <a:fld id="{CEB99D60-D34B-41F3-8076-200F7F72041C}" type="slidenum">
              <a:rPr lang="en-IN" smtClean="0"/>
              <a:t>38</a:t>
            </a:fld>
            <a:endParaRPr lang="en-IN"/>
          </a:p>
        </p:txBody>
      </p:sp>
    </p:spTree>
    <p:extLst>
      <p:ext uri="{BB962C8B-B14F-4D97-AF65-F5344CB8AC3E}">
        <p14:creationId xmlns:p14="http://schemas.microsoft.com/office/powerpoint/2010/main" val="148301161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Technical assistance with individualised care for hypertension in six evidence-based components is provided through the Comprehensive Model of Personalised Care. Shared Decision Making and Personalised Care Planning means treatments take into consideration the preferences, goals and clinical needs of the patient. Social prescribing helps connect a patient with community support to enhance their living well, emotional wellbeing and capability. Supported self-management] means home blood pressure testing, education and technology that can aid in confidence in self-management and adherence. Healthcare professionals have more choice and patients have more control over healthcare decisions through personal health budgets. These personalised care in the NHS will improve patient participation and improve treatment outcomes and reduce long term management of blood pressure and wellbeing.</a:t>
            </a:r>
            <a:endParaRPr lang="en-IN" b="0" dirty="0">
              <a:effectLst/>
            </a:endParaRPr>
          </a:p>
          <a:p>
            <a:br>
              <a:rPr lang="en-IN" b="0" dirty="0">
                <a:effectLst/>
              </a:rPr>
            </a:br>
            <a:endParaRPr lang="en-IN" dirty="0"/>
          </a:p>
        </p:txBody>
      </p:sp>
      <p:sp>
        <p:nvSpPr>
          <p:cNvPr id="4" name="Slide Number Placeholder 3"/>
          <p:cNvSpPr>
            <a:spLocks noGrp="1"/>
          </p:cNvSpPr>
          <p:nvPr>
            <p:ph type="sldNum" sz="quarter" idx="5"/>
          </p:nvPr>
        </p:nvSpPr>
        <p:spPr/>
        <p:txBody>
          <a:bodyPr/>
          <a:lstStyle/>
          <a:p>
            <a:fld id="{CEB99D60-D34B-41F3-8076-200F7F72041C}" type="slidenum">
              <a:rPr lang="en-IN" smtClean="0"/>
              <a:t>40</a:t>
            </a:fld>
            <a:endParaRPr lang="en-IN"/>
          </a:p>
        </p:txBody>
      </p:sp>
    </p:spTree>
    <p:extLst>
      <p:ext uri="{BB962C8B-B14F-4D97-AF65-F5344CB8AC3E}">
        <p14:creationId xmlns:p14="http://schemas.microsoft.com/office/powerpoint/2010/main" val="126985042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Finally, high blood pressure is a major, preventable risk factor of cardiovascular disease, stroke, and renal disease and early death. Screenings can help detect the condition of lupus at an early stage and allow for an early onset of treatment to slow further deterioration. Evidence-based management including lifestyle, medication, multi-disciplinary team working and continuous monitoring will help blood pressure control thus improving the patients' outlook. Reduction of disease burden in populations can be achieved by disease prevention, including national health programmes (e.g. NHS Health Check programme). Finally, co-productive and personalised care can improve patient involvement in their care, which can improve adherence to treatment, Q of life and sustainable Blood Pressure (BP) control.</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CEB99D60-D34B-41F3-8076-200F7F72041C}" type="slidenum">
              <a:rPr lang="en-IN" smtClean="0"/>
              <a:t>41</a:t>
            </a:fld>
            <a:endParaRPr lang="en-IN"/>
          </a:p>
        </p:txBody>
      </p:sp>
    </p:spTree>
    <p:extLst>
      <p:ext uri="{BB962C8B-B14F-4D97-AF65-F5344CB8AC3E}">
        <p14:creationId xmlns:p14="http://schemas.microsoft.com/office/powerpoint/2010/main" val="27342946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alpha val="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7/13/2026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2.sv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2.sv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6.jpeg"/><Relationship Id="rId4" Type="http://schemas.openxmlformats.org/officeDocument/2006/relationships/image" Target="../media/image2.sv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7.jpg"/><Relationship Id="rId4" Type="http://schemas.openxmlformats.org/officeDocument/2006/relationships/image" Target="../media/image2.sv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8.jpg"/><Relationship Id="rId4" Type="http://schemas.openxmlformats.org/officeDocument/2006/relationships/image" Target="../media/image2.sv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9.jpg"/><Relationship Id="rId4" Type="http://schemas.openxmlformats.org/officeDocument/2006/relationships/image" Target="../media/image2.sv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0.jpeg"/><Relationship Id="rId4" Type="http://schemas.openxmlformats.org/officeDocument/2006/relationships/image" Target="../media/image2.svg"/></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2.svg"/></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12.jpeg"/><Relationship Id="rId4" Type="http://schemas.openxmlformats.org/officeDocument/2006/relationships/image" Target="../media/image2.svg"/></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13.jpeg"/><Relationship Id="rId4" Type="http://schemas.openxmlformats.org/officeDocument/2006/relationships/image" Target="../media/image2.svg"/></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2.svg"/></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15.png"/><Relationship Id="rId4" Type="http://schemas.openxmlformats.org/officeDocument/2006/relationships/image" Target="../media/image2.svg"/></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16.jpeg"/><Relationship Id="rId4" Type="http://schemas.openxmlformats.org/officeDocument/2006/relationships/image" Target="../media/image2.svg"/></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17.jpg"/><Relationship Id="rId4" Type="http://schemas.openxmlformats.org/officeDocument/2006/relationships/image" Target="../media/image2.svg"/></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18.jpg"/><Relationship Id="rId4" Type="http://schemas.openxmlformats.org/officeDocument/2006/relationships/image" Target="../media/image2.svg"/></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image" Target="../media/image19.png"/><Relationship Id="rId4" Type="http://schemas.openxmlformats.org/officeDocument/2006/relationships/image" Target="../media/image2.svg"/></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7.xml"/><Relationship Id="rId1" Type="http://schemas.openxmlformats.org/officeDocument/2006/relationships/slideLayout" Target="../slideLayouts/slideLayout7.xml"/><Relationship Id="rId5" Type="http://schemas.openxmlformats.org/officeDocument/2006/relationships/image" Target="../media/image20.png"/><Relationship Id="rId4" Type="http://schemas.openxmlformats.org/officeDocument/2006/relationships/image" Target="../media/image2.svg"/></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8.xml"/><Relationship Id="rId1" Type="http://schemas.openxmlformats.org/officeDocument/2006/relationships/slideLayout" Target="../slideLayouts/slideLayout7.xml"/><Relationship Id="rId5" Type="http://schemas.openxmlformats.org/officeDocument/2006/relationships/image" Target="../media/image21.JPG"/><Relationship Id="rId4" Type="http://schemas.openxmlformats.org/officeDocument/2006/relationships/image" Target="../media/image2.svg"/></Relationships>
</file>

<file path=ppt/slides/_rels/slide2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9.xml"/><Relationship Id="rId1" Type="http://schemas.openxmlformats.org/officeDocument/2006/relationships/slideLayout" Target="../slideLayouts/slideLayout7.xml"/><Relationship Id="rId5" Type="http://schemas.openxmlformats.org/officeDocument/2006/relationships/image" Target="../media/image22.jpeg"/><Relationship Id="rId4" Type="http://schemas.openxmlformats.org/officeDocument/2006/relationships/image" Target="../media/image2.svg"/></Relationships>
</file>

<file path=ppt/slides/_rels/slide2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0.xml"/><Relationship Id="rId1" Type="http://schemas.openxmlformats.org/officeDocument/2006/relationships/slideLayout" Target="../slideLayouts/slideLayout7.xml"/><Relationship Id="rId5" Type="http://schemas.openxmlformats.org/officeDocument/2006/relationships/image" Target="../media/image23.jpeg"/><Relationship Id="rId4" Type="http://schemas.openxmlformats.org/officeDocument/2006/relationships/image" Target="../media/image2.svg"/></Relationships>
</file>

<file path=ppt/slides/_rels/slide2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1.xml"/><Relationship Id="rId1" Type="http://schemas.openxmlformats.org/officeDocument/2006/relationships/slideLayout" Target="../slideLayouts/slideLayout7.xml"/><Relationship Id="rId5" Type="http://schemas.openxmlformats.org/officeDocument/2006/relationships/image" Target="../media/image24.jpg"/><Relationship Id="rId4" Type="http://schemas.openxmlformats.org/officeDocument/2006/relationships/image" Target="../media/image2.svg"/></Relationships>
</file>

<file path=ppt/slides/_rels/slide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2.xml"/><Relationship Id="rId1" Type="http://schemas.openxmlformats.org/officeDocument/2006/relationships/slideLayout" Target="../slideLayouts/slideLayout7.xml"/><Relationship Id="rId5" Type="http://schemas.openxmlformats.org/officeDocument/2006/relationships/image" Target="../media/image25.png"/><Relationship Id="rId4" Type="http://schemas.openxmlformats.org/officeDocument/2006/relationships/image" Target="../media/image2.sv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3.xml"/><Relationship Id="rId1" Type="http://schemas.openxmlformats.org/officeDocument/2006/relationships/slideLayout" Target="../slideLayouts/slideLayout7.xml"/><Relationship Id="rId5" Type="http://schemas.openxmlformats.org/officeDocument/2006/relationships/image" Target="../media/image26.png"/><Relationship Id="rId4" Type="http://schemas.openxmlformats.org/officeDocument/2006/relationships/image" Target="../media/image2.svg"/></Relationships>
</file>

<file path=ppt/slides/_rels/slide2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4.xml"/><Relationship Id="rId1" Type="http://schemas.openxmlformats.org/officeDocument/2006/relationships/slideLayout" Target="../slideLayouts/slideLayout7.xml"/><Relationship Id="rId5" Type="http://schemas.openxmlformats.org/officeDocument/2006/relationships/image" Target="../media/image27.png"/><Relationship Id="rId4" Type="http://schemas.openxmlformats.org/officeDocument/2006/relationships/image" Target="../media/image2.svg"/></Relationships>
</file>

<file path=ppt/slides/_rels/slide3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5.xml"/><Relationship Id="rId1" Type="http://schemas.openxmlformats.org/officeDocument/2006/relationships/slideLayout" Target="../slideLayouts/slideLayout7.xml"/><Relationship Id="rId5" Type="http://schemas.openxmlformats.org/officeDocument/2006/relationships/image" Target="../media/image28.png"/><Relationship Id="rId4" Type="http://schemas.openxmlformats.org/officeDocument/2006/relationships/image" Target="../media/image2.svg"/></Relationships>
</file>

<file path=ppt/slides/_rels/slide3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6.xml"/><Relationship Id="rId1" Type="http://schemas.openxmlformats.org/officeDocument/2006/relationships/slideLayout" Target="../slideLayouts/slideLayout7.xml"/><Relationship Id="rId5" Type="http://schemas.openxmlformats.org/officeDocument/2006/relationships/image" Target="../media/image29.jpg"/><Relationship Id="rId4" Type="http://schemas.openxmlformats.org/officeDocument/2006/relationships/image" Target="../media/image2.svg"/></Relationships>
</file>

<file path=ppt/slides/_rels/slide3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7.xml"/><Relationship Id="rId1" Type="http://schemas.openxmlformats.org/officeDocument/2006/relationships/slideLayout" Target="../slideLayouts/slideLayout7.xml"/><Relationship Id="rId5" Type="http://schemas.openxmlformats.org/officeDocument/2006/relationships/image" Target="../media/image30.png"/><Relationship Id="rId4" Type="http://schemas.openxmlformats.org/officeDocument/2006/relationships/image" Target="../media/image2.svg"/></Relationships>
</file>

<file path=ppt/slides/_rels/slide3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8.xml"/><Relationship Id="rId1" Type="http://schemas.openxmlformats.org/officeDocument/2006/relationships/slideLayout" Target="../slideLayouts/slideLayout7.xml"/><Relationship Id="rId5" Type="http://schemas.openxmlformats.org/officeDocument/2006/relationships/image" Target="../media/image31.jpg"/><Relationship Id="rId4" Type="http://schemas.openxmlformats.org/officeDocument/2006/relationships/image" Target="../media/image2.svg"/></Relationships>
</file>

<file path=ppt/slides/_rels/slide3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2.svg"/></Relationships>
</file>

<file path=ppt/slides/_rels/slide3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0.xml"/><Relationship Id="rId1" Type="http://schemas.openxmlformats.org/officeDocument/2006/relationships/slideLayout" Target="../slideLayouts/slideLayout7.xml"/><Relationship Id="rId5" Type="http://schemas.openxmlformats.org/officeDocument/2006/relationships/image" Target="../media/image34.png"/><Relationship Id="rId4" Type="http://schemas.openxmlformats.org/officeDocument/2006/relationships/image" Target="../media/image2.svg"/></Relationships>
</file>

<file path=ppt/slides/_rels/slide3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image" Target="../media/image2.svg"/></Relationships>
</file>

<file path=ppt/slides/_rels/slide37.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image" Target="../media/image2.svg"/></Relationships>
</file>

<file path=ppt/slides/_rels/slide3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2.svg"/></Relationships>
</file>

<file path=ppt/slides/_rels/slide4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41.jpeg"/><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image" Target="../media/image40.jpeg"/><Relationship Id="rId5" Type="http://schemas.openxmlformats.org/officeDocument/2006/relationships/image" Target="../media/image39.jpeg"/><Relationship Id="rId4" Type="http://schemas.openxmlformats.org/officeDocument/2006/relationships/image" Target="../media/image2.svg"/></Relationships>
</file>

<file path=ppt/slides/_rels/slide42.xml.rels><?xml version="1.0" encoding="UTF-8" standalone="yes"?>
<Relationships xmlns="http://schemas.openxmlformats.org/package/2006/relationships"><Relationship Id="rId8" Type="http://schemas.openxmlformats.org/officeDocument/2006/relationships/hyperlink" Target="https://link.springer.com/article/10.1007/s11886-022-01706-4" TargetMode="External"/><Relationship Id="rId13" Type="http://schemas.openxmlformats.org/officeDocument/2006/relationships/hyperlink" Target="https://www.ahajournals.org/doi/abs/10.1161/HYPERTENSIONAHA.125.24649" TargetMode="External"/><Relationship Id="rId18" Type="http://schemas.openxmlformats.org/officeDocument/2006/relationships/hyperlink" Target="https://www.sciencedirect.com/science/article/pii/S1071916424004159" TargetMode="External"/><Relationship Id="rId3" Type="http://schemas.openxmlformats.org/officeDocument/2006/relationships/image" Target="../media/image2.svg"/><Relationship Id="rId7" Type="http://schemas.openxmlformats.org/officeDocument/2006/relationships/hyperlink" Target="https://www.nature.com/articles/s41440-023-01273-3" TargetMode="External"/><Relationship Id="rId12" Type="http://schemas.openxmlformats.org/officeDocument/2006/relationships/hyperlink" Target="https://www.frontiersin.org/journals/cardiovascular-medicine/articles/10.3389/fcvm.2022.959285/full" TargetMode="External"/><Relationship Id="rId17" Type="http://schemas.openxmlformats.org/officeDocument/2006/relationships/hyperlink" Target="https://link.springer.com/article/10.1186/s12916-022-02328-x" TargetMode="External"/><Relationship Id="rId2" Type="http://schemas.openxmlformats.org/officeDocument/2006/relationships/image" Target="../media/image1.png"/><Relationship Id="rId16" Type="http://schemas.openxmlformats.org/officeDocument/2006/relationships/hyperlink" Target="https://synapse.koreamed.org/articles/1516079601" TargetMode="External"/><Relationship Id="rId1" Type="http://schemas.openxmlformats.org/officeDocument/2006/relationships/slideLayout" Target="../slideLayouts/slideLayout7.xml"/><Relationship Id="rId6" Type="http://schemas.openxmlformats.org/officeDocument/2006/relationships/hyperlink" Target="https://www.nature.com/articles/s41591-022-01974-1" TargetMode="External"/><Relationship Id="rId11" Type="http://schemas.openxmlformats.org/officeDocument/2006/relationships/hyperlink" Target="https://link.springer.com/article/10.1007/s10654-022-00914-0" TargetMode="External"/><Relationship Id="rId5" Type="http://schemas.openxmlformats.org/officeDocument/2006/relationships/hyperlink" Target="https://www.ahajournals.org/doi/abs/10.1161/HYPERTENSIONAHA.122.17956" TargetMode="External"/><Relationship Id="rId15" Type="http://schemas.openxmlformats.org/officeDocument/2006/relationships/hyperlink" Target="https://www.jacc.org/doi/abs/10.1016/j.jacc.2022.08.802" TargetMode="External"/><Relationship Id="rId10" Type="http://schemas.openxmlformats.org/officeDocument/2006/relationships/hyperlink" Target="https://academic.oup.com/ehjcvp/article-abstract/11/1/7/7831665" TargetMode="External"/><Relationship Id="rId4" Type="http://schemas.openxmlformats.org/officeDocument/2006/relationships/hyperlink" Target="https://link.springer.com/article/10.1186/s12967-021-03217-2" TargetMode="External"/><Relationship Id="rId9" Type="http://schemas.openxmlformats.org/officeDocument/2006/relationships/hyperlink" Target="https://link.springer.com/article/10.1186/s13098-023-01092-z" TargetMode="External"/><Relationship Id="rId14" Type="http://schemas.openxmlformats.org/officeDocument/2006/relationships/hyperlink" Target="https://www.sciencedirect.com/science/article/pii/S0272638622007090" TargetMode="External"/></Relationships>
</file>

<file path=ppt/slides/_rels/slide43.xml.rels><?xml version="1.0" encoding="UTF-8" standalone="yes"?>
<Relationships xmlns="http://schemas.openxmlformats.org/package/2006/relationships"><Relationship Id="rId8" Type="http://schemas.openxmlformats.org/officeDocument/2006/relationships/hyperlink" Target="https://journals.lww.com/jhypertension/fulltext/2023/04000/Blood_pressure_variability__methodological.1.aspxTest" TargetMode="External"/><Relationship Id="rId13" Type="http://schemas.openxmlformats.org/officeDocument/2006/relationships/hyperlink" Target="https://academic.oup.com/eurheartj/article-abstract/45/13/1159/7590543" TargetMode="External"/><Relationship Id="rId18" Type="http://schemas.openxmlformats.org/officeDocument/2006/relationships/hyperlink" Target="https://www.ahajournals.org/doi/abs/10.1161/HYPERTENSIONAHA.122.20141" TargetMode="External"/><Relationship Id="rId3" Type="http://schemas.openxmlformats.org/officeDocument/2006/relationships/image" Target="../media/image2.svg"/><Relationship Id="rId7" Type="http://schemas.openxmlformats.org/officeDocument/2006/relationships/hyperlink" Target="https://www.ahajournals.org/doi/abs/10.1161/HYPERTENSIONAHA.123.22122" TargetMode="External"/><Relationship Id="rId12" Type="http://schemas.openxmlformats.org/officeDocument/2006/relationships/hyperlink" Target="https://journals.lww.com/jrms/fulltext/2024/04290/the_connection_between_hypertension_and_diabetes.4.aspx?context=latestarticles" TargetMode="External"/><Relationship Id="rId17" Type="http://schemas.openxmlformats.org/officeDocument/2006/relationships/hyperlink" Target="https://www.mdpi.com/1422-0067/26/1/123" TargetMode="External"/><Relationship Id="rId2" Type="http://schemas.openxmlformats.org/officeDocument/2006/relationships/image" Target="../media/image1.png"/><Relationship Id="rId16" Type="http://schemas.openxmlformats.org/officeDocument/2006/relationships/hyperlink" Target="https://www.nature.com/articles/s41371-023-00801-5" TargetMode="External"/><Relationship Id="rId1" Type="http://schemas.openxmlformats.org/officeDocument/2006/relationships/slideLayout" Target="../slideLayouts/slideLayout7.xml"/><Relationship Id="rId6" Type="http://schemas.openxmlformats.org/officeDocument/2006/relationships/hyperlink" Target="https://www.nature.com/articles/s41371-022-00659-z" TargetMode="External"/><Relationship Id="rId11" Type="http://schemas.openxmlformats.org/officeDocument/2006/relationships/hyperlink" Target="https://academic.oup.com/ajh/article-abstract/36/4/201/6988067" TargetMode="External"/><Relationship Id="rId5" Type="http://schemas.openxmlformats.org/officeDocument/2006/relationships/hyperlink" Target="https://www.sciencedirect.com/science/article/pii/S2772442523000862" TargetMode="External"/><Relationship Id="rId15" Type="http://schemas.openxmlformats.org/officeDocument/2006/relationships/hyperlink" Target="http://pakistanbmj.com/journal/index.php/pbmj/article/view/1034" TargetMode="External"/><Relationship Id="rId10" Type="http://schemas.openxmlformats.org/officeDocument/2006/relationships/hyperlink" Target="https://www.ahajournals.org/doi/abs/10.1161/HYPERTENSIONAHA.123.21354" TargetMode="External"/><Relationship Id="rId4" Type="http://schemas.openxmlformats.org/officeDocument/2006/relationships/hyperlink" Target="https://www.nature.com/articles/s41440-025-02462-y" TargetMode="External"/><Relationship Id="rId9" Type="http://schemas.openxmlformats.org/officeDocument/2006/relationships/hyperlink" Target="https://link.springer.com/article/10.1186/s12933-023-01866-9" TargetMode="External"/><Relationship Id="rId14" Type="http://schemas.openxmlformats.org/officeDocument/2006/relationships/hyperlink" Target="https://journals.lww.com/jhypertension/fulltext/2023/12000/2023_esh_guidelines_for_the_management_of.2.aspx" TargetMode="External"/></Relationships>
</file>

<file path=ppt/slides/_rels/slide44.xml.rels><?xml version="1.0" encoding="UTF-8" standalone="yes"?>
<Relationships xmlns="http://schemas.openxmlformats.org/package/2006/relationships"><Relationship Id="rId8" Type="http://schemas.openxmlformats.org/officeDocument/2006/relationships/hyperlink" Target="https://academic.oup.com/cardiovascres/article-abstract/119/2/381/6758338" TargetMode="External"/><Relationship Id="rId13" Type="http://schemas.openxmlformats.org/officeDocument/2006/relationships/hyperlink" Target="https://www.sciencedirect.com/science/article/pii/S0006295222004191" TargetMode="External"/><Relationship Id="rId3" Type="http://schemas.openxmlformats.org/officeDocument/2006/relationships/image" Target="../media/image2.svg"/><Relationship Id="rId7" Type="http://schemas.openxmlformats.org/officeDocument/2006/relationships/hyperlink" Target="https://www.nature.com/articles/s41467-023-42758-6" TargetMode="External"/><Relationship Id="rId12" Type="http://schemas.openxmlformats.org/officeDocument/2006/relationships/hyperlink" Target="https://www.frontiersin.org/journals/endocrinology/articles/10.3389/fendo.2023.1140093/full" TargetMode="External"/><Relationship Id="rId2" Type="http://schemas.openxmlformats.org/officeDocument/2006/relationships/image" Target="../media/image1.png"/><Relationship Id="rId16" Type="http://schemas.openxmlformats.org/officeDocument/2006/relationships/hyperlink" Target="https://www.ahajournals.org/doi/abs/10.1161/HYPERTENSIONAHA.122.20448" TargetMode="External"/><Relationship Id="rId1" Type="http://schemas.openxmlformats.org/officeDocument/2006/relationships/slideLayout" Target="../slideLayouts/slideLayout7.xml"/><Relationship Id="rId6" Type="http://schemas.openxmlformats.org/officeDocument/2006/relationships/hyperlink" Target="https://www.nature.com/articles/s41371-022-00698-6" TargetMode="External"/><Relationship Id="rId11" Type="http://schemas.openxmlformats.org/officeDocument/2006/relationships/hyperlink" Target="https://journals.lww.com/jhypertension/fulltext/2024/01000/lifestyle_management_of_hypertension_.3.aspx?utm_source=chatgpt.com" TargetMode="External"/><Relationship Id="rId5" Type="http://schemas.openxmlformats.org/officeDocument/2006/relationships/hyperlink" Target="https://link.springer.com/article/10.1007/s40292-023-00582-5" TargetMode="External"/><Relationship Id="rId15" Type="http://schemas.openxmlformats.org/officeDocument/2006/relationships/hyperlink" Target="https://jamanetwork.com/journals/jama/article-abstract/2810698" TargetMode="External"/><Relationship Id="rId10" Type="http://schemas.openxmlformats.org/officeDocument/2006/relationships/hyperlink" Target="https://www.nature.com/articles/s41371-022-00771-0" TargetMode="External"/><Relationship Id="rId4" Type="http://schemas.openxmlformats.org/officeDocument/2006/relationships/hyperlink" Target="https://www.frontiersin.org/journals/cardiovascular-medicine/articles/10.3389/fcvm.2022.939103/full?conv_s=sh%3A1764028800318-0.8911224186886102*si%3A1*pv%3A1&amp;conv_v=vi%3A1*sc%3A1*cs%3A1764028800*fs%3A1764028800*pv%3A1*exp%3A%7B%7D*seg%3A%7B%7D" TargetMode="External"/><Relationship Id="rId9" Type="http://schemas.openxmlformats.org/officeDocument/2006/relationships/hyperlink" Target="https://jamanetwork.com/journals/jamanetworkopen/article-abstract/2801582" TargetMode="External"/><Relationship Id="rId14" Type="http://schemas.openxmlformats.org/officeDocument/2006/relationships/hyperlink" Target="https://link.springer.com/article/10.1186/s12933-024-02571-x" TargetMode="External"/></Relationships>
</file>

<file path=ppt/slides/_rels/slide45.xml.rels><?xml version="1.0" encoding="UTF-8" standalone="yes"?>
<Relationships xmlns="http://schemas.openxmlformats.org/package/2006/relationships"><Relationship Id="rId3" Type="http://schemas.openxmlformats.org/officeDocument/2006/relationships/image" Target="../media/image43.svg"/><Relationship Id="rId2" Type="http://schemas.openxmlformats.org/officeDocument/2006/relationships/image" Target="../media/image42.png"/><Relationship Id="rId1" Type="http://schemas.openxmlformats.org/officeDocument/2006/relationships/slideLayout" Target="../slideLayouts/slideLayout7.xml"/><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image" Target="../media/image44.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494524" y="316795"/>
            <a:ext cx="534176" cy="534176"/>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5" name="TextBox 5"/>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a:off x="520690" y="316795"/>
            <a:ext cx="440831" cy="440831"/>
          </a:xfrm>
          <a:custGeom>
            <a:avLst/>
            <a:gdLst/>
            <a:ahLst/>
            <a:cxnLst/>
            <a:rect l="l" t="t" r="r" b="b"/>
            <a:pathLst>
              <a:path w="440831" h="440831">
                <a:moveTo>
                  <a:pt x="0" y="0"/>
                </a:moveTo>
                <a:lnTo>
                  <a:pt x="440831" y="0"/>
                </a:lnTo>
                <a:lnTo>
                  <a:pt x="440831" y="440832"/>
                </a:lnTo>
                <a:lnTo>
                  <a:pt x="0" y="4408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7" name="Freeform 7"/>
          <p:cNvSpPr/>
          <p:nvPr/>
        </p:nvSpPr>
        <p:spPr>
          <a:xfrm>
            <a:off x="10425717" y="3771900"/>
            <a:ext cx="6342215" cy="6017176"/>
          </a:xfrm>
          <a:custGeom>
            <a:avLst/>
            <a:gdLst/>
            <a:ahLst/>
            <a:cxnLst/>
            <a:rect l="l" t="t" r="r" b="b"/>
            <a:pathLst>
              <a:path w="6342215" h="6017176">
                <a:moveTo>
                  <a:pt x="0" y="0"/>
                </a:moveTo>
                <a:lnTo>
                  <a:pt x="6342215" y="0"/>
                </a:lnTo>
                <a:lnTo>
                  <a:pt x="6342215" y="6017176"/>
                </a:lnTo>
                <a:lnTo>
                  <a:pt x="0" y="6017176"/>
                </a:lnTo>
                <a:lnTo>
                  <a:pt x="0" y="0"/>
                </a:lnTo>
                <a:close/>
              </a:path>
            </a:pathLst>
          </a:custGeom>
          <a:blipFill>
            <a:blip r:embed="rId4"/>
            <a:stretch>
              <a:fillRect/>
            </a:stretch>
          </a:blipFill>
        </p:spPr>
      </p:sp>
      <p:sp>
        <p:nvSpPr>
          <p:cNvPr id="8" name="TextBox 8"/>
          <p:cNvSpPr txBox="1"/>
          <p:nvPr/>
        </p:nvSpPr>
        <p:spPr>
          <a:xfrm>
            <a:off x="494524" y="943511"/>
            <a:ext cx="17159454" cy="2436564"/>
          </a:xfrm>
          <a:prstGeom prst="rect">
            <a:avLst/>
          </a:prstGeom>
        </p:spPr>
        <p:txBody>
          <a:bodyPr wrap="square" lIns="0" tIns="0" rIns="0" bIns="0" rtlCol="0" anchor="t">
            <a:spAutoFit/>
          </a:bodyPr>
          <a:lstStyle/>
          <a:p>
            <a:pPr algn="ctr">
              <a:lnSpc>
                <a:spcPts val="9458"/>
              </a:lnSpc>
            </a:pPr>
            <a:r>
              <a:rPr lang="en-US" sz="9458" b="1" spc="-576" dirty="0">
                <a:solidFill>
                  <a:srgbClr val="000000"/>
                </a:solidFill>
                <a:latin typeface="TT Hoves Bold"/>
                <a:ea typeface="TT Hoves Bold"/>
                <a:cs typeface="TT Hoves Bold"/>
                <a:sym typeface="TT Hoves Bold"/>
              </a:rPr>
              <a:t>High Blood Pressure (Hypertension)</a:t>
            </a:r>
          </a:p>
        </p:txBody>
      </p:sp>
      <p:sp>
        <p:nvSpPr>
          <p:cNvPr id="9" name="TextBox 9"/>
          <p:cNvSpPr txBox="1"/>
          <p:nvPr/>
        </p:nvSpPr>
        <p:spPr>
          <a:xfrm>
            <a:off x="494524" y="5909180"/>
            <a:ext cx="9063436" cy="3169586"/>
          </a:xfrm>
          <a:prstGeom prst="rect">
            <a:avLst/>
          </a:prstGeom>
        </p:spPr>
        <p:txBody>
          <a:bodyPr lIns="0" tIns="0" rIns="0" bIns="0" rtlCol="0" anchor="t">
            <a:spAutoFit/>
          </a:bodyPr>
          <a:lstStyle/>
          <a:p>
            <a:pPr algn="l">
              <a:lnSpc>
                <a:spcPct val="150000"/>
              </a:lnSpc>
            </a:pPr>
            <a:r>
              <a:rPr lang="en-US" sz="1999" b="1" dirty="0">
                <a:solidFill>
                  <a:srgbClr val="000000"/>
                </a:solidFill>
                <a:latin typeface="Lato Bold"/>
                <a:ea typeface="Lato Bold"/>
                <a:cs typeface="Lato Bold"/>
                <a:sym typeface="Lato Bold"/>
              </a:rPr>
              <a:t>Presentation Title: Cardiovascular Disease: High Blood Pressure (Hypertension)</a:t>
            </a:r>
          </a:p>
          <a:p>
            <a:pPr algn="l">
              <a:lnSpc>
                <a:spcPct val="150000"/>
              </a:lnSpc>
            </a:pPr>
            <a:r>
              <a:rPr lang="en-US" sz="1999" b="1" dirty="0">
                <a:solidFill>
                  <a:srgbClr val="000000"/>
                </a:solidFill>
                <a:latin typeface="Lato Bold"/>
                <a:ea typeface="Lato Bold"/>
                <a:cs typeface="Lato Bold"/>
                <a:sym typeface="Lato Bold"/>
              </a:rPr>
              <a:t>Module Code: LCHS7003 </a:t>
            </a:r>
          </a:p>
          <a:p>
            <a:pPr algn="l">
              <a:lnSpc>
                <a:spcPct val="150000"/>
              </a:lnSpc>
            </a:pPr>
            <a:r>
              <a:rPr lang="en-US" sz="1999" b="1" dirty="0">
                <a:solidFill>
                  <a:srgbClr val="000000"/>
                </a:solidFill>
                <a:latin typeface="Lato Bold"/>
                <a:ea typeface="Lato Bold"/>
                <a:cs typeface="Lato Bold"/>
                <a:sym typeface="Lato Bold"/>
              </a:rPr>
              <a:t>Module Title: Community Care and Management of Longer-term Conditions</a:t>
            </a:r>
          </a:p>
          <a:p>
            <a:pPr>
              <a:lnSpc>
                <a:spcPct val="150000"/>
              </a:lnSpc>
            </a:pPr>
            <a:r>
              <a:rPr lang="en-US" sz="1999" b="1" dirty="0">
                <a:solidFill>
                  <a:srgbClr val="000000"/>
                </a:solidFill>
                <a:latin typeface="Lato Bold"/>
                <a:ea typeface="Lato Bold"/>
                <a:cs typeface="Lato Bold"/>
                <a:sym typeface="Lato Bold"/>
              </a:rPr>
              <a:t>Student Name: GEETHA MARIMUTHU </a:t>
            </a:r>
          </a:p>
          <a:p>
            <a:pPr>
              <a:lnSpc>
                <a:spcPct val="150000"/>
              </a:lnSpc>
            </a:pPr>
            <a:r>
              <a:rPr lang="en-US" sz="1999" b="1" dirty="0">
                <a:solidFill>
                  <a:srgbClr val="000000"/>
                </a:solidFill>
                <a:latin typeface="Lato Bold"/>
                <a:ea typeface="Lato Bold"/>
                <a:cs typeface="Lato Bold"/>
                <a:sym typeface="Lato Bold"/>
              </a:rPr>
              <a:t>Student ID: 2528691</a:t>
            </a:r>
          </a:p>
          <a:p>
            <a:pPr algn="l">
              <a:lnSpc>
                <a:spcPct val="150000"/>
              </a:lnSpc>
            </a:pPr>
            <a:r>
              <a:rPr lang="en-US" sz="1999" b="1" dirty="0">
                <a:solidFill>
                  <a:srgbClr val="000000"/>
                </a:solidFill>
                <a:latin typeface="Lato Bold"/>
                <a:ea typeface="Lato Bold"/>
                <a:cs typeface="Lato Bold"/>
                <a:sym typeface="Lato Bold"/>
              </a:rPr>
              <a:t>Lecturer's Name: Dr Aishat Bakre</a:t>
            </a:r>
          </a:p>
          <a:p>
            <a:pPr algn="l">
              <a:lnSpc>
                <a:spcPct val="150000"/>
              </a:lnSpc>
            </a:pPr>
            <a:r>
              <a:rPr lang="en-US" sz="1999" b="1" dirty="0">
                <a:solidFill>
                  <a:srgbClr val="000000"/>
                </a:solidFill>
                <a:latin typeface="Lato Bold"/>
                <a:ea typeface="Lato Bold"/>
                <a:cs typeface="Lato Bold"/>
                <a:sym typeface="Lato Bold"/>
              </a:rPr>
              <a:t>Date: 13.07.2026</a:t>
            </a:r>
          </a:p>
        </p:txBody>
      </p:sp>
      <p:pic>
        <p:nvPicPr>
          <p:cNvPr id="11" name="Picture 10">
            <a:extLst>
              <a:ext uri="{FF2B5EF4-FFF2-40B4-BE49-F238E27FC236}">
                <a16:creationId xmlns:a16="http://schemas.microsoft.com/office/drawing/2014/main" id="{F626666D-4A9F-BC70-3B96-0C75CD176B8D}"/>
              </a:ext>
            </a:extLst>
          </p:cNvPr>
          <p:cNvPicPr>
            <a:picLocks noChangeAspect="1"/>
          </p:cNvPicPr>
          <p:nvPr/>
        </p:nvPicPr>
        <p:blipFill>
          <a:blip r:embed="rId5"/>
          <a:stretch>
            <a:fillRect/>
          </a:stretch>
        </p:blipFill>
        <p:spPr>
          <a:xfrm>
            <a:off x="15233117" y="53762"/>
            <a:ext cx="3069631" cy="111623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09731" y="1028700"/>
            <a:ext cx="534176" cy="534176"/>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1156404" y="1075372"/>
            <a:ext cx="440831" cy="440831"/>
          </a:xfrm>
          <a:custGeom>
            <a:avLst/>
            <a:gdLst/>
            <a:ahLst/>
            <a:cxnLst/>
            <a:rect l="l" t="t" r="r" b="b"/>
            <a:pathLst>
              <a:path w="440831" h="440831">
                <a:moveTo>
                  <a:pt x="0" y="0"/>
                </a:moveTo>
                <a:lnTo>
                  <a:pt x="440831" y="0"/>
                </a:lnTo>
                <a:lnTo>
                  <a:pt x="440831" y="440832"/>
                </a:lnTo>
                <a:lnTo>
                  <a:pt x="0" y="44083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6" name="Group 6"/>
          <p:cNvGrpSpPr/>
          <p:nvPr/>
        </p:nvGrpSpPr>
        <p:grpSpPr>
          <a:xfrm>
            <a:off x="16921756" y="8920756"/>
            <a:ext cx="337544" cy="337544"/>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8" name="TextBox 8"/>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16491159" y="8920756"/>
            <a:ext cx="337544" cy="337544"/>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1" name="TextBox 11"/>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a:off x="16060561" y="8920756"/>
            <a:ext cx="337544" cy="337544"/>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4" name="TextBox 14"/>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18" name="Freeform 18"/>
          <p:cNvSpPr/>
          <p:nvPr/>
        </p:nvSpPr>
        <p:spPr>
          <a:xfrm>
            <a:off x="10844074" y="2553706"/>
            <a:ext cx="6246454" cy="5839797"/>
          </a:xfrm>
          <a:custGeom>
            <a:avLst/>
            <a:gdLst/>
            <a:ahLst/>
            <a:cxnLst/>
            <a:rect l="l" t="t" r="r" b="b"/>
            <a:pathLst>
              <a:path w="6837670" h="6500007">
                <a:moveTo>
                  <a:pt x="0" y="0"/>
                </a:moveTo>
                <a:lnTo>
                  <a:pt x="6837670" y="0"/>
                </a:lnTo>
                <a:lnTo>
                  <a:pt x="6837670" y="6500008"/>
                </a:lnTo>
                <a:lnTo>
                  <a:pt x="0" y="6500008"/>
                </a:lnTo>
                <a:lnTo>
                  <a:pt x="0" y="0"/>
                </a:lnTo>
                <a:close/>
              </a:path>
            </a:pathLst>
          </a:custGeom>
          <a:blipFill>
            <a:blip r:embed="rId5"/>
            <a:stretch>
              <a:fillRect/>
            </a:stretch>
          </a:blipFill>
        </p:spPr>
      </p:sp>
      <p:sp>
        <p:nvSpPr>
          <p:cNvPr id="19" name="TextBox 19"/>
          <p:cNvSpPr txBox="1"/>
          <p:nvPr/>
        </p:nvSpPr>
        <p:spPr>
          <a:xfrm>
            <a:off x="152400" y="2553706"/>
            <a:ext cx="9863780" cy="705321"/>
          </a:xfrm>
          <a:prstGeom prst="rect">
            <a:avLst/>
          </a:prstGeom>
        </p:spPr>
        <p:txBody>
          <a:bodyPr wrap="square" lIns="0" tIns="0" rIns="0" bIns="0" rtlCol="0" anchor="t">
            <a:spAutoFit/>
          </a:bodyPr>
          <a:lstStyle/>
          <a:p>
            <a:pPr algn="l">
              <a:lnSpc>
                <a:spcPts val="5499"/>
              </a:lnSpc>
            </a:pPr>
            <a:r>
              <a:rPr lang="en-US" sz="5499" b="1" dirty="0">
                <a:solidFill>
                  <a:srgbClr val="000000"/>
                </a:solidFill>
                <a:latin typeface="TT Hoves Bold"/>
                <a:ea typeface="TT Hoves Bold"/>
                <a:cs typeface="TT Hoves Bold"/>
                <a:sym typeface="TT Hoves Bold"/>
              </a:rPr>
              <a:t>Definition of Hypertension</a:t>
            </a:r>
          </a:p>
        </p:txBody>
      </p:sp>
      <p:sp>
        <p:nvSpPr>
          <p:cNvPr id="20" name="TextBox 20"/>
          <p:cNvSpPr txBox="1"/>
          <p:nvPr/>
        </p:nvSpPr>
        <p:spPr>
          <a:xfrm>
            <a:off x="108759" y="3615756"/>
            <a:ext cx="9863780" cy="5350183"/>
          </a:xfrm>
          <a:prstGeom prst="rect">
            <a:avLst/>
          </a:prstGeom>
        </p:spPr>
        <p:txBody>
          <a:bodyPr wrap="square" lIns="0" tIns="0" rIns="0" bIns="0" rtlCol="0" anchor="t">
            <a:spAutoFit/>
          </a:bodyPr>
          <a:lstStyle/>
          <a:p>
            <a:pPr marL="323852" lvl="1" indent="-161926" algn="just">
              <a:lnSpc>
                <a:spcPct val="150000"/>
              </a:lnSpc>
              <a:buFont typeface="Arial"/>
              <a:buChar char="•"/>
            </a:pPr>
            <a:r>
              <a:rPr lang="en-US" dirty="0">
                <a:solidFill>
                  <a:srgbClr val="000000"/>
                </a:solidFill>
                <a:latin typeface="Arial" panose="020B0604020202020204" pitchFamily="34" charset="0"/>
                <a:ea typeface="Lato"/>
                <a:cs typeface="Arial" panose="020B0604020202020204" pitchFamily="34" charset="0"/>
                <a:sym typeface="Lato"/>
              </a:rPr>
              <a:t>Hypertension, which is another term for High blood pressure, is a condition of high blood pressure that affects health over a long period of time, and leads to serious cardiovascular problems (Yen et al., 2022).</a:t>
            </a:r>
          </a:p>
          <a:p>
            <a:pPr marL="323852" lvl="1" indent="-161926" algn="just">
              <a:lnSpc>
                <a:spcPct val="150000"/>
              </a:lnSpc>
              <a:buFont typeface="Arial"/>
              <a:buChar char="•"/>
            </a:pPr>
            <a:r>
              <a:rPr lang="en-US" dirty="0">
                <a:solidFill>
                  <a:srgbClr val="000000"/>
                </a:solidFill>
                <a:latin typeface="Arial" panose="020B0604020202020204" pitchFamily="34" charset="0"/>
                <a:ea typeface="Lato"/>
                <a:cs typeface="Arial" panose="020B0604020202020204" pitchFamily="34" charset="0"/>
                <a:sym typeface="Lato"/>
              </a:rPr>
              <a:t>At a normal level, blood pressure is lower than 120/80 mmHg, and hypertension is considered to be at least 140/90 mmHg on repeated readings (Borghi et al., 2022).</a:t>
            </a:r>
          </a:p>
          <a:p>
            <a:pPr marL="323852" lvl="1" indent="-161926" algn="just">
              <a:lnSpc>
                <a:spcPct val="150000"/>
              </a:lnSpc>
              <a:buFont typeface="Arial"/>
              <a:buChar char="•"/>
            </a:pPr>
            <a:r>
              <a:rPr lang="en-US" dirty="0">
                <a:solidFill>
                  <a:srgbClr val="000000"/>
                </a:solidFill>
                <a:latin typeface="Arial" panose="020B0604020202020204" pitchFamily="34" charset="0"/>
                <a:ea typeface="Lato"/>
                <a:cs typeface="Arial" panose="020B0604020202020204" pitchFamily="34" charset="0"/>
                <a:sym typeface="Lato"/>
              </a:rPr>
              <a:t>There are two types of hypertension; primary, or essential, hypertension caused by many lifestyle and hereditary factors and secondary hypertension due to an underlying medical condition (Razo et al., 2022).</a:t>
            </a:r>
          </a:p>
          <a:p>
            <a:pPr marL="323852" lvl="1" indent="-161926" algn="just">
              <a:lnSpc>
                <a:spcPct val="150000"/>
              </a:lnSpc>
              <a:buFont typeface="Arial"/>
              <a:buChar char="•"/>
            </a:pPr>
            <a:r>
              <a:rPr lang="en-US" dirty="0">
                <a:solidFill>
                  <a:srgbClr val="000000"/>
                </a:solidFill>
                <a:latin typeface="Arial" panose="020B0604020202020204" pitchFamily="34" charset="0"/>
                <a:ea typeface="Lato"/>
                <a:cs typeface="Arial" panose="020B0604020202020204" pitchFamily="34" charset="0"/>
                <a:sym typeface="Lato"/>
              </a:rPr>
              <a:t>For this reason, hypertension is thought of as a long-term condition which typically develops over time, and will be present throughout life, and will need constant monitoring and control/management (Kuwabara et al., 2023).</a:t>
            </a:r>
          </a:p>
          <a:p>
            <a:pPr marL="323852" lvl="1" indent="-161926" algn="just">
              <a:lnSpc>
                <a:spcPct val="150000"/>
              </a:lnSpc>
              <a:spcBef>
                <a:spcPct val="0"/>
              </a:spcBef>
              <a:buFont typeface="Arial"/>
              <a:buChar char="•"/>
            </a:pPr>
            <a:r>
              <a:rPr lang="en-US" dirty="0">
                <a:solidFill>
                  <a:srgbClr val="000000"/>
                </a:solidFill>
                <a:latin typeface="Arial" panose="020B0604020202020204" pitchFamily="34" charset="0"/>
                <a:ea typeface="Lato"/>
                <a:cs typeface="Arial" panose="020B0604020202020204" pitchFamily="34" charset="0"/>
                <a:sym typeface="Lato"/>
              </a:rPr>
              <a:t>Regular blood pressure checks, lifestyle changes and the right drugs can prevent a lot of health problems, including heart disease, stroke and kidney damage (Canoy et al., 2022).</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920F4C-0CE7-7BD4-A48B-4924C0E7CA6A}"/>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10A7D41F-7F1C-7F3E-9586-D01F13FAC14D}"/>
              </a:ext>
            </a:extLst>
          </p:cNvPr>
          <p:cNvGrpSpPr/>
          <p:nvPr/>
        </p:nvGrpSpPr>
        <p:grpSpPr>
          <a:xfrm>
            <a:off x="1109731" y="1028700"/>
            <a:ext cx="534176" cy="534176"/>
            <a:chOff x="0" y="0"/>
            <a:chExt cx="812800" cy="812800"/>
          </a:xfrm>
        </p:grpSpPr>
        <p:sp>
          <p:nvSpPr>
            <p:cNvPr id="3" name="Freeform 3">
              <a:extLst>
                <a:ext uri="{FF2B5EF4-FFF2-40B4-BE49-F238E27FC236}">
                  <a16:creationId xmlns:a16="http://schemas.microsoft.com/office/drawing/2014/main" id="{395CAF51-E119-09DA-EB2D-D48D472D99B3}"/>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4" name="TextBox 4">
              <a:extLst>
                <a:ext uri="{FF2B5EF4-FFF2-40B4-BE49-F238E27FC236}">
                  <a16:creationId xmlns:a16="http://schemas.microsoft.com/office/drawing/2014/main" id="{EEA06A7E-E73D-E771-1516-EBBD6060A6A5}"/>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5" name="Freeform 5">
            <a:extLst>
              <a:ext uri="{FF2B5EF4-FFF2-40B4-BE49-F238E27FC236}">
                <a16:creationId xmlns:a16="http://schemas.microsoft.com/office/drawing/2014/main" id="{10FE00E2-614A-6F19-E0DF-1CD8F1ABC620}"/>
              </a:ext>
            </a:extLst>
          </p:cNvPr>
          <p:cNvSpPr/>
          <p:nvPr/>
        </p:nvSpPr>
        <p:spPr>
          <a:xfrm>
            <a:off x="1156404" y="1075372"/>
            <a:ext cx="440831" cy="440831"/>
          </a:xfrm>
          <a:custGeom>
            <a:avLst/>
            <a:gdLst/>
            <a:ahLst/>
            <a:cxnLst/>
            <a:rect l="l" t="t" r="r" b="b"/>
            <a:pathLst>
              <a:path w="440831" h="440831">
                <a:moveTo>
                  <a:pt x="0" y="0"/>
                </a:moveTo>
                <a:lnTo>
                  <a:pt x="440831" y="0"/>
                </a:lnTo>
                <a:lnTo>
                  <a:pt x="440831" y="440832"/>
                </a:lnTo>
                <a:lnTo>
                  <a:pt x="0" y="44083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6" name="Group 6">
            <a:extLst>
              <a:ext uri="{FF2B5EF4-FFF2-40B4-BE49-F238E27FC236}">
                <a16:creationId xmlns:a16="http://schemas.microsoft.com/office/drawing/2014/main" id="{659FB548-BC77-8BE6-A329-43535DFF7F6B}"/>
              </a:ext>
            </a:extLst>
          </p:cNvPr>
          <p:cNvGrpSpPr/>
          <p:nvPr/>
        </p:nvGrpSpPr>
        <p:grpSpPr>
          <a:xfrm>
            <a:off x="16921756" y="8920756"/>
            <a:ext cx="337544" cy="337544"/>
            <a:chOff x="0" y="0"/>
            <a:chExt cx="812800" cy="812800"/>
          </a:xfrm>
        </p:grpSpPr>
        <p:sp>
          <p:nvSpPr>
            <p:cNvPr id="7" name="Freeform 7">
              <a:extLst>
                <a:ext uri="{FF2B5EF4-FFF2-40B4-BE49-F238E27FC236}">
                  <a16:creationId xmlns:a16="http://schemas.microsoft.com/office/drawing/2014/main" id="{57FF01AB-193F-FC63-CB38-5360A854B386}"/>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8" name="TextBox 8">
              <a:extLst>
                <a:ext uri="{FF2B5EF4-FFF2-40B4-BE49-F238E27FC236}">
                  <a16:creationId xmlns:a16="http://schemas.microsoft.com/office/drawing/2014/main" id="{0DDF7329-5F9B-A064-B194-348650DBF45B}"/>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9" name="Group 9">
            <a:extLst>
              <a:ext uri="{FF2B5EF4-FFF2-40B4-BE49-F238E27FC236}">
                <a16:creationId xmlns:a16="http://schemas.microsoft.com/office/drawing/2014/main" id="{C5BAD22C-C76C-BF28-26D3-EB762F0F78DF}"/>
              </a:ext>
            </a:extLst>
          </p:cNvPr>
          <p:cNvGrpSpPr/>
          <p:nvPr/>
        </p:nvGrpSpPr>
        <p:grpSpPr>
          <a:xfrm>
            <a:off x="16491159" y="8920756"/>
            <a:ext cx="337544" cy="337544"/>
            <a:chOff x="0" y="0"/>
            <a:chExt cx="812800" cy="812800"/>
          </a:xfrm>
        </p:grpSpPr>
        <p:sp>
          <p:nvSpPr>
            <p:cNvPr id="10" name="Freeform 10">
              <a:extLst>
                <a:ext uri="{FF2B5EF4-FFF2-40B4-BE49-F238E27FC236}">
                  <a16:creationId xmlns:a16="http://schemas.microsoft.com/office/drawing/2014/main" id="{5E4C33A0-CD4B-F72D-140F-D24550652B1B}"/>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1" name="TextBox 11">
              <a:extLst>
                <a:ext uri="{FF2B5EF4-FFF2-40B4-BE49-F238E27FC236}">
                  <a16:creationId xmlns:a16="http://schemas.microsoft.com/office/drawing/2014/main" id="{4C782776-355E-7C24-677C-CD18BFB248E4}"/>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2" name="Group 12">
            <a:extLst>
              <a:ext uri="{FF2B5EF4-FFF2-40B4-BE49-F238E27FC236}">
                <a16:creationId xmlns:a16="http://schemas.microsoft.com/office/drawing/2014/main" id="{98B97853-47FE-60DB-3BC8-D32F54519549}"/>
              </a:ext>
            </a:extLst>
          </p:cNvPr>
          <p:cNvGrpSpPr/>
          <p:nvPr/>
        </p:nvGrpSpPr>
        <p:grpSpPr>
          <a:xfrm>
            <a:off x="16060561" y="8920756"/>
            <a:ext cx="337544" cy="337544"/>
            <a:chOff x="0" y="0"/>
            <a:chExt cx="812800" cy="812800"/>
          </a:xfrm>
        </p:grpSpPr>
        <p:sp>
          <p:nvSpPr>
            <p:cNvPr id="13" name="Freeform 13">
              <a:extLst>
                <a:ext uri="{FF2B5EF4-FFF2-40B4-BE49-F238E27FC236}">
                  <a16:creationId xmlns:a16="http://schemas.microsoft.com/office/drawing/2014/main" id="{11ED29D9-F452-6F50-331A-4CD3000AB7B0}"/>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4" name="TextBox 14">
              <a:extLst>
                <a:ext uri="{FF2B5EF4-FFF2-40B4-BE49-F238E27FC236}">
                  <a16:creationId xmlns:a16="http://schemas.microsoft.com/office/drawing/2014/main" id="{F5C2D7E5-84DE-EA36-D7F9-507EB82D9AA3}"/>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19" name="TextBox 19">
            <a:extLst>
              <a:ext uri="{FF2B5EF4-FFF2-40B4-BE49-F238E27FC236}">
                <a16:creationId xmlns:a16="http://schemas.microsoft.com/office/drawing/2014/main" id="{CB42EB4A-C87E-8DB4-C0F1-58BA9E163826}"/>
              </a:ext>
            </a:extLst>
          </p:cNvPr>
          <p:cNvSpPr txBox="1"/>
          <p:nvPr/>
        </p:nvSpPr>
        <p:spPr>
          <a:xfrm>
            <a:off x="1109731" y="2768586"/>
            <a:ext cx="8791856" cy="705321"/>
          </a:xfrm>
          <a:prstGeom prst="rect">
            <a:avLst/>
          </a:prstGeom>
        </p:spPr>
        <p:txBody>
          <a:bodyPr lIns="0" tIns="0" rIns="0" bIns="0" rtlCol="0" anchor="t">
            <a:spAutoFit/>
          </a:bodyPr>
          <a:lstStyle/>
          <a:p>
            <a:pPr algn="l">
              <a:lnSpc>
                <a:spcPts val="5499"/>
              </a:lnSpc>
            </a:pPr>
            <a:r>
              <a:rPr lang="en-US" sz="5499" b="1" dirty="0">
                <a:solidFill>
                  <a:srgbClr val="000000"/>
                </a:solidFill>
                <a:latin typeface="TT Hoves Bold"/>
                <a:ea typeface="TT Hoves Bold"/>
                <a:cs typeface="TT Hoves Bold"/>
                <a:sym typeface="TT Hoves Bold"/>
              </a:rPr>
              <a:t>Types of Hypertension</a:t>
            </a:r>
          </a:p>
        </p:txBody>
      </p:sp>
      <p:sp>
        <p:nvSpPr>
          <p:cNvPr id="20" name="TextBox 20">
            <a:extLst>
              <a:ext uri="{FF2B5EF4-FFF2-40B4-BE49-F238E27FC236}">
                <a16:creationId xmlns:a16="http://schemas.microsoft.com/office/drawing/2014/main" id="{237D33F7-C0E0-1883-EAD0-05B55D6E2FC1}"/>
              </a:ext>
            </a:extLst>
          </p:cNvPr>
          <p:cNvSpPr txBox="1"/>
          <p:nvPr/>
        </p:nvSpPr>
        <p:spPr>
          <a:xfrm>
            <a:off x="999090" y="3812677"/>
            <a:ext cx="8229600" cy="5482976"/>
          </a:xfrm>
          <a:prstGeom prst="rect">
            <a:avLst/>
          </a:prstGeom>
        </p:spPr>
        <p:txBody>
          <a:bodyPr wrap="square" lIns="0" tIns="0" rIns="0" bIns="0" rtlCol="0" anchor="t">
            <a:spAutoFit/>
          </a:bodyPr>
          <a:lstStyle/>
          <a:p>
            <a:pPr marL="323852" lvl="1" indent="-161926" algn="just">
              <a:lnSpc>
                <a:spcPct val="150000"/>
              </a:lnSpc>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Primary hypertension develops insidiously and usually without known causes and can be affected by genetic, environmental, and lifestyle-related risk factors at the same time </a:t>
            </a:r>
            <a:r>
              <a:rPr lang="en-IN" dirty="0"/>
              <a:t>(Schutte et al., 2022)</a:t>
            </a:r>
            <a:r>
              <a:rPr lang="en-US" sz="2000" dirty="0">
                <a:solidFill>
                  <a:srgbClr val="000000"/>
                </a:solidFill>
                <a:latin typeface="Arial" panose="020B0604020202020204" pitchFamily="34" charset="0"/>
                <a:ea typeface="Lato"/>
                <a:cs typeface="Arial" panose="020B0604020202020204" pitchFamily="34" charset="0"/>
                <a:sym typeface="Lato"/>
              </a:rPr>
              <a:t>.</a:t>
            </a:r>
          </a:p>
          <a:p>
            <a:pPr marL="323852" lvl="1" indent="-161926" algn="just">
              <a:lnSpc>
                <a:spcPct val="150000"/>
              </a:lnSpc>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Secondary hypertension is caused by other conditions such as endocrine disorders, kidney disease or unwanted side effects from certain drugs.</a:t>
            </a:r>
          </a:p>
          <a:p>
            <a:pPr marL="323852" lvl="1" indent="-161926" algn="just">
              <a:lnSpc>
                <a:spcPct val="150000"/>
              </a:lnSpc>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Evidence-based estimates indicate that primary hypertension accounts for around 90% of all hypertension cases among the adult population everywhere </a:t>
            </a:r>
            <a:r>
              <a:rPr lang="en-IN" dirty="0"/>
              <a:t>(</a:t>
            </a:r>
            <a:r>
              <a:rPr lang="en-IN" dirty="0" err="1"/>
              <a:t>Cífková</a:t>
            </a:r>
            <a:r>
              <a:rPr lang="en-IN" dirty="0"/>
              <a:t>, 2023)</a:t>
            </a:r>
            <a:r>
              <a:rPr lang="en-US" sz="2000" dirty="0">
                <a:solidFill>
                  <a:srgbClr val="000000"/>
                </a:solidFill>
                <a:latin typeface="Arial" panose="020B0604020202020204" pitchFamily="34" charset="0"/>
                <a:ea typeface="Lato"/>
                <a:cs typeface="Arial" panose="020B0604020202020204" pitchFamily="34" charset="0"/>
                <a:sym typeface="Lato"/>
              </a:rPr>
              <a:t>.</a:t>
            </a:r>
          </a:p>
          <a:p>
            <a:pPr marL="323852" lvl="1" indent="-161926" algn="just">
              <a:lnSpc>
                <a:spcPct val="150000"/>
              </a:lnSpc>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Hypertension Type identification is crucial for tailored treatment, leading to better chronic cardiovascular outcomes and therapeutic efficacy.</a:t>
            </a:r>
          </a:p>
        </p:txBody>
      </p:sp>
      <p:graphicFrame>
        <p:nvGraphicFramePr>
          <p:cNvPr id="18" name="Table 17">
            <a:extLst>
              <a:ext uri="{FF2B5EF4-FFF2-40B4-BE49-F238E27FC236}">
                <a16:creationId xmlns:a16="http://schemas.microsoft.com/office/drawing/2014/main" id="{66C96B73-FFCA-AB57-B3D0-ED3569084710}"/>
              </a:ext>
            </a:extLst>
          </p:cNvPr>
          <p:cNvGraphicFramePr>
            <a:graphicFrameLocks noGrp="1"/>
          </p:cNvGraphicFramePr>
          <p:nvPr>
            <p:extLst>
              <p:ext uri="{D42A27DB-BD31-4B8C-83A1-F6EECF244321}">
                <p14:modId xmlns:p14="http://schemas.microsoft.com/office/powerpoint/2010/main" val="1442388875"/>
              </p:ext>
            </p:extLst>
          </p:nvPr>
        </p:nvGraphicFramePr>
        <p:xfrm>
          <a:off x="9664885" y="3338786"/>
          <a:ext cx="8229600" cy="4471714"/>
        </p:xfrm>
        <a:graphic>
          <a:graphicData uri="http://schemas.openxmlformats.org/drawingml/2006/table">
            <a:tbl>
              <a:tblPr>
                <a:tableStyleId>{69C7853C-536D-4A76-A0AE-DD22124D55A5}</a:tableStyleId>
              </a:tblPr>
              <a:tblGrid>
                <a:gridCol w="4114800">
                  <a:extLst>
                    <a:ext uri="{9D8B030D-6E8A-4147-A177-3AD203B41FA5}">
                      <a16:colId xmlns:a16="http://schemas.microsoft.com/office/drawing/2014/main" val="2576809896"/>
                    </a:ext>
                  </a:extLst>
                </a:gridCol>
                <a:gridCol w="4114800">
                  <a:extLst>
                    <a:ext uri="{9D8B030D-6E8A-4147-A177-3AD203B41FA5}">
                      <a16:colId xmlns:a16="http://schemas.microsoft.com/office/drawing/2014/main" val="2616667875"/>
                    </a:ext>
                  </a:extLst>
                </a:gridCol>
              </a:tblGrid>
              <a:tr h="496857">
                <a:tc>
                  <a:txBody>
                    <a:bodyPr/>
                    <a:lstStyle/>
                    <a:p>
                      <a:pPr algn="ctr">
                        <a:buNone/>
                      </a:pPr>
                      <a:r>
                        <a:rPr lang="en-IN" sz="2000" b="1"/>
                        <a:t>Primary Hypertension</a:t>
                      </a:r>
                      <a:endParaRPr lang="en-IN" sz="2000"/>
                    </a:p>
                  </a:txBody>
                  <a:tcPr anchor="ctr"/>
                </a:tc>
                <a:tc>
                  <a:txBody>
                    <a:bodyPr/>
                    <a:lstStyle/>
                    <a:p>
                      <a:pPr algn="ctr">
                        <a:buNone/>
                      </a:pPr>
                      <a:r>
                        <a:rPr lang="en-IN" sz="2000" b="1"/>
                        <a:t>Secondary Hypertension</a:t>
                      </a:r>
                      <a:endParaRPr lang="en-IN" sz="2000"/>
                    </a:p>
                  </a:txBody>
                  <a:tcPr anchor="ctr"/>
                </a:tc>
                <a:extLst>
                  <a:ext uri="{0D108BD9-81ED-4DB2-BD59-A6C34878D82A}">
                    <a16:rowId xmlns:a16="http://schemas.microsoft.com/office/drawing/2014/main" val="575337997"/>
                  </a:ext>
                </a:extLst>
              </a:tr>
              <a:tr h="869500">
                <a:tc>
                  <a:txBody>
                    <a:bodyPr/>
                    <a:lstStyle/>
                    <a:p>
                      <a:pPr algn="ctr">
                        <a:buNone/>
                      </a:pPr>
                      <a:r>
                        <a:rPr lang="en-IN" sz="2000" dirty="0"/>
                        <a:t>No identifiable single cause</a:t>
                      </a:r>
                    </a:p>
                  </a:txBody>
                  <a:tcPr anchor="ctr"/>
                </a:tc>
                <a:tc>
                  <a:txBody>
                    <a:bodyPr/>
                    <a:lstStyle/>
                    <a:p>
                      <a:pPr algn="ctr">
                        <a:buNone/>
                      </a:pPr>
                      <a:r>
                        <a:rPr lang="en-IN" sz="2000"/>
                        <a:t>Caused by an underlying medical condition</a:t>
                      </a:r>
                    </a:p>
                  </a:txBody>
                  <a:tcPr anchor="ctr"/>
                </a:tc>
                <a:extLst>
                  <a:ext uri="{0D108BD9-81ED-4DB2-BD59-A6C34878D82A}">
                    <a16:rowId xmlns:a16="http://schemas.microsoft.com/office/drawing/2014/main" val="2565654475"/>
                  </a:ext>
                </a:extLst>
              </a:tr>
              <a:tr h="496857">
                <a:tc>
                  <a:txBody>
                    <a:bodyPr/>
                    <a:lstStyle/>
                    <a:p>
                      <a:pPr algn="ctr">
                        <a:buNone/>
                      </a:pPr>
                      <a:r>
                        <a:rPr lang="en-IN" sz="2000" dirty="0"/>
                        <a:t>Develops gradually over time</a:t>
                      </a:r>
                    </a:p>
                  </a:txBody>
                  <a:tcPr anchor="ctr"/>
                </a:tc>
                <a:tc>
                  <a:txBody>
                    <a:bodyPr/>
                    <a:lstStyle/>
                    <a:p>
                      <a:pPr algn="ctr">
                        <a:buNone/>
                      </a:pPr>
                      <a:r>
                        <a:rPr lang="en-IN" sz="2000"/>
                        <a:t>Often develops suddenly</a:t>
                      </a:r>
                    </a:p>
                  </a:txBody>
                  <a:tcPr anchor="ctr"/>
                </a:tc>
                <a:extLst>
                  <a:ext uri="{0D108BD9-81ED-4DB2-BD59-A6C34878D82A}">
                    <a16:rowId xmlns:a16="http://schemas.microsoft.com/office/drawing/2014/main" val="652857707"/>
                  </a:ext>
                </a:extLst>
              </a:tr>
              <a:tr h="869500">
                <a:tc>
                  <a:txBody>
                    <a:bodyPr/>
                    <a:lstStyle/>
                    <a:p>
                      <a:pPr algn="ctr">
                        <a:buNone/>
                      </a:pPr>
                      <a:r>
                        <a:rPr lang="en-IN" sz="2000"/>
                        <a:t>Influenced by genetics, age and lifestyle factors</a:t>
                      </a:r>
                    </a:p>
                  </a:txBody>
                  <a:tcPr anchor="ctr"/>
                </a:tc>
                <a:tc>
                  <a:txBody>
                    <a:bodyPr/>
                    <a:lstStyle/>
                    <a:p>
                      <a:pPr algn="ctr">
                        <a:buNone/>
                      </a:pPr>
                      <a:r>
                        <a:rPr lang="en-IN" sz="2000"/>
                        <a:t>Associated with kidney disease, endocrine disorders or sleep apnoea</a:t>
                      </a:r>
                    </a:p>
                  </a:txBody>
                  <a:tcPr anchor="ctr"/>
                </a:tc>
                <a:extLst>
                  <a:ext uri="{0D108BD9-81ED-4DB2-BD59-A6C34878D82A}">
                    <a16:rowId xmlns:a16="http://schemas.microsoft.com/office/drawing/2014/main" val="2694583596"/>
                  </a:ext>
                </a:extLst>
              </a:tr>
              <a:tr h="869500">
                <a:tc>
                  <a:txBody>
                    <a:bodyPr/>
                    <a:lstStyle/>
                    <a:p>
                      <a:pPr algn="ctr">
                        <a:buNone/>
                      </a:pPr>
                      <a:r>
                        <a:rPr lang="en-IN" sz="2000" dirty="0"/>
                        <a:t>Accounts for approximately 90% of cases (</a:t>
                      </a:r>
                      <a:r>
                        <a:rPr lang="en-IN" sz="2000" dirty="0" err="1"/>
                        <a:t>Cífková</a:t>
                      </a:r>
                      <a:r>
                        <a:rPr lang="en-IN" sz="2000" dirty="0"/>
                        <a:t>, 2023)</a:t>
                      </a:r>
                    </a:p>
                  </a:txBody>
                  <a:tcPr anchor="ctr"/>
                </a:tc>
                <a:tc>
                  <a:txBody>
                    <a:bodyPr/>
                    <a:lstStyle/>
                    <a:p>
                      <a:pPr algn="ctr">
                        <a:buNone/>
                      </a:pPr>
                      <a:r>
                        <a:rPr lang="en-IN" sz="2000"/>
                        <a:t>Accounts for approximately 10% of cases</a:t>
                      </a:r>
                    </a:p>
                  </a:txBody>
                  <a:tcPr anchor="ctr"/>
                </a:tc>
                <a:extLst>
                  <a:ext uri="{0D108BD9-81ED-4DB2-BD59-A6C34878D82A}">
                    <a16:rowId xmlns:a16="http://schemas.microsoft.com/office/drawing/2014/main" val="921530718"/>
                  </a:ext>
                </a:extLst>
              </a:tr>
              <a:tr h="869500">
                <a:tc>
                  <a:txBody>
                    <a:bodyPr/>
                    <a:lstStyle/>
                    <a:p>
                      <a:pPr algn="ctr">
                        <a:buNone/>
                      </a:pPr>
                      <a:r>
                        <a:rPr lang="en-IN" sz="2000"/>
                        <a:t>Usually requires long-term lifestyle and medication management</a:t>
                      </a:r>
                    </a:p>
                  </a:txBody>
                  <a:tcPr anchor="ctr"/>
                </a:tc>
                <a:tc>
                  <a:txBody>
                    <a:bodyPr/>
                    <a:lstStyle/>
                    <a:p>
                      <a:pPr algn="ctr">
                        <a:buNone/>
                      </a:pPr>
                      <a:r>
                        <a:rPr lang="en-IN" sz="2000" dirty="0"/>
                        <a:t>May improve when the underlying cause is treated</a:t>
                      </a:r>
                    </a:p>
                  </a:txBody>
                  <a:tcPr anchor="ctr"/>
                </a:tc>
                <a:extLst>
                  <a:ext uri="{0D108BD9-81ED-4DB2-BD59-A6C34878D82A}">
                    <a16:rowId xmlns:a16="http://schemas.microsoft.com/office/drawing/2014/main" val="4082179693"/>
                  </a:ext>
                </a:extLst>
              </a:tr>
            </a:tbl>
          </a:graphicData>
        </a:graphic>
      </p:graphicFrame>
    </p:spTree>
    <p:extLst>
      <p:ext uri="{BB962C8B-B14F-4D97-AF65-F5344CB8AC3E}">
        <p14:creationId xmlns:p14="http://schemas.microsoft.com/office/powerpoint/2010/main" val="12825533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4AC01A-5BCF-7828-C166-DAB8D4803DFF}"/>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CA34E516-A931-0AA9-69CF-569F759957D9}"/>
              </a:ext>
            </a:extLst>
          </p:cNvPr>
          <p:cNvGrpSpPr/>
          <p:nvPr/>
        </p:nvGrpSpPr>
        <p:grpSpPr>
          <a:xfrm>
            <a:off x="1109731" y="1028700"/>
            <a:ext cx="534176" cy="534176"/>
            <a:chOff x="0" y="0"/>
            <a:chExt cx="812800" cy="812800"/>
          </a:xfrm>
        </p:grpSpPr>
        <p:sp>
          <p:nvSpPr>
            <p:cNvPr id="3" name="Freeform 3">
              <a:extLst>
                <a:ext uri="{FF2B5EF4-FFF2-40B4-BE49-F238E27FC236}">
                  <a16:creationId xmlns:a16="http://schemas.microsoft.com/office/drawing/2014/main" id="{0B31D686-84A9-017D-CD26-E41AE76B49F3}"/>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4" name="TextBox 4">
              <a:extLst>
                <a:ext uri="{FF2B5EF4-FFF2-40B4-BE49-F238E27FC236}">
                  <a16:creationId xmlns:a16="http://schemas.microsoft.com/office/drawing/2014/main" id="{FFBD2365-2063-16B0-FAD6-383E1C1A3C9B}"/>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5" name="Freeform 5">
            <a:extLst>
              <a:ext uri="{FF2B5EF4-FFF2-40B4-BE49-F238E27FC236}">
                <a16:creationId xmlns:a16="http://schemas.microsoft.com/office/drawing/2014/main" id="{CA09230A-3F09-030F-022F-FACE62F03AB1}"/>
              </a:ext>
            </a:extLst>
          </p:cNvPr>
          <p:cNvSpPr/>
          <p:nvPr/>
        </p:nvSpPr>
        <p:spPr>
          <a:xfrm>
            <a:off x="1156404" y="1075372"/>
            <a:ext cx="440831" cy="440831"/>
          </a:xfrm>
          <a:custGeom>
            <a:avLst/>
            <a:gdLst/>
            <a:ahLst/>
            <a:cxnLst/>
            <a:rect l="l" t="t" r="r" b="b"/>
            <a:pathLst>
              <a:path w="440831" h="440831">
                <a:moveTo>
                  <a:pt x="0" y="0"/>
                </a:moveTo>
                <a:lnTo>
                  <a:pt x="440831" y="0"/>
                </a:lnTo>
                <a:lnTo>
                  <a:pt x="440831" y="440832"/>
                </a:lnTo>
                <a:lnTo>
                  <a:pt x="0" y="44083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6" name="Group 6">
            <a:extLst>
              <a:ext uri="{FF2B5EF4-FFF2-40B4-BE49-F238E27FC236}">
                <a16:creationId xmlns:a16="http://schemas.microsoft.com/office/drawing/2014/main" id="{E0FE9FBF-FF87-6A01-86C1-FA36BD27302B}"/>
              </a:ext>
            </a:extLst>
          </p:cNvPr>
          <p:cNvGrpSpPr/>
          <p:nvPr/>
        </p:nvGrpSpPr>
        <p:grpSpPr>
          <a:xfrm>
            <a:off x="16921756" y="8920756"/>
            <a:ext cx="337544" cy="337544"/>
            <a:chOff x="0" y="0"/>
            <a:chExt cx="812800" cy="812800"/>
          </a:xfrm>
        </p:grpSpPr>
        <p:sp>
          <p:nvSpPr>
            <p:cNvPr id="7" name="Freeform 7">
              <a:extLst>
                <a:ext uri="{FF2B5EF4-FFF2-40B4-BE49-F238E27FC236}">
                  <a16:creationId xmlns:a16="http://schemas.microsoft.com/office/drawing/2014/main" id="{2599EB10-80F2-2D2E-39FD-B14C1CEBC5B4}"/>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8" name="TextBox 8">
              <a:extLst>
                <a:ext uri="{FF2B5EF4-FFF2-40B4-BE49-F238E27FC236}">
                  <a16:creationId xmlns:a16="http://schemas.microsoft.com/office/drawing/2014/main" id="{3636BDAA-722F-6010-67AE-4445B8D0B172}"/>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9" name="Group 9">
            <a:extLst>
              <a:ext uri="{FF2B5EF4-FFF2-40B4-BE49-F238E27FC236}">
                <a16:creationId xmlns:a16="http://schemas.microsoft.com/office/drawing/2014/main" id="{570F74EE-76A5-6B7C-8143-6A1FF7E015D5}"/>
              </a:ext>
            </a:extLst>
          </p:cNvPr>
          <p:cNvGrpSpPr/>
          <p:nvPr/>
        </p:nvGrpSpPr>
        <p:grpSpPr>
          <a:xfrm>
            <a:off x="16491159" y="8920756"/>
            <a:ext cx="337544" cy="337544"/>
            <a:chOff x="0" y="0"/>
            <a:chExt cx="812800" cy="812800"/>
          </a:xfrm>
        </p:grpSpPr>
        <p:sp>
          <p:nvSpPr>
            <p:cNvPr id="10" name="Freeform 10">
              <a:extLst>
                <a:ext uri="{FF2B5EF4-FFF2-40B4-BE49-F238E27FC236}">
                  <a16:creationId xmlns:a16="http://schemas.microsoft.com/office/drawing/2014/main" id="{554ED889-DF1A-D080-5C21-8D81FB6EE3A6}"/>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1" name="TextBox 11">
              <a:extLst>
                <a:ext uri="{FF2B5EF4-FFF2-40B4-BE49-F238E27FC236}">
                  <a16:creationId xmlns:a16="http://schemas.microsoft.com/office/drawing/2014/main" id="{CAD91356-891D-0630-D3FD-8321AB731EFB}"/>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2" name="Group 12">
            <a:extLst>
              <a:ext uri="{FF2B5EF4-FFF2-40B4-BE49-F238E27FC236}">
                <a16:creationId xmlns:a16="http://schemas.microsoft.com/office/drawing/2014/main" id="{CD716156-00AF-9434-45DE-794FF75B7A96}"/>
              </a:ext>
            </a:extLst>
          </p:cNvPr>
          <p:cNvGrpSpPr/>
          <p:nvPr/>
        </p:nvGrpSpPr>
        <p:grpSpPr>
          <a:xfrm>
            <a:off x="16060561" y="8920756"/>
            <a:ext cx="337544" cy="337544"/>
            <a:chOff x="0" y="0"/>
            <a:chExt cx="812800" cy="812800"/>
          </a:xfrm>
        </p:grpSpPr>
        <p:sp>
          <p:nvSpPr>
            <p:cNvPr id="13" name="Freeform 13">
              <a:extLst>
                <a:ext uri="{FF2B5EF4-FFF2-40B4-BE49-F238E27FC236}">
                  <a16:creationId xmlns:a16="http://schemas.microsoft.com/office/drawing/2014/main" id="{61F22607-3F66-90DD-F0BF-73A313F47492}"/>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4" name="TextBox 14">
              <a:extLst>
                <a:ext uri="{FF2B5EF4-FFF2-40B4-BE49-F238E27FC236}">
                  <a16:creationId xmlns:a16="http://schemas.microsoft.com/office/drawing/2014/main" id="{19AA6C20-CF10-2E69-36FA-0C92163D6600}"/>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19" name="TextBox 19">
            <a:extLst>
              <a:ext uri="{FF2B5EF4-FFF2-40B4-BE49-F238E27FC236}">
                <a16:creationId xmlns:a16="http://schemas.microsoft.com/office/drawing/2014/main" id="{23E9F225-2F8C-B3CB-3EEE-51E408608ABF}"/>
              </a:ext>
            </a:extLst>
          </p:cNvPr>
          <p:cNvSpPr txBox="1"/>
          <p:nvPr/>
        </p:nvSpPr>
        <p:spPr>
          <a:xfrm>
            <a:off x="1156404" y="2191939"/>
            <a:ext cx="8791856" cy="1410643"/>
          </a:xfrm>
          <a:prstGeom prst="rect">
            <a:avLst/>
          </a:prstGeom>
        </p:spPr>
        <p:txBody>
          <a:bodyPr lIns="0" tIns="0" rIns="0" bIns="0" rtlCol="0" anchor="t">
            <a:spAutoFit/>
          </a:bodyPr>
          <a:lstStyle/>
          <a:p>
            <a:pPr algn="l">
              <a:lnSpc>
                <a:spcPts val="5499"/>
              </a:lnSpc>
            </a:pPr>
            <a:r>
              <a:rPr lang="en-US" sz="5499" b="1" dirty="0">
                <a:solidFill>
                  <a:srgbClr val="000000"/>
                </a:solidFill>
                <a:latin typeface="TT Hoves Bold"/>
                <a:ea typeface="TT Hoves Bold"/>
                <a:cs typeface="TT Hoves Bold"/>
                <a:sym typeface="TT Hoves Bold"/>
              </a:rPr>
              <a:t>Pathophysiology of Hypertension</a:t>
            </a:r>
          </a:p>
        </p:txBody>
      </p:sp>
      <p:sp>
        <p:nvSpPr>
          <p:cNvPr id="20" name="TextBox 20">
            <a:extLst>
              <a:ext uri="{FF2B5EF4-FFF2-40B4-BE49-F238E27FC236}">
                <a16:creationId xmlns:a16="http://schemas.microsoft.com/office/drawing/2014/main" id="{BF116B45-1A33-1C6F-8C76-ADDC5B4784D9}"/>
              </a:ext>
            </a:extLst>
          </p:cNvPr>
          <p:cNvSpPr txBox="1"/>
          <p:nvPr/>
        </p:nvSpPr>
        <p:spPr>
          <a:xfrm>
            <a:off x="999090" y="3812677"/>
            <a:ext cx="7078110" cy="5944641"/>
          </a:xfrm>
          <a:prstGeom prst="rect">
            <a:avLst/>
          </a:prstGeom>
        </p:spPr>
        <p:txBody>
          <a:bodyPr wrap="square" lIns="0" tIns="0" rIns="0" bIns="0" rtlCol="0" anchor="t">
            <a:spAutoFit/>
          </a:bodyPr>
          <a:lstStyle/>
          <a:p>
            <a:pPr marL="323852" lvl="1" indent="-161926" algn="just">
              <a:lnSpc>
                <a:spcPct val="150000"/>
              </a:lnSpc>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Sustained increase in peripheral vascular resistance leads to an increase in arterial pressure, and the heart has to constantly pump harder over time</a:t>
            </a:r>
            <a:r>
              <a:rPr lang="en-IN" dirty="0"/>
              <a:t>(</a:t>
            </a:r>
            <a:r>
              <a:rPr lang="en-IN" dirty="0" err="1"/>
              <a:t>Masenga</a:t>
            </a:r>
            <a:r>
              <a:rPr lang="en-IN" dirty="0"/>
              <a:t> et al., 2022)</a:t>
            </a:r>
            <a:r>
              <a:rPr lang="en-US" sz="2000" dirty="0">
                <a:solidFill>
                  <a:srgbClr val="000000"/>
                </a:solidFill>
                <a:latin typeface="Arial" panose="020B0604020202020204" pitchFamily="34" charset="0"/>
                <a:ea typeface="Lato"/>
                <a:cs typeface="Arial" panose="020B0604020202020204" pitchFamily="34" charset="0"/>
                <a:sym typeface="Lato"/>
              </a:rPr>
              <a:t>.</a:t>
            </a:r>
          </a:p>
          <a:p>
            <a:pPr marL="323852" lvl="1" indent="-161926" algn="just">
              <a:lnSpc>
                <a:spcPct val="150000"/>
              </a:lnSpc>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Over the longer term, endothelial dysfunction leads to chronic elevation in blood pressure, vascular narrowing and impaired circulation </a:t>
            </a:r>
            <a:r>
              <a:rPr lang="en-IN" dirty="0"/>
              <a:t>(Kanki et al., 2023)</a:t>
            </a:r>
            <a:r>
              <a:rPr lang="en-US" sz="2000" dirty="0">
                <a:solidFill>
                  <a:srgbClr val="000000"/>
                </a:solidFill>
                <a:latin typeface="Arial" panose="020B0604020202020204" pitchFamily="34" charset="0"/>
                <a:ea typeface="Lato"/>
                <a:cs typeface="Arial" panose="020B0604020202020204" pitchFamily="34" charset="0"/>
                <a:sym typeface="Lato"/>
              </a:rPr>
              <a:t>.</a:t>
            </a:r>
          </a:p>
          <a:p>
            <a:pPr marL="323852" lvl="1" indent="-161926" algn="just">
              <a:lnSpc>
                <a:spcPct val="150000"/>
              </a:lnSpc>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Vasoconstriction, sodium retention, and blood volume expansion in activation of renin-angiotensin-aldosterone system heightening hypertension significantly.</a:t>
            </a:r>
          </a:p>
          <a:p>
            <a:pPr marL="323852" lvl="1" indent="-161926" algn="just">
              <a:lnSpc>
                <a:spcPct val="150000"/>
              </a:lnSpc>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Over time, untreated hypertension causes damage to the blood vessels and other organs, particularly the heart, kidneys, brain, eye, and peripheral blood vessels </a:t>
            </a:r>
            <a:r>
              <a:rPr lang="en-IN" dirty="0"/>
              <a:t>(Schutte et al., 2023)</a:t>
            </a:r>
            <a:r>
              <a:rPr lang="en-US" sz="2000" dirty="0">
                <a:solidFill>
                  <a:srgbClr val="000000"/>
                </a:solidFill>
                <a:latin typeface="Arial" panose="020B0604020202020204" pitchFamily="34" charset="0"/>
                <a:ea typeface="Lato"/>
                <a:cs typeface="Arial" panose="020B0604020202020204" pitchFamily="34" charset="0"/>
                <a:sym typeface="Lato"/>
              </a:rPr>
              <a:t>.</a:t>
            </a:r>
          </a:p>
        </p:txBody>
      </p:sp>
      <p:pic>
        <p:nvPicPr>
          <p:cNvPr id="23" name="Picture 22" descr="Hypertension (High Blood Pressure): Symptoms and Causes">
            <a:extLst>
              <a:ext uri="{FF2B5EF4-FFF2-40B4-BE49-F238E27FC236}">
                <a16:creationId xmlns:a16="http://schemas.microsoft.com/office/drawing/2014/main" id="{1E94A5E0-B432-CD7B-2474-90F991F68FB1}"/>
              </a:ext>
            </a:extLst>
          </p:cNvPr>
          <p:cNvPicPr>
            <a:picLocks noChangeAspect="1"/>
          </p:cNvPicPr>
          <p:nvPr/>
        </p:nvPicPr>
        <p:blipFill>
          <a:blip r:embed="rId5"/>
          <a:stretch>
            <a:fillRect/>
          </a:stretch>
        </p:blipFill>
        <p:spPr>
          <a:xfrm>
            <a:off x="10276890" y="1846230"/>
            <a:ext cx="6950766" cy="6594540"/>
          </a:xfrm>
          <a:prstGeom prst="rect">
            <a:avLst/>
          </a:prstGeom>
        </p:spPr>
      </p:pic>
    </p:spTree>
    <p:extLst>
      <p:ext uri="{BB962C8B-B14F-4D97-AF65-F5344CB8AC3E}">
        <p14:creationId xmlns:p14="http://schemas.microsoft.com/office/powerpoint/2010/main" val="21983798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9736B6-9929-71AD-D09E-B3CAB418D91E}"/>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A7BD8886-4487-1AAA-6525-78BC9C6996AE}"/>
              </a:ext>
            </a:extLst>
          </p:cNvPr>
          <p:cNvGrpSpPr/>
          <p:nvPr/>
        </p:nvGrpSpPr>
        <p:grpSpPr>
          <a:xfrm>
            <a:off x="1109731" y="1028700"/>
            <a:ext cx="534176" cy="534176"/>
            <a:chOff x="0" y="0"/>
            <a:chExt cx="812800" cy="812800"/>
          </a:xfrm>
        </p:grpSpPr>
        <p:sp>
          <p:nvSpPr>
            <p:cNvPr id="3" name="Freeform 3">
              <a:extLst>
                <a:ext uri="{FF2B5EF4-FFF2-40B4-BE49-F238E27FC236}">
                  <a16:creationId xmlns:a16="http://schemas.microsoft.com/office/drawing/2014/main" id="{70E486C0-2D21-68AB-7D25-846FCAE52535}"/>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4" name="TextBox 4">
              <a:extLst>
                <a:ext uri="{FF2B5EF4-FFF2-40B4-BE49-F238E27FC236}">
                  <a16:creationId xmlns:a16="http://schemas.microsoft.com/office/drawing/2014/main" id="{DD956932-733B-0E40-0EE4-94D1342BFC85}"/>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5" name="Freeform 5">
            <a:extLst>
              <a:ext uri="{FF2B5EF4-FFF2-40B4-BE49-F238E27FC236}">
                <a16:creationId xmlns:a16="http://schemas.microsoft.com/office/drawing/2014/main" id="{44B3BE19-2A4D-22B4-DF82-0D5D415C9D2B}"/>
              </a:ext>
            </a:extLst>
          </p:cNvPr>
          <p:cNvSpPr/>
          <p:nvPr/>
        </p:nvSpPr>
        <p:spPr>
          <a:xfrm>
            <a:off x="1156404" y="1075372"/>
            <a:ext cx="440831" cy="440831"/>
          </a:xfrm>
          <a:custGeom>
            <a:avLst/>
            <a:gdLst/>
            <a:ahLst/>
            <a:cxnLst/>
            <a:rect l="l" t="t" r="r" b="b"/>
            <a:pathLst>
              <a:path w="440831" h="440831">
                <a:moveTo>
                  <a:pt x="0" y="0"/>
                </a:moveTo>
                <a:lnTo>
                  <a:pt x="440831" y="0"/>
                </a:lnTo>
                <a:lnTo>
                  <a:pt x="440831" y="440832"/>
                </a:lnTo>
                <a:lnTo>
                  <a:pt x="0" y="44083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6" name="Group 6">
            <a:extLst>
              <a:ext uri="{FF2B5EF4-FFF2-40B4-BE49-F238E27FC236}">
                <a16:creationId xmlns:a16="http://schemas.microsoft.com/office/drawing/2014/main" id="{38437B79-FA6D-2150-3754-30F5A0DFE749}"/>
              </a:ext>
            </a:extLst>
          </p:cNvPr>
          <p:cNvGrpSpPr/>
          <p:nvPr/>
        </p:nvGrpSpPr>
        <p:grpSpPr>
          <a:xfrm>
            <a:off x="16921756" y="8920756"/>
            <a:ext cx="337544" cy="337544"/>
            <a:chOff x="0" y="0"/>
            <a:chExt cx="812800" cy="812800"/>
          </a:xfrm>
        </p:grpSpPr>
        <p:sp>
          <p:nvSpPr>
            <p:cNvPr id="7" name="Freeform 7">
              <a:extLst>
                <a:ext uri="{FF2B5EF4-FFF2-40B4-BE49-F238E27FC236}">
                  <a16:creationId xmlns:a16="http://schemas.microsoft.com/office/drawing/2014/main" id="{1968BBCE-361E-7250-692B-EC21E3D21884}"/>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8" name="TextBox 8">
              <a:extLst>
                <a:ext uri="{FF2B5EF4-FFF2-40B4-BE49-F238E27FC236}">
                  <a16:creationId xmlns:a16="http://schemas.microsoft.com/office/drawing/2014/main" id="{688F0A31-076C-024B-F144-F3585BB8C3DC}"/>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9" name="Group 9">
            <a:extLst>
              <a:ext uri="{FF2B5EF4-FFF2-40B4-BE49-F238E27FC236}">
                <a16:creationId xmlns:a16="http://schemas.microsoft.com/office/drawing/2014/main" id="{242F6244-987F-B4F5-3A98-9FDFC98C4D63}"/>
              </a:ext>
            </a:extLst>
          </p:cNvPr>
          <p:cNvGrpSpPr/>
          <p:nvPr/>
        </p:nvGrpSpPr>
        <p:grpSpPr>
          <a:xfrm>
            <a:off x="16491159" y="8920756"/>
            <a:ext cx="337544" cy="337544"/>
            <a:chOff x="0" y="0"/>
            <a:chExt cx="812800" cy="812800"/>
          </a:xfrm>
        </p:grpSpPr>
        <p:sp>
          <p:nvSpPr>
            <p:cNvPr id="10" name="Freeform 10">
              <a:extLst>
                <a:ext uri="{FF2B5EF4-FFF2-40B4-BE49-F238E27FC236}">
                  <a16:creationId xmlns:a16="http://schemas.microsoft.com/office/drawing/2014/main" id="{FFF92AFB-9C68-CED4-010D-967B5685DF0E}"/>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1" name="TextBox 11">
              <a:extLst>
                <a:ext uri="{FF2B5EF4-FFF2-40B4-BE49-F238E27FC236}">
                  <a16:creationId xmlns:a16="http://schemas.microsoft.com/office/drawing/2014/main" id="{D2AA9A8E-1936-222C-52C3-12136AAF5DCB}"/>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2" name="Group 12">
            <a:extLst>
              <a:ext uri="{FF2B5EF4-FFF2-40B4-BE49-F238E27FC236}">
                <a16:creationId xmlns:a16="http://schemas.microsoft.com/office/drawing/2014/main" id="{94B8F506-F49F-BBE7-6275-E3D509133C89}"/>
              </a:ext>
            </a:extLst>
          </p:cNvPr>
          <p:cNvGrpSpPr/>
          <p:nvPr/>
        </p:nvGrpSpPr>
        <p:grpSpPr>
          <a:xfrm>
            <a:off x="16060561" y="8920756"/>
            <a:ext cx="337544" cy="337544"/>
            <a:chOff x="0" y="0"/>
            <a:chExt cx="812800" cy="812800"/>
          </a:xfrm>
        </p:grpSpPr>
        <p:sp>
          <p:nvSpPr>
            <p:cNvPr id="13" name="Freeform 13">
              <a:extLst>
                <a:ext uri="{FF2B5EF4-FFF2-40B4-BE49-F238E27FC236}">
                  <a16:creationId xmlns:a16="http://schemas.microsoft.com/office/drawing/2014/main" id="{59F9D5A2-61BF-14C7-1396-62013F10E3C6}"/>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4" name="TextBox 14">
              <a:extLst>
                <a:ext uri="{FF2B5EF4-FFF2-40B4-BE49-F238E27FC236}">
                  <a16:creationId xmlns:a16="http://schemas.microsoft.com/office/drawing/2014/main" id="{0D328AA2-F4BA-D343-FEA5-432E998CE392}"/>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19" name="TextBox 19">
            <a:extLst>
              <a:ext uri="{FF2B5EF4-FFF2-40B4-BE49-F238E27FC236}">
                <a16:creationId xmlns:a16="http://schemas.microsoft.com/office/drawing/2014/main" id="{0BCAC820-CC7B-222D-9BEF-B6981FE81C1F}"/>
              </a:ext>
            </a:extLst>
          </p:cNvPr>
          <p:cNvSpPr txBox="1"/>
          <p:nvPr/>
        </p:nvSpPr>
        <p:spPr>
          <a:xfrm>
            <a:off x="1156404" y="2191939"/>
            <a:ext cx="8791856" cy="1410643"/>
          </a:xfrm>
          <a:prstGeom prst="rect">
            <a:avLst/>
          </a:prstGeom>
        </p:spPr>
        <p:txBody>
          <a:bodyPr lIns="0" tIns="0" rIns="0" bIns="0" rtlCol="0" anchor="t">
            <a:spAutoFit/>
          </a:bodyPr>
          <a:lstStyle/>
          <a:p>
            <a:pPr algn="l">
              <a:lnSpc>
                <a:spcPts val="5499"/>
              </a:lnSpc>
            </a:pPr>
            <a:r>
              <a:rPr lang="en-US" sz="5499" b="1" dirty="0">
                <a:solidFill>
                  <a:srgbClr val="000000"/>
                </a:solidFill>
                <a:latin typeface="TT Hoves Bold"/>
                <a:ea typeface="TT Hoves Bold"/>
                <a:cs typeface="TT Hoves Bold"/>
                <a:sym typeface="TT Hoves Bold"/>
              </a:rPr>
              <a:t>Importance of Hypertension</a:t>
            </a:r>
          </a:p>
        </p:txBody>
      </p:sp>
      <p:sp>
        <p:nvSpPr>
          <p:cNvPr id="20" name="TextBox 20">
            <a:extLst>
              <a:ext uri="{FF2B5EF4-FFF2-40B4-BE49-F238E27FC236}">
                <a16:creationId xmlns:a16="http://schemas.microsoft.com/office/drawing/2014/main" id="{AF70663F-B61D-A222-4C4B-5F9F4FCA8E76}"/>
              </a:ext>
            </a:extLst>
          </p:cNvPr>
          <p:cNvSpPr txBox="1"/>
          <p:nvPr/>
        </p:nvSpPr>
        <p:spPr>
          <a:xfrm>
            <a:off x="999090" y="3812677"/>
            <a:ext cx="7309616" cy="5482976"/>
          </a:xfrm>
          <a:prstGeom prst="rect">
            <a:avLst/>
          </a:prstGeom>
        </p:spPr>
        <p:txBody>
          <a:bodyPr wrap="square" lIns="0" tIns="0" rIns="0" bIns="0" rtlCol="0" anchor="t">
            <a:spAutoFit/>
          </a:bodyPr>
          <a:lstStyle/>
          <a:p>
            <a:pPr marL="323852" lvl="1" indent="-161926" algn="just">
              <a:lnSpc>
                <a:spcPct val="150000"/>
              </a:lnSpc>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Blood pressure is referred to as the silent killer because the symptoms are often not apparent until the blood pressure becomes very high </a:t>
            </a:r>
            <a:r>
              <a:rPr lang="en-IN" dirty="0"/>
              <a:t>(Rayes et al., 2023)</a:t>
            </a:r>
            <a:r>
              <a:rPr lang="en-US" sz="2000" dirty="0">
                <a:solidFill>
                  <a:srgbClr val="000000"/>
                </a:solidFill>
                <a:latin typeface="Arial" panose="020B0604020202020204" pitchFamily="34" charset="0"/>
                <a:ea typeface="Lato"/>
                <a:cs typeface="Arial" panose="020B0604020202020204" pitchFamily="34" charset="0"/>
                <a:sym typeface="Lato"/>
              </a:rPr>
              <a:t>.</a:t>
            </a:r>
          </a:p>
          <a:p>
            <a:pPr marL="323852" lvl="1" indent="-161926" algn="just">
              <a:lnSpc>
                <a:spcPct val="150000"/>
              </a:lnSpc>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It is one of the biggest preventable risk factors for cardiovascular diseases, stroke, kidney failure and premature death around the world (</a:t>
            </a:r>
            <a:r>
              <a:rPr lang="en-US" sz="2000" dirty="0" err="1">
                <a:solidFill>
                  <a:srgbClr val="000000"/>
                </a:solidFill>
                <a:latin typeface="Arial" panose="020B0604020202020204" pitchFamily="34" charset="0"/>
                <a:ea typeface="Lato"/>
                <a:cs typeface="Arial" panose="020B0604020202020204" pitchFamily="34" charset="0"/>
                <a:sym typeface="Lato"/>
              </a:rPr>
              <a:t>Visniauskas</a:t>
            </a:r>
            <a:r>
              <a:rPr lang="en-US" sz="2000" dirty="0">
                <a:solidFill>
                  <a:srgbClr val="000000"/>
                </a:solidFill>
                <a:latin typeface="Arial" panose="020B0604020202020204" pitchFamily="34" charset="0"/>
                <a:ea typeface="Lato"/>
                <a:cs typeface="Arial" panose="020B0604020202020204" pitchFamily="34" charset="0"/>
                <a:sym typeface="Lato"/>
              </a:rPr>
              <a:t> et al., 2023).</a:t>
            </a:r>
          </a:p>
          <a:p>
            <a:pPr marL="323852" lvl="1" indent="-161926" algn="just">
              <a:lnSpc>
                <a:spcPct val="150000"/>
              </a:lnSpc>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In the country, there is a substantial cost saving to health services, hospital admissions, disability, and long-term cost of disease burden related to effective BP control.</a:t>
            </a:r>
          </a:p>
          <a:p>
            <a:pPr marL="323852" lvl="1" indent="-161926" algn="just">
              <a:lnSpc>
                <a:spcPct val="150000"/>
              </a:lnSpc>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Screening, education, and evidence-based interventions enhance health outcomes and quality of life for a wide range of populations.</a:t>
            </a:r>
          </a:p>
        </p:txBody>
      </p:sp>
      <p:pic>
        <p:nvPicPr>
          <p:cNvPr id="15" name="Picture 14" descr="Diastolic and Systolic Blood Pressure. Vector Illustration Stock Vector -  Illustration of mitral, muscle: 180408668">
            <a:extLst>
              <a:ext uri="{FF2B5EF4-FFF2-40B4-BE49-F238E27FC236}">
                <a16:creationId xmlns:a16="http://schemas.microsoft.com/office/drawing/2014/main" id="{EE209E7E-4FB5-6484-8EED-45CD66A8457E}"/>
              </a:ext>
            </a:extLst>
          </p:cNvPr>
          <p:cNvPicPr>
            <a:picLocks noChangeAspect="1"/>
          </p:cNvPicPr>
          <p:nvPr/>
        </p:nvPicPr>
        <p:blipFill>
          <a:blip r:embed="rId5"/>
          <a:stretch>
            <a:fillRect/>
          </a:stretch>
        </p:blipFill>
        <p:spPr>
          <a:xfrm>
            <a:off x="9961107" y="1678103"/>
            <a:ext cx="6561697" cy="6930793"/>
          </a:xfrm>
          <a:prstGeom prst="rect">
            <a:avLst/>
          </a:prstGeom>
        </p:spPr>
      </p:pic>
    </p:spTree>
    <p:extLst>
      <p:ext uri="{BB962C8B-B14F-4D97-AF65-F5344CB8AC3E}">
        <p14:creationId xmlns:p14="http://schemas.microsoft.com/office/powerpoint/2010/main" val="41368980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B2E19C2-6743-45D5-D1C4-1A0AF6FA36C0}"/>
              </a:ext>
            </a:extLst>
          </p:cNvPr>
          <p:cNvSpPr txBox="1"/>
          <p:nvPr/>
        </p:nvSpPr>
        <p:spPr>
          <a:xfrm>
            <a:off x="762000" y="571500"/>
            <a:ext cx="9144000" cy="707886"/>
          </a:xfrm>
          <a:prstGeom prst="rect">
            <a:avLst/>
          </a:prstGeom>
          <a:solidFill>
            <a:schemeClr val="bg1"/>
          </a:solidFill>
        </p:spPr>
        <p:txBody>
          <a:bodyPr wrap="square">
            <a:spAutoFit/>
          </a:bodyPr>
          <a:lstStyle/>
          <a:p>
            <a:r>
              <a:rPr lang="en-IN" sz="4000" b="1" dirty="0"/>
              <a:t>Symptoms of Hypertension</a:t>
            </a:r>
          </a:p>
        </p:txBody>
      </p:sp>
      <p:sp>
        <p:nvSpPr>
          <p:cNvPr id="4" name="TextBox 3">
            <a:extLst>
              <a:ext uri="{FF2B5EF4-FFF2-40B4-BE49-F238E27FC236}">
                <a16:creationId xmlns:a16="http://schemas.microsoft.com/office/drawing/2014/main" id="{63166BC3-3863-91A0-937A-C9DF85269942}"/>
              </a:ext>
            </a:extLst>
          </p:cNvPr>
          <p:cNvSpPr txBox="1"/>
          <p:nvPr/>
        </p:nvSpPr>
        <p:spPr>
          <a:xfrm>
            <a:off x="762000" y="1409700"/>
            <a:ext cx="16687800" cy="8427820"/>
          </a:xfrm>
          <a:prstGeom prst="rect">
            <a:avLst/>
          </a:prstGeom>
          <a:solidFill>
            <a:schemeClr val="bg1"/>
          </a:solidFill>
        </p:spPr>
        <p:txBody>
          <a:bodyPr wrap="square" rtlCol="0">
            <a:spAutoFit/>
          </a:bodyPr>
          <a:lstStyle/>
          <a:p>
            <a:pPr>
              <a:lnSpc>
                <a:spcPct val="150000"/>
              </a:lnSpc>
            </a:pPr>
            <a:r>
              <a:rPr lang="en-IN" sz="2800" b="1" dirty="0"/>
              <a:t>Symptoms of Hypertension</a:t>
            </a:r>
          </a:p>
          <a:p>
            <a:pPr>
              <a:lnSpc>
                <a:spcPct val="150000"/>
              </a:lnSpc>
            </a:pPr>
            <a:r>
              <a:rPr lang="en-IN" sz="2800" dirty="0"/>
              <a:t>Hypertension is sometimes referred to as the </a:t>
            </a:r>
            <a:r>
              <a:rPr lang="en-IN" sz="2800" b="1" dirty="0"/>
              <a:t>“silent killer”</a:t>
            </a:r>
            <a:r>
              <a:rPr lang="en-IN" sz="2800" dirty="0"/>
              <a:t> because many people have no symptoms until a serious heart diagnosis comes out of nowhere (</a:t>
            </a:r>
            <a:r>
              <a:rPr lang="en-IN" sz="2800" dirty="0" err="1"/>
              <a:t>Minuz</a:t>
            </a:r>
            <a:r>
              <a:rPr lang="en-IN" sz="2800" dirty="0"/>
              <a:t> et al., 2023). </a:t>
            </a:r>
          </a:p>
          <a:p>
            <a:pPr>
              <a:lnSpc>
                <a:spcPct val="150000"/>
              </a:lnSpc>
            </a:pPr>
            <a:r>
              <a:rPr lang="en-IN" sz="2800" dirty="0"/>
              <a:t>Many people remain unaware of their condition because symptoms may not appear until blood pressure becomes severely elevated. </a:t>
            </a:r>
          </a:p>
          <a:p>
            <a:pPr>
              <a:lnSpc>
                <a:spcPct val="150000"/>
              </a:lnSpc>
            </a:pPr>
            <a:r>
              <a:rPr lang="en-IN" sz="2800" dirty="0"/>
              <a:t>Common symptoms associated with severe hypertension include: </a:t>
            </a:r>
          </a:p>
          <a:p>
            <a:pPr marL="914400" lvl="1" indent="-457200">
              <a:lnSpc>
                <a:spcPct val="150000"/>
              </a:lnSpc>
              <a:buFont typeface="Arial" panose="020B0604020202020204" pitchFamily="34" charset="0"/>
              <a:buChar char="•"/>
            </a:pPr>
            <a:r>
              <a:rPr lang="en-IN" sz="2800" dirty="0"/>
              <a:t>Headache </a:t>
            </a:r>
          </a:p>
          <a:p>
            <a:pPr marL="914400" lvl="1" indent="-457200">
              <a:lnSpc>
                <a:spcPct val="150000"/>
              </a:lnSpc>
              <a:buFont typeface="Arial" panose="020B0604020202020204" pitchFamily="34" charset="0"/>
              <a:buChar char="•"/>
            </a:pPr>
            <a:r>
              <a:rPr lang="en-IN" sz="2800" dirty="0"/>
              <a:t>Dizziness </a:t>
            </a:r>
          </a:p>
          <a:p>
            <a:pPr marL="914400" lvl="1" indent="-457200">
              <a:lnSpc>
                <a:spcPct val="150000"/>
              </a:lnSpc>
              <a:buFont typeface="Arial" panose="020B0604020202020204" pitchFamily="34" charset="0"/>
              <a:buChar char="•"/>
            </a:pPr>
            <a:r>
              <a:rPr lang="en-IN" sz="2800" dirty="0"/>
              <a:t>Blurred vision </a:t>
            </a:r>
          </a:p>
          <a:p>
            <a:pPr marL="914400" lvl="1" indent="-457200">
              <a:lnSpc>
                <a:spcPct val="150000"/>
              </a:lnSpc>
              <a:buFont typeface="Arial" panose="020B0604020202020204" pitchFamily="34" charset="0"/>
              <a:buChar char="•"/>
            </a:pPr>
            <a:r>
              <a:rPr lang="en-IN" sz="2800" dirty="0"/>
              <a:t>Nosebleeds </a:t>
            </a:r>
          </a:p>
          <a:p>
            <a:pPr>
              <a:lnSpc>
                <a:spcPct val="150000"/>
              </a:lnSpc>
            </a:pPr>
            <a:r>
              <a:rPr lang="en-IN" sz="2800" dirty="0"/>
              <a:t>Symptoms may not manifest until considerable target organ damage has already occurred, increasing the likelihood of severe cardiovascular complications (Chen et al., 2023). </a:t>
            </a:r>
          </a:p>
          <a:p>
            <a:pPr>
              <a:lnSpc>
                <a:spcPct val="150000"/>
              </a:lnSpc>
            </a:pPr>
            <a:r>
              <a:rPr lang="en-IN" sz="2800" dirty="0"/>
              <a:t>Regular blood pressure monitoring is essential for early detection and timely management (</a:t>
            </a:r>
            <a:r>
              <a:rPr lang="en-IN" sz="2800" dirty="0" err="1"/>
              <a:t>Charchar</a:t>
            </a:r>
            <a:r>
              <a:rPr lang="en-IN" sz="2800" dirty="0"/>
              <a:t> et al., 2024).</a:t>
            </a:r>
          </a:p>
        </p:txBody>
      </p:sp>
    </p:spTree>
    <p:extLst>
      <p:ext uri="{BB962C8B-B14F-4D97-AF65-F5344CB8AC3E}">
        <p14:creationId xmlns:p14="http://schemas.microsoft.com/office/powerpoint/2010/main" val="11985455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6034A82-FC09-8725-8B3A-732F083649DB}"/>
              </a:ext>
            </a:extLst>
          </p:cNvPr>
          <p:cNvSpPr txBox="1"/>
          <p:nvPr/>
        </p:nvSpPr>
        <p:spPr>
          <a:xfrm>
            <a:off x="762000" y="495300"/>
            <a:ext cx="9677400" cy="707886"/>
          </a:xfrm>
          <a:prstGeom prst="rect">
            <a:avLst/>
          </a:prstGeom>
          <a:solidFill>
            <a:schemeClr val="bg1"/>
          </a:solidFill>
        </p:spPr>
        <p:txBody>
          <a:bodyPr wrap="square" rtlCol="0">
            <a:spAutoFit/>
          </a:bodyPr>
          <a:lstStyle/>
          <a:p>
            <a:r>
              <a:rPr lang="en-IN" sz="4000" b="1" dirty="0"/>
              <a:t>Causes of Hypertension</a:t>
            </a:r>
          </a:p>
        </p:txBody>
      </p:sp>
      <p:sp>
        <p:nvSpPr>
          <p:cNvPr id="3" name="TextBox 2">
            <a:extLst>
              <a:ext uri="{FF2B5EF4-FFF2-40B4-BE49-F238E27FC236}">
                <a16:creationId xmlns:a16="http://schemas.microsoft.com/office/drawing/2014/main" id="{531F1C97-C9C0-B1D7-853E-AD9FD464F500}"/>
              </a:ext>
            </a:extLst>
          </p:cNvPr>
          <p:cNvSpPr txBox="1"/>
          <p:nvPr/>
        </p:nvSpPr>
        <p:spPr>
          <a:xfrm>
            <a:off x="762000" y="1409700"/>
            <a:ext cx="16764000" cy="8427820"/>
          </a:xfrm>
          <a:prstGeom prst="rect">
            <a:avLst/>
          </a:prstGeom>
          <a:solidFill>
            <a:schemeClr val="bg1"/>
          </a:solidFill>
        </p:spPr>
        <p:txBody>
          <a:bodyPr wrap="square" rtlCol="0">
            <a:spAutoFit/>
          </a:bodyPr>
          <a:lstStyle/>
          <a:p>
            <a:pPr>
              <a:lnSpc>
                <a:spcPct val="150000"/>
              </a:lnSpc>
            </a:pPr>
            <a:r>
              <a:rPr lang="en-IN" sz="2800" b="1" dirty="0"/>
              <a:t>Causes of Hypertension</a:t>
            </a:r>
          </a:p>
          <a:p>
            <a:pPr>
              <a:lnSpc>
                <a:spcPct val="150000"/>
              </a:lnSpc>
            </a:pPr>
            <a:r>
              <a:rPr lang="en-IN" sz="2800" dirty="0"/>
              <a:t>Primary hypertension is the result of a gradual build-up of genetic, lifestyle and environmental influences over time (McCarthy et al., 2025). </a:t>
            </a:r>
          </a:p>
          <a:p>
            <a:pPr>
              <a:lnSpc>
                <a:spcPct val="150000"/>
              </a:lnSpc>
            </a:pPr>
            <a:r>
              <a:rPr lang="en-IN" sz="2800" dirty="0"/>
              <a:t>The combination of genetic factors, ageing, unhealthy lifestyle behaviours and environmental influences contributes significantly to the development of hypertension. </a:t>
            </a:r>
          </a:p>
          <a:p>
            <a:pPr>
              <a:lnSpc>
                <a:spcPct val="150000"/>
              </a:lnSpc>
            </a:pPr>
            <a:r>
              <a:rPr lang="en-IN" sz="2800" dirty="0"/>
              <a:t>Secondary hypertension occurs as a result of underlying medical conditions, including: </a:t>
            </a:r>
          </a:p>
          <a:p>
            <a:pPr lvl="1">
              <a:lnSpc>
                <a:spcPct val="150000"/>
              </a:lnSpc>
            </a:pPr>
            <a:r>
              <a:rPr lang="en-IN" sz="2800" dirty="0"/>
              <a:t>Chronic kidney disease </a:t>
            </a:r>
          </a:p>
          <a:p>
            <a:pPr lvl="1">
              <a:lnSpc>
                <a:spcPct val="150000"/>
              </a:lnSpc>
            </a:pPr>
            <a:r>
              <a:rPr lang="en-IN" sz="2800" dirty="0"/>
              <a:t>Endocrine disorders </a:t>
            </a:r>
          </a:p>
          <a:p>
            <a:pPr lvl="1">
              <a:lnSpc>
                <a:spcPct val="150000"/>
              </a:lnSpc>
            </a:pPr>
            <a:r>
              <a:rPr lang="en-IN" sz="2800" dirty="0"/>
              <a:t>Obstructive sleep apnoea </a:t>
            </a:r>
          </a:p>
          <a:p>
            <a:pPr lvl="1">
              <a:lnSpc>
                <a:spcPct val="150000"/>
              </a:lnSpc>
            </a:pPr>
            <a:r>
              <a:rPr lang="en-IN" sz="2800" dirty="0"/>
              <a:t>Medication side effects (Huang et al., 2025). </a:t>
            </a:r>
          </a:p>
          <a:p>
            <a:pPr>
              <a:lnSpc>
                <a:spcPct val="150000"/>
              </a:lnSpc>
            </a:pPr>
            <a:r>
              <a:rPr lang="en-IN" sz="2800" dirty="0"/>
              <a:t>Persistent hypertension is commonly associated with chronic kidney disease due to impaired fluid balance and hormonal regulation (</a:t>
            </a:r>
            <a:r>
              <a:rPr lang="en-IN" sz="2800" dirty="0" err="1"/>
              <a:t>Juraschek</a:t>
            </a:r>
            <a:r>
              <a:rPr lang="en-IN" sz="2800" dirty="0"/>
              <a:t> et al., 2023). </a:t>
            </a:r>
          </a:p>
          <a:p>
            <a:pPr>
              <a:lnSpc>
                <a:spcPct val="150000"/>
              </a:lnSpc>
            </a:pPr>
            <a:r>
              <a:rPr lang="en-IN" sz="2800" dirty="0"/>
              <a:t>Identifying the underlying cause supports appropriate treatment and long-term blood pressure control. </a:t>
            </a:r>
          </a:p>
        </p:txBody>
      </p:sp>
    </p:spTree>
    <p:extLst>
      <p:ext uri="{BB962C8B-B14F-4D97-AF65-F5344CB8AC3E}">
        <p14:creationId xmlns:p14="http://schemas.microsoft.com/office/powerpoint/2010/main" val="14605191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F3CF152-7388-A4C4-9AF3-89232F45BC5D}"/>
              </a:ext>
            </a:extLst>
          </p:cNvPr>
          <p:cNvSpPr txBox="1"/>
          <p:nvPr/>
        </p:nvSpPr>
        <p:spPr>
          <a:xfrm>
            <a:off x="381000" y="419100"/>
            <a:ext cx="17449800" cy="707886"/>
          </a:xfrm>
          <a:prstGeom prst="rect">
            <a:avLst/>
          </a:prstGeom>
          <a:solidFill>
            <a:schemeClr val="bg1"/>
          </a:solidFill>
        </p:spPr>
        <p:txBody>
          <a:bodyPr wrap="square" rtlCol="0">
            <a:spAutoFit/>
          </a:bodyPr>
          <a:lstStyle/>
          <a:p>
            <a:r>
              <a:rPr lang="en-IN" sz="4000" b="1" dirty="0"/>
              <a:t>Risk Factors of Hypertension</a:t>
            </a:r>
          </a:p>
        </p:txBody>
      </p:sp>
      <p:sp>
        <p:nvSpPr>
          <p:cNvPr id="3" name="TextBox 2">
            <a:extLst>
              <a:ext uri="{FF2B5EF4-FFF2-40B4-BE49-F238E27FC236}">
                <a16:creationId xmlns:a16="http://schemas.microsoft.com/office/drawing/2014/main" id="{83683A27-5723-6A4C-8412-2EFFDDB40AFE}"/>
              </a:ext>
            </a:extLst>
          </p:cNvPr>
          <p:cNvSpPr txBox="1"/>
          <p:nvPr/>
        </p:nvSpPr>
        <p:spPr>
          <a:xfrm>
            <a:off x="381000" y="1333500"/>
            <a:ext cx="17449800" cy="8427820"/>
          </a:xfrm>
          <a:prstGeom prst="rect">
            <a:avLst/>
          </a:prstGeom>
          <a:solidFill>
            <a:schemeClr val="bg1"/>
          </a:solidFill>
        </p:spPr>
        <p:txBody>
          <a:bodyPr wrap="square" rtlCol="0">
            <a:spAutoFit/>
          </a:bodyPr>
          <a:lstStyle/>
          <a:p>
            <a:pPr>
              <a:lnSpc>
                <a:spcPct val="150000"/>
              </a:lnSpc>
            </a:pPr>
            <a:r>
              <a:rPr lang="en-IN" sz="2800" b="1" dirty="0"/>
              <a:t>Risk Factors of Hypertension</a:t>
            </a:r>
          </a:p>
          <a:p>
            <a:pPr>
              <a:lnSpc>
                <a:spcPct val="150000"/>
              </a:lnSpc>
            </a:pPr>
            <a:r>
              <a:rPr lang="en-IN" sz="2800" b="1" dirty="0"/>
              <a:t>Modifiable Risk Factors</a:t>
            </a:r>
          </a:p>
          <a:p>
            <a:pPr marL="457200" indent="-457200">
              <a:lnSpc>
                <a:spcPct val="150000"/>
              </a:lnSpc>
              <a:buFont typeface="Arial" panose="020B0604020202020204" pitchFamily="34" charset="0"/>
              <a:buChar char="•"/>
            </a:pPr>
            <a:r>
              <a:rPr lang="en-IN" sz="2800" dirty="0"/>
              <a:t>Body weight, smoking, alcohol use, lack of exercise, unhealthy diet and chronic stress are all modifiable risk factors (Aune et al., 2023). </a:t>
            </a:r>
          </a:p>
          <a:p>
            <a:pPr marL="457200" indent="-457200">
              <a:lnSpc>
                <a:spcPct val="150000"/>
              </a:lnSpc>
              <a:buFont typeface="Arial" panose="020B0604020202020204" pitchFamily="34" charset="0"/>
              <a:buChar char="•"/>
            </a:pPr>
            <a:r>
              <a:rPr lang="en-IN" sz="2800" dirty="0"/>
              <a:t>Excess salt intake and obesity significantly increase the likelihood of developing hypertension. </a:t>
            </a:r>
          </a:p>
          <a:p>
            <a:pPr>
              <a:lnSpc>
                <a:spcPct val="150000"/>
              </a:lnSpc>
            </a:pPr>
            <a:r>
              <a:rPr lang="en-IN" sz="2800" b="1" dirty="0"/>
              <a:t>Non-Modifiable Risk Factors</a:t>
            </a:r>
          </a:p>
          <a:p>
            <a:pPr marL="457200" indent="-457200">
              <a:lnSpc>
                <a:spcPct val="150000"/>
              </a:lnSpc>
              <a:buFont typeface="Arial" panose="020B0604020202020204" pitchFamily="34" charset="0"/>
              <a:buChar char="•"/>
            </a:pPr>
            <a:r>
              <a:rPr lang="en-IN" sz="2800" dirty="0"/>
              <a:t>Non-modifiable risk factors include increasing age, family history, ethnicity and genetic predisposition (Poznyak et al., 2022). </a:t>
            </a:r>
          </a:p>
          <a:p>
            <a:pPr marL="457200" indent="-457200">
              <a:lnSpc>
                <a:spcPct val="150000"/>
              </a:lnSpc>
              <a:buFont typeface="Arial" panose="020B0604020202020204" pitchFamily="34" charset="0"/>
              <a:buChar char="•"/>
            </a:pPr>
            <a:r>
              <a:rPr lang="en-IN" sz="2800" dirty="0"/>
              <a:t>Cardiovascular complications are more common among individuals of Black African or Caribbean ethnicity, corresponding to an increased risk of hypertension (Schutte et al., 2022). </a:t>
            </a:r>
          </a:p>
          <a:p>
            <a:pPr>
              <a:lnSpc>
                <a:spcPct val="150000"/>
              </a:lnSpc>
            </a:pPr>
            <a:r>
              <a:rPr lang="en-IN" sz="2800" b="1" dirty="0"/>
              <a:t>Associated Conditions</a:t>
            </a:r>
          </a:p>
          <a:p>
            <a:pPr marL="457200" indent="-457200">
              <a:lnSpc>
                <a:spcPct val="150000"/>
              </a:lnSpc>
              <a:buFont typeface="Arial" panose="020B0604020202020204" pitchFamily="34" charset="0"/>
              <a:buChar char="•"/>
            </a:pPr>
            <a:r>
              <a:rPr lang="en-IN" sz="2800" dirty="0"/>
              <a:t>Diabetes, chronic kidney disease and obstructive sleep apnoea are chronic conditions that greatly increase the likelihood of developing hypertension and related cardiovascular diseases (Chapman et al., 2023). </a:t>
            </a:r>
          </a:p>
        </p:txBody>
      </p:sp>
    </p:spTree>
    <p:extLst>
      <p:ext uri="{BB962C8B-B14F-4D97-AF65-F5344CB8AC3E}">
        <p14:creationId xmlns:p14="http://schemas.microsoft.com/office/powerpoint/2010/main" val="40305525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1984AD-39AD-3849-5819-A98BADCBD0AE}"/>
            </a:ext>
          </a:extLst>
        </p:cNvPr>
        <p:cNvGrpSpPr/>
        <p:nvPr/>
      </p:nvGrpSpPr>
      <p:grpSpPr>
        <a:xfrm>
          <a:off x="0" y="0"/>
          <a:ext cx="0" cy="0"/>
          <a:chOff x="0" y="0"/>
          <a:chExt cx="0" cy="0"/>
        </a:xfrm>
      </p:grpSpPr>
      <p:grpSp>
        <p:nvGrpSpPr>
          <p:cNvPr id="5" name="Group 5">
            <a:extLst>
              <a:ext uri="{FF2B5EF4-FFF2-40B4-BE49-F238E27FC236}">
                <a16:creationId xmlns:a16="http://schemas.microsoft.com/office/drawing/2014/main" id="{2D854B21-5E42-F85A-1D44-AB896DA94021}"/>
              </a:ext>
            </a:extLst>
          </p:cNvPr>
          <p:cNvGrpSpPr/>
          <p:nvPr/>
        </p:nvGrpSpPr>
        <p:grpSpPr>
          <a:xfrm>
            <a:off x="1109731" y="1028700"/>
            <a:ext cx="534176" cy="534176"/>
            <a:chOff x="0" y="0"/>
            <a:chExt cx="812800" cy="812800"/>
          </a:xfrm>
        </p:grpSpPr>
        <p:sp>
          <p:nvSpPr>
            <p:cNvPr id="6" name="Freeform 6">
              <a:extLst>
                <a:ext uri="{FF2B5EF4-FFF2-40B4-BE49-F238E27FC236}">
                  <a16:creationId xmlns:a16="http://schemas.microsoft.com/office/drawing/2014/main" id="{61A2D932-9867-83E0-C805-BF302FF8468A}"/>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7" name="TextBox 7">
              <a:extLst>
                <a:ext uri="{FF2B5EF4-FFF2-40B4-BE49-F238E27FC236}">
                  <a16:creationId xmlns:a16="http://schemas.microsoft.com/office/drawing/2014/main" id="{79FE9B30-6186-857F-CBD1-2F234CA55B57}"/>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8" name="Freeform 8">
            <a:extLst>
              <a:ext uri="{FF2B5EF4-FFF2-40B4-BE49-F238E27FC236}">
                <a16:creationId xmlns:a16="http://schemas.microsoft.com/office/drawing/2014/main" id="{CDBE27C1-2F5E-B4FE-BEE8-9FEB94E8613B}"/>
              </a:ext>
            </a:extLst>
          </p:cNvPr>
          <p:cNvSpPr/>
          <p:nvPr/>
        </p:nvSpPr>
        <p:spPr>
          <a:xfrm>
            <a:off x="1156404" y="1075373"/>
            <a:ext cx="440831" cy="440831"/>
          </a:xfrm>
          <a:custGeom>
            <a:avLst/>
            <a:gdLst/>
            <a:ahLst/>
            <a:cxnLst/>
            <a:rect l="l" t="t" r="r" b="b"/>
            <a:pathLst>
              <a:path w="440831" h="440831">
                <a:moveTo>
                  <a:pt x="0" y="0"/>
                </a:moveTo>
                <a:lnTo>
                  <a:pt x="440831" y="0"/>
                </a:lnTo>
                <a:lnTo>
                  <a:pt x="440831" y="440831"/>
                </a:lnTo>
                <a:lnTo>
                  <a:pt x="0" y="44083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9" name="Group 9">
            <a:extLst>
              <a:ext uri="{FF2B5EF4-FFF2-40B4-BE49-F238E27FC236}">
                <a16:creationId xmlns:a16="http://schemas.microsoft.com/office/drawing/2014/main" id="{28396495-13D6-C302-5A91-6C524CD5EB9B}"/>
              </a:ext>
            </a:extLst>
          </p:cNvPr>
          <p:cNvGrpSpPr/>
          <p:nvPr/>
        </p:nvGrpSpPr>
        <p:grpSpPr>
          <a:xfrm>
            <a:off x="16921756" y="8920756"/>
            <a:ext cx="337544" cy="337544"/>
            <a:chOff x="0" y="0"/>
            <a:chExt cx="812800" cy="812800"/>
          </a:xfrm>
        </p:grpSpPr>
        <p:sp>
          <p:nvSpPr>
            <p:cNvPr id="10" name="Freeform 10">
              <a:extLst>
                <a:ext uri="{FF2B5EF4-FFF2-40B4-BE49-F238E27FC236}">
                  <a16:creationId xmlns:a16="http://schemas.microsoft.com/office/drawing/2014/main" id="{A8D22199-DFBE-E277-7F7F-A01C1636B1B3}"/>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1" name="TextBox 11">
              <a:extLst>
                <a:ext uri="{FF2B5EF4-FFF2-40B4-BE49-F238E27FC236}">
                  <a16:creationId xmlns:a16="http://schemas.microsoft.com/office/drawing/2014/main" id="{F37B4CEF-6554-93F9-BD1E-E10C1BAB36E3}"/>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2" name="Group 12">
            <a:extLst>
              <a:ext uri="{FF2B5EF4-FFF2-40B4-BE49-F238E27FC236}">
                <a16:creationId xmlns:a16="http://schemas.microsoft.com/office/drawing/2014/main" id="{042172BF-BAA8-0A5E-02AE-E1C36CB760A3}"/>
              </a:ext>
            </a:extLst>
          </p:cNvPr>
          <p:cNvGrpSpPr/>
          <p:nvPr/>
        </p:nvGrpSpPr>
        <p:grpSpPr>
          <a:xfrm>
            <a:off x="16491159" y="8920756"/>
            <a:ext cx="337544" cy="337544"/>
            <a:chOff x="0" y="0"/>
            <a:chExt cx="812800" cy="812800"/>
          </a:xfrm>
        </p:grpSpPr>
        <p:sp>
          <p:nvSpPr>
            <p:cNvPr id="13" name="Freeform 13">
              <a:extLst>
                <a:ext uri="{FF2B5EF4-FFF2-40B4-BE49-F238E27FC236}">
                  <a16:creationId xmlns:a16="http://schemas.microsoft.com/office/drawing/2014/main" id="{C831DEB1-7CC5-ED55-88EE-7FD359095873}"/>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4" name="TextBox 14">
              <a:extLst>
                <a:ext uri="{FF2B5EF4-FFF2-40B4-BE49-F238E27FC236}">
                  <a16:creationId xmlns:a16="http://schemas.microsoft.com/office/drawing/2014/main" id="{DEB0558B-0B13-2FAC-07DB-B4722C5633BC}"/>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5" name="Group 15">
            <a:extLst>
              <a:ext uri="{FF2B5EF4-FFF2-40B4-BE49-F238E27FC236}">
                <a16:creationId xmlns:a16="http://schemas.microsoft.com/office/drawing/2014/main" id="{77E29762-E090-0D23-2470-E87C4CA338CD}"/>
              </a:ext>
            </a:extLst>
          </p:cNvPr>
          <p:cNvGrpSpPr/>
          <p:nvPr/>
        </p:nvGrpSpPr>
        <p:grpSpPr>
          <a:xfrm>
            <a:off x="16060561" y="8920756"/>
            <a:ext cx="337544" cy="337544"/>
            <a:chOff x="0" y="0"/>
            <a:chExt cx="812800" cy="812800"/>
          </a:xfrm>
        </p:grpSpPr>
        <p:sp>
          <p:nvSpPr>
            <p:cNvPr id="16" name="Freeform 16">
              <a:extLst>
                <a:ext uri="{FF2B5EF4-FFF2-40B4-BE49-F238E27FC236}">
                  <a16:creationId xmlns:a16="http://schemas.microsoft.com/office/drawing/2014/main" id="{67150D10-A4C2-398F-3828-FBFEE8D54E8F}"/>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7" name="TextBox 17">
              <a:extLst>
                <a:ext uri="{FF2B5EF4-FFF2-40B4-BE49-F238E27FC236}">
                  <a16:creationId xmlns:a16="http://schemas.microsoft.com/office/drawing/2014/main" id="{BBEA332A-DD4A-6C66-F301-DFB468FD1230}"/>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21" name="TextBox 21">
            <a:extLst>
              <a:ext uri="{FF2B5EF4-FFF2-40B4-BE49-F238E27FC236}">
                <a16:creationId xmlns:a16="http://schemas.microsoft.com/office/drawing/2014/main" id="{172513E4-FD20-3A0A-5FE4-E2E9973F9371}"/>
              </a:ext>
            </a:extLst>
          </p:cNvPr>
          <p:cNvSpPr txBox="1"/>
          <p:nvPr/>
        </p:nvSpPr>
        <p:spPr>
          <a:xfrm>
            <a:off x="606385" y="1982656"/>
            <a:ext cx="5551828" cy="1410643"/>
          </a:xfrm>
          <a:prstGeom prst="rect">
            <a:avLst/>
          </a:prstGeom>
        </p:spPr>
        <p:txBody>
          <a:bodyPr lIns="0" tIns="0" rIns="0" bIns="0" rtlCol="0" anchor="t">
            <a:spAutoFit/>
          </a:bodyPr>
          <a:lstStyle/>
          <a:p>
            <a:pPr algn="l">
              <a:lnSpc>
                <a:spcPts val="5499"/>
              </a:lnSpc>
            </a:pPr>
            <a:r>
              <a:rPr lang="en-US" sz="5499" b="1" dirty="0">
                <a:solidFill>
                  <a:srgbClr val="000000"/>
                </a:solidFill>
                <a:latin typeface="TT Hoves Bold"/>
                <a:ea typeface="TT Hoves Bold"/>
                <a:cs typeface="TT Hoves Bold"/>
                <a:sym typeface="TT Hoves Bold"/>
              </a:rPr>
              <a:t>Signs and Symptoms</a:t>
            </a:r>
          </a:p>
        </p:txBody>
      </p:sp>
      <p:sp>
        <p:nvSpPr>
          <p:cNvPr id="22" name="TextBox 22">
            <a:extLst>
              <a:ext uri="{FF2B5EF4-FFF2-40B4-BE49-F238E27FC236}">
                <a16:creationId xmlns:a16="http://schemas.microsoft.com/office/drawing/2014/main" id="{BA294EEB-40F3-7CC8-A439-F62CE6F77999}"/>
              </a:ext>
            </a:extLst>
          </p:cNvPr>
          <p:cNvSpPr txBox="1"/>
          <p:nvPr/>
        </p:nvSpPr>
        <p:spPr>
          <a:xfrm>
            <a:off x="519830" y="3537960"/>
            <a:ext cx="6871570" cy="5944641"/>
          </a:xfrm>
          <a:prstGeom prst="rect">
            <a:avLst/>
          </a:prstGeom>
        </p:spPr>
        <p:txBody>
          <a:bodyPr wrap="square" lIns="0" tIns="0" rIns="0" bIns="0" rtlCol="0" anchor="t">
            <a:spAutoFit/>
          </a:bodyPr>
          <a:lstStyle/>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Most people do not have symptoms, so regular blood pressure checks are very important so that things can be done early and properly </a:t>
            </a:r>
            <a:r>
              <a:rPr lang="en-IN" dirty="0"/>
              <a:t>(</a:t>
            </a:r>
            <a:r>
              <a:rPr lang="en-IN" dirty="0" err="1"/>
              <a:t>Charchar</a:t>
            </a:r>
            <a:r>
              <a:rPr lang="en-IN" dirty="0"/>
              <a:t> et al., 2024)</a:t>
            </a:r>
            <a:r>
              <a:rPr lang="en-US" sz="2000" dirty="0">
                <a:solidFill>
                  <a:srgbClr val="000000"/>
                </a:solidFill>
                <a:latin typeface="Arial" panose="020B0604020202020204" pitchFamily="34" charset="0"/>
                <a:ea typeface="Lato"/>
                <a:cs typeface="Arial" panose="020B0604020202020204" pitchFamily="34" charset="0"/>
                <a:sym typeface="Lato"/>
              </a:rPr>
              <a:t>.</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In rare cases severe hypertension can lead to headache, dizziness, blurred vision, a feeling of tightness in the chest, breathlessness or nose bleeding.</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Symptoms may not manifest until considerable target organ damage has already occurred, leading to a higher likelihood of severe cardiovascular problems (Chen et al., 2023).</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Healthcare workers should be aware of the potential for harm and take action to reach a safe clinical outcome if these warning signs are present </a:t>
            </a:r>
            <a:r>
              <a:rPr lang="en-IN" dirty="0"/>
              <a:t>(Bryan, 2022)</a:t>
            </a:r>
            <a:r>
              <a:rPr lang="en-US" sz="2000" dirty="0">
                <a:solidFill>
                  <a:srgbClr val="000000"/>
                </a:solidFill>
                <a:latin typeface="Arial" panose="020B0604020202020204" pitchFamily="34" charset="0"/>
                <a:ea typeface="Lato"/>
                <a:cs typeface="Arial" panose="020B0604020202020204" pitchFamily="34" charset="0"/>
                <a:sym typeface="Lato"/>
              </a:rPr>
              <a:t>.</a:t>
            </a:r>
          </a:p>
        </p:txBody>
      </p:sp>
      <p:pic>
        <p:nvPicPr>
          <p:cNvPr id="24" name="Picture 23" descr="High blood pressure symptoms and complications">
            <a:extLst>
              <a:ext uri="{FF2B5EF4-FFF2-40B4-BE49-F238E27FC236}">
                <a16:creationId xmlns:a16="http://schemas.microsoft.com/office/drawing/2014/main" id="{60FB49D1-A159-B455-4DCF-6776E6D9BC1B}"/>
              </a:ext>
            </a:extLst>
          </p:cNvPr>
          <p:cNvPicPr>
            <a:picLocks noChangeAspect="1"/>
          </p:cNvPicPr>
          <p:nvPr/>
        </p:nvPicPr>
        <p:blipFill>
          <a:blip r:embed="rId5"/>
          <a:stretch>
            <a:fillRect/>
          </a:stretch>
        </p:blipFill>
        <p:spPr>
          <a:xfrm>
            <a:off x="8576814" y="2451199"/>
            <a:ext cx="9104801" cy="5478216"/>
          </a:xfrm>
          <a:prstGeom prst="rect">
            <a:avLst/>
          </a:prstGeom>
        </p:spPr>
      </p:pic>
    </p:spTree>
    <p:extLst>
      <p:ext uri="{BB962C8B-B14F-4D97-AF65-F5344CB8AC3E}">
        <p14:creationId xmlns:p14="http://schemas.microsoft.com/office/powerpoint/2010/main" val="1246972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4ACB82-7423-31C2-A5D9-5423AA32F949}"/>
            </a:ext>
          </a:extLst>
        </p:cNvPr>
        <p:cNvGrpSpPr/>
        <p:nvPr/>
      </p:nvGrpSpPr>
      <p:grpSpPr>
        <a:xfrm>
          <a:off x="0" y="0"/>
          <a:ext cx="0" cy="0"/>
          <a:chOff x="0" y="0"/>
          <a:chExt cx="0" cy="0"/>
        </a:xfrm>
      </p:grpSpPr>
      <p:grpSp>
        <p:nvGrpSpPr>
          <p:cNvPr id="5" name="Group 5">
            <a:extLst>
              <a:ext uri="{FF2B5EF4-FFF2-40B4-BE49-F238E27FC236}">
                <a16:creationId xmlns:a16="http://schemas.microsoft.com/office/drawing/2014/main" id="{287FDD0E-FC25-C2DE-0E0E-281C2E0DF38A}"/>
              </a:ext>
            </a:extLst>
          </p:cNvPr>
          <p:cNvGrpSpPr/>
          <p:nvPr/>
        </p:nvGrpSpPr>
        <p:grpSpPr>
          <a:xfrm>
            <a:off x="1109731" y="1028700"/>
            <a:ext cx="534176" cy="534176"/>
            <a:chOff x="0" y="0"/>
            <a:chExt cx="812800" cy="812800"/>
          </a:xfrm>
        </p:grpSpPr>
        <p:sp>
          <p:nvSpPr>
            <p:cNvPr id="6" name="Freeform 6">
              <a:extLst>
                <a:ext uri="{FF2B5EF4-FFF2-40B4-BE49-F238E27FC236}">
                  <a16:creationId xmlns:a16="http://schemas.microsoft.com/office/drawing/2014/main" id="{5F627ED1-D1A6-5F98-3B72-089777AA6528}"/>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7" name="TextBox 7">
              <a:extLst>
                <a:ext uri="{FF2B5EF4-FFF2-40B4-BE49-F238E27FC236}">
                  <a16:creationId xmlns:a16="http://schemas.microsoft.com/office/drawing/2014/main" id="{B926102F-234D-166D-FE9F-868F2029624A}"/>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8" name="Freeform 8">
            <a:extLst>
              <a:ext uri="{FF2B5EF4-FFF2-40B4-BE49-F238E27FC236}">
                <a16:creationId xmlns:a16="http://schemas.microsoft.com/office/drawing/2014/main" id="{6BEA1210-24E8-CB8A-750C-9DC424C4978F}"/>
              </a:ext>
            </a:extLst>
          </p:cNvPr>
          <p:cNvSpPr/>
          <p:nvPr/>
        </p:nvSpPr>
        <p:spPr>
          <a:xfrm>
            <a:off x="1156404" y="1075373"/>
            <a:ext cx="440831" cy="440831"/>
          </a:xfrm>
          <a:custGeom>
            <a:avLst/>
            <a:gdLst/>
            <a:ahLst/>
            <a:cxnLst/>
            <a:rect l="l" t="t" r="r" b="b"/>
            <a:pathLst>
              <a:path w="440831" h="440831">
                <a:moveTo>
                  <a:pt x="0" y="0"/>
                </a:moveTo>
                <a:lnTo>
                  <a:pt x="440831" y="0"/>
                </a:lnTo>
                <a:lnTo>
                  <a:pt x="440831" y="440831"/>
                </a:lnTo>
                <a:lnTo>
                  <a:pt x="0" y="44083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9" name="Group 9">
            <a:extLst>
              <a:ext uri="{FF2B5EF4-FFF2-40B4-BE49-F238E27FC236}">
                <a16:creationId xmlns:a16="http://schemas.microsoft.com/office/drawing/2014/main" id="{4C64DC3E-4D3C-431A-D7BA-38F8E5D57630}"/>
              </a:ext>
            </a:extLst>
          </p:cNvPr>
          <p:cNvGrpSpPr/>
          <p:nvPr/>
        </p:nvGrpSpPr>
        <p:grpSpPr>
          <a:xfrm>
            <a:off x="16921756" y="8920756"/>
            <a:ext cx="337544" cy="337544"/>
            <a:chOff x="0" y="0"/>
            <a:chExt cx="812800" cy="812800"/>
          </a:xfrm>
        </p:grpSpPr>
        <p:sp>
          <p:nvSpPr>
            <p:cNvPr id="10" name="Freeform 10">
              <a:extLst>
                <a:ext uri="{FF2B5EF4-FFF2-40B4-BE49-F238E27FC236}">
                  <a16:creationId xmlns:a16="http://schemas.microsoft.com/office/drawing/2014/main" id="{DED4860B-8D84-7D49-9D88-CF02D5749816}"/>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1" name="TextBox 11">
              <a:extLst>
                <a:ext uri="{FF2B5EF4-FFF2-40B4-BE49-F238E27FC236}">
                  <a16:creationId xmlns:a16="http://schemas.microsoft.com/office/drawing/2014/main" id="{9DBBF1D1-D6DA-05F5-C7BA-F12724733C1D}"/>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2" name="Group 12">
            <a:extLst>
              <a:ext uri="{FF2B5EF4-FFF2-40B4-BE49-F238E27FC236}">
                <a16:creationId xmlns:a16="http://schemas.microsoft.com/office/drawing/2014/main" id="{0BF2401A-5296-C825-53CC-1C8DDC84C6FE}"/>
              </a:ext>
            </a:extLst>
          </p:cNvPr>
          <p:cNvGrpSpPr/>
          <p:nvPr/>
        </p:nvGrpSpPr>
        <p:grpSpPr>
          <a:xfrm>
            <a:off x="16491159" y="8920756"/>
            <a:ext cx="337544" cy="337544"/>
            <a:chOff x="0" y="0"/>
            <a:chExt cx="812800" cy="812800"/>
          </a:xfrm>
        </p:grpSpPr>
        <p:sp>
          <p:nvSpPr>
            <p:cNvPr id="13" name="Freeform 13">
              <a:extLst>
                <a:ext uri="{FF2B5EF4-FFF2-40B4-BE49-F238E27FC236}">
                  <a16:creationId xmlns:a16="http://schemas.microsoft.com/office/drawing/2014/main" id="{57634103-97EA-3E56-CA9B-EBA91B5F1150}"/>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4" name="TextBox 14">
              <a:extLst>
                <a:ext uri="{FF2B5EF4-FFF2-40B4-BE49-F238E27FC236}">
                  <a16:creationId xmlns:a16="http://schemas.microsoft.com/office/drawing/2014/main" id="{EA460D5A-3FF8-7CE7-96E4-4C75E52B79E2}"/>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5" name="Group 15">
            <a:extLst>
              <a:ext uri="{FF2B5EF4-FFF2-40B4-BE49-F238E27FC236}">
                <a16:creationId xmlns:a16="http://schemas.microsoft.com/office/drawing/2014/main" id="{C7E6B9B1-7A78-F270-4A4B-174A2638036E}"/>
              </a:ext>
            </a:extLst>
          </p:cNvPr>
          <p:cNvGrpSpPr/>
          <p:nvPr/>
        </p:nvGrpSpPr>
        <p:grpSpPr>
          <a:xfrm>
            <a:off x="16060561" y="8920756"/>
            <a:ext cx="337544" cy="337544"/>
            <a:chOff x="0" y="0"/>
            <a:chExt cx="812800" cy="812800"/>
          </a:xfrm>
        </p:grpSpPr>
        <p:sp>
          <p:nvSpPr>
            <p:cNvPr id="16" name="Freeform 16">
              <a:extLst>
                <a:ext uri="{FF2B5EF4-FFF2-40B4-BE49-F238E27FC236}">
                  <a16:creationId xmlns:a16="http://schemas.microsoft.com/office/drawing/2014/main" id="{490F85F6-9CAC-FA9A-E5F1-99F000E14A59}"/>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7" name="TextBox 17">
              <a:extLst>
                <a:ext uri="{FF2B5EF4-FFF2-40B4-BE49-F238E27FC236}">
                  <a16:creationId xmlns:a16="http://schemas.microsoft.com/office/drawing/2014/main" id="{C105E2B2-3A4A-479A-6EA6-4402BBFB6CF7}"/>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21" name="TextBox 21">
            <a:extLst>
              <a:ext uri="{FF2B5EF4-FFF2-40B4-BE49-F238E27FC236}">
                <a16:creationId xmlns:a16="http://schemas.microsoft.com/office/drawing/2014/main" id="{36DAD090-23D8-4E29-4AF9-2C00092D79B3}"/>
              </a:ext>
            </a:extLst>
          </p:cNvPr>
          <p:cNvSpPr txBox="1"/>
          <p:nvPr/>
        </p:nvSpPr>
        <p:spPr>
          <a:xfrm>
            <a:off x="606385" y="1982656"/>
            <a:ext cx="5551828" cy="1410643"/>
          </a:xfrm>
          <a:prstGeom prst="rect">
            <a:avLst/>
          </a:prstGeom>
        </p:spPr>
        <p:txBody>
          <a:bodyPr lIns="0" tIns="0" rIns="0" bIns="0" rtlCol="0" anchor="t">
            <a:spAutoFit/>
          </a:bodyPr>
          <a:lstStyle/>
          <a:p>
            <a:pPr algn="l">
              <a:lnSpc>
                <a:spcPts val="5499"/>
              </a:lnSpc>
            </a:pPr>
            <a:r>
              <a:rPr lang="en-US" sz="5499" b="1" dirty="0">
                <a:solidFill>
                  <a:srgbClr val="000000"/>
                </a:solidFill>
                <a:latin typeface="TT Hoves Bold"/>
                <a:ea typeface="TT Hoves Bold"/>
                <a:cs typeface="TT Hoves Bold"/>
                <a:sym typeface="TT Hoves Bold"/>
              </a:rPr>
              <a:t>Causes of Hypertension</a:t>
            </a:r>
          </a:p>
        </p:txBody>
      </p:sp>
      <p:sp>
        <p:nvSpPr>
          <p:cNvPr id="22" name="TextBox 22">
            <a:extLst>
              <a:ext uri="{FF2B5EF4-FFF2-40B4-BE49-F238E27FC236}">
                <a16:creationId xmlns:a16="http://schemas.microsoft.com/office/drawing/2014/main" id="{4E918860-FA20-0E33-8AFF-0BF8534DBDD5}"/>
              </a:ext>
            </a:extLst>
          </p:cNvPr>
          <p:cNvSpPr txBox="1"/>
          <p:nvPr/>
        </p:nvSpPr>
        <p:spPr>
          <a:xfrm>
            <a:off x="519830" y="3537960"/>
            <a:ext cx="7328770" cy="5482976"/>
          </a:xfrm>
          <a:prstGeom prst="rect">
            <a:avLst/>
          </a:prstGeom>
        </p:spPr>
        <p:txBody>
          <a:bodyPr wrap="square" lIns="0" tIns="0" rIns="0" bIns="0" rtlCol="0" anchor="t">
            <a:spAutoFit/>
          </a:bodyPr>
          <a:lstStyle/>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The combination of genetic, age, unhealthy lifestyle </a:t>
            </a:r>
            <a:r>
              <a:rPr lang="en-US" sz="2000" dirty="0" err="1">
                <a:solidFill>
                  <a:srgbClr val="000000"/>
                </a:solidFill>
                <a:latin typeface="Arial" panose="020B0604020202020204" pitchFamily="34" charset="0"/>
                <a:ea typeface="Lato"/>
                <a:cs typeface="Arial" panose="020B0604020202020204" pitchFamily="34" charset="0"/>
                <a:sym typeface="Lato"/>
              </a:rPr>
              <a:t>behaviours</a:t>
            </a:r>
            <a:r>
              <a:rPr lang="en-US" sz="2000" dirty="0">
                <a:solidFill>
                  <a:srgbClr val="000000"/>
                </a:solidFill>
                <a:latin typeface="Arial" panose="020B0604020202020204" pitchFamily="34" charset="0"/>
                <a:ea typeface="Lato"/>
                <a:cs typeface="Arial" panose="020B0604020202020204" pitchFamily="34" charset="0"/>
                <a:sym typeface="Lato"/>
              </a:rPr>
              <a:t>, and environment all play a role in the development of primary hypertension.</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Secondary hypertension occurs when underlying medical conditions are known that warrant specific investigation and exclusion for appropriate BP management </a:t>
            </a:r>
            <a:r>
              <a:rPr lang="en-IN" dirty="0"/>
              <a:t>(Huang et al., 2025)</a:t>
            </a:r>
            <a:r>
              <a:rPr lang="en-US" sz="2000" dirty="0">
                <a:solidFill>
                  <a:srgbClr val="000000"/>
                </a:solidFill>
                <a:latin typeface="Arial" panose="020B0604020202020204" pitchFamily="34" charset="0"/>
                <a:ea typeface="Lato"/>
                <a:cs typeface="Arial" panose="020B0604020202020204" pitchFamily="34" charset="0"/>
                <a:sym typeface="Lato"/>
              </a:rPr>
              <a:t>.</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Persistent hypertension is a typical associated chronic kidney disease, which may be caused by the failure of fluid balance and hormone control </a:t>
            </a:r>
            <a:r>
              <a:rPr lang="en-IN" dirty="0"/>
              <a:t>(</a:t>
            </a:r>
            <a:r>
              <a:rPr lang="en-IN" dirty="0" err="1"/>
              <a:t>Juraschek</a:t>
            </a:r>
            <a:r>
              <a:rPr lang="en-IN" dirty="0"/>
              <a:t> et al., 2023)</a:t>
            </a:r>
            <a:r>
              <a:rPr lang="en-US" sz="2000" dirty="0">
                <a:solidFill>
                  <a:srgbClr val="000000"/>
                </a:solidFill>
                <a:latin typeface="Arial" panose="020B0604020202020204" pitchFamily="34" charset="0"/>
                <a:ea typeface="Lato"/>
                <a:cs typeface="Arial" panose="020B0604020202020204" pitchFamily="34" charset="0"/>
                <a:sym typeface="Lato"/>
              </a:rPr>
              <a:t>.</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Among adults, some medicines, endocrine disorders and obstructive sleep </a:t>
            </a:r>
            <a:r>
              <a:rPr lang="en-US" sz="2000" dirty="0" err="1">
                <a:solidFill>
                  <a:srgbClr val="000000"/>
                </a:solidFill>
                <a:latin typeface="Arial" panose="020B0604020202020204" pitchFamily="34" charset="0"/>
                <a:ea typeface="Lato"/>
                <a:cs typeface="Arial" panose="020B0604020202020204" pitchFamily="34" charset="0"/>
                <a:sym typeface="Lato"/>
              </a:rPr>
              <a:t>apnoea</a:t>
            </a:r>
            <a:r>
              <a:rPr lang="en-US" sz="2000" dirty="0">
                <a:solidFill>
                  <a:srgbClr val="000000"/>
                </a:solidFill>
                <a:latin typeface="Arial" panose="020B0604020202020204" pitchFamily="34" charset="0"/>
                <a:ea typeface="Lato"/>
                <a:cs typeface="Arial" panose="020B0604020202020204" pitchFamily="34" charset="0"/>
                <a:sym typeface="Lato"/>
              </a:rPr>
              <a:t> could be significant causes of secondary hypertension.</a:t>
            </a:r>
          </a:p>
        </p:txBody>
      </p:sp>
      <p:pic>
        <p:nvPicPr>
          <p:cNvPr id="18" name="Picture 17" descr="Causes High Blood Pressure Cardiology Risks Stock Vector (Royalty Free)  2165496349 | Shutterstock">
            <a:extLst>
              <a:ext uri="{FF2B5EF4-FFF2-40B4-BE49-F238E27FC236}">
                <a16:creationId xmlns:a16="http://schemas.microsoft.com/office/drawing/2014/main" id="{DB3ED0F9-6E62-B411-098E-26B36344C76F}"/>
              </a:ext>
            </a:extLst>
          </p:cNvPr>
          <p:cNvPicPr>
            <a:picLocks noChangeAspect="1"/>
          </p:cNvPicPr>
          <p:nvPr/>
        </p:nvPicPr>
        <p:blipFill>
          <a:blip r:embed="rId5"/>
          <a:stretch>
            <a:fillRect/>
          </a:stretch>
        </p:blipFill>
        <p:spPr>
          <a:xfrm>
            <a:off x="8885221" y="1409700"/>
            <a:ext cx="8205307" cy="7069187"/>
          </a:xfrm>
          <a:prstGeom prst="rect">
            <a:avLst/>
          </a:prstGeom>
        </p:spPr>
      </p:pic>
    </p:spTree>
    <p:extLst>
      <p:ext uri="{BB962C8B-B14F-4D97-AF65-F5344CB8AC3E}">
        <p14:creationId xmlns:p14="http://schemas.microsoft.com/office/powerpoint/2010/main" val="12111383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5D5001-2074-D849-41C7-462DB4D3AE6D}"/>
            </a:ext>
          </a:extLst>
        </p:cNvPr>
        <p:cNvGrpSpPr/>
        <p:nvPr/>
      </p:nvGrpSpPr>
      <p:grpSpPr>
        <a:xfrm>
          <a:off x="0" y="0"/>
          <a:ext cx="0" cy="0"/>
          <a:chOff x="0" y="0"/>
          <a:chExt cx="0" cy="0"/>
        </a:xfrm>
      </p:grpSpPr>
      <p:grpSp>
        <p:nvGrpSpPr>
          <p:cNvPr id="5" name="Group 5">
            <a:extLst>
              <a:ext uri="{FF2B5EF4-FFF2-40B4-BE49-F238E27FC236}">
                <a16:creationId xmlns:a16="http://schemas.microsoft.com/office/drawing/2014/main" id="{FDFA0BFB-F9BF-C0FD-7F0B-928CDFE89194}"/>
              </a:ext>
            </a:extLst>
          </p:cNvPr>
          <p:cNvGrpSpPr/>
          <p:nvPr/>
        </p:nvGrpSpPr>
        <p:grpSpPr>
          <a:xfrm>
            <a:off x="252741" y="180836"/>
            <a:ext cx="534176" cy="534176"/>
            <a:chOff x="0" y="0"/>
            <a:chExt cx="812800" cy="812800"/>
          </a:xfrm>
        </p:grpSpPr>
        <p:sp>
          <p:nvSpPr>
            <p:cNvPr id="6" name="Freeform 6">
              <a:extLst>
                <a:ext uri="{FF2B5EF4-FFF2-40B4-BE49-F238E27FC236}">
                  <a16:creationId xmlns:a16="http://schemas.microsoft.com/office/drawing/2014/main" id="{782FF7D6-DE7B-F027-084A-A3974C44031C}"/>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7" name="TextBox 7">
              <a:extLst>
                <a:ext uri="{FF2B5EF4-FFF2-40B4-BE49-F238E27FC236}">
                  <a16:creationId xmlns:a16="http://schemas.microsoft.com/office/drawing/2014/main" id="{329BB5E5-B86C-587C-DFED-6AEC1C6054D6}"/>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8" name="Freeform 8">
            <a:extLst>
              <a:ext uri="{FF2B5EF4-FFF2-40B4-BE49-F238E27FC236}">
                <a16:creationId xmlns:a16="http://schemas.microsoft.com/office/drawing/2014/main" id="{D8D46AAF-DD39-2633-353D-47277465BEFD}"/>
              </a:ext>
            </a:extLst>
          </p:cNvPr>
          <p:cNvSpPr/>
          <p:nvPr/>
        </p:nvSpPr>
        <p:spPr>
          <a:xfrm>
            <a:off x="299414" y="180836"/>
            <a:ext cx="440831" cy="440831"/>
          </a:xfrm>
          <a:custGeom>
            <a:avLst/>
            <a:gdLst/>
            <a:ahLst/>
            <a:cxnLst/>
            <a:rect l="l" t="t" r="r" b="b"/>
            <a:pathLst>
              <a:path w="440831" h="440831">
                <a:moveTo>
                  <a:pt x="0" y="0"/>
                </a:moveTo>
                <a:lnTo>
                  <a:pt x="440831" y="0"/>
                </a:lnTo>
                <a:lnTo>
                  <a:pt x="440831" y="440831"/>
                </a:lnTo>
                <a:lnTo>
                  <a:pt x="0" y="44083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9" name="Group 9">
            <a:extLst>
              <a:ext uri="{FF2B5EF4-FFF2-40B4-BE49-F238E27FC236}">
                <a16:creationId xmlns:a16="http://schemas.microsoft.com/office/drawing/2014/main" id="{37C9E996-0361-4E2C-7242-597D3F341316}"/>
              </a:ext>
            </a:extLst>
          </p:cNvPr>
          <p:cNvGrpSpPr/>
          <p:nvPr/>
        </p:nvGrpSpPr>
        <p:grpSpPr>
          <a:xfrm>
            <a:off x="16921756" y="8920756"/>
            <a:ext cx="337544" cy="337544"/>
            <a:chOff x="0" y="0"/>
            <a:chExt cx="812800" cy="812800"/>
          </a:xfrm>
        </p:grpSpPr>
        <p:sp>
          <p:nvSpPr>
            <p:cNvPr id="10" name="Freeform 10">
              <a:extLst>
                <a:ext uri="{FF2B5EF4-FFF2-40B4-BE49-F238E27FC236}">
                  <a16:creationId xmlns:a16="http://schemas.microsoft.com/office/drawing/2014/main" id="{D2A122FE-8868-48ED-E328-5DDCE3344310}"/>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1" name="TextBox 11">
              <a:extLst>
                <a:ext uri="{FF2B5EF4-FFF2-40B4-BE49-F238E27FC236}">
                  <a16:creationId xmlns:a16="http://schemas.microsoft.com/office/drawing/2014/main" id="{2DA55839-2AD2-7BB0-B15B-59A0D9E09E3B}"/>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2" name="Group 12">
            <a:extLst>
              <a:ext uri="{FF2B5EF4-FFF2-40B4-BE49-F238E27FC236}">
                <a16:creationId xmlns:a16="http://schemas.microsoft.com/office/drawing/2014/main" id="{5465355D-6CFA-D1E8-1A11-4B712866E75D}"/>
              </a:ext>
            </a:extLst>
          </p:cNvPr>
          <p:cNvGrpSpPr/>
          <p:nvPr/>
        </p:nvGrpSpPr>
        <p:grpSpPr>
          <a:xfrm>
            <a:off x="16491159" y="8920756"/>
            <a:ext cx="337544" cy="337544"/>
            <a:chOff x="0" y="0"/>
            <a:chExt cx="812800" cy="812800"/>
          </a:xfrm>
        </p:grpSpPr>
        <p:sp>
          <p:nvSpPr>
            <p:cNvPr id="13" name="Freeform 13">
              <a:extLst>
                <a:ext uri="{FF2B5EF4-FFF2-40B4-BE49-F238E27FC236}">
                  <a16:creationId xmlns:a16="http://schemas.microsoft.com/office/drawing/2014/main" id="{E04C8C40-6944-A56D-FC88-FE3E4AC095BE}"/>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4" name="TextBox 14">
              <a:extLst>
                <a:ext uri="{FF2B5EF4-FFF2-40B4-BE49-F238E27FC236}">
                  <a16:creationId xmlns:a16="http://schemas.microsoft.com/office/drawing/2014/main" id="{361C21B5-C25E-1EA7-514D-31145E748FCA}"/>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5" name="Group 15">
            <a:extLst>
              <a:ext uri="{FF2B5EF4-FFF2-40B4-BE49-F238E27FC236}">
                <a16:creationId xmlns:a16="http://schemas.microsoft.com/office/drawing/2014/main" id="{C39E8CC9-F805-EDF3-BA1B-647060510CCB}"/>
              </a:ext>
            </a:extLst>
          </p:cNvPr>
          <p:cNvGrpSpPr/>
          <p:nvPr/>
        </p:nvGrpSpPr>
        <p:grpSpPr>
          <a:xfrm>
            <a:off x="16060561" y="8920756"/>
            <a:ext cx="337544" cy="337544"/>
            <a:chOff x="0" y="0"/>
            <a:chExt cx="812800" cy="812800"/>
          </a:xfrm>
        </p:grpSpPr>
        <p:sp>
          <p:nvSpPr>
            <p:cNvPr id="16" name="Freeform 16">
              <a:extLst>
                <a:ext uri="{FF2B5EF4-FFF2-40B4-BE49-F238E27FC236}">
                  <a16:creationId xmlns:a16="http://schemas.microsoft.com/office/drawing/2014/main" id="{70DDBD56-1EA3-F519-87E1-8D270B317ABE}"/>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7" name="TextBox 17">
              <a:extLst>
                <a:ext uri="{FF2B5EF4-FFF2-40B4-BE49-F238E27FC236}">
                  <a16:creationId xmlns:a16="http://schemas.microsoft.com/office/drawing/2014/main" id="{5124F74E-554A-5663-AFFC-7772D06E65CB}"/>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21" name="TextBox 21">
            <a:extLst>
              <a:ext uri="{FF2B5EF4-FFF2-40B4-BE49-F238E27FC236}">
                <a16:creationId xmlns:a16="http://schemas.microsoft.com/office/drawing/2014/main" id="{0E1E6E7F-03F5-CBE9-BDB2-9DA2F1D2BC71}"/>
              </a:ext>
            </a:extLst>
          </p:cNvPr>
          <p:cNvSpPr txBox="1"/>
          <p:nvPr/>
        </p:nvSpPr>
        <p:spPr>
          <a:xfrm>
            <a:off x="0" y="910201"/>
            <a:ext cx="9829800" cy="705321"/>
          </a:xfrm>
          <a:prstGeom prst="rect">
            <a:avLst/>
          </a:prstGeom>
        </p:spPr>
        <p:txBody>
          <a:bodyPr wrap="square" lIns="0" tIns="0" rIns="0" bIns="0" rtlCol="0" anchor="t">
            <a:spAutoFit/>
          </a:bodyPr>
          <a:lstStyle/>
          <a:p>
            <a:pPr algn="l">
              <a:lnSpc>
                <a:spcPts val="5499"/>
              </a:lnSpc>
            </a:pPr>
            <a:r>
              <a:rPr lang="en-US" sz="5499" b="1" dirty="0">
                <a:solidFill>
                  <a:srgbClr val="000000"/>
                </a:solidFill>
                <a:latin typeface="TT Hoves Bold"/>
                <a:ea typeface="TT Hoves Bold"/>
                <a:cs typeface="TT Hoves Bold"/>
                <a:sym typeface="TT Hoves Bold"/>
              </a:rPr>
              <a:t>Risk Factor of Hypertension</a:t>
            </a:r>
          </a:p>
        </p:txBody>
      </p:sp>
      <p:sp>
        <p:nvSpPr>
          <p:cNvPr id="22" name="TextBox 22">
            <a:extLst>
              <a:ext uri="{FF2B5EF4-FFF2-40B4-BE49-F238E27FC236}">
                <a16:creationId xmlns:a16="http://schemas.microsoft.com/office/drawing/2014/main" id="{6961FBBB-5331-EEC9-6FE5-6F315172A6C3}"/>
              </a:ext>
            </a:extLst>
          </p:cNvPr>
          <p:cNvSpPr txBox="1"/>
          <p:nvPr/>
        </p:nvSpPr>
        <p:spPr>
          <a:xfrm>
            <a:off x="265030" y="1810711"/>
            <a:ext cx="8489971" cy="7336945"/>
          </a:xfrm>
          <a:prstGeom prst="rect">
            <a:avLst/>
          </a:prstGeom>
        </p:spPr>
        <p:txBody>
          <a:bodyPr wrap="square" lIns="0" tIns="0" rIns="0" bIns="0" rtlCol="0" anchor="t">
            <a:spAutoFit/>
          </a:bodyPr>
          <a:lstStyle/>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Genetic predisposition and changes in the blood vessels, such as advancing age and family history are risk factors for developing high blood pressure </a:t>
            </a:r>
            <a:r>
              <a:rPr lang="en-IN" sz="2000" dirty="0"/>
              <a:t>(Huang et al., 2025)</a:t>
            </a:r>
            <a:r>
              <a:rPr lang="en-US" sz="2000" dirty="0">
                <a:solidFill>
                  <a:srgbClr val="000000"/>
                </a:solidFill>
                <a:latin typeface="Arial" panose="020B0604020202020204" pitchFamily="34" charset="0"/>
                <a:ea typeface="Lato"/>
                <a:cs typeface="Arial" panose="020B0604020202020204" pitchFamily="34" charset="0"/>
                <a:sym typeface="Lato"/>
              </a:rPr>
              <a:t>.</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Hazardous lifestyle habits such as excess salt, diets high in saturated fat, obesity, lack of exercise, smoking, and too much alcohol greatly elevate the likelihood of developing hypertension.</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Various chronic medical conditions influence the prevalence and cause of secondary hypertension including diabetes mellitus, chronic kidney disease, obstructive sleep </a:t>
            </a:r>
            <a:r>
              <a:rPr lang="en-US" sz="2000" dirty="0" err="1">
                <a:solidFill>
                  <a:srgbClr val="000000"/>
                </a:solidFill>
                <a:latin typeface="Arial" panose="020B0604020202020204" pitchFamily="34" charset="0"/>
                <a:ea typeface="Lato"/>
                <a:cs typeface="Arial" panose="020B0604020202020204" pitchFamily="34" charset="0"/>
                <a:sym typeface="Lato"/>
              </a:rPr>
              <a:t>apnoea</a:t>
            </a:r>
            <a:r>
              <a:rPr lang="en-US" sz="2000" dirty="0">
                <a:solidFill>
                  <a:srgbClr val="000000"/>
                </a:solidFill>
                <a:latin typeface="Arial" panose="020B0604020202020204" pitchFamily="34" charset="0"/>
                <a:ea typeface="Lato"/>
                <a:cs typeface="Arial" panose="020B0604020202020204" pitchFamily="34" charset="0"/>
                <a:sym typeface="Lato"/>
              </a:rPr>
              <a:t> and endocrine disorders </a:t>
            </a:r>
            <a:r>
              <a:rPr lang="en-IN" sz="2000" dirty="0"/>
              <a:t>(Chapman et al., 2023)</a:t>
            </a:r>
            <a:r>
              <a:rPr lang="en-US" sz="2000" dirty="0">
                <a:solidFill>
                  <a:srgbClr val="000000"/>
                </a:solidFill>
                <a:latin typeface="Arial" panose="020B0604020202020204" pitchFamily="34" charset="0"/>
                <a:ea typeface="Lato"/>
                <a:cs typeface="Arial" panose="020B0604020202020204" pitchFamily="34" charset="0"/>
                <a:sym typeface="Lato"/>
              </a:rPr>
              <a:t>.</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Chronic stress, inadequate sleep hygiene, low socioeconomic status, and environmental considerations all have potential to raise blood pressure in the long-term.</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Cardiovascular complications are more common in people of Black African or Caribbean ethnicity, which corresponds to an increased risk of hypertension </a:t>
            </a:r>
            <a:r>
              <a:rPr lang="en-IN" sz="2000" dirty="0"/>
              <a:t>(Schutte et al., 2022)</a:t>
            </a:r>
            <a:r>
              <a:rPr lang="en-US" sz="2000" dirty="0">
                <a:solidFill>
                  <a:srgbClr val="000000"/>
                </a:solidFill>
                <a:latin typeface="Arial" panose="020B0604020202020204" pitchFamily="34" charset="0"/>
                <a:ea typeface="Lato"/>
                <a:cs typeface="Arial" panose="020B0604020202020204" pitchFamily="34" charset="0"/>
                <a:sym typeface="Lato"/>
              </a:rPr>
              <a:t>.</a:t>
            </a:r>
          </a:p>
        </p:txBody>
      </p:sp>
      <p:pic>
        <p:nvPicPr>
          <p:cNvPr id="19" name="Picture 18" descr="Hypertension 101: High Blood Pressure Symptoms &amp; Causes - Homage">
            <a:extLst>
              <a:ext uri="{FF2B5EF4-FFF2-40B4-BE49-F238E27FC236}">
                <a16:creationId xmlns:a16="http://schemas.microsoft.com/office/drawing/2014/main" id="{AD17E5A6-5621-B42B-579A-BAEA87402EBA}"/>
              </a:ext>
            </a:extLst>
          </p:cNvPr>
          <p:cNvPicPr>
            <a:picLocks noChangeAspect="1"/>
          </p:cNvPicPr>
          <p:nvPr/>
        </p:nvPicPr>
        <p:blipFill>
          <a:blip r:embed="rId5"/>
          <a:stretch>
            <a:fillRect/>
          </a:stretch>
        </p:blipFill>
        <p:spPr>
          <a:xfrm>
            <a:off x="9296400" y="2587257"/>
            <a:ext cx="8489972" cy="5748418"/>
          </a:xfrm>
          <a:prstGeom prst="rect">
            <a:avLst/>
          </a:prstGeom>
        </p:spPr>
      </p:pic>
    </p:spTree>
    <p:extLst>
      <p:ext uri="{BB962C8B-B14F-4D97-AF65-F5344CB8AC3E}">
        <p14:creationId xmlns:p14="http://schemas.microsoft.com/office/powerpoint/2010/main" val="27677036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5"/>
          <p:cNvGrpSpPr/>
          <p:nvPr/>
        </p:nvGrpSpPr>
        <p:grpSpPr>
          <a:xfrm>
            <a:off x="1109731" y="1028700"/>
            <a:ext cx="534176" cy="534176"/>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8" name="Freeform 8"/>
          <p:cNvSpPr/>
          <p:nvPr/>
        </p:nvSpPr>
        <p:spPr>
          <a:xfrm>
            <a:off x="1156404" y="1075373"/>
            <a:ext cx="440831" cy="440831"/>
          </a:xfrm>
          <a:custGeom>
            <a:avLst/>
            <a:gdLst/>
            <a:ahLst/>
            <a:cxnLst/>
            <a:rect l="l" t="t" r="r" b="b"/>
            <a:pathLst>
              <a:path w="440831" h="440831">
                <a:moveTo>
                  <a:pt x="0" y="0"/>
                </a:moveTo>
                <a:lnTo>
                  <a:pt x="440831" y="0"/>
                </a:lnTo>
                <a:lnTo>
                  <a:pt x="440831" y="440831"/>
                </a:lnTo>
                <a:lnTo>
                  <a:pt x="0" y="44083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9" name="Group 9"/>
          <p:cNvGrpSpPr/>
          <p:nvPr/>
        </p:nvGrpSpPr>
        <p:grpSpPr>
          <a:xfrm>
            <a:off x="16921756" y="8920756"/>
            <a:ext cx="337544" cy="337544"/>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1" name="TextBox 11"/>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a:off x="16491159" y="8920756"/>
            <a:ext cx="337544" cy="337544"/>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4" name="TextBox 14"/>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a:off x="16060561" y="8920756"/>
            <a:ext cx="337544" cy="337544"/>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7" name="TextBox 17"/>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19" name="Freeform 19"/>
          <p:cNvSpPr/>
          <p:nvPr/>
        </p:nvSpPr>
        <p:spPr>
          <a:xfrm>
            <a:off x="11034207" y="1075373"/>
            <a:ext cx="6225093" cy="6225093"/>
          </a:xfrm>
          <a:custGeom>
            <a:avLst/>
            <a:gdLst/>
            <a:ahLst/>
            <a:cxnLst/>
            <a:rect l="l" t="t" r="r" b="b"/>
            <a:pathLst>
              <a:path w="6225093" h="6225093">
                <a:moveTo>
                  <a:pt x="0" y="0"/>
                </a:moveTo>
                <a:lnTo>
                  <a:pt x="6225093" y="0"/>
                </a:lnTo>
                <a:lnTo>
                  <a:pt x="6225093" y="6225092"/>
                </a:lnTo>
                <a:lnTo>
                  <a:pt x="0" y="6225092"/>
                </a:lnTo>
                <a:lnTo>
                  <a:pt x="0" y="0"/>
                </a:lnTo>
                <a:close/>
              </a:path>
            </a:pathLst>
          </a:custGeom>
          <a:blipFill>
            <a:blip r:embed="rId5"/>
            <a:stretch>
              <a:fillRect/>
            </a:stretch>
          </a:blipFill>
        </p:spPr>
      </p:sp>
      <p:sp>
        <p:nvSpPr>
          <p:cNvPr id="20" name="TextBox 20"/>
          <p:cNvSpPr txBox="1"/>
          <p:nvPr/>
        </p:nvSpPr>
        <p:spPr>
          <a:xfrm>
            <a:off x="2378184" y="1180148"/>
            <a:ext cx="5795178" cy="2120900"/>
          </a:xfrm>
          <a:prstGeom prst="rect">
            <a:avLst/>
          </a:prstGeom>
        </p:spPr>
        <p:txBody>
          <a:bodyPr lIns="0" tIns="0" rIns="0" bIns="0" rtlCol="0" anchor="t">
            <a:spAutoFit/>
          </a:bodyPr>
          <a:lstStyle/>
          <a:p>
            <a:pPr algn="l">
              <a:lnSpc>
                <a:spcPts val="5499"/>
              </a:lnSpc>
            </a:pPr>
            <a:r>
              <a:rPr lang="en-US" sz="5499" b="1">
                <a:solidFill>
                  <a:srgbClr val="000000"/>
                </a:solidFill>
                <a:latin typeface="TT Hoves Bold"/>
                <a:ea typeface="TT Hoves Bold"/>
                <a:cs typeface="TT Hoves Bold"/>
                <a:sym typeface="TT Hoves Bold"/>
              </a:rPr>
              <a:t>Prevalence and Economic &amp; Social Burden</a:t>
            </a:r>
          </a:p>
        </p:txBody>
      </p:sp>
      <p:sp>
        <p:nvSpPr>
          <p:cNvPr id="21" name="TextBox 20">
            <a:extLst>
              <a:ext uri="{FF2B5EF4-FFF2-40B4-BE49-F238E27FC236}">
                <a16:creationId xmlns:a16="http://schemas.microsoft.com/office/drawing/2014/main" id="{1E5E547F-3D00-BE7B-E8FC-E198B4C7BAB1}"/>
              </a:ext>
            </a:extLst>
          </p:cNvPr>
          <p:cNvSpPr txBox="1"/>
          <p:nvPr/>
        </p:nvSpPr>
        <p:spPr>
          <a:xfrm>
            <a:off x="304800" y="3543300"/>
            <a:ext cx="10363200" cy="6641690"/>
          </a:xfrm>
          <a:prstGeom prst="rect">
            <a:avLst/>
          </a:prstGeom>
          <a:noFill/>
        </p:spPr>
        <p:txBody>
          <a:bodyPr wrap="square" rtlCol="0">
            <a:spAutoFit/>
          </a:bodyPr>
          <a:lstStyle/>
          <a:p>
            <a:pPr>
              <a:lnSpc>
                <a:spcPct val="150000"/>
              </a:lnSpc>
            </a:pPr>
            <a:r>
              <a:rPr lang="en-IN" sz="2200" b="1" dirty="0"/>
              <a:t>Economic Burden</a:t>
            </a:r>
          </a:p>
          <a:p>
            <a:pPr marL="342900" indent="-342900">
              <a:lnSpc>
                <a:spcPct val="150000"/>
              </a:lnSpc>
              <a:buFont typeface="Arial" panose="020B0604020202020204" pitchFamily="34" charset="0"/>
              <a:buChar char="•"/>
            </a:pPr>
            <a:r>
              <a:rPr lang="en-IN" sz="2200" dirty="0"/>
              <a:t>Increased NHS expenditure on medication, monitoring and hospital care (</a:t>
            </a:r>
            <a:r>
              <a:rPr lang="en-IN" sz="2200" dirty="0" err="1"/>
              <a:t>Masenga</a:t>
            </a:r>
            <a:r>
              <a:rPr lang="en-IN" sz="2200" dirty="0"/>
              <a:t> et al., 2022). </a:t>
            </a:r>
          </a:p>
          <a:p>
            <a:pPr marL="342900" indent="-342900">
              <a:lnSpc>
                <a:spcPct val="150000"/>
              </a:lnSpc>
              <a:buFont typeface="Arial" panose="020B0604020202020204" pitchFamily="34" charset="0"/>
              <a:buChar char="•"/>
            </a:pPr>
            <a:r>
              <a:rPr lang="en-IN" sz="2200" dirty="0"/>
              <a:t>Higher costs associated with cardiovascular complications such as stroke and heart failure (Schutte et al., 2023). </a:t>
            </a:r>
          </a:p>
          <a:p>
            <a:pPr marL="342900" indent="-342900">
              <a:lnSpc>
                <a:spcPct val="150000"/>
              </a:lnSpc>
              <a:buFont typeface="Arial" panose="020B0604020202020204" pitchFamily="34" charset="0"/>
              <a:buChar char="•"/>
            </a:pPr>
            <a:r>
              <a:rPr lang="en-IN" sz="2200" dirty="0"/>
              <a:t>Loss of productivity and increased sickness absence among working adults (Schutte et al., 2023). </a:t>
            </a:r>
          </a:p>
          <a:p>
            <a:pPr>
              <a:lnSpc>
                <a:spcPct val="150000"/>
              </a:lnSpc>
            </a:pPr>
            <a:r>
              <a:rPr lang="en-IN" sz="2200" b="1" dirty="0"/>
              <a:t>Social Burden</a:t>
            </a:r>
          </a:p>
          <a:p>
            <a:pPr marL="342900" indent="-342900">
              <a:lnSpc>
                <a:spcPct val="150000"/>
              </a:lnSpc>
              <a:buFont typeface="Arial" panose="020B0604020202020204" pitchFamily="34" charset="0"/>
              <a:buChar char="•"/>
            </a:pPr>
            <a:r>
              <a:rPr lang="en-IN" sz="2200" dirty="0"/>
              <a:t>Reduced quality of life and increased disability (Chapman et al., 2023). </a:t>
            </a:r>
          </a:p>
          <a:p>
            <a:pPr marL="342900" indent="-342900">
              <a:lnSpc>
                <a:spcPct val="150000"/>
              </a:lnSpc>
              <a:buFont typeface="Arial" panose="020B0604020202020204" pitchFamily="34" charset="0"/>
              <a:buChar char="•"/>
            </a:pPr>
            <a:r>
              <a:rPr lang="en-IN" sz="2200" dirty="0"/>
              <a:t>Greater psychological stress and emotional burden on patients and families (</a:t>
            </a:r>
            <a:r>
              <a:rPr lang="en-IN" sz="2200" dirty="0" err="1"/>
              <a:t>Goorani</a:t>
            </a:r>
            <a:r>
              <a:rPr lang="en-IN" sz="2200" dirty="0"/>
              <a:t> et al., 2024). </a:t>
            </a:r>
          </a:p>
          <a:p>
            <a:pPr marL="342900" indent="-342900">
              <a:lnSpc>
                <a:spcPct val="150000"/>
              </a:lnSpc>
              <a:buFont typeface="Arial" panose="020B0604020202020204" pitchFamily="34" charset="0"/>
              <a:buChar char="•"/>
            </a:pPr>
            <a:r>
              <a:rPr lang="en-IN" sz="2200" dirty="0"/>
              <a:t>Increased demand for long-term care and support services (Chaturvedi et al., 2024).</a:t>
            </a:r>
          </a:p>
          <a:p>
            <a:pPr>
              <a:lnSpc>
                <a:spcPct val="150000"/>
              </a:lnSpc>
            </a:pPr>
            <a:endParaRPr lang="en-IN" sz="22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FE95E9-C055-674D-CC7C-330A0691A44A}"/>
            </a:ext>
          </a:extLst>
        </p:cNvPr>
        <p:cNvGrpSpPr/>
        <p:nvPr/>
      </p:nvGrpSpPr>
      <p:grpSpPr>
        <a:xfrm>
          <a:off x="0" y="0"/>
          <a:ext cx="0" cy="0"/>
          <a:chOff x="0" y="0"/>
          <a:chExt cx="0" cy="0"/>
        </a:xfrm>
      </p:grpSpPr>
      <p:grpSp>
        <p:nvGrpSpPr>
          <p:cNvPr id="5" name="Group 5">
            <a:extLst>
              <a:ext uri="{FF2B5EF4-FFF2-40B4-BE49-F238E27FC236}">
                <a16:creationId xmlns:a16="http://schemas.microsoft.com/office/drawing/2014/main" id="{A7FE9285-618F-C319-D801-89263B8B98A3}"/>
              </a:ext>
            </a:extLst>
          </p:cNvPr>
          <p:cNvGrpSpPr/>
          <p:nvPr/>
        </p:nvGrpSpPr>
        <p:grpSpPr>
          <a:xfrm>
            <a:off x="1109731" y="1028700"/>
            <a:ext cx="534176" cy="534176"/>
            <a:chOff x="0" y="0"/>
            <a:chExt cx="812800" cy="812800"/>
          </a:xfrm>
        </p:grpSpPr>
        <p:sp>
          <p:nvSpPr>
            <p:cNvPr id="6" name="Freeform 6">
              <a:extLst>
                <a:ext uri="{FF2B5EF4-FFF2-40B4-BE49-F238E27FC236}">
                  <a16:creationId xmlns:a16="http://schemas.microsoft.com/office/drawing/2014/main" id="{E4ED0C18-5C52-4911-C8BA-25D57940D9AE}"/>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7" name="TextBox 7">
              <a:extLst>
                <a:ext uri="{FF2B5EF4-FFF2-40B4-BE49-F238E27FC236}">
                  <a16:creationId xmlns:a16="http://schemas.microsoft.com/office/drawing/2014/main" id="{4922736E-95A5-D033-0C1D-072A3767D57E}"/>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8" name="Freeform 8">
            <a:extLst>
              <a:ext uri="{FF2B5EF4-FFF2-40B4-BE49-F238E27FC236}">
                <a16:creationId xmlns:a16="http://schemas.microsoft.com/office/drawing/2014/main" id="{F9CD1AB8-C4D8-8A07-DE0A-FB804683EB9C}"/>
              </a:ext>
            </a:extLst>
          </p:cNvPr>
          <p:cNvSpPr/>
          <p:nvPr/>
        </p:nvSpPr>
        <p:spPr>
          <a:xfrm>
            <a:off x="1156404" y="1075373"/>
            <a:ext cx="440831" cy="440831"/>
          </a:xfrm>
          <a:custGeom>
            <a:avLst/>
            <a:gdLst/>
            <a:ahLst/>
            <a:cxnLst/>
            <a:rect l="l" t="t" r="r" b="b"/>
            <a:pathLst>
              <a:path w="440831" h="440831">
                <a:moveTo>
                  <a:pt x="0" y="0"/>
                </a:moveTo>
                <a:lnTo>
                  <a:pt x="440831" y="0"/>
                </a:lnTo>
                <a:lnTo>
                  <a:pt x="440831" y="440831"/>
                </a:lnTo>
                <a:lnTo>
                  <a:pt x="0" y="44083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9" name="Group 9">
            <a:extLst>
              <a:ext uri="{FF2B5EF4-FFF2-40B4-BE49-F238E27FC236}">
                <a16:creationId xmlns:a16="http://schemas.microsoft.com/office/drawing/2014/main" id="{9501AC8D-1F48-E795-09CA-E0BFC439530E}"/>
              </a:ext>
            </a:extLst>
          </p:cNvPr>
          <p:cNvGrpSpPr/>
          <p:nvPr/>
        </p:nvGrpSpPr>
        <p:grpSpPr>
          <a:xfrm>
            <a:off x="16921756" y="8920756"/>
            <a:ext cx="337544" cy="337544"/>
            <a:chOff x="0" y="0"/>
            <a:chExt cx="812800" cy="812800"/>
          </a:xfrm>
        </p:grpSpPr>
        <p:sp>
          <p:nvSpPr>
            <p:cNvPr id="10" name="Freeform 10">
              <a:extLst>
                <a:ext uri="{FF2B5EF4-FFF2-40B4-BE49-F238E27FC236}">
                  <a16:creationId xmlns:a16="http://schemas.microsoft.com/office/drawing/2014/main" id="{009239B9-1821-3D6F-CFAF-38F73E1F9AB0}"/>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1" name="TextBox 11">
              <a:extLst>
                <a:ext uri="{FF2B5EF4-FFF2-40B4-BE49-F238E27FC236}">
                  <a16:creationId xmlns:a16="http://schemas.microsoft.com/office/drawing/2014/main" id="{F8D7E073-C5DD-1A2A-0778-7177FE16BDBB}"/>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2" name="Group 12">
            <a:extLst>
              <a:ext uri="{FF2B5EF4-FFF2-40B4-BE49-F238E27FC236}">
                <a16:creationId xmlns:a16="http://schemas.microsoft.com/office/drawing/2014/main" id="{ED1D9519-E65D-96A7-1FEB-530D6F5CAE03}"/>
              </a:ext>
            </a:extLst>
          </p:cNvPr>
          <p:cNvGrpSpPr/>
          <p:nvPr/>
        </p:nvGrpSpPr>
        <p:grpSpPr>
          <a:xfrm>
            <a:off x="16491159" y="8920756"/>
            <a:ext cx="337544" cy="337544"/>
            <a:chOff x="0" y="0"/>
            <a:chExt cx="812800" cy="812800"/>
          </a:xfrm>
        </p:grpSpPr>
        <p:sp>
          <p:nvSpPr>
            <p:cNvPr id="13" name="Freeform 13">
              <a:extLst>
                <a:ext uri="{FF2B5EF4-FFF2-40B4-BE49-F238E27FC236}">
                  <a16:creationId xmlns:a16="http://schemas.microsoft.com/office/drawing/2014/main" id="{F7BA4F2C-AEEF-6C22-F032-A672DA831B37}"/>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4" name="TextBox 14">
              <a:extLst>
                <a:ext uri="{FF2B5EF4-FFF2-40B4-BE49-F238E27FC236}">
                  <a16:creationId xmlns:a16="http://schemas.microsoft.com/office/drawing/2014/main" id="{313E649D-A2A9-5070-5A72-368ACF1C86BB}"/>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5" name="Group 15">
            <a:extLst>
              <a:ext uri="{FF2B5EF4-FFF2-40B4-BE49-F238E27FC236}">
                <a16:creationId xmlns:a16="http://schemas.microsoft.com/office/drawing/2014/main" id="{CF18CBFA-5936-2BFE-04D8-84BA1288A530}"/>
              </a:ext>
            </a:extLst>
          </p:cNvPr>
          <p:cNvGrpSpPr/>
          <p:nvPr/>
        </p:nvGrpSpPr>
        <p:grpSpPr>
          <a:xfrm>
            <a:off x="16060561" y="8920756"/>
            <a:ext cx="337544" cy="337544"/>
            <a:chOff x="0" y="0"/>
            <a:chExt cx="812800" cy="812800"/>
          </a:xfrm>
        </p:grpSpPr>
        <p:sp>
          <p:nvSpPr>
            <p:cNvPr id="16" name="Freeform 16">
              <a:extLst>
                <a:ext uri="{FF2B5EF4-FFF2-40B4-BE49-F238E27FC236}">
                  <a16:creationId xmlns:a16="http://schemas.microsoft.com/office/drawing/2014/main" id="{F55F3607-00A1-CA66-8210-31F7EEBA81DF}"/>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7" name="TextBox 17">
              <a:extLst>
                <a:ext uri="{FF2B5EF4-FFF2-40B4-BE49-F238E27FC236}">
                  <a16:creationId xmlns:a16="http://schemas.microsoft.com/office/drawing/2014/main" id="{9F60100C-A476-87DC-B1D3-3F77A508BAB2}"/>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21" name="TextBox 21">
            <a:extLst>
              <a:ext uri="{FF2B5EF4-FFF2-40B4-BE49-F238E27FC236}">
                <a16:creationId xmlns:a16="http://schemas.microsoft.com/office/drawing/2014/main" id="{DACDC2C7-50FF-2058-1C3D-E2F2BBAF39EF}"/>
              </a:ext>
            </a:extLst>
          </p:cNvPr>
          <p:cNvSpPr txBox="1"/>
          <p:nvPr/>
        </p:nvSpPr>
        <p:spPr>
          <a:xfrm>
            <a:off x="532120" y="2540669"/>
            <a:ext cx="5551828" cy="705321"/>
          </a:xfrm>
          <a:prstGeom prst="rect">
            <a:avLst/>
          </a:prstGeom>
        </p:spPr>
        <p:txBody>
          <a:bodyPr lIns="0" tIns="0" rIns="0" bIns="0" rtlCol="0" anchor="t">
            <a:spAutoFit/>
          </a:bodyPr>
          <a:lstStyle/>
          <a:p>
            <a:pPr algn="l">
              <a:lnSpc>
                <a:spcPts val="5499"/>
              </a:lnSpc>
            </a:pPr>
            <a:r>
              <a:rPr lang="en-US" sz="5499" b="1" dirty="0">
                <a:solidFill>
                  <a:srgbClr val="000000"/>
                </a:solidFill>
                <a:latin typeface="TT Hoves Bold"/>
                <a:ea typeface="TT Hoves Bold"/>
                <a:cs typeface="TT Hoves Bold"/>
                <a:sym typeface="TT Hoves Bold"/>
              </a:rPr>
              <a:t>UK Prevalence</a:t>
            </a:r>
          </a:p>
        </p:txBody>
      </p:sp>
      <p:sp>
        <p:nvSpPr>
          <p:cNvPr id="22" name="TextBox 22">
            <a:extLst>
              <a:ext uri="{FF2B5EF4-FFF2-40B4-BE49-F238E27FC236}">
                <a16:creationId xmlns:a16="http://schemas.microsoft.com/office/drawing/2014/main" id="{1E84A1C4-D70C-2659-72E3-733AFA08F088}"/>
              </a:ext>
            </a:extLst>
          </p:cNvPr>
          <p:cNvSpPr txBox="1"/>
          <p:nvPr/>
        </p:nvSpPr>
        <p:spPr>
          <a:xfrm>
            <a:off x="519829" y="3537960"/>
            <a:ext cx="7036991" cy="5482976"/>
          </a:xfrm>
          <a:prstGeom prst="rect">
            <a:avLst/>
          </a:prstGeom>
        </p:spPr>
        <p:txBody>
          <a:bodyPr wrap="square" lIns="0" tIns="0" rIns="0" bIns="0" rtlCol="0" anchor="t">
            <a:spAutoFit/>
          </a:bodyPr>
          <a:lstStyle/>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Around one-third of all UK adults suffer from hypertension, which continues to be a big public health issue in all healthcare settings </a:t>
            </a:r>
            <a:r>
              <a:rPr lang="en-IN" dirty="0"/>
              <a:t>(Chapman et al., 2023)</a:t>
            </a:r>
            <a:r>
              <a:rPr lang="en-US" sz="2000" dirty="0">
                <a:solidFill>
                  <a:srgbClr val="000000"/>
                </a:solidFill>
                <a:latin typeface="Arial" panose="020B0604020202020204" pitchFamily="34" charset="0"/>
                <a:ea typeface="Lato"/>
                <a:cs typeface="Arial" panose="020B0604020202020204" pitchFamily="34" charset="0"/>
                <a:sym typeface="Lato"/>
              </a:rPr>
              <a:t>.</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A large number of people are undiagnosed and at a high risk for heart and blood vessel-related problems that can be prevented and for early death rates across the country.</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The prevalence of the problem; is associated with older age and deprivation, obesity, and unhealthy lifestyles across a variety of UK populations </a:t>
            </a:r>
            <a:r>
              <a:rPr lang="en-IN" dirty="0"/>
              <a:t>(Schutte et al., 2022)</a:t>
            </a:r>
            <a:r>
              <a:rPr lang="en-US" sz="2000" dirty="0">
                <a:solidFill>
                  <a:srgbClr val="000000"/>
                </a:solidFill>
                <a:latin typeface="Arial" panose="020B0604020202020204" pitchFamily="34" charset="0"/>
                <a:ea typeface="Lato"/>
                <a:cs typeface="Arial" panose="020B0604020202020204" pitchFamily="34" charset="0"/>
                <a:sym typeface="Lato"/>
              </a:rPr>
              <a:t>.</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Earlier detection through NHS screening </a:t>
            </a:r>
            <a:r>
              <a:rPr lang="en-US" sz="2000" dirty="0" err="1">
                <a:solidFill>
                  <a:srgbClr val="000000"/>
                </a:solidFill>
                <a:latin typeface="Arial" panose="020B0604020202020204" pitchFamily="34" charset="0"/>
                <a:ea typeface="Lato"/>
                <a:cs typeface="Arial" panose="020B0604020202020204" pitchFamily="34" charset="0"/>
                <a:sym typeface="Lato"/>
              </a:rPr>
              <a:t>programmes</a:t>
            </a:r>
            <a:r>
              <a:rPr lang="en-US" sz="2000" dirty="0">
                <a:solidFill>
                  <a:srgbClr val="000000"/>
                </a:solidFill>
                <a:latin typeface="Arial" panose="020B0604020202020204" pitchFamily="34" charset="0"/>
                <a:ea typeface="Lato"/>
                <a:cs typeface="Arial" panose="020B0604020202020204" pitchFamily="34" charset="0"/>
                <a:sym typeface="Lato"/>
              </a:rPr>
              <a:t> leads to better health outcomes and lower health service costs for hypertension complications.</a:t>
            </a:r>
          </a:p>
        </p:txBody>
      </p:sp>
      <p:pic>
        <p:nvPicPr>
          <p:cNvPr id="19" name="Picture 18" descr="Hypertension prevalence estimates in England, 2017">
            <a:extLst>
              <a:ext uri="{FF2B5EF4-FFF2-40B4-BE49-F238E27FC236}">
                <a16:creationId xmlns:a16="http://schemas.microsoft.com/office/drawing/2014/main" id="{99C742D7-6E81-A09C-62F6-8D394218DB65}"/>
              </a:ext>
            </a:extLst>
          </p:cNvPr>
          <p:cNvPicPr>
            <a:picLocks noChangeAspect="1"/>
          </p:cNvPicPr>
          <p:nvPr/>
        </p:nvPicPr>
        <p:blipFill>
          <a:blip r:embed="rId5"/>
          <a:stretch>
            <a:fillRect/>
          </a:stretch>
        </p:blipFill>
        <p:spPr>
          <a:xfrm>
            <a:off x="7767220" y="2019300"/>
            <a:ext cx="6715125" cy="7679019"/>
          </a:xfrm>
          <a:prstGeom prst="rect">
            <a:avLst/>
          </a:prstGeom>
        </p:spPr>
      </p:pic>
    </p:spTree>
    <p:extLst>
      <p:ext uri="{BB962C8B-B14F-4D97-AF65-F5344CB8AC3E}">
        <p14:creationId xmlns:p14="http://schemas.microsoft.com/office/powerpoint/2010/main" val="2263085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C2E808-B82E-0DB9-4A10-D76160D249F0}"/>
            </a:ext>
          </a:extLst>
        </p:cNvPr>
        <p:cNvGrpSpPr/>
        <p:nvPr/>
      </p:nvGrpSpPr>
      <p:grpSpPr>
        <a:xfrm>
          <a:off x="0" y="0"/>
          <a:ext cx="0" cy="0"/>
          <a:chOff x="0" y="0"/>
          <a:chExt cx="0" cy="0"/>
        </a:xfrm>
      </p:grpSpPr>
      <p:sp>
        <p:nvSpPr>
          <p:cNvPr id="4" name="TextBox 4">
            <a:extLst>
              <a:ext uri="{FF2B5EF4-FFF2-40B4-BE49-F238E27FC236}">
                <a16:creationId xmlns:a16="http://schemas.microsoft.com/office/drawing/2014/main" id="{C9437EF2-B402-54B1-29BE-10571FE4F29B}"/>
              </a:ext>
            </a:extLst>
          </p:cNvPr>
          <p:cNvSpPr txBox="1"/>
          <p:nvPr/>
        </p:nvSpPr>
        <p:spPr>
          <a:xfrm>
            <a:off x="0" y="2442596"/>
            <a:ext cx="5978605" cy="7844404"/>
          </a:xfrm>
          <a:prstGeom prst="rect">
            <a:avLst/>
          </a:prstGeom>
        </p:spPr>
        <p:txBody>
          <a:bodyPr lIns="50800" tIns="50800" rIns="50800" bIns="50800" rtlCol="0" anchor="ctr"/>
          <a:lstStyle/>
          <a:p>
            <a:pPr algn="ctr">
              <a:lnSpc>
                <a:spcPts val="2659"/>
              </a:lnSpc>
            </a:pPr>
            <a:endParaRPr/>
          </a:p>
        </p:txBody>
      </p:sp>
      <p:grpSp>
        <p:nvGrpSpPr>
          <p:cNvPr id="5" name="Group 5">
            <a:extLst>
              <a:ext uri="{FF2B5EF4-FFF2-40B4-BE49-F238E27FC236}">
                <a16:creationId xmlns:a16="http://schemas.microsoft.com/office/drawing/2014/main" id="{CDD7A8D6-233A-FE62-63B0-D8E97E270870}"/>
              </a:ext>
            </a:extLst>
          </p:cNvPr>
          <p:cNvGrpSpPr/>
          <p:nvPr/>
        </p:nvGrpSpPr>
        <p:grpSpPr>
          <a:xfrm>
            <a:off x="1109731" y="1028700"/>
            <a:ext cx="534176" cy="534176"/>
            <a:chOff x="0" y="0"/>
            <a:chExt cx="812800" cy="812800"/>
          </a:xfrm>
        </p:grpSpPr>
        <p:sp>
          <p:nvSpPr>
            <p:cNvPr id="6" name="Freeform 6">
              <a:extLst>
                <a:ext uri="{FF2B5EF4-FFF2-40B4-BE49-F238E27FC236}">
                  <a16:creationId xmlns:a16="http://schemas.microsoft.com/office/drawing/2014/main" id="{46CFBF66-C20B-83CC-7BFF-58242DF57D8F}"/>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7" name="TextBox 7">
              <a:extLst>
                <a:ext uri="{FF2B5EF4-FFF2-40B4-BE49-F238E27FC236}">
                  <a16:creationId xmlns:a16="http://schemas.microsoft.com/office/drawing/2014/main" id="{37DB6692-41A7-67DA-3E2A-0B868BDF3915}"/>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8" name="Freeform 8">
            <a:extLst>
              <a:ext uri="{FF2B5EF4-FFF2-40B4-BE49-F238E27FC236}">
                <a16:creationId xmlns:a16="http://schemas.microsoft.com/office/drawing/2014/main" id="{F4DACC4A-9B45-A0AB-13E6-10B65F732D79}"/>
              </a:ext>
            </a:extLst>
          </p:cNvPr>
          <p:cNvSpPr/>
          <p:nvPr/>
        </p:nvSpPr>
        <p:spPr>
          <a:xfrm>
            <a:off x="1156404" y="1075373"/>
            <a:ext cx="440831" cy="440831"/>
          </a:xfrm>
          <a:custGeom>
            <a:avLst/>
            <a:gdLst/>
            <a:ahLst/>
            <a:cxnLst/>
            <a:rect l="l" t="t" r="r" b="b"/>
            <a:pathLst>
              <a:path w="440831" h="440831">
                <a:moveTo>
                  <a:pt x="0" y="0"/>
                </a:moveTo>
                <a:lnTo>
                  <a:pt x="440831" y="0"/>
                </a:lnTo>
                <a:lnTo>
                  <a:pt x="440831" y="440831"/>
                </a:lnTo>
                <a:lnTo>
                  <a:pt x="0" y="44083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9" name="Group 9">
            <a:extLst>
              <a:ext uri="{FF2B5EF4-FFF2-40B4-BE49-F238E27FC236}">
                <a16:creationId xmlns:a16="http://schemas.microsoft.com/office/drawing/2014/main" id="{4A8D9E3E-805D-336A-AEF5-849A5AACB7F0}"/>
              </a:ext>
            </a:extLst>
          </p:cNvPr>
          <p:cNvGrpSpPr/>
          <p:nvPr/>
        </p:nvGrpSpPr>
        <p:grpSpPr>
          <a:xfrm>
            <a:off x="16921756" y="8920756"/>
            <a:ext cx="337544" cy="337544"/>
            <a:chOff x="0" y="0"/>
            <a:chExt cx="812800" cy="812800"/>
          </a:xfrm>
        </p:grpSpPr>
        <p:sp>
          <p:nvSpPr>
            <p:cNvPr id="10" name="Freeform 10">
              <a:extLst>
                <a:ext uri="{FF2B5EF4-FFF2-40B4-BE49-F238E27FC236}">
                  <a16:creationId xmlns:a16="http://schemas.microsoft.com/office/drawing/2014/main" id="{24771C49-203B-BA81-930E-F0C912DBF1AE}"/>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1" name="TextBox 11">
              <a:extLst>
                <a:ext uri="{FF2B5EF4-FFF2-40B4-BE49-F238E27FC236}">
                  <a16:creationId xmlns:a16="http://schemas.microsoft.com/office/drawing/2014/main" id="{1064CA33-F862-312F-197F-55466BA98BAF}"/>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2" name="Group 12">
            <a:extLst>
              <a:ext uri="{FF2B5EF4-FFF2-40B4-BE49-F238E27FC236}">
                <a16:creationId xmlns:a16="http://schemas.microsoft.com/office/drawing/2014/main" id="{37FA327E-44A8-95C9-6570-3B843D884421}"/>
              </a:ext>
            </a:extLst>
          </p:cNvPr>
          <p:cNvGrpSpPr/>
          <p:nvPr/>
        </p:nvGrpSpPr>
        <p:grpSpPr>
          <a:xfrm>
            <a:off x="16491159" y="8920756"/>
            <a:ext cx="337544" cy="337544"/>
            <a:chOff x="0" y="0"/>
            <a:chExt cx="812800" cy="812800"/>
          </a:xfrm>
        </p:grpSpPr>
        <p:sp>
          <p:nvSpPr>
            <p:cNvPr id="13" name="Freeform 13">
              <a:extLst>
                <a:ext uri="{FF2B5EF4-FFF2-40B4-BE49-F238E27FC236}">
                  <a16:creationId xmlns:a16="http://schemas.microsoft.com/office/drawing/2014/main" id="{772DC081-71AB-259B-115D-ED5705B79FBC}"/>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4" name="TextBox 14">
              <a:extLst>
                <a:ext uri="{FF2B5EF4-FFF2-40B4-BE49-F238E27FC236}">
                  <a16:creationId xmlns:a16="http://schemas.microsoft.com/office/drawing/2014/main" id="{337C889E-77E9-490D-9001-9C3874221425}"/>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5" name="Group 15">
            <a:extLst>
              <a:ext uri="{FF2B5EF4-FFF2-40B4-BE49-F238E27FC236}">
                <a16:creationId xmlns:a16="http://schemas.microsoft.com/office/drawing/2014/main" id="{9DE4BBDC-ECCA-2D23-ECB7-20F4A1CB0D3C}"/>
              </a:ext>
            </a:extLst>
          </p:cNvPr>
          <p:cNvGrpSpPr/>
          <p:nvPr/>
        </p:nvGrpSpPr>
        <p:grpSpPr>
          <a:xfrm>
            <a:off x="16060561" y="8920756"/>
            <a:ext cx="337544" cy="337544"/>
            <a:chOff x="0" y="0"/>
            <a:chExt cx="812800" cy="812800"/>
          </a:xfrm>
        </p:grpSpPr>
        <p:sp>
          <p:nvSpPr>
            <p:cNvPr id="16" name="Freeform 16">
              <a:extLst>
                <a:ext uri="{FF2B5EF4-FFF2-40B4-BE49-F238E27FC236}">
                  <a16:creationId xmlns:a16="http://schemas.microsoft.com/office/drawing/2014/main" id="{6B613CE2-FDCF-E3C7-030A-C2233402D995}"/>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7" name="TextBox 17">
              <a:extLst>
                <a:ext uri="{FF2B5EF4-FFF2-40B4-BE49-F238E27FC236}">
                  <a16:creationId xmlns:a16="http://schemas.microsoft.com/office/drawing/2014/main" id="{D305FA6C-03C8-D498-94AF-5BF96B017E73}"/>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21" name="TextBox 21">
            <a:extLst>
              <a:ext uri="{FF2B5EF4-FFF2-40B4-BE49-F238E27FC236}">
                <a16:creationId xmlns:a16="http://schemas.microsoft.com/office/drawing/2014/main" id="{1973C34B-1AA1-9680-BBF0-01B8B8B00820}"/>
              </a:ext>
            </a:extLst>
          </p:cNvPr>
          <p:cNvSpPr txBox="1"/>
          <p:nvPr/>
        </p:nvSpPr>
        <p:spPr>
          <a:xfrm>
            <a:off x="669131" y="2127317"/>
            <a:ext cx="5551828" cy="1410643"/>
          </a:xfrm>
          <a:prstGeom prst="rect">
            <a:avLst/>
          </a:prstGeom>
        </p:spPr>
        <p:txBody>
          <a:bodyPr lIns="0" tIns="0" rIns="0" bIns="0" rtlCol="0" anchor="t">
            <a:spAutoFit/>
          </a:bodyPr>
          <a:lstStyle/>
          <a:p>
            <a:pPr algn="l">
              <a:lnSpc>
                <a:spcPts val="5499"/>
              </a:lnSpc>
            </a:pPr>
            <a:r>
              <a:rPr lang="en-US" sz="5499" b="1" dirty="0">
                <a:solidFill>
                  <a:srgbClr val="000000"/>
                </a:solidFill>
                <a:latin typeface="TT Hoves Bold"/>
                <a:ea typeface="TT Hoves Bold"/>
                <a:cs typeface="TT Hoves Bold"/>
                <a:sym typeface="TT Hoves Bold"/>
              </a:rPr>
              <a:t>Global Prevalence</a:t>
            </a:r>
          </a:p>
        </p:txBody>
      </p:sp>
      <p:sp>
        <p:nvSpPr>
          <p:cNvPr id="22" name="TextBox 22">
            <a:extLst>
              <a:ext uri="{FF2B5EF4-FFF2-40B4-BE49-F238E27FC236}">
                <a16:creationId xmlns:a16="http://schemas.microsoft.com/office/drawing/2014/main" id="{C1222D0E-5DA5-E8A6-8D4F-5C2DB6544C4D}"/>
              </a:ext>
            </a:extLst>
          </p:cNvPr>
          <p:cNvSpPr txBox="1"/>
          <p:nvPr/>
        </p:nvSpPr>
        <p:spPr>
          <a:xfrm>
            <a:off x="519829" y="3537960"/>
            <a:ext cx="6715125" cy="6406306"/>
          </a:xfrm>
          <a:prstGeom prst="rect">
            <a:avLst/>
          </a:prstGeom>
        </p:spPr>
        <p:txBody>
          <a:bodyPr wrap="square" lIns="0" tIns="0" rIns="0" bIns="0" rtlCol="0" anchor="t">
            <a:spAutoFit/>
          </a:bodyPr>
          <a:lstStyle/>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Today, hypertension is the most common cardiovascular disease risk factor in the world, impacting more than 1 billion adults worldwide </a:t>
            </a:r>
            <a:r>
              <a:rPr lang="en-IN" dirty="0"/>
              <a:t>(Schutte et al., 2022)</a:t>
            </a:r>
            <a:r>
              <a:rPr lang="en-US" sz="2000" dirty="0">
                <a:solidFill>
                  <a:srgbClr val="000000"/>
                </a:solidFill>
                <a:latin typeface="Arial" panose="020B0604020202020204" pitchFamily="34" charset="0"/>
                <a:ea typeface="Lato"/>
                <a:cs typeface="Arial" panose="020B0604020202020204" pitchFamily="34" charset="0"/>
                <a:sym typeface="Lato"/>
              </a:rPr>
              <a:t>.</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Increased prevalence of hypertension in low-income countries is due to urbanization, unhealthy lifestyles, and gaps in access to health services throughout the world.</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Population ageing is one key driver of the growing prevalence of hypertension, which poses significant healthcare problems in both developed and developing countries </a:t>
            </a:r>
            <a:r>
              <a:rPr lang="en-IN" dirty="0"/>
              <a:t>(</a:t>
            </a:r>
            <a:r>
              <a:rPr lang="en-IN" dirty="0" err="1"/>
              <a:t>Cífková</a:t>
            </a:r>
            <a:r>
              <a:rPr lang="en-IN" dirty="0"/>
              <a:t>, 2023)</a:t>
            </a:r>
            <a:r>
              <a:rPr lang="en-US" sz="2000" dirty="0">
                <a:solidFill>
                  <a:srgbClr val="000000"/>
                </a:solidFill>
                <a:latin typeface="Arial" panose="020B0604020202020204" pitchFamily="34" charset="0"/>
                <a:ea typeface="Lato"/>
                <a:cs typeface="Arial" panose="020B0604020202020204" pitchFamily="34" charset="0"/>
                <a:sym typeface="Lato"/>
              </a:rPr>
              <a:t>.</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The World Health Organization strongly advocates for the prevention of hypertension by early detection, treatment, and a multi-sectoral public health response on a global basis.</a:t>
            </a:r>
          </a:p>
        </p:txBody>
      </p:sp>
      <p:pic>
        <p:nvPicPr>
          <p:cNvPr id="18" name="Picture 17" descr="Worldwide trends in hypertension prevalence and progress in treatment and  control from 1990 to 2019: a pooled analysis of 1201  population-representative studies with 104 million participants - The Lancet">
            <a:extLst>
              <a:ext uri="{FF2B5EF4-FFF2-40B4-BE49-F238E27FC236}">
                <a16:creationId xmlns:a16="http://schemas.microsoft.com/office/drawing/2014/main" id="{E2AC12F6-AC65-AB08-8775-B6ABF8071811}"/>
              </a:ext>
            </a:extLst>
          </p:cNvPr>
          <p:cNvPicPr>
            <a:picLocks noChangeAspect="1"/>
          </p:cNvPicPr>
          <p:nvPr/>
        </p:nvPicPr>
        <p:blipFill>
          <a:blip r:embed="rId5"/>
          <a:stretch>
            <a:fillRect/>
          </a:stretch>
        </p:blipFill>
        <p:spPr>
          <a:xfrm>
            <a:off x="8209349" y="1948654"/>
            <a:ext cx="8558213" cy="6389691"/>
          </a:xfrm>
          <a:prstGeom prst="rect">
            <a:avLst/>
          </a:prstGeom>
        </p:spPr>
      </p:pic>
    </p:spTree>
    <p:extLst>
      <p:ext uri="{BB962C8B-B14F-4D97-AF65-F5344CB8AC3E}">
        <p14:creationId xmlns:p14="http://schemas.microsoft.com/office/powerpoint/2010/main" val="3995301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889175-A6E0-16B6-EF6F-37330FBE3C18}"/>
            </a:ext>
          </a:extLst>
        </p:cNvPr>
        <p:cNvGrpSpPr/>
        <p:nvPr/>
      </p:nvGrpSpPr>
      <p:grpSpPr>
        <a:xfrm>
          <a:off x="0" y="0"/>
          <a:ext cx="0" cy="0"/>
          <a:chOff x="0" y="0"/>
          <a:chExt cx="0" cy="0"/>
        </a:xfrm>
      </p:grpSpPr>
      <p:grpSp>
        <p:nvGrpSpPr>
          <p:cNvPr id="5" name="Group 5">
            <a:extLst>
              <a:ext uri="{FF2B5EF4-FFF2-40B4-BE49-F238E27FC236}">
                <a16:creationId xmlns:a16="http://schemas.microsoft.com/office/drawing/2014/main" id="{654BC76A-25B9-3900-9E47-4BFE33DECD4E}"/>
              </a:ext>
            </a:extLst>
          </p:cNvPr>
          <p:cNvGrpSpPr/>
          <p:nvPr/>
        </p:nvGrpSpPr>
        <p:grpSpPr>
          <a:xfrm>
            <a:off x="1109731" y="1028700"/>
            <a:ext cx="534176" cy="534176"/>
            <a:chOff x="0" y="0"/>
            <a:chExt cx="812800" cy="812800"/>
          </a:xfrm>
        </p:grpSpPr>
        <p:sp>
          <p:nvSpPr>
            <p:cNvPr id="6" name="Freeform 6">
              <a:extLst>
                <a:ext uri="{FF2B5EF4-FFF2-40B4-BE49-F238E27FC236}">
                  <a16:creationId xmlns:a16="http://schemas.microsoft.com/office/drawing/2014/main" id="{E139EE75-F747-E9DD-116C-652A856E0C43}"/>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7" name="TextBox 7">
              <a:extLst>
                <a:ext uri="{FF2B5EF4-FFF2-40B4-BE49-F238E27FC236}">
                  <a16:creationId xmlns:a16="http://schemas.microsoft.com/office/drawing/2014/main" id="{7F1DA13A-66AE-09F2-AA82-697929CFD6C5}"/>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8" name="Freeform 8">
            <a:extLst>
              <a:ext uri="{FF2B5EF4-FFF2-40B4-BE49-F238E27FC236}">
                <a16:creationId xmlns:a16="http://schemas.microsoft.com/office/drawing/2014/main" id="{826C9D50-A480-8641-64ED-67898E56D901}"/>
              </a:ext>
            </a:extLst>
          </p:cNvPr>
          <p:cNvSpPr/>
          <p:nvPr/>
        </p:nvSpPr>
        <p:spPr>
          <a:xfrm>
            <a:off x="1156404" y="1075373"/>
            <a:ext cx="440831" cy="440831"/>
          </a:xfrm>
          <a:custGeom>
            <a:avLst/>
            <a:gdLst/>
            <a:ahLst/>
            <a:cxnLst/>
            <a:rect l="l" t="t" r="r" b="b"/>
            <a:pathLst>
              <a:path w="440831" h="440831">
                <a:moveTo>
                  <a:pt x="0" y="0"/>
                </a:moveTo>
                <a:lnTo>
                  <a:pt x="440831" y="0"/>
                </a:lnTo>
                <a:lnTo>
                  <a:pt x="440831" y="440831"/>
                </a:lnTo>
                <a:lnTo>
                  <a:pt x="0" y="44083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9" name="Group 9">
            <a:extLst>
              <a:ext uri="{FF2B5EF4-FFF2-40B4-BE49-F238E27FC236}">
                <a16:creationId xmlns:a16="http://schemas.microsoft.com/office/drawing/2014/main" id="{51491B93-8B9D-DC2B-18EF-E2FA6590E81D}"/>
              </a:ext>
            </a:extLst>
          </p:cNvPr>
          <p:cNvGrpSpPr/>
          <p:nvPr/>
        </p:nvGrpSpPr>
        <p:grpSpPr>
          <a:xfrm>
            <a:off x="16921756" y="8920756"/>
            <a:ext cx="337544" cy="337544"/>
            <a:chOff x="0" y="0"/>
            <a:chExt cx="812800" cy="812800"/>
          </a:xfrm>
        </p:grpSpPr>
        <p:sp>
          <p:nvSpPr>
            <p:cNvPr id="10" name="Freeform 10">
              <a:extLst>
                <a:ext uri="{FF2B5EF4-FFF2-40B4-BE49-F238E27FC236}">
                  <a16:creationId xmlns:a16="http://schemas.microsoft.com/office/drawing/2014/main" id="{A997B0FE-5178-7AB0-CAD4-E606F7999FCB}"/>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1" name="TextBox 11">
              <a:extLst>
                <a:ext uri="{FF2B5EF4-FFF2-40B4-BE49-F238E27FC236}">
                  <a16:creationId xmlns:a16="http://schemas.microsoft.com/office/drawing/2014/main" id="{97EB57FE-D154-1275-48CC-E93C630061C1}"/>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2" name="Group 12">
            <a:extLst>
              <a:ext uri="{FF2B5EF4-FFF2-40B4-BE49-F238E27FC236}">
                <a16:creationId xmlns:a16="http://schemas.microsoft.com/office/drawing/2014/main" id="{7ECB2C62-FBF0-9C43-9535-06B7D92AC113}"/>
              </a:ext>
            </a:extLst>
          </p:cNvPr>
          <p:cNvGrpSpPr/>
          <p:nvPr/>
        </p:nvGrpSpPr>
        <p:grpSpPr>
          <a:xfrm>
            <a:off x="16491159" y="8920756"/>
            <a:ext cx="337544" cy="337544"/>
            <a:chOff x="0" y="0"/>
            <a:chExt cx="812800" cy="812800"/>
          </a:xfrm>
        </p:grpSpPr>
        <p:sp>
          <p:nvSpPr>
            <p:cNvPr id="13" name="Freeform 13">
              <a:extLst>
                <a:ext uri="{FF2B5EF4-FFF2-40B4-BE49-F238E27FC236}">
                  <a16:creationId xmlns:a16="http://schemas.microsoft.com/office/drawing/2014/main" id="{812AA57A-D79A-8E8A-31B9-C415996A0A38}"/>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4" name="TextBox 14">
              <a:extLst>
                <a:ext uri="{FF2B5EF4-FFF2-40B4-BE49-F238E27FC236}">
                  <a16:creationId xmlns:a16="http://schemas.microsoft.com/office/drawing/2014/main" id="{DD9444E7-DAAA-4ECD-8FE3-9EEA6CAF7FE4}"/>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5" name="Group 15">
            <a:extLst>
              <a:ext uri="{FF2B5EF4-FFF2-40B4-BE49-F238E27FC236}">
                <a16:creationId xmlns:a16="http://schemas.microsoft.com/office/drawing/2014/main" id="{0FC29770-57F0-F7D7-43EB-30CE215ECCE1}"/>
              </a:ext>
            </a:extLst>
          </p:cNvPr>
          <p:cNvGrpSpPr/>
          <p:nvPr/>
        </p:nvGrpSpPr>
        <p:grpSpPr>
          <a:xfrm>
            <a:off x="16060561" y="8920756"/>
            <a:ext cx="337544" cy="337544"/>
            <a:chOff x="0" y="0"/>
            <a:chExt cx="812800" cy="812800"/>
          </a:xfrm>
        </p:grpSpPr>
        <p:sp>
          <p:nvSpPr>
            <p:cNvPr id="16" name="Freeform 16">
              <a:extLst>
                <a:ext uri="{FF2B5EF4-FFF2-40B4-BE49-F238E27FC236}">
                  <a16:creationId xmlns:a16="http://schemas.microsoft.com/office/drawing/2014/main" id="{3BA552A6-01C5-5F41-71FC-3171E923F7C3}"/>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7" name="TextBox 17">
              <a:extLst>
                <a:ext uri="{FF2B5EF4-FFF2-40B4-BE49-F238E27FC236}">
                  <a16:creationId xmlns:a16="http://schemas.microsoft.com/office/drawing/2014/main" id="{D2480516-EAAB-BAB4-9458-1B5A4E3FBE8A}"/>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21" name="TextBox 21">
            <a:extLst>
              <a:ext uri="{FF2B5EF4-FFF2-40B4-BE49-F238E27FC236}">
                <a16:creationId xmlns:a16="http://schemas.microsoft.com/office/drawing/2014/main" id="{9725C495-307C-02E9-DD36-C0F4A9AFE151}"/>
              </a:ext>
            </a:extLst>
          </p:cNvPr>
          <p:cNvSpPr txBox="1"/>
          <p:nvPr/>
        </p:nvSpPr>
        <p:spPr>
          <a:xfrm>
            <a:off x="782956" y="2608161"/>
            <a:ext cx="6188869" cy="705321"/>
          </a:xfrm>
          <a:prstGeom prst="rect">
            <a:avLst/>
          </a:prstGeom>
        </p:spPr>
        <p:txBody>
          <a:bodyPr wrap="square" lIns="0" tIns="0" rIns="0" bIns="0" rtlCol="0" anchor="t">
            <a:spAutoFit/>
          </a:bodyPr>
          <a:lstStyle/>
          <a:p>
            <a:pPr algn="l">
              <a:lnSpc>
                <a:spcPts val="5499"/>
              </a:lnSpc>
            </a:pPr>
            <a:r>
              <a:rPr lang="en-US" sz="5499" b="1" dirty="0">
                <a:solidFill>
                  <a:srgbClr val="000000"/>
                </a:solidFill>
                <a:latin typeface="TT Hoves Bold"/>
                <a:ea typeface="TT Hoves Bold"/>
                <a:cs typeface="TT Hoves Bold"/>
                <a:sym typeface="TT Hoves Bold"/>
              </a:rPr>
              <a:t>Economic Burden</a:t>
            </a:r>
          </a:p>
        </p:txBody>
      </p:sp>
      <p:sp>
        <p:nvSpPr>
          <p:cNvPr id="22" name="TextBox 22">
            <a:extLst>
              <a:ext uri="{FF2B5EF4-FFF2-40B4-BE49-F238E27FC236}">
                <a16:creationId xmlns:a16="http://schemas.microsoft.com/office/drawing/2014/main" id="{6966E053-9B47-7669-27A7-F835AED7E60D}"/>
              </a:ext>
            </a:extLst>
          </p:cNvPr>
          <p:cNvSpPr txBox="1"/>
          <p:nvPr/>
        </p:nvSpPr>
        <p:spPr>
          <a:xfrm>
            <a:off x="519829" y="3537960"/>
            <a:ext cx="7404971" cy="6406306"/>
          </a:xfrm>
          <a:prstGeom prst="rect">
            <a:avLst/>
          </a:prstGeom>
        </p:spPr>
        <p:txBody>
          <a:bodyPr wrap="square" lIns="0" tIns="0" rIns="0" bIns="0" rtlCol="0" anchor="t">
            <a:spAutoFit/>
          </a:bodyPr>
          <a:lstStyle/>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Every year, hypertension costs significant resources in the health care system with its associated costs of medications, hospitalizations, </a:t>
            </a:r>
            <a:r>
              <a:rPr lang="en-US" sz="2000" dirty="0" err="1">
                <a:solidFill>
                  <a:srgbClr val="000000"/>
                </a:solidFill>
                <a:latin typeface="Arial" panose="020B0604020202020204" pitchFamily="34" charset="0"/>
                <a:ea typeface="Lato"/>
                <a:cs typeface="Arial" panose="020B0604020202020204" pitchFamily="34" charset="0"/>
                <a:sym typeface="Lato"/>
              </a:rPr>
              <a:t>specialisation</a:t>
            </a:r>
            <a:r>
              <a:rPr lang="en-US" sz="2000" dirty="0">
                <a:solidFill>
                  <a:srgbClr val="000000"/>
                </a:solidFill>
                <a:latin typeface="Arial" panose="020B0604020202020204" pitchFamily="34" charset="0"/>
                <a:ea typeface="Lato"/>
                <a:cs typeface="Arial" panose="020B0604020202020204" pitchFamily="34" charset="0"/>
                <a:sym typeface="Lato"/>
              </a:rPr>
              <a:t> consultations and the care of long-term complications (</a:t>
            </a:r>
            <a:r>
              <a:rPr lang="en-US" sz="2000" dirty="0" err="1">
                <a:solidFill>
                  <a:srgbClr val="000000"/>
                </a:solidFill>
                <a:latin typeface="Arial" panose="020B0604020202020204" pitchFamily="34" charset="0"/>
                <a:ea typeface="Lato"/>
                <a:cs typeface="Arial" panose="020B0604020202020204" pitchFamily="34" charset="0"/>
                <a:sym typeface="Lato"/>
              </a:rPr>
              <a:t>Masenga</a:t>
            </a:r>
            <a:r>
              <a:rPr lang="en-US" sz="2000" dirty="0">
                <a:solidFill>
                  <a:srgbClr val="000000"/>
                </a:solidFill>
                <a:latin typeface="Arial" panose="020B0604020202020204" pitchFamily="34" charset="0"/>
                <a:ea typeface="Lato"/>
                <a:cs typeface="Arial" panose="020B0604020202020204" pitchFamily="34" charset="0"/>
                <a:sym typeface="Lato"/>
              </a:rPr>
              <a:t> et al., 2022).</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Frequent cardiovascular outcomes cause national economical, family, and employer financial strain in addition to financial strain on healthcare systems, greatly.</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Early prevention strategies decrease treatment costs while improving healthcare resource allocation and long-term economic sustainability nationally effectively </a:t>
            </a:r>
            <a:r>
              <a:rPr lang="en-IN" dirty="0"/>
              <a:t>(Schutte et al., 2023)</a:t>
            </a:r>
            <a:r>
              <a:rPr lang="en-US" sz="2000" dirty="0">
                <a:solidFill>
                  <a:srgbClr val="000000"/>
                </a:solidFill>
                <a:latin typeface="Arial" panose="020B0604020202020204" pitchFamily="34" charset="0"/>
                <a:ea typeface="Lato"/>
                <a:cs typeface="Arial" panose="020B0604020202020204" pitchFamily="34" charset="0"/>
                <a:sym typeface="Lato"/>
              </a:rPr>
              <a:t>.</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Long-term investments in prevention programs for hypertension substantially decrease healthcare spending on diagnosis and treatment of hypertension while simultaneously enhancing health outcomes for the population.</a:t>
            </a:r>
          </a:p>
        </p:txBody>
      </p:sp>
      <p:pic>
        <p:nvPicPr>
          <p:cNvPr id="19" name="Picture 18" descr="Healthcare Costs Attributable to Hypertension | Hypertension">
            <a:extLst>
              <a:ext uri="{FF2B5EF4-FFF2-40B4-BE49-F238E27FC236}">
                <a16:creationId xmlns:a16="http://schemas.microsoft.com/office/drawing/2014/main" id="{9B0FC347-9419-6F75-A821-FEA4DF794BE6}"/>
              </a:ext>
            </a:extLst>
          </p:cNvPr>
          <p:cNvPicPr>
            <a:picLocks noChangeAspect="1"/>
          </p:cNvPicPr>
          <p:nvPr/>
        </p:nvPicPr>
        <p:blipFill>
          <a:blip r:embed="rId5"/>
          <a:stretch>
            <a:fillRect/>
          </a:stretch>
        </p:blipFill>
        <p:spPr>
          <a:xfrm>
            <a:off x="8760362" y="3285214"/>
            <a:ext cx="8970293" cy="4366195"/>
          </a:xfrm>
          <a:prstGeom prst="rect">
            <a:avLst/>
          </a:prstGeom>
        </p:spPr>
      </p:pic>
    </p:spTree>
    <p:extLst>
      <p:ext uri="{BB962C8B-B14F-4D97-AF65-F5344CB8AC3E}">
        <p14:creationId xmlns:p14="http://schemas.microsoft.com/office/powerpoint/2010/main" val="13361800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09731" y="1028700"/>
            <a:ext cx="534176" cy="534176"/>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1156404" y="1075373"/>
            <a:ext cx="440831" cy="440831"/>
          </a:xfrm>
          <a:custGeom>
            <a:avLst/>
            <a:gdLst/>
            <a:ahLst/>
            <a:cxnLst/>
            <a:rect l="l" t="t" r="r" b="b"/>
            <a:pathLst>
              <a:path w="440831" h="440831">
                <a:moveTo>
                  <a:pt x="0" y="0"/>
                </a:moveTo>
                <a:lnTo>
                  <a:pt x="440831" y="0"/>
                </a:lnTo>
                <a:lnTo>
                  <a:pt x="440831" y="440831"/>
                </a:lnTo>
                <a:lnTo>
                  <a:pt x="0" y="44083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6" name="Group 6"/>
          <p:cNvGrpSpPr/>
          <p:nvPr/>
        </p:nvGrpSpPr>
        <p:grpSpPr>
          <a:xfrm>
            <a:off x="16894717" y="9170352"/>
            <a:ext cx="337544" cy="337544"/>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8" name="TextBox 8"/>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16456628" y="9182866"/>
            <a:ext cx="337544" cy="337544"/>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1" name="TextBox 11"/>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dirty="0"/>
            </a:p>
          </p:txBody>
        </p:sp>
      </p:grpSp>
      <p:grpSp>
        <p:nvGrpSpPr>
          <p:cNvPr id="12" name="Group 12"/>
          <p:cNvGrpSpPr/>
          <p:nvPr/>
        </p:nvGrpSpPr>
        <p:grpSpPr>
          <a:xfrm>
            <a:off x="16040662" y="9153525"/>
            <a:ext cx="337544" cy="337544"/>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4" name="TextBox 14"/>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15" name="Freeform 15"/>
          <p:cNvSpPr/>
          <p:nvPr/>
        </p:nvSpPr>
        <p:spPr>
          <a:xfrm>
            <a:off x="563635" y="2205583"/>
            <a:ext cx="8433804" cy="6521773"/>
          </a:xfrm>
          <a:custGeom>
            <a:avLst/>
            <a:gdLst/>
            <a:ahLst/>
            <a:cxnLst/>
            <a:rect l="l" t="t" r="r" b="b"/>
            <a:pathLst>
              <a:path w="8433804" h="6521773">
                <a:moveTo>
                  <a:pt x="0" y="0"/>
                </a:moveTo>
                <a:lnTo>
                  <a:pt x="8433803" y="0"/>
                </a:lnTo>
                <a:lnTo>
                  <a:pt x="8433803" y="6521772"/>
                </a:lnTo>
                <a:lnTo>
                  <a:pt x="0" y="6521772"/>
                </a:lnTo>
                <a:lnTo>
                  <a:pt x="0" y="0"/>
                </a:lnTo>
                <a:close/>
              </a:path>
            </a:pathLst>
          </a:custGeom>
          <a:blipFill>
            <a:blip r:embed="rId5"/>
            <a:stretch>
              <a:fillRect l="-2604" r="-2604"/>
            </a:stretch>
          </a:blipFill>
        </p:spPr>
      </p:sp>
      <p:sp>
        <p:nvSpPr>
          <p:cNvPr id="16" name="TextBox 16"/>
          <p:cNvSpPr txBox="1"/>
          <p:nvPr/>
        </p:nvSpPr>
        <p:spPr>
          <a:xfrm>
            <a:off x="9481544" y="1133475"/>
            <a:ext cx="6916561" cy="1425575"/>
          </a:xfrm>
          <a:prstGeom prst="rect">
            <a:avLst/>
          </a:prstGeom>
        </p:spPr>
        <p:txBody>
          <a:bodyPr lIns="0" tIns="0" rIns="0" bIns="0" rtlCol="0" anchor="t">
            <a:spAutoFit/>
          </a:bodyPr>
          <a:lstStyle/>
          <a:p>
            <a:pPr algn="l">
              <a:lnSpc>
                <a:spcPts val="5499"/>
              </a:lnSpc>
            </a:pPr>
            <a:r>
              <a:rPr lang="en-US" sz="5499" b="1">
                <a:solidFill>
                  <a:srgbClr val="000000"/>
                </a:solidFill>
                <a:latin typeface="TT Hoves Bold"/>
                <a:ea typeface="TT Hoves Bold"/>
                <a:cs typeface="TT Hoves Bold"/>
                <a:sym typeface="TT Hoves Bold"/>
              </a:rPr>
              <a:t>Diagnosis and Initial Assessment</a:t>
            </a:r>
          </a:p>
        </p:txBody>
      </p:sp>
      <p:sp>
        <p:nvSpPr>
          <p:cNvPr id="17" name="TextBox 17"/>
          <p:cNvSpPr txBox="1"/>
          <p:nvPr/>
        </p:nvSpPr>
        <p:spPr>
          <a:xfrm>
            <a:off x="9307768" y="2559050"/>
            <a:ext cx="8599231" cy="6406306"/>
          </a:xfrm>
          <a:prstGeom prst="rect">
            <a:avLst/>
          </a:prstGeom>
        </p:spPr>
        <p:txBody>
          <a:bodyPr wrap="square" lIns="0" tIns="0" rIns="0" bIns="0" rtlCol="0" anchor="t">
            <a:spAutoFit/>
          </a:bodyPr>
          <a:lstStyle/>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Blood pressure measurement should be done on validated automated devices, standard procedures, and multiple measurements during consultations to ensure accurate recordings (Salah et al., 2025).</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NICE advises to confirm and check the accuracy of hypertension diagnosis through Ambulatory Blood Pressure Monitoring or Home Blood Pressure Monitoring in addition to clinic blood pressure (</a:t>
            </a:r>
            <a:r>
              <a:rPr lang="en-US" sz="2000" dirty="0" err="1">
                <a:solidFill>
                  <a:srgbClr val="000000"/>
                </a:solidFill>
                <a:latin typeface="Arial" panose="020B0604020202020204" pitchFamily="34" charset="0"/>
                <a:ea typeface="Lato"/>
                <a:cs typeface="Arial" panose="020B0604020202020204" pitchFamily="34" charset="0"/>
                <a:sym typeface="Lato"/>
              </a:rPr>
              <a:t>Ohya</a:t>
            </a:r>
            <a:r>
              <a:rPr lang="en-US" sz="2000" dirty="0">
                <a:solidFill>
                  <a:srgbClr val="000000"/>
                </a:solidFill>
                <a:latin typeface="Arial" panose="020B0604020202020204" pitchFamily="34" charset="0"/>
                <a:ea typeface="Lato"/>
                <a:cs typeface="Arial" panose="020B0604020202020204" pitchFamily="34" charset="0"/>
                <a:sym typeface="Lato"/>
              </a:rPr>
              <a:t> et al., 2026).</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Comprehensive cardiovascular risk assessment encompasses medical history, lifestyle assessment, family history, physical examination and an assessment of the risks of target organ damage (Shrivastava et al., 2023).</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Laboratory studies tests for kidney function, lipid profile, blood glucose, urinalysis, electrolytes, and electrocardiography are performed to detect potential underlying causes and complications (Ordunez et al., 2023).</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B590C3-6899-E39D-66B4-1B9D980FD7C8}"/>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BC8FE1DC-798E-2F74-7992-4384F57E0622}"/>
              </a:ext>
            </a:extLst>
          </p:cNvPr>
          <p:cNvGrpSpPr/>
          <p:nvPr/>
        </p:nvGrpSpPr>
        <p:grpSpPr>
          <a:xfrm>
            <a:off x="457200" y="342900"/>
            <a:ext cx="534176" cy="534176"/>
            <a:chOff x="0" y="0"/>
            <a:chExt cx="812800" cy="812800"/>
          </a:xfrm>
        </p:grpSpPr>
        <p:sp>
          <p:nvSpPr>
            <p:cNvPr id="3" name="Freeform 3">
              <a:extLst>
                <a:ext uri="{FF2B5EF4-FFF2-40B4-BE49-F238E27FC236}">
                  <a16:creationId xmlns:a16="http://schemas.microsoft.com/office/drawing/2014/main" id="{4C39FF01-6129-B615-405D-335E52A437D6}"/>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4" name="TextBox 4">
              <a:extLst>
                <a:ext uri="{FF2B5EF4-FFF2-40B4-BE49-F238E27FC236}">
                  <a16:creationId xmlns:a16="http://schemas.microsoft.com/office/drawing/2014/main" id="{5767147F-0818-5530-392F-61EF1F8157F9}"/>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5" name="Freeform 5">
            <a:extLst>
              <a:ext uri="{FF2B5EF4-FFF2-40B4-BE49-F238E27FC236}">
                <a16:creationId xmlns:a16="http://schemas.microsoft.com/office/drawing/2014/main" id="{F2F7150A-CD13-27EA-2564-F26F29F33623}"/>
              </a:ext>
            </a:extLst>
          </p:cNvPr>
          <p:cNvSpPr/>
          <p:nvPr/>
        </p:nvSpPr>
        <p:spPr>
          <a:xfrm>
            <a:off x="507279" y="389572"/>
            <a:ext cx="440831" cy="440831"/>
          </a:xfrm>
          <a:custGeom>
            <a:avLst/>
            <a:gdLst/>
            <a:ahLst/>
            <a:cxnLst/>
            <a:rect l="l" t="t" r="r" b="b"/>
            <a:pathLst>
              <a:path w="440831" h="440831">
                <a:moveTo>
                  <a:pt x="0" y="0"/>
                </a:moveTo>
                <a:lnTo>
                  <a:pt x="440831" y="0"/>
                </a:lnTo>
                <a:lnTo>
                  <a:pt x="440831" y="440831"/>
                </a:lnTo>
                <a:lnTo>
                  <a:pt x="0" y="44083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6" name="Group 6">
            <a:extLst>
              <a:ext uri="{FF2B5EF4-FFF2-40B4-BE49-F238E27FC236}">
                <a16:creationId xmlns:a16="http://schemas.microsoft.com/office/drawing/2014/main" id="{A63732E2-10F5-FD88-B481-49D0230C5223}"/>
              </a:ext>
            </a:extLst>
          </p:cNvPr>
          <p:cNvGrpSpPr/>
          <p:nvPr/>
        </p:nvGrpSpPr>
        <p:grpSpPr>
          <a:xfrm>
            <a:off x="16921756" y="8920756"/>
            <a:ext cx="337544" cy="337544"/>
            <a:chOff x="0" y="0"/>
            <a:chExt cx="812800" cy="812800"/>
          </a:xfrm>
        </p:grpSpPr>
        <p:sp>
          <p:nvSpPr>
            <p:cNvPr id="7" name="Freeform 7">
              <a:extLst>
                <a:ext uri="{FF2B5EF4-FFF2-40B4-BE49-F238E27FC236}">
                  <a16:creationId xmlns:a16="http://schemas.microsoft.com/office/drawing/2014/main" id="{AFF46081-F73C-ECD9-1F97-BF8302FCC558}"/>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8" name="TextBox 8">
              <a:extLst>
                <a:ext uri="{FF2B5EF4-FFF2-40B4-BE49-F238E27FC236}">
                  <a16:creationId xmlns:a16="http://schemas.microsoft.com/office/drawing/2014/main" id="{DBC40A14-2D45-3159-89FA-05FF75D675D2}"/>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9" name="Group 9">
            <a:extLst>
              <a:ext uri="{FF2B5EF4-FFF2-40B4-BE49-F238E27FC236}">
                <a16:creationId xmlns:a16="http://schemas.microsoft.com/office/drawing/2014/main" id="{3645BDC4-143E-5610-E727-584495E70A3D}"/>
              </a:ext>
            </a:extLst>
          </p:cNvPr>
          <p:cNvGrpSpPr/>
          <p:nvPr/>
        </p:nvGrpSpPr>
        <p:grpSpPr>
          <a:xfrm>
            <a:off x="16491159" y="8920756"/>
            <a:ext cx="337544" cy="337544"/>
            <a:chOff x="0" y="0"/>
            <a:chExt cx="812800" cy="812800"/>
          </a:xfrm>
        </p:grpSpPr>
        <p:sp>
          <p:nvSpPr>
            <p:cNvPr id="10" name="Freeform 10">
              <a:extLst>
                <a:ext uri="{FF2B5EF4-FFF2-40B4-BE49-F238E27FC236}">
                  <a16:creationId xmlns:a16="http://schemas.microsoft.com/office/drawing/2014/main" id="{6FABDE9F-CAFB-54E9-60BD-ED4E343663CD}"/>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1" name="TextBox 11">
              <a:extLst>
                <a:ext uri="{FF2B5EF4-FFF2-40B4-BE49-F238E27FC236}">
                  <a16:creationId xmlns:a16="http://schemas.microsoft.com/office/drawing/2014/main" id="{9F584B55-672E-9DFA-DE3E-9AF07496D7AF}"/>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2" name="Group 12">
            <a:extLst>
              <a:ext uri="{FF2B5EF4-FFF2-40B4-BE49-F238E27FC236}">
                <a16:creationId xmlns:a16="http://schemas.microsoft.com/office/drawing/2014/main" id="{45FB3FFC-C0AC-4C49-3AE4-692BB5104F47}"/>
              </a:ext>
            </a:extLst>
          </p:cNvPr>
          <p:cNvGrpSpPr/>
          <p:nvPr/>
        </p:nvGrpSpPr>
        <p:grpSpPr>
          <a:xfrm>
            <a:off x="16060561" y="8920756"/>
            <a:ext cx="337544" cy="337544"/>
            <a:chOff x="0" y="0"/>
            <a:chExt cx="812800" cy="812800"/>
          </a:xfrm>
        </p:grpSpPr>
        <p:sp>
          <p:nvSpPr>
            <p:cNvPr id="13" name="Freeform 13">
              <a:extLst>
                <a:ext uri="{FF2B5EF4-FFF2-40B4-BE49-F238E27FC236}">
                  <a16:creationId xmlns:a16="http://schemas.microsoft.com/office/drawing/2014/main" id="{D2D2CDA8-03B3-1FB7-6846-EE2E8FFE23F8}"/>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4" name="TextBox 14">
              <a:extLst>
                <a:ext uri="{FF2B5EF4-FFF2-40B4-BE49-F238E27FC236}">
                  <a16:creationId xmlns:a16="http://schemas.microsoft.com/office/drawing/2014/main" id="{4DDF1410-B453-CF2F-4B7B-B44FB03C06DB}"/>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16" name="TextBox 16">
            <a:extLst>
              <a:ext uri="{FF2B5EF4-FFF2-40B4-BE49-F238E27FC236}">
                <a16:creationId xmlns:a16="http://schemas.microsoft.com/office/drawing/2014/main" id="{CDF92C76-EF7E-14F1-FCBE-52CE4E724D9C}"/>
              </a:ext>
            </a:extLst>
          </p:cNvPr>
          <p:cNvSpPr txBox="1"/>
          <p:nvPr/>
        </p:nvSpPr>
        <p:spPr>
          <a:xfrm>
            <a:off x="9481544" y="1133475"/>
            <a:ext cx="6916561" cy="1425575"/>
          </a:xfrm>
          <a:prstGeom prst="rect">
            <a:avLst/>
          </a:prstGeom>
        </p:spPr>
        <p:txBody>
          <a:bodyPr lIns="0" tIns="0" rIns="0" bIns="0" rtlCol="0" anchor="t">
            <a:spAutoFit/>
          </a:bodyPr>
          <a:lstStyle/>
          <a:p>
            <a:pPr algn="l">
              <a:lnSpc>
                <a:spcPts val="5499"/>
              </a:lnSpc>
            </a:pPr>
            <a:r>
              <a:rPr lang="en-US" sz="5499" b="1" dirty="0">
                <a:solidFill>
                  <a:srgbClr val="000000"/>
                </a:solidFill>
                <a:latin typeface="TT Hoves Bold"/>
                <a:ea typeface="TT Hoves Bold"/>
                <a:cs typeface="TT Hoves Bold"/>
                <a:sym typeface="TT Hoves Bold"/>
              </a:rPr>
              <a:t>Blood Pressure Measurement</a:t>
            </a:r>
          </a:p>
        </p:txBody>
      </p:sp>
      <p:sp>
        <p:nvSpPr>
          <p:cNvPr id="17" name="TextBox 17">
            <a:extLst>
              <a:ext uri="{FF2B5EF4-FFF2-40B4-BE49-F238E27FC236}">
                <a16:creationId xmlns:a16="http://schemas.microsoft.com/office/drawing/2014/main" id="{0007C214-0584-647B-4F55-95EB54E665F8}"/>
              </a:ext>
            </a:extLst>
          </p:cNvPr>
          <p:cNvSpPr txBox="1"/>
          <p:nvPr/>
        </p:nvSpPr>
        <p:spPr>
          <a:xfrm>
            <a:off x="9481544" y="3012781"/>
            <a:ext cx="8115300" cy="5479192"/>
          </a:xfrm>
          <a:prstGeom prst="rect">
            <a:avLst/>
          </a:prstGeom>
        </p:spPr>
        <p:txBody>
          <a:bodyPr lIns="0" tIns="0" rIns="0" bIns="0" rtlCol="0" anchor="t">
            <a:spAutoFit/>
          </a:bodyPr>
          <a:lstStyle/>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Proper measurement of blood pressure depends on using validated equipment, the correct cuff size and using standardized clinical assessment procedures consistently </a:t>
            </a:r>
            <a:r>
              <a:rPr lang="en-IN" dirty="0"/>
              <a:t>(Rayes et al., 2023)</a:t>
            </a:r>
            <a:r>
              <a:rPr lang="en-US" sz="2000" dirty="0">
                <a:solidFill>
                  <a:srgbClr val="000000"/>
                </a:solidFill>
                <a:latin typeface="Arial" panose="020B0604020202020204" pitchFamily="34" charset="0"/>
                <a:ea typeface="Lato"/>
                <a:cs typeface="Arial" panose="020B0604020202020204" pitchFamily="34" charset="0"/>
                <a:sym typeface="Lato"/>
              </a:rPr>
              <a:t>.</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The patient should be seated comfortably and relaxed, with abstinence from caffeine, smoking and exercise before the clinic measurement of blood pressure.</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Multiple blood pressure measurements increase the diagnostic precision by decreasing within-patient variability and the impact of white-coat hypertension </a:t>
            </a:r>
            <a:r>
              <a:rPr lang="en-IN" dirty="0"/>
              <a:t>(</a:t>
            </a:r>
            <a:r>
              <a:rPr lang="en-IN" dirty="0" err="1"/>
              <a:t>Visniauskas</a:t>
            </a:r>
            <a:r>
              <a:rPr lang="en-IN" dirty="0"/>
              <a:t> et al., 2023)</a:t>
            </a:r>
            <a:r>
              <a:rPr lang="en-US" sz="2000" dirty="0">
                <a:solidFill>
                  <a:srgbClr val="000000"/>
                </a:solidFill>
                <a:latin typeface="Arial" panose="020B0604020202020204" pitchFamily="34" charset="0"/>
                <a:ea typeface="Lato"/>
                <a:cs typeface="Arial" panose="020B0604020202020204" pitchFamily="34" charset="0"/>
                <a:sym typeface="Lato"/>
              </a:rPr>
              <a:t>.</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Healthcare workers have the responsibility to accurately record readings and ensure appropriate follow-up based on evidence-based clinical guidelines and protocols.</a:t>
            </a:r>
          </a:p>
        </p:txBody>
      </p:sp>
      <p:pic>
        <p:nvPicPr>
          <p:cNvPr id="18" name="Picture 17" descr="How To Take Blood Pressure Measurements">
            <a:extLst>
              <a:ext uri="{FF2B5EF4-FFF2-40B4-BE49-F238E27FC236}">
                <a16:creationId xmlns:a16="http://schemas.microsoft.com/office/drawing/2014/main" id="{C3F27E49-ECB3-DC0F-38B3-45BDB186138D}"/>
              </a:ext>
            </a:extLst>
          </p:cNvPr>
          <p:cNvPicPr>
            <a:picLocks noChangeAspect="1"/>
          </p:cNvPicPr>
          <p:nvPr/>
        </p:nvPicPr>
        <p:blipFill>
          <a:blip r:embed="rId5"/>
          <a:stretch>
            <a:fillRect/>
          </a:stretch>
        </p:blipFill>
        <p:spPr>
          <a:xfrm>
            <a:off x="1752600" y="894551"/>
            <a:ext cx="6704456" cy="8497898"/>
          </a:xfrm>
          <a:prstGeom prst="rect">
            <a:avLst/>
          </a:prstGeom>
        </p:spPr>
      </p:pic>
    </p:spTree>
    <p:extLst>
      <p:ext uri="{BB962C8B-B14F-4D97-AF65-F5344CB8AC3E}">
        <p14:creationId xmlns:p14="http://schemas.microsoft.com/office/powerpoint/2010/main" val="18268982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50F8AA-AC27-6C5A-752D-F70698B72470}"/>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A2322647-C009-0397-399C-517DB0CE04CC}"/>
              </a:ext>
            </a:extLst>
          </p:cNvPr>
          <p:cNvGrpSpPr/>
          <p:nvPr/>
        </p:nvGrpSpPr>
        <p:grpSpPr>
          <a:xfrm>
            <a:off x="457200" y="342900"/>
            <a:ext cx="534176" cy="534176"/>
            <a:chOff x="0" y="0"/>
            <a:chExt cx="812800" cy="812800"/>
          </a:xfrm>
        </p:grpSpPr>
        <p:sp>
          <p:nvSpPr>
            <p:cNvPr id="3" name="Freeform 3">
              <a:extLst>
                <a:ext uri="{FF2B5EF4-FFF2-40B4-BE49-F238E27FC236}">
                  <a16:creationId xmlns:a16="http://schemas.microsoft.com/office/drawing/2014/main" id="{7426C5DE-3908-5810-086D-B43D52F633AA}"/>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4" name="TextBox 4">
              <a:extLst>
                <a:ext uri="{FF2B5EF4-FFF2-40B4-BE49-F238E27FC236}">
                  <a16:creationId xmlns:a16="http://schemas.microsoft.com/office/drawing/2014/main" id="{1ECDF997-5AD7-1D5A-DBF8-97E9D80F2F75}"/>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5" name="Freeform 5">
            <a:extLst>
              <a:ext uri="{FF2B5EF4-FFF2-40B4-BE49-F238E27FC236}">
                <a16:creationId xmlns:a16="http://schemas.microsoft.com/office/drawing/2014/main" id="{E304C799-26C3-841E-1F4D-1AA20CEB7533}"/>
              </a:ext>
            </a:extLst>
          </p:cNvPr>
          <p:cNvSpPr/>
          <p:nvPr/>
        </p:nvSpPr>
        <p:spPr>
          <a:xfrm>
            <a:off x="507279" y="389572"/>
            <a:ext cx="440831" cy="440831"/>
          </a:xfrm>
          <a:custGeom>
            <a:avLst/>
            <a:gdLst/>
            <a:ahLst/>
            <a:cxnLst/>
            <a:rect l="l" t="t" r="r" b="b"/>
            <a:pathLst>
              <a:path w="440831" h="440831">
                <a:moveTo>
                  <a:pt x="0" y="0"/>
                </a:moveTo>
                <a:lnTo>
                  <a:pt x="440831" y="0"/>
                </a:lnTo>
                <a:lnTo>
                  <a:pt x="440831" y="440831"/>
                </a:lnTo>
                <a:lnTo>
                  <a:pt x="0" y="44083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6" name="Group 6">
            <a:extLst>
              <a:ext uri="{FF2B5EF4-FFF2-40B4-BE49-F238E27FC236}">
                <a16:creationId xmlns:a16="http://schemas.microsoft.com/office/drawing/2014/main" id="{5D4706AD-DA1D-2666-2C66-A647753B92F2}"/>
              </a:ext>
            </a:extLst>
          </p:cNvPr>
          <p:cNvGrpSpPr/>
          <p:nvPr/>
        </p:nvGrpSpPr>
        <p:grpSpPr>
          <a:xfrm>
            <a:off x="16921756" y="8920756"/>
            <a:ext cx="337544" cy="337544"/>
            <a:chOff x="0" y="0"/>
            <a:chExt cx="812800" cy="812800"/>
          </a:xfrm>
        </p:grpSpPr>
        <p:sp>
          <p:nvSpPr>
            <p:cNvPr id="7" name="Freeform 7">
              <a:extLst>
                <a:ext uri="{FF2B5EF4-FFF2-40B4-BE49-F238E27FC236}">
                  <a16:creationId xmlns:a16="http://schemas.microsoft.com/office/drawing/2014/main" id="{309262CB-51A6-0174-623C-A190E1532960}"/>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8" name="TextBox 8">
              <a:extLst>
                <a:ext uri="{FF2B5EF4-FFF2-40B4-BE49-F238E27FC236}">
                  <a16:creationId xmlns:a16="http://schemas.microsoft.com/office/drawing/2014/main" id="{518E82A3-F0FB-E19D-41BD-DB01E282D089}"/>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9" name="Group 9">
            <a:extLst>
              <a:ext uri="{FF2B5EF4-FFF2-40B4-BE49-F238E27FC236}">
                <a16:creationId xmlns:a16="http://schemas.microsoft.com/office/drawing/2014/main" id="{F921385E-BE2E-86DF-F4DB-E79311797A53}"/>
              </a:ext>
            </a:extLst>
          </p:cNvPr>
          <p:cNvGrpSpPr/>
          <p:nvPr/>
        </p:nvGrpSpPr>
        <p:grpSpPr>
          <a:xfrm>
            <a:off x="16491159" y="8920756"/>
            <a:ext cx="337544" cy="337544"/>
            <a:chOff x="0" y="0"/>
            <a:chExt cx="812800" cy="812800"/>
          </a:xfrm>
        </p:grpSpPr>
        <p:sp>
          <p:nvSpPr>
            <p:cNvPr id="10" name="Freeform 10">
              <a:extLst>
                <a:ext uri="{FF2B5EF4-FFF2-40B4-BE49-F238E27FC236}">
                  <a16:creationId xmlns:a16="http://schemas.microsoft.com/office/drawing/2014/main" id="{3C08CF2E-8667-712C-B659-0619CD79B171}"/>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1" name="TextBox 11">
              <a:extLst>
                <a:ext uri="{FF2B5EF4-FFF2-40B4-BE49-F238E27FC236}">
                  <a16:creationId xmlns:a16="http://schemas.microsoft.com/office/drawing/2014/main" id="{CFE6F725-AC56-F7DF-76C7-C9E614404940}"/>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2" name="Group 12">
            <a:extLst>
              <a:ext uri="{FF2B5EF4-FFF2-40B4-BE49-F238E27FC236}">
                <a16:creationId xmlns:a16="http://schemas.microsoft.com/office/drawing/2014/main" id="{1942CF46-20E5-F033-1742-0D5C91343246}"/>
              </a:ext>
            </a:extLst>
          </p:cNvPr>
          <p:cNvGrpSpPr/>
          <p:nvPr/>
        </p:nvGrpSpPr>
        <p:grpSpPr>
          <a:xfrm>
            <a:off x="16060561" y="8920756"/>
            <a:ext cx="337544" cy="337544"/>
            <a:chOff x="0" y="0"/>
            <a:chExt cx="812800" cy="812800"/>
          </a:xfrm>
        </p:grpSpPr>
        <p:sp>
          <p:nvSpPr>
            <p:cNvPr id="13" name="Freeform 13">
              <a:extLst>
                <a:ext uri="{FF2B5EF4-FFF2-40B4-BE49-F238E27FC236}">
                  <a16:creationId xmlns:a16="http://schemas.microsoft.com/office/drawing/2014/main" id="{1B9E66DE-646A-6B47-646F-3A67796BF571}"/>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4" name="TextBox 14">
              <a:extLst>
                <a:ext uri="{FF2B5EF4-FFF2-40B4-BE49-F238E27FC236}">
                  <a16:creationId xmlns:a16="http://schemas.microsoft.com/office/drawing/2014/main" id="{F0F78352-CA69-2DF6-CE50-041E47893F63}"/>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16" name="TextBox 16">
            <a:extLst>
              <a:ext uri="{FF2B5EF4-FFF2-40B4-BE49-F238E27FC236}">
                <a16:creationId xmlns:a16="http://schemas.microsoft.com/office/drawing/2014/main" id="{DEE8D7E2-E00D-086D-EA18-FE0D468FBD2E}"/>
              </a:ext>
            </a:extLst>
          </p:cNvPr>
          <p:cNvSpPr txBox="1"/>
          <p:nvPr/>
        </p:nvSpPr>
        <p:spPr>
          <a:xfrm>
            <a:off x="9721645" y="1878677"/>
            <a:ext cx="7978005" cy="705321"/>
          </a:xfrm>
          <a:prstGeom prst="rect">
            <a:avLst/>
          </a:prstGeom>
        </p:spPr>
        <p:txBody>
          <a:bodyPr wrap="square" lIns="0" tIns="0" rIns="0" bIns="0" rtlCol="0" anchor="t">
            <a:spAutoFit/>
          </a:bodyPr>
          <a:lstStyle/>
          <a:p>
            <a:pPr algn="l">
              <a:lnSpc>
                <a:spcPts val="5499"/>
              </a:lnSpc>
            </a:pPr>
            <a:r>
              <a:rPr lang="en-US" sz="5499" b="1" dirty="0">
                <a:solidFill>
                  <a:srgbClr val="000000"/>
                </a:solidFill>
                <a:latin typeface="TT Hoves Bold"/>
                <a:ea typeface="TT Hoves Bold"/>
                <a:cs typeface="TT Hoves Bold"/>
                <a:sym typeface="TT Hoves Bold"/>
              </a:rPr>
              <a:t>Confirming Diagnosis</a:t>
            </a:r>
          </a:p>
        </p:txBody>
      </p:sp>
      <p:sp>
        <p:nvSpPr>
          <p:cNvPr id="17" name="TextBox 17">
            <a:extLst>
              <a:ext uri="{FF2B5EF4-FFF2-40B4-BE49-F238E27FC236}">
                <a16:creationId xmlns:a16="http://schemas.microsoft.com/office/drawing/2014/main" id="{7FC74ADB-7B19-4DDD-67B3-C355A1398579}"/>
              </a:ext>
            </a:extLst>
          </p:cNvPr>
          <p:cNvSpPr txBox="1"/>
          <p:nvPr/>
        </p:nvSpPr>
        <p:spPr>
          <a:xfrm>
            <a:off x="9481544" y="3012781"/>
            <a:ext cx="8115300" cy="5017527"/>
          </a:xfrm>
          <a:prstGeom prst="rect">
            <a:avLst/>
          </a:prstGeom>
        </p:spPr>
        <p:txBody>
          <a:bodyPr lIns="0" tIns="0" rIns="0" bIns="0" rtlCol="0" anchor="t">
            <a:spAutoFit/>
          </a:bodyPr>
          <a:lstStyle/>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NICE recommends use of ambulatory blood pressure monitoring after raised blood pressure measurement to help properly and reliably diagnose hypertension </a:t>
            </a:r>
            <a:r>
              <a:rPr lang="en-IN" dirty="0"/>
              <a:t>(</a:t>
            </a:r>
            <a:r>
              <a:rPr lang="en-IN" dirty="0" err="1"/>
              <a:t>Charchar</a:t>
            </a:r>
            <a:r>
              <a:rPr lang="en-IN" dirty="0"/>
              <a:t> et al., 2024)</a:t>
            </a:r>
            <a:r>
              <a:rPr lang="en-US" sz="2000" dirty="0">
                <a:solidFill>
                  <a:srgbClr val="000000"/>
                </a:solidFill>
                <a:latin typeface="Arial" panose="020B0604020202020204" pitchFamily="34" charset="0"/>
                <a:ea typeface="Lato"/>
                <a:cs typeface="Arial" panose="020B0604020202020204" pitchFamily="34" charset="0"/>
                <a:sym typeface="Lato"/>
              </a:rPr>
              <a:t>.</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Home blood pressure monitoring adds valuable diagnostic data to the effectiveness of patient engagement and hypertension management over time.</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Taking measurements on several days lowers errors from transient blood pressure changes during clinical measurements.</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Diagnosis is essential in moving to timely intervention and can substantially improve cardiovascular risk management and patient outcomes without unnecessary treatment </a:t>
            </a:r>
            <a:r>
              <a:rPr lang="en-IN" dirty="0"/>
              <a:t>(Chen et al., 2023)</a:t>
            </a:r>
            <a:r>
              <a:rPr lang="en-US" sz="2000" dirty="0">
                <a:solidFill>
                  <a:srgbClr val="000000"/>
                </a:solidFill>
                <a:latin typeface="Arial" panose="020B0604020202020204" pitchFamily="34" charset="0"/>
                <a:ea typeface="Lato"/>
                <a:cs typeface="Arial" panose="020B0604020202020204" pitchFamily="34" charset="0"/>
                <a:sym typeface="Lato"/>
              </a:rPr>
              <a:t>.</a:t>
            </a:r>
          </a:p>
        </p:txBody>
      </p:sp>
      <p:pic>
        <p:nvPicPr>
          <p:cNvPr id="15" name="Picture 14" descr="24-Hour ABPM for Clinics, Ambulatory Blood Pressure Monitor with PC  Software, ESH Validated High Accuracy, Wearable One-Piece Design – Wellue">
            <a:extLst>
              <a:ext uri="{FF2B5EF4-FFF2-40B4-BE49-F238E27FC236}">
                <a16:creationId xmlns:a16="http://schemas.microsoft.com/office/drawing/2014/main" id="{AA696FF5-F971-F1F1-5BBA-7AC0F43544B9}"/>
              </a:ext>
            </a:extLst>
          </p:cNvPr>
          <p:cNvPicPr>
            <a:picLocks noChangeAspect="1"/>
          </p:cNvPicPr>
          <p:nvPr/>
        </p:nvPicPr>
        <p:blipFill>
          <a:blip r:embed="rId5"/>
          <a:stretch>
            <a:fillRect/>
          </a:stretch>
        </p:blipFill>
        <p:spPr>
          <a:xfrm>
            <a:off x="507279" y="1638300"/>
            <a:ext cx="8865065" cy="7010400"/>
          </a:xfrm>
          <a:prstGeom prst="rect">
            <a:avLst/>
          </a:prstGeom>
        </p:spPr>
      </p:pic>
    </p:spTree>
    <p:extLst>
      <p:ext uri="{BB962C8B-B14F-4D97-AF65-F5344CB8AC3E}">
        <p14:creationId xmlns:p14="http://schemas.microsoft.com/office/powerpoint/2010/main" val="42417406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D79399-BE89-FFB1-4F41-8C5CC2429226}"/>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5B35406B-9664-C3D9-68EA-BE453338A156}"/>
              </a:ext>
            </a:extLst>
          </p:cNvPr>
          <p:cNvGrpSpPr/>
          <p:nvPr/>
        </p:nvGrpSpPr>
        <p:grpSpPr>
          <a:xfrm>
            <a:off x="457200" y="342900"/>
            <a:ext cx="534176" cy="534176"/>
            <a:chOff x="0" y="0"/>
            <a:chExt cx="812800" cy="812800"/>
          </a:xfrm>
        </p:grpSpPr>
        <p:sp>
          <p:nvSpPr>
            <p:cNvPr id="3" name="Freeform 3">
              <a:extLst>
                <a:ext uri="{FF2B5EF4-FFF2-40B4-BE49-F238E27FC236}">
                  <a16:creationId xmlns:a16="http://schemas.microsoft.com/office/drawing/2014/main" id="{83403DA2-76B6-D778-5D43-C47381F6788D}"/>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4" name="TextBox 4">
              <a:extLst>
                <a:ext uri="{FF2B5EF4-FFF2-40B4-BE49-F238E27FC236}">
                  <a16:creationId xmlns:a16="http://schemas.microsoft.com/office/drawing/2014/main" id="{DD9B67EE-DF20-4B64-B544-7304CE446DD1}"/>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5" name="Freeform 5">
            <a:extLst>
              <a:ext uri="{FF2B5EF4-FFF2-40B4-BE49-F238E27FC236}">
                <a16:creationId xmlns:a16="http://schemas.microsoft.com/office/drawing/2014/main" id="{CBBCC362-EB47-DA66-B58D-1E9CAFA7E4A0}"/>
              </a:ext>
            </a:extLst>
          </p:cNvPr>
          <p:cNvSpPr/>
          <p:nvPr/>
        </p:nvSpPr>
        <p:spPr>
          <a:xfrm>
            <a:off x="507279" y="389572"/>
            <a:ext cx="440831" cy="440831"/>
          </a:xfrm>
          <a:custGeom>
            <a:avLst/>
            <a:gdLst/>
            <a:ahLst/>
            <a:cxnLst/>
            <a:rect l="l" t="t" r="r" b="b"/>
            <a:pathLst>
              <a:path w="440831" h="440831">
                <a:moveTo>
                  <a:pt x="0" y="0"/>
                </a:moveTo>
                <a:lnTo>
                  <a:pt x="440831" y="0"/>
                </a:lnTo>
                <a:lnTo>
                  <a:pt x="440831" y="440831"/>
                </a:lnTo>
                <a:lnTo>
                  <a:pt x="0" y="44083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6" name="Group 6">
            <a:extLst>
              <a:ext uri="{FF2B5EF4-FFF2-40B4-BE49-F238E27FC236}">
                <a16:creationId xmlns:a16="http://schemas.microsoft.com/office/drawing/2014/main" id="{CC4CE931-44FA-9E7E-0DCB-FE4CA2D1C654}"/>
              </a:ext>
            </a:extLst>
          </p:cNvPr>
          <p:cNvGrpSpPr/>
          <p:nvPr/>
        </p:nvGrpSpPr>
        <p:grpSpPr>
          <a:xfrm>
            <a:off x="16921756" y="8920756"/>
            <a:ext cx="337544" cy="337544"/>
            <a:chOff x="0" y="0"/>
            <a:chExt cx="812800" cy="812800"/>
          </a:xfrm>
        </p:grpSpPr>
        <p:sp>
          <p:nvSpPr>
            <p:cNvPr id="7" name="Freeform 7">
              <a:extLst>
                <a:ext uri="{FF2B5EF4-FFF2-40B4-BE49-F238E27FC236}">
                  <a16:creationId xmlns:a16="http://schemas.microsoft.com/office/drawing/2014/main" id="{EB5EB0F7-8612-0138-3802-5505E9AFF057}"/>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8" name="TextBox 8">
              <a:extLst>
                <a:ext uri="{FF2B5EF4-FFF2-40B4-BE49-F238E27FC236}">
                  <a16:creationId xmlns:a16="http://schemas.microsoft.com/office/drawing/2014/main" id="{427EA15D-BCDD-198D-399F-FE20CD65A05A}"/>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9" name="Group 9">
            <a:extLst>
              <a:ext uri="{FF2B5EF4-FFF2-40B4-BE49-F238E27FC236}">
                <a16:creationId xmlns:a16="http://schemas.microsoft.com/office/drawing/2014/main" id="{5668D738-42BA-A64C-F4D9-FD0ED14EC26B}"/>
              </a:ext>
            </a:extLst>
          </p:cNvPr>
          <p:cNvGrpSpPr/>
          <p:nvPr/>
        </p:nvGrpSpPr>
        <p:grpSpPr>
          <a:xfrm>
            <a:off x="16491159" y="8920756"/>
            <a:ext cx="337544" cy="337544"/>
            <a:chOff x="0" y="0"/>
            <a:chExt cx="812800" cy="812800"/>
          </a:xfrm>
        </p:grpSpPr>
        <p:sp>
          <p:nvSpPr>
            <p:cNvPr id="10" name="Freeform 10">
              <a:extLst>
                <a:ext uri="{FF2B5EF4-FFF2-40B4-BE49-F238E27FC236}">
                  <a16:creationId xmlns:a16="http://schemas.microsoft.com/office/drawing/2014/main" id="{18395D7B-8FF0-280F-6811-1793E3E778DC}"/>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1" name="TextBox 11">
              <a:extLst>
                <a:ext uri="{FF2B5EF4-FFF2-40B4-BE49-F238E27FC236}">
                  <a16:creationId xmlns:a16="http://schemas.microsoft.com/office/drawing/2014/main" id="{7CE0E334-8266-767D-CDA4-1E8AC7B4CA15}"/>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2" name="Group 12">
            <a:extLst>
              <a:ext uri="{FF2B5EF4-FFF2-40B4-BE49-F238E27FC236}">
                <a16:creationId xmlns:a16="http://schemas.microsoft.com/office/drawing/2014/main" id="{4C009CD3-A80F-3320-499F-A31A53E41F81}"/>
              </a:ext>
            </a:extLst>
          </p:cNvPr>
          <p:cNvGrpSpPr/>
          <p:nvPr/>
        </p:nvGrpSpPr>
        <p:grpSpPr>
          <a:xfrm>
            <a:off x="16060561" y="8920756"/>
            <a:ext cx="337544" cy="337544"/>
            <a:chOff x="0" y="0"/>
            <a:chExt cx="812800" cy="812800"/>
          </a:xfrm>
        </p:grpSpPr>
        <p:sp>
          <p:nvSpPr>
            <p:cNvPr id="13" name="Freeform 13">
              <a:extLst>
                <a:ext uri="{FF2B5EF4-FFF2-40B4-BE49-F238E27FC236}">
                  <a16:creationId xmlns:a16="http://schemas.microsoft.com/office/drawing/2014/main" id="{1721E281-B0FB-631C-014F-A2CBB07ED771}"/>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4" name="TextBox 14">
              <a:extLst>
                <a:ext uri="{FF2B5EF4-FFF2-40B4-BE49-F238E27FC236}">
                  <a16:creationId xmlns:a16="http://schemas.microsoft.com/office/drawing/2014/main" id="{57BA3CD1-C46E-E4DE-C90E-75EDE6FB2F81}"/>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16" name="TextBox 16">
            <a:extLst>
              <a:ext uri="{FF2B5EF4-FFF2-40B4-BE49-F238E27FC236}">
                <a16:creationId xmlns:a16="http://schemas.microsoft.com/office/drawing/2014/main" id="{56299EA0-3FC7-36F0-B3D1-386B21744DA4}"/>
              </a:ext>
            </a:extLst>
          </p:cNvPr>
          <p:cNvSpPr txBox="1"/>
          <p:nvPr/>
        </p:nvSpPr>
        <p:spPr>
          <a:xfrm>
            <a:off x="9795342" y="1547141"/>
            <a:ext cx="7978005" cy="1410643"/>
          </a:xfrm>
          <a:prstGeom prst="rect">
            <a:avLst/>
          </a:prstGeom>
        </p:spPr>
        <p:txBody>
          <a:bodyPr wrap="square" lIns="0" tIns="0" rIns="0" bIns="0" rtlCol="0" anchor="t">
            <a:spAutoFit/>
          </a:bodyPr>
          <a:lstStyle/>
          <a:p>
            <a:pPr algn="l">
              <a:lnSpc>
                <a:spcPts val="5499"/>
              </a:lnSpc>
            </a:pPr>
            <a:r>
              <a:rPr lang="en-US" sz="5499" b="1" dirty="0">
                <a:solidFill>
                  <a:srgbClr val="000000"/>
                </a:solidFill>
                <a:latin typeface="TT Hoves Bold"/>
                <a:ea typeface="TT Hoves Bold"/>
                <a:cs typeface="TT Hoves Bold"/>
                <a:sym typeface="TT Hoves Bold"/>
              </a:rPr>
              <a:t>Cardiovascular Risk Assessment</a:t>
            </a:r>
          </a:p>
        </p:txBody>
      </p:sp>
      <p:sp>
        <p:nvSpPr>
          <p:cNvPr id="17" name="TextBox 17">
            <a:extLst>
              <a:ext uri="{FF2B5EF4-FFF2-40B4-BE49-F238E27FC236}">
                <a16:creationId xmlns:a16="http://schemas.microsoft.com/office/drawing/2014/main" id="{44EF1002-ED29-6FD6-0719-7E516410FE41}"/>
              </a:ext>
            </a:extLst>
          </p:cNvPr>
          <p:cNvSpPr txBox="1"/>
          <p:nvPr/>
        </p:nvSpPr>
        <p:spPr>
          <a:xfrm>
            <a:off x="9481544" y="3012781"/>
            <a:ext cx="8115300" cy="5479192"/>
          </a:xfrm>
          <a:prstGeom prst="rect">
            <a:avLst/>
          </a:prstGeom>
        </p:spPr>
        <p:txBody>
          <a:bodyPr lIns="0" tIns="0" rIns="0" bIns="0" rtlCol="0" anchor="t">
            <a:spAutoFit/>
          </a:bodyPr>
          <a:lstStyle/>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Cardiovascular risk factors modulating hypertension and long-term patient prognosis can be comprehensively evaluated during consultations very effectively </a:t>
            </a:r>
            <a:r>
              <a:rPr lang="en-IN" dirty="0"/>
              <a:t>(Bryan, 2022)</a:t>
            </a:r>
            <a:r>
              <a:rPr lang="en-US" sz="2000" dirty="0">
                <a:solidFill>
                  <a:srgbClr val="000000"/>
                </a:solidFill>
                <a:latin typeface="Arial" panose="020B0604020202020204" pitchFamily="34" charset="0"/>
                <a:ea typeface="Lato"/>
                <a:cs typeface="Arial" panose="020B0604020202020204" pitchFamily="34" charset="0"/>
                <a:sym typeface="Lato"/>
              </a:rPr>
              <a:t>.</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Smoking, alcohol use, family history, history of previous cardiovascular disease, and current chronic medical conditions are included in medical history.</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Examination proactively detects obesity, organ damage, vascular changes, and other cardiovascular risk factors that need to be addressed in the clinic </a:t>
            </a:r>
            <a:r>
              <a:rPr lang="en-IN" dirty="0"/>
              <a:t>(Huang et al., 2025)</a:t>
            </a:r>
            <a:r>
              <a:rPr lang="en-US" sz="2000" dirty="0">
                <a:solidFill>
                  <a:srgbClr val="000000"/>
                </a:solidFill>
                <a:latin typeface="Arial" panose="020B0604020202020204" pitchFamily="34" charset="0"/>
                <a:ea typeface="Lato"/>
                <a:cs typeface="Arial" panose="020B0604020202020204" pitchFamily="34" charset="0"/>
                <a:sym typeface="Lato"/>
              </a:rPr>
              <a:t>.</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Risk assessment helps to inform the clinical decisions for individual treatment plans, thus promoting evidence-based approaches to patient management and health outcomes.</a:t>
            </a:r>
          </a:p>
        </p:txBody>
      </p:sp>
      <p:pic>
        <p:nvPicPr>
          <p:cNvPr id="18" name="Picture 17" descr="Singapore Cardiovascular Risk Screening | Kaizen Medical">
            <a:extLst>
              <a:ext uri="{FF2B5EF4-FFF2-40B4-BE49-F238E27FC236}">
                <a16:creationId xmlns:a16="http://schemas.microsoft.com/office/drawing/2014/main" id="{381A51BE-0E35-72F3-11D6-6C735D85EE7C}"/>
              </a:ext>
            </a:extLst>
          </p:cNvPr>
          <p:cNvPicPr>
            <a:picLocks noChangeAspect="1"/>
          </p:cNvPicPr>
          <p:nvPr/>
        </p:nvPicPr>
        <p:blipFill>
          <a:blip r:embed="rId5"/>
          <a:stretch>
            <a:fillRect/>
          </a:stretch>
        </p:blipFill>
        <p:spPr>
          <a:xfrm>
            <a:off x="691155" y="1384723"/>
            <a:ext cx="8697335" cy="7720782"/>
          </a:xfrm>
          <a:prstGeom prst="rect">
            <a:avLst/>
          </a:prstGeom>
        </p:spPr>
      </p:pic>
    </p:spTree>
    <p:extLst>
      <p:ext uri="{BB962C8B-B14F-4D97-AF65-F5344CB8AC3E}">
        <p14:creationId xmlns:p14="http://schemas.microsoft.com/office/powerpoint/2010/main" val="40087526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D5D9F7-40A8-5B2D-A36F-75E4686BA6F6}"/>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339901AE-EF5D-0DFC-12D0-C11628C11797}"/>
              </a:ext>
            </a:extLst>
          </p:cNvPr>
          <p:cNvGrpSpPr/>
          <p:nvPr/>
        </p:nvGrpSpPr>
        <p:grpSpPr>
          <a:xfrm>
            <a:off x="457200" y="342900"/>
            <a:ext cx="534176" cy="534176"/>
            <a:chOff x="0" y="0"/>
            <a:chExt cx="812800" cy="812800"/>
          </a:xfrm>
        </p:grpSpPr>
        <p:sp>
          <p:nvSpPr>
            <p:cNvPr id="3" name="Freeform 3">
              <a:extLst>
                <a:ext uri="{FF2B5EF4-FFF2-40B4-BE49-F238E27FC236}">
                  <a16:creationId xmlns:a16="http://schemas.microsoft.com/office/drawing/2014/main" id="{47DFBBB7-AD74-D8D7-C20A-4FE4973E12E2}"/>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4" name="TextBox 4">
              <a:extLst>
                <a:ext uri="{FF2B5EF4-FFF2-40B4-BE49-F238E27FC236}">
                  <a16:creationId xmlns:a16="http://schemas.microsoft.com/office/drawing/2014/main" id="{4AD3915C-F0DE-B0E4-C681-38998EB9D917}"/>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5" name="Freeform 5">
            <a:extLst>
              <a:ext uri="{FF2B5EF4-FFF2-40B4-BE49-F238E27FC236}">
                <a16:creationId xmlns:a16="http://schemas.microsoft.com/office/drawing/2014/main" id="{AB0B1F72-9303-2832-1EC3-83F8692EB367}"/>
              </a:ext>
            </a:extLst>
          </p:cNvPr>
          <p:cNvSpPr/>
          <p:nvPr/>
        </p:nvSpPr>
        <p:spPr>
          <a:xfrm>
            <a:off x="507279" y="389572"/>
            <a:ext cx="440831" cy="440831"/>
          </a:xfrm>
          <a:custGeom>
            <a:avLst/>
            <a:gdLst/>
            <a:ahLst/>
            <a:cxnLst/>
            <a:rect l="l" t="t" r="r" b="b"/>
            <a:pathLst>
              <a:path w="440831" h="440831">
                <a:moveTo>
                  <a:pt x="0" y="0"/>
                </a:moveTo>
                <a:lnTo>
                  <a:pt x="440831" y="0"/>
                </a:lnTo>
                <a:lnTo>
                  <a:pt x="440831" y="440831"/>
                </a:lnTo>
                <a:lnTo>
                  <a:pt x="0" y="44083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6" name="Group 6">
            <a:extLst>
              <a:ext uri="{FF2B5EF4-FFF2-40B4-BE49-F238E27FC236}">
                <a16:creationId xmlns:a16="http://schemas.microsoft.com/office/drawing/2014/main" id="{B2051887-3AE1-7525-7653-0A3A136C7FF6}"/>
              </a:ext>
            </a:extLst>
          </p:cNvPr>
          <p:cNvGrpSpPr/>
          <p:nvPr/>
        </p:nvGrpSpPr>
        <p:grpSpPr>
          <a:xfrm>
            <a:off x="16921756" y="8920756"/>
            <a:ext cx="337544" cy="337544"/>
            <a:chOff x="0" y="0"/>
            <a:chExt cx="812800" cy="812800"/>
          </a:xfrm>
        </p:grpSpPr>
        <p:sp>
          <p:nvSpPr>
            <p:cNvPr id="7" name="Freeform 7">
              <a:extLst>
                <a:ext uri="{FF2B5EF4-FFF2-40B4-BE49-F238E27FC236}">
                  <a16:creationId xmlns:a16="http://schemas.microsoft.com/office/drawing/2014/main" id="{B6061F44-8F44-D7E3-E508-8915E01D3CA7}"/>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8" name="TextBox 8">
              <a:extLst>
                <a:ext uri="{FF2B5EF4-FFF2-40B4-BE49-F238E27FC236}">
                  <a16:creationId xmlns:a16="http://schemas.microsoft.com/office/drawing/2014/main" id="{80D1B7EA-58CC-C86A-2CCD-1545AA68DD80}"/>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9" name="Group 9">
            <a:extLst>
              <a:ext uri="{FF2B5EF4-FFF2-40B4-BE49-F238E27FC236}">
                <a16:creationId xmlns:a16="http://schemas.microsoft.com/office/drawing/2014/main" id="{9AF97751-10B5-0A0E-1043-FF124443FD76}"/>
              </a:ext>
            </a:extLst>
          </p:cNvPr>
          <p:cNvGrpSpPr/>
          <p:nvPr/>
        </p:nvGrpSpPr>
        <p:grpSpPr>
          <a:xfrm>
            <a:off x="16491159" y="8920756"/>
            <a:ext cx="337544" cy="337544"/>
            <a:chOff x="0" y="0"/>
            <a:chExt cx="812800" cy="812800"/>
          </a:xfrm>
        </p:grpSpPr>
        <p:sp>
          <p:nvSpPr>
            <p:cNvPr id="10" name="Freeform 10">
              <a:extLst>
                <a:ext uri="{FF2B5EF4-FFF2-40B4-BE49-F238E27FC236}">
                  <a16:creationId xmlns:a16="http://schemas.microsoft.com/office/drawing/2014/main" id="{BA1CD5C5-C083-8B51-4119-6DCBFA5D90F0}"/>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1" name="TextBox 11">
              <a:extLst>
                <a:ext uri="{FF2B5EF4-FFF2-40B4-BE49-F238E27FC236}">
                  <a16:creationId xmlns:a16="http://schemas.microsoft.com/office/drawing/2014/main" id="{75D3C3E6-CA29-AE52-C16C-8C9D9F77E225}"/>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2" name="Group 12">
            <a:extLst>
              <a:ext uri="{FF2B5EF4-FFF2-40B4-BE49-F238E27FC236}">
                <a16:creationId xmlns:a16="http://schemas.microsoft.com/office/drawing/2014/main" id="{0E14DB33-1A99-A27B-82C7-2736C8E6ADEE}"/>
              </a:ext>
            </a:extLst>
          </p:cNvPr>
          <p:cNvGrpSpPr/>
          <p:nvPr/>
        </p:nvGrpSpPr>
        <p:grpSpPr>
          <a:xfrm>
            <a:off x="16060561" y="8920756"/>
            <a:ext cx="337544" cy="337544"/>
            <a:chOff x="0" y="0"/>
            <a:chExt cx="812800" cy="812800"/>
          </a:xfrm>
        </p:grpSpPr>
        <p:sp>
          <p:nvSpPr>
            <p:cNvPr id="13" name="Freeform 13">
              <a:extLst>
                <a:ext uri="{FF2B5EF4-FFF2-40B4-BE49-F238E27FC236}">
                  <a16:creationId xmlns:a16="http://schemas.microsoft.com/office/drawing/2014/main" id="{DFF7022C-AA7F-61FC-EC56-32C713A09398}"/>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4" name="TextBox 14">
              <a:extLst>
                <a:ext uri="{FF2B5EF4-FFF2-40B4-BE49-F238E27FC236}">
                  <a16:creationId xmlns:a16="http://schemas.microsoft.com/office/drawing/2014/main" id="{743B9CF1-141C-D190-067C-7CE54D8CB274}"/>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16" name="TextBox 16">
            <a:extLst>
              <a:ext uri="{FF2B5EF4-FFF2-40B4-BE49-F238E27FC236}">
                <a16:creationId xmlns:a16="http://schemas.microsoft.com/office/drawing/2014/main" id="{0F677280-15D1-AEC6-3F70-E7AD3579FC2E}"/>
              </a:ext>
            </a:extLst>
          </p:cNvPr>
          <p:cNvSpPr txBox="1"/>
          <p:nvPr/>
        </p:nvSpPr>
        <p:spPr>
          <a:xfrm>
            <a:off x="9795342" y="1547141"/>
            <a:ext cx="7978005" cy="1410643"/>
          </a:xfrm>
          <a:prstGeom prst="rect">
            <a:avLst/>
          </a:prstGeom>
        </p:spPr>
        <p:txBody>
          <a:bodyPr wrap="square" lIns="0" tIns="0" rIns="0" bIns="0" rtlCol="0" anchor="t">
            <a:spAutoFit/>
          </a:bodyPr>
          <a:lstStyle/>
          <a:p>
            <a:pPr algn="l">
              <a:lnSpc>
                <a:spcPts val="5499"/>
              </a:lnSpc>
            </a:pPr>
            <a:r>
              <a:rPr lang="en-US" sz="5499" b="1" dirty="0">
                <a:solidFill>
                  <a:srgbClr val="000000"/>
                </a:solidFill>
                <a:latin typeface="TT Hoves Bold"/>
                <a:ea typeface="TT Hoves Bold"/>
                <a:cs typeface="TT Hoves Bold"/>
                <a:sym typeface="TT Hoves Bold"/>
              </a:rPr>
              <a:t>Laboratory and Diagnostic Tests</a:t>
            </a:r>
          </a:p>
        </p:txBody>
      </p:sp>
      <p:sp>
        <p:nvSpPr>
          <p:cNvPr id="17" name="TextBox 17">
            <a:extLst>
              <a:ext uri="{FF2B5EF4-FFF2-40B4-BE49-F238E27FC236}">
                <a16:creationId xmlns:a16="http://schemas.microsoft.com/office/drawing/2014/main" id="{F818405A-903B-80F2-AF9A-F1B9B4B7F8F1}"/>
              </a:ext>
            </a:extLst>
          </p:cNvPr>
          <p:cNvSpPr txBox="1"/>
          <p:nvPr/>
        </p:nvSpPr>
        <p:spPr>
          <a:xfrm>
            <a:off x="9481544" y="3012781"/>
            <a:ext cx="8115300" cy="5479192"/>
          </a:xfrm>
          <a:prstGeom prst="rect">
            <a:avLst/>
          </a:prstGeom>
        </p:spPr>
        <p:txBody>
          <a:bodyPr lIns="0" tIns="0" rIns="0" bIns="0" rtlCol="0" anchor="t">
            <a:spAutoFit/>
          </a:bodyPr>
          <a:lstStyle/>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Effective detection of renal impairment in patients with hypertension and its role in the pathogenesis of hypertension is achieved by the use of kidney function tests </a:t>
            </a:r>
            <a:r>
              <a:rPr lang="en-IN" dirty="0"/>
              <a:t>(</a:t>
            </a:r>
            <a:r>
              <a:rPr lang="en-IN" dirty="0" err="1"/>
              <a:t>Juraschek</a:t>
            </a:r>
            <a:r>
              <a:rPr lang="en-IN" dirty="0"/>
              <a:t> et al., 2023)</a:t>
            </a:r>
            <a:r>
              <a:rPr lang="en-US" sz="2000" dirty="0">
                <a:solidFill>
                  <a:srgbClr val="000000"/>
                </a:solidFill>
                <a:latin typeface="Arial" panose="020B0604020202020204" pitchFamily="34" charset="0"/>
                <a:ea typeface="Lato"/>
                <a:cs typeface="Arial" panose="020B0604020202020204" pitchFamily="34" charset="0"/>
                <a:sym typeface="Lato"/>
              </a:rPr>
              <a:t>.</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The evaluation of lipid profiles is important to support comprehensive cardiovascular risk assessment and evidence-based treatment planning strategies, as appropriate.</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Diabetes is frequently linked to hypertension and higher risk of cardiovascular disease in adults worldwide, and is detected by blood glucose testing </a:t>
            </a:r>
            <a:r>
              <a:rPr lang="en-IN" dirty="0"/>
              <a:t>(Chapman et al., 2023)</a:t>
            </a:r>
            <a:r>
              <a:rPr lang="en-US" sz="2000" dirty="0">
                <a:solidFill>
                  <a:srgbClr val="000000"/>
                </a:solidFill>
                <a:latin typeface="Arial" panose="020B0604020202020204" pitchFamily="34" charset="0"/>
                <a:ea typeface="Lato"/>
                <a:cs typeface="Arial" panose="020B0604020202020204" pitchFamily="34" charset="0"/>
                <a:sym typeface="Lato"/>
              </a:rPr>
              <a:t>.</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Cardiac abnormalities found during electrocardiography are useful for early detection of heart conditions associated with hypertension that need specialist clinical management quickly.</a:t>
            </a:r>
          </a:p>
        </p:txBody>
      </p:sp>
      <p:pic>
        <p:nvPicPr>
          <p:cNvPr id="15" name="Picture 14" descr="7 Advanced Test ForHypertensive Heart Disease Diagnosis | Drlogy">
            <a:extLst>
              <a:ext uri="{FF2B5EF4-FFF2-40B4-BE49-F238E27FC236}">
                <a16:creationId xmlns:a16="http://schemas.microsoft.com/office/drawing/2014/main" id="{48910A74-8177-5D01-71E8-E9E4D1D41C4C}"/>
              </a:ext>
            </a:extLst>
          </p:cNvPr>
          <p:cNvPicPr>
            <a:picLocks noChangeAspect="1"/>
          </p:cNvPicPr>
          <p:nvPr/>
        </p:nvPicPr>
        <p:blipFill>
          <a:blip r:embed="rId5"/>
          <a:stretch>
            <a:fillRect/>
          </a:stretch>
        </p:blipFill>
        <p:spPr>
          <a:xfrm>
            <a:off x="1921539" y="762655"/>
            <a:ext cx="5840503" cy="8761689"/>
          </a:xfrm>
          <a:prstGeom prst="rect">
            <a:avLst/>
          </a:prstGeom>
        </p:spPr>
      </p:pic>
    </p:spTree>
    <p:extLst>
      <p:ext uri="{BB962C8B-B14F-4D97-AF65-F5344CB8AC3E}">
        <p14:creationId xmlns:p14="http://schemas.microsoft.com/office/powerpoint/2010/main" val="2580976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09731" y="1028700"/>
            <a:ext cx="534176" cy="534176"/>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1156404" y="1075373"/>
            <a:ext cx="440831" cy="440831"/>
          </a:xfrm>
          <a:custGeom>
            <a:avLst/>
            <a:gdLst/>
            <a:ahLst/>
            <a:cxnLst/>
            <a:rect l="l" t="t" r="r" b="b"/>
            <a:pathLst>
              <a:path w="440831" h="440831">
                <a:moveTo>
                  <a:pt x="0" y="0"/>
                </a:moveTo>
                <a:lnTo>
                  <a:pt x="440831" y="0"/>
                </a:lnTo>
                <a:lnTo>
                  <a:pt x="440831" y="440831"/>
                </a:lnTo>
                <a:lnTo>
                  <a:pt x="0" y="44083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6" name="Group 6"/>
          <p:cNvGrpSpPr/>
          <p:nvPr/>
        </p:nvGrpSpPr>
        <p:grpSpPr>
          <a:xfrm>
            <a:off x="16921756" y="8920756"/>
            <a:ext cx="337544" cy="337544"/>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8" name="TextBox 8"/>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16491159" y="8920756"/>
            <a:ext cx="337544" cy="337544"/>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1" name="TextBox 11"/>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a:off x="16060561" y="8920756"/>
            <a:ext cx="337544" cy="337544"/>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4" name="TextBox 14"/>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a:off x="6687941" y="2927378"/>
            <a:ext cx="5993378" cy="5993378"/>
            <a:chOff x="0" y="0"/>
            <a:chExt cx="1578503" cy="1578503"/>
          </a:xfrm>
        </p:grpSpPr>
        <p:sp>
          <p:nvSpPr>
            <p:cNvPr id="16" name="Freeform 16"/>
            <p:cNvSpPr/>
            <p:nvPr/>
          </p:nvSpPr>
          <p:spPr>
            <a:xfrm>
              <a:off x="0" y="0"/>
              <a:ext cx="1578503" cy="1578503"/>
            </a:xfrm>
            <a:custGeom>
              <a:avLst/>
              <a:gdLst/>
              <a:ahLst/>
              <a:cxnLst/>
              <a:rect l="l" t="t" r="r" b="b"/>
              <a:pathLst>
                <a:path w="1578503" h="1578503">
                  <a:moveTo>
                    <a:pt x="0" y="0"/>
                  </a:moveTo>
                  <a:lnTo>
                    <a:pt x="1578503" y="0"/>
                  </a:lnTo>
                  <a:lnTo>
                    <a:pt x="1578503" y="1578503"/>
                  </a:lnTo>
                  <a:lnTo>
                    <a:pt x="0" y="1578503"/>
                  </a:lnTo>
                  <a:close/>
                </a:path>
              </a:pathLst>
            </a:custGeom>
            <a:solidFill>
              <a:srgbClr val="FAFAFA"/>
            </a:solidFill>
          </p:spPr>
        </p:sp>
        <p:sp>
          <p:nvSpPr>
            <p:cNvPr id="17" name="TextBox 17"/>
            <p:cNvSpPr txBox="1"/>
            <p:nvPr/>
          </p:nvSpPr>
          <p:spPr>
            <a:xfrm>
              <a:off x="0" y="-38100"/>
              <a:ext cx="1578503" cy="1616603"/>
            </a:xfrm>
            <a:prstGeom prst="rect">
              <a:avLst/>
            </a:prstGeom>
          </p:spPr>
          <p:txBody>
            <a:bodyPr lIns="50800" tIns="50800" rIns="50800" bIns="50800" rtlCol="0" anchor="ctr"/>
            <a:lstStyle/>
            <a:p>
              <a:pPr algn="ctr">
                <a:lnSpc>
                  <a:spcPts val="2659"/>
                </a:lnSpc>
              </a:pPr>
              <a:endParaRPr/>
            </a:p>
          </p:txBody>
        </p:sp>
      </p:grpSp>
      <p:sp>
        <p:nvSpPr>
          <p:cNvPr id="19" name="Freeform 19"/>
          <p:cNvSpPr/>
          <p:nvPr/>
        </p:nvSpPr>
        <p:spPr>
          <a:xfrm>
            <a:off x="1643907" y="2706151"/>
            <a:ext cx="8276139" cy="7193155"/>
          </a:xfrm>
          <a:custGeom>
            <a:avLst/>
            <a:gdLst/>
            <a:ahLst/>
            <a:cxnLst/>
            <a:rect l="l" t="t" r="r" b="b"/>
            <a:pathLst>
              <a:path w="8276139" h="7193155">
                <a:moveTo>
                  <a:pt x="0" y="0"/>
                </a:moveTo>
                <a:lnTo>
                  <a:pt x="8276140" y="0"/>
                </a:lnTo>
                <a:lnTo>
                  <a:pt x="8276140" y="7193155"/>
                </a:lnTo>
                <a:lnTo>
                  <a:pt x="0" y="7193155"/>
                </a:lnTo>
                <a:lnTo>
                  <a:pt x="0" y="0"/>
                </a:lnTo>
                <a:close/>
              </a:path>
            </a:pathLst>
          </a:custGeom>
          <a:blipFill>
            <a:blip r:embed="rId5"/>
            <a:stretch>
              <a:fillRect t="-7527" b="-7527"/>
            </a:stretch>
          </a:blipFill>
        </p:spPr>
      </p:sp>
      <p:sp>
        <p:nvSpPr>
          <p:cNvPr id="20" name="TextBox 20"/>
          <p:cNvSpPr txBox="1"/>
          <p:nvPr/>
        </p:nvSpPr>
        <p:spPr>
          <a:xfrm>
            <a:off x="1981200" y="1060345"/>
            <a:ext cx="10312466" cy="705321"/>
          </a:xfrm>
          <a:prstGeom prst="rect">
            <a:avLst/>
          </a:prstGeom>
        </p:spPr>
        <p:txBody>
          <a:bodyPr lIns="0" tIns="0" rIns="0" bIns="0" rtlCol="0" anchor="t">
            <a:spAutoFit/>
          </a:bodyPr>
          <a:lstStyle/>
          <a:p>
            <a:pPr algn="l">
              <a:lnSpc>
                <a:spcPts val="5499"/>
              </a:lnSpc>
            </a:pPr>
            <a:r>
              <a:rPr lang="en-US" sz="5499" b="1" dirty="0">
                <a:solidFill>
                  <a:srgbClr val="000000"/>
                </a:solidFill>
                <a:latin typeface="TT Hoves Bold"/>
                <a:ea typeface="TT Hoves Bold"/>
                <a:cs typeface="TT Hoves Bold"/>
                <a:sym typeface="TT Hoves Bold"/>
              </a:rPr>
              <a:t>Management of Hypertension </a:t>
            </a:r>
          </a:p>
        </p:txBody>
      </p:sp>
      <p:sp>
        <p:nvSpPr>
          <p:cNvPr id="21" name="TextBox 21"/>
          <p:cNvSpPr txBox="1"/>
          <p:nvPr/>
        </p:nvSpPr>
        <p:spPr>
          <a:xfrm>
            <a:off x="10150412" y="2108006"/>
            <a:ext cx="7908987" cy="7329635"/>
          </a:xfrm>
          <a:prstGeom prst="rect">
            <a:avLst/>
          </a:prstGeom>
        </p:spPr>
        <p:txBody>
          <a:bodyPr wrap="square" lIns="0" tIns="0" rIns="0" bIns="0" rtlCol="0" anchor="t">
            <a:spAutoFit/>
          </a:bodyPr>
          <a:lstStyle/>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NICE recommends lifestyle changes, ongoing surveillance and antihypertensive drugs based on level of blood pressure, cardiovascular risk, age and individual blood pressure level characteristics (Kario et al., 2024).</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These are lifestyle changes like a healthy diet, avoiding excess salt, regular physical exercise, quitting smoking and drinking alcohol moderately, stress management and maintaining healthy weight (</a:t>
            </a:r>
            <a:r>
              <a:rPr lang="en-US" sz="2000" dirty="0" err="1">
                <a:solidFill>
                  <a:srgbClr val="000000"/>
                </a:solidFill>
                <a:latin typeface="Arial" panose="020B0604020202020204" pitchFamily="34" charset="0"/>
                <a:ea typeface="Lato"/>
                <a:cs typeface="Arial" panose="020B0604020202020204" pitchFamily="34" charset="0"/>
                <a:sym typeface="Lato"/>
              </a:rPr>
              <a:t>Parati</a:t>
            </a:r>
            <a:r>
              <a:rPr lang="en-US" sz="2000" dirty="0">
                <a:solidFill>
                  <a:srgbClr val="000000"/>
                </a:solidFill>
                <a:latin typeface="Arial" panose="020B0604020202020204" pitchFamily="34" charset="0"/>
                <a:ea typeface="Lato"/>
                <a:cs typeface="Arial" panose="020B0604020202020204" pitchFamily="34" charset="0"/>
                <a:sym typeface="Lato"/>
              </a:rPr>
              <a:t> et al., 2023).</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Risk stratification uses assessment of cardiovascular disease risk, target organ damage, diabetes, kidney disease and any existing comorbidities to figure out the intensity of treatment (Liu et al., 2023).</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Improved adherence, education, monitoring, and evidence based patient outcomes through coordinated care by multidisciplinary teams of doctors, nurses, pharmacists, dietitians, and community services (Chaturvedi et al., 2024).</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F6A7F1-2B20-1780-21B1-F2B162B2D0D5}"/>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D96AA318-A9B0-73AA-7B74-630F6C636766}"/>
              </a:ext>
            </a:extLst>
          </p:cNvPr>
          <p:cNvGrpSpPr/>
          <p:nvPr/>
        </p:nvGrpSpPr>
        <p:grpSpPr>
          <a:xfrm>
            <a:off x="1109731" y="1028700"/>
            <a:ext cx="534176" cy="534176"/>
            <a:chOff x="0" y="0"/>
            <a:chExt cx="812800" cy="812800"/>
          </a:xfrm>
        </p:grpSpPr>
        <p:sp>
          <p:nvSpPr>
            <p:cNvPr id="3" name="Freeform 3">
              <a:extLst>
                <a:ext uri="{FF2B5EF4-FFF2-40B4-BE49-F238E27FC236}">
                  <a16:creationId xmlns:a16="http://schemas.microsoft.com/office/drawing/2014/main" id="{220560CE-8F6A-4B48-FB48-35EA285BCF72}"/>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4" name="TextBox 4">
              <a:extLst>
                <a:ext uri="{FF2B5EF4-FFF2-40B4-BE49-F238E27FC236}">
                  <a16:creationId xmlns:a16="http://schemas.microsoft.com/office/drawing/2014/main" id="{DB2126A3-0AF6-F234-D9AB-E5E219BB4E70}"/>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5" name="Freeform 5">
            <a:extLst>
              <a:ext uri="{FF2B5EF4-FFF2-40B4-BE49-F238E27FC236}">
                <a16:creationId xmlns:a16="http://schemas.microsoft.com/office/drawing/2014/main" id="{2FC7C307-1A10-C402-FB3E-A76CE0183CCA}"/>
              </a:ext>
            </a:extLst>
          </p:cNvPr>
          <p:cNvSpPr/>
          <p:nvPr/>
        </p:nvSpPr>
        <p:spPr>
          <a:xfrm>
            <a:off x="1156404" y="1075373"/>
            <a:ext cx="440831" cy="440831"/>
          </a:xfrm>
          <a:custGeom>
            <a:avLst/>
            <a:gdLst/>
            <a:ahLst/>
            <a:cxnLst/>
            <a:rect l="l" t="t" r="r" b="b"/>
            <a:pathLst>
              <a:path w="440831" h="440831">
                <a:moveTo>
                  <a:pt x="0" y="0"/>
                </a:moveTo>
                <a:lnTo>
                  <a:pt x="440831" y="0"/>
                </a:lnTo>
                <a:lnTo>
                  <a:pt x="440831" y="440831"/>
                </a:lnTo>
                <a:lnTo>
                  <a:pt x="0" y="44083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6" name="Group 6">
            <a:extLst>
              <a:ext uri="{FF2B5EF4-FFF2-40B4-BE49-F238E27FC236}">
                <a16:creationId xmlns:a16="http://schemas.microsoft.com/office/drawing/2014/main" id="{3AC00E91-BD86-BDD6-B37F-D956D2A2BC54}"/>
              </a:ext>
            </a:extLst>
          </p:cNvPr>
          <p:cNvGrpSpPr/>
          <p:nvPr/>
        </p:nvGrpSpPr>
        <p:grpSpPr>
          <a:xfrm>
            <a:off x="16921756" y="8920756"/>
            <a:ext cx="337544" cy="337544"/>
            <a:chOff x="0" y="0"/>
            <a:chExt cx="812800" cy="812800"/>
          </a:xfrm>
        </p:grpSpPr>
        <p:sp>
          <p:nvSpPr>
            <p:cNvPr id="7" name="Freeform 7">
              <a:extLst>
                <a:ext uri="{FF2B5EF4-FFF2-40B4-BE49-F238E27FC236}">
                  <a16:creationId xmlns:a16="http://schemas.microsoft.com/office/drawing/2014/main" id="{4093BA42-E6A6-7844-058B-841F62B41411}"/>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8" name="TextBox 8">
              <a:extLst>
                <a:ext uri="{FF2B5EF4-FFF2-40B4-BE49-F238E27FC236}">
                  <a16:creationId xmlns:a16="http://schemas.microsoft.com/office/drawing/2014/main" id="{B919BE4B-2EC2-8585-B5E1-EDB01A967450}"/>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9" name="Group 9">
            <a:extLst>
              <a:ext uri="{FF2B5EF4-FFF2-40B4-BE49-F238E27FC236}">
                <a16:creationId xmlns:a16="http://schemas.microsoft.com/office/drawing/2014/main" id="{3D19BB4C-E844-C443-1074-AA37D8DBEA73}"/>
              </a:ext>
            </a:extLst>
          </p:cNvPr>
          <p:cNvGrpSpPr/>
          <p:nvPr/>
        </p:nvGrpSpPr>
        <p:grpSpPr>
          <a:xfrm>
            <a:off x="16491159" y="8920756"/>
            <a:ext cx="337544" cy="337544"/>
            <a:chOff x="0" y="0"/>
            <a:chExt cx="812800" cy="812800"/>
          </a:xfrm>
        </p:grpSpPr>
        <p:sp>
          <p:nvSpPr>
            <p:cNvPr id="10" name="Freeform 10">
              <a:extLst>
                <a:ext uri="{FF2B5EF4-FFF2-40B4-BE49-F238E27FC236}">
                  <a16:creationId xmlns:a16="http://schemas.microsoft.com/office/drawing/2014/main" id="{ECF14A64-CFC6-5455-0137-04F32572C49E}"/>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1" name="TextBox 11">
              <a:extLst>
                <a:ext uri="{FF2B5EF4-FFF2-40B4-BE49-F238E27FC236}">
                  <a16:creationId xmlns:a16="http://schemas.microsoft.com/office/drawing/2014/main" id="{DD0E7594-77D1-EA4A-8143-4E1722243BE9}"/>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2" name="Group 12">
            <a:extLst>
              <a:ext uri="{FF2B5EF4-FFF2-40B4-BE49-F238E27FC236}">
                <a16:creationId xmlns:a16="http://schemas.microsoft.com/office/drawing/2014/main" id="{62622E00-C950-2B49-6F3F-5DD7864D7CA8}"/>
              </a:ext>
            </a:extLst>
          </p:cNvPr>
          <p:cNvGrpSpPr/>
          <p:nvPr/>
        </p:nvGrpSpPr>
        <p:grpSpPr>
          <a:xfrm>
            <a:off x="16060561" y="8920756"/>
            <a:ext cx="337544" cy="337544"/>
            <a:chOff x="0" y="0"/>
            <a:chExt cx="812800" cy="812800"/>
          </a:xfrm>
        </p:grpSpPr>
        <p:sp>
          <p:nvSpPr>
            <p:cNvPr id="13" name="Freeform 13">
              <a:extLst>
                <a:ext uri="{FF2B5EF4-FFF2-40B4-BE49-F238E27FC236}">
                  <a16:creationId xmlns:a16="http://schemas.microsoft.com/office/drawing/2014/main" id="{640663DE-EB95-848A-963A-85C13BFF47A5}"/>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4" name="TextBox 14">
              <a:extLst>
                <a:ext uri="{FF2B5EF4-FFF2-40B4-BE49-F238E27FC236}">
                  <a16:creationId xmlns:a16="http://schemas.microsoft.com/office/drawing/2014/main" id="{CF958DA3-A998-2A1E-4290-D4874EDECCB5}"/>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20" name="TextBox 20">
            <a:extLst>
              <a:ext uri="{FF2B5EF4-FFF2-40B4-BE49-F238E27FC236}">
                <a16:creationId xmlns:a16="http://schemas.microsoft.com/office/drawing/2014/main" id="{FEB9A89C-5CAC-4A67-97C8-EF4880E94384}"/>
              </a:ext>
            </a:extLst>
          </p:cNvPr>
          <p:cNvSpPr txBox="1"/>
          <p:nvPr/>
        </p:nvSpPr>
        <p:spPr>
          <a:xfrm>
            <a:off x="1981200" y="1207530"/>
            <a:ext cx="10312466" cy="705321"/>
          </a:xfrm>
          <a:prstGeom prst="rect">
            <a:avLst/>
          </a:prstGeom>
        </p:spPr>
        <p:txBody>
          <a:bodyPr lIns="0" tIns="0" rIns="0" bIns="0" rtlCol="0" anchor="t">
            <a:spAutoFit/>
          </a:bodyPr>
          <a:lstStyle/>
          <a:p>
            <a:pPr algn="l">
              <a:lnSpc>
                <a:spcPts val="5499"/>
              </a:lnSpc>
            </a:pPr>
            <a:r>
              <a:rPr lang="en-US" sz="5499" b="1" dirty="0">
                <a:solidFill>
                  <a:srgbClr val="000000"/>
                </a:solidFill>
                <a:latin typeface="TT Hoves Bold"/>
                <a:ea typeface="TT Hoves Bold"/>
                <a:cs typeface="TT Hoves Bold"/>
                <a:sym typeface="TT Hoves Bold"/>
              </a:rPr>
              <a:t>NICE Guideline Overview</a:t>
            </a:r>
          </a:p>
        </p:txBody>
      </p:sp>
      <p:sp>
        <p:nvSpPr>
          <p:cNvPr id="21" name="TextBox 21">
            <a:extLst>
              <a:ext uri="{FF2B5EF4-FFF2-40B4-BE49-F238E27FC236}">
                <a16:creationId xmlns:a16="http://schemas.microsoft.com/office/drawing/2014/main" id="{D4412081-5967-4C74-6941-16779CD62E02}"/>
              </a:ext>
            </a:extLst>
          </p:cNvPr>
          <p:cNvSpPr txBox="1"/>
          <p:nvPr/>
        </p:nvSpPr>
        <p:spPr>
          <a:xfrm>
            <a:off x="10480892" y="2400300"/>
            <a:ext cx="7349907" cy="5482976"/>
          </a:xfrm>
          <a:prstGeom prst="rect">
            <a:avLst/>
          </a:prstGeom>
        </p:spPr>
        <p:txBody>
          <a:bodyPr wrap="square" lIns="0" tIns="0" rIns="0" bIns="0" rtlCol="0" anchor="t">
            <a:spAutoFit/>
          </a:bodyPr>
          <a:lstStyle/>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NICE consistently suggests evidence-based hypertension management based on lifestyle, medicinal therapy, routine checks and bespoke patient </a:t>
            </a:r>
            <a:r>
              <a:rPr lang="en-US" sz="2000" dirty="0" err="1">
                <a:solidFill>
                  <a:srgbClr val="000000"/>
                </a:solidFill>
                <a:latin typeface="Arial" panose="020B0604020202020204" pitchFamily="34" charset="0"/>
                <a:ea typeface="Lato"/>
                <a:cs typeface="Arial" panose="020B0604020202020204" pitchFamily="34" charset="0"/>
                <a:sym typeface="Lato"/>
              </a:rPr>
              <a:t>centred</a:t>
            </a:r>
            <a:r>
              <a:rPr lang="en-US" sz="2000" dirty="0">
                <a:solidFill>
                  <a:srgbClr val="000000"/>
                </a:solidFill>
                <a:latin typeface="Arial" panose="020B0604020202020204" pitchFamily="34" charset="0"/>
                <a:ea typeface="Lato"/>
                <a:cs typeface="Arial" panose="020B0604020202020204" pitchFamily="34" charset="0"/>
                <a:sym typeface="Lato"/>
              </a:rPr>
              <a:t> care </a:t>
            </a:r>
            <a:r>
              <a:rPr lang="en-IN" dirty="0"/>
              <a:t>(Schutte et al., 2022)</a:t>
            </a:r>
            <a:r>
              <a:rPr lang="en-US" sz="2000" dirty="0">
                <a:solidFill>
                  <a:srgbClr val="000000"/>
                </a:solidFill>
                <a:latin typeface="Arial" panose="020B0604020202020204" pitchFamily="34" charset="0"/>
                <a:ea typeface="Lato"/>
                <a:cs typeface="Arial" panose="020B0604020202020204" pitchFamily="34" charset="0"/>
                <a:sym typeface="Lato"/>
              </a:rPr>
              <a:t>.</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Blood pressure, cardiovascular risk, age, ethnicity, comorbidities and patient preference are carefully evaluated throughout treatment.</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Shared decision-making improves treatment adherence by involving patients actively within </a:t>
            </a:r>
            <a:r>
              <a:rPr lang="en-US" sz="2000" dirty="0" err="1">
                <a:solidFill>
                  <a:srgbClr val="000000"/>
                </a:solidFill>
                <a:latin typeface="Arial" panose="020B0604020202020204" pitchFamily="34" charset="0"/>
                <a:ea typeface="Lato"/>
                <a:cs typeface="Arial" panose="020B0604020202020204" pitchFamily="34" charset="0"/>
                <a:sym typeface="Lato"/>
              </a:rPr>
              <a:t>personalised</a:t>
            </a:r>
            <a:r>
              <a:rPr lang="en-US" sz="2000" dirty="0">
                <a:solidFill>
                  <a:srgbClr val="000000"/>
                </a:solidFill>
                <a:latin typeface="Arial" panose="020B0604020202020204" pitchFamily="34" charset="0"/>
                <a:ea typeface="Lato"/>
                <a:cs typeface="Arial" panose="020B0604020202020204" pitchFamily="34" charset="0"/>
                <a:sym typeface="Lato"/>
              </a:rPr>
              <a:t> hypertension management planning and monitoring processes </a:t>
            </a:r>
            <a:r>
              <a:rPr lang="en-IN" dirty="0"/>
              <a:t>(</a:t>
            </a:r>
            <a:r>
              <a:rPr lang="en-IN" dirty="0" err="1"/>
              <a:t>Cífková</a:t>
            </a:r>
            <a:r>
              <a:rPr lang="en-IN" dirty="0"/>
              <a:t>, 2023)</a:t>
            </a:r>
            <a:r>
              <a:rPr lang="en-US" sz="2000" dirty="0">
                <a:solidFill>
                  <a:srgbClr val="000000"/>
                </a:solidFill>
                <a:latin typeface="Arial" panose="020B0604020202020204" pitchFamily="34" charset="0"/>
                <a:ea typeface="Lato"/>
                <a:cs typeface="Arial" panose="020B0604020202020204" pitchFamily="34" charset="0"/>
                <a:sym typeface="Lato"/>
              </a:rPr>
              <a:t>.</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Treatment efficacy, drug safety, cardiovascular risks and lifestyle changes are monitored comprehensively over time in routine clinical reviews.</a:t>
            </a:r>
          </a:p>
        </p:txBody>
      </p:sp>
      <p:pic>
        <p:nvPicPr>
          <p:cNvPr id="22" name="Picture 21" descr="Hypertension in Adults (NICE Guideline) | MIMS online">
            <a:extLst>
              <a:ext uri="{FF2B5EF4-FFF2-40B4-BE49-F238E27FC236}">
                <a16:creationId xmlns:a16="http://schemas.microsoft.com/office/drawing/2014/main" id="{40C9D3F1-9AB2-4C4E-46B5-DEBB68A0AEC9}"/>
              </a:ext>
            </a:extLst>
          </p:cNvPr>
          <p:cNvPicPr>
            <a:picLocks noChangeAspect="1"/>
          </p:cNvPicPr>
          <p:nvPr/>
        </p:nvPicPr>
        <p:blipFill>
          <a:blip r:embed="rId5"/>
          <a:stretch>
            <a:fillRect/>
          </a:stretch>
        </p:blipFill>
        <p:spPr>
          <a:xfrm>
            <a:off x="762000" y="2705100"/>
            <a:ext cx="9331325" cy="6697225"/>
          </a:xfrm>
          <a:prstGeom prst="rect">
            <a:avLst/>
          </a:prstGeom>
        </p:spPr>
      </p:pic>
    </p:spTree>
    <p:extLst>
      <p:ext uri="{BB962C8B-B14F-4D97-AF65-F5344CB8AC3E}">
        <p14:creationId xmlns:p14="http://schemas.microsoft.com/office/powerpoint/2010/main" val="19230041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18DC79-EB31-A49C-9387-3CB7298A0ED5}"/>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9C4C8736-B121-EC39-208D-787A156BB70F}"/>
              </a:ext>
            </a:extLst>
          </p:cNvPr>
          <p:cNvGrpSpPr/>
          <p:nvPr/>
        </p:nvGrpSpPr>
        <p:grpSpPr>
          <a:xfrm>
            <a:off x="1109731" y="1028700"/>
            <a:ext cx="534176" cy="534176"/>
            <a:chOff x="0" y="0"/>
            <a:chExt cx="812800" cy="812800"/>
          </a:xfrm>
        </p:grpSpPr>
        <p:sp>
          <p:nvSpPr>
            <p:cNvPr id="3" name="Freeform 3">
              <a:extLst>
                <a:ext uri="{FF2B5EF4-FFF2-40B4-BE49-F238E27FC236}">
                  <a16:creationId xmlns:a16="http://schemas.microsoft.com/office/drawing/2014/main" id="{1A456D5F-996C-B857-DCC2-CFF108B3817E}"/>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4" name="TextBox 4">
              <a:extLst>
                <a:ext uri="{FF2B5EF4-FFF2-40B4-BE49-F238E27FC236}">
                  <a16:creationId xmlns:a16="http://schemas.microsoft.com/office/drawing/2014/main" id="{BBD4DCE1-6E28-5170-AA8C-862FFFDF4625}"/>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5" name="Freeform 5">
            <a:extLst>
              <a:ext uri="{FF2B5EF4-FFF2-40B4-BE49-F238E27FC236}">
                <a16:creationId xmlns:a16="http://schemas.microsoft.com/office/drawing/2014/main" id="{B8A6CDD5-9643-2094-A9AD-15A2E8893F41}"/>
              </a:ext>
            </a:extLst>
          </p:cNvPr>
          <p:cNvSpPr/>
          <p:nvPr/>
        </p:nvSpPr>
        <p:spPr>
          <a:xfrm>
            <a:off x="1156404" y="1075373"/>
            <a:ext cx="440831" cy="440831"/>
          </a:xfrm>
          <a:custGeom>
            <a:avLst/>
            <a:gdLst/>
            <a:ahLst/>
            <a:cxnLst/>
            <a:rect l="l" t="t" r="r" b="b"/>
            <a:pathLst>
              <a:path w="440831" h="440831">
                <a:moveTo>
                  <a:pt x="0" y="0"/>
                </a:moveTo>
                <a:lnTo>
                  <a:pt x="440831" y="0"/>
                </a:lnTo>
                <a:lnTo>
                  <a:pt x="440831" y="440831"/>
                </a:lnTo>
                <a:lnTo>
                  <a:pt x="0" y="44083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6" name="Group 6">
            <a:extLst>
              <a:ext uri="{FF2B5EF4-FFF2-40B4-BE49-F238E27FC236}">
                <a16:creationId xmlns:a16="http://schemas.microsoft.com/office/drawing/2014/main" id="{0AA7ACE9-1029-370E-55D4-229210BC16CD}"/>
              </a:ext>
            </a:extLst>
          </p:cNvPr>
          <p:cNvGrpSpPr/>
          <p:nvPr/>
        </p:nvGrpSpPr>
        <p:grpSpPr>
          <a:xfrm>
            <a:off x="16921756" y="8920756"/>
            <a:ext cx="337544" cy="337544"/>
            <a:chOff x="0" y="0"/>
            <a:chExt cx="812800" cy="812800"/>
          </a:xfrm>
        </p:grpSpPr>
        <p:sp>
          <p:nvSpPr>
            <p:cNvPr id="7" name="Freeform 7">
              <a:extLst>
                <a:ext uri="{FF2B5EF4-FFF2-40B4-BE49-F238E27FC236}">
                  <a16:creationId xmlns:a16="http://schemas.microsoft.com/office/drawing/2014/main" id="{D4EA1D1C-D40B-9E43-4205-BF82816C6DE3}"/>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8" name="TextBox 8">
              <a:extLst>
                <a:ext uri="{FF2B5EF4-FFF2-40B4-BE49-F238E27FC236}">
                  <a16:creationId xmlns:a16="http://schemas.microsoft.com/office/drawing/2014/main" id="{A7F087CB-8E33-D095-3479-8852AE0DB9F6}"/>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9" name="Group 9">
            <a:extLst>
              <a:ext uri="{FF2B5EF4-FFF2-40B4-BE49-F238E27FC236}">
                <a16:creationId xmlns:a16="http://schemas.microsoft.com/office/drawing/2014/main" id="{DFF7D4BA-961D-810B-C2F6-B755CCF59EF9}"/>
              </a:ext>
            </a:extLst>
          </p:cNvPr>
          <p:cNvGrpSpPr/>
          <p:nvPr/>
        </p:nvGrpSpPr>
        <p:grpSpPr>
          <a:xfrm>
            <a:off x="16491159" y="8920756"/>
            <a:ext cx="337544" cy="337544"/>
            <a:chOff x="0" y="0"/>
            <a:chExt cx="812800" cy="812800"/>
          </a:xfrm>
        </p:grpSpPr>
        <p:sp>
          <p:nvSpPr>
            <p:cNvPr id="10" name="Freeform 10">
              <a:extLst>
                <a:ext uri="{FF2B5EF4-FFF2-40B4-BE49-F238E27FC236}">
                  <a16:creationId xmlns:a16="http://schemas.microsoft.com/office/drawing/2014/main" id="{D0DF6E7E-717D-B98B-BB4E-2F0AE42FD558}"/>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1" name="TextBox 11">
              <a:extLst>
                <a:ext uri="{FF2B5EF4-FFF2-40B4-BE49-F238E27FC236}">
                  <a16:creationId xmlns:a16="http://schemas.microsoft.com/office/drawing/2014/main" id="{E30C9E54-181C-E744-0D70-14674CBF7A01}"/>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2" name="Group 12">
            <a:extLst>
              <a:ext uri="{FF2B5EF4-FFF2-40B4-BE49-F238E27FC236}">
                <a16:creationId xmlns:a16="http://schemas.microsoft.com/office/drawing/2014/main" id="{4918FCD7-E8CF-DE2C-77CF-534617211527}"/>
              </a:ext>
            </a:extLst>
          </p:cNvPr>
          <p:cNvGrpSpPr/>
          <p:nvPr/>
        </p:nvGrpSpPr>
        <p:grpSpPr>
          <a:xfrm>
            <a:off x="16060561" y="8920756"/>
            <a:ext cx="337544" cy="337544"/>
            <a:chOff x="0" y="0"/>
            <a:chExt cx="812800" cy="812800"/>
          </a:xfrm>
        </p:grpSpPr>
        <p:sp>
          <p:nvSpPr>
            <p:cNvPr id="13" name="Freeform 13">
              <a:extLst>
                <a:ext uri="{FF2B5EF4-FFF2-40B4-BE49-F238E27FC236}">
                  <a16:creationId xmlns:a16="http://schemas.microsoft.com/office/drawing/2014/main" id="{93B745D6-2E19-8CE3-3915-D911CEA84430}"/>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4" name="TextBox 14">
              <a:extLst>
                <a:ext uri="{FF2B5EF4-FFF2-40B4-BE49-F238E27FC236}">
                  <a16:creationId xmlns:a16="http://schemas.microsoft.com/office/drawing/2014/main" id="{88E7FA98-7215-BE24-7513-C7B29FECEABC}"/>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20" name="TextBox 20">
            <a:extLst>
              <a:ext uri="{FF2B5EF4-FFF2-40B4-BE49-F238E27FC236}">
                <a16:creationId xmlns:a16="http://schemas.microsoft.com/office/drawing/2014/main" id="{96E822BC-A3D0-77DB-C985-A98AE66FF66E}"/>
              </a:ext>
            </a:extLst>
          </p:cNvPr>
          <p:cNvSpPr txBox="1"/>
          <p:nvPr/>
        </p:nvSpPr>
        <p:spPr>
          <a:xfrm>
            <a:off x="1981200" y="1207530"/>
            <a:ext cx="10312466" cy="705321"/>
          </a:xfrm>
          <a:prstGeom prst="rect">
            <a:avLst/>
          </a:prstGeom>
        </p:spPr>
        <p:txBody>
          <a:bodyPr lIns="0" tIns="0" rIns="0" bIns="0" rtlCol="0" anchor="t">
            <a:spAutoFit/>
          </a:bodyPr>
          <a:lstStyle/>
          <a:p>
            <a:pPr algn="l">
              <a:lnSpc>
                <a:spcPts val="5499"/>
              </a:lnSpc>
            </a:pPr>
            <a:r>
              <a:rPr lang="en-US" sz="5499" b="1" dirty="0">
                <a:solidFill>
                  <a:srgbClr val="000000"/>
                </a:solidFill>
                <a:latin typeface="TT Hoves Bold"/>
                <a:ea typeface="TT Hoves Bold"/>
                <a:cs typeface="TT Hoves Bold"/>
                <a:sym typeface="TT Hoves Bold"/>
              </a:rPr>
              <a:t>Lifestyle Management</a:t>
            </a:r>
          </a:p>
        </p:txBody>
      </p:sp>
      <p:sp>
        <p:nvSpPr>
          <p:cNvPr id="21" name="TextBox 21">
            <a:extLst>
              <a:ext uri="{FF2B5EF4-FFF2-40B4-BE49-F238E27FC236}">
                <a16:creationId xmlns:a16="http://schemas.microsoft.com/office/drawing/2014/main" id="{A4809BCF-FFA0-DB79-F27E-D06672AAB16E}"/>
              </a:ext>
            </a:extLst>
          </p:cNvPr>
          <p:cNvSpPr txBox="1"/>
          <p:nvPr/>
        </p:nvSpPr>
        <p:spPr>
          <a:xfrm>
            <a:off x="10287540" y="2440858"/>
            <a:ext cx="6802988" cy="5944641"/>
          </a:xfrm>
          <a:prstGeom prst="rect">
            <a:avLst/>
          </a:prstGeom>
        </p:spPr>
        <p:txBody>
          <a:bodyPr lIns="0" tIns="0" rIns="0" bIns="0" rtlCol="0" anchor="t">
            <a:spAutoFit/>
          </a:bodyPr>
          <a:lstStyle/>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Adopting the DASH diet reduces blood pressure through increased fruits, vegetables, whole grains, and low-fat dairy.</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Limiting dietary salt intake decreases fluid retention, lowering blood pressure and reducing cardiovascular disease risks significantly overall.</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Regular physical activity strengthens cardiovascular function, improves circulation, supports weight management, and lowers blood pressure naturally effectively </a:t>
            </a:r>
            <a:r>
              <a:rPr lang="en-IN" dirty="0"/>
              <a:t>(</a:t>
            </a:r>
            <a:r>
              <a:rPr lang="en-IN" dirty="0" err="1"/>
              <a:t>Masenga</a:t>
            </a:r>
            <a:r>
              <a:rPr lang="en-IN" dirty="0"/>
              <a:t> et al., 2022)</a:t>
            </a:r>
            <a:r>
              <a:rPr lang="en-US" sz="2000" dirty="0">
                <a:solidFill>
                  <a:srgbClr val="000000"/>
                </a:solidFill>
                <a:latin typeface="Arial" panose="020B0604020202020204" pitchFamily="34" charset="0"/>
                <a:ea typeface="Lato"/>
                <a:cs typeface="Arial" panose="020B0604020202020204" pitchFamily="34" charset="0"/>
                <a:sym typeface="Lato"/>
              </a:rPr>
              <a:t>.</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Smoking cessation and alcohol moderation significantly reduce hypertension progression while improving long-term cardiovascular health and wellbeing outcomes</a:t>
            </a:r>
          </a:p>
        </p:txBody>
      </p:sp>
      <p:pic>
        <p:nvPicPr>
          <p:cNvPr id="15" name="Picture 14" descr="What is the Dash Diet? | Healthy Family Connecticut | College of  Agriculture, Health &amp; Natural Resources/Extension | University of  Connecticut">
            <a:extLst>
              <a:ext uri="{FF2B5EF4-FFF2-40B4-BE49-F238E27FC236}">
                <a16:creationId xmlns:a16="http://schemas.microsoft.com/office/drawing/2014/main" id="{040E0585-9E72-A7F7-665F-F8FEC7320A9F}"/>
              </a:ext>
            </a:extLst>
          </p:cNvPr>
          <p:cNvPicPr>
            <a:picLocks noChangeAspect="1"/>
          </p:cNvPicPr>
          <p:nvPr/>
        </p:nvPicPr>
        <p:blipFill>
          <a:blip r:embed="rId5"/>
          <a:stretch>
            <a:fillRect/>
          </a:stretch>
        </p:blipFill>
        <p:spPr>
          <a:xfrm>
            <a:off x="1862856" y="2476500"/>
            <a:ext cx="7872492" cy="7518230"/>
          </a:xfrm>
          <a:prstGeom prst="rect">
            <a:avLst/>
          </a:prstGeom>
        </p:spPr>
      </p:pic>
    </p:spTree>
    <p:extLst>
      <p:ext uri="{BB962C8B-B14F-4D97-AF65-F5344CB8AC3E}">
        <p14:creationId xmlns:p14="http://schemas.microsoft.com/office/powerpoint/2010/main" val="366607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1AFACF-3CE3-D2DB-9F21-13B6D89813F5}"/>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093F4A75-6684-ACB2-F834-260EB569097B}"/>
              </a:ext>
            </a:extLst>
          </p:cNvPr>
          <p:cNvGrpSpPr/>
          <p:nvPr/>
        </p:nvGrpSpPr>
        <p:grpSpPr>
          <a:xfrm>
            <a:off x="1109731" y="1028700"/>
            <a:ext cx="534176" cy="534176"/>
            <a:chOff x="0" y="0"/>
            <a:chExt cx="812800" cy="812800"/>
          </a:xfrm>
        </p:grpSpPr>
        <p:sp>
          <p:nvSpPr>
            <p:cNvPr id="3" name="Freeform 3">
              <a:extLst>
                <a:ext uri="{FF2B5EF4-FFF2-40B4-BE49-F238E27FC236}">
                  <a16:creationId xmlns:a16="http://schemas.microsoft.com/office/drawing/2014/main" id="{E0431358-EE11-9C05-9D84-9691BFEBE17C}"/>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4" name="TextBox 4">
              <a:extLst>
                <a:ext uri="{FF2B5EF4-FFF2-40B4-BE49-F238E27FC236}">
                  <a16:creationId xmlns:a16="http://schemas.microsoft.com/office/drawing/2014/main" id="{DA97C013-205E-C579-5D67-27B9BA96096A}"/>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5" name="Freeform 5">
            <a:extLst>
              <a:ext uri="{FF2B5EF4-FFF2-40B4-BE49-F238E27FC236}">
                <a16:creationId xmlns:a16="http://schemas.microsoft.com/office/drawing/2014/main" id="{C85FA12A-EB34-0342-B482-D4450C28B1A6}"/>
              </a:ext>
            </a:extLst>
          </p:cNvPr>
          <p:cNvSpPr/>
          <p:nvPr/>
        </p:nvSpPr>
        <p:spPr>
          <a:xfrm>
            <a:off x="1156404" y="1075373"/>
            <a:ext cx="440831" cy="440831"/>
          </a:xfrm>
          <a:custGeom>
            <a:avLst/>
            <a:gdLst/>
            <a:ahLst/>
            <a:cxnLst/>
            <a:rect l="l" t="t" r="r" b="b"/>
            <a:pathLst>
              <a:path w="440831" h="440831">
                <a:moveTo>
                  <a:pt x="0" y="0"/>
                </a:moveTo>
                <a:lnTo>
                  <a:pt x="440831" y="0"/>
                </a:lnTo>
                <a:lnTo>
                  <a:pt x="440831" y="440831"/>
                </a:lnTo>
                <a:lnTo>
                  <a:pt x="0" y="44083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6" name="Group 6">
            <a:extLst>
              <a:ext uri="{FF2B5EF4-FFF2-40B4-BE49-F238E27FC236}">
                <a16:creationId xmlns:a16="http://schemas.microsoft.com/office/drawing/2014/main" id="{DFCFFF4B-B85D-737A-D203-034C3E232D24}"/>
              </a:ext>
            </a:extLst>
          </p:cNvPr>
          <p:cNvGrpSpPr/>
          <p:nvPr/>
        </p:nvGrpSpPr>
        <p:grpSpPr>
          <a:xfrm>
            <a:off x="16921756" y="8920756"/>
            <a:ext cx="337544" cy="337544"/>
            <a:chOff x="0" y="0"/>
            <a:chExt cx="812800" cy="812800"/>
          </a:xfrm>
        </p:grpSpPr>
        <p:sp>
          <p:nvSpPr>
            <p:cNvPr id="7" name="Freeform 7">
              <a:extLst>
                <a:ext uri="{FF2B5EF4-FFF2-40B4-BE49-F238E27FC236}">
                  <a16:creationId xmlns:a16="http://schemas.microsoft.com/office/drawing/2014/main" id="{99DA5500-7660-DDC8-A8C9-B2CC23C7F644}"/>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8" name="TextBox 8">
              <a:extLst>
                <a:ext uri="{FF2B5EF4-FFF2-40B4-BE49-F238E27FC236}">
                  <a16:creationId xmlns:a16="http://schemas.microsoft.com/office/drawing/2014/main" id="{FFA59D2F-2234-B1A2-0502-3376959FC367}"/>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9" name="Group 9">
            <a:extLst>
              <a:ext uri="{FF2B5EF4-FFF2-40B4-BE49-F238E27FC236}">
                <a16:creationId xmlns:a16="http://schemas.microsoft.com/office/drawing/2014/main" id="{54F67A48-992A-B036-C979-31B32D514CD8}"/>
              </a:ext>
            </a:extLst>
          </p:cNvPr>
          <p:cNvGrpSpPr/>
          <p:nvPr/>
        </p:nvGrpSpPr>
        <p:grpSpPr>
          <a:xfrm>
            <a:off x="16491159" y="8920756"/>
            <a:ext cx="337544" cy="337544"/>
            <a:chOff x="0" y="0"/>
            <a:chExt cx="812800" cy="812800"/>
          </a:xfrm>
        </p:grpSpPr>
        <p:sp>
          <p:nvSpPr>
            <p:cNvPr id="10" name="Freeform 10">
              <a:extLst>
                <a:ext uri="{FF2B5EF4-FFF2-40B4-BE49-F238E27FC236}">
                  <a16:creationId xmlns:a16="http://schemas.microsoft.com/office/drawing/2014/main" id="{88EFFABD-5725-A874-802A-868F44FBB56F}"/>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1" name="TextBox 11">
              <a:extLst>
                <a:ext uri="{FF2B5EF4-FFF2-40B4-BE49-F238E27FC236}">
                  <a16:creationId xmlns:a16="http://schemas.microsoft.com/office/drawing/2014/main" id="{A64E0D49-CD0F-88B1-FBA6-F4229EF70B51}"/>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2" name="Group 12">
            <a:extLst>
              <a:ext uri="{FF2B5EF4-FFF2-40B4-BE49-F238E27FC236}">
                <a16:creationId xmlns:a16="http://schemas.microsoft.com/office/drawing/2014/main" id="{64FDA094-0885-4C03-87A4-2F32BB08DDB3}"/>
              </a:ext>
            </a:extLst>
          </p:cNvPr>
          <p:cNvGrpSpPr/>
          <p:nvPr/>
        </p:nvGrpSpPr>
        <p:grpSpPr>
          <a:xfrm>
            <a:off x="16060561" y="8920756"/>
            <a:ext cx="337544" cy="337544"/>
            <a:chOff x="0" y="0"/>
            <a:chExt cx="812800" cy="812800"/>
          </a:xfrm>
        </p:grpSpPr>
        <p:sp>
          <p:nvSpPr>
            <p:cNvPr id="13" name="Freeform 13">
              <a:extLst>
                <a:ext uri="{FF2B5EF4-FFF2-40B4-BE49-F238E27FC236}">
                  <a16:creationId xmlns:a16="http://schemas.microsoft.com/office/drawing/2014/main" id="{DB3581C8-EB41-FE4D-ECC4-EF91BCB12744}"/>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4" name="TextBox 14">
              <a:extLst>
                <a:ext uri="{FF2B5EF4-FFF2-40B4-BE49-F238E27FC236}">
                  <a16:creationId xmlns:a16="http://schemas.microsoft.com/office/drawing/2014/main" id="{D6A28D97-05EA-6D2B-CB49-5D5E2F9D2159}"/>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20" name="TextBox 20">
            <a:extLst>
              <a:ext uri="{FF2B5EF4-FFF2-40B4-BE49-F238E27FC236}">
                <a16:creationId xmlns:a16="http://schemas.microsoft.com/office/drawing/2014/main" id="{8B0168A1-89EA-7DFA-FC93-594223A97A14}"/>
              </a:ext>
            </a:extLst>
          </p:cNvPr>
          <p:cNvSpPr txBox="1"/>
          <p:nvPr/>
        </p:nvSpPr>
        <p:spPr>
          <a:xfrm>
            <a:off x="1981200" y="1207530"/>
            <a:ext cx="10312466" cy="705321"/>
          </a:xfrm>
          <a:prstGeom prst="rect">
            <a:avLst/>
          </a:prstGeom>
        </p:spPr>
        <p:txBody>
          <a:bodyPr lIns="0" tIns="0" rIns="0" bIns="0" rtlCol="0" anchor="t">
            <a:spAutoFit/>
          </a:bodyPr>
          <a:lstStyle/>
          <a:p>
            <a:pPr algn="l">
              <a:lnSpc>
                <a:spcPts val="5499"/>
              </a:lnSpc>
            </a:pPr>
            <a:r>
              <a:rPr lang="en-US" sz="5499" b="1" dirty="0">
                <a:solidFill>
                  <a:srgbClr val="000000"/>
                </a:solidFill>
                <a:latin typeface="TT Hoves Bold"/>
                <a:ea typeface="TT Hoves Bold"/>
                <a:cs typeface="TT Hoves Bold"/>
                <a:sym typeface="TT Hoves Bold"/>
              </a:rPr>
              <a:t>Pharmacological Management</a:t>
            </a:r>
          </a:p>
        </p:txBody>
      </p:sp>
      <p:sp>
        <p:nvSpPr>
          <p:cNvPr id="21" name="TextBox 21">
            <a:extLst>
              <a:ext uri="{FF2B5EF4-FFF2-40B4-BE49-F238E27FC236}">
                <a16:creationId xmlns:a16="http://schemas.microsoft.com/office/drawing/2014/main" id="{292BF752-684D-C458-F7FB-20C7AF8CA307}"/>
              </a:ext>
            </a:extLst>
          </p:cNvPr>
          <p:cNvSpPr txBox="1"/>
          <p:nvPr/>
        </p:nvSpPr>
        <p:spPr>
          <a:xfrm>
            <a:off x="8892172" y="2247900"/>
            <a:ext cx="6802988" cy="5944641"/>
          </a:xfrm>
          <a:prstGeom prst="rect">
            <a:avLst/>
          </a:prstGeom>
        </p:spPr>
        <p:txBody>
          <a:bodyPr lIns="0" tIns="0" rIns="0" bIns="0" rtlCol="0" anchor="t">
            <a:spAutoFit/>
          </a:bodyPr>
          <a:lstStyle/>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Antihypertensive drugs are effective in lowering blood pressure and in reducing the cardiovascular events and the long-term mortality and morbidity of the patient.</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For younger adults, ACE inhibitors work safely to relax blood vessels and lower peripheral vascular resistance so well that they are commonly used to treat that condition </a:t>
            </a:r>
            <a:r>
              <a:rPr lang="en-IN" dirty="0"/>
              <a:t>(Rayes et al., 2023)</a:t>
            </a:r>
            <a:r>
              <a:rPr lang="en-US" sz="2000" dirty="0">
                <a:solidFill>
                  <a:srgbClr val="000000"/>
                </a:solidFill>
                <a:latin typeface="Arial" panose="020B0604020202020204" pitchFamily="34" charset="0"/>
                <a:ea typeface="Lato"/>
                <a:cs typeface="Arial" panose="020B0604020202020204" pitchFamily="34" charset="0"/>
                <a:sym typeface="Lato"/>
              </a:rPr>
              <a:t>.</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NICE currently recommends that calcium channel blockers are used as a first treatment option in both older adults and black people.</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Medication selection is dependent on the patient's age, ethnicity, comorbidities, side effects of the medication, and clinical assessment findings </a:t>
            </a:r>
            <a:r>
              <a:rPr lang="en-IN" dirty="0"/>
              <a:t>(</a:t>
            </a:r>
            <a:r>
              <a:rPr lang="en-IN" dirty="0" err="1"/>
              <a:t>Charchar</a:t>
            </a:r>
            <a:r>
              <a:rPr lang="en-IN" dirty="0"/>
              <a:t> et al., 2024)</a:t>
            </a:r>
            <a:r>
              <a:rPr lang="en-US" sz="2000" dirty="0">
                <a:solidFill>
                  <a:srgbClr val="000000"/>
                </a:solidFill>
                <a:latin typeface="Arial" panose="020B0604020202020204" pitchFamily="34" charset="0"/>
                <a:ea typeface="Lato"/>
                <a:cs typeface="Arial" panose="020B0604020202020204" pitchFamily="34" charset="0"/>
                <a:sym typeface="Lato"/>
              </a:rPr>
              <a:t>.</a:t>
            </a:r>
          </a:p>
        </p:txBody>
      </p:sp>
      <p:pic>
        <p:nvPicPr>
          <p:cNvPr id="16" name="Picture 15" descr="Classification of antihypertensive drugs in one image">
            <a:extLst>
              <a:ext uri="{FF2B5EF4-FFF2-40B4-BE49-F238E27FC236}">
                <a16:creationId xmlns:a16="http://schemas.microsoft.com/office/drawing/2014/main" id="{E2486643-D51E-274F-F9EB-DCD2949F2F6C}"/>
              </a:ext>
            </a:extLst>
          </p:cNvPr>
          <p:cNvPicPr>
            <a:picLocks noChangeAspect="1"/>
          </p:cNvPicPr>
          <p:nvPr/>
        </p:nvPicPr>
        <p:blipFill>
          <a:blip r:embed="rId5"/>
          <a:stretch>
            <a:fillRect/>
          </a:stretch>
        </p:blipFill>
        <p:spPr>
          <a:xfrm>
            <a:off x="3200400" y="2247900"/>
            <a:ext cx="5029200" cy="7536911"/>
          </a:xfrm>
          <a:prstGeom prst="rect">
            <a:avLst/>
          </a:prstGeom>
        </p:spPr>
      </p:pic>
    </p:spTree>
    <p:extLst>
      <p:ext uri="{BB962C8B-B14F-4D97-AF65-F5344CB8AC3E}">
        <p14:creationId xmlns:p14="http://schemas.microsoft.com/office/powerpoint/2010/main" val="37283475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9A27C2-35FE-21D7-42E7-CE96A1A15515}"/>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8CDC7993-A215-03CC-160F-340214B21B6E}"/>
              </a:ext>
            </a:extLst>
          </p:cNvPr>
          <p:cNvGrpSpPr/>
          <p:nvPr/>
        </p:nvGrpSpPr>
        <p:grpSpPr>
          <a:xfrm>
            <a:off x="1109731" y="1028700"/>
            <a:ext cx="534176" cy="534176"/>
            <a:chOff x="0" y="0"/>
            <a:chExt cx="812800" cy="812800"/>
          </a:xfrm>
        </p:grpSpPr>
        <p:sp>
          <p:nvSpPr>
            <p:cNvPr id="3" name="Freeform 3">
              <a:extLst>
                <a:ext uri="{FF2B5EF4-FFF2-40B4-BE49-F238E27FC236}">
                  <a16:creationId xmlns:a16="http://schemas.microsoft.com/office/drawing/2014/main" id="{8E6B611A-F95F-A922-8B8C-395C744FA1E8}"/>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4" name="TextBox 4">
              <a:extLst>
                <a:ext uri="{FF2B5EF4-FFF2-40B4-BE49-F238E27FC236}">
                  <a16:creationId xmlns:a16="http://schemas.microsoft.com/office/drawing/2014/main" id="{EBEDF1CC-2D64-74CD-9834-CC0F89EBC5B9}"/>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5" name="Freeform 5">
            <a:extLst>
              <a:ext uri="{FF2B5EF4-FFF2-40B4-BE49-F238E27FC236}">
                <a16:creationId xmlns:a16="http://schemas.microsoft.com/office/drawing/2014/main" id="{4E59D12C-8F22-009D-057C-F18956712DCA}"/>
              </a:ext>
            </a:extLst>
          </p:cNvPr>
          <p:cNvSpPr/>
          <p:nvPr/>
        </p:nvSpPr>
        <p:spPr>
          <a:xfrm>
            <a:off x="1156404" y="1075373"/>
            <a:ext cx="440831" cy="440831"/>
          </a:xfrm>
          <a:custGeom>
            <a:avLst/>
            <a:gdLst/>
            <a:ahLst/>
            <a:cxnLst/>
            <a:rect l="l" t="t" r="r" b="b"/>
            <a:pathLst>
              <a:path w="440831" h="440831">
                <a:moveTo>
                  <a:pt x="0" y="0"/>
                </a:moveTo>
                <a:lnTo>
                  <a:pt x="440831" y="0"/>
                </a:lnTo>
                <a:lnTo>
                  <a:pt x="440831" y="440831"/>
                </a:lnTo>
                <a:lnTo>
                  <a:pt x="0" y="44083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6" name="Group 6">
            <a:extLst>
              <a:ext uri="{FF2B5EF4-FFF2-40B4-BE49-F238E27FC236}">
                <a16:creationId xmlns:a16="http://schemas.microsoft.com/office/drawing/2014/main" id="{2C4BB991-5195-E8D9-D64E-A2F70042F70E}"/>
              </a:ext>
            </a:extLst>
          </p:cNvPr>
          <p:cNvGrpSpPr/>
          <p:nvPr/>
        </p:nvGrpSpPr>
        <p:grpSpPr>
          <a:xfrm>
            <a:off x="16921756" y="8920756"/>
            <a:ext cx="337544" cy="337544"/>
            <a:chOff x="0" y="0"/>
            <a:chExt cx="812800" cy="812800"/>
          </a:xfrm>
        </p:grpSpPr>
        <p:sp>
          <p:nvSpPr>
            <p:cNvPr id="7" name="Freeform 7">
              <a:extLst>
                <a:ext uri="{FF2B5EF4-FFF2-40B4-BE49-F238E27FC236}">
                  <a16:creationId xmlns:a16="http://schemas.microsoft.com/office/drawing/2014/main" id="{E436A96E-0CAD-05E6-E56C-E7FCA364B056}"/>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8" name="TextBox 8">
              <a:extLst>
                <a:ext uri="{FF2B5EF4-FFF2-40B4-BE49-F238E27FC236}">
                  <a16:creationId xmlns:a16="http://schemas.microsoft.com/office/drawing/2014/main" id="{1DBBA2B2-0081-BC0E-887A-675F7507DF8D}"/>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9" name="Group 9">
            <a:extLst>
              <a:ext uri="{FF2B5EF4-FFF2-40B4-BE49-F238E27FC236}">
                <a16:creationId xmlns:a16="http://schemas.microsoft.com/office/drawing/2014/main" id="{630B35D7-C1D0-21A5-F942-524CE95DD23B}"/>
              </a:ext>
            </a:extLst>
          </p:cNvPr>
          <p:cNvGrpSpPr/>
          <p:nvPr/>
        </p:nvGrpSpPr>
        <p:grpSpPr>
          <a:xfrm>
            <a:off x="16491159" y="8920756"/>
            <a:ext cx="337544" cy="337544"/>
            <a:chOff x="0" y="0"/>
            <a:chExt cx="812800" cy="812800"/>
          </a:xfrm>
        </p:grpSpPr>
        <p:sp>
          <p:nvSpPr>
            <p:cNvPr id="10" name="Freeform 10">
              <a:extLst>
                <a:ext uri="{FF2B5EF4-FFF2-40B4-BE49-F238E27FC236}">
                  <a16:creationId xmlns:a16="http://schemas.microsoft.com/office/drawing/2014/main" id="{D3A8A02D-7769-BBFB-E982-F2583135B831}"/>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1" name="TextBox 11">
              <a:extLst>
                <a:ext uri="{FF2B5EF4-FFF2-40B4-BE49-F238E27FC236}">
                  <a16:creationId xmlns:a16="http://schemas.microsoft.com/office/drawing/2014/main" id="{1A799861-A02C-952C-AD5E-67E121216DC8}"/>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2" name="Group 12">
            <a:extLst>
              <a:ext uri="{FF2B5EF4-FFF2-40B4-BE49-F238E27FC236}">
                <a16:creationId xmlns:a16="http://schemas.microsoft.com/office/drawing/2014/main" id="{EDFAFBB9-730A-4943-9F29-91DEAE53D15E}"/>
              </a:ext>
            </a:extLst>
          </p:cNvPr>
          <p:cNvGrpSpPr/>
          <p:nvPr/>
        </p:nvGrpSpPr>
        <p:grpSpPr>
          <a:xfrm>
            <a:off x="16060561" y="8920756"/>
            <a:ext cx="337544" cy="337544"/>
            <a:chOff x="0" y="0"/>
            <a:chExt cx="812800" cy="812800"/>
          </a:xfrm>
        </p:grpSpPr>
        <p:sp>
          <p:nvSpPr>
            <p:cNvPr id="13" name="Freeform 13">
              <a:extLst>
                <a:ext uri="{FF2B5EF4-FFF2-40B4-BE49-F238E27FC236}">
                  <a16:creationId xmlns:a16="http://schemas.microsoft.com/office/drawing/2014/main" id="{EAC9B284-DB04-A55F-A24D-1463BC245E94}"/>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4" name="TextBox 14">
              <a:extLst>
                <a:ext uri="{FF2B5EF4-FFF2-40B4-BE49-F238E27FC236}">
                  <a16:creationId xmlns:a16="http://schemas.microsoft.com/office/drawing/2014/main" id="{5427DD63-F9E1-084C-A7B4-597B2AD8D32C}"/>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20" name="TextBox 20">
            <a:extLst>
              <a:ext uri="{FF2B5EF4-FFF2-40B4-BE49-F238E27FC236}">
                <a16:creationId xmlns:a16="http://schemas.microsoft.com/office/drawing/2014/main" id="{8FA4978E-0D31-EC79-1389-EEC27CA776ED}"/>
              </a:ext>
            </a:extLst>
          </p:cNvPr>
          <p:cNvSpPr txBox="1"/>
          <p:nvPr/>
        </p:nvSpPr>
        <p:spPr>
          <a:xfrm>
            <a:off x="1981200" y="1207530"/>
            <a:ext cx="10312466" cy="705321"/>
          </a:xfrm>
          <a:prstGeom prst="rect">
            <a:avLst/>
          </a:prstGeom>
        </p:spPr>
        <p:txBody>
          <a:bodyPr lIns="0" tIns="0" rIns="0" bIns="0" rtlCol="0" anchor="t">
            <a:spAutoFit/>
          </a:bodyPr>
          <a:lstStyle/>
          <a:p>
            <a:pPr algn="l">
              <a:lnSpc>
                <a:spcPts val="5499"/>
              </a:lnSpc>
            </a:pPr>
            <a:r>
              <a:rPr lang="en-US" sz="5499" b="1" dirty="0">
                <a:solidFill>
                  <a:srgbClr val="000000"/>
                </a:solidFill>
                <a:latin typeface="TT Hoves Bold"/>
                <a:ea typeface="TT Hoves Bold"/>
                <a:cs typeface="TT Hoves Bold"/>
                <a:sym typeface="TT Hoves Bold"/>
              </a:rPr>
              <a:t>Monitoring and Follow-up</a:t>
            </a:r>
          </a:p>
        </p:txBody>
      </p:sp>
      <p:sp>
        <p:nvSpPr>
          <p:cNvPr id="21" name="TextBox 21">
            <a:extLst>
              <a:ext uri="{FF2B5EF4-FFF2-40B4-BE49-F238E27FC236}">
                <a16:creationId xmlns:a16="http://schemas.microsoft.com/office/drawing/2014/main" id="{D9D76957-40B5-E5F0-D845-4B4713C40A73}"/>
              </a:ext>
            </a:extLst>
          </p:cNvPr>
          <p:cNvSpPr txBox="1"/>
          <p:nvPr/>
        </p:nvSpPr>
        <p:spPr>
          <a:xfrm>
            <a:off x="10456312" y="2247900"/>
            <a:ext cx="6802988" cy="6406306"/>
          </a:xfrm>
          <a:prstGeom prst="rect">
            <a:avLst/>
          </a:prstGeom>
        </p:spPr>
        <p:txBody>
          <a:bodyPr lIns="0" tIns="0" rIns="0" bIns="0" rtlCol="0" anchor="t">
            <a:spAutoFit/>
          </a:bodyPr>
          <a:lstStyle/>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Follow-up visits are conducted routinely to monitor for blood pressure control, medication effectiveness, medication adherence, and to detect new clinical complications </a:t>
            </a:r>
            <a:r>
              <a:rPr lang="en-IN" dirty="0"/>
              <a:t>(Chen et al., 2023)</a:t>
            </a:r>
            <a:r>
              <a:rPr lang="en-US" sz="2000" dirty="0">
                <a:solidFill>
                  <a:srgbClr val="000000"/>
                </a:solidFill>
                <a:latin typeface="Arial" panose="020B0604020202020204" pitchFamily="34" charset="0"/>
                <a:ea typeface="Lato"/>
                <a:cs typeface="Arial" panose="020B0604020202020204" pitchFamily="34" charset="0"/>
                <a:sym typeface="Lato"/>
              </a:rPr>
              <a:t>.</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Home blood pressure monitoring improves patient engagement and, effectively, assists with decisions that are being made in the context of clinical care.</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Medication side effects are closely monitored, and treatment modified based on the therapeutic response to the medication and the clinical situation.</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Regular monitoring stops the disease from spreading, meaning that appropriate cardiovascular care can take place consistently, and evidence-based hypertension management is aided </a:t>
            </a:r>
            <a:r>
              <a:rPr lang="en-IN" dirty="0"/>
              <a:t>(Bryan, 2022)</a:t>
            </a:r>
            <a:r>
              <a:rPr lang="en-US" sz="2000" dirty="0">
                <a:solidFill>
                  <a:srgbClr val="000000"/>
                </a:solidFill>
                <a:latin typeface="Arial" panose="020B0604020202020204" pitchFamily="34" charset="0"/>
                <a:ea typeface="Lato"/>
                <a:cs typeface="Arial" panose="020B0604020202020204" pitchFamily="34" charset="0"/>
                <a:sym typeface="Lato"/>
              </a:rPr>
              <a:t>.</a:t>
            </a:r>
          </a:p>
        </p:txBody>
      </p:sp>
      <p:pic>
        <p:nvPicPr>
          <p:cNvPr id="15" name="Picture 14" descr="Home blood pressure monitoring - Mayo Clinic Health System">
            <a:extLst>
              <a:ext uri="{FF2B5EF4-FFF2-40B4-BE49-F238E27FC236}">
                <a16:creationId xmlns:a16="http://schemas.microsoft.com/office/drawing/2014/main" id="{9730979F-7F62-05DB-9263-EB9C72399FF1}"/>
              </a:ext>
            </a:extLst>
          </p:cNvPr>
          <p:cNvPicPr>
            <a:picLocks noChangeAspect="1"/>
          </p:cNvPicPr>
          <p:nvPr/>
        </p:nvPicPr>
        <p:blipFill>
          <a:blip r:embed="rId5"/>
          <a:stretch>
            <a:fillRect/>
          </a:stretch>
        </p:blipFill>
        <p:spPr>
          <a:xfrm>
            <a:off x="762000" y="3162300"/>
            <a:ext cx="9405585" cy="5272828"/>
          </a:xfrm>
          <a:prstGeom prst="rect">
            <a:avLst/>
          </a:prstGeom>
        </p:spPr>
      </p:pic>
    </p:spTree>
    <p:extLst>
      <p:ext uri="{BB962C8B-B14F-4D97-AF65-F5344CB8AC3E}">
        <p14:creationId xmlns:p14="http://schemas.microsoft.com/office/powerpoint/2010/main" val="16370220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09731" y="1028700"/>
            <a:ext cx="534176" cy="534176"/>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1156404" y="1075373"/>
            <a:ext cx="440831" cy="440831"/>
          </a:xfrm>
          <a:custGeom>
            <a:avLst/>
            <a:gdLst/>
            <a:ahLst/>
            <a:cxnLst/>
            <a:rect l="l" t="t" r="r" b="b"/>
            <a:pathLst>
              <a:path w="440831" h="440831">
                <a:moveTo>
                  <a:pt x="0" y="0"/>
                </a:moveTo>
                <a:lnTo>
                  <a:pt x="440831" y="0"/>
                </a:lnTo>
                <a:lnTo>
                  <a:pt x="440831" y="440831"/>
                </a:lnTo>
                <a:lnTo>
                  <a:pt x="0" y="44083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6" name="Group 6"/>
          <p:cNvGrpSpPr/>
          <p:nvPr/>
        </p:nvGrpSpPr>
        <p:grpSpPr>
          <a:xfrm>
            <a:off x="16921756" y="8920756"/>
            <a:ext cx="337544" cy="337544"/>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8" name="TextBox 8"/>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16491159" y="8920756"/>
            <a:ext cx="337544" cy="337544"/>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1" name="TextBox 11"/>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a:off x="16060561" y="8920756"/>
            <a:ext cx="337544" cy="337544"/>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4" name="TextBox 14"/>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a:off x="351170" y="2014772"/>
            <a:ext cx="17174829" cy="7854898"/>
            <a:chOff x="0" y="0"/>
            <a:chExt cx="1578503" cy="1578503"/>
          </a:xfrm>
        </p:grpSpPr>
        <p:sp>
          <p:nvSpPr>
            <p:cNvPr id="16" name="Freeform 16"/>
            <p:cNvSpPr/>
            <p:nvPr/>
          </p:nvSpPr>
          <p:spPr>
            <a:xfrm>
              <a:off x="0" y="0"/>
              <a:ext cx="1578503" cy="1578503"/>
            </a:xfrm>
            <a:custGeom>
              <a:avLst/>
              <a:gdLst/>
              <a:ahLst/>
              <a:cxnLst/>
              <a:rect l="l" t="t" r="r" b="b"/>
              <a:pathLst>
                <a:path w="1578503" h="1578503">
                  <a:moveTo>
                    <a:pt x="0" y="0"/>
                  </a:moveTo>
                  <a:lnTo>
                    <a:pt x="1578503" y="0"/>
                  </a:lnTo>
                  <a:lnTo>
                    <a:pt x="1578503" y="1578503"/>
                  </a:lnTo>
                  <a:lnTo>
                    <a:pt x="0" y="1578503"/>
                  </a:lnTo>
                  <a:close/>
                </a:path>
              </a:pathLst>
            </a:custGeom>
            <a:solidFill>
              <a:srgbClr val="FAFAFA"/>
            </a:solidFill>
          </p:spPr>
        </p:sp>
        <p:sp>
          <p:nvSpPr>
            <p:cNvPr id="17" name="TextBox 17"/>
            <p:cNvSpPr txBox="1"/>
            <p:nvPr/>
          </p:nvSpPr>
          <p:spPr>
            <a:xfrm>
              <a:off x="0" y="-38100"/>
              <a:ext cx="1578503" cy="1616603"/>
            </a:xfrm>
            <a:prstGeom prst="rect">
              <a:avLst/>
            </a:prstGeom>
          </p:spPr>
          <p:txBody>
            <a:bodyPr lIns="50800" tIns="50800" rIns="50800" bIns="50800" rtlCol="0" anchor="ctr"/>
            <a:lstStyle/>
            <a:p>
              <a:pPr algn="ctr">
                <a:lnSpc>
                  <a:spcPts val="2659"/>
                </a:lnSpc>
              </a:pPr>
              <a:endParaRPr/>
            </a:p>
          </p:txBody>
        </p:sp>
      </p:grpSp>
      <p:sp>
        <p:nvSpPr>
          <p:cNvPr id="19" name="TextBox 19"/>
          <p:cNvSpPr txBox="1"/>
          <p:nvPr/>
        </p:nvSpPr>
        <p:spPr>
          <a:xfrm>
            <a:off x="1828800" y="570480"/>
            <a:ext cx="6589707" cy="705321"/>
          </a:xfrm>
          <a:prstGeom prst="rect">
            <a:avLst/>
          </a:prstGeom>
        </p:spPr>
        <p:txBody>
          <a:bodyPr lIns="0" tIns="0" rIns="0" bIns="0" rtlCol="0" anchor="t">
            <a:spAutoFit/>
          </a:bodyPr>
          <a:lstStyle/>
          <a:p>
            <a:pPr algn="l">
              <a:lnSpc>
                <a:spcPts val="5499"/>
              </a:lnSpc>
            </a:pPr>
            <a:r>
              <a:rPr lang="en-US" sz="5499" b="1" dirty="0">
                <a:solidFill>
                  <a:srgbClr val="000000"/>
                </a:solidFill>
                <a:latin typeface="TT Hoves Bold"/>
                <a:ea typeface="TT Hoves Bold"/>
                <a:cs typeface="TT Hoves Bold"/>
                <a:sym typeface="TT Hoves Bold"/>
              </a:rPr>
              <a:t>Treatment Options</a:t>
            </a:r>
          </a:p>
        </p:txBody>
      </p:sp>
      <p:sp>
        <p:nvSpPr>
          <p:cNvPr id="20" name="TextBox 20"/>
          <p:cNvSpPr txBox="1"/>
          <p:nvPr/>
        </p:nvSpPr>
        <p:spPr>
          <a:xfrm>
            <a:off x="657070" y="2078370"/>
            <a:ext cx="10163329" cy="7791300"/>
          </a:xfrm>
          <a:prstGeom prst="rect">
            <a:avLst/>
          </a:prstGeom>
          <a:solidFill>
            <a:schemeClr val="bg1"/>
          </a:solidFill>
        </p:spPr>
        <p:txBody>
          <a:bodyPr wrap="square" lIns="0" tIns="0" rIns="0" bIns="0" rtlCol="0" anchor="t">
            <a:spAutoFit/>
          </a:bodyPr>
          <a:lstStyle/>
          <a:p>
            <a:pPr>
              <a:lnSpc>
                <a:spcPct val="150000"/>
              </a:lnSpc>
            </a:pPr>
            <a:r>
              <a:rPr lang="en-IN" sz="2000" b="1" dirty="0"/>
              <a:t>Treatment Options</a:t>
            </a:r>
          </a:p>
          <a:p>
            <a:pPr>
              <a:lnSpc>
                <a:spcPct val="150000"/>
              </a:lnSpc>
            </a:pPr>
            <a:r>
              <a:rPr lang="en-IN" sz="2000" dirty="0"/>
              <a:t>NICE recommends lifestyle modification and antihypertensive medication based on blood pressure level and cardiovascular risk (Mancia et al., 2023). </a:t>
            </a:r>
          </a:p>
          <a:p>
            <a:pPr>
              <a:lnSpc>
                <a:spcPct val="150000"/>
              </a:lnSpc>
            </a:pPr>
            <a:r>
              <a:rPr lang="en-IN" sz="2000" dirty="0"/>
              <a:t>First-line antihypertensive medications include: </a:t>
            </a:r>
          </a:p>
          <a:p>
            <a:pPr marL="800100" lvl="1" indent="-342900">
              <a:lnSpc>
                <a:spcPct val="150000"/>
              </a:lnSpc>
              <a:buFont typeface="Arial" panose="020B0604020202020204" pitchFamily="34" charset="0"/>
              <a:buChar char="•"/>
            </a:pPr>
            <a:r>
              <a:rPr lang="en-IN" sz="2000" dirty="0"/>
              <a:t>ACE inhibitors (ACEIs) </a:t>
            </a:r>
          </a:p>
          <a:p>
            <a:pPr marL="800100" lvl="1" indent="-342900">
              <a:lnSpc>
                <a:spcPct val="150000"/>
              </a:lnSpc>
              <a:buFont typeface="Arial" panose="020B0604020202020204" pitchFamily="34" charset="0"/>
              <a:buChar char="•"/>
            </a:pPr>
            <a:r>
              <a:rPr lang="en-IN" sz="2000" dirty="0"/>
              <a:t>Angiotensin receptor blockers (ARBs) </a:t>
            </a:r>
          </a:p>
          <a:p>
            <a:pPr marL="800100" lvl="1" indent="-342900">
              <a:lnSpc>
                <a:spcPct val="150000"/>
              </a:lnSpc>
              <a:buFont typeface="Arial" panose="020B0604020202020204" pitchFamily="34" charset="0"/>
              <a:buChar char="•"/>
            </a:pPr>
            <a:r>
              <a:rPr lang="en-IN" sz="2000" dirty="0"/>
              <a:t>Calcium channel blockers (CCBs) </a:t>
            </a:r>
          </a:p>
          <a:p>
            <a:pPr marL="800100" lvl="1" indent="-342900">
              <a:lnSpc>
                <a:spcPct val="150000"/>
              </a:lnSpc>
              <a:buFont typeface="Arial" panose="020B0604020202020204" pitchFamily="34" charset="0"/>
              <a:buChar char="•"/>
            </a:pPr>
            <a:r>
              <a:rPr lang="en-IN" sz="2000" dirty="0"/>
              <a:t>Thiazide-like diuretics (THZDs) </a:t>
            </a:r>
          </a:p>
          <a:p>
            <a:pPr>
              <a:lnSpc>
                <a:spcPct val="150000"/>
              </a:lnSpc>
            </a:pPr>
            <a:r>
              <a:rPr lang="en-IN" sz="2000" dirty="0"/>
              <a:t>Combination therapy may be required when blood pressure remains uncontrolled with a single medication (Jin et al., 2023). </a:t>
            </a:r>
          </a:p>
          <a:p>
            <a:pPr>
              <a:lnSpc>
                <a:spcPct val="150000"/>
              </a:lnSpc>
            </a:pPr>
            <a:r>
              <a:rPr lang="en-IN" sz="2000" dirty="0"/>
              <a:t>Non-pharmacological interventions include: </a:t>
            </a:r>
          </a:p>
          <a:p>
            <a:pPr marL="800100" lvl="1" indent="-342900">
              <a:lnSpc>
                <a:spcPct val="150000"/>
              </a:lnSpc>
              <a:buFont typeface="Arial" panose="020B0604020202020204" pitchFamily="34" charset="0"/>
              <a:buChar char="•"/>
            </a:pPr>
            <a:r>
              <a:rPr lang="en-IN" sz="2000" dirty="0"/>
              <a:t>Healthy diet </a:t>
            </a:r>
          </a:p>
          <a:p>
            <a:pPr marL="800100" lvl="1" indent="-342900">
              <a:lnSpc>
                <a:spcPct val="150000"/>
              </a:lnSpc>
              <a:buFont typeface="Arial" panose="020B0604020202020204" pitchFamily="34" charset="0"/>
              <a:buChar char="•"/>
            </a:pPr>
            <a:r>
              <a:rPr lang="en-IN" sz="2000" dirty="0"/>
              <a:t>Regular exercise </a:t>
            </a:r>
          </a:p>
          <a:p>
            <a:pPr marL="800100" lvl="1" indent="-342900">
              <a:lnSpc>
                <a:spcPct val="150000"/>
              </a:lnSpc>
              <a:buFont typeface="Arial" panose="020B0604020202020204" pitchFamily="34" charset="0"/>
              <a:buChar char="•"/>
            </a:pPr>
            <a:r>
              <a:rPr lang="en-IN" sz="2000" dirty="0"/>
              <a:t>Weight management </a:t>
            </a:r>
          </a:p>
          <a:p>
            <a:pPr marL="800100" lvl="1" indent="-342900">
              <a:lnSpc>
                <a:spcPct val="150000"/>
              </a:lnSpc>
              <a:buFont typeface="Arial" panose="020B0604020202020204" pitchFamily="34" charset="0"/>
              <a:buChar char="•"/>
            </a:pPr>
            <a:r>
              <a:rPr lang="en-IN" sz="2000" dirty="0"/>
              <a:t>Smoking cessation </a:t>
            </a:r>
          </a:p>
          <a:p>
            <a:pPr marL="800100" lvl="1" indent="-342900">
              <a:lnSpc>
                <a:spcPct val="150000"/>
              </a:lnSpc>
              <a:buFont typeface="Arial" panose="020B0604020202020204" pitchFamily="34" charset="0"/>
              <a:buChar char="•"/>
            </a:pPr>
            <a:r>
              <a:rPr lang="en-IN" sz="2000" dirty="0"/>
              <a:t>Alcohol reduction</a:t>
            </a:r>
          </a:p>
          <a:p>
            <a:pPr marL="323852" lvl="1" indent="-161926" algn="just">
              <a:lnSpc>
                <a:spcPct val="150000"/>
              </a:lnSpc>
              <a:spcBef>
                <a:spcPct val="0"/>
              </a:spcBef>
              <a:buFont typeface="Arial"/>
              <a:buChar char="•"/>
            </a:pPr>
            <a:endParaRPr lang="en-US" sz="2000" dirty="0">
              <a:solidFill>
                <a:srgbClr val="000000"/>
              </a:solidFill>
              <a:latin typeface="Arial" panose="020B0604020202020204" pitchFamily="34" charset="0"/>
              <a:ea typeface="Lato"/>
              <a:cs typeface="Arial" panose="020B0604020202020204" pitchFamily="34" charset="0"/>
              <a:sym typeface="Lato"/>
            </a:endParaRPr>
          </a:p>
        </p:txBody>
      </p:sp>
      <p:pic>
        <p:nvPicPr>
          <p:cNvPr id="24" name="Picture 23">
            <a:extLst>
              <a:ext uri="{FF2B5EF4-FFF2-40B4-BE49-F238E27FC236}">
                <a16:creationId xmlns:a16="http://schemas.microsoft.com/office/drawing/2014/main" id="{37624788-1628-FA8E-95C4-EE21125696C7}"/>
              </a:ext>
            </a:extLst>
          </p:cNvPr>
          <p:cNvPicPr>
            <a:picLocks noChangeAspect="1"/>
          </p:cNvPicPr>
          <p:nvPr/>
        </p:nvPicPr>
        <p:blipFill>
          <a:blip r:embed="rId5"/>
          <a:stretch>
            <a:fillRect/>
          </a:stretch>
        </p:blipFill>
        <p:spPr>
          <a:xfrm>
            <a:off x="10602920" y="3231100"/>
            <a:ext cx="7140559" cy="4473328"/>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B693D5D-A31D-1AAA-4F2F-A200863F3F7C}"/>
              </a:ext>
            </a:extLst>
          </p:cNvPr>
          <p:cNvSpPr txBox="1"/>
          <p:nvPr/>
        </p:nvSpPr>
        <p:spPr>
          <a:xfrm>
            <a:off x="685800" y="280907"/>
            <a:ext cx="9144000" cy="707886"/>
          </a:xfrm>
          <a:prstGeom prst="rect">
            <a:avLst/>
          </a:prstGeom>
          <a:solidFill>
            <a:schemeClr val="bg1">
              <a:lumMod val="95000"/>
            </a:schemeClr>
          </a:solidFill>
        </p:spPr>
        <p:txBody>
          <a:bodyPr wrap="square">
            <a:spAutoFit/>
          </a:bodyPr>
          <a:lstStyle/>
          <a:p>
            <a:r>
              <a:rPr lang="en-IN" sz="4000" b="1" dirty="0"/>
              <a:t>Common Comorbidities</a:t>
            </a:r>
          </a:p>
        </p:txBody>
      </p:sp>
      <p:sp>
        <p:nvSpPr>
          <p:cNvPr id="4" name="TextBox 3">
            <a:extLst>
              <a:ext uri="{FF2B5EF4-FFF2-40B4-BE49-F238E27FC236}">
                <a16:creationId xmlns:a16="http://schemas.microsoft.com/office/drawing/2014/main" id="{4D733B78-5B93-8788-3A7C-3D55250337DA}"/>
              </a:ext>
            </a:extLst>
          </p:cNvPr>
          <p:cNvSpPr txBox="1"/>
          <p:nvPr/>
        </p:nvSpPr>
        <p:spPr>
          <a:xfrm>
            <a:off x="685800" y="2016875"/>
            <a:ext cx="16687800" cy="6253250"/>
          </a:xfrm>
          <a:prstGeom prst="rect">
            <a:avLst/>
          </a:prstGeom>
          <a:solidFill>
            <a:schemeClr val="bg1"/>
          </a:solidFill>
        </p:spPr>
        <p:txBody>
          <a:bodyPr wrap="square" rtlCol="0">
            <a:spAutoFit/>
          </a:bodyPr>
          <a:lstStyle/>
          <a:p>
            <a:pPr marL="457200" indent="-457200">
              <a:lnSpc>
                <a:spcPct val="150000"/>
              </a:lnSpc>
              <a:buFont typeface="Arial" panose="020B0604020202020204" pitchFamily="34" charset="0"/>
              <a:buChar char="•"/>
            </a:pPr>
            <a:r>
              <a:rPr lang="en-IN" sz="3000" dirty="0"/>
              <a:t>Diabetes mellitus frequently coexists with hypertension and increases cardiovascular risk (</a:t>
            </a:r>
            <a:r>
              <a:rPr lang="en-IN" sz="3000" dirty="0" err="1"/>
              <a:t>Hezam</a:t>
            </a:r>
            <a:r>
              <a:rPr lang="en-IN" sz="3000" dirty="0"/>
              <a:t> et al., 2024). </a:t>
            </a:r>
          </a:p>
          <a:p>
            <a:pPr marL="457200" indent="-457200">
              <a:lnSpc>
                <a:spcPct val="150000"/>
              </a:lnSpc>
              <a:buFont typeface="Arial" panose="020B0604020202020204" pitchFamily="34" charset="0"/>
              <a:buChar char="•"/>
            </a:pPr>
            <a:r>
              <a:rPr lang="en-IN" sz="3000" dirty="0"/>
              <a:t>Chronic kidney disease is both a cause and consequence of uncontrolled hypertension (</a:t>
            </a:r>
            <a:r>
              <a:rPr lang="en-IN" sz="3000" dirty="0" err="1"/>
              <a:t>Juraschek</a:t>
            </a:r>
            <a:r>
              <a:rPr lang="en-IN" sz="3000" dirty="0"/>
              <a:t> et al., 2023). </a:t>
            </a:r>
          </a:p>
          <a:p>
            <a:pPr marL="457200" indent="-457200">
              <a:lnSpc>
                <a:spcPct val="150000"/>
              </a:lnSpc>
              <a:buFont typeface="Arial" panose="020B0604020202020204" pitchFamily="34" charset="0"/>
              <a:buChar char="•"/>
            </a:pPr>
            <a:r>
              <a:rPr lang="en-IN" sz="3000" dirty="0"/>
              <a:t>Coronary heart disease commonly occurs in patients with long-standing hypertension (Liu et al., 2023). </a:t>
            </a:r>
          </a:p>
          <a:p>
            <a:pPr marL="457200" indent="-457200">
              <a:lnSpc>
                <a:spcPct val="150000"/>
              </a:lnSpc>
              <a:buFont typeface="Arial" panose="020B0604020202020204" pitchFamily="34" charset="0"/>
              <a:buChar char="•"/>
            </a:pPr>
            <a:r>
              <a:rPr lang="en-IN" sz="3000" dirty="0"/>
              <a:t>Heart failure risk increases significantly in individuals with poorly controlled blood pressure (Gupta et al., 2024). </a:t>
            </a:r>
          </a:p>
          <a:p>
            <a:pPr marL="457200" indent="-457200">
              <a:lnSpc>
                <a:spcPct val="150000"/>
              </a:lnSpc>
              <a:buFont typeface="Arial" panose="020B0604020202020204" pitchFamily="34" charset="0"/>
              <a:buChar char="•"/>
            </a:pPr>
            <a:r>
              <a:rPr lang="en-IN" sz="3000" dirty="0"/>
              <a:t>Stroke remains one of the most serious complications associated with hypertension (Mancia et al., 2023).</a:t>
            </a:r>
          </a:p>
        </p:txBody>
      </p:sp>
    </p:spTree>
    <p:extLst>
      <p:ext uri="{BB962C8B-B14F-4D97-AF65-F5344CB8AC3E}">
        <p14:creationId xmlns:p14="http://schemas.microsoft.com/office/powerpoint/2010/main" val="1452773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37823B-6D01-2B26-D75E-BA5B7DA22F03}"/>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A66ADDD8-DF67-364D-A1D6-9E3EC4BABD00}"/>
              </a:ext>
            </a:extLst>
          </p:cNvPr>
          <p:cNvGrpSpPr/>
          <p:nvPr/>
        </p:nvGrpSpPr>
        <p:grpSpPr>
          <a:xfrm>
            <a:off x="1109731" y="1028700"/>
            <a:ext cx="534176" cy="534176"/>
            <a:chOff x="0" y="0"/>
            <a:chExt cx="812800" cy="812800"/>
          </a:xfrm>
        </p:grpSpPr>
        <p:sp>
          <p:nvSpPr>
            <p:cNvPr id="3" name="Freeform 3">
              <a:extLst>
                <a:ext uri="{FF2B5EF4-FFF2-40B4-BE49-F238E27FC236}">
                  <a16:creationId xmlns:a16="http://schemas.microsoft.com/office/drawing/2014/main" id="{2594D508-39E3-041F-2EDA-66F50FF28E3A}"/>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4" name="TextBox 4">
              <a:extLst>
                <a:ext uri="{FF2B5EF4-FFF2-40B4-BE49-F238E27FC236}">
                  <a16:creationId xmlns:a16="http://schemas.microsoft.com/office/drawing/2014/main" id="{10241106-981A-7EDE-2633-0184FF707349}"/>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5" name="Freeform 5">
            <a:extLst>
              <a:ext uri="{FF2B5EF4-FFF2-40B4-BE49-F238E27FC236}">
                <a16:creationId xmlns:a16="http://schemas.microsoft.com/office/drawing/2014/main" id="{33EAF895-0A96-B3AC-18CB-9B5CFAD05BC5}"/>
              </a:ext>
            </a:extLst>
          </p:cNvPr>
          <p:cNvSpPr/>
          <p:nvPr/>
        </p:nvSpPr>
        <p:spPr>
          <a:xfrm>
            <a:off x="1156404" y="1075373"/>
            <a:ext cx="440831" cy="440831"/>
          </a:xfrm>
          <a:custGeom>
            <a:avLst/>
            <a:gdLst/>
            <a:ahLst/>
            <a:cxnLst/>
            <a:rect l="l" t="t" r="r" b="b"/>
            <a:pathLst>
              <a:path w="440831" h="440831">
                <a:moveTo>
                  <a:pt x="0" y="0"/>
                </a:moveTo>
                <a:lnTo>
                  <a:pt x="440831" y="0"/>
                </a:lnTo>
                <a:lnTo>
                  <a:pt x="440831" y="440831"/>
                </a:lnTo>
                <a:lnTo>
                  <a:pt x="0" y="44083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6" name="Group 6">
            <a:extLst>
              <a:ext uri="{FF2B5EF4-FFF2-40B4-BE49-F238E27FC236}">
                <a16:creationId xmlns:a16="http://schemas.microsoft.com/office/drawing/2014/main" id="{59BD030E-8AAC-BE67-73F4-EF49A863D7A6}"/>
              </a:ext>
            </a:extLst>
          </p:cNvPr>
          <p:cNvGrpSpPr/>
          <p:nvPr/>
        </p:nvGrpSpPr>
        <p:grpSpPr>
          <a:xfrm>
            <a:off x="16921756" y="8920756"/>
            <a:ext cx="337544" cy="337544"/>
            <a:chOff x="0" y="0"/>
            <a:chExt cx="812800" cy="812800"/>
          </a:xfrm>
        </p:grpSpPr>
        <p:sp>
          <p:nvSpPr>
            <p:cNvPr id="7" name="Freeform 7">
              <a:extLst>
                <a:ext uri="{FF2B5EF4-FFF2-40B4-BE49-F238E27FC236}">
                  <a16:creationId xmlns:a16="http://schemas.microsoft.com/office/drawing/2014/main" id="{555D7443-50D2-7623-05A5-96E7C6A8FDAF}"/>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8" name="TextBox 8">
              <a:extLst>
                <a:ext uri="{FF2B5EF4-FFF2-40B4-BE49-F238E27FC236}">
                  <a16:creationId xmlns:a16="http://schemas.microsoft.com/office/drawing/2014/main" id="{272B84E6-0BA2-6DCF-1FB5-A67CBF7355D0}"/>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9" name="Group 9">
            <a:extLst>
              <a:ext uri="{FF2B5EF4-FFF2-40B4-BE49-F238E27FC236}">
                <a16:creationId xmlns:a16="http://schemas.microsoft.com/office/drawing/2014/main" id="{11D865A8-5A54-953B-9C3E-5FFA58B4E8B7}"/>
              </a:ext>
            </a:extLst>
          </p:cNvPr>
          <p:cNvGrpSpPr/>
          <p:nvPr/>
        </p:nvGrpSpPr>
        <p:grpSpPr>
          <a:xfrm>
            <a:off x="16491159" y="8920756"/>
            <a:ext cx="337544" cy="337544"/>
            <a:chOff x="0" y="0"/>
            <a:chExt cx="812800" cy="812800"/>
          </a:xfrm>
        </p:grpSpPr>
        <p:sp>
          <p:nvSpPr>
            <p:cNvPr id="10" name="Freeform 10">
              <a:extLst>
                <a:ext uri="{FF2B5EF4-FFF2-40B4-BE49-F238E27FC236}">
                  <a16:creationId xmlns:a16="http://schemas.microsoft.com/office/drawing/2014/main" id="{B127651B-141D-5624-7EDA-E62023C59C97}"/>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1" name="TextBox 11">
              <a:extLst>
                <a:ext uri="{FF2B5EF4-FFF2-40B4-BE49-F238E27FC236}">
                  <a16:creationId xmlns:a16="http://schemas.microsoft.com/office/drawing/2014/main" id="{84AC2049-1BC6-2B2B-738A-449BD77AC348}"/>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2" name="Group 12">
            <a:extLst>
              <a:ext uri="{FF2B5EF4-FFF2-40B4-BE49-F238E27FC236}">
                <a16:creationId xmlns:a16="http://schemas.microsoft.com/office/drawing/2014/main" id="{E92A31B6-5C5B-65CA-E076-FE241E727836}"/>
              </a:ext>
            </a:extLst>
          </p:cNvPr>
          <p:cNvGrpSpPr/>
          <p:nvPr/>
        </p:nvGrpSpPr>
        <p:grpSpPr>
          <a:xfrm>
            <a:off x="16060561" y="8920756"/>
            <a:ext cx="337544" cy="337544"/>
            <a:chOff x="0" y="0"/>
            <a:chExt cx="812800" cy="812800"/>
          </a:xfrm>
        </p:grpSpPr>
        <p:sp>
          <p:nvSpPr>
            <p:cNvPr id="13" name="Freeform 13">
              <a:extLst>
                <a:ext uri="{FF2B5EF4-FFF2-40B4-BE49-F238E27FC236}">
                  <a16:creationId xmlns:a16="http://schemas.microsoft.com/office/drawing/2014/main" id="{13731F8C-D14D-EB96-5637-D28F4114140D}"/>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4" name="TextBox 14">
              <a:extLst>
                <a:ext uri="{FF2B5EF4-FFF2-40B4-BE49-F238E27FC236}">
                  <a16:creationId xmlns:a16="http://schemas.microsoft.com/office/drawing/2014/main" id="{17CFBE7A-D6C8-DFBD-419F-8D497075B86A}"/>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5" name="Group 15">
            <a:extLst>
              <a:ext uri="{FF2B5EF4-FFF2-40B4-BE49-F238E27FC236}">
                <a16:creationId xmlns:a16="http://schemas.microsoft.com/office/drawing/2014/main" id="{6495C867-EFD6-D254-F64D-405497D3B23D}"/>
              </a:ext>
            </a:extLst>
          </p:cNvPr>
          <p:cNvGrpSpPr/>
          <p:nvPr/>
        </p:nvGrpSpPr>
        <p:grpSpPr>
          <a:xfrm>
            <a:off x="11265922" y="1028700"/>
            <a:ext cx="5993378" cy="5993378"/>
            <a:chOff x="0" y="0"/>
            <a:chExt cx="1578503" cy="1578503"/>
          </a:xfrm>
        </p:grpSpPr>
        <p:sp>
          <p:nvSpPr>
            <p:cNvPr id="16" name="Freeform 16">
              <a:extLst>
                <a:ext uri="{FF2B5EF4-FFF2-40B4-BE49-F238E27FC236}">
                  <a16:creationId xmlns:a16="http://schemas.microsoft.com/office/drawing/2014/main" id="{19CCD5C4-56D5-61C4-C3BC-871A22B03921}"/>
                </a:ext>
              </a:extLst>
            </p:cNvPr>
            <p:cNvSpPr/>
            <p:nvPr/>
          </p:nvSpPr>
          <p:spPr>
            <a:xfrm>
              <a:off x="0" y="0"/>
              <a:ext cx="1578503" cy="1578503"/>
            </a:xfrm>
            <a:custGeom>
              <a:avLst/>
              <a:gdLst/>
              <a:ahLst/>
              <a:cxnLst/>
              <a:rect l="l" t="t" r="r" b="b"/>
              <a:pathLst>
                <a:path w="1578503" h="1578503">
                  <a:moveTo>
                    <a:pt x="0" y="0"/>
                  </a:moveTo>
                  <a:lnTo>
                    <a:pt x="1578503" y="0"/>
                  </a:lnTo>
                  <a:lnTo>
                    <a:pt x="1578503" y="1578503"/>
                  </a:lnTo>
                  <a:lnTo>
                    <a:pt x="0" y="1578503"/>
                  </a:lnTo>
                  <a:close/>
                </a:path>
              </a:pathLst>
            </a:custGeom>
            <a:solidFill>
              <a:srgbClr val="FAFAFA"/>
            </a:solidFill>
          </p:spPr>
        </p:sp>
        <p:sp>
          <p:nvSpPr>
            <p:cNvPr id="17" name="TextBox 17">
              <a:extLst>
                <a:ext uri="{FF2B5EF4-FFF2-40B4-BE49-F238E27FC236}">
                  <a16:creationId xmlns:a16="http://schemas.microsoft.com/office/drawing/2014/main" id="{46DAB3CC-7B77-1A29-C736-BDEB0A2E2914}"/>
                </a:ext>
              </a:extLst>
            </p:cNvPr>
            <p:cNvSpPr txBox="1"/>
            <p:nvPr/>
          </p:nvSpPr>
          <p:spPr>
            <a:xfrm>
              <a:off x="0" y="-38100"/>
              <a:ext cx="1578503" cy="1616603"/>
            </a:xfrm>
            <a:prstGeom prst="rect">
              <a:avLst/>
            </a:prstGeom>
          </p:spPr>
          <p:txBody>
            <a:bodyPr lIns="50800" tIns="50800" rIns="50800" bIns="50800" rtlCol="0" anchor="ctr"/>
            <a:lstStyle/>
            <a:p>
              <a:pPr algn="ctr">
                <a:lnSpc>
                  <a:spcPts val="2659"/>
                </a:lnSpc>
              </a:pPr>
              <a:endParaRPr/>
            </a:p>
          </p:txBody>
        </p:sp>
      </p:grpSp>
      <p:sp>
        <p:nvSpPr>
          <p:cNvPr id="19" name="TextBox 19">
            <a:extLst>
              <a:ext uri="{FF2B5EF4-FFF2-40B4-BE49-F238E27FC236}">
                <a16:creationId xmlns:a16="http://schemas.microsoft.com/office/drawing/2014/main" id="{633A87FD-6930-5C7F-EF70-7B96E9EF514E}"/>
              </a:ext>
            </a:extLst>
          </p:cNvPr>
          <p:cNvSpPr txBox="1"/>
          <p:nvPr/>
        </p:nvSpPr>
        <p:spPr>
          <a:xfrm>
            <a:off x="1131823" y="2095500"/>
            <a:ext cx="6589707" cy="1425575"/>
          </a:xfrm>
          <a:prstGeom prst="rect">
            <a:avLst/>
          </a:prstGeom>
        </p:spPr>
        <p:txBody>
          <a:bodyPr lIns="0" tIns="0" rIns="0" bIns="0" rtlCol="0" anchor="t">
            <a:spAutoFit/>
          </a:bodyPr>
          <a:lstStyle/>
          <a:p>
            <a:pPr algn="l">
              <a:lnSpc>
                <a:spcPts val="5499"/>
              </a:lnSpc>
            </a:pPr>
            <a:r>
              <a:rPr lang="en-US" sz="5499" b="1" dirty="0">
                <a:solidFill>
                  <a:srgbClr val="000000"/>
                </a:solidFill>
                <a:latin typeface="TT Hoves Bold"/>
                <a:ea typeface="TT Hoves Bold"/>
                <a:cs typeface="TT Hoves Bold"/>
                <a:sym typeface="TT Hoves Bold"/>
              </a:rPr>
              <a:t>First-Line Treatment</a:t>
            </a:r>
          </a:p>
        </p:txBody>
      </p:sp>
      <p:sp>
        <p:nvSpPr>
          <p:cNvPr id="20" name="TextBox 20">
            <a:extLst>
              <a:ext uri="{FF2B5EF4-FFF2-40B4-BE49-F238E27FC236}">
                <a16:creationId xmlns:a16="http://schemas.microsoft.com/office/drawing/2014/main" id="{4FE325FA-E36C-2FB5-B91A-9AA24134C1CF}"/>
              </a:ext>
            </a:extLst>
          </p:cNvPr>
          <p:cNvSpPr txBox="1"/>
          <p:nvPr/>
        </p:nvSpPr>
        <p:spPr>
          <a:xfrm>
            <a:off x="1060344" y="3753436"/>
            <a:ext cx="6589707" cy="5944641"/>
          </a:xfrm>
          <a:prstGeom prst="rect">
            <a:avLst/>
          </a:prstGeom>
        </p:spPr>
        <p:txBody>
          <a:bodyPr lIns="0" tIns="0" rIns="0" bIns="0" rtlCol="0" anchor="t">
            <a:spAutoFit/>
          </a:bodyPr>
          <a:lstStyle/>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NICE suggests the use of first-line antihypertensive medications based on patient age, ethnicity, severity of hypertension, and clinical characteristics </a:t>
            </a:r>
            <a:r>
              <a:rPr lang="en-IN" dirty="0"/>
              <a:t>(</a:t>
            </a:r>
            <a:r>
              <a:rPr lang="en-IN" dirty="0" err="1"/>
              <a:t>Cífková</a:t>
            </a:r>
            <a:r>
              <a:rPr lang="en-IN" dirty="0"/>
              <a:t>, 2023)</a:t>
            </a:r>
            <a:r>
              <a:rPr lang="en-US" sz="2000" dirty="0">
                <a:solidFill>
                  <a:srgbClr val="000000"/>
                </a:solidFill>
                <a:latin typeface="Arial" panose="020B0604020202020204" pitchFamily="34" charset="0"/>
                <a:ea typeface="Lato"/>
                <a:cs typeface="Arial" panose="020B0604020202020204" pitchFamily="34" charset="0"/>
                <a:sym typeface="Lato"/>
              </a:rPr>
              <a:t>.</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For younger adults without contraindications, ACE inhibitors can help lower vascular resistance which is a safe way to improve blood pressure control.</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Calcium channel blockers are the preferred first line treatment in older adults and mainly in Black African or Caribbean people </a:t>
            </a:r>
            <a:r>
              <a:rPr lang="en-IN" dirty="0"/>
              <a:t>(</a:t>
            </a:r>
            <a:r>
              <a:rPr lang="en-IN" dirty="0" err="1"/>
              <a:t>Masenga</a:t>
            </a:r>
            <a:r>
              <a:rPr lang="en-IN" dirty="0"/>
              <a:t> et al., 2022)</a:t>
            </a:r>
            <a:r>
              <a:rPr lang="en-US" sz="2000" dirty="0">
                <a:solidFill>
                  <a:srgbClr val="000000"/>
                </a:solidFill>
                <a:latin typeface="Arial" panose="020B0604020202020204" pitchFamily="34" charset="0"/>
                <a:ea typeface="Lato"/>
                <a:cs typeface="Arial" panose="020B0604020202020204" pitchFamily="34" charset="0"/>
                <a:sym typeface="Lato"/>
              </a:rPr>
              <a:t>.</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Personalized treatment can help you manage your blood pressure successfully and reduce the adverse effects of medication, including cardiovascular consequences, in an effective manner.</a:t>
            </a:r>
          </a:p>
        </p:txBody>
      </p:sp>
      <p:pic>
        <p:nvPicPr>
          <p:cNvPr id="21" name="Picture 20" descr="Treatment of Hypertension - Gram Project">
            <a:extLst>
              <a:ext uri="{FF2B5EF4-FFF2-40B4-BE49-F238E27FC236}">
                <a16:creationId xmlns:a16="http://schemas.microsoft.com/office/drawing/2014/main" id="{869BAEE2-65B6-EB6E-B562-F089B5780EFC}"/>
              </a:ext>
            </a:extLst>
          </p:cNvPr>
          <p:cNvPicPr>
            <a:picLocks noChangeAspect="1"/>
          </p:cNvPicPr>
          <p:nvPr/>
        </p:nvPicPr>
        <p:blipFill>
          <a:blip r:embed="rId5"/>
          <a:stretch>
            <a:fillRect/>
          </a:stretch>
        </p:blipFill>
        <p:spPr>
          <a:xfrm>
            <a:off x="8458200" y="1790700"/>
            <a:ext cx="8975388" cy="6349569"/>
          </a:xfrm>
          <a:prstGeom prst="rect">
            <a:avLst/>
          </a:prstGeom>
        </p:spPr>
      </p:pic>
    </p:spTree>
    <p:extLst>
      <p:ext uri="{BB962C8B-B14F-4D97-AF65-F5344CB8AC3E}">
        <p14:creationId xmlns:p14="http://schemas.microsoft.com/office/powerpoint/2010/main" val="20105729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FBAC44-D3D5-9E7C-1745-0F7971F44F1C}"/>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A9C7B10B-1FAC-A484-C3E9-599ED496CC5F}"/>
              </a:ext>
            </a:extLst>
          </p:cNvPr>
          <p:cNvGrpSpPr/>
          <p:nvPr/>
        </p:nvGrpSpPr>
        <p:grpSpPr>
          <a:xfrm>
            <a:off x="1109731" y="1028700"/>
            <a:ext cx="534176" cy="534176"/>
            <a:chOff x="0" y="0"/>
            <a:chExt cx="812800" cy="812800"/>
          </a:xfrm>
        </p:grpSpPr>
        <p:sp>
          <p:nvSpPr>
            <p:cNvPr id="3" name="Freeform 3">
              <a:extLst>
                <a:ext uri="{FF2B5EF4-FFF2-40B4-BE49-F238E27FC236}">
                  <a16:creationId xmlns:a16="http://schemas.microsoft.com/office/drawing/2014/main" id="{ADDD1DFE-9EAC-5569-468A-383BEEB9BC7D}"/>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4" name="TextBox 4">
              <a:extLst>
                <a:ext uri="{FF2B5EF4-FFF2-40B4-BE49-F238E27FC236}">
                  <a16:creationId xmlns:a16="http://schemas.microsoft.com/office/drawing/2014/main" id="{061BE49D-5D37-465D-1B3E-520B8F9AD0DE}"/>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5" name="Freeform 5">
            <a:extLst>
              <a:ext uri="{FF2B5EF4-FFF2-40B4-BE49-F238E27FC236}">
                <a16:creationId xmlns:a16="http://schemas.microsoft.com/office/drawing/2014/main" id="{3D30DD72-78F7-8D86-5502-A4FA7DE3849E}"/>
              </a:ext>
            </a:extLst>
          </p:cNvPr>
          <p:cNvSpPr/>
          <p:nvPr/>
        </p:nvSpPr>
        <p:spPr>
          <a:xfrm>
            <a:off x="1156404" y="1075373"/>
            <a:ext cx="440831" cy="440831"/>
          </a:xfrm>
          <a:custGeom>
            <a:avLst/>
            <a:gdLst/>
            <a:ahLst/>
            <a:cxnLst/>
            <a:rect l="l" t="t" r="r" b="b"/>
            <a:pathLst>
              <a:path w="440831" h="440831">
                <a:moveTo>
                  <a:pt x="0" y="0"/>
                </a:moveTo>
                <a:lnTo>
                  <a:pt x="440831" y="0"/>
                </a:lnTo>
                <a:lnTo>
                  <a:pt x="440831" y="440831"/>
                </a:lnTo>
                <a:lnTo>
                  <a:pt x="0" y="44083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6" name="Group 6">
            <a:extLst>
              <a:ext uri="{FF2B5EF4-FFF2-40B4-BE49-F238E27FC236}">
                <a16:creationId xmlns:a16="http://schemas.microsoft.com/office/drawing/2014/main" id="{4D31CCF1-7369-186A-FF8A-E86445D1712E}"/>
              </a:ext>
            </a:extLst>
          </p:cNvPr>
          <p:cNvGrpSpPr/>
          <p:nvPr/>
        </p:nvGrpSpPr>
        <p:grpSpPr>
          <a:xfrm>
            <a:off x="16921756" y="8920756"/>
            <a:ext cx="337544" cy="337544"/>
            <a:chOff x="0" y="0"/>
            <a:chExt cx="812800" cy="812800"/>
          </a:xfrm>
        </p:grpSpPr>
        <p:sp>
          <p:nvSpPr>
            <p:cNvPr id="7" name="Freeform 7">
              <a:extLst>
                <a:ext uri="{FF2B5EF4-FFF2-40B4-BE49-F238E27FC236}">
                  <a16:creationId xmlns:a16="http://schemas.microsoft.com/office/drawing/2014/main" id="{557E9156-BA99-FD4B-E405-C6D76BC6BFFA}"/>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8" name="TextBox 8">
              <a:extLst>
                <a:ext uri="{FF2B5EF4-FFF2-40B4-BE49-F238E27FC236}">
                  <a16:creationId xmlns:a16="http://schemas.microsoft.com/office/drawing/2014/main" id="{C1057A27-DA7A-84BB-8FED-B4209B98AD05}"/>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9" name="Group 9">
            <a:extLst>
              <a:ext uri="{FF2B5EF4-FFF2-40B4-BE49-F238E27FC236}">
                <a16:creationId xmlns:a16="http://schemas.microsoft.com/office/drawing/2014/main" id="{3AE8054B-CCFA-846B-EFC2-C221ABD4EA80}"/>
              </a:ext>
            </a:extLst>
          </p:cNvPr>
          <p:cNvGrpSpPr/>
          <p:nvPr/>
        </p:nvGrpSpPr>
        <p:grpSpPr>
          <a:xfrm>
            <a:off x="16491159" y="8920756"/>
            <a:ext cx="337544" cy="337544"/>
            <a:chOff x="0" y="0"/>
            <a:chExt cx="812800" cy="812800"/>
          </a:xfrm>
        </p:grpSpPr>
        <p:sp>
          <p:nvSpPr>
            <p:cNvPr id="10" name="Freeform 10">
              <a:extLst>
                <a:ext uri="{FF2B5EF4-FFF2-40B4-BE49-F238E27FC236}">
                  <a16:creationId xmlns:a16="http://schemas.microsoft.com/office/drawing/2014/main" id="{0BEB7770-CCAE-89EF-CC68-02FB33A04082}"/>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1" name="TextBox 11">
              <a:extLst>
                <a:ext uri="{FF2B5EF4-FFF2-40B4-BE49-F238E27FC236}">
                  <a16:creationId xmlns:a16="http://schemas.microsoft.com/office/drawing/2014/main" id="{4D983AF8-71D2-6BA0-19A4-8742C660733E}"/>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2" name="Group 12">
            <a:extLst>
              <a:ext uri="{FF2B5EF4-FFF2-40B4-BE49-F238E27FC236}">
                <a16:creationId xmlns:a16="http://schemas.microsoft.com/office/drawing/2014/main" id="{1DE511A2-7556-0188-2CA7-D7BD791F3CE1}"/>
              </a:ext>
            </a:extLst>
          </p:cNvPr>
          <p:cNvGrpSpPr/>
          <p:nvPr/>
        </p:nvGrpSpPr>
        <p:grpSpPr>
          <a:xfrm>
            <a:off x="16060561" y="8920756"/>
            <a:ext cx="337544" cy="337544"/>
            <a:chOff x="0" y="0"/>
            <a:chExt cx="812800" cy="812800"/>
          </a:xfrm>
        </p:grpSpPr>
        <p:sp>
          <p:nvSpPr>
            <p:cNvPr id="13" name="Freeform 13">
              <a:extLst>
                <a:ext uri="{FF2B5EF4-FFF2-40B4-BE49-F238E27FC236}">
                  <a16:creationId xmlns:a16="http://schemas.microsoft.com/office/drawing/2014/main" id="{9BEA760F-B4B7-D36D-E231-BF4A61DA6304}"/>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4" name="TextBox 14">
              <a:extLst>
                <a:ext uri="{FF2B5EF4-FFF2-40B4-BE49-F238E27FC236}">
                  <a16:creationId xmlns:a16="http://schemas.microsoft.com/office/drawing/2014/main" id="{B15FEE19-CD76-6ABF-8B5F-07F00FA23842}"/>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5" name="Group 15">
            <a:extLst>
              <a:ext uri="{FF2B5EF4-FFF2-40B4-BE49-F238E27FC236}">
                <a16:creationId xmlns:a16="http://schemas.microsoft.com/office/drawing/2014/main" id="{B8CA2700-EF5D-F02E-334E-70E970B4222F}"/>
              </a:ext>
            </a:extLst>
          </p:cNvPr>
          <p:cNvGrpSpPr/>
          <p:nvPr/>
        </p:nvGrpSpPr>
        <p:grpSpPr>
          <a:xfrm>
            <a:off x="10067183" y="1512797"/>
            <a:ext cx="5993378" cy="5993378"/>
            <a:chOff x="0" y="0"/>
            <a:chExt cx="1578503" cy="1578503"/>
          </a:xfrm>
        </p:grpSpPr>
        <p:sp>
          <p:nvSpPr>
            <p:cNvPr id="16" name="Freeform 16">
              <a:extLst>
                <a:ext uri="{FF2B5EF4-FFF2-40B4-BE49-F238E27FC236}">
                  <a16:creationId xmlns:a16="http://schemas.microsoft.com/office/drawing/2014/main" id="{3A187E8B-3240-D489-1486-D7E4744EE9B5}"/>
                </a:ext>
              </a:extLst>
            </p:cNvPr>
            <p:cNvSpPr/>
            <p:nvPr/>
          </p:nvSpPr>
          <p:spPr>
            <a:xfrm>
              <a:off x="0" y="0"/>
              <a:ext cx="1578503" cy="1578503"/>
            </a:xfrm>
            <a:custGeom>
              <a:avLst/>
              <a:gdLst/>
              <a:ahLst/>
              <a:cxnLst/>
              <a:rect l="l" t="t" r="r" b="b"/>
              <a:pathLst>
                <a:path w="1578503" h="1578503">
                  <a:moveTo>
                    <a:pt x="0" y="0"/>
                  </a:moveTo>
                  <a:lnTo>
                    <a:pt x="1578503" y="0"/>
                  </a:lnTo>
                  <a:lnTo>
                    <a:pt x="1578503" y="1578503"/>
                  </a:lnTo>
                  <a:lnTo>
                    <a:pt x="0" y="1578503"/>
                  </a:lnTo>
                  <a:close/>
                </a:path>
              </a:pathLst>
            </a:custGeom>
            <a:solidFill>
              <a:srgbClr val="FAFAFA"/>
            </a:solidFill>
          </p:spPr>
        </p:sp>
        <p:sp>
          <p:nvSpPr>
            <p:cNvPr id="17" name="TextBox 17">
              <a:extLst>
                <a:ext uri="{FF2B5EF4-FFF2-40B4-BE49-F238E27FC236}">
                  <a16:creationId xmlns:a16="http://schemas.microsoft.com/office/drawing/2014/main" id="{2B12D7A3-6488-8BD0-B6AE-32028E1628F4}"/>
                </a:ext>
              </a:extLst>
            </p:cNvPr>
            <p:cNvSpPr txBox="1"/>
            <p:nvPr/>
          </p:nvSpPr>
          <p:spPr>
            <a:xfrm>
              <a:off x="0" y="-38100"/>
              <a:ext cx="1578503" cy="1616603"/>
            </a:xfrm>
            <a:prstGeom prst="rect">
              <a:avLst/>
            </a:prstGeom>
          </p:spPr>
          <p:txBody>
            <a:bodyPr lIns="50800" tIns="50800" rIns="50800" bIns="50800" rtlCol="0" anchor="ctr"/>
            <a:lstStyle/>
            <a:p>
              <a:pPr algn="ctr">
                <a:lnSpc>
                  <a:spcPts val="2659"/>
                </a:lnSpc>
              </a:pPr>
              <a:endParaRPr/>
            </a:p>
          </p:txBody>
        </p:sp>
      </p:grpSp>
      <p:sp>
        <p:nvSpPr>
          <p:cNvPr id="19" name="TextBox 19">
            <a:extLst>
              <a:ext uri="{FF2B5EF4-FFF2-40B4-BE49-F238E27FC236}">
                <a16:creationId xmlns:a16="http://schemas.microsoft.com/office/drawing/2014/main" id="{6C369FDE-D3E1-BED7-C373-CE3CBB8B838C}"/>
              </a:ext>
            </a:extLst>
          </p:cNvPr>
          <p:cNvSpPr txBox="1"/>
          <p:nvPr/>
        </p:nvSpPr>
        <p:spPr>
          <a:xfrm>
            <a:off x="1131823" y="2095500"/>
            <a:ext cx="6589707" cy="1425575"/>
          </a:xfrm>
          <a:prstGeom prst="rect">
            <a:avLst/>
          </a:prstGeom>
        </p:spPr>
        <p:txBody>
          <a:bodyPr lIns="0" tIns="0" rIns="0" bIns="0" rtlCol="0" anchor="t">
            <a:spAutoFit/>
          </a:bodyPr>
          <a:lstStyle/>
          <a:p>
            <a:pPr algn="l">
              <a:lnSpc>
                <a:spcPts val="5499"/>
              </a:lnSpc>
            </a:pPr>
            <a:r>
              <a:rPr lang="en-US" sz="5499" b="1" dirty="0">
                <a:solidFill>
                  <a:srgbClr val="000000"/>
                </a:solidFill>
                <a:latin typeface="TT Hoves Bold"/>
                <a:ea typeface="TT Hoves Bold"/>
                <a:cs typeface="TT Hoves Bold"/>
                <a:sym typeface="TT Hoves Bold"/>
              </a:rPr>
              <a:t>Combination Therapy</a:t>
            </a:r>
          </a:p>
        </p:txBody>
      </p:sp>
      <p:sp>
        <p:nvSpPr>
          <p:cNvPr id="20" name="TextBox 20">
            <a:extLst>
              <a:ext uri="{FF2B5EF4-FFF2-40B4-BE49-F238E27FC236}">
                <a16:creationId xmlns:a16="http://schemas.microsoft.com/office/drawing/2014/main" id="{C31C4B11-DEC9-2E45-524E-1AB627A6B937}"/>
              </a:ext>
            </a:extLst>
          </p:cNvPr>
          <p:cNvSpPr txBox="1"/>
          <p:nvPr/>
        </p:nvSpPr>
        <p:spPr>
          <a:xfrm>
            <a:off x="1060344" y="3753436"/>
            <a:ext cx="6589707" cy="5944641"/>
          </a:xfrm>
          <a:prstGeom prst="rect">
            <a:avLst/>
          </a:prstGeom>
        </p:spPr>
        <p:txBody>
          <a:bodyPr lIns="0" tIns="0" rIns="0" bIns="0" rtlCol="0" anchor="t">
            <a:spAutoFit/>
          </a:bodyPr>
          <a:lstStyle/>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Combination therapy is used when single drug therapy is never effective enough to reach and maintain blood pressure to the target levels (Jin et al., 2023).</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Antihypertensive effect increases more and risks of organ damage reduce significantly when using complementary medications in combination.</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Treatment efficacy is assessed on a regular basis, and drug regimens are modified based on close monitoring of individual patients' response and resistance carefully (</a:t>
            </a:r>
            <a:r>
              <a:rPr lang="en-US" sz="2000" dirty="0" err="1">
                <a:solidFill>
                  <a:srgbClr val="000000"/>
                </a:solidFill>
                <a:latin typeface="Arial" panose="020B0604020202020204" pitchFamily="34" charset="0"/>
                <a:ea typeface="Lato"/>
                <a:cs typeface="Arial" panose="020B0604020202020204" pitchFamily="34" charset="0"/>
                <a:sym typeface="Lato"/>
              </a:rPr>
              <a:t>Hezam</a:t>
            </a:r>
            <a:r>
              <a:rPr lang="en-US" sz="2000" dirty="0">
                <a:solidFill>
                  <a:srgbClr val="000000"/>
                </a:solidFill>
                <a:latin typeface="Arial" panose="020B0604020202020204" pitchFamily="34" charset="0"/>
                <a:ea typeface="Lato"/>
                <a:cs typeface="Arial" panose="020B0604020202020204" pitchFamily="34" charset="0"/>
                <a:sym typeface="Lato"/>
              </a:rPr>
              <a:t> et al., 2024).</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Adherence can be enhanced overall by appropriate combination therapy with simplified regimen and better long-term blood pressure management outcome.</a:t>
            </a:r>
          </a:p>
        </p:txBody>
      </p:sp>
      <p:pic>
        <p:nvPicPr>
          <p:cNvPr id="24" name="Picture 23">
            <a:extLst>
              <a:ext uri="{FF2B5EF4-FFF2-40B4-BE49-F238E27FC236}">
                <a16:creationId xmlns:a16="http://schemas.microsoft.com/office/drawing/2014/main" id="{0933F88F-0FFA-9947-4A00-43A172FDDDB3}"/>
              </a:ext>
            </a:extLst>
          </p:cNvPr>
          <p:cNvPicPr>
            <a:picLocks noChangeAspect="1"/>
          </p:cNvPicPr>
          <p:nvPr/>
        </p:nvPicPr>
        <p:blipFill>
          <a:blip r:embed="rId5"/>
          <a:stretch>
            <a:fillRect/>
          </a:stretch>
        </p:blipFill>
        <p:spPr>
          <a:xfrm>
            <a:off x="8305800" y="2507173"/>
            <a:ext cx="9699102" cy="5477140"/>
          </a:xfrm>
          <a:prstGeom prst="rect">
            <a:avLst/>
          </a:prstGeom>
        </p:spPr>
      </p:pic>
    </p:spTree>
    <p:extLst>
      <p:ext uri="{BB962C8B-B14F-4D97-AF65-F5344CB8AC3E}">
        <p14:creationId xmlns:p14="http://schemas.microsoft.com/office/powerpoint/2010/main" val="87697580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150357-8AC9-DFEA-95B2-3E50A1FEEB3F}"/>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F33CA6B9-FA65-F1FB-F69B-DDB7A9E93F2D}"/>
              </a:ext>
            </a:extLst>
          </p:cNvPr>
          <p:cNvGrpSpPr/>
          <p:nvPr/>
        </p:nvGrpSpPr>
        <p:grpSpPr>
          <a:xfrm>
            <a:off x="1109731" y="1028700"/>
            <a:ext cx="534176" cy="534176"/>
            <a:chOff x="0" y="0"/>
            <a:chExt cx="812800" cy="812800"/>
          </a:xfrm>
        </p:grpSpPr>
        <p:sp>
          <p:nvSpPr>
            <p:cNvPr id="3" name="Freeform 3">
              <a:extLst>
                <a:ext uri="{FF2B5EF4-FFF2-40B4-BE49-F238E27FC236}">
                  <a16:creationId xmlns:a16="http://schemas.microsoft.com/office/drawing/2014/main" id="{2966507D-6771-283A-705F-DA21C7596989}"/>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4" name="TextBox 4">
              <a:extLst>
                <a:ext uri="{FF2B5EF4-FFF2-40B4-BE49-F238E27FC236}">
                  <a16:creationId xmlns:a16="http://schemas.microsoft.com/office/drawing/2014/main" id="{EA111302-2D3B-8583-E687-8C3B6B277610}"/>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5" name="Freeform 5">
            <a:extLst>
              <a:ext uri="{FF2B5EF4-FFF2-40B4-BE49-F238E27FC236}">
                <a16:creationId xmlns:a16="http://schemas.microsoft.com/office/drawing/2014/main" id="{A916B3FD-2A53-C15C-6FD4-8FAFB4F343A6}"/>
              </a:ext>
            </a:extLst>
          </p:cNvPr>
          <p:cNvSpPr/>
          <p:nvPr/>
        </p:nvSpPr>
        <p:spPr>
          <a:xfrm>
            <a:off x="1156404" y="1075373"/>
            <a:ext cx="440831" cy="440831"/>
          </a:xfrm>
          <a:custGeom>
            <a:avLst/>
            <a:gdLst/>
            <a:ahLst/>
            <a:cxnLst/>
            <a:rect l="l" t="t" r="r" b="b"/>
            <a:pathLst>
              <a:path w="440831" h="440831">
                <a:moveTo>
                  <a:pt x="0" y="0"/>
                </a:moveTo>
                <a:lnTo>
                  <a:pt x="440831" y="0"/>
                </a:lnTo>
                <a:lnTo>
                  <a:pt x="440831" y="440831"/>
                </a:lnTo>
                <a:lnTo>
                  <a:pt x="0" y="44083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6" name="Group 6">
            <a:extLst>
              <a:ext uri="{FF2B5EF4-FFF2-40B4-BE49-F238E27FC236}">
                <a16:creationId xmlns:a16="http://schemas.microsoft.com/office/drawing/2014/main" id="{4CD20E60-8D56-E8C2-DE27-F2E80C66561C}"/>
              </a:ext>
            </a:extLst>
          </p:cNvPr>
          <p:cNvGrpSpPr/>
          <p:nvPr/>
        </p:nvGrpSpPr>
        <p:grpSpPr>
          <a:xfrm>
            <a:off x="16921756" y="8920756"/>
            <a:ext cx="337544" cy="337544"/>
            <a:chOff x="0" y="0"/>
            <a:chExt cx="812800" cy="812800"/>
          </a:xfrm>
        </p:grpSpPr>
        <p:sp>
          <p:nvSpPr>
            <p:cNvPr id="7" name="Freeform 7">
              <a:extLst>
                <a:ext uri="{FF2B5EF4-FFF2-40B4-BE49-F238E27FC236}">
                  <a16:creationId xmlns:a16="http://schemas.microsoft.com/office/drawing/2014/main" id="{3A4865E8-17C6-B09B-2796-3AE7B4C06CF2}"/>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8" name="TextBox 8">
              <a:extLst>
                <a:ext uri="{FF2B5EF4-FFF2-40B4-BE49-F238E27FC236}">
                  <a16:creationId xmlns:a16="http://schemas.microsoft.com/office/drawing/2014/main" id="{7870CE30-DD7C-91CC-5067-ACC48530D553}"/>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9" name="Group 9">
            <a:extLst>
              <a:ext uri="{FF2B5EF4-FFF2-40B4-BE49-F238E27FC236}">
                <a16:creationId xmlns:a16="http://schemas.microsoft.com/office/drawing/2014/main" id="{924BEF5E-C303-2206-E0B0-8444EE45F29C}"/>
              </a:ext>
            </a:extLst>
          </p:cNvPr>
          <p:cNvGrpSpPr/>
          <p:nvPr/>
        </p:nvGrpSpPr>
        <p:grpSpPr>
          <a:xfrm>
            <a:off x="16491159" y="8920756"/>
            <a:ext cx="337544" cy="337544"/>
            <a:chOff x="0" y="0"/>
            <a:chExt cx="812800" cy="812800"/>
          </a:xfrm>
        </p:grpSpPr>
        <p:sp>
          <p:nvSpPr>
            <p:cNvPr id="10" name="Freeform 10">
              <a:extLst>
                <a:ext uri="{FF2B5EF4-FFF2-40B4-BE49-F238E27FC236}">
                  <a16:creationId xmlns:a16="http://schemas.microsoft.com/office/drawing/2014/main" id="{0F4292C0-2233-313D-1353-34468E0AB50B}"/>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1" name="TextBox 11">
              <a:extLst>
                <a:ext uri="{FF2B5EF4-FFF2-40B4-BE49-F238E27FC236}">
                  <a16:creationId xmlns:a16="http://schemas.microsoft.com/office/drawing/2014/main" id="{DBAC6F5D-2ED2-73FE-2E3A-C53B14A68824}"/>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2" name="Group 12">
            <a:extLst>
              <a:ext uri="{FF2B5EF4-FFF2-40B4-BE49-F238E27FC236}">
                <a16:creationId xmlns:a16="http://schemas.microsoft.com/office/drawing/2014/main" id="{6717636C-A774-B4AB-EB14-207EC02CED67}"/>
              </a:ext>
            </a:extLst>
          </p:cNvPr>
          <p:cNvGrpSpPr/>
          <p:nvPr/>
        </p:nvGrpSpPr>
        <p:grpSpPr>
          <a:xfrm>
            <a:off x="16060561" y="8920756"/>
            <a:ext cx="337544" cy="337544"/>
            <a:chOff x="0" y="0"/>
            <a:chExt cx="812800" cy="812800"/>
          </a:xfrm>
        </p:grpSpPr>
        <p:sp>
          <p:nvSpPr>
            <p:cNvPr id="13" name="Freeform 13">
              <a:extLst>
                <a:ext uri="{FF2B5EF4-FFF2-40B4-BE49-F238E27FC236}">
                  <a16:creationId xmlns:a16="http://schemas.microsoft.com/office/drawing/2014/main" id="{FBC82608-F77F-ADB7-FEEF-ADF65ABF9E0F}"/>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4" name="TextBox 14">
              <a:extLst>
                <a:ext uri="{FF2B5EF4-FFF2-40B4-BE49-F238E27FC236}">
                  <a16:creationId xmlns:a16="http://schemas.microsoft.com/office/drawing/2014/main" id="{E253DC02-B0BD-CFD1-3286-9B8F36C538F3}"/>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5" name="Group 15">
            <a:extLst>
              <a:ext uri="{FF2B5EF4-FFF2-40B4-BE49-F238E27FC236}">
                <a16:creationId xmlns:a16="http://schemas.microsoft.com/office/drawing/2014/main" id="{E356A854-47E8-4BF9-217B-FBDEFA568CB3}"/>
              </a:ext>
            </a:extLst>
          </p:cNvPr>
          <p:cNvGrpSpPr/>
          <p:nvPr/>
        </p:nvGrpSpPr>
        <p:grpSpPr>
          <a:xfrm>
            <a:off x="11265922" y="1028700"/>
            <a:ext cx="5993378" cy="5993378"/>
            <a:chOff x="0" y="0"/>
            <a:chExt cx="1578503" cy="1578503"/>
          </a:xfrm>
        </p:grpSpPr>
        <p:sp>
          <p:nvSpPr>
            <p:cNvPr id="16" name="Freeform 16">
              <a:extLst>
                <a:ext uri="{FF2B5EF4-FFF2-40B4-BE49-F238E27FC236}">
                  <a16:creationId xmlns:a16="http://schemas.microsoft.com/office/drawing/2014/main" id="{9BC3B215-1F8D-461A-C9DD-D268934A55CB}"/>
                </a:ext>
              </a:extLst>
            </p:cNvPr>
            <p:cNvSpPr/>
            <p:nvPr/>
          </p:nvSpPr>
          <p:spPr>
            <a:xfrm>
              <a:off x="0" y="0"/>
              <a:ext cx="1578503" cy="1578503"/>
            </a:xfrm>
            <a:custGeom>
              <a:avLst/>
              <a:gdLst/>
              <a:ahLst/>
              <a:cxnLst/>
              <a:rect l="l" t="t" r="r" b="b"/>
              <a:pathLst>
                <a:path w="1578503" h="1578503">
                  <a:moveTo>
                    <a:pt x="0" y="0"/>
                  </a:moveTo>
                  <a:lnTo>
                    <a:pt x="1578503" y="0"/>
                  </a:lnTo>
                  <a:lnTo>
                    <a:pt x="1578503" y="1578503"/>
                  </a:lnTo>
                  <a:lnTo>
                    <a:pt x="0" y="1578503"/>
                  </a:lnTo>
                  <a:close/>
                </a:path>
              </a:pathLst>
            </a:custGeom>
            <a:solidFill>
              <a:srgbClr val="FAFAFA"/>
            </a:solidFill>
          </p:spPr>
        </p:sp>
        <p:sp>
          <p:nvSpPr>
            <p:cNvPr id="17" name="TextBox 17">
              <a:extLst>
                <a:ext uri="{FF2B5EF4-FFF2-40B4-BE49-F238E27FC236}">
                  <a16:creationId xmlns:a16="http://schemas.microsoft.com/office/drawing/2014/main" id="{01ED36C4-B739-4807-85D9-0B1DE10BFFC3}"/>
                </a:ext>
              </a:extLst>
            </p:cNvPr>
            <p:cNvSpPr txBox="1"/>
            <p:nvPr/>
          </p:nvSpPr>
          <p:spPr>
            <a:xfrm>
              <a:off x="0" y="-38100"/>
              <a:ext cx="1578503" cy="1616603"/>
            </a:xfrm>
            <a:prstGeom prst="rect">
              <a:avLst/>
            </a:prstGeom>
          </p:spPr>
          <p:txBody>
            <a:bodyPr lIns="50800" tIns="50800" rIns="50800" bIns="50800" rtlCol="0" anchor="ctr"/>
            <a:lstStyle/>
            <a:p>
              <a:pPr algn="ctr">
                <a:lnSpc>
                  <a:spcPts val="2659"/>
                </a:lnSpc>
              </a:pPr>
              <a:endParaRPr/>
            </a:p>
          </p:txBody>
        </p:sp>
      </p:grpSp>
      <p:sp>
        <p:nvSpPr>
          <p:cNvPr id="19" name="TextBox 19">
            <a:extLst>
              <a:ext uri="{FF2B5EF4-FFF2-40B4-BE49-F238E27FC236}">
                <a16:creationId xmlns:a16="http://schemas.microsoft.com/office/drawing/2014/main" id="{7FB5082C-BE86-3C09-FF29-A379BA356BEC}"/>
              </a:ext>
            </a:extLst>
          </p:cNvPr>
          <p:cNvSpPr txBox="1"/>
          <p:nvPr/>
        </p:nvSpPr>
        <p:spPr>
          <a:xfrm>
            <a:off x="523668" y="2134208"/>
            <a:ext cx="7554977" cy="1410643"/>
          </a:xfrm>
          <a:prstGeom prst="rect">
            <a:avLst/>
          </a:prstGeom>
        </p:spPr>
        <p:txBody>
          <a:bodyPr wrap="square" lIns="0" tIns="0" rIns="0" bIns="0" rtlCol="0" anchor="t">
            <a:spAutoFit/>
          </a:bodyPr>
          <a:lstStyle/>
          <a:p>
            <a:pPr algn="l">
              <a:lnSpc>
                <a:spcPts val="5499"/>
              </a:lnSpc>
            </a:pPr>
            <a:r>
              <a:rPr lang="en-US" sz="5499" b="1" dirty="0">
                <a:solidFill>
                  <a:srgbClr val="000000"/>
                </a:solidFill>
                <a:latin typeface="TT Hoves Bold"/>
                <a:ea typeface="TT Hoves Bold"/>
                <a:cs typeface="TT Hoves Bold"/>
                <a:sym typeface="TT Hoves Bold"/>
              </a:rPr>
              <a:t>Non-Pharmacological Treatment</a:t>
            </a:r>
          </a:p>
        </p:txBody>
      </p:sp>
      <p:sp>
        <p:nvSpPr>
          <p:cNvPr id="20" name="TextBox 20">
            <a:extLst>
              <a:ext uri="{FF2B5EF4-FFF2-40B4-BE49-F238E27FC236}">
                <a16:creationId xmlns:a16="http://schemas.microsoft.com/office/drawing/2014/main" id="{4B9F679A-1773-951C-4EC8-B71678328911}"/>
              </a:ext>
            </a:extLst>
          </p:cNvPr>
          <p:cNvSpPr txBox="1"/>
          <p:nvPr/>
        </p:nvSpPr>
        <p:spPr>
          <a:xfrm>
            <a:off x="504003" y="3544851"/>
            <a:ext cx="7144365" cy="5944641"/>
          </a:xfrm>
          <a:prstGeom prst="rect">
            <a:avLst/>
          </a:prstGeom>
        </p:spPr>
        <p:txBody>
          <a:bodyPr wrap="square" lIns="0" tIns="0" rIns="0" bIns="0" rtlCol="0" anchor="t">
            <a:spAutoFit/>
          </a:bodyPr>
          <a:lstStyle/>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Weight loss is a significant reduction in blood pressure, while also reducing the risk of cardiovascular disease and increasing general metabolic outcomes </a:t>
            </a:r>
            <a:r>
              <a:rPr lang="en-IN" dirty="0"/>
              <a:t>(Kanki et al., 2023)</a:t>
            </a:r>
            <a:r>
              <a:rPr lang="en-US" sz="2000" dirty="0">
                <a:solidFill>
                  <a:srgbClr val="000000"/>
                </a:solidFill>
                <a:latin typeface="Arial" panose="020B0604020202020204" pitchFamily="34" charset="0"/>
                <a:ea typeface="Lato"/>
                <a:cs typeface="Arial" panose="020B0604020202020204" pitchFamily="34" charset="0"/>
                <a:sym typeface="Lato"/>
              </a:rPr>
              <a:t>.</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Consuming healthy patterns of food helps improve vascular function and does so consistently through reduced intake of saturated fats, sodium and processed foods.</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Mindfulness and relaxation strategies are effective stress management approaches that help lower BP and promote emotional health daily </a:t>
            </a:r>
            <a:r>
              <a:rPr lang="en-IN" dirty="0"/>
              <a:t>(Schutte et al., 2023)</a:t>
            </a:r>
            <a:r>
              <a:rPr lang="en-US" sz="2000" dirty="0">
                <a:solidFill>
                  <a:srgbClr val="000000"/>
                </a:solidFill>
                <a:latin typeface="Arial" panose="020B0604020202020204" pitchFamily="34" charset="0"/>
                <a:ea typeface="Lato"/>
                <a:cs typeface="Arial" panose="020B0604020202020204" pitchFamily="34" charset="0"/>
                <a:sym typeface="Lato"/>
              </a:rPr>
              <a:t>.</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Lifestyle changes, in addition to medical treatment, also lead to a significant reduction in future cardiovascular complications and help achieve better control of hypertension.</a:t>
            </a:r>
          </a:p>
        </p:txBody>
      </p:sp>
      <p:pic>
        <p:nvPicPr>
          <p:cNvPr id="22" name="Picture 21" descr="Non-Pharmacological Treatments - Vic Pain Management">
            <a:extLst>
              <a:ext uri="{FF2B5EF4-FFF2-40B4-BE49-F238E27FC236}">
                <a16:creationId xmlns:a16="http://schemas.microsoft.com/office/drawing/2014/main" id="{6ACA06CF-9880-698B-FAC8-60DC71D36AD4}"/>
              </a:ext>
            </a:extLst>
          </p:cNvPr>
          <p:cNvPicPr>
            <a:picLocks noChangeAspect="1"/>
          </p:cNvPicPr>
          <p:nvPr/>
        </p:nvPicPr>
        <p:blipFill>
          <a:blip r:embed="rId5"/>
          <a:stretch>
            <a:fillRect/>
          </a:stretch>
        </p:blipFill>
        <p:spPr>
          <a:xfrm>
            <a:off x="8941645" y="884039"/>
            <a:ext cx="7835749" cy="7835749"/>
          </a:xfrm>
          <a:prstGeom prst="rect">
            <a:avLst/>
          </a:prstGeom>
        </p:spPr>
      </p:pic>
    </p:spTree>
    <p:extLst>
      <p:ext uri="{BB962C8B-B14F-4D97-AF65-F5344CB8AC3E}">
        <p14:creationId xmlns:p14="http://schemas.microsoft.com/office/powerpoint/2010/main" val="33905480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50EBB6-3DE3-0BA3-84D1-4EFDF44DF318}"/>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1F06E479-0296-B4FC-017D-C2A0AB2A52AD}"/>
              </a:ext>
            </a:extLst>
          </p:cNvPr>
          <p:cNvGrpSpPr/>
          <p:nvPr/>
        </p:nvGrpSpPr>
        <p:grpSpPr>
          <a:xfrm>
            <a:off x="1109731" y="1028700"/>
            <a:ext cx="534176" cy="534176"/>
            <a:chOff x="0" y="0"/>
            <a:chExt cx="812800" cy="812800"/>
          </a:xfrm>
        </p:grpSpPr>
        <p:sp>
          <p:nvSpPr>
            <p:cNvPr id="3" name="Freeform 3">
              <a:extLst>
                <a:ext uri="{FF2B5EF4-FFF2-40B4-BE49-F238E27FC236}">
                  <a16:creationId xmlns:a16="http://schemas.microsoft.com/office/drawing/2014/main" id="{BD498CD0-6A74-21E1-1058-B6F93EDCB382}"/>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4" name="TextBox 4">
              <a:extLst>
                <a:ext uri="{FF2B5EF4-FFF2-40B4-BE49-F238E27FC236}">
                  <a16:creationId xmlns:a16="http://schemas.microsoft.com/office/drawing/2014/main" id="{895F2D2F-4189-2CCB-F9B2-F34ADBEDE818}"/>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5" name="Freeform 5">
            <a:extLst>
              <a:ext uri="{FF2B5EF4-FFF2-40B4-BE49-F238E27FC236}">
                <a16:creationId xmlns:a16="http://schemas.microsoft.com/office/drawing/2014/main" id="{F1D10CE4-0B7D-A33C-AF09-B35B3A7E7910}"/>
              </a:ext>
            </a:extLst>
          </p:cNvPr>
          <p:cNvSpPr/>
          <p:nvPr/>
        </p:nvSpPr>
        <p:spPr>
          <a:xfrm>
            <a:off x="1156404" y="1075373"/>
            <a:ext cx="440831" cy="440831"/>
          </a:xfrm>
          <a:custGeom>
            <a:avLst/>
            <a:gdLst/>
            <a:ahLst/>
            <a:cxnLst/>
            <a:rect l="l" t="t" r="r" b="b"/>
            <a:pathLst>
              <a:path w="440831" h="440831">
                <a:moveTo>
                  <a:pt x="0" y="0"/>
                </a:moveTo>
                <a:lnTo>
                  <a:pt x="440831" y="0"/>
                </a:lnTo>
                <a:lnTo>
                  <a:pt x="440831" y="440831"/>
                </a:lnTo>
                <a:lnTo>
                  <a:pt x="0" y="44083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6" name="Group 6">
            <a:extLst>
              <a:ext uri="{FF2B5EF4-FFF2-40B4-BE49-F238E27FC236}">
                <a16:creationId xmlns:a16="http://schemas.microsoft.com/office/drawing/2014/main" id="{8582C712-E643-45AB-F891-A17512ECE4A1}"/>
              </a:ext>
            </a:extLst>
          </p:cNvPr>
          <p:cNvGrpSpPr/>
          <p:nvPr/>
        </p:nvGrpSpPr>
        <p:grpSpPr>
          <a:xfrm>
            <a:off x="16921756" y="8920756"/>
            <a:ext cx="337544" cy="337544"/>
            <a:chOff x="0" y="0"/>
            <a:chExt cx="812800" cy="812800"/>
          </a:xfrm>
        </p:grpSpPr>
        <p:sp>
          <p:nvSpPr>
            <p:cNvPr id="7" name="Freeform 7">
              <a:extLst>
                <a:ext uri="{FF2B5EF4-FFF2-40B4-BE49-F238E27FC236}">
                  <a16:creationId xmlns:a16="http://schemas.microsoft.com/office/drawing/2014/main" id="{1914ED4A-6FE4-0341-2456-0E56D9807C8E}"/>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8" name="TextBox 8">
              <a:extLst>
                <a:ext uri="{FF2B5EF4-FFF2-40B4-BE49-F238E27FC236}">
                  <a16:creationId xmlns:a16="http://schemas.microsoft.com/office/drawing/2014/main" id="{276ECBD3-3466-B9B2-DE59-F940DCA9E985}"/>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9" name="Group 9">
            <a:extLst>
              <a:ext uri="{FF2B5EF4-FFF2-40B4-BE49-F238E27FC236}">
                <a16:creationId xmlns:a16="http://schemas.microsoft.com/office/drawing/2014/main" id="{6ACD3028-B31A-8F8D-CC9F-AADB7786F9BD}"/>
              </a:ext>
            </a:extLst>
          </p:cNvPr>
          <p:cNvGrpSpPr/>
          <p:nvPr/>
        </p:nvGrpSpPr>
        <p:grpSpPr>
          <a:xfrm>
            <a:off x="16491159" y="8920756"/>
            <a:ext cx="337544" cy="337544"/>
            <a:chOff x="0" y="0"/>
            <a:chExt cx="812800" cy="812800"/>
          </a:xfrm>
        </p:grpSpPr>
        <p:sp>
          <p:nvSpPr>
            <p:cNvPr id="10" name="Freeform 10">
              <a:extLst>
                <a:ext uri="{FF2B5EF4-FFF2-40B4-BE49-F238E27FC236}">
                  <a16:creationId xmlns:a16="http://schemas.microsoft.com/office/drawing/2014/main" id="{47D18170-9A49-CDD8-A6F2-332A6BC6E722}"/>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1" name="TextBox 11">
              <a:extLst>
                <a:ext uri="{FF2B5EF4-FFF2-40B4-BE49-F238E27FC236}">
                  <a16:creationId xmlns:a16="http://schemas.microsoft.com/office/drawing/2014/main" id="{278D0A2B-86E5-9CA4-3757-DD14183E32F3}"/>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2" name="Group 12">
            <a:extLst>
              <a:ext uri="{FF2B5EF4-FFF2-40B4-BE49-F238E27FC236}">
                <a16:creationId xmlns:a16="http://schemas.microsoft.com/office/drawing/2014/main" id="{1FD9205C-98A3-D7CF-29E7-A06D5DD4D076}"/>
              </a:ext>
            </a:extLst>
          </p:cNvPr>
          <p:cNvGrpSpPr/>
          <p:nvPr/>
        </p:nvGrpSpPr>
        <p:grpSpPr>
          <a:xfrm>
            <a:off x="16060561" y="8920756"/>
            <a:ext cx="337544" cy="337544"/>
            <a:chOff x="0" y="0"/>
            <a:chExt cx="812800" cy="812800"/>
          </a:xfrm>
        </p:grpSpPr>
        <p:sp>
          <p:nvSpPr>
            <p:cNvPr id="13" name="Freeform 13">
              <a:extLst>
                <a:ext uri="{FF2B5EF4-FFF2-40B4-BE49-F238E27FC236}">
                  <a16:creationId xmlns:a16="http://schemas.microsoft.com/office/drawing/2014/main" id="{DE171523-4BE8-C274-7471-44E08E8245B6}"/>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4" name="TextBox 14">
              <a:extLst>
                <a:ext uri="{FF2B5EF4-FFF2-40B4-BE49-F238E27FC236}">
                  <a16:creationId xmlns:a16="http://schemas.microsoft.com/office/drawing/2014/main" id="{5767274E-85D9-4516-19F8-0C33904F70BA}"/>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5" name="Group 15">
            <a:extLst>
              <a:ext uri="{FF2B5EF4-FFF2-40B4-BE49-F238E27FC236}">
                <a16:creationId xmlns:a16="http://schemas.microsoft.com/office/drawing/2014/main" id="{A292E523-E312-B03A-D97A-28B418C0EDBC}"/>
              </a:ext>
            </a:extLst>
          </p:cNvPr>
          <p:cNvGrpSpPr/>
          <p:nvPr/>
        </p:nvGrpSpPr>
        <p:grpSpPr>
          <a:xfrm>
            <a:off x="11265922" y="1028700"/>
            <a:ext cx="5993378" cy="5993378"/>
            <a:chOff x="0" y="0"/>
            <a:chExt cx="1578503" cy="1578503"/>
          </a:xfrm>
        </p:grpSpPr>
        <p:sp>
          <p:nvSpPr>
            <p:cNvPr id="16" name="Freeform 16">
              <a:extLst>
                <a:ext uri="{FF2B5EF4-FFF2-40B4-BE49-F238E27FC236}">
                  <a16:creationId xmlns:a16="http://schemas.microsoft.com/office/drawing/2014/main" id="{A0D5F2BC-96F5-1374-4E77-B6D101D153D1}"/>
                </a:ext>
              </a:extLst>
            </p:cNvPr>
            <p:cNvSpPr/>
            <p:nvPr/>
          </p:nvSpPr>
          <p:spPr>
            <a:xfrm>
              <a:off x="0" y="0"/>
              <a:ext cx="1578503" cy="1578503"/>
            </a:xfrm>
            <a:custGeom>
              <a:avLst/>
              <a:gdLst/>
              <a:ahLst/>
              <a:cxnLst/>
              <a:rect l="l" t="t" r="r" b="b"/>
              <a:pathLst>
                <a:path w="1578503" h="1578503">
                  <a:moveTo>
                    <a:pt x="0" y="0"/>
                  </a:moveTo>
                  <a:lnTo>
                    <a:pt x="1578503" y="0"/>
                  </a:lnTo>
                  <a:lnTo>
                    <a:pt x="1578503" y="1578503"/>
                  </a:lnTo>
                  <a:lnTo>
                    <a:pt x="0" y="1578503"/>
                  </a:lnTo>
                  <a:close/>
                </a:path>
              </a:pathLst>
            </a:custGeom>
            <a:solidFill>
              <a:srgbClr val="FAFAFA"/>
            </a:solidFill>
          </p:spPr>
        </p:sp>
        <p:sp>
          <p:nvSpPr>
            <p:cNvPr id="17" name="TextBox 17">
              <a:extLst>
                <a:ext uri="{FF2B5EF4-FFF2-40B4-BE49-F238E27FC236}">
                  <a16:creationId xmlns:a16="http://schemas.microsoft.com/office/drawing/2014/main" id="{7DB9E7C5-30B7-E803-641F-2443B16C0F8D}"/>
                </a:ext>
              </a:extLst>
            </p:cNvPr>
            <p:cNvSpPr txBox="1"/>
            <p:nvPr/>
          </p:nvSpPr>
          <p:spPr>
            <a:xfrm>
              <a:off x="0" y="-38100"/>
              <a:ext cx="1578503" cy="1616603"/>
            </a:xfrm>
            <a:prstGeom prst="rect">
              <a:avLst/>
            </a:prstGeom>
          </p:spPr>
          <p:txBody>
            <a:bodyPr lIns="50800" tIns="50800" rIns="50800" bIns="50800" rtlCol="0" anchor="ctr"/>
            <a:lstStyle/>
            <a:p>
              <a:pPr algn="ctr">
                <a:lnSpc>
                  <a:spcPts val="2659"/>
                </a:lnSpc>
              </a:pPr>
              <a:endParaRPr/>
            </a:p>
          </p:txBody>
        </p:sp>
      </p:grpSp>
      <p:sp>
        <p:nvSpPr>
          <p:cNvPr id="19" name="TextBox 19">
            <a:extLst>
              <a:ext uri="{FF2B5EF4-FFF2-40B4-BE49-F238E27FC236}">
                <a16:creationId xmlns:a16="http://schemas.microsoft.com/office/drawing/2014/main" id="{263B087F-50F5-9BB4-7F09-90B0F41D54D3}"/>
              </a:ext>
            </a:extLst>
          </p:cNvPr>
          <p:cNvSpPr txBox="1"/>
          <p:nvPr/>
        </p:nvSpPr>
        <p:spPr>
          <a:xfrm>
            <a:off x="523668" y="2134208"/>
            <a:ext cx="7554977" cy="1410643"/>
          </a:xfrm>
          <a:prstGeom prst="rect">
            <a:avLst/>
          </a:prstGeom>
        </p:spPr>
        <p:txBody>
          <a:bodyPr wrap="square" lIns="0" tIns="0" rIns="0" bIns="0" rtlCol="0" anchor="t">
            <a:spAutoFit/>
          </a:bodyPr>
          <a:lstStyle/>
          <a:p>
            <a:pPr algn="l">
              <a:lnSpc>
                <a:spcPts val="5499"/>
              </a:lnSpc>
            </a:pPr>
            <a:r>
              <a:rPr lang="en-US" sz="5499" b="1" dirty="0">
                <a:solidFill>
                  <a:srgbClr val="000000"/>
                </a:solidFill>
                <a:latin typeface="TT Hoves Bold"/>
                <a:ea typeface="TT Hoves Bold"/>
                <a:cs typeface="TT Hoves Bold"/>
                <a:sym typeface="TT Hoves Bold"/>
              </a:rPr>
              <a:t>Cardiovascular Complications</a:t>
            </a:r>
          </a:p>
        </p:txBody>
      </p:sp>
      <p:sp>
        <p:nvSpPr>
          <p:cNvPr id="20" name="TextBox 20">
            <a:extLst>
              <a:ext uri="{FF2B5EF4-FFF2-40B4-BE49-F238E27FC236}">
                <a16:creationId xmlns:a16="http://schemas.microsoft.com/office/drawing/2014/main" id="{1D1D863E-6684-1DC0-8BAE-1BBA01CFB94C}"/>
              </a:ext>
            </a:extLst>
          </p:cNvPr>
          <p:cNvSpPr txBox="1"/>
          <p:nvPr/>
        </p:nvSpPr>
        <p:spPr>
          <a:xfrm>
            <a:off x="504003" y="3544851"/>
            <a:ext cx="7144365" cy="5944641"/>
          </a:xfrm>
          <a:prstGeom prst="rect">
            <a:avLst/>
          </a:prstGeom>
        </p:spPr>
        <p:txBody>
          <a:bodyPr wrap="square" lIns="0" tIns="0" rIns="0" bIns="0" rtlCol="0" anchor="t">
            <a:spAutoFit/>
          </a:bodyPr>
          <a:lstStyle/>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Progressive damage to the arteries and the failure of arterial blood circulation mechanisms are the two ways that uncontrolled hypertension causes an increased risk of stroke </a:t>
            </a:r>
            <a:r>
              <a:rPr lang="en-IN" dirty="0"/>
              <a:t>(</a:t>
            </a:r>
            <a:r>
              <a:rPr lang="en-IN" dirty="0" err="1"/>
              <a:t>Visniauskas</a:t>
            </a:r>
            <a:r>
              <a:rPr lang="en-IN" dirty="0"/>
              <a:t> et al., 2023)</a:t>
            </a:r>
            <a:r>
              <a:rPr lang="en-US" sz="2000" dirty="0">
                <a:solidFill>
                  <a:srgbClr val="000000"/>
                </a:solidFill>
                <a:latin typeface="Arial" panose="020B0604020202020204" pitchFamily="34" charset="0"/>
                <a:ea typeface="Lato"/>
                <a:cs typeface="Arial" panose="020B0604020202020204" pitchFamily="34" charset="0"/>
                <a:sym typeface="Lato"/>
              </a:rPr>
              <a:t>.</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Coronary artery disease occurs due to accelerated atherosclerosis, lead to decrease in myocardial oxygen supply, and increases the risk of myocardial </a:t>
            </a:r>
            <a:r>
              <a:rPr lang="en-US" sz="2000" dirty="0" err="1">
                <a:solidFill>
                  <a:srgbClr val="000000"/>
                </a:solidFill>
                <a:latin typeface="Arial" panose="020B0604020202020204" pitchFamily="34" charset="0"/>
                <a:ea typeface="Lato"/>
                <a:cs typeface="Arial" panose="020B0604020202020204" pitchFamily="34" charset="0"/>
                <a:sym typeface="Lato"/>
              </a:rPr>
              <a:t>ischaemia</a:t>
            </a:r>
            <a:r>
              <a:rPr lang="en-US" sz="2000" dirty="0">
                <a:solidFill>
                  <a:srgbClr val="000000"/>
                </a:solidFill>
                <a:latin typeface="Arial" panose="020B0604020202020204" pitchFamily="34" charset="0"/>
                <a:ea typeface="Lato"/>
                <a:cs typeface="Arial" panose="020B0604020202020204" pitchFamily="34" charset="0"/>
                <a:sym typeface="Lato"/>
              </a:rPr>
              <a:t>.</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Longstanding hypertension leads to LVH which impairs heart efficiency and substantially elevates the risk for the onset of chronic heart failure </a:t>
            </a:r>
            <a:r>
              <a:rPr lang="en-IN" dirty="0"/>
              <a:t>(</a:t>
            </a:r>
            <a:r>
              <a:rPr lang="en-IN" dirty="0" err="1"/>
              <a:t>Charchar</a:t>
            </a:r>
            <a:r>
              <a:rPr lang="en-IN" dirty="0"/>
              <a:t> et al., 2024)</a:t>
            </a:r>
            <a:r>
              <a:rPr lang="en-US" sz="2000" dirty="0">
                <a:solidFill>
                  <a:srgbClr val="000000"/>
                </a:solidFill>
                <a:latin typeface="Arial" panose="020B0604020202020204" pitchFamily="34" charset="0"/>
                <a:ea typeface="Lato"/>
                <a:cs typeface="Arial" panose="020B0604020202020204" pitchFamily="34" charset="0"/>
                <a:sym typeface="Lato"/>
              </a:rPr>
              <a:t>.</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Controlled blood pressure will reduce the likelihood of cardiovascular problems, which will lead to a better survival rate and patient quality of life.</a:t>
            </a:r>
          </a:p>
        </p:txBody>
      </p:sp>
      <p:pic>
        <p:nvPicPr>
          <p:cNvPr id="18" name="Picture 17" descr="Complications Hypertension Organ Damage Medical Illustration Stock Vector  (Royalty Free) 2722402449 | Shutterstock">
            <a:extLst>
              <a:ext uri="{FF2B5EF4-FFF2-40B4-BE49-F238E27FC236}">
                <a16:creationId xmlns:a16="http://schemas.microsoft.com/office/drawing/2014/main" id="{1FA6E1EE-9AC5-F762-4D54-C5CE0811EECF}"/>
              </a:ext>
            </a:extLst>
          </p:cNvPr>
          <p:cNvPicPr>
            <a:picLocks noChangeAspect="1"/>
          </p:cNvPicPr>
          <p:nvPr/>
        </p:nvPicPr>
        <p:blipFill>
          <a:blip r:embed="rId5"/>
          <a:stretch>
            <a:fillRect/>
          </a:stretch>
        </p:blipFill>
        <p:spPr>
          <a:xfrm>
            <a:off x="8399126" y="1245168"/>
            <a:ext cx="8816240" cy="7113969"/>
          </a:xfrm>
          <a:prstGeom prst="rect">
            <a:avLst/>
          </a:prstGeom>
        </p:spPr>
      </p:pic>
    </p:spTree>
    <p:extLst>
      <p:ext uri="{BB962C8B-B14F-4D97-AF65-F5344CB8AC3E}">
        <p14:creationId xmlns:p14="http://schemas.microsoft.com/office/powerpoint/2010/main" val="3359399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09731" y="1028700"/>
            <a:ext cx="534176" cy="534176"/>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1156404" y="1075373"/>
            <a:ext cx="440831" cy="440831"/>
          </a:xfrm>
          <a:custGeom>
            <a:avLst/>
            <a:gdLst/>
            <a:ahLst/>
            <a:cxnLst/>
            <a:rect l="l" t="t" r="r" b="b"/>
            <a:pathLst>
              <a:path w="440831" h="440831">
                <a:moveTo>
                  <a:pt x="0" y="0"/>
                </a:moveTo>
                <a:lnTo>
                  <a:pt x="440831" y="0"/>
                </a:lnTo>
                <a:lnTo>
                  <a:pt x="440831" y="440831"/>
                </a:lnTo>
                <a:lnTo>
                  <a:pt x="0" y="44083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6" name="Group 6"/>
          <p:cNvGrpSpPr/>
          <p:nvPr/>
        </p:nvGrpSpPr>
        <p:grpSpPr>
          <a:xfrm>
            <a:off x="16921756" y="9258300"/>
            <a:ext cx="337544" cy="337544"/>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8" name="TextBox 8"/>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16413729" y="9258300"/>
            <a:ext cx="337544" cy="337544"/>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1" name="TextBox 11"/>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a:off x="15905702" y="9258300"/>
            <a:ext cx="337544" cy="337544"/>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4" name="TextBox 14"/>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15" name="Freeform 15"/>
          <p:cNvSpPr/>
          <p:nvPr/>
        </p:nvSpPr>
        <p:spPr>
          <a:xfrm>
            <a:off x="8740894" y="2826138"/>
            <a:ext cx="9080099" cy="6053399"/>
          </a:xfrm>
          <a:custGeom>
            <a:avLst/>
            <a:gdLst/>
            <a:ahLst/>
            <a:cxnLst/>
            <a:rect l="l" t="t" r="r" b="b"/>
            <a:pathLst>
              <a:path w="9080099" h="6053399">
                <a:moveTo>
                  <a:pt x="0" y="0"/>
                </a:moveTo>
                <a:lnTo>
                  <a:pt x="9080099" y="0"/>
                </a:lnTo>
                <a:lnTo>
                  <a:pt x="9080099" y="6053399"/>
                </a:lnTo>
                <a:lnTo>
                  <a:pt x="0" y="6053399"/>
                </a:lnTo>
                <a:lnTo>
                  <a:pt x="0" y="0"/>
                </a:lnTo>
                <a:close/>
              </a:path>
            </a:pathLst>
          </a:custGeom>
          <a:blipFill>
            <a:blip r:embed="rId5"/>
            <a:stretch>
              <a:fillRect/>
            </a:stretch>
          </a:blipFill>
        </p:spPr>
      </p:sp>
      <p:sp>
        <p:nvSpPr>
          <p:cNvPr id="16" name="TextBox 16"/>
          <p:cNvSpPr txBox="1"/>
          <p:nvPr/>
        </p:nvSpPr>
        <p:spPr>
          <a:xfrm>
            <a:off x="748906" y="1764100"/>
            <a:ext cx="13652894" cy="705321"/>
          </a:xfrm>
          <a:prstGeom prst="rect">
            <a:avLst/>
          </a:prstGeom>
        </p:spPr>
        <p:txBody>
          <a:bodyPr wrap="square" lIns="0" tIns="0" rIns="0" bIns="0" rtlCol="0" anchor="t">
            <a:spAutoFit/>
          </a:bodyPr>
          <a:lstStyle/>
          <a:p>
            <a:pPr algn="l">
              <a:lnSpc>
                <a:spcPts val="5499"/>
              </a:lnSpc>
            </a:pPr>
            <a:r>
              <a:rPr lang="en-US" sz="5499" b="1" dirty="0">
                <a:solidFill>
                  <a:srgbClr val="000000"/>
                </a:solidFill>
                <a:latin typeface="TT Hoves Bold"/>
                <a:ea typeface="TT Hoves Bold"/>
                <a:cs typeface="TT Hoves Bold"/>
                <a:sym typeface="TT Hoves Bold"/>
              </a:rPr>
              <a:t>Prevention and Public Health Strategies</a:t>
            </a:r>
          </a:p>
        </p:txBody>
      </p:sp>
      <p:sp>
        <p:nvSpPr>
          <p:cNvPr id="17" name="TextBox 17"/>
          <p:cNvSpPr txBox="1"/>
          <p:nvPr/>
        </p:nvSpPr>
        <p:spPr>
          <a:xfrm>
            <a:off x="729241" y="2670645"/>
            <a:ext cx="7591565" cy="6867970"/>
          </a:xfrm>
          <a:prstGeom prst="rect">
            <a:avLst/>
          </a:prstGeom>
        </p:spPr>
        <p:txBody>
          <a:bodyPr wrap="square" lIns="0" tIns="0" rIns="0" bIns="0" rtlCol="0" anchor="t">
            <a:spAutoFit/>
          </a:bodyPr>
          <a:lstStyle/>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Primary prevention focuses on healthy lifestyles with balanced eating, exercise, not smoking, limiting alcohol to, and maintaining a healthy weight at all times (Gupta et al., 2024).</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Secondary prevention emphasizes early recognition, regular check-ups, use of medication as needed, lifestyle modifications and monitoring to avoid cardiovascular disease (Mancia et al., 2023).</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NHS Health Check </a:t>
            </a:r>
            <a:r>
              <a:rPr lang="en-US" sz="2000" dirty="0" err="1">
                <a:solidFill>
                  <a:srgbClr val="000000"/>
                </a:solidFill>
                <a:latin typeface="Arial" panose="020B0604020202020204" pitchFamily="34" charset="0"/>
                <a:ea typeface="Lato"/>
                <a:cs typeface="Arial" panose="020B0604020202020204" pitchFamily="34" charset="0"/>
                <a:sym typeface="Lato"/>
              </a:rPr>
              <a:t>programme</a:t>
            </a:r>
            <a:r>
              <a:rPr lang="en-US" sz="2000" dirty="0">
                <a:solidFill>
                  <a:srgbClr val="000000"/>
                </a:solidFill>
                <a:latin typeface="Arial" panose="020B0604020202020204" pitchFamily="34" charset="0"/>
                <a:ea typeface="Lato"/>
                <a:cs typeface="Arial" panose="020B0604020202020204" pitchFamily="34" charset="0"/>
                <a:sym typeface="Lato"/>
              </a:rPr>
              <a:t> is for detecting adults at high risk of cardiovascular disease and promoting early treatment, lifestyle changes and timely clinical interventions (Hussain et al., 2024).</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Public health programs promote decreasing population salt intake, awareness raising, physical activity, and behavioral interventions to improve the prevalence of hypertension in communities (Bager et al., 2023).</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731D0D-99A9-7EC9-301E-38A5FB4671D4}"/>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656D9B4E-B425-2222-7E46-F6EDCBD23AB5}"/>
              </a:ext>
            </a:extLst>
          </p:cNvPr>
          <p:cNvGrpSpPr/>
          <p:nvPr/>
        </p:nvGrpSpPr>
        <p:grpSpPr>
          <a:xfrm>
            <a:off x="1109731" y="1028700"/>
            <a:ext cx="534176" cy="534176"/>
            <a:chOff x="0" y="0"/>
            <a:chExt cx="812800" cy="812800"/>
          </a:xfrm>
        </p:grpSpPr>
        <p:sp>
          <p:nvSpPr>
            <p:cNvPr id="3" name="Freeform 3">
              <a:extLst>
                <a:ext uri="{FF2B5EF4-FFF2-40B4-BE49-F238E27FC236}">
                  <a16:creationId xmlns:a16="http://schemas.microsoft.com/office/drawing/2014/main" id="{58E181AC-8FF9-5AC2-86E2-926346BB8283}"/>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4" name="TextBox 4">
              <a:extLst>
                <a:ext uri="{FF2B5EF4-FFF2-40B4-BE49-F238E27FC236}">
                  <a16:creationId xmlns:a16="http://schemas.microsoft.com/office/drawing/2014/main" id="{F08CD1B0-8548-7B36-AB4C-C4EA89CB3020}"/>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5" name="Freeform 5">
            <a:extLst>
              <a:ext uri="{FF2B5EF4-FFF2-40B4-BE49-F238E27FC236}">
                <a16:creationId xmlns:a16="http://schemas.microsoft.com/office/drawing/2014/main" id="{77208D78-00BC-DB42-92D6-8331E51C1389}"/>
              </a:ext>
            </a:extLst>
          </p:cNvPr>
          <p:cNvSpPr/>
          <p:nvPr/>
        </p:nvSpPr>
        <p:spPr>
          <a:xfrm>
            <a:off x="1156404" y="1075373"/>
            <a:ext cx="440831" cy="440831"/>
          </a:xfrm>
          <a:custGeom>
            <a:avLst/>
            <a:gdLst/>
            <a:ahLst/>
            <a:cxnLst/>
            <a:rect l="l" t="t" r="r" b="b"/>
            <a:pathLst>
              <a:path w="440831" h="440831">
                <a:moveTo>
                  <a:pt x="0" y="0"/>
                </a:moveTo>
                <a:lnTo>
                  <a:pt x="440831" y="0"/>
                </a:lnTo>
                <a:lnTo>
                  <a:pt x="440831" y="440831"/>
                </a:lnTo>
                <a:lnTo>
                  <a:pt x="0" y="44083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6" name="Group 6">
            <a:extLst>
              <a:ext uri="{FF2B5EF4-FFF2-40B4-BE49-F238E27FC236}">
                <a16:creationId xmlns:a16="http://schemas.microsoft.com/office/drawing/2014/main" id="{A75EE904-8DAF-7C1B-C4EF-9EC2687D76FE}"/>
              </a:ext>
            </a:extLst>
          </p:cNvPr>
          <p:cNvGrpSpPr/>
          <p:nvPr/>
        </p:nvGrpSpPr>
        <p:grpSpPr>
          <a:xfrm>
            <a:off x="16921756" y="9258300"/>
            <a:ext cx="337544" cy="337544"/>
            <a:chOff x="0" y="0"/>
            <a:chExt cx="812800" cy="812800"/>
          </a:xfrm>
        </p:grpSpPr>
        <p:sp>
          <p:nvSpPr>
            <p:cNvPr id="7" name="Freeform 7">
              <a:extLst>
                <a:ext uri="{FF2B5EF4-FFF2-40B4-BE49-F238E27FC236}">
                  <a16:creationId xmlns:a16="http://schemas.microsoft.com/office/drawing/2014/main" id="{EC8B93A6-4B29-36AE-E398-3039899DAD36}"/>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8" name="TextBox 8">
              <a:extLst>
                <a:ext uri="{FF2B5EF4-FFF2-40B4-BE49-F238E27FC236}">
                  <a16:creationId xmlns:a16="http://schemas.microsoft.com/office/drawing/2014/main" id="{5EB2562A-8783-6ED4-B455-5B03207C93D9}"/>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9" name="Group 9">
            <a:extLst>
              <a:ext uri="{FF2B5EF4-FFF2-40B4-BE49-F238E27FC236}">
                <a16:creationId xmlns:a16="http://schemas.microsoft.com/office/drawing/2014/main" id="{FF68CD9C-98A5-F710-0F88-9F90C735C95A}"/>
              </a:ext>
            </a:extLst>
          </p:cNvPr>
          <p:cNvGrpSpPr/>
          <p:nvPr/>
        </p:nvGrpSpPr>
        <p:grpSpPr>
          <a:xfrm>
            <a:off x="16413729" y="9258300"/>
            <a:ext cx="337544" cy="337544"/>
            <a:chOff x="0" y="0"/>
            <a:chExt cx="812800" cy="812800"/>
          </a:xfrm>
        </p:grpSpPr>
        <p:sp>
          <p:nvSpPr>
            <p:cNvPr id="10" name="Freeform 10">
              <a:extLst>
                <a:ext uri="{FF2B5EF4-FFF2-40B4-BE49-F238E27FC236}">
                  <a16:creationId xmlns:a16="http://schemas.microsoft.com/office/drawing/2014/main" id="{570F78F8-5FA3-2B96-2DFE-984E5FF16A76}"/>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1" name="TextBox 11">
              <a:extLst>
                <a:ext uri="{FF2B5EF4-FFF2-40B4-BE49-F238E27FC236}">
                  <a16:creationId xmlns:a16="http://schemas.microsoft.com/office/drawing/2014/main" id="{581105ED-F8F9-7235-2FFC-1A57FC51381A}"/>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2" name="Group 12">
            <a:extLst>
              <a:ext uri="{FF2B5EF4-FFF2-40B4-BE49-F238E27FC236}">
                <a16:creationId xmlns:a16="http://schemas.microsoft.com/office/drawing/2014/main" id="{5E6F4324-784B-FAE9-F5BB-F86904560721}"/>
              </a:ext>
            </a:extLst>
          </p:cNvPr>
          <p:cNvGrpSpPr/>
          <p:nvPr/>
        </p:nvGrpSpPr>
        <p:grpSpPr>
          <a:xfrm>
            <a:off x="15905702" y="9258300"/>
            <a:ext cx="337544" cy="337544"/>
            <a:chOff x="0" y="0"/>
            <a:chExt cx="812800" cy="812800"/>
          </a:xfrm>
        </p:grpSpPr>
        <p:sp>
          <p:nvSpPr>
            <p:cNvPr id="13" name="Freeform 13">
              <a:extLst>
                <a:ext uri="{FF2B5EF4-FFF2-40B4-BE49-F238E27FC236}">
                  <a16:creationId xmlns:a16="http://schemas.microsoft.com/office/drawing/2014/main" id="{BA3B910F-EC3A-9CD4-C36C-8F2495AD6F51}"/>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4" name="TextBox 14">
              <a:extLst>
                <a:ext uri="{FF2B5EF4-FFF2-40B4-BE49-F238E27FC236}">
                  <a16:creationId xmlns:a16="http://schemas.microsoft.com/office/drawing/2014/main" id="{FDAF0D76-4DA3-3A14-147E-4F0A8FF9A1C4}"/>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16" name="TextBox 16">
            <a:extLst>
              <a:ext uri="{FF2B5EF4-FFF2-40B4-BE49-F238E27FC236}">
                <a16:creationId xmlns:a16="http://schemas.microsoft.com/office/drawing/2014/main" id="{99382743-E994-13D2-54D0-C9DD29554655}"/>
              </a:ext>
            </a:extLst>
          </p:cNvPr>
          <p:cNvSpPr txBox="1"/>
          <p:nvPr/>
        </p:nvSpPr>
        <p:spPr>
          <a:xfrm>
            <a:off x="2120805" y="1400563"/>
            <a:ext cx="10998709" cy="705321"/>
          </a:xfrm>
          <a:prstGeom prst="rect">
            <a:avLst/>
          </a:prstGeom>
        </p:spPr>
        <p:txBody>
          <a:bodyPr lIns="0" tIns="0" rIns="0" bIns="0" rtlCol="0" anchor="t">
            <a:spAutoFit/>
          </a:bodyPr>
          <a:lstStyle/>
          <a:p>
            <a:pPr algn="l">
              <a:lnSpc>
                <a:spcPts val="5499"/>
              </a:lnSpc>
            </a:pPr>
            <a:r>
              <a:rPr lang="en-US" sz="5499" b="1" dirty="0">
                <a:solidFill>
                  <a:srgbClr val="000000"/>
                </a:solidFill>
                <a:latin typeface="TT Hoves Bold"/>
                <a:ea typeface="TT Hoves Bold"/>
                <a:cs typeface="TT Hoves Bold"/>
                <a:sym typeface="TT Hoves Bold"/>
              </a:rPr>
              <a:t>NHS Public Health </a:t>
            </a:r>
            <a:r>
              <a:rPr lang="en-US" sz="5499" b="1" dirty="0" err="1">
                <a:solidFill>
                  <a:srgbClr val="000000"/>
                </a:solidFill>
                <a:latin typeface="TT Hoves Bold"/>
                <a:ea typeface="TT Hoves Bold"/>
                <a:cs typeface="TT Hoves Bold"/>
                <a:sym typeface="TT Hoves Bold"/>
              </a:rPr>
              <a:t>Programmes</a:t>
            </a:r>
            <a:endParaRPr lang="en-US" sz="5499" b="1" dirty="0">
              <a:solidFill>
                <a:srgbClr val="000000"/>
              </a:solidFill>
              <a:latin typeface="TT Hoves Bold"/>
              <a:ea typeface="TT Hoves Bold"/>
              <a:cs typeface="TT Hoves Bold"/>
              <a:sym typeface="TT Hoves Bold"/>
            </a:endParaRPr>
          </a:p>
        </p:txBody>
      </p:sp>
      <p:sp>
        <p:nvSpPr>
          <p:cNvPr id="17" name="TextBox 17">
            <a:extLst>
              <a:ext uri="{FF2B5EF4-FFF2-40B4-BE49-F238E27FC236}">
                <a16:creationId xmlns:a16="http://schemas.microsoft.com/office/drawing/2014/main" id="{10E31B38-4982-0EEC-2F49-D6739B8EED12}"/>
              </a:ext>
            </a:extLst>
          </p:cNvPr>
          <p:cNvSpPr txBox="1"/>
          <p:nvPr/>
        </p:nvSpPr>
        <p:spPr>
          <a:xfrm>
            <a:off x="1752601" y="2476500"/>
            <a:ext cx="6305972" cy="7791300"/>
          </a:xfrm>
          <a:prstGeom prst="rect">
            <a:avLst/>
          </a:prstGeom>
        </p:spPr>
        <p:txBody>
          <a:bodyPr wrap="square" lIns="0" tIns="0" rIns="0" bIns="0" rtlCol="0" anchor="t">
            <a:spAutoFit/>
          </a:bodyPr>
          <a:lstStyle/>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Routine blood pressure checks ensures that hypertension is early diagnosed among high-risk patients regularly without exception.</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Conforming to medication instructions is the best way to control blood pressure, and helps to considerably lower the rates of </a:t>
            </a:r>
            <a:r>
              <a:rPr lang="en-US" sz="2000" dirty="0" err="1">
                <a:solidFill>
                  <a:srgbClr val="000000"/>
                </a:solidFill>
                <a:latin typeface="Arial" panose="020B0604020202020204" pitchFamily="34" charset="0"/>
                <a:ea typeface="Lato"/>
                <a:cs typeface="Arial" panose="020B0604020202020204" pitchFamily="34" charset="0"/>
                <a:sym typeface="Lato"/>
              </a:rPr>
              <a:t>hospitalisation</a:t>
            </a:r>
            <a:r>
              <a:rPr lang="en-US" sz="2000" dirty="0">
                <a:solidFill>
                  <a:srgbClr val="000000"/>
                </a:solidFill>
                <a:latin typeface="Arial" panose="020B0604020202020204" pitchFamily="34" charset="0"/>
                <a:ea typeface="Lato"/>
                <a:cs typeface="Arial" panose="020B0604020202020204" pitchFamily="34" charset="0"/>
                <a:sym typeface="Lato"/>
              </a:rPr>
              <a:t> in the long-term </a:t>
            </a:r>
            <a:r>
              <a:rPr lang="en-IN" dirty="0"/>
              <a:t>(Chen et al., 2023)</a:t>
            </a:r>
            <a:r>
              <a:rPr lang="en-US" sz="2000" dirty="0">
                <a:solidFill>
                  <a:srgbClr val="000000"/>
                </a:solidFill>
                <a:latin typeface="Arial" panose="020B0604020202020204" pitchFamily="34" charset="0"/>
                <a:ea typeface="Lato"/>
                <a:cs typeface="Arial" panose="020B0604020202020204" pitchFamily="34" charset="0"/>
                <a:sym typeface="Lato"/>
              </a:rPr>
              <a:t>.</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Target organ damage is effectively prevented by the effectiveness of the treatment which can be reflected from routine clinical monitoring hence allowing for appropriate therapeutic adjustments to be made on time</a:t>
            </a:r>
            <a:r>
              <a:rPr lang="en-IN" dirty="0"/>
              <a:t> (Bryan, 2022)</a:t>
            </a:r>
            <a:r>
              <a:rPr lang="en-US" sz="2000" dirty="0">
                <a:solidFill>
                  <a:srgbClr val="000000"/>
                </a:solidFill>
                <a:latin typeface="Arial" panose="020B0604020202020204" pitchFamily="34" charset="0"/>
                <a:ea typeface="Lato"/>
                <a:cs typeface="Arial" panose="020B0604020202020204" pitchFamily="34" charset="0"/>
                <a:sym typeface="Lato"/>
              </a:rPr>
              <a:t>.</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With the implementation of patient education, long-term treatment adherence among hypertension cases continues to improve across the country, and it will also support healthy habits and boost population self-care skills.</a:t>
            </a:r>
          </a:p>
        </p:txBody>
      </p:sp>
      <p:pic>
        <p:nvPicPr>
          <p:cNvPr id="18" name="Picture 17" descr="Digital NHS health check to be launched across England in spring | Health |  The Guardian">
            <a:extLst>
              <a:ext uri="{FF2B5EF4-FFF2-40B4-BE49-F238E27FC236}">
                <a16:creationId xmlns:a16="http://schemas.microsoft.com/office/drawing/2014/main" id="{4ED895B4-D67E-B403-5785-A6AB0DA0D967}"/>
              </a:ext>
            </a:extLst>
          </p:cNvPr>
          <p:cNvPicPr>
            <a:picLocks noChangeAspect="1"/>
          </p:cNvPicPr>
          <p:nvPr/>
        </p:nvPicPr>
        <p:blipFill>
          <a:blip r:embed="rId5"/>
          <a:stretch>
            <a:fillRect/>
          </a:stretch>
        </p:blipFill>
        <p:spPr>
          <a:xfrm>
            <a:off x="8655749" y="2476500"/>
            <a:ext cx="9017000" cy="5410200"/>
          </a:xfrm>
          <a:prstGeom prst="rect">
            <a:avLst/>
          </a:prstGeom>
        </p:spPr>
      </p:pic>
    </p:spTree>
    <p:extLst>
      <p:ext uri="{BB962C8B-B14F-4D97-AF65-F5344CB8AC3E}">
        <p14:creationId xmlns:p14="http://schemas.microsoft.com/office/powerpoint/2010/main" val="302951489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09731" y="1028700"/>
            <a:ext cx="534176" cy="534176"/>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1156404" y="1075373"/>
            <a:ext cx="440831" cy="440831"/>
          </a:xfrm>
          <a:custGeom>
            <a:avLst/>
            <a:gdLst/>
            <a:ahLst/>
            <a:cxnLst/>
            <a:rect l="l" t="t" r="r" b="b"/>
            <a:pathLst>
              <a:path w="440831" h="440831">
                <a:moveTo>
                  <a:pt x="0" y="0"/>
                </a:moveTo>
                <a:lnTo>
                  <a:pt x="440831" y="0"/>
                </a:lnTo>
                <a:lnTo>
                  <a:pt x="440831" y="440831"/>
                </a:lnTo>
                <a:lnTo>
                  <a:pt x="0" y="44083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6" name="Group 6"/>
          <p:cNvGrpSpPr/>
          <p:nvPr/>
        </p:nvGrpSpPr>
        <p:grpSpPr>
          <a:xfrm>
            <a:off x="16921756" y="8920756"/>
            <a:ext cx="337544" cy="337544"/>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8" name="TextBox 8"/>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16491159" y="8920756"/>
            <a:ext cx="337544" cy="337544"/>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1" name="TextBox 11"/>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a:off x="16060561" y="8920756"/>
            <a:ext cx="337544" cy="337544"/>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4" name="TextBox 14"/>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15" name="Freeform 15"/>
          <p:cNvSpPr/>
          <p:nvPr/>
        </p:nvSpPr>
        <p:spPr>
          <a:xfrm>
            <a:off x="10262904" y="1028700"/>
            <a:ext cx="7627989" cy="3991981"/>
          </a:xfrm>
          <a:custGeom>
            <a:avLst/>
            <a:gdLst/>
            <a:ahLst/>
            <a:cxnLst/>
            <a:rect l="l" t="t" r="r" b="b"/>
            <a:pathLst>
              <a:path w="7627989" h="3991981">
                <a:moveTo>
                  <a:pt x="0" y="0"/>
                </a:moveTo>
                <a:lnTo>
                  <a:pt x="7627989" y="0"/>
                </a:lnTo>
                <a:lnTo>
                  <a:pt x="7627989" y="3991981"/>
                </a:lnTo>
                <a:lnTo>
                  <a:pt x="0" y="3991981"/>
                </a:lnTo>
                <a:lnTo>
                  <a:pt x="0" y="0"/>
                </a:lnTo>
                <a:close/>
              </a:path>
            </a:pathLst>
          </a:custGeom>
          <a:blipFill>
            <a:blip r:embed="rId5"/>
            <a:stretch>
              <a:fillRect/>
            </a:stretch>
          </a:blipFill>
        </p:spPr>
      </p:sp>
      <p:sp>
        <p:nvSpPr>
          <p:cNvPr id="16" name="Freeform 16"/>
          <p:cNvSpPr/>
          <p:nvPr/>
        </p:nvSpPr>
        <p:spPr>
          <a:xfrm>
            <a:off x="10992953" y="5222469"/>
            <a:ext cx="6228255" cy="3510067"/>
          </a:xfrm>
          <a:custGeom>
            <a:avLst/>
            <a:gdLst/>
            <a:ahLst/>
            <a:cxnLst/>
            <a:rect l="l" t="t" r="r" b="b"/>
            <a:pathLst>
              <a:path w="6228255" h="3510067">
                <a:moveTo>
                  <a:pt x="0" y="0"/>
                </a:moveTo>
                <a:lnTo>
                  <a:pt x="6228254" y="0"/>
                </a:lnTo>
                <a:lnTo>
                  <a:pt x="6228254" y="3510067"/>
                </a:lnTo>
                <a:lnTo>
                  <a:pt x="0" y="3510067"/>
                </a:lnTo>
                <a:lnTo>
                  <a:pt x="0" y="0"/>
                </a:lnTo>
                <a:close/>
              </a:path>
            </a:pathLst>
          </a:custGeom>
          <a:blipFill>
            <a:blip r:embed="rId6"/>
            <a:stretch>
              <a:fillRect/>
            </a:stretch>
          </a:blipFill>
        </p:spPr>
      </p:sp>
      <p:sp>
        <p:nvSpPr>
          <p:cNvPr id="17" name="TextBox 17"/>
          <p:cNvSpPr txBox="1"/>
          <p:nvPr/>
        </p:nvSpPr>
        <p:spPr>
          <a:xfrm>
            <a:off x="2127375" y="1133475"/>
            <a:ext cx="7955666" cy="1425575"/>
          </a:xfrm>
          <a:prstGeom prst="rect">
            <a:avLst/>
          </a:prstGeom>
        </p:spPr>
        <p:txBody>
          <a:bodyPr lIns="0" tIns="0" rIns="0" bIns="0" rtlCol="0" anchor="t">
            <a:spAutoFit/>
          </a:bodyPr>
          <a:lstStyle/>
          <a:p>
            <a:pPr algn="l">
              <a:lnSpc>
                <a:spcPts val="5499"/>
              </a:lnSpc>
            </a:pPr>
            <a:r>
              <a:rPr lang="en-US" sz="5499" b="1">
                <a:solidFill>
                  <a:srgbClr val="000000"/>
                </a:solidFill>
                <a:latin typeface="TT Hoves Bold"/>
                <a:ea typeface="TT Hoves Bold"/>
                <a:cs typeface="TT Hoves Bold"/>
                <a:sym typeface="TT Hoves Bold"/>
              </a:rPr>
              <a:t>Co-productive Care and Personalised Care</a:t>
            </a:r>
          </a:p>
        </p:txBody>
      </p:sp>
      <p:sp>
        <p:nvSpPr>
          <p:cNvPr id="18" name="TextBox 18"/>
          <p:cNvSpPr txBox="1"/>
          <p:nvPr/>
        </p:nvSpPr>
        <p:spPr>
          <a:xfrm>
            <a:off x="2127374" y="3017800"/>
            <a:ext cx="7955665" cy="6867970"/>
          </a:xfrm>
          <a:prstGeom prst="rect">
            <a:avLst/>
          </a:prstGeom>
        </p:spPr>
        <p:txBody>
          <a:bodyPr wrap="square" lIns="0" tIns="0" rIns="0" bIns="0" rtlCol="0" anchor="t">
            <a:spAutoFit/>
          </a:bodyPr>
          <a:lstStyle/>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Effective communication, empathy, cultural competency, team working, and evidence based practice are essential for delivery of this successful </a:t>
            </a:r>
            <a:r>
              <a:rPr lang="en-US" sz="2000" dirty="0" err="1">
                <a:solidFill>
                  <a:srgbClr val="000000"/>
                </a:solidFill>
                <a:latin typeface="Arial" panose="020B0604020202020204" pitchFamily="34" charset="0"/>
                <a:ea typeface="Lato"/>
                <a:cs typeface="Arial" panose="020B0604020202020204" pitchFamily="34" charset="0"/>
                <a:sym typeface="Lato"/>
              </a:rPr>
              <a:t>personalised</a:t>
            </a:r>
            <a:r>
              <a:rPr lang="en-US" sz="2000" dirty="0">
                <a:solidFill>
                  <a:srgbClr val="000000"/>
                </a:solidFill>
                <a:latin typeface="Arial" panose="020B0604020202020204" pitchFamily="34" charset="0"/>
                <a:ea typeface="Lato"/>
                <a:cs typeface="Arial" panose="020B0604020202020204" pitchFamily="34" charset="0"/>
                <a:sym typeface="Lato"/>
              </a:rPr>
              <a:t>, respectful and collaborative hypertension management, for healthcare professionals (</a:t>
            </a:r>
            <a:r>
              <a:rPr lang="en-US" sz="2000" dirty="0" err="1">
                <a:solidFill>
                  <a:srgbClr val="000000"/>
                </a:solidFill>
                <a:latin typeface="Arial" panose="020B0604020202020204" pitchFamily="34" charset="0"/>
                <a:ea typeface="Lato"/>
                <a:cs typeface="Arial" panose="020B0604020202020204" pitchFamily="34" charset="0"/>
                <a:sym typeface="Lato"/>
              </a:rPr>
              <a:t>Goorani</a:t>
            </a:r>
            <a:r>
              <a:rPr lang="en-US" sz="2000" dirty="0">
                <a:solidFill>
                  <a:srgbClr val="000000"/>
                </a:solidFill>
                <a:latin typeface="Arial" panose="020B0604020202020204" pitchFamily="34" charset="0"/>
                <a:ea typeface="Lato"/>
                <a:cs typeface="Arial" panose="020B0604020202020204" pitchFamily="34" charset="0"/>
                <a:sym typeface="Lato"/>
              </a:rPr>
              <a:t> et al., 2024).</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Shared decision-making allows patients to be actively involved in their choice of treatment based on their preferences, values, lifestyle and clinical evidence (Buckley et al., 2023).</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Patient-</a:t>
            </a:r>
            <a:r>
              <a:rPr lang="en-US" sz="2000" dirty="0" err="1">
                <a:solidFill>
                  <a:srgbClr val="000000"/>
                </a:solidFill>
                <a:latin typeface="Arial" panose="020B0604020202020204" pitchFamily="34" charset="0"/>
                <a:ea typeface="Lato"/>
                <a:cs typeface="Arial" panose="020B0604020202020204" pitchFamily="34" charset="0"/>
                <a:sym typeface="Lato"/>
              </a:rPr>
              <a:t>centred</a:t>
            </a:r>
            <a:r>
              <a:rPr lang="en-US" sz="2000" dirty="0">
                <a:solidFill>
                  <a:srgbClr val="000000"/>
                </a:solidFill>
                <a:latin typeface="Arial" panose="020B0604020202020204" pitchFamily="34" charset="0"/>
                <a:ea typeface="Lato"/>
                <a:cs typeface="Arial" panose="020B0604020202020204" pitchFamily="34" charset="0"/>
                <a:sym typeface="Lato"/>
              </a:rPr>
              <a:t> care integrates health coaching, self-management education, </a:t>
            </a:r>
            <a:r>
              <a:rPr lang="en-US" sz="2000" dirty="0" err="1">
                <a:solidFill>
                  <a:srgbClr val="000000"/>
                </a:solidFill>
                <a:latin typeface="Arial" panose="020B0604020202020204" pitchFamily="34" charset="0"/>
                <a:ea typeface="Lato"/>
                <a:cs typeface="Arial" panose="020B0604020202020204" pitchFamily="34" charset="0"/>
                <a:sym typeface="Lato"/>
              </a:rPr>
              <a:t>personalised</a:t>
            </a:r>
            <a:r>
              <a:rPr lang="en-US" sz="2000" dirty="0">
                <a:solidFill>
                  <a:srgbClr val="000000"/>
                </a:solidFill>
                <a:latin typeface="Arial" panose="020B0604020202020204" pitchFamily="34" charset="0"/>
                <a:ea typeface="Lato"/>
                <a:cs typeface="Arial" panose="020B0604020202020204" pitchFamily="34" charset="0"/>
                <a:sym typeface="Lato"/>
              </a:rPr>
              <a:t> goal setting, and ongoing support to help enhance treatment adherence and outcomes (Yen et al., 2022).</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Emotional support from family members, reinforcement of healthy </a:t>
            </a:r>
            <a:r>
              <a:rPr lang="en-US" sz="2000" dirty="0" err="1">
                <a:solidFill>
                  <a:srgbClr val="000000"/>
                </a:solidFill>
                <a:latin typeface="Arial" panose="020B0604020202020204" pitchFamily="34" charset="0"/>
                <a:ea typeface="Lato"/>
                <a:cs typeface="Arial" panose="020B0604020202020204" pitchFamily="34" charset="0"/>
                <a:sym typeface="Lato"/>
              </a:rPr>
              <a:t>behaviours</a:t>
            </a:r>
            <a:r>
              <a:rPr lang="en-US" sz="2000" dirty="0">
                <a:solidFill>
                  <a:srgbClr val="000000"/>
                </a:solidFill>
                <a:latin typeface="Arial" panose="020B0604020202020204" pitchFamily="34" charset="0"/>
                <a:ea typeface="Lato"/>
                <a:cs typeface="Arial" panose="020B0604020202020204" pitchFamily="34" charset="0"/>
                <a:sym typeface="Lato"/>
              </a:rPr>
              <a:t>, helping them take medicines, and consistent reinforcement of lifestyle changes go a long way (Borghi et al., 2022).</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BBB82E-78C4-5C4F-EC55-56D7CBB23705}"/>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652994D0-A564-5CB5-3D20-6D88A32FFCD8}"/>
              </a:ext>
            </a:extLst>
          </p:cNvPr>
          <p:cNvGrpSpPr/>
          <p:nvPr/>
        </p:nvGrpSpPr>
        <p:grpSpPr>
          <a:xfrm>
            <a:off x="1109731" y="1028700"/>
            <a:ext cx="534176" cy="534176"/>
            <a:chOff x="0" y="0"/>
            <a:chExt cx="812800" cy="812800"/>
          </a:xfrm>
        </p:grpSpPr>
        <p:sp>
          <p:nvSpPr>
            <p:cNvPr id="3" name="Freeform 3">
              <a:extLst>
                <a:ext uri="{FF2B5EF4-FFF2-40B4-BE49-F238E27FC236}">
                  <a16:creationId xmlns:a16="http://schemas.microsoft.com/office/drawing/2014/main" id="{E89ED4CA-47EE-02AE-9C8E-26BDE88CD475}"/>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4" name="TextBox 4">
              <a:extLst>
                <a:ext uri="{FF2B5EF4-FFF2-40B4-BE49-F238E27FC236}">
                  <a16:creationId xmlns:a16="http://schemas.microsoft.com/office/drawing/2014/main" id="{6B12EFFC-CC38-81AE-D8E4-10336BEC38AB}"/>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5" name="Freeform 5">
            <a:extLst>
              <a:ext uri="{FF2B5EF4-FFF2-40B4-BE49-F238E27FC236}">
                <a16:creationId xmlns:a16="http://schemas.microsoft.com/office/drawing/2014/main" id="{FEEBAB39-4612-B18A-C3BF-EADDA50A5F94}"/>
              </a:ext>
            </a:extLst>
          </p:cNvPr>
          <p:cNvSpPr/>
          <p:nvPr/>
        </p:nvSpPr>
        <p:spPr>
          <a:xfrm>
            <a:off x="1156404" y="1075373"/>
            <a:ext cx="440831" cy="440831"/>
          </a:xfrm>
          <a:custGeom>
            <a:avLst/>
            <a:gdLst/>
            <a:ahLst/>
            <a:cxnLst/>
            <a:rect l="l" t="t" r="r" b="b"/>
            <a:pathLst>
              <a:path w="440831" h="440831">
                <a:moveTo>
                  <a:pt x="0" y="0"/>
                </a:moveTo>
                <a:lnTo>
                  <a:pt x="440831" y="0"/>
                </a:lnTo>
                <a:lnTo>
                  <a:pt x="440831" y="440831"/>
                </a:lnTo>
                <a:lnTo>
                  <a:pt x="0" y="44083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6" name="Group 6">
            <a:extLst>
              <a:ext uri="{FF2B5EF4-FFF2-40B4-BE49-F238E27FC236}">
                <a16:creationId xmlns:a16="http://schemas.microsoft.com/office/drawing/2014/main" id="{A49A7610-95E1-30D5-E46E-331EEA095C31}"/>
              </a:ext>
            </a:extLst>
          </p:cNvPr>
          <p:cNvGrpSpPr/>
          <p:nvPr/>
        </p:nvGrpSpPr>
        <p:grpSpPr>
          <a:xfrm>
            <a:off x="16921756" y="8920756"/>
            <a:ext cx="337544" cy="337544"/>
            <a:chOff x="0" y="0"/>
            <a:chExt cx="812800" cy="812800"/>
          </a:xfrm>
        </p:grpSpPr>
        <p:sp>
          <p:nvSpPr>
            <p:cNvPr id="7" name="Freeform 7">
              <a:extLst>
                <a:ext uri="{FF2B5EF4-FFF2-40B4-BE49-F238E27FC236}">
                  <a16:creationId xmlns:a16="http://schemas.microsoft.com/office/drawing/2014/main" id="{C4C6BD8E-820D-0921-B5DD-8FD14D3DACB1}"/>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8" name="TextBox 8">
              <a:extLst>
                <a:ext uri="{FF2B5EF4-FFF2-40B4-BE49-F238E27FC236}">
                  <a16:creationId xmlns:a16="http://schemas.microsoft.com/office/drawing/2014/main" id="{64285A27-F389-55DD-E7EF-EFC83540C2F0}"/>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9" name="Group 9">
            <a:extLst>
              <a:ext uri="{FF2B5EF4-FFF2-40B4-BE49-F238E27FC236}">
                <a16:creationId xmlns:a16="http://schemas.microsoft.com/office/drawing/2014/main" id="{9FB3DAF6-E8A6-C53A-862E-BB073C88721D}"/>
              </a:ext>
            </a:extLst>
          </p:cNvPr>
          <p:cNvGrpSpPr/>
          <p:nvPr/>
        </p:nvGrpSpPr>
        <p:grpSpPr>
          <a:xfrm>
            <a:off x="16491159" y="8920756"/>
            <a:ext cx="337544" cy="337544"/>
            <a:chOff x="0" y="0"/>
            <a:chExt cx="812800" cy="812800"/>
          </a:xfrm>
        </p:grpSpPr>
        <p:sp>
          <p:nvSpPr>
            <p:cNvPr id="10" name="Freeform 10">
              <a:extLst>
                <a:ext uri="{FF2B5EF4-FFF2-40B4-BE49-F238E27FC236}">
                  <a16:creationId xmlns:a16="http://schemas.microsoft.com/office/drawing/2014/main" id="{46D7DACE-3D85-6785-5193-D1EF843B3A09}"/>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1" name="TextBox 11">
              <a:extLst>
                <a:ext uri="{FF2B5EF4-FFF2-40B4-BE49-F238E27FC236}">
                  <a16:creationId xmlns:a16="http://schemas.microsoft.com/office/drawing/2014/main" id="{0881BC6C-F8E9-0B34-19F6-44B7A69B5F2B}"/>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2" name="Group 12">
            <a:extLst>
              <a:ext uri="{FF2B5EF4-FFF2-40B4-BE49-F238E27FC236}">
                <a16:creationId xmlns:a16="http://schemas.microsoft.com/office/drawing/2014/main" id="{9331AAD3-17C0-1DD8-CACA-4376DC94FD67}"/>
              </a:ext>
            </a:extLst>
          </p:cNvPr>
          <p:cNvGrpSpPr/>
          <p:nvPr/>
        </p:nvGrpSpPr>
        <p:grpSpPr>
          <a:xfrm>
            <a:off x="16060561" y="8920756"/>
            <a:ext cx="337544" cy="337544"/>
            <a:chOff x="0" y="0"/>
            <a:chExt cx="812800" cy="812800"/>
          </a:xfrm>
        </p:grpSpPr>
        <p:sp>
          <p:nvSpPr>
            <p:cNvPr id="13" name="Freeform 13">
              <a:extLst>
                <a:ext uri="{FF2B5EF4-FFF2-40B4-BE49-F238E27FC236}">
                  <a16:creationId xmlns:a16="http://schemas.microsoft.com/office/drawing/2014/main" id="{A9F369C6-9467-46A5-1F7C-4866E8ED4885}"/>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4" name="TextBox 14">
              <a:extLst>
                <a:ext uri="{FF2B5EF4-FFF2-40B4-BE49-F238E27FC236}">
                  <a16:creationId xmlns:a16="http://schemas.microsoft.com/office/drawing/2014/main" id="{C515DAA2-9A45-3799-63D0-0ABF7A11002C}"/>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17" name="TextBox 17">
            <a:extLst>
              <a:ext uri="{FF2B5EF4-FFF2-40B4-BE49-F238E27FC236}">
                <a16:creationId xmlns:a16="http://schemas.microsoft.com/office/drawing/2014/main" id="{FD2340B6-A28B-B853-1A60-726F970709E0}"/>
              </a:ext>
            </a:extLst>
          </p:cNvPr>
          <p:cNvSpPr txBox="1"/>
          <p:nvPr/>
        </p:nvSpPr>
        <p:spPr>
          <a:xfrm>
            <a:off x="2098147" y="765525"/>
            <a:ext cx="7955666" cy="1425575"/>
          </a:xfrm>
          <a:prstGeom prst="rect">
            <a:avLst/>
          </a:prstGeom>
        </p:spPr>
        <p:txBody>
          <a:bodyPr lIns="0" tIns="0" rIns="0" bIns="0" rtlCol="0" anchor="t">
            <a:spAutoFit/>
          </a:bodyPr>
          <a:lstStyle/>
          <a:p>
            <a:pPr algn="l">
              <a:lnSpc>
                <a:spcPts val="5499"/>
              </a:lnSpc>
            </a:pPr>
            <a:r>
              <a:rPr lang="en-US" sz="5499" b="1" dirty="0">
                <a:solidFill>
                  <a:srgbClr val="000000"/>
                </a:solidFill>
                <a:latin typeface="TT Hoves Bold"/>
                <a:ea typeface="TT Hoves Bold"/>
                <a:cs typeface="TT Hoves Bold"/>
                <a:sym typeface="TT Hoves Bold"/>
              </a:rPr>
              <a:t>Patient Self-Management</a:t>
            </a:r>
          </a:p>
        </p:txBody>
      </p:sp>
      <p:sp>
        <p:nvSpPr>
          <p:cNvPr id="18" name="TextBox 18">
            <a:extLst>
              <a:ext uri="{FF2B5EF4-FFF2-40B4-BE49-F238E27FC236}">
                <a16:creationId xmlns:a16="http://schemas.microsoft.com/office/drawing/2014/main" id="{E6C5E079-72B1-6633-9F86-93C71CC18A31}"/>
              </a:ext>
            </a:extLst>
          </p:cNvPr>
          <p:cNvSpPr txBox="1"/>
          <p:nvPr/>
        </p:nvSpPr>
        <p:spPr>
          <a:xfrm>
            <a:off x="1876474" y="2191840"/>
            <a:ext cx="7267526" cy="7329635"/>
          </a:xfrm>
          <a:prstGeom prst="rect">
            <a:avLst/>
          </a:prstGeom>
        </p:spPr>
        <p:txBody>
          <a:bodyPr wrap="square" lIns="0" tIns="0" rIns="0" bIns="0" rtlCol="0" anchor="t">
            <a:spAutoFit/>
          </a:bodyPr>
          <a:lstStyle/>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For effective patient blood pressure monitoring, treatment adherence is enhanced when patients engage in monitoring their blood pressure regularly, and symptoms of uncontrolled hypertension are promptly identified (</a:t>
            </a:r>
            <a:r>
              <a:rPr lang="en-US" sz="2000" dirty="0" err="1">
                <a:solidFill>
                  <a:srgbClr val="000000"/>
                </a:solidFill>
                <a:latin typeface="Arial" panose="020B0604020202020204" pitchFamily="34" charset="0"/>
                <a:ea typeface="Lato"/>
                <a:cs typeface="Arial" panose="020B0604020202020204" pitchFamily="34" charset="0"/>
                <a:sym typeface="Lato"/>
              </a:rPr>
              <a:t>Goorani</a:t>
            </a:r>
            <a:r>
              <a:rPr lang="en-US" sz="2000" dirty="0">
                <a:solidFill>
                  <a:srgbClr val="000000"/>
                </a:solidFill>
                <a:latin typeface="Arial" panose="020B0604020202020204" pitchFamily="34" charset="0"/>
                <a:ea typeface="Lato"/>
                <a:cs typeface="Arial" panose="020B0604020202020204" pitchFamily="34" charset="0"/>
                <a:sym typeface="Lato"/>
              </a:rPr>
              <a:t> et al., 2024).</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Effective self-management education gives people confidence to make informed decisions about their lifestyle that support their treatment, which is important in their treatment journey.</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Family involvement provides emotional encouragement, practical assistance, and motivation supporting sustainable hypertension management </a:t>
            </a:r>
            <a:r>
              <a:rPr lang="en-US" sz="2000" dirty="0" err="1">
                <a:solidFill>
                  <a:srgbClr val="000000"/>
                </a:solidFill>
                <a:latin typeface="Arial" panose="020B0604020202020204" pitchFamily="34" charset="0"/>
                <a:ea typeface="Lato"/>
                <a:cs typeface="Arial" panose="020B0604020202020204" pitchFamily="34" charset="0"/>
                <a:sym typeface="Lato"/>
              </a:rPr>
              <a:t>behaviours</a:t>
            </a:r>
            <a:r>
              <a:rPr lang="en-US" sz="2000" dirty="0">
                <a:solidFill>
                  <a:srgbClr val="000000"/>
                </a:solidFill>
                <a:latin typeface="Arial" panose="020B0604020202020204" pitchFamily="34" charset="0"/>
                <a:ea typeface="Lato"/>
                <a:cs typeface="Arial" panose="020B0604020202020204" pitchFamily="34" charset="0"/>
                <a:sym typeface="Lato"/>
              </a:rPr>
              <a:t> successfully together (Buckley et al., 2023).</a:t>
            </a:r>
          </a:p>
          <a:p>
            <a:pPr marL="323852" lvl="1" indent="-161926" algn="just">
              <a:lnSpc>
                <a:spcPct val="150000"/>
              </a:lnSpc>
              <a:spcBef>
                <a:spcPct val="0"/>
              </a:spcBef>
              <a:buFont typeface="Arial"/>
              <a:buChar char="•"/>
            </a:pPr>
            <a:r>
              <a:rPr lang="en-US" sz="2000" dirty="0" err="1">
                <a:solidFill>
                  <a:srgbClr val="000000"/>
                </a:solidFill>
                <a:latin typeface="Arial" panose="020B0604020202020204" pitchFamily="34" charset="0"/>
                <a:ea typeface="Lato"/>
                <a:cs typeface="Arial" panose="020B0604020202020204" pitchFamily="34" charset="0"/>
                <a:sym typeface="Lato"/>
              </a:rPr>
              <a:t>Personalised</a:t>
            </a:r>
            <a:r>
              <a:rPr lang="en-US" sz="2000" dirty="0">
                <a:solidFill>
                  <a:srgbClr val="000000"/>
                </a:solidFill>
                <a:latin typeface="Arial" panose="020B0604020202020204" pitchFamily="34" charset="0"/>
                <a:ea typeface="Lato"/>
                <a:cs typeface="Arial" panose="020B0604020202020204" pitchFamily="34" charset="0"/>
                <a:sym typeface="Lato"/>
              </a:rPr>
              <a:t> hypertension care is enhanced by effective use of digital health technologies to improve monitoring, communication, medication reminders and patient engagement.</a:t>
            </a:r>
          </a:p>
        </p:txBody>
      </p:sp>
      <p:pic>
        <p:nvPicPr>
          <p:cNvPr id="19" name="Picture 18" descr="Smart Blood Pressure App">
            <a:extLst>
              <a:ext uri="{FF2B5EF4-FFF2-40B4-BE49-F238E27FC236}">
                <a16:creationId xmlns:a16="http://schemas.microsoft.com/office/drawing/2014/main" id="{B53D5282-A7F1-C69E-95D2-195695E60748}"/>
              </a:ext>
            </a:extLst>
          </p:cNvPr>
          <p:cNvPicPr>
            <a:picLocks noChangeAspect="1"/>
          </p:cNvPicPr>
          <p:nvPr/>
        </p:nvPicPr>
        <p:blipFill>
          <a:blip r:embed="rId5"/>
          <a:stretch>
            <a:fillRect/>
          </a:stretch>
        </p:blipFill>
        <p:spPr>
          <a:xfrm>
            <a:off x="9576117" y="876300"/>
            <a:ext cx="7061691" cy="7720782"/>
          </a:xfrm>
          <a:prstGeom prst="rect">
            <a:avLst/>
          </a:prstGeom>
        </p:spPr>
      </p:pic>
    </p:spTree>
    <p:extLst>
      <p:ext uri="{BB962C8B-B14F-4D97-AF65-F5344CB8AC3E}">
        <p14:creationId xmlns:p14="http://schemas.microsoft.com/office/powerpoint/2010/main" val="195447284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870FD0-C5FB-F0BE-7E04-9F0B75DEAD50}"/>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DC1A48AD-7235-C700-C761-F6D19FA45B80}"/>
              </a:ext>
            </a:extLst>
          </p:cNvPr>
          <p:cNvGrpSpPr/>
          <p:nvPr/>
        </p:nvGrpSpPr>
        <p:grpSpPr>
          <a:xfrm>
            <a:off x="1109731" y="1028700"/>
            <a:ext cx="534176" cy="534176"/>
            <a:chOff x="0" y="0"/>
            <a:chExt cx="812800" cy="812800"/>
          </a:xfrm>
        </p:grpSpPr>
        <p:sp>
          <p:nvSpPr>
            <p:cNvPr id="3" name="Freeform 3">
              <a:extLst>
                <a:ext uri="{FF2B5EF4-FFF2-40B4-BE49-F238E27FC236}">
                  <a16:creationId xmlns:a16="http://schemas.microsoft.com/office/drawing/2014/main" id="{979CCB4E-0179-A44D-83F3-1976D25CFDFB}"/>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4" name="TextBox 4">
              <a:extLst>
                <a:ext uri="{FF2B5EF4-FFF2-40B4-BE49-F238E27FC236}">
                  <a16:creationId xmlns:a16="http://schemas.microsoft.com/office/drawing/2014/main" id="{8EAEFF2A-23C8-911C-E3C0-C50639E83AA4}"/>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5" name="Freeform 5">
            <a:extLst>
              <a:ext uri="{FF2B5EF4-FFF2-40B4-BE49-F238E27FC236}">
                <a16:creationId xmlns:a16="http://schemas.microsoft.com/office/drawing/2014/main" id="{40E323C0-D416-1ED3-8795-45DC109EA0AE}"/>
              </a:ext>
            </a:extLst>
          </p:cNvPr>
          <p:cNvSpPr/>
          <p:nvPr/>
        </p:nvSpPr>
        <p:spPr>
          <a:xfrm>
            <a:off x="1156404" y="1075373"/>
            <a:ext cx="440831" cy="440831"/>
          </a:xfrm>
          <a:custGeom>
            <a:avLst/>
            <a:gdLst/>
            <a:ahLst/>
            <a:cxnLst/>
            <a:rect l="l" t="t" r="r" b="b"/>
            <a:pathLst>
              <a:path w="440831" h="440831">
                <a:moveTo>
                  <a:pt x="0" y="0"/>
                </a:moveTo>
                <a:lnTo>
                  <a:pt x="440831" y="0"/>
                </a:lnTo>
                <a:lnTo>
                  <a:pt x="440831" y="440831"/>
                </a:lnTo>
                <a:lnTo>
                  <a:pt x="0" y="44083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6" name="Group 6">
            <a:extLst>
              <a:ext uri="{FF2B5EF4-FFF2-40B4-BE49-F238E27FC236}">
                <a16:creationId xmlns:a16="http://schemas.microsoft.com/office/drawing/2014/main" id="{EA4D3580-12A8-5D4A-3968-CB84ACB9279B}"/>
              </a:ext>
            </a:extLst>
          </p:cNvPr>
          <p:cNvGrpSpPr/>
          <p:nvPr/>
        </p:nvGrpSpPr>
        <p:grpSpPr>
          <a:xfrm>
            <a:off x="16921756" y="8920756"/>
            <a:ext cx="337544" cy="337544"/>
            <a:chOff x="0" y="0"/>
            <a:chExt cx="812800" cy="812800"/>
          </a:xfrm>
        </p:grpSpPr>
        <p:sp>
          <p:nvSpPr>
            <p:cNvPr id="7" name="Freeform 7">
              <a:extLst>
                <a:ext uri="{FF2B5EF4-FFF2-40B4-BE49-F238E27FC236}">
                  <a16:creationId xmlns:a16="http://schemas.microsoft.com/office/drawing/2014/main" id="{586ED2EB-0217-98AF-417B-D4B1E2BFA403}"/>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8" name="TextBox 8">
              <a:extLst>
                <a:ext uri="{FF2B5EF4-FFF2-40B4-BE49-F238E27FC236}">
                  <a16:creationId xmlns:a16="http://schemas.microsoft.com/office/drawing/2014/main" id="{2AC49AE7-7DC2-B809-605B-0E2169E1F668}"/>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9" name="Group 9">
            <a:extLst>
              <a:ext uri="{FF2B5EF4-FFF2-40B4-BE49-F238E27FC236}">
                <a16:creationId xmlns:a16="http://schemas.microsoft.com/office/drawing/2014/main" id="{64259E68-7662-57F0-2513-F7A101B97F3B}"/>
              </a:ext>
            </a:extLst>
          </p:cNvPr>
          <p:cNvGrpSpPr/>
          <p:nvPr/>
        </p:nvGrpSpPr>
        <p:grpSpPr>
          <a:xfrm>
            <a:off x="16491159" y="8920756"/>
            <a:ext cx="337544" cy="337544"/>
            <a:chOff x="0" y="0"/>
            <a:chExt cx="812800" cy="812800"/>
          </a:xfrm>
        </p:grpSpPr>
        <p:sp>
          <p:nvSpPr>
            <p:cNvPr id="10" name="Freeform 10">
              <a:extLst>
                <a:ext uri="{FF2B5EF4-FFF2-40B4-BE49-F238E27FC236}">
                  <a16:creationId xmlns:a16="http://schemas.microsoft.com/office/drawing/2014/main" id="{A35F4802-A02A-A6A4-38AB-F6FFF31F1EC7}"/>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1" name="TextBox 11">
              <a:extLst>
                <a:ext uri="{FF2B5EF4-FFF2-40B4-BE49-F238E27FC236}">
                  <a16:creationId xmlns:a16="http://schemas.microsoft.com/office/drawing/2014/main" id="{95487EEA-2769-A3B5-E5D9-B9F323679B54}"/>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2" name="Group 12">
            <a:extLst>
              <a:ext uri="{FF2B5EF4-FFF2-40B4-BE49-F238E27FC236}">
                <a16:creationId xmlns:a16="http://schemas.microsoft.com/office/drawing/2014/main" id="{198B4234-6BD3-3FCB-78A5-560A5CF1A6C2}"/>
              </a:ext>
            </a:extLst>
          </p:cNvPr>
          <p:cNvGrpSpPr/>
          <p:nvPr/>
        </p:nvGrpSpPr>
        <p:grpSpPr>
          <a:xfrm>
            <a:off x="16060561" y="8920756"/>
            <a:ext cx="337544" cy="337544"/>
            <a:chOff x="0" y="0"/>
            <a:chExt cx="812800" cy="812800"/>
          </a:xfrm>
        </p:grpSpPr>
        <p:sp>
          <p:nvSpPr>
            <p:cNvPr id="13" name="Freeform 13">
              <a:extLst>
                <a:ext uri="{FF2B5EF4-FFF2-40B4-BE49-F238E27FC236}">
                  <a16:creationId xmlns:a16="http://schemas.microsoft.com/office/drawing/2014/main" id="{FB6CACBD-678C-6636-81C3-1370542FD796}"/>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4" name="TextBox 14">
              <a:extLst>
                <a:ext uri="{FF2B5EF4-FFF2-40B4-BE49-F238E27FC236}">
                  <a16:creationId xmlns:a16="http://schemas.microsoft.com/office/drawing/2014/main" id="{6739C484-88BE-956D-31DA-F594909BE0B2}"/>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17" name="TextBox 17">
            <a:extLst>
              <a:ext uri="{FF2B5EF4-FFF2-40B4-BE49-F238E27FC236}">
                <a16:creationId xmlns:a16="http://schemas.microsoft.com/office/drawing/2014/main" id="{56C9C432-0ED0-A006-B8EA-792F4895DCA5}"/>
              </a:ext>
            </a:extLst>
          </p:cNvPr>
          <p:cNvSpPr txBox="1"/>
          <p:nvPr/>
        </p:nvSpPr>
        <p:spPr>
          <a:xfrm>
            <a:off x="2127375" y="1133475"/>
            <a:ext cx="7955666" cy="705321"/>
          </a:xfrm>
          <a:prstGeom prst="rect">
            <a:avLst/>
          </a:prstGeom>
        </p:spPr>
        <p:txBody>
          <a:bodyPr lIns="0" tIns="0" rIns="0" bIns="0" rtlCol="0" anchor="t">
            <a:spAutoFit/>
          </a:bodyPr>
          <a:lstStyle/>
          <a:p>
            <a:pPr algn="l">
              <a:lnSpc>
                <a:spcPts val="5499"/>
              </a:lnSpc>
            </a:pPr>
            <a:r>
              <a:rPr lang="en-US" sz="5499" b="1" dirty="0">
                <a:solidFill>
                  <a:srgbClr val="000000"/>
                </a:solidFill>
                <a:latin typeface="TT Hoves Bold"/>
                <a:ea typeface="TT Hoves Bold"/>
                <a:cs typeface="TT Hoves Bold"/>
                <a:sym typeface="TT Hoves Bold"/>
              </a:rPr>
              <a:t>House of Care Model</a:t>
            </a:r>
          </a:p>
        </p:txBody>
      </p:sp>
      <p:sp>
        <p:nvSpPr>
          <p:cNvPr id="18" name="TextBox 18">
            <a:extLst>
              <a:ext uri="{FF2B5EF4-FFF2-40B4-BE49-F238E27FC236}">
                <a16:creationId xmlns:a16="http://schemas.microsoft.com/office/drawing/2014/main" id="{7938130E-A73C-32D1-44F1-847436CFEBDE}"/>
              </a:ext>
            </a:extLst>
          </p:cNvPr>
          <p:cNvSpPr txBox="1"/>
          <p:nvPr/>
        </p:nvSpPr>
        <p:spPr>
          <a:xfrm>
            <a:off x="1904999" y="2095500"/>
            <a:ext cx="14155561" cy="7214219"/>
          </a:xfrm>
          <a:prstGeom prst="rect">
            <a:avLst/>
          </a:prstGeom>
          <a:solidFill>
            <a:schemeClr val="bg1"/>
          </a:solidFill>
        </p:spPr>
        <p:txBody>
          <a:bodyPr wrap="square" lIns="0" tIns="0" rIns="0" bIns="0" rtlCol="0" anchor="t">
            <a:spAutoFit/>
          </a:bodyPr>
          <a:lstStyle/>
          <a:p>
            <a:pPr marL="323852" lvl="1" indent="-161926" algn="just">
              <a:lnSpc>
                <a:spcPct val="30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House of Care encourages joint working between aware patients and proactive multi-professional healthcare deliverers offering tailored care </a:t>
            </a:r>
            <a:r>
              <a:rPr lang="en-IN" dirty="0"/>
              <a:t>(Huang et al., 2025)</a:t>
            </a:r>
            <a:r>
              <a:rPr lang="en-US" sz="2000" dirty="0">
                <a:solidFill>
                  <a:srgbClr val="000000"/>
                </a:solidFill>
                <a:latin typeface="Arial" panose="020B0604020202020204" pitchFamily="34" charset="0"/>
                <a:ea typeface="Lato"/>
                <a:cs typeface="Arial" panose="020B0604020202020204" pitchFamily="34" charset="0"/>
                <a:sym typeface="Lato"/>
              </a:rPr>
              <a:t>.</a:t>
            </a:r>
          </a:p>
          <a:p>
            <a:pPr marL="323852" lvl="1" indent="-161926" algn="just">
              <a:lnSpc>
                <a:spcPct val="30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The process of </a:t>
            </a:r>
            <a:r>
              <a:rPr lang="en-US" sz="2000" dirty="0" err="1">
                <a:solidFill>
                  <a:srgbClr val="000000"/>
                </a:solidFill>
                <a:latin typeface="Arial" panose="020B0604020202020204" pitchFamily="34" charset="0"/>
                <a:ea typeface="Lato"/>
                <a:cs typeface="Arial" panose="020B0604020202020204" pitchFamily="34" charset="0"/>
                <a:sym typeface="Lato"/>
              </a:rPr>
              <a:t>personalised</a:t>
            </a:r>
            <a:r>
              <a:rPr lang="en-US" sz="2000" dirty="0">
                <a:solidFill>
                  <a:srgbClr val="000000"/>
                </a:solidFill>
                <a:latin typeface="Arial" panose="020B0604020202020204" pitchFamily="34" charset="0"/>
                <a:ea typeface="Lato"/>
                <a:cs typeface="Arial" panose="020B0604020202020204" pitchFamily="34" charset="0"/>
                <a:sym typeface="Lato"/>
              </a:rPr>
              <a:t> planning </a:t>
            </a:r>
            <a:r>
              <a:rPr lang="en-US" sz="2000" dirty="0" err="1">
                <a:solidFill>
                  <a:srgbClr val="000000"/>
                </a:solidFill>
                <a:latin typeface="Arial" panose="020B0604020202020204" pitchFamily="34" charset="0"/>
                <a:ea typeface="Lato"/>
                <a:cs typeface="Arial" panose="020B0604020202020204" pitchFamily="34" charset="0"/>
                <a:sym typeface="Lato"/>
              </a:rPr>
              <a:t>emphasises</a:t>
            </a:r>
            <a:r>
              <a:rPr lang="en-US" sz="2000" dirty="0">
                <a:solidFill>
                  <a:srgbClr val="000000"/>
                </a:solidFill>
                <a:latin typeface="Arial" panose="020B0604020202020204" pitchFamily="34" charset="0"/>
                <a:ea typeface="Lato"/>
                <a:cs typeface="Arial" panose="020B0604020202020204" pitchFamily="34" charset="0"/>
                <a:sym typeface="Lato"/>
              </a:rPr>
              <a:t> the importance of shared decision making, incorporating the patient's preferences, goals, values, and clinical health care needs.</a:t>
            </a:r>
          </a:p>
          <a:p>
            <a:pPr marL="323852" lvl="1" indent="-161926" algn="just">
              <a:lnSpc>
                <a:spcPct val="30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Coordination via </a:t>
            </a:r>
            <a:r>
              <a:rPr lang="en-US" sz="2000" dirty="0" err="1">
                <a:solidFill>
                  <a:srgbClr val="000000"/>
                </a:solidFill>
                <a:latin typeface="Arial" panose="020B0604020202020204" pitchFamily="34" charset="0"/>
                <a:ea typeface="Lato"/>
                <a:cs typeface="Arial" panose="020B0604020202020204" pitchFamily="34" charset="0"/>
                <a:sym typeface="Lato"/>
              </a:rPr>
              <a:t>organisational</a:t>
            </a:r>
            <a:r>
              <a:rPr lang="en-US" sz="2000" dirty="0">
                <a:solidFill>
                  <a:srgbClr val="000000"/>
                </a:solidFill>
                <a:latin typeface="Arial" panose="020B0604020202020204" pitchFamily="34" charset="0"/>
                <a:ea typeface="Lato"/>
                <a:cs typeface="Arial" panose="020B0604020202020204" pitchFamily="34" charset="0"/>
                <a:sym typeface="Lato"/>
              </a:rPr>
              <a:t> system to facilitate </a:t>
            </a:r>
            <a:r>
              <a:rPr lang="en-US" sz="2000" dirty="0" err="1">
                <a:solidFill>
                  <a:srgbClr val="000000"/>
                </a:solidFill>
                <a:latin typeface="Arial" panose="020B0604020202020204" pitchFamily="34" charset="0"/>
                <a:ea typeface="Lato"/>
                <a:cs typeface="Arial" panose="020B0604020202020204" pitchFamily="34" charset="0"/>
                <a:sym typeface="Lato"/>
              </a:rPr>
              <a:t>co-ordinated</a:t>
            </a:r>
            <a:r>
              <a:rPr lang="en-US" sz="2000" dirty="0">
                <a:solidFill>
                  <a:srgbClr val="000000"/>
                </a:solidFill>
                <a:latin typeface="Arial" panose="020B0604020202020204" pitchFamily="34" charset="0"/>
                <a:ea typeface="Lato"/>
                <a:cs typeface="Arial" panose="020B0604020202020204" pitchFamily="34" charset="0"/>
                <a:sym typeface="Lato"/>
              </a:rPr>
              <a:t> services for hypertension, enabling efficient delivery of services across primary, community and specialist care </a:t>
            </a:r>
            <a:r>
              <a:rPr lang="en-IN" dirty="0"/>
              <a:t>(</a:t>
            </a:r>
            <a:r>
              <a:rPr lang="en-IN" dirty="0" err="1"/>
              <a:t>Juraschek</a:t>
            </a:r>
            <a:r>
              <a:rPr lang="en-IN" dirty="0"/>
              <a:t> et al., 2023)</a:t>
            </a:r>
            <a:r>
              <a:rPr lang="en-US" sz="2000" dirty="0">
                <a:solidFill>
                  <a:srgbClr val="000000"/>
                </a:solidFill>
                <a:latin typeface="Arial" panose="020B0604020202020204" pitchFamily="34" charset="0"/>
                <a:ea typeface="Lato"/>
                <a:cs typeface="Arial" panose="020B0604020202020204" pitchFamily="34" charset="0"/>
                <a:sym typeface="Lato"/>
              </a:rPr>
              <a:t>.</a:t>
            </a:r>
          </a:p>
          <a:p>
            <a:pPr marL="323852" lvl="1" indent="-161926" algn="just">
              <a:lnSpc>
                <a:spcPct val="30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House of Care interventions significantly enhance patient empowerment, self management, treatment adherence and long-term cardiovascular health outcomes.</a:t>
            </a:r>
          </a:p>
        </p:txBody>
      </p:sp>
    </p:spTree>
    <p:extLst>
      <p:ext uri="{BB962C8B-B14F-4D97-AF65-F5344CB8AC3E}">
        <p14:creationId xmlns:p14="http://schemas.microsoft.com/office/powerpoint/2010/main" val="245206194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he House of Care: an innovative approach to person-centred care - BHF">
            <a:extLst>
              <a:ext uri="{FF2B5EF4-FFF2-40B4-BE49-F238E27FC236}">
                <a16:creationId xmlns:a16="http://schemas.microsoft.com/office/drawing/2014/main" id="{AC7C8F7C-E5A7-9DCB-0F00-E1D54BB7DF93}"/>
              </a:ext>
            </a:extLst>
          </p:cNvPr>
          <p:cNvPicPr>
            <a:picLocks noChangeAspect="1"/>
          </p:cNvPicPr>
          <p:nvPr/>
        </p:nvPicPr>
        <p:blipFill>
          <a:blip r:embed="rId2"/>
          <a:stretch>
            <a:fillRect/>
          </a:stretch>
        </p:blipFill>
        <p:spPr>
          <a:xfrm>
            <a:off x="2133600" y="800100"/>
            <a:ext cx="13753001" cy="8440079"/>
          </a:xfrm>
          <a:prstGeom prst="rect">
            <a:avLst/>
          </a:prstGeom>
        </p:spPr>
      </p:pic>
    </p:spTree>
    <p:extLst>
      <p:ext uri="{BB962C8B-B14F-4D97-AF65-F5344CB8AC3E}">
        <p14:creationId xmlns:p14="http://schemas.microsoft.com/office/powerpoint/2010/main" val="9874053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96EEEC-2401-58DF-D7C9-D318BAA7BC93}"/>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C6CFE702-B72A-E128-92D0-B151E8CBDE77}"/>
              </a:ext>
            </a:extLst>
          </p:cNvPr>
          <p:cNvGrpSpPr/>
          <p:nvPr/>
        </p:nvGrpSpPr>
        <p:grpSpPr>
          <a:xfrm>
            <a:off x="1109731" y="1028700"/>
            <a:ext cx="534176" cy="534176"/>
            <a:chOff x="0" y="0"/>
            <a:chExt cx="812800" cy="812800"/>
          </a:xfrm>
        </p:grpSpPr>
        <p:sp>
          <p:nvSpPr>
            <p:cNvPr id="3" name="Freeform 3">
              <a:extLst>
                <a:ext uri="{FF2B5EF4-FFF2-40B4-BE49-F238E27FC236}">
                  <a16:creationId xmlns:a16="http://schemas.microsoft.com/office/drawing/2014/main" id="{20DD9983-D0B2-17B4-7037-055966A80C37}"/>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4" name="TextBox 4">
              <a:extLst>
                <a:ext uri="{FF2B5EF4-FFF2-40B4-BE49-F238E27FC236}">
                  <a16:creationId xmlns:a16="http://schemas.microsoft.com/office/drawing/2014/main" id="{F1D48D66-23F2-A207-F0A7-88451873AA0D}"/>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5" name="Freeform 5">
            <a:extLst>
              <a:ext uri="{FF2B5EF4-FFF2-40B4-BE49-F238E27FC236}">
                <a16:creationId xmlns:a16="http://schemas.microsoft.com/office/drawing/2014/main" id="{19EC3539-779F-E34F-DC1A-62A522D32770}"/>
              </a:ext>
            </a:extLst>
          </p:cNvPr>
          <p:cNvSpPr/>
          <p:nvPr/>
        </p:nvSpPr>
        <p:spPr>
          <a:xfrm>
            <a:off x="1156404" y="1075373"/>
            <a:ext cx="440831" cy="440831"/>
          </a:xfrm>
          <a:custGeom>
            <a:avLst/>
            <a:gdLst/>
            <a:ahLst/>
            <a:cxnLst/>
            <a:rect l="l" t="t" r="r" b="b"/>
            <a:pathLst>
              <a:path w="440831" h="440831">
                <a:moveTo>
                  <a:pt x="0" y="0"/>
                </a:moveTo>
                <a:lnTo>
                  <a:pt x="440831" y="0"/>
                </a:lnTo>
                <a:lnTo>
                  <a:pt x="440831" y="440831"/>
                </a:lnTo>
                <a:lnTo>
                  <a:pt x="0" y="44083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6" name="Group 6">
            <a:extLst>
              <a:ext uri="{FF2B5EF4-FFF2-40B4-BE49-F238E27FC236}">
                <a16:creationId xmlns:a16="http://schemas.microsoft.com/office/drawing/2014/main" id="{4CBB78FF-35D0-804E-DC70-C65CB1C3D6AF}"/>
              </a:ext>
            </a:extLst>
          </p:cNvPr>
          <p:cNvGrpSpPr/>
          <p:nvPr/>
        </p:nvGrpSpPr>
        <p:grpSpPr>
          <a:xfrm>
            <a:off x="16921756" y="8920756"/>
            <a:ext cx="337544" cy="337544"/>
            <a:chOff x="0" y="0"/>
            <a:chExt cx="812800" cy="812800"/>
          </a:xfrm>
        </p:grpSpPr>
        <p:sp>
          <p:nvSpPr>
            <p:cNvPr id="7" name="Freeform 7">
              <a:extLst>
                <a:ext uri="{FF2B5EF4-FFF2-40B4-BE49-F238E27FC236}">
                  <a16:creationId xmlns:a16="http://schemas.microsoft.com/office/drawing/2014/main" id="{907A622A-0FE7-5299-529E-D3F1891E603C}"/>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8" name="TextBox 8">
              <a:extLst>
                <a:ext uri="{FF2B5EF4-FFF2-40B4-BE49-F238E27FC236}">
                  <a16:creationId xmlns:a16="http://schemas.microsoft.com/office/drawing/2014/main" id="{0654A4E2-D4F1-47B7-ED9C-528E9D20F6FB}"/>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9" name="Group 9">
            <a:extLst>
              <a:ext uri="{FF2B5EF4-FFF2-40B4-BE49-F238E27FC236}">
                <a16:creationId xmlns:a16="http://schemas.microsoft.com/office/drawing/2014/main" id="{7EAE6159-5937-C647-6193-AD32D80F2869}"/>
              </a:ext>
            </a:extLst>
          </p:cNvPr>
          <p:cNvGrpSpPr/>
          <p:nvPr/>
        </p:nvGrpSpPr>
        <p:grpSpPr>
          <a:xfrm>
            <a:off x="16491159" y="8920756"/>
            <a:ext cx="337544" cy="337544"/>
            <a:chOff x="0" y="0"/>
            <a:chExt cx="812800" cy="812800"/>
          </a:xfrm>
        </p:grpSpPr>
        <p:sp>
          <p:nvSpPr>
            <p:cNvPr id="10" name="Freeform 10">
              <a:extLst>
                <a:ext uri="{FF2B5EF4-FFF2-40B4-BE49-F238E27FC236}">
                  <a16:creationId xmlns:a16="http://schemas.microsoft.com/office/drawing/2014/main" id="{E5AC718C-3875-6F07-3170-ADE61F3B4A97}"/>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1" name="TextBox 11">
              <a:extLst>
                <a:ext uri="{FF2B5EF4-FFF2-40B4-BE49-F238E27FC236}">
                  <a16:creationId xmlns:a16="http://schemas.microsoft.com/office/drawing/2014/main" id="{2D1D87E7-A737-F4DB-6C98-7BDE7B4BA685}"/>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2" name="Group 12">
            <a:extLst>
              <a:ext uri="{FF2B5EF4-FFF2-40B4-BE49-F238E27FC236}">
                <a16:creationId xmlns:a16="http://schemas.microsoft.com/office/drawing/2014/main" id="{A9EA3EFD-86D5-73A4-8E7A-F67EC3F7A0FD}"/>
              </a:ext>
            </a:extLst>
          </p:cNvPr>
          <p:cNvGrpSpPr/>
          <p:nvPr/>
        </p:nvGrpSpPr>
        <p:grpSpPr>
          <a:xfrm>
            <a:off x="16060561" y="8920756"/>
            <a:ext cx="337544" cy="337544"/>
            <a:chOff x="0" y="0"/>
            <a:chExt cx="812800" cy="812800"/>
          </a:xfrm>
        </p:grpSpPr>
        <p:sp>
          <p:nvSpPr>
            <p:cNvPr id="13" name="Freeform 13">
              <a:extLst>
                <a:ext uri="{FF2B5EF4-FFF2-40B4-BE49-F238E27FC236}">
                  <a16:creationId xmlns:a16="http://schemas.microsoft.com/office/drawing/2014/main" id="{01618FC0-6B28-7089-9909-16372CB0D7C1}"/>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4" name="TextBox 14">
              <a:extLst>
                <a:ext uri="{FF2B5EF4-FFF2-40B4-BE49-F238E27FC236}">
                  <a16:creationId xmlns:a16="http://schemas.microsoft.com/office/drawing/2014/main" id="{2610503A-4D2C-82F6-A894-949930BA51EB}"/>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17" name="TextBox 17">
            <a:extLst>
              <a:ext uri="{FF2B5EF4-FFF2-40B4-BE49-F238E27FC236}">
                <a16:creationId xmlns:a16="http://schemas.microsoft.com/office/drawing/2014/main" id="{D851A62F-2EF5-3AA4-0C4B-AFA91C0DA113}"/>
              </a:ext>
            </a:extLst>
          </p:cNvPr>
          <p:cNvSpPr txBox="1"/>
          <p:nvPr/>
        </p:nvSpPr>
        <p:spPr>
          <a:xfrm>
            <a:off x="2133600" y="504894"/>
            <a:ext cx="8083425" cy="2115964"/>
          </a:xfrm>
          <a:prstGeom prst="rect">
            <a:avLst/>
          </a:prstGeom>
        </p:spPr>
        <p:txBody>
          <a:bodyPr wrap="square" lIns="0" tIns="0" rIns="0" bIns="0" rtlCol="0" anchor="t">
            <a:spAutoFit/>
          </a:bodyPr>
          <a:lstStyle/>
          <a:p>
            <a:pPr algn="l">
              <a:lnSpc>
                <a:spcPts val="5499"/>
              </a:lnSpc>
            </a:pPr>
            <a:r>
              <a:rPr lang="en-US" sz="5499" b="1" dirty="0">
                <a:solidFill>
                  <a:srgbClr val="000000"/>
                </a:solidFill>
                <a:latin typeface="TT Hoves Bold"/>
                <a:ea typeface="TT Hoves Bold"/>
                <a:cs typeface="TT Hoves Bold"/>
                <a:sym typeface="TT Hoves Bold"/>
              </a:rPr>
              <a:t>Framework for Hypertension Management</a:t>
            </a:r>
          </a:p>
        </p:txBody>
      </p:sp>
      <p:sp>
        <p:nvSpPr>
          <p:cNvPr id="18" name="TextBox 18">
            <a:extLst>
              <a:ext uri="{FF2B5EF4-FFF2-40B4-BE49-F238E27FC236}">
                <a16:creationId xmlns:a16="http://schemas.microsoft.com/office/drawing/2014/main" id="{754C868A-D64D-63EC-977B-F8647AC347F3}"/>
              </a:ext>
            </a:extLst>
          </p:cNvPr>
          <p:cNvSpPr txBox="1"/>
          <p:nvPr/>
        </p:nvSpPr>
        <p:spPr>
          <a:xfrm>
            <a:off x="1782218" y="2781300"/>
            <a:ext cx="15107894" cy="6021585"/>
          </a:xfrm>
          <a:prstGeom prst="rect">
            <a:avLst/>
          </a:prstGeom>
          <a:solidFill>
            <a:schemeClr val="bg1"/>
          </a:solidFill>
        </p:spPr>
        <p:txBody>
          <a:bodyPr wrap="square" lIns="0" tIns="0" rIns="0" bIns="0" rtlCol="0" anchor="t">
            <a:spAutoFit/>
          </a:bodyPr>
          <a:lstStyle/>
          <a:p>
            <a:pPr marL="323852" lvl="1" indent="-161926" algn="just">
              <a:lnSpc>
                <a:spcPct val="2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Chronic Care Model brings together proactive teams of healthcare providers, empowered patients, evidence-based practice, and coordinated care for chronic diseases over time (</a:t>
            </a:r>
            <a:r>
              <a:rPr lang="en-US" sz="2000" dirty="0" err="1">
                <a:solidFill>
                  <a:srgbClr val="000000"/>
                </a:solidFill>
                <a:latin typeface="Arial" panose="020B0604020202020204" pitchFamily="34" charset="0"/>
                <a:ea typeface="Lato"/>
                <a:cs typeface="Arial" panose="020B0604020202020204" pitchFamily="34" charset="0"/>
                <a:sym typeface="Lato"/>
              </a:rPr>
              <a:t>Goorani</a:t>
            </a:r>
            <a:r>
              <a:rPr lang="en-US" sz="2000" dirty="0">
                <a:solidFill>
                  <a:srgbClr val="000000"/>
                </a:solidFill>
                <a:latin typeface="Arial" panose="020B0604020202020204" pitchFamily="34" charset="0"/>
                <a:ea typeface="Lato"/>
                <a:cs typeface="Arial" panose="020B0604020202020204" pitchFamily="34" charset="0"/>
                <a:sym typeface="Lato"/>
              </a:rPr>
              <a:t> et al., 2024).</a:t>
            </a:r>
          </a:p>
          <a:p>
            <a:pPr marL="323852" lvl="1" indent="-161926" algn="just">
              <a:lnSpc>
                <a:spcPct val="2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Framework focuses on continuous monitoring, collaborative efforts between multiple disciplines, patient education and </a:t>
            </a:r>
            <a:r>
              <a:rPr lang="en-US" sz="2000" dirty="0" err="1">
                <a:solidFill>
                  <a:srgbClr val="000000"/>
                </a:solidFill>
                <a:latin typeface="Arial" panose="020B0604020202020204" pitchFamily="34" charset="0"/>
                <a:ea typeface="Lato"/>
                <a:cs typeface="Arial" panose="020B0604020202020204" pitchFamily="34" charset="0"/>
                <a:sym typeface="Lato"/>
              </a:rPr>
              <a:t>personalised</a:t>
            </a:r>
            <a:r>
              <a:rPr lang="en-US" sz="2000" dirty="0">
                <a:solidFill>
                  <a:srgbClr val="000000"/>
                </a:solidFill>
                <a:latin typeface="Arial" panose="020B0604020202020204" pitchFamily="34" charset="0"/>
                <a:ea typeface="Lato"/>
                <a:cs typeface="Arial" panose="020B0604020202020204" pitchFamily="34" charset="0"/>
                <a:sym typeface="Lato"/>
              </a:rPr>
              <a:t> interventions that substantially enhance hypertension outcomes across the country </a:t>
            </a:r>
            <a:r>
              <a:rPr lang="en-IN" dirty="0"/>
              <a:t>(Chapman et al., 2023)</a:t>
            </a:r>
            <a:r>
              <a:rPr lang="en-US" sz="2000" dirty="0">
                <a:solidFill>
                  <a:srgbClr val="000000"/>
                </a:solidFill>
                <a:latin typeface="Arial" panose="020B0604020202020204" pitchFamily="34" charset="0"/>
                <a:ea typeface="Lato"/>
                <a:cs typeface="Arial" panose="020B0604020202020204" pitchFamily="34" charset="0"/>
                <a:sym typeface="Lato"/>
              </a:rPr>
              <a:t>.</a:t>
            </a:r>
          </a:p>
          <a:p>
            <a:pPr marL="323852" lvl="1" indent="-161926" algn="just">
              <a:lnSpc>
                <a:spcPct val="2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The clinical decision support ensures that current NICE recommendations are consistently followed in a wide range of primary healthcare settings.</a:t>
            </a:r>
          </a:p>
          <a:p>
            <a:pPr marL="323852" lvl="1" indent="-161926" algn="just">
              <a:lnSpc>
                <a:spcPct val="2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Effective structured care pathways mean better treatment co-ordination, better care outcomes, fewer complications, fewer </a:t>
            </a:r>
            <a:r>
              <a:rPr lang="en-US" sz="2000" dirty="0" err="1">
                <a:solidFill>
                  <a:srgbClr val="000000"/>
                </a:solidFill>
                <a:latin typeface="Arial" panose="020B0604020202020204" pitchFamily="34" charset="0"/>
                <a:ea typeface="Lato"/>
                <a:cs typeface="Arial" panose="020B0604020202020204" pitchFamily="34" charset="0"/>
                <a:sym typeface="Lato"/>
              </a:rPr>
              <a:t>hospitalisations</a:t>
            </a:r>
            <a:r>
              <a:rPr lang="en-US" sz="2000" dirty="0">
                <a:solidFill>
                  <a:srgbClr val="000000"/>
                </a:solidFill>
                <a:latin typeface="Arial" panose="020B0604020202020204" pitchFamily="34" charset="0"/>
                <a:ea typeface="Lato"/>
                <a:cs typeface="Arial" panose="020B0604020202020204" pitchFamily="34" charset="0"/>
                <a:sym typeface="Lato"/>
              </a:rPr>
              <a:t>, and better care and treatment </a:t>
            </a:r>
            <a:r>
              <a:rPr lang="en-US" sz="2000" dirty="0" err="1">
                <a:solidFill>
                  <a:srgbClr val="000000"/>
                </a:solidFill>
                <a:latin typeface="Arial" panose="020B0604020202020204" pitchFamily="34" charset="0"/>
                <a:ea typeface="Lato"/>
                <a:cs typeface="Arial" panose="020B0604020202020204" pitchFamily="34" charset="0"/>
                <a:sym typeface="Lato"/>
              </a:rPr>
              <a:t>utilisation</a:t>
            </a:r>
            <a:r>
              <a:rPr lang="en-US" sz="2000" dirty="0">
                <a:solidFill>
                  <a:srgbClr val="000000"/>
                </a:solidFill>
                <a:latin typeface="Arial" panose="020B0604020202020204" pitchFamily="34" charset="0"/>
                <a:ea typeface="Lato"/>
                <a:cs typeface="Arial" panose="020B0604020202020204" pitchFamily="34" charset="0"/>
                <a:sym typeface="Lato"/>
              </a:rPr>
              <a:t>.</a:t>
            </a:r>
          </a:p>
        </p:txBody>
      </p:sp>
    </p:spTree>
    <p:extLst>
      <p:ext uri="{BB962C8B-B14F-4D97-AF65-F5344CB8AC3E}">
        <p14:creationId xmlns:p14="http://schemas.microsoft.com/office/powerpoint/2010/main" val="199112148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he chronic care model (CCM). Notes: The Improving Chronic Illness Care...  | Download Scientific Diagram">
            <a:extLst>
              <a:ext uri="{FF2B5EF4-FFF2-40B4-BE49-F238E27FC236}">
                <a16:creationId xmlns:a16="http://schemas.microsoft.com/office/drawing/2014/main" id="{8A6F617B-F9EE-AD6C-FE6F-81C8073C60AF}"/>
              </a:ext>
            </a:extLst>
          </p:cNvPr>
          <p:cNvPicPr>
            <a:picLocks noChangeAspect="1"/>
          </p:cNvPicPr>
          <p:nvPr/>
        </p:nvPicPr>
        <p:blipFill>
          <a:blip r:embed="rId2"/>
          <a:stretch>
            <a:fillRect/>
          </a:stretch>
        </p:blipFill>
        <p:spPr>
          <a:xfrm>
            <a:off x="2558407" y="385797"/>
            <a:ext cx="13171186" cy="9515406"/>
          </a:xfrm>
          <a:prstGeom prst="rect">
            <a:avLst/>
          </a:prstGeom>
        </p:spPr>
      </p:pic>
    </p:spTree>
    <p:extLst>
      <p:ext uri="{BB962C8B-B14F-4D97-AF65-F5344CB8AC3E}">
        <p14:creationId xmlns:p14="http://schemas.microsoft.com/office/powerpoint/2010/main" val="20677353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09731" y="1028700"/>
            <a:ext cx="534176" cy="534176"/>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1156404" y="1075373"/>
            <a:ext cx="440831" cy="440831"/>
          </a:xfrm>
          <a:custGeom>
            <a:avLst/>
            <a:gdLst/>
            <a:ahLst/>
            <a:cxnLst/>
            <a:rect l="l" t="t" r="r" b="b"/>
            <a:pathLst>
              <a:path w="440831" h="440831">
                <a:moveTo>
                  <a:pt x="0" y="0"/>
                </a:moveTo>
                <a:lnTo>
                  <a:pt x="440831" y="0"/>
                </a:lnTo>
                <a:lnTo>
                  <a:pt x="440831" y="440831"/>
                </a:lnTo>
                <a:lnTo>
                  <a:pt x="0" y="44083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6" name="Group 6"/>
          <p:cNvGrpSpPr/>
          <p:nvPr/>
        </p:nvGrpSpPr>
        <p:grpSpPr>
          <a:xfrm>
            <a:off x="16921756" y="8920756"/>
            <a:ext cx="337544" cy="337544"/>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8" name="TextBox 8"/>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16491159" y="8920756"/>
            <a:ext cx="337544" cy="337544"/>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1" name="TextBox 11"/>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a:off x="16060561" y="8920756"/>
            <a:ext cx="337544" cy="337544"/>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4" name="TextBox 14"/>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a:off x="127627" y="2232620"/>
            <a:ext cx="11225121" cy="6119260"/>
            <a:chOff x="0" y="0"/>
            <a:chExt cx="2956411" cy="1611657"/>
          </a:xfrm>
        </p:grpSpPr>
        <p:sp>
          <p:nvSpPr>
            <p:cNvPr id="16" name="Freeform 16"/>
            <p:cNvSpPr/>
            <p:nvPr/>
          </p:nvSpPr>
          <p:spPr>
            <a:xfrm>
              <a:off x="0" y="0"/>
              <a:ext cx="2956411" cy="1611657"/>
            </a:xfrm>
            <a:custGeom>
              <a:avLst/>
              <a:gdLst/>
              <a:ahLst/>
              <a:cxnLst/>
              <a:rect l="l" t="t" r="r" b="b"/>
              <a:pathLst>
                <a:path w="2956411" h="1611657">
                  <a:moveTo>
                    <a:pt x="0" y="0"/>
                  </a:moveTo>
                  <a:lnTo>
                    <a:pt x="2956411" y="0"/>
                  </a:lnTo>
                  <a:lnTo>
                    <a:pt x="2956411" y="1611657"/>
                  </a:lnTo>
                  <a:lnTo>
                    <a:pt x="0" y="1611657"/>
                  </a:lnTo>
                  <a:close/>
                </a:path>
              </a:pathLst>
            </a:custGeom>
            <a:solidFill>
              <a:srgbClr val="FAFAFA"/>
            </a:solidFill>
          </p:spPr>
        </p:sp>
        <p:sp>
          <p:nvSpPr>
            <p:cNvPr id="17" name="TextBox 17"/>
            <p:cNvSpPr txBox="1"/>
            <p:nvPr/>
          </p:nvSpPr>
          <p:spPr>
            <a:xfrm>
              <a:off x="0" y="-38100"/>
              <a:ext cx="2956411" cy="1649757"/>
            </a:xfrm>
            <a:prstGeom prst="rect">
              <a:avLst/>
            </a:prstGeom>
          </p:spPr>
          <p:txBody>
            <a:bodyPr lIns="50800" tIns="50800" rIns="50800" bIns="50800" rtlCol="0" anchor="ctr"/>
            <a:lstStyle/>
            <a:p>
              <a:pPr algn="ctr">
                <a:lnSpc>
                  <a:spcPts val="2659"/>
                </a:lnSpc>
              </a:pPr>
              <a:endParaRPr/>
            </a:p>
          </p:txBody>
        </p:sp>
      </p:grpSp>
      <p:sp>
        <p:nvSpPr>
          <p:cNvPr id="18" name="Freeform 18"/>
          <p:cNvSpPr/>
          <p:nvPr/>
        </p:nvSpPr>
        <p:spPr>
          <a:xfrm>
            <a:off x="9429921" y="1818756"/>
            <a:ext cx="7829379" cy="6533124"/>
          </a:xfrm>
          <a:custGeom>
            <a:avLst/>
            <a:gdLst/>
            <a:ahLst/>
            <a:cxnLst/>
            <a:rect l="l" t="t" r="r" b="b"/>
            <a:pathLst>
              <a:path w="7829379" h="6533124">
                <a:moveTo>
                  <a:pt x="0" y="0"/>
                </a:moveTo>
                <a:lnTo>
                  <a:pt x="7829379" y="0"/>
                </a:lnTo>
                <a:lnTo>
                  <a:pt x="7829379" y="6533124"/>
                </a:lnTo>
                <a:lnTo>
                  <a:pt x="0" y="6533124"/>
                </a:lnTo>
                <a:lnTo>
                  <a:pt x="0" y="0"/>
                </a:lnTo>
                <a:close/>
              </a:path>
            </a:pathLst>
          </a:custGeom>
          <a:blipFill>
            <a:blip r:embed="rId5"/>
            <a:stretch>
              <a:fillRect/>
            </a:stretch>
          </a:blipFill>
        </p:spPr>
      </p:sp>
      <p:sp>
        <p:nvSpPr>
          <p:cNvPr id="19" name="Freeform 19"/>
          <p:cNvSpPr/>
          <p:nvPr/>
        </p:nvSpPr>
        <p:spPr>
          <a:xfrm>
            <a:off x="1028700" y="5335876"/>
            <a:ext cx="7495078" cy="3922424"/>
          </a:xfrm>
          <a:custGeom>
            <a:avLst/>
            <a:gdLst/>
            <a:ahLst/>
            <a:cxnLst/>
            <a:rect l="l" t="t" r="r" b="b"/>
            <a:pathLst>
              <a:path w="7495078" h="3922424">
                <a:moveTo>
                  <a:pt x="0" y="0"/>
                </a:moveTo>
                <a:lnTo>
                  <a:pt x="7495078" y="0"/>
                </a:lnTo>
                <a:lnTo>
                  <a:pt x="7495078" y="3922424"/>
                </a:lnTo>
                <a:lnTo>
                  <a:pt x="0" y="3922424"/>
                </a:lnTo>
                <a:lnTo>
                  <a:pt x="0" y="0"/>
                </a:lnTo>
                <a:close/>
              </a:path>
            </a:pathLst>
          </a:custGeom>
          <a:blipFill>
            <a:blip r:embed="rId6"/>
            <a:stretch>
              <a:fillRect/>
            </a:stretch>
          </a:blipFill>
        </p:spPr>
      </p:sp>
      <p:sp>
        <p:nvSpPr>
          <p:cNvPr id="20" name="TextBox 20"/>
          <p:cNvSpPr txBox="1"/>
          <p:nvPr/>
        </p:nvSpPr>
        <p:spPr>
          <a:xfrm>
            <a:off x="1109731" y="3032153"/>
            <a:ext cx="6296465" cy="2120900"/>
          </a:xfrm>
          <a:prstGeom prst="rect">
            <a:avLst/>
          </a:prstGeom>
        </p:spPr>
        <p:txBody>
          <a:bodyPr lIns="0" tIns="0" rIns="0" bIns="0" rtlCol="0" anchor="t">
            <a:spAutoFit/>
          </a:bodyPr>
          <a:lstStyle/>
          <a:p>
            <a:pPr algn="l">
              <a:lnSpc>
                <a:spcPts val="5499"/>
              </a:lnSpc>
            </a:pPr>
            <a:r>
              <a:rPr lang="en-US" sz="5499" b="1">
                <a:solidFill>
                  <a:srgbClr val="000000"/>
                </a:solidFill>
                <a:latin typeface="TT Hoves Bold"/>
                <a:ea typeface="TT Hoves Bold"/>
                <a:cs typeface="TT Hoves Bold"/>
                <a:sym typeface="TT Hoves Bold"/>
              </a:rPr>
              <a:t>Personalised Care Model and Recommendations</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342777" y="343964"/>
            <a:ext cx="16916523" cy="4661758"/>
            <a:chOff x="0" y="0"/>
            <a:chExt cx="4455381" cy="1227788"/>
          </a:xfrm>
        </p:grpSpPr>
        <p:sp>
          <p:nvSpPr>
            <p:cNvPr id="3" name="Freeform 3"/>
            <p:cNvSpPr/>
            <p:nvPr/>
          </p:nvSpPr>
          <p:spPr>
            <a:xfrm>
              <a:off x="0" y="0"/>
              <a:ext cx="4455380" cy="1227788"/>
            </a:xfrm>
            <a:custGeom>
              <a:avLst/>
              <a:gdLst/>
              <a:ahLst/>
              <a:cxnLst/>
              <a:rect l="l" t="t" r="r" b="b"/>
              <a:pathLst>
                <a:path w="4455380" h="1227788">
                  <a:moveTo>
                    <a:pt x="0" y="0"/>
                  </a:moveTo>
                  <a:lnTo>
                    <a:pt x="4455380" y="0"/>
                  </a:lnTo>
                  <a:lnTo>
                    <a:pt x="4455380" y="1227788"/>
                  </a:lnTo>
                  <a:lnTo>
                    <a:pt x="0" y="1227788"/>
                  </a:lnTo>
                  <a:close/>
                </a:path>
              </a:pathLst>
            </a:custGeom>
            <a:solidFill>
              <a:srgbClr val="FAFAFA"/>
            </a:solidFill>
          </p:spPr>
        </p:sp>
        <p:sp>
          <p:nvSpPr>
            <p:cNvPr id="4" name="TextBox 4"/>
            <p:cNvSpPr txBox="1"/>
            <p:nvPr/>
          </p:nvSpPr>
          <p:spPr>
            <a:xfrm>
              <a:off x="0" y="-38100"/>
              <a:ext cx="4455381" cy="1265888"/>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109731" y="1028700"/>
            <a:ext cx="534176" cy="534176"/>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8" name="Freeform 8"/>
          <p:cNvSpPr/>
          <p:nvPr/>
        </p:nvSpPr>
        <p:spPr>
          <a:xfrm>
            <a:off x="1156404" y="1075373"/>
            <a:ext cx="440831" cy="440831"/>
          </a:xfrm>
          <a:custGeom>
            <a:avLst/>
            <a:gdLst/>
            <a:ahLst/>
            <a:cxnLst/>
            <a:rect l="l" t="t" r="r" b="b"/>
            <a:pathLst>
              <a:path w="440831" h="440831">
                <a:moveTo>
                  <a:pt x="0" y="0"/>
                </a:moveTo>
                <a:lnTo>
                  <a:pt x="440831" y="0"/>
                </a:lnTo>
                <a:lnTo>
                  <a:pt x="440831" y="440831"/>
                </a:lnTo>
                <a:lnTo>
                  <a:pt x="0" y="44083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9" name="Group 9"/>
          <p:cNvGrpSpPr/>
          <p:nvPr/>
        </p:nvGrpSpPr>
        <p:grpSpPr>
          <a:xfrm>
            <a:off x="16921756" y="8920756"/>
            <a:ext cx="337544" cy="337544"/>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1" name="TextBox 11"/>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a:off x="16491159" y="8920756"/>
            <a:ext cx="337544" cy="337544"/>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4" name="TextBox 14"/>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a:off x="16060561" y="8920756"/>
            <a:ext cx="337544" cy="337544"/>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7" name="TextBox 17"/>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8" name="Group 18"/>
          <p:cNvGrpSpPr/>
          <p:nvPr/>
        </p:nvGrpSpPr>
        <p:grpSpPr>
          <a:xfrm>
            <a:off x="10151279" y="6106483"/>
            <a:ext cx="3927173" cy="4039564"/>
            <a:chOff x="0" y="0"/>
            <a:chExt cx="504193" cy="518622"/>
          </a:xfrm>
        </p:grpSpPr>
        <p:sp>
          <p:nvSpPr>
            <p:cNvPr id="19" name="Freeform 19"/>
            <p:cNvSpPr/>
            <p:nvPr/>
          </p:nvSpPr>
          <p:spPr>
            <a:xfrm>
              <a:off x="0" y="0"/>
              <a:ext cx="504193" cy="518622"/>
            </a:xfrm>
            <a:custGeom>
              <a:avLst/>
              <a:gdLst/>
              <a:ahLst/>
              <a:cxnLst/>
              <a:rect l="l" t="t" r="r" b="b"/>
              <a:pathLst>
                <a:path w="504193" h="518622">
                  <a:moveTo>
                    <a:pt x="0" y="0"/>
                  </a:moveTo>
                  <a:lnTo>
                    <a:pt x="504193" y="0"/>
                  </a:lnTo>
                  <a:lnTo>
                    <a:pt x="504193" y="518622"/>
                  </a:lnTo>
                  <a:lnTo>
                    <a:pt x="0" y="518622"/>
                  </a:lnTo>
                  <a:close/>
                </a:path>
              </a:pathLst>
            </a:custGeom>
            <a:blipFill>
              <a:blip r:embed="rId5"/>
              <a:stretch>
                <a:fillRect l="-27076" r="-27076"/>
              </a:stretch>
            </a:blipFill>
          </p:spPr>
        </p:sp>
      </p:grpSp>
      <p:grpSp>
        <p:nvGrpSpPr>
          <p:cNvPr id="20" name="Group 20"/>
          <p:cNvGrpSpPr/>
          <p:nvPr/>
        </p:nvGrpSpPr>
        <p:grpSpPr>
          <a:xfrm>
            <a:off x="10151279" y="1925794"/>
            <a:ext cx="3927173" cy="4039564"/>
            <a:chOff x="0" y="0"/>
            <a:chExt cx="504193" cy="518622"/>
          </a:xfrm>
        </p:grpSpPr>
        <p:sp>
          <p:nvSpPr>
            <p:cNvPr id="21" name="Freeform 21"/>
            <p:cNvSpPr/>
            <p:nvPr/>
          </p:nvSpPr>
          <p:spPr>
            <a:xfrm>
              <a:off x="0" y="0"/>
              <a:ext cx="504193" cy="518622"/>
            </a:xfrm>
            <a:custGeom>
              <a:avLst/>
              <a:gdLst/>
              <a:ahLst/>
              <a:cxnLst/>
              <a:rect l="l" t="t" r="r" b="b"/>
              <a:pathLst>
                <a:path w="504193" h="518622">
                  <a:moveTo>
                    <a:pt x="0" y="0"/>
                  </a:moveTo>
                  <a:lnTo>
                    <a:pt x="504193" y="0"/>
                  </a:lnTo>
                  <a:lnTo>
                    <a:pt x="504193" y="518622"/>
                  </a:lnTo>
                  <a:lnTo>
                    <a:pt x="0" y="518622"/>
                  </a:lnTo>
                  <a:close/>
                </a:path>
              </a:pathLst>
            </a:custGeom>
            <a:blipFill>
              <a:blip r:embed="rId6"/>
              <a:stretch>
                <a:fillRect l="-27076" r="-27076"/>
              </a:stretch>
            </a:blipFill>
          </p:spPr>
        </p:sp>
      </p:grpSp>
      <p:grpSp>
        <p:nvGrpSpPr>
          <p:cNvPr id="22" name="Group 22"/>
          <p:cNvGrpSpPr/>
          <p:nvPr/>
        </p:nvGrpSpPr>
        <p:grpSpPr>
          <a:xfrm>
            <a:off x="14220800" y="1925794"/>
            <a:ext cx="3927173" cy="4039564"/>
            <a:chOff x="0" y="0"/>
            <a:chExt cx="504193" cy="518622"/>
          </a:xfrm>
        </p:grpSpPr>
        <p:sp>
          <p:nvSpPr>
            <p:cNvPr id="23" name="Freeform 23"/>
            <p:cNvSpPr/>
            <p:nvPr/>
          </p:nvSpPr>
          <p:spPr>
            <a:xfrm>
              <a:off x="0" y="0"/>
              <a:ext cx="504193" cy="518622"/>
            </a:xfrm>
            <a:custGeom>
              <a:avLst/>
              <a:gdLst/>
              <a:ahLst/>
              <a:cxnLst/>
              <a:rect l="l" t="t" r="r" b="b"/>
              <a:pathLst>
                <a:path w="504193" h="518622">
                  <a:moveTo>
                    <a:pt x="0" y="0"/>
                  </a:moveTo>
                  <a:lnTo>
                    <a:pt x="504193" y="0"/>
                  </a:lnTo>
                  <a:lnTo>
                    <a:pt x="504193" y="518622"/>
                  </a:lnTo>
                  <a:lnTo>
                    <a:pt x="0" y="518622"/>
                  </a:lnTo>
                  <a:close/>
                </a:path>
              </a:pathLst>
            </a:custGeom>
            <a:blipFill>
              <a:blip r:embed="rId7"/>
              <a:stretch>
                <a:fillRect l="-27146" r="-27146"/>
              </a:stretch>
            </a:blipFill>
          </p:spPr>
        </p:sp>
      </p:grpSp>
      <p:sp>
        <p:nvSpPr>
          <p:cNvPr id="24" name="TextBox 24"/>
          <p:cNvSpPr txBox="1"/>
          <p:nvPr/>
        </p:nvSpPr>
        <p:spPr>
          <a:xfrm>
            <a:off x="1643907" y="1944593"/>
            <a:ext cx="3995705" cy="730250"/>
          </a:xfrm>
          <a:prstGeom prst="rect">
            <a:avLst/>
          </a:prstGeom>
        </p:spPr>
        <p:txBody>
          <a:bodyPr lIns="0" tIns="0" rIns="0" bIns="0" rtlCol="0" anchor="t">
            <a:spAutoFit/>
          </a:bodyPr>
          <a:lstStyle/>
          <a:p>
            <a:pPr algn="l">
              <a:lnSpc>
                <a:spcPts val="5499"/>
              </a:lnSpc>
            </a:pPr>
            <a:r>
              <a:rPr lang="en-US" sz="5499" b="1" dirty="0">
                <a:solidFill>
                  <a:srgbClr val="000000"/>
                </a:solidFill>
                <a:latin typeface="TT Hoves Bold"/>
                <a:ea typeface="TT Hoves Bold"/>
                <a:cs typeface="TT Hoves Bold"/>
                <a:sym typeface="TT Hoves Bold"/>
              </a:rPr>
              <a:t>Conclusion</a:t>
            </a:r>
          </a:p>
        </p:txBody>
      </p:sp>
      <p:sp>
        <p:nvSpPr>
          <p:cNvPr id="25" name="TextBox 25"/>
          <p:cNvSpPr txBox="1"/>
          <p:nvPr/>
        </p:nvSpPr>
        <p:spPr>
          <a:xfrm>
            <a:off x="1593828" y="2709839"/>
            <a:ext cx="7392247" cy="6406306"/>
          </a:xfrm>
          <a:prstGeom prst="rect">
            <a:avLst/>
          </a:prstGeom>
        </p:spPr>
        <p:txBody>
          <a:bodyPr lIns="0" tIns="0" rIns="0" bIns="0" rtlCol="0" anchor="t">
            <a:spAutoFit/>
          </a:bodyPr>
          <a:lstStyle/>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Hypertension is a huge global public health burden, and must be detected, diagnosed appropriately and managed effectively based on evidence to prevent serious complications.</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The screening process can help flag cardiovascular disease, stroke, kidney disease and early death in people at risk—and early diagnosis can lead to prompt treatment.</a:t>
            </a:r>
          </a:p>
          <a:p>
            <a:pPr marL="323852" lvl="1" indent="-161926" algn="just">
              <a:lnSpc>
                <a:spcPct val="150000"/>
              </a:lnSpc>
              <a:spcBef>
                <a:spcPct val="0"/>
              </a:spcBef>
              <a:buFont typeface="Arial"/>
              <a:buChar char="•"/>
            </a:pPr>
            <a:r>
              <a:rPr lang="en-US" sz="2000" dirty="0">
                <a:solidFill>
                  <a:srgbClr val="000000"/>
                </a:solidFill>
                <a:latin typeface="Arial" panose="020B0604020202020204" pitchFamily="34" charset="0"/>
                <a:ea typeface="Lato"/>
                <a:cs typeface="Arial" panose="020B0604020202020204" pitchFamily="34" charset="0"/>
                <a:sym typeface="Lato"/>
              </a:rPr>
              <a:t>Although blood pressure control is important, the evidence-based use of pharmaceuticals, lifestyle changes, multidisciplinary care, and frequent follow-up leads to better patient health.</a:t>
            </a:r>
          </a:p>
          <a:p>
            <a:pPr marL="323852" lvl="1" indent="-161926" algn="just">
              <a:lnSpc>
                <a:spcPct val="150000"/>
              </a:lnSpc>
              <a:spcBef>
                <a:spcPct val="0"/>
              </a:spcBef>
              <a:buFont typeface="Arial"/>
              <a:buChar char="•"/>
            </a:pPr>
            <a:r>
              <a:rPr lang="en-US" sz="2000" dirty="0" err="1">
                <a:solidFill>
                  <a:srgbClr val="000000"/>
                </a:solidFill>
                <a:latin typeface="Arial" panose="020B0604020202020204" pitchFamily="34" charset="0"/>
                <a:ea typeface="Lato"/>
                <a:cs typeface="Arial" panose="020B0604020202020204" pitchFamily="34" charset="0"/>
                <a:sym typeface="Lato"/>
              </a:rPr>
              <a:t>Personalised</a:t>
            </a:r>
            <a:r>
              <a:rPr lang="en-US" sz="2000" dirty="0">
                <a:solidFill>
                  <a:srgbClr val="000000"/>
                </a:solidFill>
                <a:latin typeface="Arial" panose="020B0604020202020204" pitchFamily="34" charset="0"/>
                <a:ea typeface="Lato"/>
                <a:cs typeface="Arial" panose="020B0604020202020204" pitchFamily="34" charset="0"/>
                <a:sym typeface="Lato"/>
              </a:rPr>
              <a:t>, preventive, and co-productive care creates opportunities to empower patients, strengthen healthcare partnerships, and enable sustainable hypertension care in varying populations throughout the NHS.</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56404" y="494524"/>
            <a:ext cx="534176" cy="534176"/>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1203076" y="541061"/>
            <a:ext cx="440831" cy="440831"/>
          </a:xfrm>
          <a:custGeom>
            <a:avLst/>
            <a:gdLst/>
            <a:ahLst/>
            <a:cxnLst/>
            <a:rect l="l" t="t" r="r" b="b"/>
            <a:pathLst>
              <a:path w="440831" h="440831">
                <a:moveTo>
                  <a:pt x="0" y="0"/>
                </a:moveTo>
                <a:lnTo>
                  <a:pt x="440831" y="0"/>
                </a:lnTo>
                <a:lnTo>
                  <a:pt x="440831" y="440831"/>
                </a:lnTo>
                <a:lnTo>
                  <a:pt x="0" y="440831"/>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6" name="TextBox 6"/>
          <p:cNvSpPr txBox="1"/>
          <p:nvPr/>
        </p:nvSpPr>
        <p:spPr>
          <a:xfrm>
            <a:off x="6731223" y="448739"/>
            <a:ext cx="4825555" cy="730250"/>
          </a:xfrm>
          <a:prstGeom prst="rect">
            <a:avLst/>
          </a:prstGeom>
        </p:spPr>
        <p:txBody>
          <a:bodyPr lIns="0" tIns="0" rIns="0" bIns="0" rtlCol="0" anchor="t">
            <a:spAutoFit/>
          </a:bodyPr>
          <a:lstStyle/>
          <a:p>
            <a:pPr algn="l">
              <a:lnSpc>
                <a:spcPts val="5499"/>
              </a:lnSpc>
            </a:pPr>
            <a:r>
              <a:rPr lang="en-US" sz="5499" b="1">
                <a:solidFill>
                  <a:srgbClr val="000000"/>
                </a:solidFill>
                <a:latin typeface="TT Hoves Bold"/>
                <a:ea typeface="TT Hoves Bold"/>
                <a:cs typeface="TT Hoves Bold"/>
                <a:sym typeface="TT Hoves Bold"/>
              </a:rPr>
              <a:t>References</a:t>
            </a:r>
          </a:p>
        </p:txBody>
      </p:sp>
      <p:sp>
        <p:nvSpPr>
          <p:cNvPr id="7" name="TextBox 7"/>
          <p:cNvSpPr txBox="1"/>
          <p:nvPr/>
        </p:nvSpPr>
        <p:spPr>
          <a:xfrm>
            <a:off x="0" y="1485925"/>
            <a:ext cx="18288000" cy="8591391"/>
          </a:xfrm>
          <a:prstGeom prst="rect">
            <a:avLst/>
          </a:prstGeom>
        </p:spPr>
        <p:txBody>
          <a:bodyPr lIns="0" tIns="0" rIns="0" bIns="0" rtlCol="0" anchor="t">
            <a:spAutoFit/>
          </a:bodyPr>
          <a:lstStyle/>
          <a:p>
            <a:pPr marL="161926" lvl="1" algn="just">
              <a:lnSpc>
                <a:spcPts val="2100"/>
              </a:lnSpc>
              <a:spcBef>
                <a:spcPct val="0"/>
              </a:spcBef>
            </a:pPr>
            <a:r>
              <a:rPr lang="en-US" sz="1500" dirty="0">
                <a:solidFill>
                  <a:srgbClr val="000000"/>
                </a:solidFill>
                <a:latin typeface="Lato"/>
                <a:ea typeface="Lato"/>
                <a:cs typeface="Lato"/>
                <a:sym typeface="Lato"/>
              </a:rPr>
              <a:t>Yen, F.S., Wei, J.C.C., Chiu, L.T., Hsu, C.C. and Hwu, C.M., 2022. Diabetes, hypertension, and cardiovascular disease development. Journal of translational medicine, 20(1), p.9. </a:t>
            </a:r>
            <a:r>
              <a:rPr lang="en-US" sz="1500" u="sng" dirty="0">
                <a:solidFill>
                  <a:srgbClr val="000000"/>
                </a:solidFill>
                <a:latin typeface="Lato"/>
                <a:ea typeface="Lato"/>
                <a:cs typeface="Lato"/>
                <a:sym typeface="Lato"/>
                <a:hlinkClick r:id="rId4" tooltip="https://link.springer.com/article/10.1186/s12967-021-03217-2"/>
              </a:rPr>
              <a:t>https://link.springer.com/article/10.1186/s12967-021-03217-2</a:t>
            </a:r>
            <a:r>
              <a:rPr lang="en-US" sz="1500" dirty="0">
                <a:solidFill>
                  <a:srgbClr val="000000"/>
                </a:solidFill>
                <a:latin typeface="Lato"/>
                <a:ea typeface="Lato"/>
                <a:cs typeface="Lato"/>
                <a:sym typeface="Lato"/>
              </a:rPr>
              <a:t> </a:t>
            </a:r>
          </a:p>
          <a:p>
            <a:pPr marL="161926" lvl="1" algn="just">
              <a:lnSpc>
                <a:spcPts val="2100"/>
              </a:lnSpc>
              <a:spcBef>
                <a:spcPct val="0"/>
              </a:spcBef>
            </a:pPr>
            <a:r>
              <a:rPr lang="en-US" sz="1500" dirty="0">
                <a:solidFill>
                  <a:srgbClr val="000000"/>
                </a:solidFill>
                <a:latin typeface="Lato"/>
                <a:ea typeface="Lato"/>
                <a:cs typeface="Lato"/>
                <a:sym typeface="Lato"/>
              </a:rPr>
              <a:t>Borghi, C., </a:t>
            </a:r>
            <a:r>
              <a:rPr lang="en-US" sz="1500" dirty="0" err="1">
                <a:solidFill>
                  <a:srgbClr val="000000"/>
                </a:solidFill>
                <a:latin typeface="Lato"/>
                <a:ea typeface="Lato"/>
                <a:cs typeface="Lato"/>
                <a:sym typeface="Lato"/>
              </a:rPr>
              <a:t>Agnoletti</a:t>
            </a:r>
            <a:r>
              <a:rPr lang="en-US" sz="1500" dirty="0">
                <a:solidFill>
                  <a:srgbClr val="000000"/>
                </a:solidFill>
                <a:latin typeface="Lato"/>
                <a:ea typeface="Lato"/>
                <a:cs typeface="Lato"/>
                <a:sym typeface="Lato"/>
              </a:rPr>
              <a:t>, D., Cicero, A.F.G., </a:t>
            </a:r>
            <a:r>
              <a:rPr lang="en-US" sz="1500" dirty="0" err="1">
                <a:solidFill>
                  <a:srgbClr val="000000"/>
                </a:solidFill>
                <a:latin typeface="Lato"/>
                <a:ea typeface="Lato"/>
                <a:cs typeface="Lato"/>
                <a:sym typeface="Lato"/>
              </a:rPr>
              <a:t>Lurbe</a:t>
            </a:r>
            <a:r>
              <a:rPr lang="en-US" sz="1500" dirty="0">
                <a:solidFill>
                  <a:srgbClr val="000000"/>
                </a:solidFill>
                <a:latin typeface="Lato"/>
                <a:ea typeface="Lato"/>
                <a:cs typeface="Lato"/>
                <a:sym typeface="Lato"/>
              </a:rPr>
              <a:t>, E. and Virdis, A., 2022. Uric acid and hypertension: a review of evidence and future perspectives for the management of cardiovascular risk. Hypertension, 79(9), pp.1927-1936. </a:t>
            </a:r>
            <a:r>
              <a:rPr lang="en-US" sz="1500" u="sng" dirty="0">
                <a:solidFill>
                  <a:srgbClr val="000000"/>
                </a:solidFill>
                <a:latin typeface="Lato"/>
                <a:ea typeface="Lato"/>
                <a:cs typeface="Lato"/>
                <a:sym typeface="Lato"/>
                <a:hlinkClick r:id="rId5" tooltip="https://www.ahajournals.org/doi/abs/10.1161/HYPERTENSIONAHA.122.17956"/>
              </a:rPr>
              <a:t>https://www.ahajournals.org/doi/abs/10.1161/HYPERTENSIONAHA.122.17956</a:t>
            </a:r>
            <a:r>
              <a:rPr lang="en-US" sz="1500" dirty="0">
                <a:solidFill>
                  <a:srgbClr val="000000"/>
                </a:solidFill>
                <a:latin typeface="Lato"/>
                <a:ea typeface="Lato"/>
                <a:cs typeface="Lato"/>
                <a:sym typeface="Lato"/>
              </a:rPr>
              <a:t> </a:t>
            </a:r>
          </a:p>
          <a:p>
            <a:pPr marL="161926" lvl="1" algn="just">
              <a:lnSpc>
                <a:spcPts val="2100"/>
              </a:lnSpc>
              <a:spcBef>
                <a:spcPct val="0"/>
              </a:spcBef>
            </a:pPr>
            <a:r>
              <a:rPr lang="en-US" sz="1500" dirty="0">
                <a:solidFill>
                  <a:srgbClr val="000000"/>
                </a:solidFill>
                <a:latin typeface="Lato"/>
                <a:ea typeface="Lato"/>
                <a:cs typeface="Lato"/>
                <a:sym typeface="Lato"/>
              </a:rPr>
              <a:t>Razo, C., </a:t>
            </a:r>
            <a:r>
              <a:rPr lang="en-US" sz="1500" dirty="0" err="1">
                <a:solidFill>
                  <a:srgbClr val="000000"/>
                </a:solidFill>
                <a:latin typeface="Lato"/>
                <a:ea typeface="Lato"/>
                <a:cs typeface="Lato"/>
                <a:sym typeface="Lato"/>
              </a:rPr>
              <a:t>Welgan</a:t>
            </a:r>
            <a:r>
              <a:rPr lang="en-US" sz="1500" dirty="0">
                <a:solidFill>
                  <a:srgbClr val="000000"/>
                </a:solidFill>
                <a:latin typeface="Lato"/>
                <a:ea typeface="Lato"/>
                <a:cs typeface="Lato"/>
                <a:sym typeface="Lato"/>
              </a:rPr>
              <a:t>, C.A., Johnson, C.O., McLaughlin, S.A., Iannucci, V., Rodgers, A., Wang, N., LeGrand, K.E., Sorensen, R.J., He, J. and Zheng, P., 2022. Effects of elevated systolic blood pressure on ischemic heart disease: a Burden of Proof study. Nature medicine, 28(10), pp.2056-2065. </a:t>
            </a:r>
            <a:r>
              <a:rPr lang="en-US" sz="1500" u="sng" dirty="0">
                <a:solidFill>
                  <a:srgbClr val="000000"/>
                </a:solidFill>
                <a:latin typeface="Lato"/>
                <a:ea typeface="Lato"/>
                <a:cs typeface="Lato"/>
                <a:sym typeface="Lato"/>
                <a:hlinkClick r:id="rId6" tooltip="https://www.nature.com/articles/s41591-022-01974-1"/>
              </a:rPr>
              <a:t>https://www.nature.com/articles/s41591-022-01974-1</a:t>
            </a:r>
            <a:r>
              <a:rPr lang="en-US" sz="1500" dirty="0">
                <a:solidFill>
                  <a:srgbClr val="000000"/>
                </a:solidFill>
                <a:latin typeface="Lato"/>
                <a:ea typeface="Lato"/>
                <a:cs typeface="Lato"/>
                <a:sym typeface="Lato"/>
              </a:rPr>
              <a:t> </a:t>
            </a:r>
          </a:p>
          <a:p>
            <a:pPr marL="161926" lvl="1" algn="just">
              <a:lnSpc>
                <a:spcPts val="2100"/>
              </a:lnSpc>
              <a:spcBef>
                <a:spcPct val="0"/>
              </a:spcBef>
            </a:pPr>
            <a:r>
              <a:rPr lang="en-US" sz="1500" dirty="0">
                <a:solidFill>
                  <a:srgbClr val="000000"/>
                </a:solidFill>
                <a:latin typeface="Lato"/>
                <a:ea typeface="Lato"/>
                <a:cs typeface="Lato"/>
                <a:sym typeface="Lato"/>
              </a:rPr>
              <a:t>Kuwabara, M., Kodama, T., Ae, R., </a:t>
            </a:r>
            <a:r>
              <a:rPr lang="en-US" sz="1500" dirty="0" err="1">
                <a:solidFill>
                  <a:srgbClr val="000000"/>
                </a:solidFill>
                <a:latin typeface="Lato"/>
                <a:ea typeface="Lato"/>
                <a:cs typeface="Lato"/>
                <a:sym typeface="Lato"/>
              </a:rPr>
              <a:t>Kanbay</a:t>
            </a:r>
            <a:r>
              <a:rPr lang="en-US" sz="1500" dirty="0">
                <a:solidFill>
                  <a:srgbClr val="000000"/>
                </a:solidFill>
                <a:latin typeface="Lato"/>
                <a:ea typeface="Lato"/>
                <a:cs typeface="Lato"/>
                <a:sym typeface="Lato"/>
              </a:rPr>
              <a:t>, M., Andres-Hernando, A., Borghi, C., </a:t>
            </a:r>
            <a:r>
              <a:rPr lang="en-US" sz="1500" dirty="0" err="1">
                <a:solidFill>
                  <a:srgbClr val="000000"/>
                </a:solidFill>
                <a:latin typeface="Lato"/>
                <a:ea typeface="Lato"/>
                <a:cs typeface="Lato"/>
                <a:sym typeface="Lato"/>
              </a:rPr>
              <a:t>Hisatome</a:t>
            </a:r>
            <a:r>
              <a:rPr lang="en-US" sz="1500" dirty="0">
                <a:solidFill>
                  <a:srgbClr val="000000"/>
                </a:solidFill>
                <a:latin typeface="Lato"/>
                <a:ea typeface="Lato"/>
                <a:cs typeface="Lato"/>
                <a:sym typeface="Lato"/>
              </a:rPr>
              <a:t>, I. and </a:t>
            </a:r>
            <a:r>
              <a:rPr lang="en-US" sz="1500" dirty="0" err="1">
                <a:solidFill>
                  <a:srgbClr val="000000"/>
                </a:solidFill>
                <a:latin typeface="Lato"/>
                <a:ea typeface="Lato"/>
                <a:cs typeface="Lato"/>
                <a:sym typeface="Lato"/>
              </a:rPr>
              <a:t>Lanaspa</a:t>
            </a:r>
            <a:r>
              <a:rPr lang="en-US" sz="1500" dirty="0">
                <a:solidFill>
                  <a:srgbClr val="000000"/>
                </a:solidFill>
                <a:latin typeface="Lato"/>
                <a:ea typeface="Lato"/>
                <a:cs typeface="Lato"/>
                <a:sym typeface="Lato"/>
              </a:rPr>
              <a:t>, M.A., 2023. Update in uric acid, hypertension, and cardiovascular diseases. Hypertension Research, 46(7), pp.1714-1726. </a:t>
            </a:r>
            <a:r>
              <a:rPr lang="en-US" sz="1500" u="sng" dirty="0">
                <a:solidFill>
                  <a:srgbClr val="000000"/>
                </a:solidFill>
                <a:latin typeface="Lato"/>
                <a:ea typeface="Lato"/>
                <a:cs typeface="Lato"/>
                <a:sym typeface="Lato"/>
                <a:hlinkClick r:id="rId7" tooltip="https://www.nature.com/articles/s41440-023-01273-3"/>
              </a:rPr>
              <a:t>https://www.nature.com/articles/s41440-023-01273-3</a:t>
            </a:r>
            <a:r>
              <a:rPr lang="en-US" sz="1500" dirty="0">
                <a:solidFill>
                  <a:srgbClr val="000000"/>
                </a:solidFill>
                <a:latin typeface="Lato"/>
                <a:ea typeface="Lato"/>
                <a:cs typeface="Lato"/>
                <a:sym typeface="Lato"/>
              </a:rPr>
              <a:t> </a:t>
            </a:r>
          </a:p>
          <a:p>
            <a:pPr marL="161926" lvl="1" algn="just">
              <a:lnSpc>
                <a:spcPts val="2100"/>
              </a:lnSpc>
              <a:spcBef>
                <a:spcPct val="0"/>
              </a:spcBef>
            </a:pPr>
            <a:r>
              <a:rPr lang="en-US" sz="1500" dirty="0">
                <a:solidFill>
                  <a:srgbClr val="000000"/>
                </a:solidFill>
                <a:latin typeface="Lato"/>
                <a:ea typeface="Lato"/>
                <a:cs typeface="Lato"/>
                <a:sym typeface="Lato"/>
              </a:rPr>
              <a:t>Canoy, D., </a:t>
            </a:r>
            <a:r>
              <a:rPr lang="en-US" sz="1500" dirty="0" err="1">
                <a:solidFill>
                  <a:srgbClr val="000000"/>
                </a:solidFill>
                <a:latin typeface="Lato"/>
                <a:ea typeface="Lato"/>
                <a:cs typeface="Lato"/>
                <a:sym typeface="Lato"/>
              </a:rPr>
              <a:t>Nazarzadeh</a:t>
            </a:r>
            <a:r>
              <a:rPr lang="en-US" sz="1500" dirty="0">
                <a:solidFill>
                  <a:srgbClr val="000000"/>
                </a:solidFill>
                <a:latin typeface="Lato"/>
                <a:ea typeface="Lato"/>
                <a:cs typeface="Lato"/>
                <a:sym typeface="Lato"/>
              </a:rPr>
              <a:t>, M., Copland, E., </a:t>
            </a:r>
            <a:r>
              <a:rPr lang="en-US" sz="1500" dirty="0" err="1">
                <a:solidFill>
                  <a:srgbClr val="000000"/>
                </a:solidFill>
                <a:latin typeface="Lato"/>
                <a:ea typeface="Lato"/>
                <a:cs typeface="Lato"/>
                <a:sym typeface="Lato"/>
              </a:rPr>
              <a:t>Bidel</a:t>
            </a:r>
            <a:r>
              <a:rPr lang="en-US" sz="1500" dirty="0">
                <a:solidFill>
                  <a:srgbClr val="000000"/>
                </a:solidFill>
                <a:latin typeface="Lato"/>
                <a:ea typeface="Lato"/>
                <a:cs typeface="Lato"/>
                <a:sym typeface="Lato"/>
              </a:rPr>
              <a:t>, Z., Rao, S., Li, Y. and Rahimi, K., 2022. How much lowering of blood pressure is required to prevent cardiovascular disease in patients with and without previous cardiovascular disease?. Current cardiology reports, 24(7), pp.851-860. </a:t>
            </a:r>
            <a:r>
              <a:rPr lang="en-US" sz="1500" u="sng" dirty="0">
                <a:solidFill>
                  <a:srgbClr val="000000"/>
                </a:solidFill>
                <a:latin typeface="Lato"/>
                <a:ea typeface="Lato"/>
                <a:cs typeface="Lato"/>
                <a:sym typeface="Lato"/>
                <a:hlinkClick r:id="rId8" tooltip="https://link.springer.com/article/10.1007/s11886-022-01706-4"/>
              </a:rPr>
              <a:t>https://link.springer.com/article/10.1007/s11886-022-01706-4</a:t>
            </a:r>
            <a:r>
              <a:rPr lang="en-US" sz="1500" dirty="0">
                <a:solidFill>
                  <a:srgbClr val="000000"/>
                </a:solidFill>
                <a:latin typeface="Lato"/>
                <a:ea typeface="Lato"/>
                <a:cs typeface="Lato"/>
                <a:sym typeface="Lato"/>
              </a:rPr>
              <a:t> </a:t>
            </a:r>
          </a:p>
          <a:p>
            <a:pPr marL="161926" lvl="1" algn="just">
              <a:lnSpc>
                <a:spcPts val="2100"/>
              </a:lnSpc>
              <a:spcBef>
                <a:spcPct val="0"/>
              </a:spcBef>
            </a:pPr>
            <a:r>
              <a:rPr lang="en-US" sz="1500" dirty="0" err="1">
                <a:solidFill>
                  <a:srgbClr val="000000"/>
                </a:solidFill>
                <a:latin typeface="Lato"/>
                <a:ea typeface="Lato"/>
                <a:cs typeface="Lato"/>
                <a:sym typeface="Lato"/>
              </a:rPr>
              <a:t>Minuz</a:t>
            </a:r>
            <a:r>
              <a:rPr lang="en-US" sz="1500" dirty="0">
                <a:solidFill>
                  <a:srgbClr val="000000"/>
                </a:solidFill>
                <a:latin typeface="Lato"/>
                <a:ea typeface="Lato"/>
                <a:cs typeface="Lato"/>
                <a:sym typeface="Lato"/>
              </a:rPr>
              <a:t>, P., Albini, F.L., </a:t>
            </a:r>
            <a:r>
              <a:rPr lang="en-US" sz="1500" dirty="0" err="1">
                <a:solidFill>
                  <a:srgbClr val="000000"/>
                </a:solidFill>
                <a:latin typeface="Lato"/>
                <a:ea typeface="Lato"/>
                <a:cs typeface="Lato"/>
                <a:sym typeface="Lato"/>
              </a:rPr>
              <a:t>Imbalzano</a:t>
            </a:r>
            <a:r>
              <a:rPr lang="en-US" sz="1500" dirty="0">
                <a:solidFill>
                  <a:srgbClr val="000000"/>
                </a:solidFill>
                <a:latin typeface="Lato"/>
                <a:ea typeface="Lato"/>
                <a:cs typeface="Lato"/>
                <a:sym typeface="Lato"/>
              </a:rPr>
              <a:t>, E., Izzo, R., Masi, S., </a:t>
            </a:r>
            <a:r>
              <a:rPr lang="en-US" sz="1500" dirty="0" err="1">
                <a:solidFill>
                  <a:srgbClr val="000000"/>
                </a:solidFill>
                <a:latin typeface="Lato"/>
                <a:ea typeface="Lato"/>
                <a:cs typeface="Lato"/>
                <a:sym typeface="Lato"/>
              </a:rPr>
              <a:t>Pengo</a:t>
            </a:r>
            <a:r>
              <a:rPr lang="en-US" sz="1500" dirty="0">
                <a:solidFill>
                  <a:srgbClr val="000000"/>
                </a:solidFill>
                <a:latin typeface="Lato"/>
                <a:ea typeface="Lato"/>
                <a:cs typeface="Lato"/>
                <a:sym typeface="Lato"/>
              </a:rPr>
              <a:t>, M.F., Pucci, G., Scalise, F., Salvetti, M., Tocci, G. and Cicero, A., 2023. Telemedicine and Digital Medicine in the Clinical Management of Hypertension and Hypertension-Related Cardiovascular Diseases: A Position Paper of the Italian Society of Arterial Hypertension (SIIA) P. </a:t>
            </a:r>
            <a:r>
              <a:rPr lang="en-US" sz="1500" dirty="0" err="1">
                <a:solidFill>
                  <a:srgbClr val="000000"/>
                </a:solidFill>
                <a:latin typeface="Lato"/>
                <a:ea typeface="Lato"/>
                <a:cs typeface="Lato"/>
                <a:sym typeface="Lato"/>
              </a:rPr>
              <a:t>Minuz</a:t>
            </a:r>
            <a:r>
              <a:rPr lang="en-US" sz="1500" dirty="0">
                <a:solidFill>
                  <a:srgbClr val="000000"/>
                </a:solidFill>
                <a:latin typeface="Lato"/>
                <a:ea typeface="Lato"/>
                <a:cs typeface="Lato"/>
                <a:sym typeface="Lato"/>
              </a:rPr>
              <a:t> et al. High Blood Pressure &amp; Cardiovascular Prevention, 30(5), pp.387-399. </a:t>
            </a:r>
            <a:r>
              <a:rPr lang="en-US" sz="1500" u="sng" dirty="0">
                <a:solidFill>
                  <a:srgbClr val="000000"/>
                </a:solidFill>
                <a:latin typeface="Lato"/>
                <a:ea typeface="Lato"/>
                <a:cs typeface="Lato"/>
                <a:sym typeface="Lato"/>
                <a:hlinkClick r:id="rId9" tooltip="https://link.springer.com/article/10.1186/s13098-023-01092-z"/>
              </a:rPr>
              <a:t>https://link.springer.com/article/10.1186/s13098-023-01092-z</a:t>
            </a:r>
            <a:r>
              <a:rPr lang="en-US" sz="1500" dirty="0">
                <a:solidFill>
                  <a:srgbClr val="000000"/>
                </a:solidFill>
                <a:latin typeface="Lato"/>
                <a:ea typeface="Lato"/>
                <a:cs typeface="Lato"/>
                <a:sym typeface="Lato"/>
              </a:rPr>
              <a:t> </a:t>
            </a:r>
          </a:p>
          <a:p>
            <a:pPr marL="161926" lvl="1" algn="just">
              <a:lnSpc>
                <a:spcPts val="2100"/>
              </a:lnSpc>
              <a:spcBef>
                <a:spcPct val="0"/>
              </a:spcBef>
            </a:pPr>
            <a:r>
              <a:rPr lang="en-US" sz="1500" dirty="0">
                <a:solidFill>
                  <a:srgbClr val="000000"/>
                </a:solidFill>
                <a:latin typeface="Lato"/>
                <a:ea typeface="Lato"/>
                <a:cs typeface="Lato"/>
                <a:sym typeface="Lato"/>
              </a:rPr>
              <a:t>McCarthy, C.P., Bruno, R.M., McEvoy, J.W. and </a:t>
            </a:r>
            <a:r>
              <a:rPr lang="en-US" sz="1500" dirty="0" err="1">
                <a:solidFill>
                  <a:srgbClr val="000000"/>
                </a:solidFill>
                <a:latin typeface="Lato"/>
                <a:ea typeface="Lato"/>
                <a:cs typeface="Lato"/>
                <a:sym typeface="Lato"/>
              </a:rPr>
              <a:t>Touyz</a:t>
            </a:r>
            <a:r>
              <a:rPr lang="en-US" sz="1500" dirty="0">
                <a:solidFill>
                  <a:srgbClr val="000000"/>
                </a:solidFill>
                <a:latin typeface="Lato"/>
                <a:ea typeface="Lato"/>
                <a:cs typeface="Lato"/>
                <a:sym typeface="Lato"/>
              </a:rPr>
              <a:t>, R.M., 2025. 2024 ESC Guidelines for the management of elevated blood pressure and hypertension: what is new in pharmacotherapy?. </a:t>
            </a:r>
            <a:r>
              <a:rPr lang="en-US" sz="1500" u="sng" dirty="0">
                <a:solidFill>
                  <a:srgbClr val="000000"/>
                </a:solidFill>
                <a:latin typeface="Lato"/>
                <a:ea typeface="Lato"/>
                <a:cs typeface="Lato"/>
                <a:sym typeface="Lato"/>
                <a:hlinkClick r:id="rId10" tooltip="https://academic.oup.com/ehjcvp/article-abstract/11/1/7/7831665"/>
              </a:rPr>
              <a:t>https://academic.oup.com/ehjcvp/article-abstract/11/1/7/7831665</a:t>
            </a:r>
            <a:r>
              <a:rPr lang="en-US" sz="1500" dirty="0">
                <a:solidFill>
                  <a:srgbClr val="000000"/>
                </a:solidFill>
                <a:latin typeface="Lato"/>
                <a:ea typeface="Lato"/>
                <a:cs typeface="Lato"/>
                <a:sym typeface="Lato"/>
              </a:rPr>
              <a:t> </a:t>
            </a:r>
          </a:p>
          <a:p>
            <a:pPr marL="161926" lvl="1" algn="just">
              <a:lnSpc>
                <a:spcPts val="2100"/>
              </a:lnSpc>
              <a:spcBef>
                <a:spcPct val="0"/>
              </a:spcBef>
            </a:pPr>
            <a:r>
              <a:rPr lang="en-US" sz="1500" dirty="0">
                <a:solidFill>
                  <a:srgbClr val="000000"/>
                </a:solidFill>
                <a:latin typeface="Lato"/>
                <a:ea typeface="Lato"/>
                <a:cs typeface="Lato"/>
                <a:sym typeface="Lato"/>
              </a:rPr>
              <a:t>Aune, D., Mahamat-Saleh, Y., Kobeissi, E., Feng, T., Heath, A.K. and Janszky, I., 2023. Blood pressure, hypertension and the risk of atrial fibrillation: a systematic review and meta-analysis of cohort studies: D. Aune et al. European Journal of Epidemiology, 38(2), pp.145-178. </a:t>
            </a:r>
            <a:r>
              <a:rPr lang="en-US" sz="1500" u="sng" dirty="0">
                <a:solidFill>
                  <a:srgbClr val="000000"/>
                </a:solidFill>
                <a:latin typeface="Lato"/>
                <a:ea typeface="Lato"/>
                <a:cs typeface="Lato"/>
                <a:sym typeface="Lato"/>
                <a:hlinkClick r:id="rId11" tooltip="https://link.springer.com/article/10.1007/s10654-022-00914-0"/>
              </a:rPr>
              <a:t>https://link.springer.com/article/10.1007/s10654-022-00914-0</a:t>
            </a:r>
            <a:r>
              <a:rPr lang="en-US" sz="1500" dirty="0">
                <a:solidFill>
                  <a:srgbClr val="000000"/>
                </a:solidFill>
                <a:latin typeface="Lato"/>
                <a:ea typeface="Lato"/>
                <a:cs typeface="Lato"/>
                <a:sym typeface="Lato"/>
              </a:rPr>
              <a:t> </a:t>
            </a:r>
          </a:p>
          <a:p>
            <a:pPr marL="161926" lvl="1" algn="just">
              <a:lnSpc>
                <a:spcPts val="2100"/>
              </a:lnSpc>
              <a:spcBef>
                <a:spcPct val="0"/>
              </a:spcBef>
            </a:pPr>
            <a:r>
              <a:rPr lang="en-US" sz="1500" dirty="0">
                <a:solidFill>
                  <a:srgbClr val="000000"/>
                </a:solidFill>
                <a:latin typeface="Lato"/>
                <a:ea typeface="Lato"/>
                <a:cs typeface="Lato"/>
                <a:sym typeface="Lato"/>
              </a:rPr>
              <a:t>Poznyak, A.V., Sadykhov, N.K., </a:t>
            </a:r>
            <a:r>
              <a:rPr lang="en-US" sz="1500" dirty="0" err="1">
                <a:solidFill>
                  <a:srgbClr val="000000"/>
                </a:solidFill>
                <a:latin typeface="Lato"/>
                <a:ea typeface="Lato"/>
                <a:cs typeface="Lato"/>
                <a:sym typeface="Lato"/>
              </a:rPr>
              <a:t>Kartuesov</a:t>
            </a:r>
            <a:r>
              <a:rPr lang="en-US" sz="1500" dirty="0">
                <a:solidFill>
                  <a:srgbClr val="000000"/>
                </a:solidFill>
                <a:latin typeface="Lato"/>
                <a:ea typeface="Lato"/>
                <a:cs typeface="Lato"/>
                <a:sym typeface="Lato"/>
              </a:rPr>
              <a:t>, A.G., Borisov, E.E., Melnichenko, A.A., </a:t>
            </a:r>
            <a:r>
              <a:rPr lang="en-US" sz="1500" dirty="0" err="1">
                <a:solidFill>
                  <a:srgbClr val="000000"/>
                </a:solidFill>
                <a:latin typeface="Lato"/>
                <a:ea typeface="Lato"/>
                <a:cs typeface="Lato"/>
                <a:sym typeface="Lato"/>
              </a:rPr>
              <a:t>Grechko</a:t>
            </a:r>
            <a:r>
              <a:rPr lang="en-US" sz="1500" dirty="0">
                <a:solidFill>
                  <a:srgbClr val="000000"/>
                </a:solidFill>
                <a:latin typeface="Lato"/>
                <a:ea typeface="Lato"/>
                <a:cs typeface="Lato"/>
                <a:sym typeface="Lato"/>
              </a:rPr>
              <a:t>, A.V. and Orekhov, A.N., 2022. Hypertension as a risk factor for atherosclerosis: Cardiovascular risk assessment. Frontiers in cardiovascular medicine, 9, p.959285. </a:t>
            </a:r>
            <a:r>
              <a:rPr lang="en-US" sz="1500" u="sng" dirty="0">
                <a:solidFill>
                  <a:srgbClr val="000000"/>
                </a:solidFill>
                <a:latin typeface="Lato"/>
                <a:ea typeface="Lato"/>
                <a:cs typeface="Lato"/>
                <a:sym typeface="Lato"/>
                <a:hlinkClick r:id="rId12" tooltip="https://www.frontiersin.org/journals/cardiovascular-medicine/articles/10.3389/fcvm.2022.959285/full"/>
              </a:rPr>
              <a:t>https://www.frontiersin.org/journals/cardiovascular-medicine/articles/10.3389/fcvm.2022.959285/full</a:t>
            </a:r>
            <a:r>
              <a:rPr lang="en-US" sz="1500" dirty="0">
                <a:solidFill>
                  <a:srgbClr val="000000"/>
                </a:solidFill>
                <a:latin typeface="Lato"/>
                <a:ea typeface="Lato"/>
                <a:cs typeface="Lato"/>
                <a:sym typeface="Lato"/>
              </a:rPr>
              <a:t> </a:t>
            </a:r>
          </a:p>
          <a:p>
            <a:pPr marL="161926" lvl="1" algn="just">
              <a:lnSpc>
                <a:spcPts val="2100"/>
              </a:lnSpc>
              <a:spcBef>
                <a:spcPct val="0"/>
              </a:spcBef>
            </a:pPr>
            <a:r>
              <a:rPr lang="en-US" sz="1500" dirty="0">
                <a:solidFill>
                  <a:srgbClr val="000000"/>
                </a:solidFill>
                <a:latin typeface="Lato"/>
                <a:ea typeface="Lato"/>
                <a:cs typeface="Lato"/>
                <a:sym typeface="Lato"/>
              </a:rPr>
              <a:t>Roberts, J.M., </a:t>
            </a:r>
            <a:r>
              <a:rPr lang="en-US" sz="1500" dirty="0" err="1">
                <a:solidFill>
                  <a:srgbClr val="000000"/>
                </a:solidFill>
                <a:latin typeface="Lato"/>
                <a:ea typeface="Lato"/>
                <a:cs typeface="Lato"/>
                <a:sym typeface="Lato"/>
              </a:rPr>
              <a:t>Alexeeff</a:t>
            </a:r>
            <a:r>
              <a:rPr lang="en-US" sz="1500" dirty="0">
                <a:solidFill>
                  <a:srgbClr val="000000"/>
                </a:solidFill>
                <a:latin typeface="Lato"/>
                <a:ea typeface="Lato"/>
                <a:cs typeface="Lato"/>
                <a:sym typeface="Lato"/>
              </a:rPr>
              <a:t>, S.E., Sun, B., Greenberg, M., King, A., Nguyen-Huynh, M.N., Go, A.S. and Gunderson, E.P., 2025. Early pregnancy blood pressure trajectories and hypertension years after pregnancy. Hypertension, 82(5), pp.e75-e87. </a:t>
            </a:r>
            <a:r>
              <a:rPr lang="en-US" sz="1500" u="sng" dirty="0">
                <a:solidFill>
                  <a:srgbClr val="000000"/>
                </a:solidFill>
                <a:latin typeface="Lato"/>
                <a:ea typeface="Lato"/>
                <a:cs typeface="Lato"/>
                <a:sym typeface="Lato"/>
                <a:hlinkClick r:id="rId13" tooltip="https://www.ahajournals.org/doi/abs/10.1161/HYPERTENSIONAHA.125.24649"/>
              </a:rPr>
              <a:t>https://www.ahajournals.org/doi/abs/10.1161/HYPERTENSIONAHA.125.24649</a:t>
            </a:r>
            <a:r>
              <a:rPr lang="en-US" sz="1500" dirty="0">
                <a:solidFill>
                  <a:srgbClr val="000000"/>
                </a:solidFill>
                <a:latin typeface="Lato"/>
                <a:ea typeface="Lato"/>
                <a:cs typeface="Lato"/>
                <a:sym typeface="Lato"/>
              </a:rPr>
              <a:t> </a:t>
            </a:r>
          </a:p>
          <a:p>
            <a:pPr marL="161926" lvl="1" algn="just">
              <a:lnSpc>
                <a:spcPts val="2100"/>
              </a:lnSpc>
              <a:spcBef>
                <a:spcPct val="0"/>
              </a:spcBef>
            </a:pPr>
            <a:r>
              <a:rPr lang="en-US" sz="1500" dirty="0">
                <a:solidFill>
                  <a:srgbClr val="000000"/>
                </a:solidFill>
                <a:latin typeface="Lato"/>
                <a:ea typeface="Lato"/>
                <a:cs typeface="Lato"/>
                <a:sym typeface="Lato"/>
              </a:rPr>
              <a:t>Borrelli, S., Garofalo, C., Gabbai, F.B., Chiodini, P., Signoriello, S., Paoletti, E., Ravera, M., </a:t>
            </a:r>
            <a:r>
              <a:rPr lang="en-US" sz="1500" dirty="0" err="1">
                <a:solidFill>
                  <a:srgbClr val="000000"/>
                </a:solidFill>
                <a:latin typeface="Lato"/>
                <a:ea typeface="Lato"/>
                <a:cs typeface="Lato"/>
                <a:sym typeface="Lato"/>
              </a:rPr>
              <a:t>Bussalino</a:t>
            </a:r>
            <a:r>
              <a:rPr lang="en-US" sz="1500" dirty="0">
                <a:solidFill>
                  <a:srgbClr val="000000"/>
                </a:solidFill>
                <a:latin typeface="Lato"/>
                <a:ea typeface="Lato"/>
                <a:cs typeface="Lato"/>
                <a:sym typeface="Lato"/>
              </a:rPr>
              <a:t>, E., Bellizzi, V., Liberti, M.E. and De Nicola, L., 2023. Dipping status, ambulatory blood pressure control, cardiovascular disease, and kidney disease progression: a multicenter cohort study of CKD. American Journal of Kidney Diseases, 81(1), pp.15-24. </a:t>
            </a:r>
            <a:r>
              <a:rPr lang="en-US" sz="1500" u="sng" dirty="0">
                <a:solidFill>
                  <a:srgbClr val="000000"/>
                </a:solidFill>
                <a:latin typeface="Lato"/>
                <a:ea typeface="Lato"/>
                <a:cs typeface="Lato"/>
                <a:sym typeface="Lato"/>
                <a:hlinkClick r:id="rId14" tooltip="https://www.sciencedirect.com/science/article/pii/S0272638622007090"/>
              </a:rPr>
              <a:t>https://www.sciencedirect.com/science/article/pii/S0272638622007090</a:t>
            </a:r>
            <a:r>
              <a:rPr lang="en-US" sz="1500" dirty="0">
                <a:solidFill>
                  <a:srgbClr val="000000"/>
                </a:solidFill>
                <a:latin typeface="Lato"/>
                <a:ea typeface="Lato"/>
                <a:cs typeface="Lato"/>
                <a:sym typeface="Lato"/>
              </a:rPr>
              <a:t> </a:t>
            </a:r>
          </a:p>
          <a:p>
            <a:pPr marL="161926" lvl="1" algn="just">
              <a:lnSpc>
                <a:spcPts val="2100"/>
              </a:lnSpc>
              <a:spcBef>
                <a:spcPct val="0"/>
              </a:spcBef>
            </a:pPr>
            <a:r>
              <a:rPr lang="en-US" sz="1500" dirty="0">
                <a:solidFill>
                  <a:srgbClr val="000000"/>
                </a:solidFill>
                <a:latin typeface="Lato"/>
                <a:ea typeface="Lato"/>
                <a:cs typeface="Lato"/>
                <a:sym typeface="Lato"/>
              </a:rPr>
              <a:t>Mahfoud, F., Mancia, G., Schmieder, R.E., </a:t>
            </a:r>
            <a:r>
              <a:rPr lang="en-US" sz="1500" dirty="0" err="1">
                <a:solidFill>
                  <a:srgbClr val="000000"/>
                </a:solidFill>
                <a:latin typeface="Lato"/>
                <a:ea typeface="Lato"/>
                <a:cs typeface="Lato"/>
                <a:sym typeface="Lato"/>
              </a:rPr>
              <a:t>Ruilope</a:t>
            </a:r>
            <a:r>
              <a:rPr lang="en-US" sz="1500" dirty="0">
                <a:solidFill>
                  <a:srgbClr val="000000"/>
                </a:solidFill>
                <a:latin typeface="Lato"/>
                <a:ea typeface="Lato"/>
                <a:cs typeface="Lato"/>
                <a:sym typeface="Lato"/>
              </a:rPr>
              <a:t>, L., Narkiewicz, K., Schlaich, M., Williams, B., </a:t>
            </a:r>
            <a:r>
              <a:rPr lang="en-US" sz="1500" dirty="0" err="1">
                <a:solidFill>
                  <a:srgbClr val="000000"/>
                </a:solidFill>
                <a:latin typeface="Lato"/>
                <a:ea typeface="Lato"/>
                <a:cs typeface="Lato"/>
                <a:sym typeface="Lato"/>
              </a:rPr>
              <a:t>Ribichini</a:t>
            </a:r>
            <a:r>
              <a:rPr lang="en-US" sz="1500" dirty="0">
                <a:solidFill>
                  <a:srgbClr val="000000"/>
                </a:solidFill>
                <a:latin typeface="Lato"/>
                <a:ea typeface="Lato"/>
                <a:cs typeface="Lato"/>
                <a:sym typeface="Lato"/>
              </a:rPr>
              <a:t>, F., Weil, J., Kao, H.L. and Rodriguez-Leor, O., 2022. Cardiovascular risk reduction after renal denervation according to time in therapeutic systolic blood pressure range. Journal of the American College of Cardiology, 80(20), pp.1871-1880. </a:t>
            </a:r>
            <a:r>
              <a:rPr lang="en-US" sz="1500" u="sng" dirty="0">
                <a:solidFill>
                  <a:srgbClr val="000000"/>
                </a:solidFill>
                <a:latin typeface="Lato"/>
                <a:ea typeface="Lato"/>
                <a:cs typeface="Lato"/>
                <a:sym typeface="Lato"/>
                <a:hlinkClick r:id="rId15" tooltip="https://www.jacc.org/doi/abs/10.1016/j.jacc.2022.08.802"/>
              </a:rPr>
              <a:t>https://www.jacc.org/doi/abs/10.1016/j.jacc.2022.08.802</a:t>
            </a:r>
            <a:r>
              <a:rPr lang="en-US" sz="1500" dirty="0">
                <a:solidFill>
                  <a:srgbClr val="000000"/>
                </a:solidFill>
                <a:latin typeface="Lato"/>
                <a:ea typeface="Lato"/>
                <a:cs typeface="Lato"/>
                <a:sym typeface="Lato"/>
              </a:rPr>
              <a:t> </a:t>
            </a:r>
          </a:p>
          <a:p>
            <a:pPr marL="161926" lvl="1" algn="just">
              <a:lnSpc>
                <a:spcPts val="2100"/>
              </a:lnSpc>
              <a:spcBef>
                <a:spcPct val="0"/>
              </a:spcBef>
            </a:pPr>
            <a:r>
              <a:rPr lang="en-US" sz="1500" dirty="0">
                <a:solidFill>
                  <a:srgbClr val="000000"/>
                </a:solidFill>
                <a:latin typeface="Lato"/>
                <a:ea typeface="Lato"/>
                <a:cs typeface="Lato"/>
                <a:sym typeface="Lato"/>
              </a:rPr>
              <a:t>Kim, H.J. and Kim, K.I., 2022. Blood pressure target in type 2 diabetes mellitus. Diabetes &amp; metabolism journal, 46(5), pp.667-674. </a:t>
            </a:r>
            <a:r>
              <a:rPr lang="en-US" sz="1500" u="sng" dirty="0">
                <a:solidFill>
                  <a:srgbClr val="000000"/>
                </a:solidFill>
                <a:latin typeface="Lato"/>
                <a:ea typeface="Lato"/>
                <a:cs typeface="Lato"/>
                <a:sym typeface="Lato"/>
                <a:hlinkClick r:id="rId16" tooltip="https://synapse.koreamed.org/articles/1516079601"/>
              </a:rPr>
              <a:t>https://synapse.koreamed.org/articles/1516079601</a:t>
            </a:r>
            <a:r>
              <a:rPr lang="en-US" sz="1500" dirty="0">
                <a:solidFill>
                  <a:srgbClr val="000000"/>
                </a:solidFill>
                <a:latin typeface="Lato"/>
                <a:ea typeface="Lato"/>
                <a:cs typeface="Lato"/>
                <a:sym typeface="Lato"/>
              </a:rPr>
              <a:t> </a:t>
            </a:r>
          </a:p>
          <a:p>
            <a:pPr marL="161926" lvl="1" algn="just">
              <a:lnSpc>
                <a:spcPts val="2100"/>
              </a:lnSpc>
              <a:spcBef>
                <a:spcPct val="0"/>
              </a:spcBef>
            </a:pPr>
            <a:r>
              <a:rPr lang="en-US" sz="1500" dirty="0">
                <a:solidFill>
                  <a:srgbClr val="000000"/>
                </a:solidFill>
                <a:latin typeface="Lato"/>
                <a:ea typeface="Lato"/>
                <a:cs typeface="Lato"/>
                <a:sym typeface="Lato"/>
              </a:rPr>
              <a:t>Reynolds, A.N., Akerman, A., Kumar, S., Diep Pham, H.T., Coffey, S. and Mann, J., 2022. Dietary </a:t>
            </a:r>
            <a:r>
              <a:rPr lang="en-US" sz="1500" dirty="0" err="1">
                <a:solidFill>
                  <a:srgbClr val="000000"/>
                </a:solidFill>
                <a:latin typeface="Lato"/>
                <a:ea typeface="Lato"/>
                <a:cs typeface="Lato"/>
                <a:sym typeface="Lato"/>
              </a:rPr>
              <a:t>fibre</a:t>
            </a:r>
            <a:r>
              <a:rPr lang="en-US" sz="1500" dirty="0">
                <a:solidFill>
                  <a:srgbClr val="000000"/>
                </a:solidFill>
                <a:latin typeface="Lato"/>
                <a:ea typeface="Lato"/>
                <a:cs typeface="Lato"/>
                <a:sym typeface="Lato"/>
              </a:rPr>
              <a:t> in hypertension and cardiovascular disease management: systematic review and meta-analyses. BMC medicine, 20(1), p.139. </a:t>
            </a:r>
            <a:r>
              <a:rPr lang="en-US" sz="1500" u="sng" dirty="0">
                <a:solidFill>
                  <a:srgbClr val="000000"/>
                </a:solidFill>
                <a:latin typeface="Lato"/>
                <a:ea typeface="Lato"/>
                <a:cs typeface="Lato"/>
                <a:sym typeface="Lato"/>
                <a:hlinkClick r:id="rId17" tooltip="https://link.springer.com/article/10.1186/s12916-022-02328-x"/>
              </a:rPr>
              <a:t>https://link.springer.com/article/10.1186/s12916-022-02328-x</a:t>
            </a:r>
            <a:r>
              <a:rPr lang="en-US" sz="1500" dirty="0">
                <a:solidFill>
                  <a:srgbClr val="000000"/>
                </a:solidFill>
                <a:latin typeface="Lato"/>
                <a:ea typeface="Lato"/>
                <a:cs typeface="Lato"/>
                <a:sym typeface="Lato"/>
              </a:rPr>
              <a:t> </a:t>
            </a:r>
          </a:p>
          <a:p>
            <a:pPr marL="161926" lvl="1" algn="just">
              <a:lnSpc>
                <a:spcPts val="2100"/>
              </a:lnSpc>
              <a:spcBef>
                <a:spcPct val="0"/>
              </a:spcBef>
            </a:pPr>
            <a:r>
              <a:rPr lang="en-US" sz="1500" dirty="0">
                <a:solidFill>
                  <a:srgbClr val="000000"/>
                </a:solidFill>
                <a:latin typeface="Lato"/>
                <a:ea typeface="Lato"/>
                <a:cs typeface="Lato"/>
                <a:sym typeface="Lato"/>
              </a:rPr>
              <a:t>Salah, H.M., Gupta, R., HICKS III, A.J., Mahmood, K., Haglund, N.A., Bindra, A.S., Antoine, S.M., Garcia, R., Yehya, A., </a:t>
            </a:r>
            <a:r>
              <a:rPr lang="en-US" sz="1500" dirty="0" err="1">
                <a:solidFill>
                  <a:srgbClr val="000000"/>
                </a:solidFill>
                <a:latin typeface="Lato"/>
                <a:ea typeface="Lato"/>
                <a:cs typeface="Lato"/>
                <a:sym typeface="Lato"/>
              </a:rPr>
              <a:t>Yaranov</a:t>
            </a:r>
            <a:r>
              <a:rPr lang="en-US" sz="1500" dirty="0">
                <a:solidFill>
                  <a:srgbClr val="000000"/>
                </a:solidFill>
                <a:latin typeface="Lato"/>
                <a:ea typeface="Lato"/>
                <a:cs typeface="Lato"/>
                <a:sym typeface="Lato"/>
              </a:rPr>
              <a:t>, D.M. and Patel, P.P., 2025. Baroreflex function in cardiovascular disease. Journal of cardiac failure, 31(1), pp.117-126. </a:t>
            </a:r>
            <a:r>
              <a:rPr lang="en-US" sz="1500" u="sng" dirty="0">
                <a:solidFill>
                  <a:srgbClr val="000000"/>
                </a:solidFill>
                <a:latin typeface="Lato"/>
                <a:ea typeface="Lato"/>
                <a:cs typeface="Lato"/>
                <a:sym typeface="Lato"/>
                <a:hlinkClick r:id="rId18" tooltip="https://www.sciencedirect.com/science/article/pii/S1071916424004159"/>
              </a:rPr>
              <a:t>https://www.sciencedirect.com/science/article/pii/S1071916424004159</a:t>
            </a:r>
          </a:p>
          <a:p>
            <a:pPr algn="just">
              <a:lnSpc>
                <a:spcPts val="2100"/>
              </a:lnSpc>
              <a:spcBef>
                <a:spcPct val="0"/>
              </a:spcBef>
            </a:pPr>
            <a:endParaRPr lang="en-US" sz="1500" u="sng" dirty="0">
              <a:solidFill>
                <a:srgbClr val="000000"/>
              </a:solidFill>
              <a:latin typeface="Lato"/>
              <a:ea typeface="Lato"/>
              <a:cs typeface="Lato"/>
              <a:sym typeface="Lato"/>
              <a:hlinkClick r:id="rId18" tooltip="https://www.sciencedirect.com/science/article/pii/S1071916424004159"/>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09731" y="390772"/>
            <a:ext cx="534176" cy="534176"/>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1156404" y="437445"/>
            <a:ext cx="440831" cy="440831"/>
          </a:xfrm>
          <a:custGeom>
            <a:avLst/>
            <a:gdLst/>
            <a:ahLst/>
            <a:cxnLst/>
            <a:rect l="l" t="t" r="r" b="b"/>
            <a:pathLst>
              <a:path w="440831" h="440831">
                <a:moveTo>
                  <a:pt x="0" y="0"/>
                </a:moveTo>
                <a:lnTo>
                  <a:pt x="440831" y="0"/>
                </a:lnTo>
                <a:lnTo>
                  <a:pt x="440831" y="440831"/>
                </a:lnTo>
                <a:lnTo>
                  <a:pt x="0" y="440831"/>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grpSp>
        <p:nvGrpSpPr>
          <p:cNvPr id="6" name="Group 6"/>
          <p:cNvGrpSpPr/>
          <p:nvPr/>
        </p:nvGrpSpPr>
        <p:grpSpPr>
          <a:xfrm>
            <a:off x="16921756" y="8920756"/>
            <a:ext cx="337544" cy="337544"/>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8" name="TextBox 8"/>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16491159" y="8920756"/>
            <a:ext cx="337544" cy="337544"/>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1" name="TextBox 11"/>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a:off x="16060561" y="8920756"/>
            <a:ext cx="337544" cy="337544"/>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4" name="TextBox 14"/>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15" name="TextBox 15"/>
          <p:cNvSpPr txBox="1"/>
          <p:nvPr/>
        </p:nvSpPr>
        <p:spPr>
          <a:xfrm>
            <a:off x="5821865" y="345123"/>
            <a:ext cx="7281174" cy="730250"/>
          </a:xfrm>
          <a:prstGeom prst="rect">
            <a:avLst/>
          </a:prstGeom>
        </p:spPr>
        <p:txBody>
          <a:bodyPr lIns="0" tIns="0" rIns="0" bIns="0" rtlCol="0" anchor="t">
            <a:spAutoFit/>
          </a:bodyPr>
          <a:lstStyle/>
          <a:p>
            <a:pPr algn="l">
              <a:lnSpc>
                <a:spcPts val="5499"/>
              </a:lnSpc>
            </a:pPr>
            <a:r>
              <a:rPr lang="en-US" sz="5499" b="1">
                <a:solidFill>
                  <a:srgbClr val="000000"/>
                </a:solidFill>
                <a:latin typeface="TT Hoves Bold"/>
                <a:ea typeface="TT Hoves Bold"/>
                <a:cs typeface="TT Hoves Bold"/>
                <a:sym typeface="TT Hoves Bold"/>
              </a:rPr>
              <a:t>Continue References</a:t>
            </a:r>
          </a:p>
        </p:txBody>
      </p:sp>
      <p:sp>
        <p:nvSpPr>
          <p:cNvPr id="16" name="TextBox 16"/>
          <p:cNvSpPr txBox="1"/>
          <p:nvPr/>
        </p:nvSpPr>
        <p:spPr>
          <a:xfrm>
            <a:off x="0" y="1485900"/>
            <a:ext cx="18288000" cy="8801100"/>
          </a:xfrm>
          <a:prstGeom prst="rect">
            <a:avLst/>
          </a:prstGeom>
        </p:spPr>
        <p:txBody>
          <a:bodyPr lIns="0" tIns="0" rIns="0" bIns="0" rtlCol="0" anchor="t">
            <a:spAutoFit/>
          </a:bodyPr>
          <a:lstStyle/>
          <a:p>
            <a:pPr marL="323852" lvl="1" indent="-161926" algn="just">
              <a:lnSpc>
                <a:spcPts val="2100"/>
              </a:lnSpc>
              <a:buAutoNum type="arabicPeriod"/>
            </a:pPr>
            <a:r>
              <a:rPr lang="en-US" sz="1500" dirty="0" err="1">
                <a:solidFill>
                  <a:srgbClr val="000000"/>
                </a:solidFill>
                <a:latin typeface="Lato"/>
                <a:ea typeface="Lato"/>
                <a:cs typeface="Lato"/>
                <a:sym typeface="Lato"/>
              </a:rPr>
              <a:t>Ohya</a:t>
            </a:r>
            <a:r>
              <a:rPr lang="en-US" sz="1500" dirty="0">
                <a:solidFill>
                  <a:srgbClr val="000000"/>
                </a:solidFill>
                <a:latin typeface="Lato"/>
                <a:ea typeface="Lato"/>
                <a:cs typeface="Lato"/>
                <a:sym typeface="Lato"/>
              </a:rPr>
              <a:t>, Y., Arakawa, K., Arata, N., Arima, S., Arima, H., Asayama, K., Dohi, Y., Fukami, A., Furuhashi, M., Goto, K. and Goto, R., 2026. The Japanese Society of Hypertension Guidelines for the management of elevated blood pressure and hypertension 2025 (JSH2025). </a:t>
            </a:r>
            <a:r>
              <a:rPr lang="en-US" sz="1500" i="1" dirty="0">
                <a:solidFill>
                  <a:srgbClr val="000000"/>
                </a:solidFill>
                <a:latin typeface="Lato Italics"/>
                <a:ea typeface="Lato Italics"/>
                <a:cs typeface="Lato Italics"/>
                <a:sym typeface="Lato Italics"/>
              </a:rPr>
              <a:t>Hypertension Research</a:t>
            </a:r>
            <a:r>
              <a:rPr lang="en-US" sz="1500" dirty="0">
                <a:solidFill>
                  <a:srgbClr val="000000"/>
                </a:solidFill>
                <a:latin typeface="Lato"/>
                <a:ea typeface="Lato"/>
                <a:cs typeface="Lato"/>
                <a:sym typeface="Lato"/>
              </a:rPr>
              <a:t>, </a:t>
            </a:r>
            <a:r>
              <a:rPr lang="en-US" sz="1500" i="1" dirty="0">
                <a:solidFill>
                  <a:srgbClr val="000000"/>
                </a:solidFill>
                <a:latin typeface="Lato Italics"/>
                <a:ea typeface="Lato Italics"/>
                <a:cs typeface="Lato Italics"/>
                <a:sym typeface="Lato Italics"/>
              </a:rPr>
              <a:t>49</a:t>
            </a:r>
            <a:r>
              <a:rPr lang="en-US" sz="1500" dirty="0">
                <a:solidFill>
                  <a:srgbClr val="000000"/>
                </a:solidFill>
                <a:latin typeface="Lato"/>
                <a:ea typeface="Lato"/>
                <a:cs typeface="Lato"/>
                <a:sym typeface="Lato"/>
              </a:rPr>
              <a:t>(1), pp.9-235. </a:t>
            </a:r>
            <a:r>
              <a:rPr lang="en-US" sz="1500" u="sng" dirty="0">
                <a:solidFill>
                  <a:srgbClr val="000000"/>
                </a:solidFill>
                <a:latin typeface="Lato"/>
                <a:ea typeface="Lato"/>
                <a:cs typeface="Lato"/>
                <a:sym typeface="Lato"/>
                <a:hlinkClick r:id="rId4" tooltip="https://www.nature.com/articles/s41440-025-02462-y"/>
              </a:rPr>
              <a:t>https://www.nature.com/articles/s41440-025-02462-y</a:t>
            </a:r>
            <a:r>
              <a:rPr lang="en-US" sz="1500" dirty="0">
                <a:solidFill>
                  <a:srgbClr val="000000"/>
                </a:solidFill>
                <a:latin typeface="Lato"/>
                <a:ea typeface="Lato"/>
                <a:cs typeface="Lato"/>
                <a:sym typeface="Lato"/>
              </a:rPr>
              <a:t> </a:t>
            </a:r>
          </a:p>
          <a:p>
            <a:pPr marL="323852" lvl="1" indent="-161926" algn="just">
              <a:lnSpc>
                <a:spcPts val="2100"/>
              </a:lnSpc>
              <a:buAutoNum type="arabicPeriod"/>
            </a:pPr>
            <a:r>
              <a:rPr lang="en-US" sz="1500" dirty="0">
                <a:solidFill>
                  <a:srgbClr val="000000"/>
                </a:solidFill>
                <a:latin typeface="Lato"/>
                <a:ea typeface="Lato"/>
                <a:cs typeface="Lato"/>
                <a:sym typeface="Lato"/>
              </a:rPr>
              <a:t>Shrivastava, A., </a:t>
            </a:r>
            <a:r>
              <a:rPr lang="en-US" sz="1500" dirty="0" err="1">
                <a:solidFill>
                  <a:srgbClr val="000000"/>
                </a:solidFill>
                <a:latin typeface="Lato"/>
                <a:ea typeface="Lato"/>
                <a:cs typeface="Lato"/>
                <a:sym typeface="Lato"/>
              </a:rPr>
              <a:t>Chakkaravarthy</a:t>
            </a:r>
            <a:r>
              <a:rPr lang="en-US" sz="1500" dirty="0">
                <a:solidFill>
                  <a:srgbClr val="000000"/>
                </a:solidFill>
                <a:latin typeface="Lato"/>
                <a:ea typeface="Lato"/>
                <a:cs typeface="Lato"/>
                <a:sym typeface="Lato"/>
              </a:rPr>
              <a:t>, M. and Shah, M.A., 2023. A new machine learning method for predicting systolic and diastolic blood pressure using clinical characteristics. </a:t>
            </a:r>
            <a:r>
              <a:rPr lang="en-US" sz="1500" i="1" dirty="0">
                <a:solidFill>
                  <a:srgbClr val="000000"/>
                </a:solidFill>
                <a:latin typeface="Lato Italics"/>
                <a:ea typeface="Lato Italics"/>
                <a:cs typeface="Lato Italics"/>
                <a:sym typeface="Lato Italics"/>
              </a:rPr>
              <a:t>Healthcare Analytics</a:t>
            </a:r>
            <a:r>
              <a:rPr lang="en-US" sz="1500" dirty="0">
                <a:solidFill>
                  <a:srgbClr val="000000"/>
                </a:solidFill>
                <a:latin typeface="Lato"/>
                <a:ea typeface="Lato"/>
                <a:cs typeface="Lato"/>
                <a:sym typeface="Lato"/>
              </a:rPr>
              <a:t>, </a:t>
            </a:r>
            <a:r>
              <a:rPr lang="en-US" sz="1500" i="1" dirty="0">
                <a:solidFill>
                  <a:srgbClr val="000000"/>
                </a:solidFill>
                <a:latin typeface="Lato Italics"/>
                <a:ea typeface="Lato Italics"/>
                <a:cs typeface="Lato Italics"/>
                <a:sym typeface="Lato Italics"/>
              </a:rPr>
              <a:t>4</a:t>
            </a:r>
            <a:r>
              <a:rPr lang="en-US" sz="1500" dirty="0">
                <a:solidFill>
                  <a:srgbClr val="000000"/>
                </a:solidFill>
                <a:latin typeface="Lato"/>
                <a:ea typeface="Lato"/>
                <a:cs typeface="Lato"/>
                <a:sym typeface="Lato"/>
              </a:rPr>
              <a:t>, p.100219. </a:t>
            </a:r>
            <a:r>
              <a:rPr lang="en-US" sz="1500" u="sng" dirty="0">
                <a:solidFill>
                  <a:srgbClr val="000000"/>
                </a:solidFill>
                <a:latin typeface="Lato"/>
                <a:ea typeface="Lato"/>
                <a:cs typeface="Lato"/>
                <a:sym typeface="Lato"/>
                <a:hlinkClick r:id="rId5" tooltip="https://www.sciencedirect.com/science/article/pii/S2772442523000862"/>
              </a:rPr>
              <a:t>https://www.sciencedirect.com/science/article/pii/S2772442523000862</a:t>
            </a:r>
            <a:r>
              <a:rPr lang="en-US" sz="1500" dirty="0">
                <a:solidFill>
                  <a:srgbClr val="000000"/>
                </a:solidFill>
                <a:latin typeface="Lato"/>
                <a:ea typeface="Lato"/>
                <a:cs typeface="Lato"/>
                <a:sym typeface="Lato"/>
              </a:rPr>
              <a:t> </a:t>
            </a:r>
          </a:p>
          <a:p>
            <a:pPr marL="323852" lvl="1" indent="-161926" algn="just">
              <a:lnSpc>
                <a:spcPts val="2100"/>
              </a:lnSpc>
              <a:buAutoNum type="arabicPeriod"/>
            </a:pPr>
            <a:r>
              <a:rPr lang="en-US" sz="1500" dirty="0">
                <a:solidFill>
                  <a:srgbClr val="000000"/>
                </a:solidFill>
                <a:latin typeface="Lato"/>
                <a:ea typeface="Lato"/>
                <a:cs typeface="Lato"/>
                <a:sym typeface="Lato"/>
              </a:rPr>
              <a:t>Ordunez, P., Lombardi, C., Picone, D.S., Brady, T.M., Campbell, N.R., Moran, A.E., Padwal, R., Rosende, A., Whelton, P.K. and Sharman, J.E., 2023. HEARTS in the Americas: a global example of using clinically validated automated blood pressure devices in cardiovascular disease prevention and management in primary health care settings. </a:t>
            </a:r>
            <a:r>
              <a:rPr lang="en-US" sz="1500" i="1" dirty="0">
                <a:solidFill>
                  <a:srgbClr val="000000"/>
                </a:solidFill>
                <a:latin typeface="Lato Italics"/>
                <a:ea typeface="Lato Italics"/>
                <a:cs typeface="Lato Italics"/>
                <a:sym typeface="Lato Italics"/>
              </a:rPr>
              <a:t>Journal of Human Hypertension</a:t>
            </a:r>
            <a:r>
              <a:rPr lang="en-US" sz="1500" dirty="0">
                <a:solidFill>
                  <a:srgbClr val="000000"/>
                </a:solidFill>
                <a:latin typeface="Lato"/>
                <a:ea typeface="Lato"/>
                <a:cs typeface="Lato"/>
                <a:sym typeface="Lato"/>
              </a:rPr>
              <a:t>, </a:t>
            </a:r>
            <a:r>
              <a:rPr lang="en-US" sz="1500" i="1" dirty="0">
                <a:solidFill>
                  <a:srgbClr val="000000"/>
                </a:solidFill>
                <a:latin typeface="Lato Italics"/>
                <a:ea typeface="Lato Italics"/>
                <a:cs typeface="Lato Italics"/>
                <a:sym typeface="Lato Italics"/>
              </a:rPr>
              <a:t>37</a:t>
            </a:r>
            <a:r>
              <a:rPr lang="en-US" sz="1500" dirty="0">
                <a:solidFill>
                  <a:srgbClr val="000000"/>
                </a:solidFill>
                <a:latin typeface="Lato"/>
                <a:ea typeface="Lato"/>
                <a:cs typeface="Lato"/>
                <a:sym typeface="Lato"/>
              </a:rPr>
              <a:t>(2), pp.126-129. </a:t>
            </a:r>
            <a:r>
              <a:rPr lang="en-US" sz="1500" u="sng" dirty="0">
                <a:solidFill>
                  <a:srgbClr val="000000"/>
                </a:solidFill>
                <a:latin typeface="Lato"/>
                <a:ea typeface="Lato"/>
                <a:cs typeface="Lato"/>
                <a:sym typeface="Lato"/>
                <a:hlinkClick r:id="rId6" tooltip="https://www.nature.com/articles/s41371-022-00659-z"/>
              </a:rPr>
              <a:t>https://www.nature.com/articles/s41371-022-00659-z</a:t>
            </a:r>
            <a:r>
              <a:rPr lang="en-US" sz="1500" dirty="0">
                <a:solidFill>
                  <a:srgbClr val="000000"/>
                </a:solidFill>
                <a:latin typeface="Lato"/>
                <a:ea typeface="Lato"/>
                <a:cs typeface="Lato"/>
                <a:sym typeface="Lato"/>
              </a:rPr>
              <a:t> </a:t>
            </a:r>
          </a:p>
          <a:p>
            <a:pPr marL="323852" lvl="1" indent="-161926" algn="just">
              <a:lnSpc>
                <a:spcPts val="2100"/>
              </a:lnSpc>
              <a:buAutoNum type="arabicPeriod"/>
            </a:pPr>
            <a:r>
              <a:rPr lang="en-US" sz="1500" dirty="0">
                <a:solidFill>
                  <a:srgbClr val="000000"/>
                </a:solidFill>
                <a:latin typeface="Lato"/>
                <a:ea typeface="Lato"/>
                <a:cs typeface="Lato"/>
                <a:sym typeface="Lato"/>
              </a:rPr>
              <a:t>Kario, K., Okawara, Y., Kanegae, H. and Hoshide, S., 2024. Potential long-term benefit of home systolic blood pressure below 125 mm Hg for cardiovascular risk reduction: the J-HOP study extended. </a:t>
            </a:r>
            <a:r>
              <a:rPr lang="en-US" sz="1500" i="1" dirty="0">
                <a:solidFill>
                  <a:srgbClr val="000000"/>
                </a:solidFill>
                <a:latin typeface="Lato Italics"/>
                <a:ea typeface="Lato Italics"/>
                <a:cs typeface="Lato Italics"/>
                <a:sym typeface="Lato Italics"/>
              </a:rPr>
              <a:t>Hypertension</a:t>
            </a:r>
            <a:r>
              <a:rPr lang="en-US" sz="1500" dirty="0">
                <a:solidFill>
                  <a:srgbClr val="000000"/>
                </a:solidFill>
                <a:latin typeface="Lato"/>
                <a:ea typeface="Lato"/>
                <a:cs typeface="Lato"/>
                <a:sym typeface="Lato"/>
              </a:rPr>
              <a:t>, </a:t>
            </a:r>
            <a:r>
              <a:rPr lang="en-US" sz="1500" i="1" dirty="0">
                <a:solidFill>
                  <a:srgbClr val="000000"/>
                </a:solidFill>
                <a:latin typeface="Lato Italics"/>
                <a:ea typeface="Lato Italics"/>
                <a:cs typeface="Lato Italics"/>
                <a:sym typeface="Lato Italics"/>
              </a:rPr>
              <a:t>81</a:t>
            </a:r>
            <a:r>
              <a:rPr lang="en-US" sz="1500" dirty="0">
                <a:solidFill>
                  <a:srgbClr val="000000"/>
                </a:solidFill>
                <a:latin typeface="Lato"/>
                <a:ea typeface="Lato"/>
                <a:cs typeface="Lato"/>
                <a:sym typeface="Lato"/>
              </a:rPr>
              <a:t>(2), pp.282-290. </a:t>
            </a:r>
            <a:r>
              <a:rPr lang="en-US" sz="1500" u="sng" dirty="0">
                <a:solidFill>
                  <a:srgbClr val="000000"/>
                </a:solidFill>
                <a:latin typeface="Lato"/>
                <a:ea typeface="Lato"/>
                <a:cs typeface="Lato"/>
                <a:sym typeface="Lato"/>
                <a:hlinkClick r:id="rId7" tooltip="https://www.ahajournals.org/doi/abs/10.1161/HYPERTENSIONAHA.123.22122"/>
              </a:rPr>
              <a:t>https://www.ahajournals.org/doi/abs/10.1161/HYPERTENSIONAHA.123.22122</a:t>
            </a:r>
            <a:r>
              <a:rPr lang="en-US" sz="1500" dirty="0">
                <a:solidFill>
                  <a:srgbClr val="000000"/>
                </a:solidFill>
                <a:latin typeface="Lato"/>
                <a:ea typeface="Lato"/>
                <a:cs typeface="Lato"/>
                <a:sym typeface="Lato"/>
              </a:rPr>
              <a:t> </a:t>
            </a:r>
          </a:p>
          <a:p>
            <a:pPr marL="323852" lvl="1" indent="-161926" algn="just">
              <a:lnSpc>
                <a:spcPts val="2100"/>
              </a:lnSpc>
              <a:buAutoNum type="arabicPeriod"/>
            </a:pPr>
            <a:r>
              <a:rPr lang="en-US" sz="1500" dirty="0" err="1">
                <a:solidFill>
                  <a:srgbClr val="000000"/>
                </a:solidFill>
                <a:latin typeface="Lato"/>
                <a:ea typeface="Lato"/>
                <a:cs typeface="Lato"/>
                <a:sym typeface="Lato"/>
              </a:rPr>
              <a:t>Parati</a:t>
            </a:r>
            <a:r>
              <a:rPr lang="en-US" sz="1500" dirty="0">
                <a:solidFill>
                  <a:srgbClr val="000000"/>
                </a:solidFill>
                <a:latin typeface="Lato"/>
                <a:ea typeface="Lato"/>
                <a:cs typeface="Lato"/>
                <a:sym typeface="Lato"/>
              </a:rPr>
              <a:t>, G., Bilo, G., Kollias, A., </a:t>
            </a:r>
            <a:r>
              <a:rPr lang="en-US" sz="1500" dirty="0" err="1">
                <a:solidFill>
                  <a:srgbClr val="000000"/>
                </a:solidFill>
                <a:latin typeface="Lato"/>
                <a:ea typeface="Lato"/>
                <a:cs typeface="Lato"/>
                <a:sym typeface="Lato"/>
              </a:rPr>
              <a:t>Pengo</a:t>
            </a:r>
            <a:r>
              <a:rPr lang="en-US" sz="1500" dirty="0">
                <a:solidFill>
                  <a:srgbClr val="000000"/>
                </a:solidFill>
                <a:latin typeface="Lato"/>
                <a:ea typeface="Lato"/>
                <a:cs typeface="Lato"/>
                <a:sym typeface="Lato"/>
              </a:rPr>
              <a:t>, M., Ochoa, J.E., Castiglioni, P., Stergiou, G.S., Mancia, G., Asayama, K., Asmar, R. and Avolio, A., 2023. Blood pressure variability: methodological aspects, clinical relevance and practical indications for management-a European Society of Hypertension position paper∗. </a:t>
            </a:r>
            <a:r>
              <a:rPr lang="en-US" sz="1500" i="1" dirty="0">
                <a:solidFill>
                  <a:srgbClr val="000000"/>
                </a:solidFill>
                <a:latin typeface="Lato Italics"/>
                <a:ea typeface="Lato Italics"/>
                <a:cs typeface="Lato Italics"/>
                <a:sym typeface="Lato Italics"/>
              </a:rPr>
              <a:t>Journal of hypertension</a:t>
            </a:r>
            <a:r>
              <a:rPr lang="en-US" sz="1500" dirty="0">
                <a:solidFill>
                  <a:srgbClr val="000000"/>
                </a:solidFill>
                <a:latin typeface="Lato"/>
                <a:ea typeface="Lato"/>
                <a:cs typeface="Lato"/>
                <a:sym typeface="Lato"/>
              </a:rPr>
              <a:t>, </a:t>
            </a:r>
            <a:r>
              <a:rPr lang="en-US" sz="1500" i="1" dirty="0">
                <a:solidFill>
                  <a:srgbClr val="000000"/>
                </a:solidFill>
                <a:latin typeface="Lato Italics"/>
                <a:ea typeface="Lato Italics"/>
                <a:cs typeface="Lato Italics"/>
                <a:sym typeface="Lato Italics"/>
              </a:rPr>
              <a:t>41</a:t>
            </a:r>
            <a:r>
              <a:rPr lang="en-US" sz="1500" dirty="0">
                <a:solidFill>
                  <a:srgbClr val="000000"/>
                </a:solidFill>
                <a:latin typeface="Lato"/>
                <a:ea typeface="Lato"/>
                <a:cs typeface="Lato"/>
                <a:sym typeface="Lato"/>
              </a:rPr>
              <a:t>(4), pp.527-544. </a:t>
            </a:r>
            <a:r>
              <a:rPr lang="en-US" sz="1500" u="sng" dirty="0">
                <a:solidFill>
                  <a:srgbClr val="000000"/>
                </a:solidFill>
                <a:latin typeface="Lato"/>
                <a:ea typeface="Lato"/>
                <a:cs typeface="Lato"/>
                <a:sym typeface="Lato"/>
                <a:hlinkClick r:id="rId8" tooltip="https://journals.lww.com/jhypertension/fulltext/2023/04000/Blood_pressure_variability__methodological.1.aspxTest"/>
              </a:rPr>
              <a:t>https://journals.lww.com/jhypertension/fulltext/2023/04000/Blood_pressure_variability__methodological.1.aspxTest</a:t>
            </a:r>
            <a:r>
              <a:rPr lang="en-US" sz="1500" dirty="0">
                <a:solidFill>
                  <a:srgbClr val="000000"/>
                </a:solidFill>
                <a:latin typeface="Lato"/>
                <a:ea typeface="Lato"/>
                <a:cs typeface="Lato"/>
                <a:sym typeface="Lato"/>
              </a:rPr>
              <a:t> </a:t>
            </a:r>
          </a:p>
          <a:p>
            <a:pPr marL="323852" lvl="1" indent="-161926" algn="just">
              <a:lnSpc>
                <a:spcPts val="2100"/>
              </a:lnSpc>
              <a:buAutoNum type="arabicPeriod"/>
            </a:pPr>
            <a:r>
              <a:rPr lang="en-US" sz="1500" dirty="0">
                <a:solidFill>
                  <a:srgbClr val="000000"/>
                </a:solidFill>
                <a:latin typeface="Lato"/>
                <a:ea typeface="Lato"/>
                <a:cs typeface="Lato"/>
                <a:sym typeface="Lato"/>
              </a:rPr>
              <a:t>Liu, Y., Zhu, B., Zhou, W., Du, Y., Qi, D., Wang, C., Cheng, Q., Zhang, Y., Wang, S. and Gao, C., 2023. Triglyceride–glucose index as a marker of adverse cardiovascular prognosis in patients with coronary heart disease and hypertension. </a:t>
            </a:r>
            <a:r>
              <a:rPr lang="en-US" sz="1500" i="1" dirty="0">
                <a:solidFill>
                  <a:srgbClr val="000000"/>
                </a:solidFill>
                <a:latin typeface="Lato Italics"/>
                <a:ea typeface="Lato Italics"/>
                <a:cs typeface="Lato Italics"/>
                <a:sym typeface="Lato Italics"/>
              </a:rPr>
              <a:t>Cardiovascular Diabetology</a:t>
            </a:r>
            <a:r>
              <a:rPr lang="en-US" sz="1500" dirty="0">
                <a:solidFill>
                  <a:srgbClr val="000000"/>
                </a:solidFill>
                <a:latin typeface="Lato"/>
                <a:ea typeface="Lato"/>
                <a:cs typeface="Lato"/>
                <a:sym typeface="Lato"/>
              </a:rPr>
              <a:t>, </a:t>
            </a:r>
            <a:r>
              <a:rPr lang="en-US" sz="1500" i="1" dirty="0">
                <a:solidFill>
                  <a:srgbClr val="000000"/>
                </a:solidFill>
                <a:latin typeface="Lato Italics"/>
                <a:ea typeface="Lato Italics"/>
                <a:cs typeface="Lato Italics"/>
                <a:sym typeface="Lato Italics"/>
              </a:rPr>
              <a:t>22</a:t>
            </a:r>
            <a:r>
              <a:rPr lang="en-US" sz="1500" dirty="0">
                <a:solidFill>
                  <a:srgbClr val="000000"/>
                </a:solidFill>
                <a:latin typeface="Lato"/>
                <a:ea typeface="Lato"/>
                <a:cs typeface="Lato"/>
                <a:sym typeface="Lato"/>
              </a:rPr>
              <a:t>(1), p.133. </a:t>
            </a:r>
            <a:r>
              <a:rPr lang="en-US" sz="1500" u="sng" dirty="0">
                <a:solidFill>
                  <a:srgbClr val="000000"/>
                </a:solidFill>
                <a:latin typeface="Lato"/>
                <a:ea typeface="Lato"/>
                <a:cs typeface="Lato"/>
                <a:sym typeface="Lato"/>
                <a:hlinkClick r:id="rId9" tooltip="https://link.springer.com/article/10.1186/s12933-023-01866-9"/>
              </a:rPr>
              <a:t>https://link.springer.com/article/10.1186/s12933-023-01866-9</a:t>
            </a:r>
            <a:r>
              <a:rPr lang="en-US" sz="1500" dirty="0">
                <a:solidFill>
                  <a:srgbClr val="000000"/>
                </a:solidFill>
                <a:latin typeface="Lato"/>
                <a:ea typeface="Lato"/>
                <a:cs typeface="Lato"/>
                <a:sym typeface="Lato"/>
              </a:rPr>
              <a:t> </a:t>
            </a:r>
          </a:p>
          <a:p>
            <a:pPr marL="323852" lvl="1" indent="-161926" algn="just">
              <a:lnSpc>
                <a:spcPts val="2100"/>
              </a:lnSpc>
              <a:buAutoNum type="arabicPeriod"/>
            </a:pPr>
            <a:r>
              <a:rPr lang="en-US" sz="1500" dirty="0">
                <a:solidFill>
                  <a:srgbClr val="000000"/>
                </a:solidFill>
                <a:latin typeface="Lato"/>
                <a:ea typeface="Lato"/>
                <a:cs typeface="Lato"/>
                <a:sym typeface="Lato"/>
              </a:rPr>
              <a:t>Chaturvedi, A., Zhu, A., </a:t>
            </a:r>
            <a:r>
              <a:rPr lang="en-US" sz="1500" dirty="0" err="1">
                <a:solidFill>
                  <a:srgbClr val="000000"/>
                </a:solidFill>
                <a:latin typeface="Lato"/>
                <a:ea typeface="Lato"/>
                <a:cs typeface="Lato"/>
                <a:sym typeface="Lato"/>
              </a:rPr>
              <a:t>Gadela</a:t>
            </a:r>
            <a:r>
              <a:rPr lang="en-US" sz="1500" dirty="0">
                <a:solidFill>
                  <a:srgbClr val="000000"/>
                </a:solidFill>
                <a:latin typeface="Lato"/>
                <a:ea typeface="Lato"/>
                <a:cs typeface="Lato"/>
                <a:sym typeface="Lato"/>
              </a:rPr>
              <a:t>, N.V., Prabhakaran, D. and Jafar, T.H., 2024. Social determinants of health and disparities in hypertension and cardiovascular diseases. </a:t>
            </a:r>
            <a:r>
              <a:rPr lang="en-US" sz="1500" i="1" dirty="0">
                <a:solidFill>
                  <a:srgbClr val="000000"/>
                </a:solidFill>
                <a:latin typeface="Lato Italics"/>
                <a:ea typeface="Lato Italics"/>
                <a:cs typeface="Lato Italics"/>
                <a:sym typeface="Lato Italics"/>
              </a:rPr>
              <a:t>Hypertension</a:t>
            </a:r>
            <a:r>
              <a:rPr lang="en-US" sz="1500" dirty="0">
                <a:solidFill>
                  <a:srgbClr val="000000"/>
                </a:solidFill>
                <a:latin typeface="Lato"/>
                <a:ea typeface="Lato"/>
                <a:cs typeface="Lato"/>
                <a:sym typeface="Lato"/>
              </a:rPr>
              <a:t>, </a:t>
            </a:r>
            <a:r>
              <a:rPr lang="en-US" sz="1500" i="1" dirty="0">
                <a:solidFill>
                  <a:srgbClr val="000000"/>
                </a:solidFill>
                <a:latin typeface="Lato Italics"/>
                <a:ea typeface="Lato Italics"/>
                <a:cs typeface="Lato Italics"/>
                <a:sym typeface="Lato Italics"/>
              </a:rPr>
              <a:t>81</a:t>
            </a:r>
            <a:r>
              <a:rPr lang="en-US" sz="1500" dirty="0">
                <a:solidFill>
                  <a:srgbClr val="000000"/>
                </a:solidFill>
                <a:latin typeface="Lato"/>
                <a:ea typeface="Lato"/>
                <a:cs typeface="Lato"/>
                <a:sym typeface="Lato"/>
              </a:rPr>
              <a:t>(3), pp.387-399. </a:t>
            </a:r>
            <a:r>
              <a:rPr lang="en-US" sz="1500" u="sng" dirty="0">
                <a:solidFill>
                  <a:srgbClr val="000000"/>
                </a:solidFill>
                <a:latin typeface="Lato"/>
                <a:ea typeface="Lato"/>
                <a:cs typeface="Lato"/>
                <a:sym typeface="Lato"/>
                <a:hlinkClick r:id="rId10" tooltip="https://www.ahajournals.org/doi/abs/10.1161/HYPERTENSIONAHA.123.21354"/>
              </a:rPr>
              <a:t>https://www.ahajournals.org/doi/abs/10.1161/HYPERTENSIONAHA.123.21354</a:t>
            </a:r>
            <a:r>
              <a:rPr lang="en-US" sz="1500" dirty="0">
                <a:solidFill>
                  <a:srgbClr val="000000"/>
                </a:solidFill>
                <a:latin typeface="Lato"/>
                <a:ea typeface="Lato"/>
                <a:cs typeface="Lato"/>
                <a:sym typeface="Lato"/>
              </a:rPr>
              <a:t> </a:t>
            </a:r>
          </a:p>
          <a:p>
            <a:pPr marL="323852" lvl="1" indent="-161926" algn="just">
              <a:lnSpc>
                <a:spcPts val="2100"/>
              </a:lnSpc>
              <a:buAutoNum type="arabicPeriod"/>
            </a:pPr>
            <a:r>
              <a:rPr lang="en-US" sz="1500" dirty="0">
                <a:solidFill>
                  <a:srgbClr val="000000"/>
                </a:solidFill>
                <a:latin typeface="Lato"/>
                <a:ea typeface="Lato"/>
                <a:cs typeface="Lato"/>
                <a:sym typeface="Lato"/>
              </a:rPr>
              <a:t>Jin, L., Chen, J., Zhang, M., Sha, L., Cao, M., Tong, L., Chen, Q., Shen, C., Du, L., Li, Z. and Liu, L., 2023. Relationship of arterial stiffness and central hemodynamics with cardiovascular risk in hypertension. </a:t>
            </a:r>
            <a:r>
              <a:rPr lang="en-US" sz="1500" i="1" dirty="0">
                <a:solidFill>
                  <a:srgbClr val="000000"/>
                </a:solidFill>
                <a:latin typeface="Lato Italics"/>
                <a:ea typeface="Lato Italics"/>
                <a:cs typeface="Lato Italics"/>
                <a:sym typeface="Lato Italics"/>
              </a:rPr>
              <a:t>American Journal of Hypertension</a:t>
            </a:r>
            <a:r>
              <a:rPr lang="en-US" sz="1500" dirty="0">
                <a:solidFill>
                  <a:srgbClr val="000000"/>
                </a:solidFill>
                <a:latin typeface="Lato"/>
                <a:ea typeface="Lato"/>
                <a:cs typeface="Lato"/>
                <a:sym typeface="Lato"/>
              </a:rPr>
              <a:t>, </a:t>
            </a:r>
            <a:r>
              <a:rPr lang="en-US" sz="1500" i="1" dirty="0">
                <a:solidFill>
                  <a:srgbClr val="000000"/>
                </a:solidFill>
                <a:latin typeface="Lato Italics"/>
                <a:ea typeface="Lato Italics"/>
                <a:cs typeface="Lato Italics"/>
                <a:sym typeface="Lato Italics"/>
              </a:rPr>
              <a:t>36</a:t>
            </a:r>
            <a:r>
              <a:rPr lang="en-US" sz="1500" dirty="0">
                <a:solidFill>
                  <a:srgbClr val="000000"/>
                </a:solidFill>
                <a:latin typeface="Lato"/>
                <a:ea typeface="Lato"/>
                <a:cs typeface="Lato"/>
                <a:sym typeface="Lato"/>
              </a:rPr>
              <a:t>(4), pp.201-208. </a:t>
            </a:r>
            <a:r>
              <a:rPr lang="en-US" sz="1500" u="sng" dirty="0">
                <a:solidFill>
                  <a:srgbClr val="000000"/>
                </a:solidFill>
                <a:latin typeface="Lato"/>
                <a:ea typeface="Lato"/>
                <a:cs typeface="Lato"/>
                <a:sym typeface="Lato"/>
                <a:hlinkClick r:id="rId11" tooltip="https://academic.oup.com/ajh/article-abstract/36/4/201/6988067"/>
              </a:rPr>
              <a:t>https://academic.oup.com/ajh/article-abstract/36/4/201/6988067</a:t>
            </a:r>
            <a:r>
              <a:rPr lang="en-US" sz="1500" dirty="0">
                <a:solidFill>
                  <a:srgbClr val="000000"/>
                </a:solidFill>
                <a:latin typeface="Lato"/>
                <a:ea typeface="Lato"/>
                <a:cs typeface="Lato"/>
                <a:sym typeface="Lato"/>
              </a:rPr>
              <a:t> </a:t>
            </a:r>
          </a:p>
          <a:p>
            <a:pPr marL="323852" lvl="1" indent="-161926" algn="just">
              <a:lnSpc>
                <a:spcPts val="2100"/>
              </a:lnSpc>
              <a:buAutoNum type="arabicPeriod"/>
            </a:pPr>
            <a:r>
              <a:rPr lang="en-US" sz="1500" dirty="0" err="1">
                <a:solidFill>
                  <a:srgbClr val="000000"/>
                </a:solidFill>
                <a:latin typeface="Lato"/>
                <a:ea typeface="Lato"/>
                <a:cs typeface="Lato"/>
                <a:sym typeface="Lato"/>
              </a:rPr>
              <a:t>Hezam</a:t>
            </a:r>
            <a:r>
              <a:rPr lang="en-US" sz="1500" dirty="0">
                <a:solidFill>
                  <a:srgbClr val="000000"/>
                </a:solidFill>
                <a:latin typeface="Lato"/>
                <a:ea typeface="Lato"/>
                <a:cs typeface="Lato"/>
                <a:sym typeface="Lato"/>
              </a:rPr>
              <a:t>, A.A.M., </a:t>
            </a:r>
            <a:r>
              <a:rPr lang="en-US" sz="1500" dirty="0" err="1">
                <a:solidFill>
                  <a:srgbClr val="000000"/>
                </a:solidFill>
                <a:latin typeface="Lato"/>
                <a:ea typeface="Lato"/>
                <a:cs typeface="Lato"/>
                <a:sym typeface="Lato"/>
              </a:rPr>
              <a:t>Shaghdar</a:t>
            </a:r>
            <a:r>
              <a:rPr lang="en-US" sz="1500" dirty="0">
                <a:solidFill>
                  <a:srgbClr val="000000"/>
                </a:solidFill>
                <a:latin typeface="Lato"/>
                <a:ea typeface="Lato"/>
                <a:cs typeface="Lato"/>
                <a:sym typeface="Lato"/>
              </a:rPr>
              <a:t>, H.B.M. and Chen, L., 2024. The connection between hypertension and diabetes and their role in heart and kidney disease development. </a:t>
            </a:r>
            <a:r>
              <a:rPr lang="en-US" sz="1500" i="1" dirty="0">
                <a:solidFill>
                  <a:srgbClr val="000000"/>
                </a:solidFill>
                <a:latin typeface="Lato Italics"/>
                <a:ea typeface="Lato Italics"/>
                <a:cs typeface="Lato Italics"/>
                <a:sym typeface="Lato Italics"/>
              </a:rPr>
              <a:t>Journal of Research in Medical Sciences</a:t>
            </a:r>
            <a:r>
              <a:rPr lang="en-US" sz="1500" dirty="0">
                <a:solidFill>
                  <a:srgbClr val="000000"/>
                </a:solidFill>
                <a:latin typeface="Lato"/>
                <a:ea typeface="Lato"/>
                <a:cs typeface="Lato"/>
                <a:sym typeface="Lato"/>
              </a:rPr>
              <a:t>, </a:t>
            </a:r>
            <a:r>
              <a:rPr lang="en-US" sz="1500" i="1" dirty="0">
                <a:solidFill>
                  <a:srgbClr val="000000"/>
                </a:solidFill>
                <a:latin typeface="Lato Italics"/>
                <a:ea typeface="Lato Italics"/>
                <a:cs typeface="Lato Italics"/>
                <a:sym typeface="Lato Italics"/>
              </a:rPr>
              <a:t>29</a:t>
            </a:r>
            <a:r>
              <a:rPr lang="en-US" sz="1500" dirty="0">
                <a:solidFill>
                  <a:srgbClr val="000000"/>
                </a:solidFill>
                <a:latin typeface="Lato"/>
                <a:ea typeface="Lato"/>
                <a:cs typeface="Lato"/>
                <a:sym typeface="Lato"/>
              </a:rPr>
              <a:t>(1), p.22. </a:t>
            </a:r>
            <a:r>
              <a:rPr lang="en-US" sz="1500" u="sng" dirty="0">
                <a:solidFill>
                  <a:srgbClr val="000000"/>
                </a:solidFill>
                <a:latin typeface="Lato"/>
                <a:ea typeface="Lato"/>
                <a:cs typeface="Lato"/>
                <a:sym typeface="Lato"/>
                <a:hlinkClick r:id="rId12" tooltip="https://journals.lww.com/jrms/fulltext/2024/04290/the_connection_between_hypertension_and_diabetes.4.aspx?context=latestarticles"/>
              </a:rPr>
              <a:t>https://journals.lww.com/jrms/fulltext/2024/04290/the_connection_between_hypertension_and_diabetes.4.aspx?context=latestarticles</a:t>
            </a:r>
            <a:r>
              <a:rPr lang="en-US" sz="1500" dirty="0">
                <a:solidFill>
                  <a:srgbClr val="000000"/>
                </a:solidFill>
                <a:latin typeface="Lato"/>
                <a:ea typeface="Lato"/>
                <a:cs typeface="Lato"/>
                <a:sym typeface="Lato"/>
              </a:rPr>
              <a:t> </a:t>
            </a:r>
          </a:p>
          <a:p>
            <a:pPr marL="323852" lvl="1" indent="-161926" algn="just">
              <a:lnSpc>
                <a:spcPts val="2100"/>
              </a:lnSpc>
              <a:buAutoNum type="arabicPeriod"/>
            </a:pPr>
            <a:r>
              <a:rPr lang="en-US" sz="1500" dirty="0">
                <a:solidFill>
                  <a:srgbClr val="000000"/>
                </a:solidFill>
                <a:latin typeface="Lato"/>
                <a:ea typeface="Lato"/>
                <a:cs typeface="Lato"/>
                <a:sym typeface="Lato"/>
              </a:rPr>
              <a:t>Gupta, A., Whiteley, W.N., Godec, T., Rostamian, S., Ariti, C., Mackay, J., Whitehouse, A., Janani, L., Poulter, N.R. and Sever, P.S., 2024. Legacy benefits of blood pressure treatment on cardiovascular events are primarily mediated by improved blood pressure variability: the ASCOT trial. </a:t>
            </a:r>
            <a:r>
              <a:rPr lang="en-US" sz="1500" i="1" dirty="0">
                <a:solidFill>
                  <a:srgbClr val="000000"/>
                </a:solidFill>
                <a:latin typeface="Lato Italics"/>
                <a:ea typeface="Lato Italics"/>
                <a:cs typeface="Lato Italics"/>
                <a:sym typeface="Lato Italics"/>
              </a:rPr>
              <a:t>European Heart Journal</a:t>
            </a:r>
            <a:r>
              <a:rPr lang="en-US" sz="1500" dirty="0">
                <a:solidFill>
                  <a:srgbClr val="000000"/>
                </a:solidFill>
                <a:latin typeface="Lato"/>
                <a:ea typeface="Lato"/>
                <a:cs typeface="Lato"/>
                <a:sym typeface="Lato"/>
              </a:rPr>
              <a:t>, </a:t>
            </a:r>
            <a:r>
              <a:rPr lang="en-US" sz="1500" i="1" dirty="0">
                <a:solidFill>
                  <a:srgbClr val="000000"/>
                </a:solidFill>
                <a:latin typeface="Lato Italics"/>
                <a:ea typeface="Lato Italics"/>
                <a:cs typeface="Lato Italics"/>
                <a:sym typeface="Lato Italics"/>
              </a:rPr>
              <a:t>45</a:t>
            </a:r>
            <a:r>
              <a:rPr lang="en-US" sz="1500" dirty="0">
                <a:solidFill>
                  <a:srgbClr val="000000"/>
                </a:solidFill>
                <a:latin typeface="Lato"/>
                <a:ea typeface="Lato"/>
                <a:cs typeface="Lato"/>
                <a:sym typeface="Lato"/>
              </a:rPr>
              <a:t>(13), pp.1159-1169. </a:t>
            </a:r>
            <a:r>
              <a:rPr lang="en-US" sz="1500" u="sng" dirty="0">
                <a:solidFill>
                  <a:srgbClr val="000000"/>
                </a:solidFill>
                <a:latin typeface="Lato"/>
                <a:ea typeface="Lato"/>
                <a:cs typeface="Lato"/>
                <a:sym typeface="Lato"/>
                <a:hlinkClick r:id="rId13" tooltip="https://academic.oup.com/eurheartj/article-abstract/45/13/1159/7590543"/>
              </a:rPr>
              <a:t>https://academic.oup.com/eurheartj/article-abstract/45/13/1159/7590543</a:t>
            </a:r>
            <a:r>
              <a:rPr lang="en-US" sz="1500" dirty="0">
                <a:solidFill>
                  <a:srgbClr val="000000"/>
                </a:solidFill>
                <a:latin typeface="Lato"/>
                <a:ea typeface="Lato"/>
                <a:cs typeface="Lato"/>
                <a:sym typeface="Lato"/>
              </a:rPr>
              <a:t> </a:t>
            </a:r>
          </a:p>
          <a:p>
            <a:pPr marL="323852" lvl="1" indent="-161926" algn="just">
              <a:lnSpc>
                <a:spcPts val="2100"/>
              </a:lnSpc>
              <a:buAutoNum type="arabicPeriod"/>
            </a:pPr>
            <a:r>
              <a:rPr lang="en-US" sz="1500" dirty="0">
                <a:solidFill>
                  <a:srgbClr val="000000"/>
                </a:solidFill>
                <a:latin typeface="Lato"/>
                <a:ea typeface="Lato"/>
                <a:cs typeface="Lato"/>
                <a:sym typeface="Lato"/>
              </a:rPr>
              <a:t>Mancia, G., Kreutz, R., </a:t>
            </a:r>
            <a:r>
              <a:rPr lang="en-US" sz="1500" dirty="0" err="1">
                <a:solidFill>
                  <a:srgbClr val="000000"/>
                </a:solidFill>
                <a:latin typeface="Lato"/>
                <a:ea typeface="Lato"/>
                <a:cs typeface="Lato"/>
                <a:sym typeface="Lato"/>
              </a:rPr>
              <a:t>Brunström</a:t>
            </a:r>
            <a:r>
              <a:rPr lang="en-US" sz="1500" dirty="0">
                <a:solidFill>
                  <a:srgbClr val="000000"/>
                </a:solidFill>
                <a:latin typeface="Lato"/>
                <a:ea typeface="Lato"/>
                <a:cs typeface="Lato"/>
                <a:sym typeface="Lato"/>
              </a:rPr>
              <a:t>, M., </a:t>
            </a:r>
            <a:r>
              <a:rPr lang="en-US" sz="1500" dirty="0" err="1">
                <a:solidFill>
                  <a:srgbClr val="000000"/>
                </a:solidFill>
                <a:latin typeface="Lato"/>
                <a:ea typeface="Lato"/>
                <a:cs typeface="Lato"/>
                <a:sym typeface="Lato"/>
              </a:rPr>
              <a:t>Burnier</a:t>
            </a:r>
            <a:r>
              <a:rPr lang="en-US" sz="1500" dirty="0">
                <a:solidFill>
                  <a:srgbClr val="000000"/>
                </a:solidFill>
                <a:latin typeface="Lato"/>
                <a:ea typeface="Lato"/>
                <a:cs typeface="Lato"/>
                <a:sym typeface="Lato"/>
              </a:rPr>
              <a:t>, M., Grassi, G., </a:t>
            </a:r>
            <a:r>
              <a:rPr lang="en-US" sz="1500" dirty="0" err="1">
                <a:solidFill>
                  <a:srgbClr val="000000"/>
                </a:solidFill>
                <a:latin typeface="Lato"/>
                <a:ea typeface="Lato"/>
                <a:cs typeface="Lato"/>
                <a:sym typeface="Lato"/>
              </a:rPr>
              <a:t>Januszewicz</a:t>
            </a:r>
            <a:r>
              <a:rPr lang="en-US" sz="1500" dirty="0">
                <a:solidFill>
                  <a:srgbClr val="000000"/>
                </a:solidFill>
                <a:latin typeface="Lato"/>
                <a:ea typeface="Lato"/>
                <a:cs typeface="Lato"/>
                <a:sym typeface="Lato"/>
              </a:rPr>
              <a:t>, A., </a:t>
            </a:r>
            <a:r>
              <a:rPr lang="en-US" sz="1500" dirty="0" err="1">
                <a:solidFill>
                  <a:srgbClr val="000000"/>
                </a:solidFill>
                <a:latin typeface="Lato"/>
                <a:ea typeface="Lato"/>
                <a:cs typeface="Lato"/>
                <a:sym typeface="Lato"/>
              </a:rPr>
              <a:t>Muiesan</a:t>
            </a:r>
            <a:r>
              <a:rPr lang="en-US" sz="1500" dirty="0">
                <a:solidFill>
                  <a:srgbClr val="000000"/>
                </a:solidFill>
                <a:latin typeface="Lato"/>
                <a:ea typeface="Lato"/>
                <a:cs typeface="Lato"/>
                <a:sym typeface="Lato"/>
              </a:rPr>
              <a:t>, M.L., </a:t>
            </a:r>
            <a:r>
              <a:rPr lang="en-US" sz="1500" dirty="0" err="1">
                <a:solidFill>
                  <a:srgbClr val="000000"/>
                </a:solidFill>
                <a:latin typeface="Lato"/>
                <a:ea typeface="Lato"/>
                <a:cs typeface="Lato"/>
                <a:sym typeface="Lato"/>
              </a:rPr>
              <a:t>Tsioufis</a:t>
            </a:r>
            <a:r>
              <a:rPr lang="en-US" sz="1500" dirty="0">
                <a:solidFill>
                  <a:srgbClr val="000000"/>
                </a:solidFill>
                <a:latin typeface="Lato"/>
                <a:ea typeface="Lato"/>
                <a:cs typeface="Lato"/>
                <a:sym typeface="Lato"/>
              </a:rPr>
              <a:t>, K., </a:t>
            </a:r>
            <a:r>
              <a:rPr lang="en-US" sz="1500" dirty="0" err="1">
                <a:solidFill>
                  <a:srgbClr val="000000"/>
                </a:solidFill>
                <a:latin typeface="Lato"/>
                <a:ea typeface="Lato"/>
                <a:cs typeface="Lato"/>
                <a:sym typeface="Lato"/>
              </a:rPr>
              <a:t>Agabiti-Rosei</a:t>
            </a:r>
            <a:r>
              <a:rPr lang="en-US" sz="1500" dirty="0">
                <a:solidFill>
                  <a:srgbClr val="000000"/>
                </a:solidFill>
                <a:latin typeface="Lato"/>
                <a:ea typeface="Lato"/>
                <a:cs typeface="Lato"/>
                <a:sym typeface="Lato"/>
              </a:rPr>
              <a:t>, E., </a:t>
            </a:r>
            <a:r>
              <a:rPr lang="en-US" sz="1500" dirty="0" err="1">
                <a:solidFill>
                  <a:srgbClr val="000000"/>
                </a:solidFill>
                <a:latin typeface="Lato"/>
                <a:ea typeface="Lato"/>
                <a:cs typeface="Lato"/>
                <a:sym typeface="Lato"/>
              </a:rPr>
              <a:t>Algharably</a:t>
            </a:r>
            <a:r>
              <a:rPr lang="en-US" sz="1500" dirty="0">
                <a:solidFill>
                  <a:srgbClr val="000000"/>
                </a:solidFill>
                <a:latin typeface="Lato"/>
                <a:ea typeface="Lato"/>
                <a:cs typeface="Lato"/>
                <a:sym typeface="Lato"/>
              </a:rPr>
              <a:t>, E.A.E. and Azizi, M., 2023. 2023 ESH Guidelines for the management of arterial hypertension The Task Force for the management of arterial hypertension of the European Society of Hypertension: Endorsed by the International Society of Hypertension (ISH) and the European Renal Association (ERA). </a:t>
            </a:r>
            <a:r>
              <a:rPr lang="en-US" sz="1500" i="1" dirty="0">
                <a:solidFill>
                  <a:srgbClr val="000000"/>
                </a:solidFill>
                <a:latin typeface="Lato Italics"/>
                <a:ea typeface="Lato Italics"/>
                <a:cs typeface="Lato Italics"/>
                <a:sym typeface="Lato Italics"/>
              </a:rPr>
              <a:t>Journal of hypertension</a:t>
            </a:r>
            <a:r>
              <a:rPr lang="en-US" sz="1500" dirty="0">
                <a:solidFill>
                  <a:srgbClr val="000000"/>
                </a:solidFill>
                <a:latin typeface="Lato"/>
                <a:ea typeface="Lato"/>
                <a:cs typeface="Lato"/>
                <a:sym typeface="Lato"/>
              </a:rPr>
              <a:t>, </a:t>
            </a:r>
            <a:r>
              <a:rPr lang="en-US" sz="1500" i="1" dirty="0">
                <a:solidFill>
                  <a:srgbClr val="000000"/>
                </a:solidFill>
                <a:latin typeface="Lato Italics"/>
                <a:ea typeface="Lato Italics"/>
                <a:cs typeface="Lato Italics"/>
                <a:sym typeface="Lato Italics"/>
              </a:rPr>
              <a:t>41</a:t>
            </a:r>
            <a:r>
              <a:rPr lang="en-US" sz="1500" dirty="0">
                <a:solidFill>
                  <a:srgbClr val="000000"/>
                </a:solidFill>
                <a:latin typeface="Lato"/>
                <a:ea typeface="Lato"/>
                <a:cs typeface="Lato"/>
                <a:sym typeface="Lato"/>
              </a:rPr>
              <a:t>(12), pp.1874-2071. </a:t>
            </a:r>
            <a:r>
              <a:rPr lang="en-US" sz="1500" u="sng" dirty="0">
                <a:solidFill>
                  <a:srgbClr val="000000"/>
                </a:solidFill>
                <a:latin typeface="Lato"/>
                <a:ea typeface="Lato"/>
                <a:cs typeface="Lato"/>
                <a:sym typeface="Lato"/>
                <a:hlinkClick r:id="rId14" tooltip="https://journals.lww.com/jhypertension/fulltext/2023/12000/2023_esh_guidelines_for_the_management_of.2.aspx"/>
              </a:rPr>
              <a:t>https://journals.lww.com/jhypertension/fulltext/2023/12000/2023_esh_guidelines_for_the_management_of.2.aspx</a:t>
            </a:r>
            <a:r>
              <a:rPr lang="en-US" sz="1500" dirty="0">
                <a:solidFill>
                  <a:srgbClr val="000000"/>
                </a:solidFill>
                <a:latin typeface="Lato"/>
                <a:ea typeface="Lato"/>
                <a:cs typeface="Lato"/>
                <a:sym typeface="Lato"/>
              </a:rPr>
              <a:t> </a:t>
            </a:r>
          </a:p>
          <a:p>
            <a:pPr marL="323852" lvl="1" indent="-161926" algn="just">
              <a:lnSpc>
                <a:spcPts val="2100"/>
              </a:lnSpc>
              <a:buAutoNum type="arabicPeriod"/>
            </a:pPr>
            <a:r>
              <a:rPr lang="en-US" sz="1500" dirty="0">
                <a:solidFill>
                  <a:srgbClr val="000000"/>
                </a:solidFill>
                <a:latin typeface="Lato"/>
                <a:ea typeface="Lato"/>
                <a:cs typeface="Lato"/>
                <a:sym typeface="Lato"/>
              </a:rPr>
              <a:t>Hussain, M.M., Rafi, U., Imran, A., Rehman, M.U. and Abbas, S.K., 2024. Risk factors associated with cardiovascular disorders: Risk factors associated with cardiovascular disorders. </a:t>
            </a:r>
            <a:r>
              <a:rPr lang="en-US" sz="1500" i="1" dirty="0">
                <a:solidFill>
                  <a:srgbClr val="000000"/>
                </a:solidFill>
                <a:latin typeface="Lato Italics"/>
                <a:ea typeface="Lato Italics"/>
                <a:cs typeface="Lato Italics"/>
                <a:sym typeface="Lato Italics"/>
              </a:rPr>
              <a:t>Pakistan </a:t>
            </a:r>
            <a:r>
              <a:rPr lang="en-US" sz="1500" i="1" dirty="0" err="1">
                <a:solidFill>
                  <a:srgbClr val="000000"/>
                </a:solidFill>
                <a:latin typeface="Lato Italics"/>
                <a:ea typeface="Lato Italics"/>
                <a:cs typeface="Lato Italics"/>
                <a:sym typeface="Lato Italics"/>
              </a:rPr>
              <a:t>BioMedical</a:t>
            </a:r>
            <a:r>
              <a:rPr lang="en-US" sz="1500" i="1" dirty="0">
                <a:solidFill>
                  <a:srgbClr val="000000"/>
                </a:solidFill>
                <a:latin typeface="Lato Italics"/>
                <a:ea typeface="Lato Italics"/>
                <a:cs typeface="Lato Italics"/>
                <a:sym typeface="Lato Italics"/>
              </a:rPr>
              <a:t> Journal</a:t>
            </a:r>
            <a:r>
              <a:rPr lang="en-US" sz="1500" dirty="0">
                <a:solidFill>
                  <a:srgbClr val="000000"/>
                </a:solidFill>
                <a:latin typeface="Lato"/>
                <a:ea typeface="Lato"/>
                <a:cs typeface="Lato"/>
                <a:sym typeface="Lato"/>
              </a:rPr>
              <a:t>, pp.03-10. </a:t>
            </a:r>
            <a:r>
              <a:rPr lang="en-US" sz="1500" u="sng" dirty="0">
                <a:solidFill>
                  <a:srgbClr val="000000"/>
                </a:solidFill>
                <a:latin typeface="Lato"/>
                <a:ea typeface="Lato"/>
                <a:cs typeface="Lato"/>
                <a:sym typeface="Lato"/>
                <a:hlinkClick r:id="rId15" tooltip="http://pakistanbmj.com/journal/index.php/pbmj/article/view/1034"/>
              </a:rPr>
              <a:t>http://pakistanbmj.com/journal/index.php/pbmj/article/view/1034</a:t>
            </a:r>
            <a:r>
              <a:rPr lang="en-US" sz="1500" dirty="0">
                <a:solidFill>
                  <a:srgbClr val="000000"/>
                </a:solidFill>
                <a:latin typeface="Lato"/>
                <a:ea typeface="Lato"/>
                <a:cs typeface="Lato"/>
                <a:sym typeface="Lato"/>
              </a:rPr>
              <a:t> </a:t>
            </a:r>
          </a:p>
          <a:p>
            <a:pPr marL="323852" lvl="1" indent="-161926" algn="just">
              <a:lnSpc>
                <a:spcPts val="2100"/>
              </a:lnSpc>
              <a:buAutoNum type="arabicPeriod"/>
            </a:pPr>
            <a:r>
              <a:rPr lang="en-US" sz="1500" dirty="0">
                <a:solidFill>
                  <a:srgbClr val="000000"/>
                </a:solidFill>
                <a:latin typeface="Lato"/>
                <a:ea typeface="Lato"/>
                <a:cs typeface="Lato"/>
                <a:sym typeface="Lato"/>
              </a:rPr>
              <a:t>Bager, J.E., </a:t>
            </a:r>
            <a:r>
              <a:rPr lang="en-US" sz="1500" dirty="0" err="1">
                <a:solidFill>
                  <a:srgbClr val="000000"/>
                </a:solidFill>
                <a:latin typeface="Lato"/>
                <a:ea typeface="Lato"/>
                <a:cs typeface="Lato"/>
                <a:sym typeface="Lato"/>
              </a:rPr>
              <a:t>Manhem</a:t>
            </a:r>
            <a:r>
              <a:rPr lang="en-US" sz="1500" dirty="0">
                <a:solidFill>
                  <a:srgbClr val="000000"/>
                </a:solidFill>
                <a:latin typeface="Lato"/>
                <a:ea typeface="Lato"/>
                <a:cs typeface="Lato"/>
                <a:sym typeface="Lato"/>
              </a:rPr>
              <a:t>, K., Andersson, T., Hjerpe, P., Bengtsson-Boström, K., Ljungman, C. and </a:t>
            </a:r>
            <a:r>
              <a:rPr lang="en-US" sz="1500" dirty="0" err="1">
                <a:solidFill>
                  <a:srgbClr val="000000"/>
                </a:solidFill>
                <a:latin typeface="Lato"/>
                <a:ea typeface="Lato"/>
                <a:cs typeface="Lato"/>
                <a:sym typeface="Lato"/>
              </a:rPr>
              <a:t>Mourtzinis</a:t>
            </a:r>
            <a:r>
              <a:rPr lang="en-US" sz="1500" dirty="0">
                <a:solidFill>
                  <a:srgbClr val="000000"/>
                </a:solidFill>
                <a:latin typeface="Lato"/>
                <a:ea typeface="Lato"/>
                <a:cs typeface="Lato"/>
                <a:sym typeface="Lato"/>
              </a:rPr>
              <a:t>, G., 2023. Hypertension: sex-related differences in drug treatment, prevalence and blood pressure control in primary care. </a:t>
            </a:r>
            <a:r>
              <a:rPr lang="en-US" sz="1500" i="1" dirty="0">
                <a:solidFill>
                  <a:srgbClr val="000000"/>
                </a:solidFill>
                <a:latin typeface="Lato Italics"/>
                <a:ea typeface="Lato Italics"/>
                <a:cs typeface="Lato Italics"/>
                <a:sym typeface="Lato Italics"/>
              </a:rPr>
              <a:t>Journal of Human Hypertension</a:t>
            </a:r>
            <a:r>
              <a:rPr lang="en-US" sz="1500" dirty="0">
                <a:solidFill>
                  <a:srgbClr val="000000"/>
                </a:solidFill>
                <a:latin typeface="Lato"/>
                <a:ea typeface="Lato"/>
                <a:cs typeface="Lato"/>
                <a:sym typeface="Lato"/>
              </a:rPr>
              <a:t>, </a:t>
            </a:r>
            <a:r>
              <a:rPr lang="en-US" sz="1500" i="1" dirty="0">
                <a:solidFill>
                  <a:srgbClr val="000000"/>
                </a:solidFill>
                <a:latin typeface="Lato Italics"/>
                <a:ea typeface="Lato Italics"/>
                <a:cs typeface="Lato Italics"/>
                <a:sym typeface="Lato Italics"/>
              </a:rPr>
              <a:t>37</a:t>
            </a:r>
            <a:r>
              <a:rPr lang="en-US" sz="1500" dirty="0">
                <a:solidFill>
                  <a:srgbClr val="000000"/>
                </a:solidFill>
                <a:latin typeface="Lato"/>
                <a:ea typeface="Lato"/>
                <a:cs typeface="Lato"/>
                <a:sym typeface="Lato"/>
              </a:rPr>
              <a:t>(8), pp.662-670. </a:t>
            </a:r>
            <a:r>
              <a:rPr lang="en-US" sz="1500" u="sng" dirty="0">
                <a:solidFill>
                  <a:srgbClr val="000000"/>
                </a:solidFill>
                <a:latin typeface="Lato"/>
                <a:ea typeface="Lato"/>
                <a:cs typeface="Lato"/>
                <a:sym typeface="Lato"/>
                <a:hlinkClick r:id="rId16" tooltip="https://www.nature.com/articles/s41371-023-00801-5"/>
              </a:rPr>
              <a:t>https://www.nature.com/articles/s41371-023-00801-5</a:t>
            </a:r>
            <a:r>
              <a:rPr lang="en-US" sz="1500" dirty="0">
                <a:solidFill>
                  <a:srgbClr val="000000"/>
                </a:solidFill>
                <a:latin typeface="Lato"/>
                <a:ea typeface="Lato"/>
                <a:cs typeface="Lato"/>
                <a:sym typeface="Lato"/>
              </a:rPr>
              <a:t> </a:t>
            </a:r>
          </a:p>
          <a:p>
            <a:pPr marL="323852" lvl="1" indent="-161926" algn="just">
              <a:lnSpc>
                <a:spcPts val="2100"/>
              </a:lnSpc>
              <a:buAutoNum type="arabicPeriod"/>
            </a:pPr>
            <a:r>
              <a:rPr lang="en-US" sz="1500" dirty="0" err="1">
                <a:solidFill>
                  <a:srgbClr val="000000"/>
                </a:solidFill>
                <a:latin typeface="Lato"/>
                <a:ea typeface="Lato"/>
                <a:cs typeface="Lato"/>
                <a:sym typeface="Lato"/>
              </a:rPr>
              <a:t>Goorani</a:t>
            </a:r>
            <a:r>
              <a:rPr lang="en-US" sz="1500" dirty="0">
                <a:solidFill>
                  <a:srgbClr val="000000"/>
                </a:solidFill>
                <a:latin typeface="Lato"/>
                <a:ea typeface="Lato"/>
                <a:cs typeface="Lato"/>
                <a:sym typeface="Lato"/>
              </a:rPr>
              <a:t>, S., </a:t>
            </a:r>
            <a:r>
              <a:rPr lang="en-US" sz="1500" dirty="0" err="1">
                <a:solidFill>
                  <a:srgbClr val="000000"/>
                </a:solidFill>
                <a:latin typeface="Lato"/>
                <a:ea typeface="Lato"/>
                <a:cs typeface="Lato"/>
                <a:sym typeface="Lato"/>
              </a:rPr>
              <a:t>Zangene</a:t>
            </a:r>
            <a:r>
              <a:rPr lang="en-US" sz="1500" dirty="0">
                <a:solidFill>
                  <a:srgbClr val="000000"/>
                </a:solidFill>
                <a:latin typeface="Lato"/>
                <a:ea typeface="Lato"/>
                <a:cs typeface="Lato"/>
                <a:sym typeface="Lato"/>
              </a:rPr>
              <a:t>, S. and Imig, J.D., 2024. Hypertension: a continuing public healthcare issue. </a:t>
            </a:r>
            <a:r>
              <a:rPr lang="en-US" sz="1500" i="1" dirty="0">
                <a:solidFill>
                  <a:srgbClr val="000000"/>
                </a:solidFill>
                <a:latin typeface="Lato Italics"/>
                <a:ea typeface="Lato Italics"/>
                <a:cs typeface="Lato Italics"/>
                <a:sym typeface="Lato Italics"/>
              </a:rPr>
              <a:t>International journal of molecular sciences</a:t>
            </a:r>
            <a:r>
              <a:rPr lang="en-US" sz="1500" dirty="0">
                <a:solidFill>
                  <a:srgbClr val="000000"/>
                </a:solidFill>
                <a:latin typeface="Lato"/>
                <a:ea typeface="Lato"/>
                <a:cs typeface="Lato"/>
                <a:sym typeface="Lato"/>
              </a:rPr>
              <a:t>, </a:t>
            </a:r>
            <a:r>
              <a:rPr lang="en-US" sz="1500" i="1" dirty="0">
                <a:solidFill>
                  <a:srgbClr val="000000"/>
                </a:solidFill>
                <a:latin typeface="Lato Italics"/>
                <a:ea typeface="Lato Italics"/>
                <a:cs typeface="Lato Italics"/>
                <a:sym typeface="Lato Italics"/>
              </a:rPr>
              <a:t>26</a:t>
            </a:r>
            <a:r>
              <a:rPr lang="en-US" sz="1500" dirty="0">
                <a:solidFill>
                  <a:srgbClr val="000000"/>
                </a:solidFill>
                <a:latin typeface="Lato"/>
                <a:ea typeface="Lato"/>
                <a:cs typeface="Lato"/>
                <a:sym typeface="Lato"/>
              </a:rPr>
              <a:t>(1), p.123. </a:t>
            </a:r>
            <a:r>
              <a:rPr lang="en-US" sz="1500" u="sng" dirty="0">
                <a:solidFill>
                  <a:srgbClr val="000000"/>
                </a:solidFill>
                <a:latin typeface="Lato"/>
                <a:ea typeface="Lato"/>
                <a:cs typeface="Lato"/>
                <a:sym typeface="Lato"/>
                <a:hlinkClick r:id="rId17" tooltip="https://www.mdpi.com/1422-0067/26/1/123"/>
              </a:rPr>
              <a:t>https://www.mdpi.com/1422-0067/26/1/123</a:t>
            </a:r>
            <a:r>
              <a:rPr lang="en-US" sz="1500" dirty="0">
                <a:solidFill>
                  <a:srgbClr val="000000"/>
                </a:solidFill>
                <a:latin typeface="Lato"/>
                <a:ea typeface="Lato"/>
                <a:cs typeface="Lato"/>
                <a:sym typeface="Lato"/>
              </a:rPr>
              <a:t> </a:t>
            </a:r>
          </a:p>
          <a:p>
            <a:pPr marL="323852" lvl="1" indent="-161926" algn="just">
              <a:lnSpc>
                <a:spcPts val="2100"/>
              </a:lnSpc>
              <a:buAutoNum type="arabicPeriod"/>
            </a:pPr>
            <a:r>
              <a:rPr lang="en-US" sz="1500" dirty="0">
                <a:solidFill>
                  <a:srgbClr val="000000"/>
                </a:solidFill>
                <a:latin typeface="Lato"/>
                <a:ea typeface="Lato"/>
                <a:cs typeface="Lato"/>
                <a:sym typeface="Lato"/>
              </a:rPr>
              <a:t>Buckley, L.F., Baker, W.L., Van Tassell, B.W., Cohen, J.B., </a:t>
            </a:r>
            <a:r>
              <a:rPr lang="en-US" sz="1500" dirty="0" err="1">
                <a:solidFill>
                  <a:srgbClr val="000000"/>
                </a:solidFill>
                <a:latin typeface="Lato"/>
                <a:ea typeface="Lato"/>
                <a:cs typeface="Lato"/>
                <a:sym typeface="Lato"/>
              </a:rPr>
              <a:t>Alkhezi</a:t>
            </a:r>
            <a:r>
              <a:rPr lang="en-US" sz="1500" dirty="0">
                <a:solidFill>
                  <a:srgbClr val="000000"/>
                </a:solidFill>
                <a:latin typeface="Lato"/>
                <a:ea typeface="Lato"/>
                <a:cs typeface="Lato"/>
                <a:sym typeface="Lato"/>
              </a:rPr>
              <a:t>, O., Bress, A.P. and Dixon, D.L., 2023. Systolic blood pressure time in target range and major adverse kidney and cardiovascular events. </a:t>
            </a:r>
            <a:r>
              <a:rPr lang="en-US" sz="1500" i="1" dirty="0">
                <a:solidFill>
                  <a:srgbClr val="000000"/>
                </a:solidFill>
                <a:latin typeface="Lato Italics"/>
                <a:ea typeface="Lato Italics"/>
                <a:cs typeface="Lato Italics"/>
                <a:sym typeface="Lato Italics"/>
              </a:rPr>
              <a:t>Hypertension</a:t>
            </a:r>
            <a:r>
              <a:rPr lang="en-US" sz="1500" dirty="0">
                <a:solidFill>
                  <a:srgbClr val="000000"/>
                </a:solidFill>
                <a:latin typeface="Lato"/>
                <a:ea typeface="Lato"/>
                <a:cs typeface="Lato"/>
                <a:sym typeface="Lato"/>
              </a:rPr>
              <a:t>, </a:t>
            </a:r>
            <a:r>
              <a:rPr lang="en-US" sz="1500" i="1" dirty="0">
                <a:solidFill>
                  <a:srgbClr val="000000"/>
                </a:solidFill>
                <a:latin typeface="Lato Italics"/>
                <a:ea typeface="Lato Italics"/>
                <a:cs typeface="Lato Italics"/>
                <a:sym typeface="Lato Italics"/>
              </a:rPr>
              <a:t>80</a:t>
            </a:r>
            <a:r>
              <a:rPr lang="en-US" sz="1500" dirty="0">
                <a:solidFill>
                  <a:srgbClr val="000000"/>
                </a:solidFill>
                <a:latin typeface="Lato"/>
                <a:ea typeface="Lato"/>
                <a:cs typeface="Lato"/>
                <a:sym typeface="Lato"/>
              </a:rPr>
              <a:t>(2), pp.305-313. </a:t>
            </a:r>
            <a:r>
              <a:rPr lang="en-US" sz="1500" u="sng" dirty="0">
                <a:solidFill>
                  <a:srgbClr val="000000"/>
                </a:solidFill>
                <a:latin typeface="Lato"/>
                <a:ea typeface="Lato"/>
                <a:cs typeface="Lato"/>
                <a:sym typeface="Lato"/>
                <a:hlinkClick r:id="rId18" tooltip="https://www.ahajournals.org/doi/abs/10.1161/HYPERTENSIONAHA.122.20141"/>
              </a:rPr>
              <a:t>https://www.ahajournals.org/doi/abs/10.1161/HYPERTENSIONAHA.122.20141</a:t>
            </a:r>
            <a:r>
              <a:rPr lang="en-US" sz="1500" dirty="0">
                <a:solidFill>
                  <a:srgbClr val="000000"/>
                </a:solidFill>
                <a:latin typeface="Lato"/>
                <a:ea typeface="Lato"/>
                <a:cs typeface="Lato"/>
                <a:sym typeface="Lato"/>
              </a:rPr>
              <a:t> </a:t>
            </a:r>
          </a:p>
          <a:p>
            <a:pPr algn="just">
              <a:lnSpc>
                <a:spcPts val="2100"/>
              </a:lnSpc>
              <a:spcBef>
                <a:spcPct val="0"/>
              </a:spcBef>
            </a:pPr>
            <a:endParaRPr lang="en-US" sz="1500" dirty="0">
              <a:solidFill>
                <a:srgbClr val="000000"/>
              </a:solidFill>
              <a:latin typeface="Lato"/>
              <a:ea typeface="Lato"/>
              <a:cs typeface="Lato"/>
              <a:sym typeface="Lato"/>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C0B2CB-6A11-5D97-3D24-C10F904FBFDB}"/>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4AA34C1A-E212-725E-D537-440051B708A7}"/>
              </a:ext>
            </a:extLst>
          </p:cNvPr>
          <p:cNvGrpSpPr/>
          <p:nvPr/>
        </p:nvGrpSpPr>
        <p:grpSpPr>
          <a:xfrm>
            <a:off x="1109731" y="390772"/>
            <a:ext cx="534176" cy="534176"/>
            <a:chOff x="0" y="0"/>
            <a:chExt cx="812800" cy="812800"/>
          </a:xfrm>
        </p:grpSpPr>
        <p:sp>
          <p:nvSpPr>
            <p:cNvPr id="3" name="Freeform 3">
              <a:extLst>
                <a:ext uri="{FF2B5EF4-FFF2-40B4-BE49-F238E27FC236}">
                  <a16:creationId xmlns:a16="http://schemas.microsoft.com/office/drawing/2014/main" id="{C715E6BC-8425-1F1E-02F1-B295A2E2A5E2}"/>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4" name="TextBox 4">
              <a:extLst>
                <a:ext uri="{FF2B5EF4-FFF2-40B4-BE49-F238E27FC236}">
                  <a16:creationId xmlns:a16="http://schemas.microsoft.com/office/drawing/2014/main" id="{BC92788F-1B73-A4EC-CE29-0ADB1D171238}"/>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5" name="Freeform 5">
            <a:extLst>
              <a:ext uri="{FF2B5EF4-FFF2-40B4-BE49-F238E27FC236}">
                <a16:creationId xmlns:a16="http://schemas.microsoft.com/office/drawing/2014/main" id="{44683861-1D80-5AE0-481C-2CD4019DADAD}"/>
              </a:ext>
            </a:extLst>
          </p:cNvPr>
          <p:cNvSpPr/>
          <p:nvPr/>
        </p:nvSpPr>
        <p:spPr>
          <a:xfrm>
            <a:off x="1156404" y="437445"/>
            <a:ext cx="440831" cy="440831"/>
          </a:xfrm>
          <a:custGeom>
            <a:avLst/>
            <a:gdLst/>
            <a:ahLst/>
            <a:cxnLst/>
            <a:rect l="l" t="t" r="r" b="b"/>
            <a:pathLst>
              <a:path w="440831" h="440831">
                <a:moveTo>
                  <a:pt x="0" y="0"/>
                </a:moveTo>
                <a:lnTo>
                  <a:pt x="440831" y="0"/>
                </a:lnTo>
                <a:lnTo>
                  <a:pt x="440831" y="440831"/>
                </a:lnTo>
                <a:lnTo>
                  <a:pt x="0" y="440831"/>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grpSp>
        <p:nvGrpSpPr>
          <p:cNvPr id="6" name="Group 6">
            <a:extLst>
              <a:ext uri="{FF2B5EF4-FFF2-40B4-BE49-F238E27FC236}">
                <a16:creationId xmlns:a16="http://schemas.microsoft.com/office/drawing/2014/main" id="{94DD2296-8093-1335-92BB-7B94D52995C8}"/>
              </a:ext>
            </a:extLst>
          </p:cNvPr>
          <p:cNvGrpSpPr/>
          <p:nvPr/>
        </p:nvGrpSpPr>
        <p:grpSpPr>
          <a:xfrm>
            <a:off x="16921756" y="8920756"/>
            <a:ext cx="337544" cy="337544"/>
            <a:chOff x="0" y="0"/>
            <a:chExt cx="812800" cy="812800"/>
          </a:xfrm>
        </p:grpSpPr>
        <p:sp>
          <p:nvSpPr>
            <p:cNvPr id="7" name="Freeform 7">
              <a:extLst>
                <a:ext uri="{FF2B5EF4-FFF2-40B4-BE49-F238E27FC236}">
                  <a16:creationId xmlns:a16="http://schemas.microsoft.com/office/drawing/2014/main" id="{2989D07C-4772-6D1E-970B-2D9BFE704556}"/>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8" name="TextBox 8">
              <a:extLst>
                <a:ext uri="{FF2B5EF4-FFF2-40B4-BE49-F238E27FC236}">
                  <a16:creationId xmlns:a16="http://schemas.microsoft.com/office/drawing/2014/main" id="{817EE28B-A970-43D3-E079-FDCC1E12833E}"/>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9" name="Group 9">
            <a:extLst>
              <a:ext uri="{FF2B5EF4-FFF2-40B4-BE49-F238E27FC236}">
                <a16:creationId xmlns:a16="http://schemas.microsoft.com/office/drawing/2014/main" id="{ADB58101-2CFF-CEC0-35A4-C4568A3C1B80}"/>
              </a:ext>
            </a:extLst>
          </p:cNvPr>
          <p:cNvGrpSpPr/>
          <p:nvPr/>
        </p:nvGrpSpPr>
        <p:grpSpPr>
          <a:xfrm>
            <a:off x="16491159" y="8920756"/>
            <a:ext cx="337544" cy="337544"/>
            <a:chOff x="0" y="0"/>
            <a:chExt cx="812800" cy="812800"/>
          </a:xfrm>
        </p:grpSpPr>
        <p:sp>
          <p:nvSpPr>
            <p:cNvPr id="10" name="Freeform 10">
              <a:extLst>
                <a:ext uri="{FF2B5EF4-FFF2-40B4-BE49-F238E27FC236}">
                  <a16:creationId xmlns:a16="http://schemas.microsoft.com/office/drawing/2014/main" id="{F476AC0E-62B9-347B-9239-F923BBC47A99}"/>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1" name="TextBox 11">
              <a:extLst>
                <a:ext uri="{FF2B5EF4-FFF2-40B4-BE49-F238E27FC236}">
                  <a16:creationId xmlns:a16="http://schemas.microsoft.com/office/drawing/2014/main" id="{089B6231-3076-71C7-C597-02FF30120543}"/>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2" name="Group 12">
            <a:extLst>
              <a:ext uri="{FF2B5EF4-FFF2-40B4-BE49-F238E27FC236}">
                <a16:creationId xmlns:a16="http://schemas.microsoft.com/office/drawing/2014/main" id="{E5164BA1-819E-6498-F470-C6A5495C8079}"/>
              </a:ext>
            </a:extLst>
          </p:cNvPr>
          <p:cNvGrpSpPr/>
          <p:nvPr/>
        </p:nvGrpSpPr>
        <p:grpSpPr>
          <a:xfrm>
            <a:off x="16060561" y="8920756"/>
            <a:ext cx="337544" cy="337544"/>
            <a:chOff x="0" y="0"/>
            <a:chExt cx="812800" cy="812800"/>
          </a:xfrm>
        </p:grpSpPr>
        <p:sp>
          <p:nvSpPr>
            <p:cNvPr id="13" name="Freeform 13">
              <a:extLst>
                <a:ext uri="{FF2B5EF4-FFF2-40B4-BE49-F238E27FC236}">
                  <a16:creationId xmlns:a16="http://schemas.microsoft.com/office/drawing/2014/main" id="{34E18AB3-8DF3-8A27-8467-F50F802657A8}"/>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4" name="TextBox 14">
              <a:extLst>
                <a:ext uri="{FF2B5EF4-FFF2-40B4-BE49-F238E27FC236}">
                  <a16:creationId xmlns:a16="http://schemas.microsoft.com/office/drawing/2014/main" id="{36EA9E70-E8B9-33FD-BAA4-2836C575F6AC}"/>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15" name="TextBox 15">
            <a:extLst>
              <a:ext uri="{FF2B5EF4-FFF2-40B4-BE49-F238E27FC236}">
                <a16:creationId xmlns:a16="http://schemas.microsoft.com/office/drawing/2014/main" id="{E7721556-4726-0BF0-7EE6-549B69A786B7}"/>
              </a:ext>
            </a:extLst>
          </p:cNvPr>
          <p:cNvSpPr txBox="1"/>
          <p:nvPr/>
        </p:nvSpPr>
        <p:spPr>
          <a:xfrm>
            <a:off x="5821865" y="345123"/>
            <a:ext cx="7281174" cy="730250"/>
          </a:xfrm>
          <a:prstGeom prst="rect">
            <a:avLst/>
          </a:prstGeom>
        </p:spPr>
        <p:txBody>
          <a:bodyPr lIns="0" tIns="0" rIns="0" bIns="0" rtlCol="0" anchor="t">
            <a:spAutoFit/>
          </a:bodyPr>
          <a:lstStyle/>
          <a:p>
            <a:pPr algn="l">
              <a:lnSpc>
                <a:spcPts val="5499"/>
              </a:lnSpc>
            </a:pPr>
            <a:r>
              <a:rPr lang="en-US" sz="5499" b="1">
                <a:solidFill>
                  <a:srgbClr val="000000"/>
                </a:solidFill>
                <a:latin typeface="TT Hoves Bold"/>
                <a:ea typeface="TT Hoves Bold"/>
                <a:cs typeface="TT Hoves Bold"/>
                <a:sym typeface="TT Hoves Bold"/>
              </a:rPr>
              <a:t>Continue References</a:t>
            </a:r>
          </a:p>
        </p:txBody>
      </p:sp>
      <p:sp>
        <p:nvSpPr>
          <p:cNvPr id="16" name="TextBox 16">
            <a:extLst>
              <a:ext uri="{FF2B5EF4-FFF2-40B4-BE49-F238E27FC236}">
                <a16:creationId xmlns:a16="http://schemas.microsoft.com/office/drawing/2014/main" id="{AEAC0BB1-2C16-1185-6371-AC41E370EF60}"/>
              </a:ext>
            </a:extLst>
          </p:cNvPr>
          <p:cNvSpPr txBox="1"/>
          <p:nvPr/>
        </p:nvSpPr>
        <p:spPr>
          <a:xfrm>
            <a:off x="0" y="1485900"/>
            <a:ext cx="18288000" cy="7244868"/>
          </a:xfrm>
          <a:prstGeom prst="rect">
            <a:avLst/>
          </a:prstGeom>
        </p:spPr>
        <p:txBody>
          <a:bodyPr lIns="0" tIns="0" rIns="0" bIns="0" rtlCol="0" anchor="t">
            <a:spAutoFit/>
          </a:bodyPr>
          <a:lstStyle/>
          <a:p>
            <a:pPr marL="161926" lvl="1" algn="just">
              <a:lnSpc>
                <a:spcPts val="2100"/>
              </a:lnSpc>
            </a:pPr>
            <a:r>
              <a:rPr lang="en-US" sz="1500" dirty="0">
                <a:solidFill>
                  <a:srgbClr val="000000"/>
                </a:solidFill>
                <a:latin typeface="Lato"/>
                <a:ea typeface="Lato"/>
                <a:cs typeface="Lato"/>
                <a:sym typeface="Lato"/>
              </a:rPr>
              <a:t>Schutte, A.E., Kollias, A. and Stergiou, G.S., 2022. Blood pressure and its variability: classic and novel measurement techniques. Nature Reviews Cardiology, 19(10), pp.643-654.  </a:t>
            </a:r>
            <a:r>
              <a:rPr lang="en-US" sz="1500" dirty="0">
                <a:solidFill>
                  <a:srgbClr val="000000"/>
                </a:solidFill>
                <a:latin typeface="Lato"/>
                <a:ea typeface="Lato"/>
                <a:cs typeface="Lato"/>
                <a:sym typeface="Lato"/>
                <a:hlinkClick r:id="rId4"/>
              </a:rPr>
              <a:t>https://www.frontiersin.org/journals/cardiovascular-medicine/articles/10.3389/fcvm.2022.939103/full?conv_s=sh%3A1764028800318-0.8911224186886102*si%3A1*pv%3A1&amp;conv_v=vi%3A1*sc%3A1*cs%3A1764028800*fs%3A1764028800*pv%3A1*exp%3A%7B%7D*seg%3A%7B%7D</a:t>
            </a:r>
            <a:r>
              <a:rPr lang="en-US" sz="1500" dirty="0">
                <a:solidFill>
                  <a:srgbClr val="000000"/>
                </a:solidFill>
                <a:latin typeface="Lato"/>
                <a:ea typeface="Lato"/>
                <a:cs typeface="Lato"/>
                <a:sym typeface="Lato"/>
              </a:rPr>
              <a:t>  </a:t>
            </a:r>
          </a:p>
          <a:p>
            <a:pPr marL="161926" lvl="1" algn="just">
              <a:lnSpc>
                <a:spcPts val="2100"/>
              </a:lnSpc>
            </a:pPr>
            <a:r>
              <a:rPr lang="en-US" sz="1500" dirty="0" err="1">
                <a:solidFill>
                  <a:srgbClr val="000000"/>
                </a:solidFill>
                <a:latin typeface="Lato"/>
                <a:ea typeface="Lato"/>
                <a:cs typeface="Lato"/>
                <a:sym typeface="Lato"/>
              </a:rPr>
              <a:t>Cífková</a:t>
            </a:r>
            <a:r>
              <a:rPr lang="en-US" sz="1500" dirty="0">
                <a:solidFill>
                  <a:srgbClr val="000000"/>
                </a:solidFill>
                <a:latin typeface="Lato"/>
                <a:ea typeface="Lato"/>
                <a:cs typeface="Lato"/>
                <a:sym typeface="Lato"/>
              </a:rPr>
              <a:t>, R., 2023. Hypertension in pregnancy: a diagnostic and therapeutic overview. High Blood Pressure &amp; Cardiovascular Prevention, 30(4), pp.289-303.  </a:t>
            </a:r>
            <a:r>
              <a:rPr lang="en-US" sz="1500" dirty="0">
                <a:solidFill>
                  <a:srgbClr val="000000"/>
                </a:solidFill>
                <a:latin typeface="Lato"/>
                <a:ea typeface="Lato"/>
                <a:cs typeface="Lato"/>
                <a:sym typeface="Lato"/>
                <a:hlinkClick r:id="rId5"/>
              </a:rPr>
              <a:t>https://link.springer.com/article/10.1007/s40292-023-00582-5</a:t>
            </a:r>
            <a:r>
              <a:rPr lang="en-US" sz="1500" dirty="0">
                <a:solidFill>
                  <a:srgbClr val="000000"/>
                </a:solidFill>
                <a:latin typeface="Lato"/>
                <a:ea typeface="Lato"/>
                <a:cs typeface="Lato"/>
                <a:sym typeface="Lato"/>
              </a:rPr>
              <a:t>  </a:t>
            </a:r>
          </a:p>
          <a:p>
            <a:pPr marL="161926" lvl="1" algn="just">
              <a:lnSpc>
                <a:spcPts val="2100"/>
              </a:lnSpc>
            </a:pPr>
            <a:r>
              <a:rPr lang="en-US" sz="1500" dirty="0" err="1">
                <a:solidFill>
                  <a:srgbClr val="000000"/>
                </a:solidFill>
                <a:latin typeface="Lato"/>
                <a:ea typeface="Lato"/>
                <a:cs typeface="Lato"/>
                <a:sym typeface="Lato"/>
              </a:rPr>
              <a:t>Masenga</a:t>
            </a:r>
            <a:r>
              <a:rPr lang="en-US" sz="1500" dirty="0">
                <a:solidFill>
                  <a:srgbClr val="000000"/>
                </a:solidFill>
                <a:latin typeface="Lato"/>
                <a:ea typeface="Lato"/>
                <a:cs typeface="Lato"/>
                <a:sym typeface="Lato"/>
              </a:rPr>
              <a:t>, S.K., Hamooya, B., Hangoma, J., </a:t>
            </a:r>
            <a:r>
              <a:rPr lang="en-US" sz="1500" dirty="0" err="1">
                <a:solidFill>
                  <a:srgbClr val="000000"/>
                </a:solidFill>
                <a:latin typeface="Lato"/>
                <a:ea typeface="Lato"/>
                <a:cs typeface="Lato"/>
                <a:sym typeface="Lato"/>
              </a:rPr>
              <a:t>Hayumbu</a:t>
            </a:r>
            <a:r>
              <a:rPr lang="en-US" sz="1500" dirty="0">
                <a:solidFill>
                  <a:srgbClr val="000000"/>
                </a:solidFill>
                <a:latin typeface="Lato"/>
                <a:ea typeface="Lato"/>
                <a:cs typeface="Lato"/>
                <a:sym typeface="Lato"/>
              </a:rPr>
              <a:t>, V., </a:t>
            </a:r>
            <a:r>
              <a:rPr lang="en-US" sz="1500" dirty="0" err="1">
                <a:solidFill>
                  <a:srgbClr val="000000"/>
                </a:solidFill>
                <a:latin typeface="Lato"/>
                <a:ea typeface="Lato"/>
                <a:cs typeface="Lato"/>
                <a:sym typeface="Lato"/>
              </a:rPr>
              <a:t>Ertuglu</a:t>
            </a:r>
            <a:r>
              <a:rPr lang="en-US" sz="1500" dirty="0">
                <a:solidFill>
                  <a:srgbClr val="000000"/>
                </a:solidFill>
                <a:latin typeface="Lato"/>
                <a:ea typeface="Lato"/>
                <a:cs typeface="Lato"/>
                <a:sym typeface="Lato"/>
              </a:rPr>
              <a:t>, L.A., Ishimwe, J., Rahman, S., Saleem, M., Laffer, C.L., </a:t>
            </a:r>
            <a:r>
              <a:rPr lang="en-US" sz="1500" dirty="0" err="1">
                <a:solidFill>
                  <a:srgbClr val="000000"/>
                </a:solidFill>
                <a:latin typeface="Lato"/>
                <a:ea typeface="Lato"/>
                <a:cs typeface="Lato"/>
                <a:sym typeface="Lato"/>
              </a:rPr>
              <a:t>Elijovich</a:t>
            </a:r>
            <a:r>
              <a:rPr lang="en-US" sz="1500" dirty="0">
                <a:solidFill>
                  <a:srgbClr val="000000"/>
                </a:solidFill>
                <a:latin typeface="Lato"/>
                <a:ea typeface="Lato"/>
                <a:cs typeface="Lato"/>
                <a:sym typeface="Lato"/>
              </a:rPr>
              <a:t>, F. and Kirabo, A., 2022. Recent advances in modulation of cardiovascular diseases by the gut microbiota. Journal of Human Hypertension, 36(11), pp.952-959.  </a:t>
            </a:r>
            <a:r>
              <a:rPr lang="en-US" sz="1500" dirty="0">
                <a:solidFill>
                  <a:srgbClr val="000000"/>
                </a:solidFill>
                <a:latin typeface="Lato"/>
                <a:ea typeface="Lato"/>
                <a:cs typeface="Lato"/>
                <a:sym typeface="Lato"/>
                <a:hlinkClick r:id="rId6"/>
              </a:rPr>
              <a:t>https://www.nature.com/articles/s41371-022-00698-6</a:t>
            </a:r>
            <a:r>
              <a:rPr lang="en-US" sz="1500" dirty="0">
                <a:solidFill>
                  <a:srgbClr val="000000"/>
                </a:solidFill>
                <a:latin typeface="Lato"/>
                <a:ea typeface="Lato"/>
                <a:cs typeface="Lato"/>
                <a:sym typeface="Lato"/>
              </a:rPr>
              <a:t>  </a:t>
            </a:r>
          </a:p>
          <a:p>
            <a:pPr marL="161926" lvl="1" algn="just">
              <a:lnSpc>
                <a:spcPts val="2100"/>
              </a:lnSpc>
            </a:pPr>
            <a:r>
              <a:rPr lang="en-US" sz="1500" dirty="0">
                <a:solidFill>
                  <a:srgbClr val="000000"/>
                </a:solidFill>
                <a:latin typeface="Lato"/>
                <a:ea typeface="Lato"/>
                <a:cs typeface="Lato"/>
                <a:sym typeface="Lato"/>
              </a:rPr>
              <a:t>Kanki, M., Nath, A.P., Xiang, R., </a:t>
            </a:r>
            <a:r>
              <a:rPr lang="en-US" sz="1500" dirty="0" err="1">
                <a:solidFill>
                  <a:srgbClr val="000000"/>
                </a:solidFill>
                <a:latin typeface="Lato"/>
                <a:ea typeface="Lato"/>
                <a:cs typeface="Lato"/>
                <a:sym typeface="Lato"/>
              </a:rPr>
              <a:t>Yiallourou</a:t>
            </a:r>
            <a:r>
              <a:rPr lang="en-US" sz="1500" dirty="0">
                <a:solidFill>
                  <a:srgbClr val="000000"/>
                </a:solidFill>
                <a:latin typeface="Lato"/>
                <a:ea typeface="Lato"/>
                <a:cs typeface="Lato"/>
                <a:sym typeface="Lato"/>
              </a:rPr>
              <a:t>, S., Fuller, P.J., Cole, T.J., </a:t>
            </a:r>
            <a:r>
              <a:rPr lang="en-US" sz="1500" dirty="0" err="1">
                <a:solidFill>
                  <a:srgbClr val="000000"/>
                </a:solidFill>
                <a:latin typeface="Lato"/>
                <a:ea typeface="Lato"/>
                <a:cs typeface="Lato"/>
                <a:sym typeface="Lato"/>
              </a:rPr>
              <a:t>Cánovas</a:t>
            </a:r>
            <a:r>
              <a:rPr lang="en-US" sz="1500" dirty="0">
                <a:solidFill>
                  <a:srgbClr val="000000"/>
                </a:solidFill>
                <a:latin typeface="Lato"/>
                <a:ea typeface="Lato"/>
                <a:cs typeface="Lato"/>
                <a:sym typeface="Lato"/>
              </a:rPr>
              <a:t>, R. and Young, M.J., 2023. Poor sleep and shift work associate with increased blood pressure and inflammation in UK Biobank participants. Nature communications, 14(1), p.7096.  </a:t>
            </a:r>
            <a:r>
              <a:rPr lang="en-US" sz="1500" dirty="0">
                <a:solidFill>
                  <a:srgbClr val="000000"/>
                </a:solidFill>
                <a:latin typeface="Lato"/>
                <a:ea typeface="Lato"/>
                <a:cs typeface="Lato"/>
                <a:sym typeface="Lato"/>
                <a:hlinkClick r:id="rId7"/>
              </a:rPr>
              <a:t>https://www.nature.com/articles/s41467-023-42758-6</a:t>
            </a:r>
            <a:r>
              <a:rPr lang="en-US" sz="1500" dirty="0">
                <a:solidFill>
                  <a:srgbClr val="000000"/>
                </a:solidFill>
                <a:latin typeface="Lato"/>
                <a:ea typeface="Lato"/>
                <a:cs typeface="Lato"/>
                <a:sym typeface="Lato"/>
              </a:rPr>
              <a:t>  </a:t>
            </a:r>
          </a:p>
          <a:p>
            <a:pPr marL="161926" lvl="1" algn="just">
              <a:lnSpc>
                <a:spcPts val="2100"/>
              </a:lnSpc>
            </a:pPr>
            <a:r>
              <a:rPr lang="en-US" sz="1500" dirty="0">
                <a:solidFill>
                  <a:srgbClr val="000000"/>
                </a:solidFill>
                <a:latin typeface="Lato"/>
                <a:ea typeface="Lato"/>
                <a:cs typeface="Lato"/>
                <a:sym typeface="Lato"/>
              </a:rPr>
              <a:t>Schutte, A.E., Jafar, T.H., Poulter, N.R., Damasceno, A., Khan, N.A., Nilsson, P.M., Alsaid, J., Neupane, D., Kario, K., </a:t>
            </a:r>
            <a:r>
              <a:rPr lang="en-US" sz="1500" dirty="0" err="1">
                <a:solidFill>
                  <a:srgbClr val="000000"/>
                </a:solidFill>
                <a:latin typeface="Lato"/>
                <a:ea typeface="Lato"/>
                <a:cs typeface="Lato"/>
                <a:sym typeface="Lato"/>
              </a:rPr>
              <a:t>Beheiry</a:t>
            </a:r>
            <a:r>
              <a:rPr lang="en-US" sz="1500" dirty="0">
                <a:solidFill>
                  <a:srgbClr val="000000"/>
                </a:solidFill>
                <a:latin typeface="Lato"/>
                <a:ea typeface="Lato"/>
                <a:cs typeface="Lato"/>
                <a:sym typeface="Lato"/>
              </a:rPr>
              <a:t>, H. and Brouwers, S., 2023. Addressing global disparities in blood pressure control: perspectives of the International Society of Hypertension. Cardiovascular research, 119(2), pp.381-409.  </a:t>
            </a:r>
            <a:r>
              <a:rPr lang="en-US" sz="1500" dirty="0">
                <a:solidFill>
                  <a:srgbClr val="000000"/>
                </a:solidFill>
                <a:latin typeface="Lato"/>
                <a:ea typeface="Lato"/>
                <a:cs typeface="Lato"/>
                <a:sym typeface="Lato"/>
                <a:hlinkClick r:id="rId8"/>
              </a:rPr>
              <a:t>https://academic.oup.com/cardiovascres/article-abstract/119/2/381/6758338</a:t>
            </a:r>
            <a:r>
              <a:rPr lang="en-US" sz="1500" dirty="0">
                <a:solidFill>
                  <a:srgbClr val="000000"/>
                </a:solidFill>
                <a:latin typeface="Lato"/>
                <a:ea typeface="Lato"/>
                <a:cs typeface="Lato"/>
                <a:sym typeface="Lato"/>
              </a:rPr>
              <a:t>  </a:t>
            </a:r>
          </a:p>
          <a:p>
            <a:pPr marL="161926" lvl="1" algn="just">
              <a:lnSpc>
                <a:spcPts val="2100"/>
              </a:lnSpc>
            </a:pPr>
            <a:r>
              <a:rPr lang="en-US" sz="1500" dirty="0">
                <a:solidFill>
                  <a:srgbClr val="000000"/>
                </a:solidFill>
                <a:latin typeface="Lato"/>
                <a:ea typeface="Lato"/>
                <a:cs typeface="Lato"/>
                <a:sym typeface="Lato"/>
              </a:rPr>
              <a:t>Rayes, B., </a:t>
            </a:r>
            <a:r>
              <a:rPr lang="en-US" sz="1500" dirty="0" err="1">
                <a:solidFill>
                  <a:srgbClr val="000000"/>
                </a:solidFill>
                <a:latin typeface="Lato"/>
                <a:ea typeface="Lato"/>
                <a:cs typeface="Lato"/>
                <a:sym typeface="Lato"/>
              </a:rPr>
              <a:t>Ardissino</a:t>
            </a:r>
            <a:r>
              <a:rPr lang="en-US" sz="1500" dirty="0">
                <a:solidFill>
                  <a:srgbClr val="000000"/>
                </a:solidFill>
                <a:latin typeface="Lato"/>
                <a:ea typeface="Lato"/>
                <a:cs typeface="Lato"/>
                <a:sym typeface="Lato"/>
              </a:rPr>
              <a:t>, M., Slob, E.A., Patel, K.H.K., Girling, J. and Ng, F.S., 2023. Association of hypertensive disorders of pregnancy with future cardiovascular disease. JAMA network open, 6(2), p.e230034.  </a:t>
            </a:r>
            <a:r>
              <a:rPr lang="en-US" sz="1500" dirty="0">
                <a:solidFill>
                  <a:srgbClr val="000000"/>
                </a:solidFill>
                <a:latin typeface="Lato"/>
                <a:ea typeface="Lato"/>
                <a:cs typeface="Lato"/>
                <a:sym typeface="Lato"/>
                <a:hlinkClick r:id="rId9"/>
              </a:rPr>
              <a:t>https://jamanetwork.com/journals/jamanetworkopen/article-abstract/2801582</a:t>
            </a:r>
            <a:r>
              <a:rPr lang="en-US" sz="1500" dirty="0">
                <a:solidFill>
                  <a:srgbClr val="000000"/>
                </a:solidFill>
                <a:latin typeface="Lato"/>
                <a:ea typeface="Lato"/>
                <a:cs typeface="Lato"/>
                <a:sym typeface="Lato"/>
              </a:rPr>
              <a:t>  </a:t>
            </a:r>
          </a:p>
          <a:p>
            <a:pPr marL="161926" lvl="1" algn="just">
              <a:lnSpc>
                <a:spcPts val="2100"/>
              </a:lnSpc>
            </a:pPr>
            <a:r>
              <a:rPr lang="en-US" sz="1500" dirty="0" err="1">
                <a:solidFill>
                  <a:srgbClr val="000000"/>
                </a:solidFill>
                <a:latin typeface="Lato"/>
                <a:ea typeface="Lato"/>
                <a:cs typeface="Lato"/>
                <a:sym typeface="Lato"/>
              </a:rPr>
              <a:t>Visniauskas</a:t>
            </a:r>
            <a:r>
              <a:rPr lang="en-US" sz="1500" dirty="0">
                <a:solidFill>
                  <a:srgbClr val="000000"/>
                </a:solidFill>
                <a:latin typeface="Lato"/>
                <a:ea typeface="Lato"/>
                <a:cs typeface="Lato"/>
                <a:sym typeface="Lato"/>
              </a:rPr>
              <a:t>, B., Kilanowski-</a:t>
            </a:r>
            <a:r>
              <a:rPr lang="en-US" sz="1500" dirty="0" err="1">
                <a:solidFill>
                  <a:srgbClr val="000000"/>
                </a:solidFill>
                <a:latin typeface="Lato"/>
                <a:ea typeface="Lato"/>
                <a:cs typeface="Lato"/>
                <a:sym typeface="Lato"/>
              </a:rPr>
              <a:t>Doroh</a:t>
            </a:r>
            <a:r>
              <a:rPr lang="en-US" sz="1500" dirty="0">
                <a:solidFill>
                  <a:srgbClr val="000000"/>
                </a:solidFill>
                <a:latin typeface="Lato"/>
                <a:ea typeface="Lato"/>
                <a:cs typeface="Lato"/>
                <a:sym typeface="Lato"/>
              </a:rPr>
              <a:t>, I., Ogola, B.O., </a:t>
            </a:r>
            <a:r>
              <a:rPr lang="en-US" sz="1500" dirty="0" err="1">
                <a:solidFill>
                  <a:srgbClr val="000000"/>
                </a:solidFill>
                <a:latin typeface="Lato"/>
                <a:ea typeface="Lato"/>
                <a:cs typeface="Lato"/>
                <a:sym typeface="Lato"/>
              </a:rPr>
              <a:t>Mcnally</a:t>
            </a:r>
            <a:r>
              <a:rPr lang="en-US" sz="1500" dirty="0">
                <a:solidFill>
                  <a:srgbClr val="000000"/>
                </a:solidFill>
                <a:latin typeface="Lato"/>
                <a:ea typeface="Lato"/>
                <a:cs typeface="Lato"/>
                <a:sym typeface="Lato"/>
              </a:rPr>
              <a:t>, A.B., Horton, A.C., </a:t>
            </a:r>
            <a:r>
              <a:rPr lang="en-US" sz="1500" dirty="0" err="1">
                <a:solidFill>
                  <a:srgbClr val="000000"/>
                </a:solidFill>
                <a:latin typeface="Lato"/>
                <a:ea typeface="Lato"/>
                <a:cs typeface="Lato"/>
                <a:sym typeface="Lato"/>
              </a:rPr>
              <a:t>Imulinde</a:t>
            </a:r>
            <a:r>
              <a:rPr lang="en-US" sz="1500" dirty="0">
                <a:solidFill>
                  <a:srgbClr val="000000"/>
                </a:solidFill>
                <a:latin typeface="Lato"/>
                <a:ea typeface="Lato"/>
                <a:cs typeface="Lato"/>
                <a:sym typeface="Lato"/>
              </a:rPr>
              <a:t> Sugi, A. and Lindsey, S.H., 2023. Estrogen-mediated mechanisms in hypertension and other cardiovascular diseases. Journal of human hypertension, 37(8), pp.609-618.  </a:t>
            </a:r>
            <a:r>
              <a:rPr lang="en-US" sz="1500" dirty="0">
                <a:solidFill>
                  <a:srgbClr val="000000"/>
                </a:solidFill>
                <a:latin typeface="Lato"/>
                <a:ea typeface="Lato"/>
                <a:cs typeface="Lato"/>
                <a:sym typeface="Lato"/>
                <a:hlinkClick r:id="rId10"/>
              </a:rPr>
              <a:t>https://www.nature.com/articles/s41371-022-00771-0</a:t>
            </a:r>
            <a:r>
              <a:rPr lang="en-US" sz="1500" dirty="0">
                <a:solidFill>
                  <a:srgbClr val="000000"/>
                </a:solidFill>
                <a:latin typeface="Lato"/>
                <a:ea typeface="Lato"/>
                <a:cs typeface="Lato"/>
                <a:sym typeface="Lato"/>
              </a:rPr>
              <a:t>  </a:t>
            </a:r>
          </a:p>
          <a:p>
            <a:pPr marL="161926" lvl="1" algn="just">
              <a:lnSpc>
                <a:spcPts val="2100"/>
              </a:lnSpc>
            </a:pPr>
            <a:r>
              <a:rPr lang="en-US" sz="1500" dirty="0" err="1">
                <a:solidFill>
                  <a:srgbClr val="000000"/>
                </a:solidFill>
                <a:latin typeface="Lato"/>
                <a:ea typeface="Lato"/>
                <a:cs typeface="Lato"/>
                <a:sym typeface="Lato"/>
              </a:rPr>
              <a:t>Charchar</a:t>
            </a:r>
            <a:r>
              <a:rPr lang="en-US" sz="1500" dirty="0">
                <a:solidFill>
                  <a:srgbClr val="000000"/>
                </a:solidFill>
                <a:latin typeface="Lato"/>
                <a:ea typeface="Lato"/>
                <a:cs typeface="Lato"/>
                <a:sym typeface="Lato"/>
              </a:rPr>
              <a:t>, F.J., Prestes, P.R., Mills, C., Ching, S.M., Neupane, D., Marques, F.Z., Sharman, J.E., Vogt, L., Burrell, L.M., </a:t>
            </a:r>
            <a:r>
              <a:rPr lang="en-US" sz="1500" dirty="0" err="1">
                <a:solidFill>
                  <a:srgbClr val="000000"/>
                </a:solidFill>
                <a:latin typeface="Lato"/>
                <a:ea typeface="Lato"/>
                <a:cs typeface="Lato"/>
                <a:sym typeface="Lato"/>
              </a:rPr>
              <a:t>Korostovtseva</a:t>
            </a:r>
            <a:r>
              <a:rPr lang="en-US" sz="1500" dirty="0">
                <a:solidFill>
                  <a:srgbClr val="000000"/>
                </a:solidFill>
                <a:latin typeface="Lato"/>
                <a:ea typeface="Lato"/>
                <a:cs typeface="Lato"/>
                <a:sym typeface="Lato"/>
              </a:rPr>
              <a:t>, L. and Zec, M., 2024. Lifestyle management of hypertension: International Society of Hypertension position paper endorsed by the World Hypertension League and European Society of Hypertension. Journal of hypertension, 42(1), pp.23-49.  </a:t>
            </a:r>
            <a:r>
              <a:rPr lang="en-US" sz="1500" dirty="0">
                <a:solidFill>
                  <a:srgbClr val="000000"/>
                </a:solidFill>
                <a:latin typeface="Lato"/>
                <a:ea typeface="Lato"/>
                <a:cs typeface="Lato"/>
                <a:sym typeface="Lato"/>
                <a:hlinkClick r:id="rId11"/>
              </a:rPr>
              <a:t>https://journals.lww.com/jhypertension/fulltext/2024/01000/lifestyle_management_of_hypertension_.3.aspx?utm_source=chatgpt.com</a:t>
            </a:r>
            <a:r>
              <a:rPr lang="en-US" sz="1500" dirty="0">
                <a:solidFill>
                  <a:srgbClr val="000000"/>
                </a:solidFill>
                <a:latin typeface="Lato"/>
                <a:ea typeface="Lato"/>
                <a:cs typeface="Lato"/>
                <a:sym typeface="Lato"/>
              </a:rPr>
              <a:t>  </a:t>
            </a:r>
          </a:p>
          <a:p>
            <a:pPr marL="161926" lvl="1" algn="just">
              <a:lnSpc>
                <a:spcPts val="2100"/>
              </a:lnSpc>
            </a:pPr>
            <a:r>
              <a:rPr lang="en-US" sz="1500" dirty="0">
                <a:solidFill>
                  <a:srgbClr val="000000"/>
                </a:solidFill>
                <a:latin typeface="Lato"/>
                <a:ea typeface="Lato"/>
                <a:cs typeface="Lato"/>
                <a:sym typeface="Lato"/>
              </a:rPr>
              <a:t>Chen, X., Jin, H., Wang, D., Liu, J., Qin, Y., Zhang, Y., Zhang, Y. and Xiang, Q., 2023. Serum creatinine levels, traditional cardiovascular risk factors and 10-year cardiovascular risk in Chinese patients with hypertension. Frontiers in endocrinology, 14, p.1140093.  </a:t>
            </a:r>
            <a:r>
              <a:rPr lang="en-US" sz="1500" dirty="0">
                <a:solidFill>
                  <a:srgbClr val="000000"/>
                </a:solidFill>
                <a:latin typeface="Lato"/>
                <a:ea typeface="Lato"/>
                <a:cs typeface="Lato"/>
                <a:sym typeface="Lato"/>
                <a:hlinkClick r:id="rId12"/>
              </a:rPr>
              <a:t>https://www.frontiersin.org/journals/endocrinology/articles/10.3389/fendo.2023.1140093/full</a:t>
            </a:r>
            <a:r>
              <a:rPr lang="en-US" sz="1500" dirty="0">
                <a:solidFill>
                  <a:srgbClr val="000000"/>
                </a:solidFill>
                <a:latin typeface="Lato"/>
                <a:ea typeface="Lato"/>
                <a:cs typeface="Lato"/>
                <a:sym typeface="Lato"/>
              </a:rPr>
              <a:t> </a:t>
            </a:r>
          </a:p>
          <a:p>
            <a:pPr marL="161926" lvl="1" algn="just">
              <a:lnSpc>
                <a:spcPts val="2100"/>
              </a:lnSpc>
            </a:pPr>
            <a:r>
              <a:rPr lang="en-US" sz="1500" dirty="0">
                <a:solidFill>
                  <a:srgbClr val="000000"/>
                </a:solidFill>
                <a:latin typeface="Lato"/>
                <a:ea typeface="Lato"/>
                <a:cs typeface="Lato"/>
                <a:sym typeface="Lato"/>
              </a:rPr>
              <a:t>Bryan, N.S., 2022. Nitric oxide deficiency is a primary driver of hypertension. Biochemical Pharmacology, 206, p.115325.  </a:t>
            </a:r>
            <a:r>
              <a:rPr lang="en-US" sz="1500" dirty="0">
                <a:solidFill>
                  <a:srgbClr val="000000"/>
                </a:solidFill>
                <a:latin typeface="Lato"/>
                <a:ea typeface="Lato"/>
                <a:cs typeface="Lato"/>
                <a:sym typeface="Lato"/>
                <a:hlinkClick r:id="rId13"/>
              </a:rPr>
              <a:t>https://www.sciencedirect.com/science/article/pii/S0006295222004191</a:t>
            </a:r>
            <a:r>
              <a:rPr lang="en-US" sz="1500" dirty="0">
                <a:solidFill>
                  <a:srgbClr val="000000"/>
                </a:solidFill>
                <a:latin typeface="Lato"/>
                <a:ea typeface="Lato"/>
                <a:cs typeface="Lato"/>
                <a:sym typeface="Lato"/>
              </a:rPr>
              <a:t>  </a:t>
            </a:r>
          </a:p>
          <a:p>
            <a:pPr marL="161926" lvl="1" algn="just">
              <a:lnSpc>
                <a:spcPts val="2100"/>
              </a:lnSpc>
            </a:pPr>
            <a:r>
              <a:rPr lang="en-US" sz="1500" dirty="0">
                <a:solidFill>
                  <a:srgbClr val="000000"/>
                </a:solidFill>
                <a:latin typeface="Lato"/>
                <a:ea typeface="Lato"/>
                <a:cs typeface="Lato"/>
                <a:sym typeface="Lato"/>
              </a:rPr>
              <a:t>Huang, Y., Zhou, Y., Xu, Y., Wang, X., Zhou, Z., Wu, K., Meng, Q., Wang, L., Yang, Y., Gao, H. and Ji, J., 2025. Inflammatory markers link triglyceride-glucose index and obesity indicators with adverse cardiovascular events in patients with hypertension: insights from three cohorts. Cardiovascular diabetology, 24(1), p.11.  </a:t>
            </a:r>
            <a:r>
              <a:rPr lang="en-US" sz="1500" dirty="0">
                <a:solidFill>
                  <a:srgbClr val="000000"/>
                </a:solidFill>
                <a:latin typeface="Lato"/>
                <a:ea typeface="Lato"/>
                <a:cs typeface="Lato"/>
                <a:sym typeface="Lato"/>
                <a:hlinkClick r:id="rId14"/>
              </a:rPr>
              <a:t>https://link.springer.com/article/10.1186/s12933-024-02571-x</a:t>
            </a:r>
            <a:r>
              <a:rPr lang="en-US" sz="1500" dirty="0">
                <a:solidFill>
                  <a:srgbClr val="000000"/>
                </a:solidFill>
                <a:latin typeface="Lato"/>
                <a:ea typeface="Lato"/>
                <a:cs typeface="Lato"/>
                <a:sym typeface="Lato"/>
              </a:rPr>
              <a:t> </a:t>
            </a:r>
          </a:p>
          <a:p>
            <a:pPr marL="161926" lvl="1" algn="just">
              <a:lnSpc>
                <a:spcPts val="2100"/>
              </a:lnSpc>
            </a:pPr>
            <a:r>
              <a:rPr lang="en-US" sz="1500" dirty="0" err="1">
                <a:solidFill>
                  <a:srgbClr val="000000"/>
                </a:solidFill>
                <a:latin typeface="Lato"/>
                <a:ea typeface="Lato"/>
                <a:cs typeface="Lato"/>
                <a:sym typeface="Lato"/>
              </a:rPr>
              <a:t>Juraschek</a:t>
            </a:r>
            <a:r>
              <a:rPr lang="en-US" sz="1500" dirty="0">
                <a:solidFill>
                  <a:srgbClr val="000000"/>
                </a:solidFill>
                <a:latin typeface="Lato"/>
                <a:ea typeface="Lato"/>
                <a:cs typeface="Lato"/>
                <a:sym typeface="Lato"/>
              </a:rPr>
              <a:t>, S.P., Hu, J.R., Cluett, J.L., Ishak, A.M., Mita, C., Lipsitz, L.A., Appel, L.J., Beckett, N.S., Coleman, R.L., Cushman, W.C. and Davis, B.R., 2023. Orthostatic hypotension, hypertension treatment, and cardiovascular disease: an individual participant meta-analysis. Jama, 330(15), pp.1459-1471.  </a:t>
            </a:r>
            <a:r>
              <a:rPr lang="en-US" sz="1500" dirty="0">
                <a:solidFill>
                  <a:srgbClr val="000000"/>
                </a:solidFill>
                <a:latin typeface="Lato"/>
                <a:ea typeface="Lato"/>
                <a:cs typeface="Lato"/>
                <a:sym typeface="Lato"/>
                <a:hlinkClick r:id="rId15"/>
              </a:rPr>
              <a:t>https://jamanetwork.com/journals/jama/article-abstract/2810698</a:t>
            </a:r>
            <a:r>
              <a:rPr lang="en-US" sz="1500" dirty="0">
                <a:solidFill>
                  <a:srgbClr val="000000"/>
                </a:solidFill>
                <a:latin typeface="Lato"/>
                <a:ea typeface="Lato"/>
                <a:cs typeface="Lato"/>
                <a:sym typeface="Lato"/>
              </a:rPr>
              <a:t> </a:t>
            </a:r>
          </a:p>
          <a:p>
            <a:pPr marL="161926" lvl="1" algn="just">
              <a:lnSpc>
                <a:spcPts val="2100"/>
              </a:lnSpc>
            </a:pPr>
            <a:r>
              <a:rPr lang="en-US" sz="1500" dirty="0">
                <a:solidFill>
                  <a:srgbClr val="000000"/>
                </a:solidFill>
                <a:latin typeface="Lato"/>
                <a:ea typeface="Lato"/>
                <a:cs typeface="Lato"/>
                <a:sym typeface="Lato"/>
              </a:rPr>
              <a:t>Chapman, N., Ching, S.M., Konradi, A.O., </a:t>
            </a:r>
            <a:r>
              <a:rPr lang="en-US" sz="1500" dirty="0" err="1">
                <a:solidFill>
                  <a:srgbClr val="000000"/>
                </a:solidFill>
                <a:latin typeface="Lato"/>
                <a:ea typeface="Lato"/>
                <a:cs typeface="Lato"/>
                <a:sym typeface="Lato"/>
              </a:rPr>
              <a:t>Nuyt</a:t>
            </a:r>
            <a:r>
              <a:rPr lang="en-US" sz="1500" dirty="0">
                <a:solidFill>
                  <a:srgbClr val="000000"/>
                </a:solidFill>
                <a:latin typeface="Lato"/>
                <a:ea typeface="Lato"/>
                <a:cs typeface="Lato"/>
                <a:sym typeface="Lato"/>
              </a:rPr>
              <a:t>, A.M., Khan, T., Twumasi-Ankrah, B., Cho, E.J., Schutte, A.E., </a:t>
            </a:r>
            <a:r>
              <a:rPr lang="en-US" sz="1500" dirty="0" err="1">
                <a:solidFill>
                  <a:srgbClr val="000000"/>
                </a:solidFill>
                <a:latin typeface="Lato"/>
                <a:ea typeface="Lato"/>
                <a:cs typeface="Lato"/>
                <a:sym typeface="Lato"/>
              </a:rPr>
              <a:t>Touyz</a:t>
            </a:r>
            <a:r>
              <a:rPr lang="en-US" sz="1500" dirty="0">
                <a:solidFill>
                  <a:srgbClr val="000000"/>
                </a:solidFill>
                <a:latin typeface="Lato"/>
                <a:ea typeface="Lato"/>
                <a:cs typeface="Lato"/>
                <a:sym typeface="Lato"/>
              </a:rPr>
              <a:t>, R.M., </a:t>
            </a:r>
            <a:r>
              <a:rPr lang="en-US" sz="1500" dirty="0" err="1">
                <a:solidFill>
                  <a:srgbClr val="000000"/>
                </a:solidFill>
                <a:latin typeface="Lato"/>
                <a:ea typeface="Lato"/>
                <a:cs typeface="Lato"/>
                <a:sym typeface="Lato"/>
              </a:rPr>
              <a:t>Steckelings</a:t>
            </a:r>
            <a:r>
              <a:rPr lang="en-US" sz="1500" dirty="0">
                <a:solidFill>
                  <a:srgbClr val="000000"/>
                </a:solidFill>
                <a:latin typeface="Lato"/>
                <a:ea typeface="Lato"/>
                <a:cs typeface="Lato"/>
                <a:sym typeface="Lato"/>
              </a:rPr>
              <a:t>, U.M. and Brewster, L.M., 2023. Arterial hypertension in women: state of the art and knowledge gaps. Hypertension, 80(6), pp.1140-1149.  </a:t>
            </a:r>
            <a:r>
              <a:rPr lang="en-US" sz="1500" dirty="0">
                <a:solidFill>
                  <a:srgbClr val="000000"/>
                </a:solidFill>
                <a:latin typeface="Lato"/>
                <a:ea typeface="Lato"/>
                <a:cs typeface="Lato"/>
                <a:sym typeface="Lato"/>
                <a:hlinkClick r:id="rId16"/>
              </a:rPr>
              <a:t>https://www.ahajournals.org/doi/abs/10.1161/HYPERTENSIONAHA.122.20448</a:t>
            </a:r>
            <a:r>
              <a:rPr lang="en-US" sz="1500" dirty="0">
                <a:solidFill>
                  <a:srgbClr val="000000"/>
                </a:solidFill>
                <a:latin typeface="Lato"/>
                <a:ea typeface="Lato"/>
                <a:cs typeface="Lato"/>
                <a:sym typeface="Lato"/>
              </a:rPr>
              <a:t> </a:t>
            </a:r>
          </a:p>
        </p:txBody>
      </p:sp>
    </p:spTree>
    <p:extLst>
      <p:ext uri="{BB962C8B-B14F-4D97-AF65-F5344CB8AC3E}">
        <p14:creationId xmlns:p14="http://schemas.microsoft.com/office/powerpoint/2010/main" val="411881279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6727510" flipH="1" flipV="1">
            <a:off x="13325848" y="1894486"/>
            <a:ext cx="4554665" cy="12340225"/>
          </a:xfrm>
          <a:custGeom>
            <a:avLst/>
            <a:gdLst/>
            <a:ahLst/>
            <a:cxnLst/>
            <a:rect l="l" t="t" r="r" b="b"/>
            <a:pathLst>
              <a:path w="4554665" h="12340225">
                <a:moveTo>
                  <a:pt x="4554665" y="12340226"/>
                </a:moveTo>
                <a:lnTo>
                  <a:pt x="0" y="12340226"/>
                </a:lnTo>
                <a:lnTo>
                  <a:pt x="0" y="0"/>
                </a:lnTo>
                <a:lnTo>
                  <a:pt x="4554665" y="0"/>
                </a:lnTo>
                <a:lnTo>
                  <a:pt x="4554665" y="12340226"/>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3" name="Freeform 3"/>
          <p:cNvSpPr/>
          <p:nvPr/>
        </p:nvSpPr>
        <p:spPr>
          <a:xfrm rot="6727510">
            <a:off x="3888876" y="-2237416"/>
            <a:ext cx="4554665" cy="12340225"/>
          </a:xfrm>
          <a:custGeom>
            <a:avLst/>
            <a:gdLst/>
            <a:ahLst/>
            <a:cxnLst/>
            <a:rect l="l" t="t" r="r" b="b"/>
            <a:pathLst>
              <a:path w="4554665" h="12340225">
                <a:moveTo>
                  <a:pt x="0" y="0"/>
                </a:moveTo>
                <a:lnTo>
                  <a:pt x="4554665" y="0"/>
                </a:lnTo>
                <a:lnTo>
                  <a:pt x="4554665" y="12340225"/>
                </a:lnTo>
                <a:lnTo>
                  <a:pt x="0" y="1234022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grpSp>
        <p:nvGrpSpPr>
          <p:cNvPr id="4" name="Group 4"/>
          <p:cNvGrpSpPr/>
          <p:nvPr/>
        </p:nvGrpSpPr>
        <p:grpSpPr>
          <a:xfrm>
            <a:off x="9029700" y="1028700"/>
            <a:ext cx="8229600" cy="8229600"/>
            <a:chOff x="0" y="0"/>
            <a:chExt cx="812800" cy="812800"/>
          </a:xfrm>
        </p:grpSpPr>
        <p:sp>
          <p:nvSpPr>
            <p:cNvPr id="5" name="Freeform 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AFAFA"/>
            </a:solidFill>
          </p:spPr>
        </p:sp>
        <p:sp>
          <p:nvSpPr>
            <p:cNvPr id="6" name="TextBox 6"/>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a:off x="9506646" y="1505646"/>
            <a:ext cx="7275707" cy="7275707"/>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4"/>
              <a:stretch>
                <a:fillRect l="-25342" r="-25342"/>
              </a:stretch>
            </a:blipFill>
            <a:ln cap="sq">
              <a:noFill/>
              <a:prstDash val="lgDash"/>
              <a:miter/>
            </a:ln>
          </p:spPr>
        </p:sp>
      </p:grpSp>
      <p:grpSp>
        <p:nvGrpSpPr>
          <p:cNvPr id="9" name="Group 9"/>
          <p:cNvGrpSpPr/>
          <p:nvPr/>
        </p:nvGrpSpPr>
        <p:grpSpPr>
          <a:xfrm>
            <a:off x="1109731" y="1028700"/>
            <a:ext cx="534176" cy="534176"/>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697F3">
                    <a:alpha val="100000"/>
                  </a:srgbClr>
                </a:gs>
                <a:gs pos="100000">
                  <a:srgbClr val="8D80E7">
                    <a:alpha val="100000"/>
                  </a:srgbClr>
                </a:gs>
              </a:gsLst>
              <a:lin ang="2700000"/>
            </a:gradFill>
          </p:spPr>
        </p:sp>
        <p:sp>
          <p:nvSpPr>
            <p:cNvPr id="11" name="TextBox 11"/>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12" name="Freeform 12"/>
          <p:cNvSpPr/>
          <p:nvPr/>
        </p:nvSpPr>
        <p:spPr>
          <a:xfrm>
            <a:off x="1156404" y="1075373"/>
            <a:ext cx="440831" cy="440831"/>
          </a:xfrm>
          <a:custGeom>
            <a:avLst/>
            <a:gdLst/>
            <a:ahLst/>
            <a:cxnLst/>
            <a:rect l="l" t="t" r="r" b="b"/>
            <a:pathLst>
              <a:path w="440831" h="440831">
                <a:moveTo>
                  <a:pt x="0" y="0"/>
                </a:moveTo>
                <a:lnTo>
                  <a:pt x="440831" y="0"/>
                </a:lnTo>
                <a:lnTo>
                  <a:pt x="440831" y="440831"/>
                </a:lnTo>
                <a:lnTo>
                  <a:pt x="0" y="44083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13" name="TextBox 13"/>
          <p:cNvSpPr txBox="1"/>
          <p:nvPr/>
        </p:nvSpPr>
        <p:spPr>
          <a:xfrm>
            <a:off x="1814554" y="5073547"/>
            <a:ext cx="7692092" cy="3707806"/>
          </a:xfrm>
          <a:prstGeom prst="rect">
            <a:avLst/>
          </a:prstGeom>
        </p:spPr>
        <p:txBody>
          <a:bodyPr lIns="0" tIns="0" rIns="0" bIns="0" rtlCol="0" anchor="t">
            <a:spAutoFit/>
          </a:bodyPr>
          <a:lstStyle/>
          <a:p>
            <a:pPr algn="l">
              <a:lnSpc>
                <a:spcPts val="14055"/>
              </a:lnSpc>
            </a:pPr>
            <a:r>
              <a:rPr lang="en-US" sz="15617" b="1" spc="-1077">
                <a:solidFill>
                  <a:srgbClr val="000000"/>
                </a:solidFill>
                <a:latin typeface="TT Hoves Bold"/>
                <a:ea typeface="TT Hoves Bold"/>
                <a:cs typeface="TT Hoves Bold"/>
                <a:sym typeface="TT Hoves Bold"/>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178</TotalTime>
  <Words>12998</Words>
  <Application>Microsoft Office PowerPoint</Application>
  <PresentationFormat>Custom</PresentationFormat>
  <Paragraphs>382</Paragraphs>
  <Slides>45</Slides>
  <Notes>34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45</vt:i4>
      </vt:variant>
    </vt:vector>
  </HeadingPairs>
  <TitlesOfParts>
    <vt:vector size="52" baseType="lpstr">
      <vt:lpstr>Calibri</vt:lpstr>
      <vt:lpstr>Lato Italics</vt:lpstr>
      <vt:lpstr>Lato Bold</vt:lpstr>
      <vt:lpstr>TT Hoves Bold</vt:lpstr>
      <vt:lpstr>Arial</vt:lpstr>
      <vt:lpstr>Lato</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and Overview of Hypertension</dc:title>
  <dc:creator>USER</dc:creator>
  <cp:lastModifiedBy>geedhruv19@gmail.com</cp:lastModifiedBy>
  <cp:revision>4</cp:revision>
  <dcterms:created xsi:type="dcterms:W3CDTF">2006-08-16T00:00:00Z</dcterms:created>
  <dcterms:modified xsi:type="dcterms:W3CDTF">2026-07-13T13:00:40Z</dcterms:modified>
  <dc:identifier>DAHOTgyoYGI</dc:identifier>
</cp:coreProperties>
</file>