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257" r:id="rId6"/>
    <p:sldId id="261" r:id="rId7"/>
    <p:sldId id="310"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20A9B-45D8-4688-8D40-75052B59B455}" v="51" dt="2023-10-12T12:13:29.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84540" autoAdjust="0"/>
  </p:normalViewPr>
  <p:slideViewPr>
    <p:cSldViewPr snapToGrid="0" showGuides="1">
      <p:cViewPr varScale="1">
        <p:scale>
          <a:sx n="96" d="100"/>
          <a:sy n="96" d="100"/>
        </p:scale>
        <p:origin x="1098" y="9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gs" Target="tags/tag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DA720A9B-45D8-4688-8D40-75052B59B455}"/>
    <pc:docChg chg="undo custSel modSld replTag">
      <pc:chgData name="Connie Davage" userId="f0451772-7718-4457-a9fb-8c630536f195" providerId="ADAL" clId="{DA720A9B-45D8-4688-8D40-75052B59B455}" dt="2023-10-12T12:13:29.779" v="329"/>
      <pc:docMkLst>
        <pc:docMk/>
      </pc:docMkLst>
      <pc:sldChg chg="mod modShow">
        <pc:chgData name="Connie Davage" userId="f0451772-7718-4457-a9fb-8c630536f195" providerId="ADAL" clId="{DA720A9B-45D8-4688-8D40-75052B59B455}" dt="2023-10-11T07:16:45.268" v="0" actId="729"/>
        <pc:sldMkLst>
          <pc:docMk/>
          <pc:sldMk cId="2144479338" sldId="261"/>
        </pc:sldMkLst>
      </pc:sldChg>
      <pc:sldChg chg="modSp mod">
        <pc:chgData name="Connie Davage" userId="f0451772-7718-4457-a9fb-8c630536f195" providerId="ADAL" clId="{DA720A9B-45D8-4688-8D40-75052B59B455}" dt="2023-10-12T12:13:29.531" v="327" actId="20577"/>
        <pc:sldMkLst>
          <pc:docMk/>
          <pc:sldMk cId="3577568159" sldId="276"/>
        </pc:sldMkLst>
        <pc:spChg chg="mod">
          <ac:chgData name="Connie Davage" userId="f0451772-7718-4457-a9fb-8c630536f195" providerId="ADAL" clId="{DA720A9B-45D8-4688-8D40-75052B59B455}" dt="2023-10-12T12:13:26.500" v="326" actId="20577"/>
          <ac:spMkLst>
            <pc:docMk/>
            <pc:sldMk cId="3577568159" sldId="276"/>
            <ac:spMk id="3" creationId="{A161295D-B847-4F52-AD1E-AD43A6FFFFD7}"/>
          </ac:spMkLst>
        </pc:spChg>
        <pc:spChg chg="mod">
          <ac:chgData name="Connie Davage" userId="f0451772-7718-4457-a9fb-8c630536f195" providerId="ADAL" clId="{DA720A9B-45D8-4688-8D40-75052B59B455}" dt="2023-10-12T12:13:24.090" v="325" actId="20577"/>
          <ac:spMkLst>
            <pc:docMk/>
            <pc:sldMk cId="3577568159" sldId="276"/>
            <ac:spMk id="5" creationId="{5265B7B2-E8C1-481D-80CF-A082A16B2D89}"/>
          </ac:spMkLst>
        </pc:spChg>
        <pc:spChg chg="mod">
          <ac:chgData name="Connie Davage" userId="f0451772-7718-4457-a9fb-8c630536f195" providerId="ADAL" clId="{DA720A9B-45D8-4688-8D40-75052B59B455}" dt="2023-10-12T12:13:29.531" v="327" actId="20577"/>
          <ac:spMkLst>
            <pc:docMk/>
            <pc:sldMk cId="3577568159" sldId="276"/>
            <ac:spMk id="6" creationId="{E432D82A-95E3-4D2E-AEA8-F402F0688FB5}"/>
          </ac:spMkLst>
        </pc:spChg>
      </pc:sldChg>
      <pc:sldChg chg="modSp">
        <pc:chgData name="Connie Davage" userId="f0451772-7718-4457-a9fb-8c630536f195" providerId="ADAL" clId="{DA720A9B-45D8-4688-8D40-75052B59B455}" dt="2023-10-12T12:13:13.885" v="322" actId="20577"/>
        <pc:sldMkLst>
          <pc:docMk/>
          <pc:sldMk cId="573132187" sldId="278"/>
        </pc:sldMkLst>
        <pc:spChg chg="mod">
          <ac:chgData name="Connie Davage" userId="f0451772-7718-4457-a9fb-8c630536f195" providerId="ADAL" clId="{DA720A9B-45D8-4688-8D40-75052B59B455}" dt="2023-10-12T12:13:11.011" v="321" actId="20577"/>
          <ac:spMkLst>
            <pc:docMk/>
            <pc:sldMk cId="573132187" sldId="278"/>
            <ac:spMk id="4" creationId="{C5F8ECBF-DB4B-4F26-B4B2-3045D7CCB69C}"/>
          </ac:spMkLst>
        </pc:spChg>
        <pc:spChg chg="mod">
          <ac:chgData name="Connie Davage" userId="f0451772-7718-4457-a9fb-8c630536f195" providerId="ADAL" clId="{DA720A9B-45D8-4688-8D40-75052B59B455}" dt="2023-10-12T12:13:13.885" v="322" actId="20577"/>
          <ac:spMkLst>
            <pc:docMk/>
            <pc:sldMk cId="573132187" sldId="278"/>
            <ac:spMk id="5" creationId="{CF16FFB0-3859-42F1-B3AC-FC69939FC139}"/>
          </ac:spMkLst>
        </pc:spChg>
      </pc:sldChg>
      <pc:sldChg chg="modSp mod">
        <pc:chgData name="Connie Davage" userId="f0451772-7718-4457-a9fb-8c630536f195" providerId="ADAL" clId="{DA720A9B-45D8-4688-8D40-75052B59B455}" dt="2023-10-11T14:13:09.069" v="291" actId="20577"/>
        <pc:sldMkLst>
          <pc:docMk/>
          <pc:sldMk cId="1587239607" sldId="281"/>
        </pc:sldMkLst>
        <pc:spChg chg="mod">
          <ac:chgData name="Connie Davage" userId="f0451772-7718-4457-a9fb-8c630536f195" providerId="ADAL" clId="{DA720A9B-45D8-4688-8D40-75052B59B455}" dt="2023-10-11T14:13:09.069" v="291" actId="20577"/>
          <ac:spMkLst>
            <pc:docMk/>
            <pc:sldMk cId="1587239607" sldId="281"/>
            <ac:spMk id="2" creationId="{D7873F17-46FF-651E-F6B7-25D8F47D2369}"/>
          </ac:spMkLst>
        </pc:spChg>
      </pc:sldChg>
      <pc:sldChg chg="mod modShow">
        <pc:chgData name="Connie Davage" userId="f0451772-7718-4457-a9fb-8c630536f195" providerId="ADAL" clId="{DA720A9B-45D8-4688-8D40-75052B59B455}" dt="2023-10-11T08:02:37.197" v="207" actId="729"/>
        <pc:sldMkLst>
          <pc:docMk/>
          <pc:sldMk cId="3485062339" sldId="282"/>
        </pc:sldMkLst>
      </pc:sldChg>
      <pc:sldChg chg="delSp modSp mod">
        <pc:chgData name="Connie Davage" userId="f0451772-7718-4457-a9fb-8c630536f195" providerId="ADAL" clId="{DA720A9B-45D8-4688-8D40-75052B59B455}" dt="2023-10-11T08:04:51.120" v="242"/>
        <pc:sldMkLst>
          <pc:docMk/>
          <pc:sldMk cId="1283321602" sldId="284"/>
        </pc:sldMkLst>
        <pc:spChg chg="mod">
          <ac:chgData name="Connie Davage" userId="f0451772-7718-4457-a9fb-8c630536f195" providerId="ADAL" clId="{DA720A9B-45D8-4688-8D40-75052B59B455}" dt="2023-10-11T08:03:34.267" v="211" actId="20577"/>
          <ac:spMkLst>
            <pc:docMk/>
            <pc:sldMk cId="1283321602" sldId="284"/>
            <ac:spMk id="5" creationId="{D99D6AE4-828F-45F5-B4BC-D473AFFE7309}"/>
          </ac:spMkLst>
        </pc:spChg>
        <pc:spChg chg="mod">
          <ac:chgData name="Connie Davage" userId="f0451772-7718-4457-a9fb-8c630536f195" providerId="ADAL" clId="{DA720A9B-45D8-4688-8D40-75052B59B455}" dt="2023-10-11T08:04:51.120" v="242"/>
          <ac:spMkLst>
            <pc:docMk/>
            <pc:sldMk cId="1283321602" sldId="284"/>
            <ac:spMk id="8" creationId="{9BCCD271-C6D4-4CE1-B719-324543EBC8A7}"/>
          </ac:spMkLst>
        </pc:spChg>
        <pc:picChg chg="mod">
          <ac:chgData name="Connie Davage" userId="f0451772-7718-4457-a9fb-8c630536f195" providerId="ADAL" clId="{DA720A9B-45D8-4688-8D40-75052B59B455}" dt="2023-10-11T07:49:39.648" v="137" actId="1076"/>
          <ac:picMkLst>
            <pc:docMk/>
            <pc:sldMk cId="1283321602" sldId="284"/>
            <ac:picMk id="4" creationId="{2DE6ABCE-603C-4E7F-8231-7510D08B57A3}"/>
          </ac:picMkLst>
        </pc:picChg>
        <pc:picChg chg="del mod">
          <ac:chgData name="Connie Davage" userId="f0451772-7718-4457-a9fb-8c630536f195" providerId="ADAL" clId="{DA720A9B-45D8-4688-8D40-75052B59B455}" dt="2023-10-11T07:52:21.605" v="202" actId="478"/>
          <ac:picMkLst>
            <pc:docMk/>
            <pc:sldMk cId="1283321602" sldId="284"/>
            <ac:picMk id="6" creationId="{E65D7AEE-F443-4D86-9309-6F1BB6664AEC}"/>
          </ac:picMkLst>
        </pc:picChg>
      </pc:sldChg>
      <pc:sldChg chg="modSp mod">
        <pc:chgData name="Connie Davage" userId="f0451772-7718-4457-a9fb-8c630536f195" providerId="ADAL" clId="{DA720A9B-45D8-4688-8D40-75052B59B455}" dt="2023-10-11T08:23:21.211" v="256" actId="20577"/>
        <pc:sldMkLst>
          <pc:docMk/>
          <pc:sldMk cId="958502687" sldId="286"/>
        </pc:sldMkLst>
        <pc:spChg chg="mod">
          <ac:chgData name="Connie Davage" userId="f0451772-7718-4457-a9fb-8c630536f195" providerId="ADAL" clId="{DA720A9B-45D8-4688-8D40-75052B59B455}" dt="2023-10-11T08:23:21.211" v="256" actId="20577"/>
          <ac:spMkLst>
            <pc:docMk/>
            <pc:sldMk cId="958502687" sldId="286"/>
            <ac:spMk id="4" creationId="{134578A5-024E-4685-8863-6C722C43D67B}"/>
          </ac:spMkLst>
        </pc:spChg>
      </pc:sldChg>
      <pc:sldChg chg="addSp delSp modSp mod modAnim replTag">
        <pc:chgData name="Connie Davage" userId="f0451772-7718-4457-a9fb-8c630536f195" providerId="ADAL" clId="{DA720A9B-45D8-4688-8D40-75052B59B455}" dt="2023-10-12T12:13:29.779" v="329"/>
        <pc:sldMkLst>
          <pc:docMk/>
          <pc:sldMk cId="1857571590" sldId="312"/>
        </pc:sldMkLst>
        <pc:spChg chg="mod modVis">
          <ac:chgData name="Connie Davage" userId="f0451772-7718-4457-a9fb-8c630536f195" providerId="ADAL" clId="{DA720A9B-45D8-4688-8D40-75052B59B455}" dt="2023-10-12T10:38:01.460" v="301"/>
          <ac:spMkLst>
            <pc:docMk/>
            <pc:sldMk cId="1857571590" sldId="312"/>
            <ac:spMk id="3" creationId="{D762F62B-2FCA-0DBC-C6D7-F28A0A4BD5D6}"/>
          </ac:spMkLst>
        </pc:spChg>
        <pc:spChg chg="mod modVis">
          <ac:chgData name="Connie Davage" userId="f0451772-7718-4457-a9fb-8c630536f195" providerId="ADAL" clId="{DA720A9B-45D8-4688-8D40-75052B59B455}" dt="2023-10-11T08:23:11.076" v="252"/>
          <ac:spMkLst>
            <pc:docMk/>
            <pc:sldMk cId="1857571590" sldId="312"/>
            <ac:spMk id="28" creationId="{F16026A6-7939-3080-7FC2-BFB0CE5614C8}"/>
          </ac:spMkLst>
        </pc:spChg>
        <pc:spChg chg="mod modVis">
          <ac:chgData name="Connie Davage" userId="f0451772-7718-4457-a9fb-8c630536f195" providerId="ADAL" clId="{DA720A9B-45D8-4688-8D40-75052B59B455}" dt="2023-10-11T08:23:11.074" v="250"/>
          <ac:spMkLst>
            <pc:docMk/>
            <pc:sldMk cId="1857571590" sldId="312"/>
            <ac:spMk id="29" creationId="{1271CB1E-126C-C643-AB16-2000B18F8F7A}"/>
          </ac:spMkLst>
        </pc:spChg>
        <pc:spChg chg="mod topLvl">
          <ac:chgData name="Connie Davage" userId="f0451772-7718-4457-a9fb-8c630536f195" providerId="ADAL" clId="{DA720A9B-45D8-4688-8D40-75052B59B455}" dt="2023-10-11T07:17:08.316" v="49"/>
          <ac:spMkLst>
            <pc:docMk/>
            <pc:sldMk cId="1857571590" sldId="312"/>
            <ac:spMk id="31" creationId="{7750D008-A629-DFE7-2616-85D42EF92FDC}"/>
          </ac:spMkLst>
        </pc:spChg>
        <pc:spChg chg="mod topLvl">
          <ac:chgData name="Connie Davage" userId="f0451772-7718-4457-a9fb-8c630536f195" providerId="ADAL" clId="{DA720A9B-45D8-4688-8D40-75052B59B455}" dt="2023-10-11T07:17:08.316" v="49"/>
          <ac:spMkLst>
            <pc:docMk/>
            <pc:sldMk cId="1857571590" sldId="312"/>
            <ac:spMk id="32" creationId="{ED2F7D5A-DC43-0983-72FD-46F151CA767D}"/>
          </ac:spMkLst>
        </pc:spChg>
        <pc:spChg chg="mod topLvl modVis">
          <ac:chgData name="Connie Davage" userId="f0451772-7718-4457-a9fb-8c630536f195" providerId="ADAL" clId="{DA720A9B-45D8-4688-8D40-75052B59B455}" dt="2023-10-11T07:17:08.316" v="49"/>
          <ac:spMkLst>
            <pc:docMk/>
            <pc:sldMk cId="1857571590" sldId="312"/>
            <ac:spMk id="33" creationId="{709EF8B2-4501-0132-8C58-202BA1D202DF}"/>
          </ac:spMkLst>
        </pc:spChg>
        <pc:spChg chg="mod topLvl modVis">
          <ac:chgData name="Connie Davage" userId="f0451772-7718-4457-a9fb-8c630536f195" providerId="ADAL" clId="{DA720A9B-45D8-4688-8D40-75052B59B455}" dt="2023-10-11T07:17:08.316" v="49"/>
          <ac:spMkLst>
            <pc:docMk/>
            <pc:sldMk cId="1857571590" sldId="312"/>
            <ac:spMk id="34" creationId="{5B690E19-33D3-2EA0-9AC3-96762A86BCC3}"/>
          </ac:spMkLst>
        </pc:spChg>
        <pc:spChg chg="mod topLvl">
          <ac:chgData name="Connie Davage" userId="f0451772-7718-4457-a9fb-8c630536f195" providerId="ADAL" clId="{DA720A9B-45D8-4688-8D40-75052B59B455}" dt="2023-10-11T07:17:08.316" v="49"/>
          <ac:spMkLst>
            <pc:docMk/>
            <pc:sldMk cId="1857571590" sldId="312"/>
            <ac:spMk id="35" creationId="{A62BFE95-3FD8-435D-0544-5B92326C9F70}"/>
          </ac:spMkLst>
        </pc:spChg>
        <pc:spChg chg="mod topLvl">
          <ac:chgData name="Connie Davage" userId="f0451772-7718-4457-a9fb-8c630536f195" providerId="ADAL" clId="{DA720A9B-45D8-4688-8D40-75052B59B455}" dt="2023-10-11T07:17:08.316" v="49"/>
          <ac:spMkLst>
            <pc:docMk/>
            <pc:sldMk cId="1857571590" sldId="312"/>
            <ac:spMk id="36" creationId="{67455369-AF17-951F-D137-E21846496E6D}"/>
          </ac:spMkLst>
        </pc:spChg>
        <pc:spChg chg="mod topLvl modVis">
          <ac:chgData name="Connie Davage" userId="f0451772-7718-4457-a9fb-8c630536f195" providerId="ADAL" clId="{DA720A9B-45D8-4688-8D40-75052B59B455}" dt="2023-10-11T07:17:08.316" v="49"/>
          <ac:spMkLst>
            <pc:docMk/>
            <pc:sldMk cId="1857571590" sldId="312"/>
            <ac:spMk id="37" creationId="{A505B42A-8E79-BE14-685B-1579AFB32072}"/>
          </ac:spMkLst>
        </pc:spChg>
        <pc:spChg chg="mod topLvl modVis">
          <ac:chgData name="Connie Davage" userId="f0451772-7718-4457-a9fb-8c630536f195" providerId="ADAL" clId="{DA720A9B-45D8-4688-8D40-75052B59B455}" dt="2023-10-11T07:17:08.316" v="49"/>
          <ac:spMkLst>
            <pc:docMk/>
            <pc:sldMk cId="1857571590" sldId="312"/>
            <ac:spMk id="38" creationId="{E50DE737-9CE8-094B-BEBA-E6B573AAAB19}"/>
          </ac:spMkLst>
        </pc:spChg>
        <pc:spChg chg="mod topLvl">
          <ac:chgData name="Connie Davage" userId="f0451772-7718-4457-a9fb-8c630536f195" providerId="ADAL" clId="{DA720A9B-45D8-4688-8D40-75052B59B455}" dt="2023-10-11T07:17:08.316" v="49"/>
          <ac:spMkLst>
            <pc:docMk/>
            <pc:sldMk cId="1857571590" sldId="312"/>
            <ac:spMk id="39" creationId="{224D340D-4CAB-DED5-A7EC-1B6A2950A86A}"/>
          </ac:spMkLst>
        </pc:spChg>
        <pc:spChg chg="mod topLvl">
          <ac:chgData name="Connie Davage" userId="f0451772-7718-4457-a9fb-8c630536f195" providerId="ADAL" clId="{DA720A9B-45D8-4688-8D40-75052B59B455}" dt="2023-10-11T07:17:08.316" v="49"/>
          <ac:spMkLst>
            <pc:docMk/>
            <pc:sldMk cId="1857571590" sldId="312"/>
            <ac:spMk id="40" creationId="{62D38C33-B45A-BA68-BCC3-C084B94072CE}"/>
          </ac:spMkLst>
        </pc:spChg>
        <pc:spChg chg="mod topLvl modVis">
          <ac:chgData name="Connie Davage" userId="f0451772-7718-4457-a9fb-8c630536f195" providerId="ADAL" clId="{DA720A9B-45D8-4688-8D40-75052B59B455}" dt="2023-10-11T07:17:08.316" v="49"/>
          <ac:spMkLst>
            <pc:docMk/>
            <pc:sldMk cId="1857571590" sldId="312"/>
            <ac:spMk id="41" creationId="{9C9DF8BF-9080-0B42-B4B3-4E867438A6BD}"/>
          </ac:spMkLst>
        </pc:spChg>
        <pc:spChg chg="mod topLvl modVis">
          <ac:chgData name="Connie Davage" userId="f0451772-7718-4457-a9fb-8c630536f195" providerId="ADAL" clId="{DA720A9B-45D8-4688-8D40-75052B59B455}" dt="2023-10-11T07:17:08.316" v="49"/>
          <ac:spMkLst>
            <pc:docMk/>
            <pc:sldMk cId="1857571590" sldId="312"/>
            <ac:spMk id="42" creationId="{C8B00190-CDE9-14E2-BF3B-AC9CF9C043E7}"/>
          </ac:spMkLst>
        </pc:spChg>
        <pc:spChg chg="mod topLvl">
          <ac:chgData name="Connie Davage" userId="f0451772-7718-4457-a9fb-8c630536f195" providerId="ADAL" clId="{DA720A9B-45D8-4688-8D40-75052B59B455}" dt="2023-10-11T07:17:08.316" v="49"/>
          <ac:spMkLst>
            <pc:docMk/>
            <pc:sldMk cId="1857571590" sldId="312"/>
            <ac:spMk id="43" creationId="{D05A9DE9-404F-08E9-900F-551297DC5D4B}"/>
          </ac:spMkLst>
        </pc:spChg>
        <pc:spChg chg="mod topLvl">
          <ac:chgData name="Connie Davage" userId="f0451772-7718-4457-a9fb-8c630536f195" providerId="ADAL" clId="{DA720A9B-45D8-4688-8D40-75052B59B455}" dt="2023-10-11T07:17:08.316" v="49"/>
          <ac:spMkLst>
            <pc:docMk/>
            <pc:sldMk cId="1857571590" sldId="312"/>
            <ac:spMk id="44" creationId="{42661D47-A7D8-2BDB-7035-559F51A78FDC}"/>
          </ac:spMkLst>
        </pc:spChg>
        <pc:spChg chg="mod topLvl modVis">
          <ac:chgData name="Connie Davage" userId="f0451772-7718-4457-a9fb-8c630536f195" providerId="ADAL" clId="{DA720A9B-45D8-4688-8D40-75052B59B455}" dt="2023-10-11T07:17:08.316" v="49"/>
          <ac:spMkLst>
            <pc:docMk/>
            <pc:sldMk cId="1857571590" sldId="312"/>
            <ac:spMk id="45" creationId="{6DC9DF6A-2CB6-4EAD-8786-5B22D2E3C1E0}"/>
          </ac:spMkLst>
        </pc:spChg>
        <pc:spChg chg="mod topLvl modVis">
          <ac:chgData name="Connie Davage" userId="f0451772-7718-4457-a9fb-8c630536f195" providerId="ADAL" clId="{DA720A9B-45D8-4688-8D40-75052B59B455}" dt="2023-10-11T07:17:08.316" v="49"/>
          <ac:spMkLst>
            <pc:docMk/>
            <pc:sldMk cId="1857571590" sldId="312"/>
            <ac:spMk id="46" creationId="{A7545B5C-E652-B266-829C-048C92E387AA}"/>
          </ac:spMkLst>
        </pc:spChg>
        <pc:spChg chg="mod modVis">
          <ac:chgData name="Connie Davage" userId="f0451772-7718-4457-a9fb-8c630536f195" providerId="ADAL" clId="{DA720A9B-45D8-4688-8D40-75052B59B455}" dt="2023-10-11T07:17:08.316" v="48"/>
          <ac:spMkLst>
            <pc:docMk/>
            <pc:sldMk cId="1857571590" sldId="312"/>
            <ac:spMk id="49" creationId="{FAEE8FDA-1C5E-9F07-C349-AE0ECB7B8A7D}"/>
          </ac:spMkLst>
        </pc:spChg>
        <pc:spChg chg="mod topLvl">
          <ac:chgData name="Connie Davage" userId="f0451772-7718-4457-a9fb-8c630536f195" providerId="ADAL" clId="{DA720A9B-45D8-4688-8D40-75052B59B455}" dt="2023-10-11T07:17:08.316" v="49"/>
          <ac:spMkLst>
            <pc:docMk/>
            <pc:sldMk cId="1857571590" sldId="312"/>
            <ac:spMk id="53" creationId="{F5CA5630-A9BA-0121-9A53-9DD642A35706}"/>
          </ac:spMkLst>
        </pc:spChg>
        <pc:grpChg chg="add mod replST">
          <ac:chgData name="Connie Davage" userId="f0451772-7718-4457-a9fb-8c630536f195" providerId="ADAL" clId="{DA720A9B-45D8-4688-8D40-75052B59B455}" dt="2023-10-11T07:17:08.331" v="55"/>
          <ac:grpSpMkLst>
            <pc:docMk/>
            <pc:sldMk cId="1857571590" sldId="312"/>
            <ac:grpSpMk id="4" creationId="{DD9D2E7E-41BF-5BF3-733A-2E5F47697E5A}"/>
          </ac:grpSpMkLst>
        </pc:grpChg>
        <pc:grpChg chg="del">
          <ac:chgData name="Connie Davage" userId="f0451772-7718-4457-a9fb-8c630536f195" providerId="ADAL" clId="{DA720A9B-45D8-4688-8D40-75052B59B455}" dt="2023-10-11T07:17:08.236" v="10"/>
          <ac:grpSpMkLst>
            <pc:docMk/>
            <pc:sldMk cId="1857571590" sldId="312"/>
            <ac:grpSpMk id="56" creationId="{B1FB10B2-BBDA-9732-EFDE-933F315FED52}"/>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073537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031316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433213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Yellow: Narrative – one </a:t>
            </a:r>
            <a:r>
              <a:rPr lang="en-GB" dirty="0" err="1"/>
              <a:t>author+year</a:t>
            </a:r>
            <a:r>
              <a:rPr lang="en-GB" dirty="0"/>
              <a:t> – this is a brief acknowledgement to a source you have used for any of the reasons</a:t>
            </a:r>
          </a:p>
          <a:p>
            <a:r>
              <a:rPr lang="en-GB" dirty="0" err="1"/>
              <a:t>Parastical</a:t>
            </a:r>
            <a:r>
              <a:rPr lang="en-GB" dirty="0"/>
              <a:t>: all words in the text – if you are using direct quotation or are referring to a specific idea or assertion by an author, it is short, up to two or three lines,  you need to use “double quotation” mark, and let your reader know where you found the information by given the author’s surname, the year and the page number ( p. for one page and pp. for 2 and more)</a:t>
            </a:r>
          </a:p>
          <a:p>
            <a:endParaRPr lang="en-GB" dirty="0"/>
          </a:p>
          <a:p>
            <a:r>
              <a:rPr lang="en-GB" dirty="0"/>
              <a:t>The referencing list is in an alphabetical order of authors’ surname (family name)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80098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cite you are referring to someone else’s work or ideas in the text of you assignment. It is often called In-text citing. It is important to remember that citations in your assignments must be included in the final word count.</a:t>
            </a:r>
          </a:p>
          <a:p>
            <a:endParaRPr lang="en-GB" dirty="0"/>
          </a:p>
          <a:p>
            <a:r>
              <a:rPr lang="en-GB" dirty="0"/>
              <a:t>In the in-text citation, only author’s surname is used + year</a:t>
            </a:r>
          </a:p>
          <a:p>
            <a:endParaRPr lang="en-GB" dirty="0"/>
          </a:p>
          <a:p>
            <a:r>
              <a:rPr lang="en-GB" dirty="0"/>
              <a:t>If you are quoting directly or using ideas from a specific page or pages of a work, you should include the page number(s)</a:t>
            </a:r>
          </a:p>
          <a:p>
            <a:endParaRPr lang="en-GB" dirty="0"/>
          </a:p>
          <a:p>
            <a:r>
              <a:rPr lang="en-GB" dirty="0"/>
              <a:t>In reference list, author’s family name and initial of the give name also needed. (quiz 1)</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000721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DOI: it is a permanent, so it doesn’t need access date. Explain the who-when-what and where</a:t>
            </a:r>
          </a:p>
          <a:p>
            <a:endParaRPr lang="en-GB" dirty="0"/>
          </a:p>
          <a:p>
            <a:r>
              <a:rPr lang="en-GB" dirty="0"/>
              <a:t>Using URL: it is a source locator- so full URL (http://...) is need with an </a:t>
            </a:r>
            <a:r>
              <a:rPr lang="en-GB" dirty="0" err="1"/>
              <a:t>accessision</a:t>
            </a:r>
            <a:r>
              <a:rPr lang="en-GB" dirty="0"/>
              <a:t> date</a:t>
            </a: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706932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When you try to create a reference – have a copy of example from book or Cite them right: find a match, or a close example. If not, you can construct one by using who-when-what-and where elements</a:t>
            </a:r>
          </a:p>
          <a:p>
            <a:r>
              <a:rPr lang="en-GB" dirty="0"/>
              <a:t>Be consistent, watch out the detail – capitalisation, punctuation etc, down to attention to detail</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493859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2933605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7331157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reference journal article, place and publisher is not needed.</a:t>
            </a: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398499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88115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4796797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8563784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ABD5-DFE3-86B1-81EF-7792D0E7A0E5}"/>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CCF9DF-3F46-BDB0-FC43-0793E412C1BD}"/>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06342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_2021-22.pdf" TargetMode="External"/><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1.xml"/><Relationship Id="rId1" Type="http://schemas.openxmlformats.org/officeDocument/2006/relationships/video" Target="https://www.youtube.com/embed/NJkt739uEF4?feature=oembed" TargetMode="External"/><Relationship Id="rId4" Type="http://schemas.openxmlformats.org/officeDocument/2006/relationships/hyperlink" Target="https://www.youtube.com/watch?v=NJkt739uEF4"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hyperlink" Target="https://library.southwales.ac.uk/collections-subject-guides/referencing/"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8" Type="http://schemas.openxmlformats.org/officeDocument/2006/relationships/hyperlink" Target="https://www.uwtsd.ac.uk/library/using-our-libraries/online-library/referencing-handbooks/" TargetMode="External"/><Relationship Id="rId3" Type="http://schemas.openxmlformats.org/officeDocument/2006/relationships/image" Target="../media/image19.jpeg"/><Relationship Id="rId7"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image" Target="../media/image20.jpeg"/><Relationship Id="rId4" Type="http://schemas.openxmlformats.org/officeDocument/2006/relationships/hyperlink" Target="https://www-citethemrightonline-com.ezproxy.uwtsd.ac.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image" Target="../media/image22.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ac.uk/library/infoskills/managing-your-research-with-refworks/" TargetMode="External"/><Relationship Id="rId2" Type="http://schemas.openxmlformats.org/officeDocument/2006/relationships/image" Target="../media/image23.jpeg"/><Relationship Id="rId1" Type="http://schemas.openxmlformats.org/officeDocument/2006/relationships/slideLayout" Target="../slideLayouts/slideLayout11.xml"/><Relationship Id="rId4" Type="http://schemas.openxmlformats.org/officeDocument/2006/relationships/hyperlink" Target="https://uwtsd.ac.uk/library/student-essentials/refwork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mentimeter.com/" TargetMode="External"/><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11.xml"/><Relationship Id="rId5" Type="http://schemas.openxmlformats.org/officeDocument/2006/relationships/hyperlink" Target="mailto:infoskills@uwtsd.ac.uk" TargetMode="External"/><Relationship Id="rId4" Type="http://schemas.openxmlformats.org/officeDocument/2006/relationships/hyperlink" Target="mailto:c.davage@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271374"/>
            <a:ext cx="5435249" cy="1473547"/>
          </a:xfrm>
        </p:spPr>
        <p:txBody>
          <a:bodyPr/>
          <a:lstStyle/>
          <a:p>
            <a:r>
              <a:rPr lang="en-GB" dirty="0"/>
              <a:t>Connie Davage</a:t>
            </a:r>
          </a:p>
          <a:p>
            <a:r>
              <a:rPr lang="en-GB" dirty="0"/>
              <a:t>Academic Liaison Librarian</a:t>
            </a:r>
          </a:p>
        </p:txBody>
      </p:sp>
      <p:sp>
        <p:nvSpPr>
          <p:cNvPr id="4" name="Title 3"/>
          <p:cNvSpPr>
            <a:spLocks noGrp="1"/>
          </p:cNvSpPr>
          <p:nvPr>
            <p:ph type="title"/>
          </p:nvPr>
        </p:nvSpPr>
        <p:spPr>
          <a:xfrm>
            <a:off x="6305623" y="1709804"/>
            <a:ext cx="5581853" cy="1985374"/>
          </a:xfrm>
        </p:spPr>
        <p:txBody>
          <a:bodyPr>
            <a:normAutofit fontScale="90000"/>
          </a:bodyPr>
          <a:lstStyle/>
          <a:p>
            <a:r>
              <a:rPr lang="en-GB" dirty="0"/>
              <a:t>Harvard Referencing:</a:t>
            </a:r>
            <a:br>
              <a:rPr lang="en-GB" dirty="0"/>
            </a:br>
            <a:r>
              <a:rPr lang="en-GB" dirty="0"/>
              <a:t>The Basics</a:t>
            </a:r>
            <a:br>
              <a:rPr lang="en-GB" sz="3100" dirty="0"/>
            </a:br>
            <a:br>
              <a:rPr lang="en-GB" sz="3100" dirty="0"/>
            </a:br>
            <a:endParaRPr lang="en-GB" sz="2200" dirty="0"/>
          </a:p>
        </p:txBody>
      </p:sp>
      <p:pic>
        <p:nvPicPr>
          <p:cNvPr id="5" name="Picture Placeholder 5" descr="A stack of books&#10;&#10;Description automatically generated with medium confidence">
            <a:extLst>
              <a:ext uri="{FF2B5EF4-FFF2-40B4-BE49-F238E27FC236}">
                <a16:creationId xmlns:a16="http://schemas.microsoft.com/office/drawing/2014/main" id="{750C03B1-22F8-7EF7-28DA-AFA2A5F97AE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8221" r="18221"/>
          <a:stretch>
            <a:fillRect/>
          </a:stretch>
        </p:blipFill>
        <p:spPr>
          <a:xfrm>
            <a:off x="0" y="0"/>
            <a:ext cx="6102350" cy="6858000"/>
          </a:xfrm>
        </p:spPr>
      </p:pic>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A38D-04A3-8B7A-3A32-683824DC2E74}"/>
              </a:ext>
            </a:extLst>
          </p:cNvPr>
          <p:cNvSpPr>
            <a:spLocks noGrp="1"/>
          </p:cNvSpPr>
          <p:nvPr>
            <p:ph type="title"/>
          </p:nvPr>
        </p:nvSpPr>
        <p:spPr/>
        <p:txBody>
          <a:bodyPr anchor="b">
            <a:normAutofit/>
          </a:bodyPr>
          <a:lstStyle/>
          <a:p>
            <a:r>
              <a:rPr lang="en-GB" dirty="0"/>
              <a:t>The aim of today’s session…</a:t>
            </a:r>
          </a:p>
        </p:txBody>
      </p:sp>
      <p:sp>
        <p:nvSpPr>
          <p:cNvPr id="19" name="Content Placeholder 18">
            <a:extLst>
              <a:ext uri="{FF2B5EF4-FFF2-40B4-BE49-F238E27FC236}">
                <a16:creationId xmlns:a16="http://schemas.microsoft.com/office/drawing/2014/main" id="{D28D30C4-A5D6-147D-AEB9-73C9BE4373C3}"/>
              </a:ext>
            </a:extLst>
          </p:cNvPr>
          <p:cNvSpPr>
            <a:spLocks noGrp="1"/>
          </p:cNvSpPr>
          <p:nvPr>
            <p:ph sz="quarter" idx="10"/>
          </p:nvPr>
        </p:nvSpPr>
        <p:spPr/>
        <p:txBody>
          <a:bodyPr>
            <a:normAutofit lnSpcReduction="10000"/>
          </a:bodyPr>
          <a:lstStyle/>
          <a:p>
            <a:pPr marL="0" indent="0">
              <a:buNone/>
            </a:pPr>
            <a:r>
              <a:rPr lang="en-GB" dirty="0">
                <a:latin typeface="Calibri "/>
              </a:rPr>
              <a:t>…is </a:t>
            </a:r>
            <a:r>
              <a:rPr lang="en-GB">
                <a:latin typeface="Calibri "/>
              </a:rPr>
              <a:t>to develop </a:t>
            </a:r>
            <a:r>
              <a:rPr lang="en-GB" dirty="0">
                <a:latin typeface="Calibri "/>
              </a:rPr>
              <a:t>an understanding of how to use the Harvard style of referencing to create citations and references for assignments.</a:t>
            </a:r>
          </a:p>
          <a:p>
            <a:pPr marL="0" indent="0">
              <a:buNone/>
            </a:pPr>
            <a:endParaRPr lang="en-GB" dirty="0">
              <a:latin typeface="Calibri "/>
            </a:endParaRPr>
          </a:p>
          <a:p>
            <a:pPr marL="0" indent="0">
              <a:buNone/>
            </a:pPr>
            <a:r>
              <a:rPr lang="en-GB" dirty="0">
                <a:latin typeface="Calibri "/>
              </a:rPr>
              <a:t>We will consider:</a:t>
            </a:r>
          </a:p>
          <a:p>
            <a:pPr marL="0" indent="0">
              <a:buNone/>
            </a:pPr>
            <a:endParaRPr lang="en-GB" dirty="0">
              <a:latin typeface="Calibri "/>
            </a:endParaRPr>
          </a:p>
          <a:p>
            <a:pPr marL="0" indent="0">
              <a:buNone/>
            </a:pPr>
            <a:r>
              <a:rPr lang="en-GB" dirty="0">
                <a:latin typeface="Calibri "/>
              </a:rPr>
              <a:t>What referencing is and why it is important.</a:t>
            </a:r>
          </a:p>
          <a:p>
            <a:pPr marL="0" indent="0">
              <a:buNone/>
            </a:pPr>
            <a:r>
              <a:rPr lang="en-GB" dirty="0">
                <a:latin typeface="Calibri "/>
              </a:rPr>
              <a:t>When we need to reference and what information should be included.</a:t>
            </a:r>
          </a:p>
          <a:p>
            <a:pPr marL="0" indent="0">
              <a:buNone/>
            </a:pPr>
            <a:r>
              <a:rPr lang="en-GB" dirty="0">
                <a:latin typeface="Calibri "/>
              </a:rPr>
              <a:t>How to construct a Harvard reference.</a:t>
            </a:r>
          </a:p>
          <a:p>
            <a:pPr marL="0" indent="0">
              <a:buNone/>
            </a:pPr>
            <a:r>
              <a:rPr lang="en-GB" dirty="0">
                <a:latin typeface="Calibri "/>
              </a:rPr>
              <a:t>Tips on how to improve referencing.</a:t>
            </a:r>
          </a:p>
          <a:p>
            <a:pPr marL="0" indent="0">
              <a:buNone/>
            </a:pPr>
            <a:r>
              <a:rPr lang="en-GB" dirty="0">
                <a:latin typeface="Calibri "/>
              </a:rPr>
              <a:t>Where to find handbooks, assistive software and help.</a:t>
            </a:r>
          </a:p>
        </p:txBody>
      </p:sp>
    </p:spTree>
    <p:extLst>
      <p:ext uri="{BB962C8B-B14F-4D97-AF65-F5344CB8AC3E}">
        <p14:creationId xmlns:p14="http://schemas.microsoft.com/office/powerpoint/2010/main" val="681966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4" descr="A picture containing person, outdoor, man, looking&#10;&#10;Description generated with very high confidence">
            <a:extLst>
              <a:ext uri="{FF2B5EF4-FFF2-40B4-BE49-F238E27FC236}">
                <a16:creationId xmlns:a16="http://schemas.microsoft.com/office/drawing/2014/main" id="{AA1BF830-9A9E-4763-B057-19C9E5001B0A}"/>
              </a:ext>
            </a:extLst>
          </p:cNvPr>
          <p:cNvPicPr>
            <a:picLocks noGrp="1" noChangeAspect="1"/>
          </p:cNvPicPr>
          <p:nvPr>
            <p:ph type="pic" sz="quarter" idx="13"/>
          </p:nvPr>
        </p:nvPicPr>
        <p:blipFill rotWithShape="1">
          <a:blip r:embed="rId3"/>
          <a:srcRect l="11759" r="11759"/>
          <a:stretch/>
        </p:blipFill>
        <p:spPr/>
      </p:pic>
      <p:sp>
        <p:nvSpPr>
          <p:cNvPr id="3" name="Subtitle 2">
            <a:extLst>
              <a:ext uri="{FF2B5EF4-FFF2-40B4-BE49-F238E27FC236}">
                <a16:creationId xmlns:a16="http://schemas.microsoft.com/office/drawing/2014/main" id="{96613638-0FD3-4A61-AEEA-5DB2DA3B93F1}"/>
              </a:ext>
            </a:extLst>
          </p:cNvPr>
          <p:cNvSpPr>
            <a:spLocks noGrp="1"/>
          </p:cNvSpPr>
          <p:nvPr>
            <p:ph type="subTitle" idx="1"/>
          </p:nvPr>
        </p:nvSpPr>
        <p:spPr/>
        <p:txBody>
          <a:bodyPr vert="horz" lIns="91440" tIns="45720" rIns="91440" bIns="45720" rtlCol="0" anchor="t">
            <a:normAutofit lnSpcReduction="10000"/>
          </a:bodyPr>
          <a:lstStyle/>
          <a:p>
            <a:r>
              <a:rPr lang="en-GB" dirty="0">
                <a:cs typeface="Calibri Light"/>
              </a:rPr>
              <a:t>If I have seen further, it is by standing on the shoulders  of giants.</a:t>
            </a:r>
          </a:p>
          <a:p>
            <a:endParaRPr lang="en-GB" dirty="0">
              <a:cs typeface="Calibri Light"/>
            </a:endParaRPr>
          </a:p>
          <a:p>
            <a:r>
              <a:rPr lang="en-GB" sz="2000" i="0" dirty="0">
                <a:cs typeface="Calibri Light"/>
              </a:rPr>
              <a:t>                              Sir Isaac Newton.</a:t>
            </a:r>
            <a:endParaRPr lang="en-GB" sz="2000" i="0" dirty="0">
              <a:ea typeface="Calibri Light"/>
              <a:cs typeface="Calibri Light"/>
            </a:endParaRPr>
          </a:p>
          <a:p>
            <a:endParaRPr lang="en-GB" sz="2000" i="0" dirty="0">
              <a:cs typeface="Calibri Light"/>
            </a:endParaRPr>
          </a:p>
        </p:txBody>
      </p:sp>
    </p:spTree>
    <p:extLst>
      <p:ext uri="{BB962C8B-B14F-4D97-AF65-F5344CB8AC3E}">
        <p14:creationId xmlns:p14="http://schemas.microsoft.com/office/powerpoint/2010/main" val="214447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838661" y="1789043"/>
            <a:ext cx="406841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do you think it is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dirty="0">
              <a:cs typeface="Calibri Light"/>
            </a:endParaRPr>
          </a:p>
        </p:txBody>
      </p:sp>
    </p:spTree>
    <p:extLst>
      <p:ext uri="{BB962C8B-B14F-4D97-AF65-F5344CB8AC3E}">
        <p14:creationId xmlns:p14="http://schemas.microsoft.com/office/powerpoint/2010/main" val="642338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4294967295"/>
          </p:nvPr>
        </p:nvSpPr>
        <p:spPr>
          <a:xfrm>
            <a:off x="0" y="1327150"/>
            <a:ext cx="1409700" cy="612775"/>
          </a:xfrm>
        </p:spPr>
        <p:txBody>
          <a:bodyPr vert="horz" lIns="91440" tIns="45720" rIns="91440" bIns="45720" rtlCol="0" anchor="t">
            <a:normAutofit/>
          </a:bodyPr>
          <a:lstStyle/>
          <a:p>
            <a:pPr marL="0" indent="0">
              <a:buNone/>
            </a:pPr>
            <a:r>
              <a:rPr lang="en-GB" sz="2600" b="1" dirty="0">
                <a:latin typeface="Calibri"/>
                <a:cs typeface="Calibri Light"/>
              </a:rPr>
              <a:t>Authors</a:t>
            </a:r>
            <a:endParaRPr lang="en-GB" sz="2600" b="1" dirty="0">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idx="4294967295"/>
          </p:nvPr>
        </p:nvSpPr>
        <p:spPr>
          <a:xfrm>
            <a:off x="0" y="-1588"/>
            <a:ext cx="6713538" cy="1003301"/>
          </a:xfrm>
        </p:spPr>
        <p:txBody>
          <a:bodyPr>
            <a:normAutofit/>
          </a:bodyPr>
          <a:lstStyle/>
          <a:p>
            <a:r>
              <a:rPr lang="en-GB" dirty="0">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4294967295"/>
          </p:nvPr>
        </p:nvPicPr>
        <p:blipFill rotWithShape="1">
          <a:blip r:embed="rId3"/>
          <a:srcRect l="11752" r="11752"/>
          <a:stretch/>
        </p:blipFill>
        <p:spPr>
          <a:xfrm>
            <a:off x="6559181" y="1712919"/>
            <a:ext cx="5410200" cy="4183063"/>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a:cs typeface="Calibri"/>
              </a:rPr>
              <a:t>Academic community</a:t>
            </a:r>
            <a:endParaRPr lang="en-US" sz="2600" b="1" dirty="0"/>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Calibri"/>
                <a:ea typeface="+mn-lt"/>
                <a:cs typeface="+mn-lt"/>
              </a:rPr>
              <a:t>To see their work acknowledged.</a:t>
            </a:r>
            <a:endParaRPr lang="en-US" sz="2400" dirty="0">
              <a:latin typeface="Calibri"/>
              <a:ea typeface="+mn-lt"/>
              <a:cs typeface="Calibri"/>
            </a:endParaRPr>
          </a:p>
          <a:p>
            <a:pPr marL="457200" indent="-457200">
              <a:buFont typeface="Arial"/>
              <a:buChar char="•"/>
            </a:pPr>
            <a:r>
              <a:rPr lang="en-GB" sz="2400" dirty="0">
                <a:latin typeface="Calibri"/>
                <a:ea typeface="+mn-lt"/>
                <a:cs typeface="+mn-lt"/>
              </a:rPr>
              <a:t>To increase their academic reputation and possible funding for further research in the subject area. This could be you! </a:t>
            </a:r>
            <a:endParaRPr lang="en-US" sz="2400" dirty="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25268" y="3936641"/>
            <a:ext cx="630843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Calibri"/>
                <a:ea typeface="+mn-lt"/>
                <a:cs typeface="+mn-lt"/>
              </a:rPr>
              <a:t>To standardise references, making it easier to find resources and conduct peer review.</a:t>
            </a:r>
            <a:endParaRPr lang="en-GB" sz="2400" dirty="0">
              <a:latin typeface="Calibri Light"/>
              <a:ea typeface="+mn-lt"/>
              <a:cs typeface="+mn-lt"/>
            </a:endParaRPr>
          </a:p>
          <a:p>
            <a:endParaRPr lang="en-GB" sz="2400" dirty="0">
              <a:latin typeface="Calibri"/>
              <a:ea typeface="+mn-lt"/>
              <a:cs typeface="+mn-lt"/>
            </a:endParaRPr>
          </a:p>
          <a:p>
            <a:r>
              <a:rPr lang="en-GB" sz="2400" dirty="0">
                <a:latin typeface="Calibri"/>
                <a:ea typeface="+mn-lt"/>
                <a:cs typeface="+mn-lt"/>
              </a:rPr>
              <a:t>Correct referencing is an accepted characteristic of the academic community worldwide, the basis of trusted research.</a:t>
            </a:r>
            <a:endParaRPr lang="en-GB" sz="2400" dirty="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F8D079-2C79-44E9-9DEC-CCAC93ADE3E6}"/>
              </a:ext>
            </a:extLst>
          </p:cNvPr>
          <p:cNvSpPr>
            <a:spLocks noGrp="1"/>
          </p:cNvSpPr>
          <p:nvPr>
            <p:ph sz="half" idx="4294967295"/>
          </p:nvPr>
        </p:nvSpPr>
        <p:spPr>
          <a:xfrm>
            <a:off x="94891" y="1518249"/>
            <a:ext cx="7086959" cy="4571999"/>
          </a:xfrm>
        </p:spPr>
        <p:txBody>
          <a:bodyPr vert="horz" lIns="91440" tIns="45720" rIns="91440" bIns="45720" rtlCol="0" anchor="t">
            <a:noAutofit/>
          </a:bodyPr>
          <a:lstStyle/>
          <a:p>
            <a:pPr marL="0" indent="0">
              <a:lnSpc>
                <a:spcPct val="100000"/>
              </a:lnSpc>
              <a:spcBef>
                <a:spcPts val="0"/>
              </a:spcBef>
              <a:buNone/>
            </a:pPr>
            <a:endParaRPr lang="en-GB" sz="2600" dirty="0">
              <a:latin typeface="Calibri"/>
              <a:cs typeface="Arial"/>
            </a:endParaRPr>
          </a:p>
          <a:p>
            <a:pPr marL="342900" indent="-342900">
              <a:lnSpc>
                <a:spcPct val="100000"/>
              </a:lnSpc>
              <a:spcBef>
                <a:spcPts val="0"/>
              </a:spcBef>
              <a:buFont typeface="Arial,Sans-Serif"/>
              <a:buChar char="•"/>
            </a:pPr>
            <a:r>
              <a:rPr lang="en-GB" sz="2400" dirty="0">
                <a:latin typeface="Calibri"/>
                <a:cs typeface="Arial"/>
              </a:rPr>
              <a:t>To acknowledge and correctly incorporate someone else’s ideas, theories or research into your work improves your own understanding.</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cs typeface="Arial"/>
              </a:rPr>
              <a:t>To demonstrate the breadth of research undertaken.</a:t>
            </a:r>
            <a:endParaRPr lang="en-GB" sz="2400" dirty="0">
              <a:latin typeface="Calibri"/>
              <a:ea typeface="Calibri"/>
              <a:cs typeface="Arial"/>
            </a:endParaRPr>
          </a:p>
          <a:p>
            <a:pPr marL="342900" indent="-342900">
              <a:lnSpc>
                <a:spcPct val="100000"/>
              </a:lnSpc>
              <a:spcBef>
                <a:spcPts val="0"/>
              </a:spcBef>
              <a:buFont typeface="Arial,Sans-Serif"/>
              <a:buChar char="•"/>
            </a:pPr>
            <a:r>
              <a:rPr lang="en-GB" sz="2400" dirty="0">
                <a:latin typeface="Calibri"/>
                <a:cs typeface="Arial"/>
              </a:rPr>
              <a:t>To add academic credibility to arguments by providing the evidence behind them.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cs typeface="Arial"/>
              </a:rPr>
              <a:t>To enable your readers to</a:t>
            </a:r>
            <a:r>
              <a:rPr lang="en-GB" sz="2400" b="1" dirty="0">
                <a:latin typeface="Calibri"/>
                <a:cs typeface="Arial"/>
              </a:rPr>
              <a:t> </a:t>
            </a:r>
            <a:r>
              <a:rPr lang="en-GB" sz="2400" dirty="0">
                <a:latin typeface="Calibri"/>
                <a:cs typeface="Arial"/>
              </a:rPr>
              <a:t>find the sources you have used.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cs typeface="Arial"/>
              </a:rPr>
              <a:t>To achieve a better mark.</a:t>
            </a:r>
          </a:p>
          <a:p>
            <a:pPr marL="342900" indent="-342900">
              <a:lnSpc>
                <a:spcPct val="100000"/>
              </a:lnSpc>
              <a:spcBef>
                <a:spcPts val="0"/>
              </a:spcBef>
              <a:buFont typeface="Arial,Sans-Serif"/>
              <a:buChar char="•"/>
            </a:pPr>
            <a:r>
              <a:rPr lang="en-GB" sz="2400" dirty="0">
                <a:latin typeface="Calibri"/>
                <a:cs typeface="Arial"/>
              </a:rPr>
              <a:t>To avoid accidental plagiarism.</a:t>
            </a:r>
            <a:endParaRPr lang="en-US" sz="2400" dirty="0">
              <a:latin typeface="Calibri"/>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endParaRPr lang="en-GB" sz="2400" dirty="0">
              <a:cs typeface="Calibri Light"/>
            </a:endParaRPr>
          </a:p>
        </p:txBody>
      </p:sp>
      <p:sp>
        <p:nvSpPr>
          <p:cNvPr id="3" name="Title 2">
            <a:extLst>
              <a:ext uri="{FF2B5EF4-FFF2-40B4-BE49-F238E27FC236}">
                <a16:creationId xmlns:a16="http://schemas.microsoft.com/office/drawing/2014/main" id="{60414A23-19CD-4691-B523-187CF2903A92}"/>
              </a:ext>
            </a:extLst>
          </p:cNvPr>
          <p:cNvSpPr>
            <a:spLocks noGrp="1"/>
          </p:cNvSpPr>
          <p:nvPr>
            <p:ph type="title" idx="4294967295"/>
          </p:nvPr>
        </p:nvSpPr>
        <p:spPr>
          <a:xfrm>
            <a:off x="0" y="119063"/>
            <a:ext cx="7181850" cy="1003300"/>
          </a:xfrm>
        </p:spPr>
        <p:txBody>
          <a:bodyPr/>
          <a:lstStyle/>
          <a:p>
            <a:r>
              <a:rPr lang="en-GB" dirty="0">
                <a:latin typeface="Calibri"/>
                <a:cs typeface="Calibri"/>
              </a:rPr>
              <a:t>Why should you reference?</a:t>
            </a:r>
          </a:p>
        </p:txBody>
      </p:sp>
      <p:pic>
        <p:nvPicPr>
          <p:cNvPr id="6" name="Picture 6" descr="A person looking at the camera&#10;&#10;Description generated with high confidence">
            <a:extLst>
              <a:ext uri="{FF2B5EF4-FFF2-40B4-BE49-F238E27FC236}">
                <a16:creationId xmlns:a16="http://schemas.microsoft.com/office/drawing/2014/main" id="{5E7A5C4B-DD03-4B04-A6D9-ABA7628F2A4A}"/>
              </a:ext>
            </a:extLst>
          </p:cNvPr>
          <p:cNvPicPr>
            <a:picLocks noGrp="1" noChangeAspect="1"/>
          </p:cNvPicPr>
          <p:nvPr>
            <p:ph type="pic" sz="quarter" idx="4294967295"/>
          </p:nvPr>
        </p:nvPicPr>
        <p:blipFill rotWithShape="1">
          <a:blip r:embed="rId3"/>
          <a:srcRect t="19743" b="19743"/>
          <a:stretch/>
        </p:blipFill>
        <p:spPr>
          <a:xfrm>
            <a:off x="7534275" y="2174875"/>
            <a:ext cx="4657725" cy="3768725"/>
          </a:xfrm>
        </p:spPr>
      </p:pic>
      <p:sp>
        <p:nvSpPr>
          <p:cNvPr id="4" name="TextBox 3">
            <a:extLst>
              <a:ext uri="{FF2B5EF4-FFF2-40B4-BE49-F238E27FC236}">
                <a16:creationId xmlns:a16="http://schemas.microsoft.com/office/drawing/2014/main" id="{9EB9BDE1-37DA-491B-A1C9-EDE50F257AD6}"/>
              </a:ext>
            </a:extLst>
          </p:cNvPr>
          <p:cNvSpPr txBox="1"/>
          <p:nvPr/>
        </p:nvSpPr>
        <p:spPr>
          <a:xfrm>
            <a:off x="232747" y="1375368"/>
            <a:ext cx="104071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600" b="1" dirty="0">
                <a:latin typeface="Calibri"/>
                <a:cs typeface="Calibri Light"/>
              </a:rPr>
              <a:t>You</a:t>
            </a:r>
          </a:p>
        </p:txBody>
      </p:sp>
    </p:spTree>
    <p:extLst>
      <p:ext uri="{BB962C8B-B14F-4D97-AF65-F5344CB8AC3E}">
        <p14:creationId xmlns:p14="http://schemas.microsoft.com/office/powerpoint/2010/main" val="68497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4294967295"/>
          </p:nvPr>
        </p:nvSpPr>
        <p:spPr>
          <a:xfrm>
            <a:off x="0" y="1476375"/>
            <a:ext cx="10460038" cy="904875"/>
          </a:xfrm>
        </p:spPr>
        <p:txBody>
          <a:bodyPr vert="horz" lIns="91440" tIns="45720" rIns="91440" bIns="45720" rtlCol="0" anchor="t">
            <a:normAutofit fontScale="92500"/>
          </a:bodyPr>
          <a:lstStyle/>
          <a:p>
            <a:pPr marL="0" indent="0">
              <a:lnSpc>
                <a:spcPct val="100000"/>
              </a:lnSpc>
              <a:spcBef>
                <a:spcPts val="0"/>
              </a:spcBef>
              <a:buNone/>
            </a:pPr>
            <a:r>
              <a:rPr lang="en-US" sz="2600"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r>
              <a:rPr lang="en-US" sz="2000" dirty="0">
                <a:latin typeface="Calibri"/>
                <a:cs typeface="Calibri"/>
                <a:hlinkClick r:id="rId3"/>
              </a:rPr>
              <a:t>UWTSD Academic Misconduct Policy, p. 2</a:t>
            </a:r>
            <a:endParaRPr lang="en-US" sz="2000">
              <a:latin typeface="Calibri"/>
              <a:cs typeface="Calibri Light"/>
            </a:endParaRPr>
          </a:p>
          <a:p>
            <a:pPr marL="0" indent="0">
              <a:buNone/>
            </a:pP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idx="4294967295"/>
          </p:nvPr>
        </p:nvSpPr>
        <p:spPr>
          <a:xfrm>
            <a:off x="0" y="69850"/>
            <a:ext cx="10585450" cy="1003300"/>
          </a:xfrm>
        </p:spPr>
        <p:txBody>
          <a:bodyPr>
            <a:normAutofit/>
          </a:bodyPr>
          <a:lstStyle/>
          <a:p>
            <a:r>
              <a:rPr lang="en-GB" dirty="0">
                <a:latin typeface="Calibri"/>
                <a:cs typeface="Calibri"/>
              </a:rPr>
              <a:t>What is plagiarism and how can we avoid it?</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4294967295"/>
          </p:nvPr>
        </p:nvPicPr>
        <p:blipFill rotWithShape="1">
          <a:blip r:embed="rId4"/>
          <a:srcRect l="2987" r="2987"/>
          <a:stretch/>
        </p:blipFill>
        <p:spPr>
          <a:xfrm>
            <a:off x="7399338" y="2614613"/>
            <a:ext cx="4792662" cy="3400425"/>
          </a:xfrm>
        </p:spPr>
      </p:pic>
      <p:sp>
        <p:nvSpPr>
          <p:cNvPr id="4" name="TextBox 3">
            <a:extLst>
              <a:ext uri="{FF2B5EF4-FFF2-40B4-BE49-F238E27FC236}">
                <a16:creationId xmlns:a16="http://schemas.microsoft.com/office/drawing/2014/main" id="{3DAAC283-5F1F-40B9-BF65-A8C1559256F5}"/>
              </a:ext>
            </a:extLst>
          </p:cNvPr>
          <p:cNvSpPr txBox="1"/>
          <p:nvPr/>
        </p:nvSpPr>
        <p:spPr>
          <a:xfrm>
            <a:off x="270842" y="5240758"/>
            <a:ext cx="6896575"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ea typeface="+mn-lt"/>
                <a:cs typeface="Calibri"/>
              </a:rPr>
              <a:t>Correct referencing is one of the most important</a:t>
            </a:r>
          </a:p>
          <a:p>
            <a:r>
              <a:rPr lang="en-GB" sz="2600" dirty="0">
                <a:latin typeface="Calibri"/>
                <a:ea typeface="+mn-lt"/>
                <a:cs typeface="Calibri"/>
              </a:rPr>
              <a:t>practices you will learn in your academic career.</a:t>
            </a:r>
          </a:p>
        </p:txBody>
      </p:sp>
      <p:sp>
        <p:nvSpPr>
          <p:cNvPr id="7" name="TextBox 6">
            <a:extLst>
              <a:ext uri="{FF2B5EF4-FFF2-40B4-BE49-F238E27FC236}">
                <a16:creationId xmlns:a16="http://schemas.microsoft.com/office/drawing/2014/main" id="{75461866-BB47-4F9B-B760-B2A4D7081A88}"/>
              </a:ext>
            </a:extLst>
          </p:cNvPr>
          <p:cNvSpPr txBox="1"/>
          <p:nvPr/>
        </p:nvSpPr>
        <p:spPr>
          <a:xfrm>
            <a:off x="303723" y="2564668"/>
            <a:ext cx="6725865"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600" dirty="0">
                <a:latin typeface="Calibri"/>
                <a:cs typeface="Calibri"/>
              </a:rPr>
              <a:t>It can be deliberate or accidental. It is mostly unintentional – poor </a:t>
            </a:r>
            <a:r>
              <a:rPr lang="en-US" sz="2600" dirty="0" err="1">
                <a:latin typeface="Calibri"/>
                <a:cs typeface="Calibri"/>
              </a:rPr>
              <a:t>organisation</a:t>
            </a:r>
            <a:r>
              <a:rPr lang="en-US" sz="2600" dirty="0">
                <a:latin typeface="Calibri"/>
                <a:cs typeface="Calibri"/>
              </a:rPr>
              <a:t>, bad time management, failure to understand expected academic practice or guidance.</a:t>
            </a:r>
          </a:p>
          <a:p>
            <a:endParaRPr lang="en-US" sz="2000" b="1" dirty="0">
              <a:latin typeface="Calibri"/>
              <a:cs typeface="Calibri"/>
            </a:endParaRPr>
          </a:p>
          <a:p>
            <a:pPr marL="457200" indent="-457200">
              <a:buFont typeface="Arial"/>
              <a:buChar char="•"/>
            </a:pPr>
            <a:r>
              <a:rPr lang="en-US" sz="2600" dirty="0">
                <a:latin typeface="Calibri"/>
                <a:cs typeface="Calibri"/>
              </a:rPr>
              <a:t>If in doubt, provide correct references. </a:t>
            </a:r>
          </a:p>
        </p:txBody>
      </p:sp>
    </p:spTree>
    <p:extLst>
      <p:ext uri="{BB962C8B-B14F-4D97-AF65-F5344CB8AC3E}">
        <p14:creationId xmlns:p14="http://schemas.microsoft.com/office/powerpoint/2010/main" val="243234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2304DC-6DBF-A678-17AE-BC9BCBCAB2C1}"/>
              </a:ext>
            </a:extLst>
          </p:cNvPr>
          <p:cNvSpPr>
            <a:spLocks noGrp="1"/>
          </p:cNvSpPr>
          <p:nvPr>
            <p:ph type="title" idx="4294967295"/>
          </p:nvPr>
        </p:nvSpPr>
        <p:spPr>
          <a:xfrm>
            <a:off x="0" y="-3175"/>
            <a:ext cx="7712075" cy="1004888"/>
          </a:xfrm>
        </p:spPr>
        <p:txBody>
          <a:bodyPr>
            <a:normAutofit fontScale="90000"/>
          </a:bodyPr>
          <a:lstStyle/>
          <a:p>
            <a:r>
              <a:rPr lang="en-GB" dirty="0">
                <a:latin typeface="Calibri"/>
                <a:cs typeface="Calibri"/>
              </a:rPr>
              <a:t>Why should you avoid plagiarism?</a:t>
            </a:r>
            <a:endParaRPr lang="en-US" dirty="0"/>
          </a:p>
        </p:txBody>
      </p:sp>
      <p:sp>
        <p:nvSpPr>
          <p:cNvPr id="5" name="TextBox 4">
            <a:extLst>
              <a:ext uri="{FF2B5EF4-FFF2-40B4-BE49-F238E27FC236}">
                <a16:creationId xmlns:a16="http://schemas.microsoft.com/office/drawing/2014/main" id="{A040FA39-6038-E079-4B36-0B51E6FB2021}"/>
              </a:ext>
            </a:extLst>
          </p:cNvPr>
          <p:cNvSpPr txBox="1"/>
          <p:nvPr/>
        </p:nvSpPr>
        <p:spPr>
          <a:xfrm>
            <a:off x="5218545" y="1916545"/>
            <a:ext cx="66848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latin typeface="Calibri"/>
              <a:cs typeface="Calibri Light"/>
            </a:endParaRPr>
          </a:p>
        </p:txBody>
      </p:sp>
      <p:sp>
        <p:nvSpPr>
          <p:cNvPr id="6" name="TextBox 5">
            <a:extLst>
              <a:ext uri="{FF2B5EF4-FFF2-40B4-BE49-F238E27FC236}">
                <a16:creationId xmlns:a16="http://schemas.microsoft.com/office/drawing/2014/main" id="{E4E48D78-4A9D-C0F1-3D73-8A19E7695837}"/>
              </a:ext>
            </a:extLst>
          </p:cNvPr>
          <p:cNvSpPr txBox="1"/>
          <p:nvPr/>
        </p:nvSpPr>
        <p:spPr>
          <a:xfrm>
            <a:off x="773545" y="1847272"/>
            <a:ext cx="33481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600" dirty="0">
              <a:latin typeface="Calibri"/>
              <a:cs typeface="Calibri Light"/>
            </a:endParaRPr>
          </a:p>
        </p:txBody>
      </p:sp>
      <p:pic>
        <p:nvPicPr>
          <p:cNvPr id="9" name="Online Media 8" title="Why you should avoid plagiarism">
            <a:hlinkClick r:id="" action="ppaction://media"/>
            <a:extLst>
              <a:ext uri="{FF2B5EF4-FFF2-40B4-BE49-F238E27FC236}">
                <a16:creationId xmlns:a16="http://schemas.microsoft.com/office/drawing/2014/main" id="{35E9017B-1343-3F6B-CBCC-FF007951C83C}"/>
              </a:ext>
            </a:extLst>
          </p:cNvPr>
          <p:cNvPicPr>
            <a:picLocks noRot="1" noChangeAspect="1"/>
          </p:cNvPicPr>
          <p:nvPr>
            <a:videoFile r:link="rId1"/>
          </p:nvPr>
        </p:nvPicPr>
        <p:blipFill>
          <a:blip r:embed="rId3"/>
          <a:stretch>
            <a:fillRect/>
          </a:stretch>
        </p:blipFill>
        <p:spPr>
          <a:xfrm>
            <a:off x="3810001" y="1452995"/>
            <a:ext cx="7666180" cy="4633190"/>
          </a:xfrm>
          <a:prstGeom prst="rect">
            <a:avLst/>
          </a:prstGeom>
        </p:spPr>
      </p:pic>
      <p:sp>
        <p:nvSpPr>
          <p:cNvPr id="10" name="TextBox 9">
            <a:extLst>
              <a:ext uri="{FF2B5EF4-FFF2-40B4-BE49-F238E27FC236}">
                <a16:creationId xmlns:a16="http://schemas.microsoft.com/office/drawing/2014/main" id="{3C05920F-8EA5-1CD4-10BB-A387BC41A202}"/>
              </a:ext>
            </a:extLst>
          </p:cNvPr>
          <p:cNvSpPr txBox="1"/>
          <p:nvPr/>
        </p:nvSpPr>
        <p:spPr>
          <a:xfrm>
            <a:off x="1050636" y="4826000"/>
            <a:ext cx="230533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4"/>
              </a:rPr>
              <a:t>Professor Stephen Rutherford</a:t>
            </a:r>
            <a:r>
              <a:rPr lang="en-GB" sz="2000" dirty="0">
                <a:latin typeface="Calibri"/>
                <a:ea typeface="+mn-lt"/>
                <a:cs typeface="+mn-lt"/>
              </a:rPr>
              <a:t> explains why it's important to avoid plagiarism.</a:t>
            </a:r>
            <a:endParaRPr lang="en-US" sz="2000" dirty="0">
              <a:latin typeface="Calibri"/>
            </a:endParaRPr>
          </a:p>
        </p:txBody>
      </p:sp>
    </p:spTree>
    <p:extLst>
      <p:ext uri="{BB962C8B-B14F-4D97-AF65-F5344CB8AC3E}">
        <p14:creationId xmlns:p14="http://schemas.microsoft.com/office/powerpoint/2010/main" val="2082252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22F988-6104-408F-AB03-D7B8A90E272C}"/>
              </a:ext>
            </a:extLst>
          </p:cNvPr>
          <p:cNvSpPr>
            <a:spLocks noGrp="1"/>
          </p:cNvSpPr>
          <p:nvPr>
            <p:ph sz="half" idx="4294967295"/>
          </p:nvPr>
        </p:nvSpPr>
        <p:spPr>
          <a:xfrm>
            <a:off x="267131" y="1480276"/>
            <a:ext cx="5965825" cy="3405188"/>
          </a:xfrm>
        </p:spPr>
        <p:txBody>
          <a:bodyPr vert="horz" lIns="91440" tIns="45720" rIns="91440" bIns="45720" rtlCol="0" anchor="t">
            <a:noAutofit/>
          </a:bodyPr>
          <a:lstStyle/>
          <a:p>
            <a:pPr marL="0" indent="0">
              <a:buNone/>
            </a:pPr>
            <a:r>
              <a:rPr lang="en-GB" sz="2600" b="1" dirty="0">
                <a:latin typeface="Calibri"/>
                <a:cs typeface="Calibri"/>
              </a:rPr>
              <a:t>Every </a:t>
            </a:r>
            <a:r>
              <a:rPr lang="en-GB" sz="2600" dirty="0">
                <a:latin typeface="Calibri"/>
                <a:ea typeface="+mn-lt"/>
                <a:cs typeface="Calibri"/>
              </a:rPr>
              <a:t>time you use some-one else's work or ideas in your own work. There are no exceptions. </a:t>
            </a:r>
            <a:endParaRPr lang="en-US" dirty="0">
              <a:latin typeface="Calibri Light"/>
              <a:ea typeface="+mn-lt"/>
              <a:cs typeface="Calibri"/>
            </a:endParaRPr>
          </a:p>
          <a:p>
            <a:pPr>
              <a:buFont typeface="Arial"/>
              <a:buChar char="•"/>
            </a:pPr>
            <a:r>
              <a:rPr lang="en-GB" sz="2600" dirty="0">
                <a:latin typeface="Calibri"/>
                <a:ea typeface="+mn-lt"/>
                <a:cs typeface="Calibri"/>
              </a:rPr>
              <a:t>Quotations.</a:t>
            </a:r>
            <a:endParaRPr lang="en-US" sz="2600" dirty="0">
              <a:latin typeface="Calibri"/>
              <a:ea typeface="+mn-lt"/>
              <a:cs typeface="+mn-lt"/>
            </a:endParaRPr>
          </a:p>
          <a:p>
            <a:pPr>
              <a:buFont typeface="Arial"/>
              <a:buChar char="•"/>
            </a:pPr>
            <a:r>
              <a:rPr lang="en-GB" sz="2600" dirty="0">
                <a:latin typeface="Calibri"/>
                <a:cs typeface="Calibri"/>
              </a:rPr>
              <a:t>Paraphrasing and summarising.</a:t>
            </a:r>
            <a:endParaRPr lang="en-US" sz="2600" dirty="0">
              <a:latin typeface="Calibri"/>
              <a:cs typeface="Calibri Light"/>
            </a:endParaRPr>
          </a:p>
          <a:p>
            <a:pPr>
              <a:buFont typeface="Arial"/>
              <a:buChar char="•"/>
            </a:pPr>
            <a:r>
              <a:rPr lang="en-GB" sz="2600" dirty="0">
                <a:latin typeface="Calibri"/>
                <a:cs typeface="Arial"/>
              </a:rPr>
              <a:t>Reflective writing. </a:t>
            </a:r>
            <a:endParaRPr lang="en-US" sz="2600" dirty="0">
              <a:latin typeface="Calibri"/>
              <a:ea typeface="+mn-lt"/>
              <a:cs typeface="+mn-lt"/>
            </a:endParaRPr>
          </a:p>
          <a:p>
            <a:pPr>
              <a:buFont typeface="Arial"/>
              <a:buChar char="•"/>
            </a:pPr>
            <a:r>
              <a:rPr lang="en-GB" sz="2600" dirty="0">
                <a:latin typeface="Calibri"/>
                <a:ea typeface="+mn-lt"/>
                <a:cs typeface="Calibri"/>
              </a:rPr>
              <a:t>Images, tables, graphs.</a:t>
            </a:r>
            <a:endParaRPr lang="en-GB" sz="2600" dirty="0">
              <a:latin typeface="Calibri"/>
              <a:ea typeface="+mn-lt"/>
              <a:cs typeface="Arial"/>
            </a:endParaRPr>
          </a:p>
          <a:p>
            <a:pPr marL="0" indent="0">
              <a:buNone/>
            </a:pPr>
            <a:endParaRPr lang="en-GB" sz="2600" dirty="0">
              <a:latin typeface="Calibri"/>
              <a:ea typeface="+mn-lt"/>
              <a:cs typeface="Arial"/>
            </a:endParaRPr>
          </a:p>
          <a:p>
            <a:pPr marL="0" indent="0">
              <a:buNone/>
            </a:pPr>
            <a:endParaRPr lang="en-GB" sz="2600" dirty="0">
              <a:latin typeface="Calibri"/>
              <a:ea typeface="+mn-lt"/>
              <a:cs typeface="Arial"/>
            </a:endParaRPr>
          </a:p>
          <a:p>
            <a:pPr>
              <a:buFont typeface="Arial" panose="05000000000000000000" pitchFamily="2" charset="2"/>
              <a:buChar char="•"/>
            </a:pPr>
            <a:endParaRPr lang="en-GB" sz="2600" dirty="0">
              <a:latin typeface="Calibri"/>
              <a:ea typeface="+mn-lt"/>
              <a:cs typeface="Arial"/>
            </a:endParaRPr>
          </a:p>
          <a:p>
            <a:pPr marL="0" indent="0">
              <a:buNone/>
            </a:pPr>
            <a:endParaRPr lang="en-GB" dirty="0">
              <a:latin typeface="Calibri Light"/>
              <a:ea typeface="+mn-lt"/>
              <a:cs typeface="+mn-lt"/>
            </a:endParaRPr>
          </a:p>
        </p:txBody>
      </p:sp>
      <p:sp>
        <p:nvSpPr>
          <p:cNvPr id="3" name="Title 2">
            <a:extLst>
              <a:ext uri="{FF2B5EF4-FFF2-40B4-BE49-F238E27FC236}">
                <a16:creationId xmlns:a16="http://schemas.microsoft.com/office/drawing/2014/main" id="{305C66BD-D7A3-424D-98BD-05C317B2AB44}"/>
              </a:ext>
            </a:extLst>
          </p:cNvPr>
          <p:cNvSpPr>
            <a:spLocks noGrp="1"/>
          </p:cNvSpPr>
          <p:nvPr>
            <p:ph type="title" idx="4294967295"/>
          </p:nvPr>
        </p:nvSpPr>
        <p:spPr>
          <a:xfrm>
            <a:off x="0" y="47625"/>
            <a:ext cx="7112000" cy="1003300"/>
          </a:xfrm>
        </p:spPr>
        <p:txBody>
          <a:bodyPr>
            <a:normAutofit fontScale="90000"/>
          </a:bodyPr>
          <a:lstStyle/>
          <a:p>
            <a:r>
              <a:rPr lang="en-GB" dirty="0">
                <a:latin typeface="Calibri"/>
                <a:cs typeface="Calibri"/>
              </a:rPr>
              <a:t>When do you need to reference?</a:t>
            </a:r>
          </a:p>
        </p:txBody>
      </p:sp>
      <p:pic>
        <p:nvPicPr>
          <p:cNvPr id="10" name="Picture 10" descr="An open computer sitting on top of a desk&#10;&#10;Description automatically generated">
            <a:extLst>
              <a:ext uri="{FF2B5EF4-FFF2-40B4-BE49-F238E27FC236}">
                <a16:creationId xmlns:a16="http://schemas.microsoft.com/office/drawing/2014/main" id="{7895A944-7DB7-486F-AAE6-140F044C9FCA}"/>
              </a:ext>
            </a:extLst>
          </p:cNvPr>
          <p:cNvPicPr>
            <a:picLocks noGrp="1" noChangeAspect="1"/>
          </p:cNvPicPr>
          <p:nvPr>
            <p:ph type="pic" sz="quarter" idx="4294967295"/>
          </p:nvPr>
        </p:nvPicPr>
        <p:blipFill rotWithShape="1">
          <a:blip r:embed="rId3"/>
          <a:srcRect l="11767" r="11767"/>
          <a:stretch/>
        </p:blipFill>
        <p:spPr>
          <a:xfrm>
            <a:off x="7229475" y="1611313"/>
            <a:ext cx="4962525" cy="4324350"/>
          </a:xfrm>
        </p:spPr>
      </p:pic>
      <p:sp>
        <p:nvSpPr>
          <p:cNvPr id="4" name="TextBox 3">
            <a:extLst>
              <a:ext uri="{FF2B5EF4-FFF2-40B4-BE49-F238E27FC236}">
                <a16:creationId xmlns:a16="http://schemas.microsoft.com/office/drawing/2014/main" id="{08DF7E86-14E2-487E-A57F-5D3C3ADA71BD}"/>
              </a:ext>
            </a:extLst>
          </p:cNvPr>
          <p:cNvSpPr txBox="1"/>
          <p:nvPr/>
        </p:nvSpPr>
        <p:spPr>
          <a:xfrm>
            <a:off x="371763" y="5163806"/>
            <a:ext cx="57565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Reference the version of the information source that you have used.</a:t>
            </a:r>
          </a:p>
        </p:txBody>
      </p:sp>
    </p:spTree>
    <p:extLst>
      <p:ext uri="{BB962C8B-B14F-4D97-AF65-F5344CB8AC3E}">
        <p14:creationId xmlns:p14="http://schemas.microsoft.com/office/powerpoint/2010/main" val="179805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32CD98-7EA5-4E51-ADB4-A4D14B9B6D7F}"/>
              </a:ext>
            </a:extLst>
          </p:cNvPr>
          <p:cNvSpPr>
            <a:spLocks noGrp="1"/>
          </p:cNvSpPr>
          <p:nvPr>
            <p:ph sz="half" idx="4294967295"/>
          </p:nvPr>
        </p:nvSpPr>
        <p:spPr>
          <a:xfrm>
            <a:off x="0" y="1533525"/>
            <a:ext cx="6832600" cy="919163"/>
          </a:xfrm>
        </p:spPr>
        <p:txBody>
          <a:bodyPr vert="horz" lIns="91440" tIns="45720" rIns="91440" bIns="45720" rtlCol="0" anchor="t">
            <a:noAutofit/>
          </a:bodyPr>
          <a:lstStyle/>
          <a:p>
            <a:pPr marL="0" indent="0">
              <a:lnSpc>
                <a:spcPct val="100000"/>
              </a:lnSpc>
              <a:spcBef>
                <a:spcPts val="0"/>
              </a:spcBef>
              <a:buNone/>
            </a:pPr>
            <a:r>
              <a:rPr lang="en-GB" sz="2400" b="1" u="sng" dirty="0">
                <a:latin typeface="Calibri"/>
                <a:cs typeface="Arial"/>
              </a:rPr>
              <a:t>(In-text) Citation:</a:t>
            </a:r>
            <a:r>
              <a:rPr lang="en-GB" sz="2400" b="1" dirty="0">
                <a:latin typeface="Calibri"/>
                <a:cs typeface="Arial"/>
              </a:rPr>
              <a:t>  </a:t>
            </a:r>
            <a:r>
              <a:rPr lang="en-GB" sz="2400" dirty="0">
                <a:latin typeface="Calibri"/>
                <a:cs typeface="Arial"/>
              </a:rPr>
              <a:t>brief details of a resource used in your work. Located within the text of an assignment, and designed to refer you to the full reference.</a:t>
            </a:r>
            <a:endParaRPr lang="en-GB" sz="2400" dirty="0">
              <a:latin typeface="Calibri"/>
              <a:ea typeface="+mn-lt"/>
              <a:cs typeface="Arial"/>
            </a:endParaRPr>
          </a:p>
        </p:txBody>
      </p:sp>
      <p:sp>
        <p:nvSpPr>
          <p:cNvPr id="3" name="Title 2">
            <a:extLst>
              <a:ext uri="{FF2B5EF4-FFF2-40B4-BE49-F238E27FC236}">
                <a16:creationId xmlns:a16="http://schemas.microsoft.com/office/drawing/2014/main" id="{96B1424D-CF5C-4017-BD61-D807E6E918F5}"/>
              </a:ext>
            </a:extLst>
          </p:cNvPr>
          <p:cNvSpPr>
            <a:spLocks noGrp="1"/>
          </p:cNvSpPr>
          <p:nvPr>
            <p:ph type="title" idx="4294967295"/>
          </p:nvPr>
        </p:nvSpPr>
        <p:spPr>
          <a:xfrm>
            <a:off x="0" y="1588"/>
            <a:ext cx="10369550" cy="1003300"/>
          </a:xfrm>
        </p:spPr>
        <p:txBody>
          <a:bodyPr/>
          <a:lstStyle/>
          <a:p>
            <a:pPr algn="ctr"/>
            <a:r>
              <a:rPr lang="en-GB" dirty="0">
                <a:latin typeface="Calibri"/>
                <a:cs typeface="Calibri"/>
              </a:rPr>
              <a:t>Harvard referencing can be broken into parts</a:t>
            </a:r>
          </a:p>
        </p:txBody>
      </p:sp>
      <p:pic>
        <p:nvPicPr>
          <p:cNvPr id="9" name="Picture 9" descr="A person sitting at a table using a computer&#10;&#10;Description automatically generated">
            <a:extLst>
              <a:ext uri="{FF2B5EF4-FFF2-40B4-BE49-F238E27FC236}">
                <a16:creationId xmlns:a16="http://schemas.microsoft.com/office/drawing/2014/main" id="{7BA6BA47-8BFD-460E-B7B9-531B4163E65B}"/>
              </a:ext>
            </a:extLst>
          </p:cNvPr>
          <p:cNvPicPr>
            <a:picLocks noGrp="1" noChangeAspect="1"/>
          </p:cNvPicPr>
          <p:nvPr>
            <p:ph type="pic" sz="quarter" idx="4294967295"/>
          </p:nvPr>
        </p:nvPicPr>
        <p:blipFill rotWithShape="1">
          <a:blip r:embed="rId2"/>
          <a:srcRect l="11752" r="11752"/>
          <a:stretch/>
        </p:blipFill>
        <p:spPr>
          <a:xfrm>
            <a:off x="7365034" y="2172010"/>
            <a:ext cx="4575175" cy="3987800"/>
          </a:xfrm>
        </p:spPr>
      </p:pic>
      <p:sp>
        <p:nvSpPr>
          <p:cNvPr id="4" name="TextBox 3">
            <a:extLst>
              <a:ext uri="{FF2B5EF4-FFF2-40B4-BE49-F238E27FC236}">
                <a16:creationId xmlns:a16="http://schemas.microsoft.com/office/drawing/2014/main" id="{E1B6F41F-8845-4603-9389-ECED22BAB179}"/>
              </a:ext>
            </a:extLst>
          </p:cNvPr>
          <p:cNvSpPr txBox="1"/>
          <p:nvPr/>
        </p:nvSpPr>
        <p:spPr>
          <a:xfrm>
            <a:off x="27855" y="2883630"/>
            <a:ext cx="680474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Reference:</a:t>
            </a:r>
            <a:r>
              <a:rPr lang="en-GB" sz="2400" dirty="0">
                <a:latin typeface="Calibri"/>
                <a:cs typeface="Calibri"/>
              </a:rPr>
              <a:t>  full details of an in-text citation, designed to enable you to locate the resource.  All references are compiled as an alphabetical list (by author) at the end of the work, called the </a:t>
            </a:r>
            <a:r>
              <a:rPr lang="en-GB" sz="2400" b="1" dirty="0">
                <a:latin typeface="Calibri"/>
                <a:cs typeface="Calibri"/>
              </a:rPr>
              <a:t>Reference List.</a:t>
            </a:r>
            <a:endParaRPr lang="en-GB" sz="2400" b="1" dirty="0">
              <a:latin typeface="Calibri Light"/>
              <a:cs typeface="Calibri Light"/>
            </a:endParaRPr>
          </a:p>
        </p:txBody>
      </p:sp>
      <p:sp>
        <p:nvSpPr>
          <p:cNvPr id="6" name="TextBox 5">
            <a:extLst>
              <a:ext uri="{FF2B5EF4-FFF2-40B4-BE49-F238E27FC236}">
                <a16:creationId xmlns:a16="http://schemas.microsoft.com/office/drawing/2014/main" id="{2A715A4B-53F4-4464-9544-F76149E95507}"/>
              </a:ext>
            </a:extLst>
          </p:cNvPr>
          <p:cNvSpPr txBox="1"/>
          <p:nvPr/>
        </p:nvSpPr>
        <p:spPr>
          <a:xfrm>
            <a:off x="27855" y="4655874"/>
            <a:ext cx="689958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Bibliography:</a:t>
            </a:r>
            <a:r>
              <a:rPr lang="en-GB" sz="2400" dirty="0">
                <a:latin typeface="Calibri"/>
                <a:cs typeface="Calibri"/>
              </a:rPr>
              <a:t>  a list of all sources read for a work, whether they have been cited or not. It will include background reading. Compiled as an alphabetical list (by author) at the end of the work.</a:t>
            </a:r>
            <a:endParaRPr lang="en-GB" sz="2400" dirty="0">
              <a:latin typeface="Calibri"/>
              <a:ea typeface="+mn-lt"/>
              <a:cs typeface="Calibri"/>
            </a:endParaRPr>
          </a:p>
        </p:txBody>
      </p:sp>
    </p:spTree>
    <p:extLst>
      <p:ext uri="{BB962C8B-B14F-4D97-AF65-F5344CB8AC3E}">
        <p14:creationId xmlns:p14="http://schemas.microsoft.com/office/powerpoint/2010/main" val="11745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9768A-3DD3-097A-44E7-9B0B56582804}"/>
              </a:ext>
            </a:extLst>
          </p:cNvPr>
          <p:cNvSpPr>
            <a:spLocks noGrp="1"/>
          </p:cNvSpPr>
          <p:nvPr>
            <p:ph type="title" idx="4294967295"/>
          </p:nvPr>
        </p:nvSpPr>
        <p:spPr>
          <a:xfrm>
            <a:off x="0" y="31750"/>
            <a:ext cx="11869738" cy="1004888"/>
          </a:xfrm>
        </p:spPr>
        <p:txBody>
          <a:bodyPr>
            <a:normAutofit/>
          </a:bodyPr>
          <a:lstStyle/>
          <a:p>
            <a:r>
              <a:rPr lang="en-GB" dirty="0">
                <a:latin typeface="Calibri"/>
                <a:cs typeface="Calibri"/>
              </a:rPr>
              <a:t>Example: referenced paragraph </a:t>
            </a:r>
            <a:r>
              <a:rPr lang="en-GB">
                <a:latin typeface="Calibri"/>
                <a:cs typeface="Calibri"/>
              </a:rPr>
              <a:t>and reference </a:t>
            </a:r>
            <a:r>
              <a:rPr lang="en-GB" dirty="0">
                <a:latin typeface="Calibri"/>
                <a:cs typeface="Calibri"/>
              </a:rPr>
              <a:t>list</a:t>
            </a:r>
          </a:p>
        </p:txBody>
      </p:sp>
      <p:pic>
        <p:nvPicPr>
          <p:cNvPr id="5" name="Picture 5">
            <a:extLst>
              <a:ext uri="{FF2B5EF4-FFF2-40B4-BE49-F238E27FC236}">
                <a16:creationId xmlns:a16="http://schemas.microsoft.com/office/drawing/2014/main" id="{AF4C2085-81D6-09FF-0F4B-EA98DA4FE976}"/>
              </a:ext>
            </a:extLst>
          </p:cNvPr>
          <p:cNvPicPr>
            <a:picLocks noGrp="1" noChangeAspect="1"/>
          </p:cNvPicPr>
          <p:nvPr>
            <p:ph type="pic" sz="quarter" idx="4294967295"/>
          </p:nvPr>
        </p:nvPicPr>
        <p:blipFill rotWithShape="1">
          <a:blip r:embed="rId3"/>
          <a:srcRect t="2671" b="2671"/>
          <a:stretch/>
        </p:blipFill>
        <p:spPr>
          <a:xfrm>
            <a:off x="4222750" y="1416050"/>
            <a:ext cx="7969250" cy="4795838"/>
          </a:xfrm>
        </p:spPr>
      </p:pic>
      <p:sp>
        <p:nvSpPr>
          <p:cNvPr id="8" name="TextBox 7">
            <a:extLst>
              <a:ext uri="{FF2B5EF4-FFF2-40B4-BE49-F238E27FC236}">
                <a16:creationId xmlns:a16="http://schemas.microsoft.com/office/drawing/2014/main" id="{BA52C8C4-9FE2-9BD8-5201-11DCE98BFE37}"/>
              </a:ext>
            </a:extLst>
          </p:cNvPr>
          <p:cNvSpPr txBox="1"/>
          <p:nvPr/>
        </p:nvSpPr>
        <p:spPr>
          <a:xfrm>
            <a:off x="173279" y="4611450"/>
            <a:ext cx="3913908"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alibri"/>
                <a:cs typeface="Calibri Light"/>
              </a:rPr>
              <a:t>University of South Wales Libraries and Student Development and Study Skills Service (2019) </a:t>
            </a:r>
            <a:r>
              <a:rPr lang="en-GB" sz="1400" i="1" dirty="0">
                <a:latin typeface="Calibri"/>
                <a:cs typeface="Calibri Light"/>
              </a:rPr>
              <a:t>The University of South Wales Guide to Harvard referencing</a:t>
            </a:r>
            <a:r>
              <a:rPr lang="en-GB" sz="1400" dirty="0">
                <a:latin typeface="Calibri"/>
                <a:cs typeface="Calibri Light"/>
              </a:rPr>
              <a:t>. Available at</a:t>
            </a:r>
            <a:r>
              <a:rPr lang="en-GB" sz="1400" dirty="0">
                <a:latin typeface="Calibri"/>
                <a:ea typeface="+mn-lt"/>
                <a:cs typeface="+mn-lt"/>
              </a:rPr>
              <a:t> </a:t>
            </a:r>
            <a:r>
              <a:rPr lang="en-GB" sz="1400" dirty="0">
                <a:latin typeface="Calibri"/>
                <a:ea typeface="+mn-lt"/>
                <a:cs typeface="+mn-lt"/>
                <a:hlinkClick r:id="rId4"/>
              </a:rPr>
              <a:t>https://library.southwales.ac.uk/collections-subject-guides/referencing/</a:t>
            </a:r>
            <a:r>
              <a:rPr lang="en-GB" sz="1400" dirty="0">
                <a:latin typeface="Calibri"/>
                <a:ea typeface="+mn-lt"/>
                <a:cs typeface="+mn-lt"/>
              </a:rPr>
              <a:t>  (Accessed: 08 March 2023).</a:t>
            </a:r>
          </a:p>
        </p:txBody>
      </p:sp>
    </p:spTree>
    <p:extLst>
      <p:ext uri="{BB962C8B-B14F-4D97-AF65-F5344CB8AC3E}">
        <p14:creationId xmlns:p14="http://schemas.microsoft.com/office/powerpoint/2010/main" val="1838046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E75BD-D34C-44C1-A9CD-BA582793573D}"/>
              </a:ext>
            </a:extLst>
          </p:cNvPr>
          <p:cNvSpPr>
            <a:spLocks noGrp="1"/>
          </p:cNvSpPr>
          <p:nvPr>
            <p:ph type="title" idx="4294967295"/>
          </p:nvPr>
        </p:nvSpPr>
        <p:spPr>
          <a:xfrm>
            <a:off x="0" y="-1588"/>
            <a:ext cx="7199313" cy="1003301"/>
          </a:xfrm>
        </p:spPr>
        <p:txBody>
          <a:bodyPr>
            <a:normAutofit/>
          </a:bodyPr>
          <a:lstStyle/>
          <a:p>
            <a:r>
              <a:rPr lang="en-GB" dirty="0">
                <a:latin typeface="Calibri"/>
                <a:cs typeface="Calibri"/>
              </a:rPr>
              <a:t>Each part also has elements...</a:t>
            </a:r>
            <a:endParaRPr lang="en-US" dirty="0"/>
          </a:p>
        </p:txBody>
      </p:sp>
      <p:sp>
        <p:nvSpPr>
          <p:cNvPr id="3" name="Content Placeholder 2">
            <a:extLst>
              <a:ext uri="{FF2B5EF4-FFF2-40B4-BE49-F238E27FC236}">
                <a16:creationId xmlns:a16="http://schemas.microsoft.com/office/drawing/2014/main" id="{049239D1-60E3-44DF-81F3-CA1336CA8BD9}"/>
              </a:ext>
            </a:extLst>
          </p:cNvPr>
          <p:cNvSpPr>
            <a:spLocks noGrp="1"/>
          </p:cNvSpPr>
          <p:nvPr>
            <p:ph sz="quarter" idx="4294967295"/>
          </p:nvPr>
        </p:nvSpPr>
        <p:spPr>
          <a:xfrm>
            <a:off x="278675" y="1447030"/>
            <a:ext cx="5160963" cy="3086100"/>
          </a:xfrm>
        </p:spPr>
        <p:txBody>
          <a:bodyPr vert="horz" lIns="91440" tIns="45720" rIns="91440" bIns="45720" rtlCol="0" anchor="t">
            <a:normAutofit fontScale="92500" lnSpcReduction="10000"/>
          </a:bodyPr>
          <a:lstStyle/>
          <a:p>
            <a:pPr marL="0" indent="0">
              <a:buNone/>
            </a:pPr>
            <a:r>
              <a:rPr lang="en-GB" b="1" dirty="0">
                <a:latin typeface="Calibri"/>
                <a:cs typeface="Calibri"/>
              </a:rPr>
              <a:t>(In-text) citation has 2 or 3 elements</a:t>
            </a:r>
            <a:endParaRPr lang="en-GB" dirty="0">
              <a:ea typeface="+mn-lt"/>
              <a:cs typeface="+mn-lt"/>
            </a:endParaRPr>
          </a:p>
          <a:p>
            <a:pPr marL="0" indent="0">
              <a:buNone/>
            </a:pPr>
            <a:endParaRPr lang="en-GB" dirty="0">
              <a:ea typeface="+mn-lt"/>
              <a:cs typeface="+mn-lt"/>
            </a:endParaRPr>
          </a:p>
          <a:p>
            <a:pPr marL="342900" indent="-342900">
              <a:buFont typeface="Arial,Sans-Serif"/>
              <a:buChar char="•"/>
            </a:pPr>
            <a:r>
              <a:rPr lang="en-GB" dirty="0">
                <a:solidFill>
                  <a:srgbClr val="C00000"/>
                </a:solidFill>
                <a:latin typeface="Calibri"/>
                <a:cs typeface="Calibri"/>
              </a:rPr>
              <a:t>Author details</a:t>
            </a:r>
            <a:endParaRPr lang="en-GB" dirty="0">
              <a:ea typeface="+mn-lt"/>
              <a:cs typeface="+mn-lt"/>
            </a:endParaRPr>
          </a:p>
          <a:p>
            <a:pPr marL="342900" indent="-342900">
              <a:buFont typeface="Arial,Sans-Serif"/>
              <a:buChar char="•"/>
            </a:pPr>
            <a:endParaRPr lang="en-GB" dirty="0">
              <a:ea typeface="+mn-lt"/>
              <a:cs typeface="+mn-lt"/>
            </a:endParaRPr>
          </a:p>
          <a:p>
            <a:pPr marL="342900" indent="-342900">
              <a:buFont typeface="Arial,Sans-Serif"/>
              <a:buChar char="•"/>
            </a:pPr>
            <a:r>
              <a:rPr lang="en-GB" dirty="0">
                <a:solidFill>
                  <a:srgbClr val="7030A0"/>
                </a:solidFill>
                <a:latin typeface="Calibri"/>
                <a:cs typeface="Calibri"/>
              </a:rPr>
              <a:t>Year of publication</a:t>
            </a:r>
            <a:endParaRPr lang="en-GB" dirty="0">
              <a:ea typeface="+mn-lt"/>
              <a:cs typeface="+mn-lt"/>
            </a:endParaRPr>
          </a:p>
          <a:p>
            <a:pPr marL="0" indent="0">
              <a:buNone/>
            </a:pPr>
            <a:endParaRPr lang="en-GB" dirty="0">
              <a:ea typeface="+mn-lt"/>
              <a:cs typeface="+mn-lt"/>
            </a:endParaRPr>
          </a:p>
          <a:p>
            <a:pPr marL="342900" indent="-342900">
              <a:buFont typeface="Arial,Sans-Serif"/>
              <a:buChar char="•"/>
            </a:pPr>
            <a:r>
              <a:rPr lang="en-GB" dirty="0">
                <a:solidFill>
                  <a:srgbClr val="FFC000"/>
                </a:solidFill>
                <a:latin typeface="Calibri"/>
                <a:cs typeface="Calibri"/>
              </a:rPr>
              <a:t>Page number, if required</a:t>
            </a:r>
            <a:endParaRPr lang="en-GB" dirty="0"/>
          </a:p>
          <a:p>
            <a:pPr marL="0" indent="0">
              <a:buNone/>
            </a:pPr>
            <a:endParaRPr lang="en-GB" b="1" dirty="0">
              <a:solidFill>
                <a:srgbClr val="000000"/>
              </a:solidFill>
              <a:latin typeface="Calibri"/>
              <a:cs typeface="Calibri Light"/>
            </a:endParaRPr>
          </a:p>
          <a:p>
            <a:pPr marL="0" indent="0">
              <a:buNone/>
            </a:pP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01FC1871-FDE5-474D-93D9-FDD312B890F0}"/>
              </a:ext>
            </a:extLst>
          </p:cNvPr>
          <p:cNvSpPr txBox="1"/>
          <p:nvPr/>
        </p:nvSpPr>
        <p:spPr>
          <a:xfrm>
            <a:off x="6342462" y="1380631"/>
            <a:ext cx="529676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a:cs typeface="Calibri Light"/>
              </a:rPr>
              <a:t>Reference has </a:t>
            </a:r>
            <a:r>
              <a:rPr lang="en-GB" sz="2600" b="1">
                <a:latin typeface="Calibri"/>
                <a:cs typeface="Calibri Light"/>
              </a:rPr>
              <a:t>4 elements </a:t>
            </a:r>
            <a:endParaRPr lang="en-GB" sz="2600" b="1" dirty="0">
              <a:latin typeface="Calibri"/>
              <a:cs typeface="Calibri Light"/>
            </a:endParaRPr>
          </a:p>
          <a:p>
            <a:endParaRPr lang="en-GB" sz="2600" b="1" dirty="0">
              <a:latin typeface="Calibri"/>
              <a:cs typeface="Calibri Light"/>
            </a:endParaRPr>
          </a:p>
          <a:p>
            <a:r>
              <a:rPr lang="en-GB" sz="2600" dirty="0">
                <a:latin typeface="Calibri"/>
                <a:cs typeface="Calibri Light"/>
              </a:rPr>
              <a:t>. </a:t>
            </a:r>
            <a:r>
              <a:rPr lang="en-GB" sz="2600" dirty="0">
                <a:solidFill>
                  <a:srgbClr val="C00000"/>
                </a:solidFill>
                <a:latin typeface="Calibri"/>
                <a:cs typeface="Calibri Light"/>
              </a:rPr>
              <a:t>Author details</a:t>
            </a:r>
            <a:r>
              <a:rPr lang="en-GB" sz="2600" dirty="0">
                <a:latin typeface="Calibri"/>
                <a:cs typeface="Calibri Light"/>
              </a:rPr>
              <a:t> – who?</a:t>
            </a:r>
            <a:endParaRPr lang="en-GB" sz="2600" b="1" dirty="0">
              <a:latin typeface="Calibri"/>
              <a:cs typeface="Calibri Light"/>
            </a:endParaRPr>
          </a:p>
          <a:p>
            <a:endParaRPr lang="en-GB" sz="2600" dirty="0">
              <a:latin typeface="Calibri"/>
              <a:cs typeface="Calibri Light"/>
            </a:endParaRPr>
          </a:p>
          <a:p>
            <a:r>
              <a:rPr lang="en-GB" sz="2600" dirty="0">
                <a:latin typeface="Calibri"/>
                <a:cs typeface="Calibri Light"/>
              </a:rPr>
              <a:t>. </a:t>
            </a:r>
            <a:r>
              <a:rPr lang="en-GB" sz="2600" dirty="0">
                <a:solidFill>
                  <a:srgbClr val="7030A0"/>
                </a:solidFill>
                <a:latin typeface="Calibri"/>
                <a:cs typeface="Calibri Light"/>
              </a:rPr>
              <a:t>Year of publication</a:t>
            </a:r>
            <a:r>
              <a:rPr lang="en-GB" sz="2600" dirty="0">
                <a:latin typeface="Calibri"/>
                <a:cs typeface="Calibri Light"/>
              </a:rPr>
              <a:t> – when?</a:t>
            </a:r>
          </a:p>
          <a:p>
            <a:endParaRPr lang="en-GB" sz="2600" dirty="0">
              <a:latin typeface="Calibri"/>
              <a:cs typeface="Calibri Light"/>
            </a:endParaRPr>
          </a:p>
          <a:p>
            <a:r>
              <a:rPr lang="en-GB" sz="2600" dirty="0">
                <a:latin typeface="Calibri"/>
                <a:cs typeface="Calibri Light"/>
              </a:rPr>
              <a:t>. </a:t>
            </a:r>
            <a:r>
              <a:rPr lang="en-GB" sz="2600" dirty="0">
                <a:solidFill>
                  <a:srgbClr val="00B050"/>
                </a:solidFill>
                <a:latin typeface="Calibri"/>
                <a:cs typeface="Calibri Light"/>
              </a:rPr>
              <a:t>Title information</a:t>
            </a:r>
            <a:r>
              <a:rPr lang="en-GB" sz="2600" dirty="0">
                <a:latin typeface="Calibri"/>
                <a:cs typeface="Calibri Light"/>
              </a:rPr>
              <a:t> – what?</a:t>
            </a:r>
          </a:p>
          <a:p>
            <a:endParaRPr lang="en-GB" sz="2600" dirty="0">
              <a:latin typeface="Calibri"/>
              <a:cs typeface="Calibri Light"/>
            </a:endParaRPr>
          </a:p>
          <a:p>
            <a:r>
              <a:rPr lang="en-GB" sz="2600" dirty="0">
                <a:latin typeface="Calibri"/>
                <a:cs typeface="Calibri Light"/>
              </a:rPr>
              <a:t>. </a:t>
            </a:r>
            <a:r>
              <a:rPr lang="en-GB" sz="2600" dirty="0">
                <a:solidFill>
                  <a:srgbClr val="0070C0"/>
                </a:solidFill>
                <a:latin typeface="Calibri"/>
                <a:cs typeface="Calibri Light"/>
              </a:rPr>
              <a:t>Source</a:t>
            </a:r>
            <a:r>
              <a:rPr lang="en-GB" sz="2600" dirty="0">
                <a:latin typeface="Calibri"/>
                <a:cs typeface="Calibri Light"/>
              </a:rPr>
              <a:t> – where?</a:t>
            </a:r>
          </a:p>
        </p:txBody>
      </p:sp>
      <p:sp>
        <p:nvSpPr>
          <p:cNvPr id="7" name="TextBox 6">
            <a:extLst>
              <a:ext uri="{FF2B5EF4-FFF2-40B4-BE49-F238E27FC236}">
                <a16:creationId xmlns:a16="http://schemas.microsoft.com/office/drawing/2014/main" id="{A713C4A5-4F7F-4DA1-8BFC-89076055A8A3}"/>
              </a:ext>
            </a:extLst>
          </p:cNvPr>
          <p:cNvSpPr txBox="1"/>
          <p:nvPr/>
        </p:nvSpPr>
        <p:spPr>
          <a:xfrm>
            <a:off x="383989" y="5114228"/>
            <a:ext cx="5255693" cy="940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600" dirty="0">
                <a:latin typeface="Calibri"/>
                <a:cs typeface="Calibri"/>
              </a:rPr>
              <a:t>In a recent study</a:t>
            </a:r>
            <a:r>
              <a:rPr lang="en-GB" sz="2600" dirty="0">
                <a:solidFill>
                  <a:srgbClr val="C00000"/>
                </a:solidFill>
                <a:latin typeface="Calibri"/>
                <a:cs typeface="Calibri"/>
              </a:rPr>
              <a:t> </a:t>
            </a:r>
            <a:r>
              <a:rPr lang="en-GB" sz="2600" dirty="0">
                <a:latin typeface="Calibri"/>
                <a:cs typeface="Calibri"/>
              </a:rPr>
              <a:t>(</a:t>
            </a:r>
            <a:r>
              <a:rPr lang="en-GB" sz="2600" dirty="0">
                <a:solidFill>
                  <a:srgbClr val="C00000"/>
                </a:solidFill>
                <a:latin typeface="Calibri"/>
                <a:cs typeface="Calibri"/>
              </a:rPr>
              <a:t>Smith, </a:t>
            </a:r>
            <a:r>
              <a:rPr lang="en-GB" sz="2600" dirty="0">
                <a:solidFill>
                  <a:srgbClr val="7030A0"/>
                </a:solidFill>
                <a:latin typeface="Calibri"/>
                <a:cs typeface="Calibri"/>
              </a:rPr>
              <a:t>2019</a:t>
            </a:r>
            <a:r>
              <a:rPr lang="en-GB" sz="2600" dirty="0">
                <a:latin typeface="Calibri"/>
                <a:cs typeface="Calibri"/>
              </a:rPr>
              <a:t>) ...</a:t>
            </a:r>
          </a:p>
          <a:p>
            <a:pPr>
              <a:lnSpc>
                <a:spcPct val="90000"/>
              </a:lnSpc>
              <a:spcBef>
                <a:spcPts val="1000"/>
              </a:spcBef>
            </a:pPr>
            <a:r>
              <a:rPr lang="en-GB" sz="2600" dirty="0">
                <a:solidFill>
                  <a:srgbClr val="C00000"/>
                </a:solidFill>
                <a:latin typeface="Calibri"/>
                <a:cs typeface="Calibri"/>
              </a:rPr>
              <a:t>Smith </a:t>
            </a:r>
            <a:r>
              <a:rPr lang="en-GB" sz="2600" dirty="0">
                <a:solidFill>
                  <a:srgbClr val="000000"/>
                </a:solidFill>
                <a:latin typeface="Calibri"/>
                <a:cs typeface="Calibri"/>
              </a:rPr>
              <a:t>(</a:t>
            </a:r>
            <a:r>
              <a:rPr lang="en-GB" sz="2600" dirty="0">
                <a:solidFill>
                  <a:srgbClr val="7030A0"/>
                </a:solidFill>
                <a:latin typeface="Calibri"/>
                <a:cs typeface="Calibri"/>
              </a:rPr>
              <a:t>2019,</a:t>
            </a:r>
            <a:r>
              <a:rPr lang="en-GB" sz="2600" dirty="0">
                <a:latin typeface="Calibri"/>
                <a:cs typeface="Calibri"/>
              </a:rPr>
              <a:t> </a:t>
            </a:r>
            <a:r>
              <a:rPr lang="en-GB" sz="2600" dirty="0">
                <a:solidFill>
                  <a:srgbClr val="FFC000"/>
                </a:solidFill>
                <a:latin typeface="Calibri"/>
                <a:cs typeface="Calibri"/>
              </a:rPr>
              <a:t>p. 5</a:t>
            </a:r>
            <a:r>
              <a:rPr lang="en-GB" sz="2600" dirty="0">
                <a:latin typeface="Calibri"/>
                <a:cs typeface="Calibri"/>
              </a:rPr>
              <a:t>) argued that ...</a:t>
            </a:r>
            <a:endParaRPr lang="en-US" sz="2600" dirty="0">
              <a:ea typeface="+mn-lt"/>
              <a:cs typeface="+mn-lt"/>
            </a:endParaRPr>
          </a:p>
        </p:txBody>
      </p:sp>
      <p:sp>
        <p:nvSpPr>
          <p:cNvPr id="8" name="TextBox 7">
            <a:extLst>
              <a:ext uri="{FF2B5EF4-FFF2-40B4-BE49-F238E27FC236}">
                <a16:creationId xmlns:a16="http://schemas.microsoft.com/office/drawing/2014/main" id="{98AD3BCE-A74D-42ED-A0F7-A924564FA4B8}"/>
              </a:ext>
            </a:extLst>
          </p:cNvPr>
          <p:cNvSpPr txBox="1"/>
          <p:nvPr/>
        </p:nvSpPr>
        <p:spPr>
          <a:xfrm>
            <a:off x="6342462" y="5262962"/>
            <a:ext cx="59470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solidFill>
                  <a:srgbClr val="C00000"/>
                </a:solidFill>
                <a:latin typeface="Calibri"/>
                <a:cs typeface="Calibri"/>
              </a:rPr>
              <a:t>Smith, E.</a:t>
            </a:r>
            <a:r>
              <a:rPr lang="en-GB" sz="2600" dirty="0">
                <a:latin typeface="Calibri"/>
                <a:cs typeface="Calibri"/>
              </a:rPr>
              <a:t> </a:t>
            </a:r>
            <a:r>
              <a:rPr lang="en-GB" sz="2600" dirty="0">
                <a:solidFill>
                  <a:srgbClr val="7030A0"/>
                </a:solidFill>
                <a:latin typeface="Calibri"/>
                <a:cs typeface="Calibri"/>
              </a:rPr>
              <a:t>(2019)</a:t>
            </a:r>
            <a:r>
              <a:rPr lang="en-GB" sz="2600" dirty="0">
                <a:latin typeface="Calibri"/>
                <a:cs typeface="Calibri"/>
              </a:rPr>
              <a:t> </a:t>
            </a:r>
            <a:r>
              <a:rPr lang="en-GB" sz="2600" i="1" dirty="0">
                <a:solidFill>
                  <a:srgbClr val="00B050"/>
                </a:solidFill>
                <a:latin typeface="Calibri"/>
                <a:cs typeface="Calibri"/>
              </a:rPr>
              <a:t>How to improve your research project. </a:t>
            </a:r>
            <a:r>
              <a:rPr lang="en-GB" sz="2600" dirty="0">
                <a:solidFill>
                  <a:srgbClr val="0070C0"/>
                </a:solidFill>
                <a:latin typeface="Calibri"/>
                <a:cs typeface="Calibri"/>
              </a:rPr>
              <a:t>Plymouth: Kiln Press.</a:t>
            </a:r>
            <a:endParaRPr lang="en-US" sz="2600" dirty="0">
              <a:solidFill>
                <a:srgbClr val="0070C0"/>
              </a:solidFill>
              <a:latin typeface="Calibri"/>
              <a:cs typeface="Calibri"/>
            </a:endParaRPr>
          </a:p>
        </p:txBody>
      </p:sp>
    </p:spTree>
    <p:extLst>
      <p:ext uri="{BB962C8B-B14F-4D97-AF65-F5344CB8AC3E}">
        <p14:creationId xmlns:p14="http://schemas.microsoft.com/office/powerpoint/2010/main" val="240612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idx="4294967295"/>
          </p:nvPr>
        </p:nvSpPr>
        <p:spPr>
          <a:xfrm>
            <a:off x="0" y="-1588"/>
            <a:ext cx="4376738" cy="1003301"/>
          </a:xfrm>
        </p:spPr>
        <p:txBody>
          <a:bodyPr/>
          <a:lstStyle/>
          <a:p>
            <a:r>
              <a:rPr lang="en-GB" dirty="0">
                <a:latin typeface="Calibri"/>
                <a:cs typeface="Calibri"/>
              </a:rPr>
              <a:t>Online references</a:t>
            </a:r>
          </a:p>
        </p:txBody>
      </p:sp>
      <p:sp>
        <p:nvSpPr>
          <p:cNvPr id="3" name="Content Placeholder 2">
            <a:extLst>
              <a:ext uri="{FF2B5EF4-FFF2-40B4-BE49-F238E27FC236}">
                <a16:creationId xmlns:a16="http://schemas.microsoft.com/office/drawing/2014/main" id="{83336CCA-C2E4-4F09-8336-20A435747459}"/>
              </a:ext>
            </a:extLst>
          </p:cNvPr>
          <p:cNvSpPr>
            <a:spLocks noGrp="1"/>
          </p:cNvSpPr>
          <p:nvPr>
            <p:ph sz="quarter" idx="4294967295"/>
          </p:nvPr>
        </p:nvSpPr>
        <p:spPr>
          <a:xfrm>
            <a:off x="0" y="1327150"/>
            <a:ext cx="11276013" cy="560388"/>
          </a:xfrm>
        </p:spPr>
        <p:txBody>
          <a:bodyPr vert="horz" lIns="91440" tIns="45720" rIns="91440" bIns="45720" rtlCol="0" anchor="t">
            <a:normAutofit/>
          </a:bodyPr>
          <a:lstStyle/>
          <a:p>
            <a:pPr marL="0" indent="0">
              <a:buNone/>
            </a:pPr>
            <a:r>
              <a:rPr lang="en-GB" sz="2200" dirty="0">
                <a:latin typeface="Calibri"/>
                <a:cs typeface="Calibri"/>
              </a:rPr>
              <a:t>As much scholarship is now online, many references will end with either a DOI or a URL.</a:t>
            </a:r>
            <a:endParaRPr lang="en-US" sz="2200">
              <a:cs typeface="Calibri Light"/>
            </a:endParaRPr>
          </a:p>
        </p:txBody>
      </p:sp>
      <p:sp>
        <p:nvSpPr>
          <p:cNvPr id="4" name="TextBox 3">
            <a:extLst>
              <a:ext uri="{FF2B5EF4-FFF2-40B4-BE49-F238E27FC236}">
                <a16:creationId xmlns:a16="http://schemas.microsoft.com/office/drawing/2014/main" id="{5FD3CABC-C1B0-4EB7-8EFF-AE4F477EAF0A}"/>
              </a:ext>
            </a:extLst>
          </p:cNvPr>
          <p:cNvSpPr txBox="1"/>
          <p:nvPr/>
        </p:nvSpPr>
        <p:spPr>
          <a:xfrm>
            <a:off x="244085" y="1818001"/>
            <a:ext cx="1198092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cs typeface="Calibri"/>
              </a:rPr>
              <a:t>A Digital Object Identifier (DOI).</a:t>
            </a:r>
            <a:r>
              <a:rPr lang="en-GB" sz="2200" dirty="0">
                <a:latin typeface="Calibri"/>
                <a:cs typeface="Calibri"/>
              </a:rPr>
              <a:t> Unique, direct link to individual digital sources, </a:t>
            </a:r>
            <a:r>
              <a:rPr lang="en-GB" sz="2200" dirty="0" err="1">
                <a:latin typeface="Calibri"/>
                <a:cs typeface="Calibri"/>
              </a:rPr>
              <a:t>eg.</a:t>
            </a:r>
            <a:r>
              <a:rPr lang="en-GB" sz="2200" dirty="0">
                <a:latin typeface="Calibri"/>
                <a:cs typeface="Calibri"/>
              </a:rPr>
              <a:t> </a:t>
            </a:r>
            <a:r>
              <a:rPr lang="en-GB" sz="2200" dirty="0" err="1">
                <a:latin typeface="Calibri"/>
                <a:cs typeface="Calibri"/>
              </a:rPr>
              <a:t>ebooks</a:t>
            </a:r>
            <a:r>
              <a:rPr lang="en-GB" sz="2200" dirty="0">
                <a:latin typeface="Calibri"/>
                <a:cs typeface="Calibri"/>
              </a:rPr>
              <a:t>, journal articles. Usually found on the detailed record or first page of a resource. It is permanent and will not change, so </a:t>
            </a:r>
            <a:r>
              <a:rPr lang="en-GB" sz="2200">
                <a:latin typeface="Calibri"/>
                <a:cs typeface="Calibri"/>
              </a:rPr>
              <a:t>no accession </a:t>
            </a:r>
            <a:r>
              <a:rPr lang="en-GB" sz="2200" dirty="0">
                <a:latin typeface="Calibri"/>
                <a:cs typeface="Calibri"/>
              </a:rPr>
              <a:t>date is necessary. DOI is always written in lower case in your reference.</a:t>
            </a:r>
            <a:endParaRPr lang="en-GB" sz="2200" dirty="0">
              <a:latin typeface="Calibri"/>
              <a:cs typeface="Calibri Light"/>
            </a:endParaRPr>
          </a:p>
          <a:p>
            <a:endParaRPr lang="en-GB" sz="2200" dirty="0">
              <a:latin typeface="Calibri"/>
              <a:ea typeface="+mn-lt"/>
              <a:cs typeface="Calibri"/>
            </a:endParaRPr>
          </a:p>
          <a:p>
            <a:r>
              <a:rPr lang="en-GB" sz="2200" dirty="0">
                <a:solidFill>
                  <a:srgbClr val="C00000"/>
                </a:solidFill>
                <a:latin typeface="Calibri"/>
                <a:ea typeface="+mn-lt"/>
                <a:cs typeface="Calibri"/>
              </a:rPr>
              <a:t>Bark, M. and Mowl, G.</a:t>
            </a:r>
            <a:r>
              <a:rPr lang="en-GB" sz="2200" dirty="0">
                <a:solidFill>
                  <a:srgbClr val="000000"/>
                </a:solidFill>
                <a:latin typeface="Calibri"/>
                <a:ea typeface="+mn-lt"/>
                <a:cs typeface="Calibri"/>
              </a:rPr>
              <a:t> </a:t>
            </a:r>
            <a:r>
              <a:rPr lang="en-GB" sz="2200" dirty="0">
                <a:solidFill>
                  <a:srgbClr val="7030A0"/>
                </a:solidFill>
                <a:latin typeface="Calibri"/>
                <a:ea typeface="+mn-lt"/>
                <a:cs typeface="Calibri"/>
              </a:rPr>
              <a:t>(2016)</a:t>
            </a:r>
            <a:r>
              <a:rPr lang="en-GB" sz="2200" dirty="0">
                <a:latin typeface="Calibri"/>
                <a:ea typeface="+mn-lt"/>
                <a:cs typeface="Calibri"/>
              </a:rPr>
              <a:t> </a:t>
            </a:r>
            <a:r>
              <a:rPr lang="en-GB" sz="2200" dirty="0">
                <a:solidFill>
                  <a:srgbClr val="00B050"/>
                </a:solidFill>
                <a:latin typeface="Calibri"/>
                <a:ea typeface="+mn-lt"/>
                <a:cs typeface="Calibri"/>
              </a:rPr>
              <a:t>'Malaga – a filed resort of the early twentieth century', </a:t>
            </a:r>
            <a:r>
              <a:rPr lang="en-GB" sz="2200" i="1" dirty="0">
                <a:solidFill>
                  <a:srgbClr val="00B050"/>
                </a:solidFill>
                <a:latin typeface="Calibri"/>
                <a:ea typeface="+mn-lt"/>
                <a:cs typeface="Calibri"/>
              </a:rPr>
              <a:t>Journal of  Tourism History</a:t>
            </a:r>
            <a:r>
              <a:rPr lang="en-GB" sz="2200" dirty="0">
                <a:solidFill>
                  <a:srgbClr val="00B050"/>
                </a:solidFill>
                <a:latin typeface="Calibri"/>
                <a:ea typeface="+mn-lt"/>
                <a:cs typeface="Calibri"/>
              </a:rPr>
              <a:t>, 2(3), pp. 187-212.</a:t>
            </a:r>
            <a:r>
              <a:rPr lang="en-GB" sz="2200" dirty="0">
                <a:latin typeface="Calibri"/>
                <a:ea typeface="+mn-lt"/>
                <a:cs typeface="Calibri"/>
              </a:rPr>
              <a:t> </a:t>
            </a:r>
            <a:r>
              <a:rPr lang="en-GB" sz="2200" dirty="0">
                <a:solidFill>
                  <a:srgbClr val="0070C0"/>
                </a:solidFill>
                <a:latin typeface="Calibri"/>
                <a:ea typeface="+mn-lt"/>
                <a:cs typeface="Calibri"/>
              </a:rPr>
              <a:t>Available at: https://doi.org/10.1080/1755182X.2010.523145</a:t>
            </a:r>
          </a:p>
        </p:txBody>
      </p:sp>
      <p:sp>
        <p:nvSpPr>
          <p:cNvPr id="5" name="TextBox 4">
            <a:extLst>
              <a:ext uri="{FF2B5EF4-FFF2-40B4-BE49-F238E27FC236}">
                <a16:creationId xmlns:a16="http://schemas.microsoft.com/office/drawing/2014/main" id="{55FF09D4-7CFF-4AF7-BF68-B865BA3B60A7}"/>
              </a:ext>
            </a:extLst>
          </p:cNvPr>
          <p:cNvSpPr txBox="1"/>
          <p:nvPr/>
        </p:nvSpPr>
        <p:spPr>
          <a:xfrm>
            <a:off x="243659" y="4082524"/>
            <a:ext cx="1170586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If there is no DOI, use the URL. As the URL can change, it should be followed by the date you accessed the resource.</a:t>
            </a:r>
            <a:endParaRPr lang="en-GB" sz="2200" dirty="0">
              <a:ea typeface="+mn-lt"/>
              <a:cs typeface="+mn-lt"/>
            </a:endParaRPr>
          </a:p>
          <a:p>
            <a:endParaRPr lang="en-GB" sz="2200" dirty="0">
              <a:latin typeface="Calibri"/>
              <a:cs typeface="Calibri"/>
            </a:endParaRPr>
          </a:p>
          <a:p>
            <a:r>
              <a:rPr lang="en-GB" sz="2200" dirty="0">
                <a:solidFill>
                  <a:srgbClr val="C00000"/>
                </a:solidFill>
                <a:latin typeface="Calibri"/>
                <a:cs typeface="Calibri Light"/>
              </a:rPr>
              <a:t>Parsons, J.D.</a:t>
            </a:r>
            <a:r>
              <a:rPr lang="en-GB" sz="2200" dirty="0">
                <a:solidFill>
                  <a:srgbClr val="000000"/>
                </a:solidFill>
                <a:latin typeface="Calibri"/>
                <a:cs typeface="Calibri Light"/>
              </a:rPr>
              <a:t> </a:t>
            </a:r>
            <a:r>
              <a:rPr lang="en-GB" sz="2200" dirty="0">
                <a:solidFill>
                  <a:srgbClr val="7030A0"/>
                </a:solidFill>
                <a:latin typeface="Calibri"/>
                <a:cs typeface="Calibri Light"/>
              </a:rPr>
              <a:t>(2011) </a:t>
            </a:r>
            <a:r>
              <a:rPr lang="en-GB" sz="2200" i="1" dirty="0">
                <a:solidFill>
                  <a:srgbClr val="00B050"/>
                </a:solidFill>
                <a:latin typeface="Calibri"/>
                <a:cs typeface="Calibri Light"/>
              </a:rPr>
              <a:t>Black holes with a twist</a:t>
            </a:r>
            <a:r>
              <a:rPr lang="en-GB" sz="2200" dirty="0">
                <a:solidFill>
                  <a:srgbClr val="00B050"/>
                </a:solidFill>
                <a:latin typeface="Calibri"/>
                <a:cs typeface="Calibri Light"/>
              </a:rPr>
              <a:t>. PhD thesis. Durham University.</a:t>
            </a:r>
            <a:r>
              <a:rPr lang="en-GB" sz="2200" dirty="0">
                <a:latin typeface="Calibri"/>
                <a:cs typeface="Calibri Light"/>
              </a:rPr>
              <a:t> </a:t>
            </a:r>
            <a:r>
              <a:rPr lang="en-GB" sz="2200" dirty="0">
                <a:solidFill>
                  <a:srgbClr val="0070C0"/>
                </a:solidFill>
                <a:latin typeface="Calibri"/>
                <a:cs typeface="Calibri Light"/>
              </a:rPr>
              <a:t>Available at: http://etheses.dur.ac.uk/846 (Accessed: 14 August 2021).</a:t>
            </a:r>
          </a:p>
          <a:p>
            <a:endParaRPr lang="en-GB" sz="2200" dirty="0">
              <a:latin typeface="Calibri"/>
              <a:cs typeface="Calibri"/>
            </a:endParaRP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4294967295"/>
          </p:nvPr>
        </p:nvSpPr>
        <p:spPr>
          <a:xfrm>
            <a:off x="510952" y="2661678"/>
            <a:ext cx="5337175" cy="1885950"/>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idx="4294967295"/>
          </p:nvPr>
        </p:nvSpPr>
        <p:spPr>
          <a:xfrm>
            <a:off x="0" y="149225"/>
            <a:ext cx="10475913" cy="860425"/>
          </a:xfrm>
        </p:spPr>
        <p:txBody>
          <a:bodyPr>
            <a:normAutofit/>
          </a:bodyPr>
          <a:lstStyle/>
          <a:p>
            <a:r>
              <a:rPr lang="en-GB" dirty="0">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4294967295"/>
          </p:nvPr>
        </p:nvPicPr>
        <p:blipFill rotWithShape="1">
          <a:blip r:embed="rId3"/>
          <a:srcRect t="7108" b="7108"/>
          <a:stretch/>
        </p:blipFill>
        <p:spPr>
          <a:xfrm>
            <a:off x="6073775" y="2430463"/>
            <a:ext cx="6118225" cy="3232150"/>
          </a:xfrm>
        </p:spPr>
      </p:pic>
      <p:sp>
        <p:nvSpPr>
          <p:cNvPr id="4" name="TextBox 3">
            <a:extLst>
              <a:ext uri="{FF2B5EF4-FFF2-40B4-BE49-F238E27FC236}">
                <a16:creationId xmlns:a16="http://schemas.microsoft.com/office/drawing/2014/main" id="{552DE68E-CE12-71CA-5B54-5C72D6EDB32D}"/>
              </a:ext>
            </a:extLst>
          </p:cNvPr>
          <p:cNvSpPr txBox="1"/>
          <p:nvPr/>
        </p:nvSpPr>
        <p:spPr>
          <a:xfrm>
            <a:off x="510952" y="1073323"/>
            <a:ext cx="11562228"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an example which matches your source. If you cannot find an exact match, choose the example most like it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581035" y="4704810"/>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typeface are important.</a:t>
            </a: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45C441-4796-F237-FD4F-78E46552C12F}"/>
              </a:ext>
            </a:extLst>
          </p:cNvPr>
          <p:cNvSpPr>
            <a:spLocks noGrp="1"/>
          </p:cNvSpPr>
          <p:nvPr>
            <p:ph type="title" idx="4294967295"/>
          </p:nvPr>
        </p:nvSpPr>
        <p:spPr>
          <a:xfrm>
            <a:off x="0" y="123825"/>
            <a:ext cx="11399838" cy="1004888"/>
          </a:xfrm>
        </p:spPr>
        <p:txBody>
          <a:bodyPr/>
          <a:lstStyle/>
          <a:p>
            <a:r>
              <a:rPr lang="en-GB" dirty="0">
                <a:latin typeface="Calibri"/>
                <a:cs typeface="Calibri"/>
              </a:rPr>
              <a:t>Where to find the information you need</a:t>
            </a:r>
          </a:p>
        </p:txBody>
      </p:sp>
      <p:sp>
        <p:nvSpPr>
          <p:cNvPr id="5" name="TextBox 4">
            <a:extLst>
              <a:ext uri="{FF2B5EF4-FFF2-40B4-BE49-F238E27FC236}">
                <a16:creationId xmlns:a16="http://schemas.microsoft.com/office/drawing/2014/main" id="{9AF00FE9-8668-714D-4E20-270FC47B1EEB}"/>
              </a:ext>
            </a:extLst>
          </p:cNvPr>
          <p:cNvSpPr txBox="1"/>
          <p:nvPr/>
        </p:nvSpPr>
        <p:spPr>
          <a:xfrm rot="10800000" flipH="1" flipV="1">
            <a:off x="201174" y="1588461"/>
            <a:ext cx="4025089"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Print books. </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Title page.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Back of title page (verso).</a:t>
            </a:r>
          </a:p>
        </p:txBody>
      </p:sp>
      <p:sp>
        <p:nvSpPr>
          <p:cNvPr id="7" name="TextBox 6">
            <a:extLst>
              <a:ext uri="{FF2B5EF4-FFF2-40B4-BE49-F238E27FC236}">
                <a16:creationId xmlns:a16="http://schemas.microsoft.com/office/drawing/2014/main" id="{DDB2BF8F-5819-A9C0-8427-C2833DD59684}"/>
              </a:ext>
            </a:extLst>
          </p:cNvPr>
          <p:cNvSpPr txBox="1"/>
          <p:nvPr/>
        </p:nvSpPr>
        <p:spPr>
          <a:xfrm>
            <a:off x="4226263" y="1626879"/>
            <a:ext cx="4025088"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Printed journal articles.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Beginning of the article.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Table of contents.</a:t>
            </a:r>
          </a:p>
        </p:txBody>
      </p:sp>
      <p:sp>
        <p:nvSpPr>
          <p:cNvPr id="10" name="TextBox 9">
            <a:extLst>
              <a:ext uri="{FF2B5EF4-FFF2-40B4-BE49-F238E27FC236}">
                <a16:creationId xmlns:a16="http://schemas.microsoft.com/office/drawing/2014/main" id="{DF25606A-F36F-5B73-989B-91B1BE0D236C}"/>
              </a:ext>
            </a:extLst>
          </p:cNvPr>
          <p:cNvSpPr txBox="1"/>
          <p:nvPr/>
        </p:nvSpPr>
        <p:spPr>
          <a:xfrm>
            <a:off x="8166912" y="1588462"/>
            <a:ext cx="3823914"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Electronic journal articles.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Top of first page (before or after article title).</a:t>
            </a:r>
          </a:p>
        </p:txBody>
      </p:sp>
      <p:sp>
        <p:nvSpPr>
          <p:cNvPr id="11" name="TextBox 10">
            <a:extLst>
              <a:ext uri="{FF2B5EF4-FFF2-40B4-BE49-F238E27FC236}">
                <a16:creationId xmlns:a16="http://schemas.microsoft.com/office/drawing/2014/main" id="{E65FE43D-67E8-FFE4-C303-8CC69E879EE9}"/>
              </a:ext>
            </a:extLst>
          </p:cNvPr>
          <p:cNvSpPr txBox="1"/>
          <p:nvPr/>
        </p:nvSpPr>
        <p:spPr>
          <a:xfrm>
            <a:off x="6430296" y="3324897"/>
            <a:ext cx="5687159" cy="2677656"/>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Web pages.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Top / bottom of first page.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Logos.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URL = address bar at top of screen.</a:t>
            </a:r>
          </a:p>
          <a:p>
            <a:r>
              <a:rPr lang="en-GB" sz="2400" u="sng" dirty="0">
                <a:latin typeface="Calibri" panose="020F0502020204030204" pitchFamily="34" charset="0"/>
                <a:cs typeface="Calibri" panose="020F0502020204030204" pitchFamily="34" charset="0"/>
              </a:rPr>
              <a:t>Tip.</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Right click – Properties. This may display when the page was last modified.</a:t>
            </a:r>
          </a:p>
        </p:txBody>
      </p:sp>
      <p:pic>
        <p:nvPicPr>
          <p:cNvPr id="13" name="Picture 12" descr="A picture containing person&#10;&#10;Description automatically generated">
            <a:extLst>
              <a:ext uri="{FF2B5EF4-FFF2-40B4-BE49-F238E27FC236}">
                <a16:creationId xmlns:a16="http://schemas.microsoft.com/office/drawing/2014/main" id="{C19EC228-DE26-5B63-8481-6CA4713EC2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1274" y="3249014"/>
            <a:ext cx="5607156" cy="2891190"/>
          </a:xfrm>
          <a:prstGeom prst="rect">
            <a:avLst/>
          </a:prstGeom>
        </p:spPr>
      </p:pic>
    </p:spTree>
    <p:extLst>
      <p:ext uri="{BB962C8B-B14F-4D97-AF65-F5344CB8AC3E}">
        <p14:creationId xmlns:p14="http://schemas.microsoft.com/office/powerpoint/2010/main" val="23259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idx="4294967295"/>
          </p:nvPr>
        </p:nvSpPr>
        <p:spPr>
          <a:xfrm>
            <a:off x="0" y="44450"/>
            <a:ext cx="6535738" cy="1003300"/>
          </a:xfrm>
        </p:spPr>
        <p:txBody>
          <a:bodyPr/>
          <a:lstStyle/>
          <a:p>
            <a:r>
              <a:rPr lang="en-GB" dirty="0">
                <a:latin typeface="Calibri"/>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4294967295"/>
          </p:nvPr>
        </p:nvSpPr>
        <p:spPr>
          <a:xfrm>
            <a:off x="868506" y="1511482"/>
            <a:ext cx="10772775" cy="1684564"/>
          </a:xfrm>
        </p:spPr>
        <p:txBody>
          <a:bodyPr vert="horz" lIns="91440" tIns="45720" rIns="91440" bIns="45720" rtlCol="0" anchor="t">
            <a:normAutofit fontScale="92500" lnSpcReduction="20000"/>
          </a:bodyPr>
          <a:lstStyle/>
          <a:p>
            <a:pPr marL="0" indent="0">
              <a:buNone/>
            </a:pPr>
            <a:r>
              <a:rPr lang="en-GB" sz="3000" b="1" dirty="0">
                <a:latin typeface="Calibri "/>
                <a:cs typeface="Calibri Light"/>
              </a:rPr>
              <a:t>Print / print and electronic</a:t>
            </a:r>
          </a:p>
          <a:p>
            <a:pPr marL="0" indent="0">
              <a:buNone/>
            </a:pPr>
            <a:endParaRPr lang="en-GB" sz="3000" dirty="0">
              <a:latin typeface="Calibri "/>
              <a:cs typeface="Calibri Light"/>
            </a:endParaRPr>
          </a:p>
          <a:p>
            <a:pPr marL="0" indent="0">
              <a:buNone/>
            </a:pPr>
            <a:r>
              <a:rPr lang="en-GB" sz="3000" dirty="0">
                <a:latin typeface="Calibri "/>
                <a:cs typeface="Calibri Light"/>
              </a:rPr>
              <a:t>Burke, T. (ed.) (2018) </a:t>
            </a:r>
            <a:r>
              <a:rPr lang="en-GB" sz="3000" i="1" dirty="0">
                <a:latin typeface="Calibri "/>
                <a:cs typeface="Calibri Light"/>
              </a:rPr>
              <a:t>Education in deprived city areas, 1890-1939</a:t>
            </a:r>
            <a:r>
              <a:rPr lang="en-GB" sz="3000" dirty="0">
                <a:latin typeface="Calibri "/>
                <a:cs typeface="Calibri Light"/>
              </a:rPr>
              <a:t>. 2nd rev. </a:t>
            </a:r>
            <a:r>
              <a:rPr lang="en-GB" sz="3000" dirty="0" err="1">
                <a:latin typeface="Calibri "/>
                <a:cs typeface="Calibri Light"/>
              </a:rPr>
              <a:t>edn</a:t>
            </a:r>
            <a:r>
              <a:rPr lang="en-GB" sz="3000" dirty="0">
                <a:latin typeface="Calibri "/>
                <a:cs typeface="Calibri Light"/>
              </a:rPr>
              <a:t>. London: Croom Hall.</a:t>
            </a: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868506" y="3659778"/>
            <a:ext cx="1076729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dirty="0">
              <a:cs typeface="Calibri Light"/>
            </a:endParaRPr>
          </a:p>
          <a:p>
            <a:pPr algn="l"/>
            <a:endParaRPr lang="en-GB" sz="2800" dirty="0">
              <a:latin typeface="Calibri"/>
              <a:cs typeface="Calibri"/>
            </a:endParaRPr>
          </a:p>
          <a:p>
            <a:r>
              <a:rPr lang="en-GB" sz="2800" dirty="0">
                <a:latin typeface="Calibri"/>
                <a:cs typeface="Calibri"/>
              </a:rPr>
              <a:t>Kirkwood, L., Harper, S. and Jones, T. (2015) </a:t>
            </a:r>
            <a:r>
              <a:rPr lang="en-GB" sz="2800" i="1" dirty="0">
                <a:latin typeface="Calibri"/>
                <a:cs typeface="Calibri"/>
              </a:rPr>
              <a:t>The DIY culture in Britain: costs for homes and the nation</a:t>
            </a:r>
            <a:r>
              <a:rPr lang="en-GB" sz="2800" dirty="0">
                <a:latin typeface="Calibri"/>
                <a:cs typeface="Calibri"/>
              </a:rPr>
              <a:t>. Available at: http://amazon.co.uk/kindle-ebooks (Accessed: 18 August 2018).</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0" y="33338"/>
            <a:ext cx="10067925" cy="1003300"/>
          </a:xfrm>
        </p:spPr>
        <p:txBody>
          <a:bodyPr/>
          <a:lstStyle/>
          <a:p>
            <a:r>
              <a:rPr lang="en-GB">
                <a:latin typeface="Calibri"/>
                <a:cs typeface="Calibri"/>
              </a:rPr>
              <a:t>Harvard referencing: what's wrong?</a:t>
            </a:r>
            <a:endParaRPr lang="en-GB"/>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218704" y="3155950"/>
            <a:ext cx="10477500" cy="1566863"/>
          </a:xfrm>
        </p:spPr>
        <p:txBody>
          <a:bodyPr vert="horz" lIns="91440" tIns="45720" rIns="91440" bIns="45720" rtlCol="0" anchor="t">
            <a:normAutofit/>
          </a:bodyPr>
          <a:lstStyle/>
          <a:p>
            <a:pPr marL="0" indent="0">
              <a:buNone/>
            </a:pPr>
            <a:r>
              <a:rPr lang="en-GB" dirty="0">
                <a:latin typeface="Calibri"/>
                <a:cs typeface="Calibri Light"/>
              </a:rPr>
              <a:t>5 errors</a:t>
            </a:r>
          </a:p>
          <a:p>
            <a:pPr marL="0" indent="0">
              <a:buNone/>
            </a:pPr>
            <a:r>
              <a:rPr lang="en-GB" dirty="0">
                <a:latin typeface="Calibri"/>
                <a:cs typeface="Calibri Light"/>
              </a:rPr>
              <a:t>Phillip</a:t>
            </a:r>
            <a:r>
              <a:rPr lang="en-GB" dirty="0">
                <a:solidFill>
                  <a:srgbClr val="FF0000"/>
                </a:solidFill>
                <a:latin typeface="Calibri"/>
                <a:cs typeface="Calibri Light"/>
              </a:rPr>
              <a:t>s</a:t>
            </a:r>
            <a:r>
              <a:rPr lang="en-GB" dirty="0">
                <a:latin typeface="Calibri"/>
                <a:cs typeface="Calibri Light"/>
              </a:rPr>
              <a:t> W.J. (</a:t>
            </a:r>
            <a:r>
              <a:rPr lang="en-GB" dirty="0">
                <a:solidFill>
                  <a:srgbClr val="FF0000"/>
                </a:solidFill>
                <a:latin typeface="Calibri"/>
                <a:cs typeface="Calibri Light"/>
              </a:rPr>
              <a:t>editor</a:t>
            </a:r>
            <a:r>
              <a:rPr lang="en-GB" dirty="0">
                <a:solidFill>
                  <a:srgbClr val="000000"/>
                </a:solidFill>
                <a:latin typeface="Calibri"/>
                <a:cs typeface="Calibri Light"/>
              </a:rPr>
              <a:t>)</a:t>
            </a:r>
            <a:r>
              <a:rPr lang="en-GB" dirty="0">
                <a:latin typeface="Calibri"/>
                <a:cs typeface="Calibri Light"/>
              </a:rPr>
              <a:t> (2020) </a:t>
            </a:r>
            <a:r>
              <a:rPr lang="en-GB" u="sng" dirty="0">
                <a:solidFill>
                  <a:srgbClr val="FF0000"/>
                </a:solidFill>
                <a:latin typeface="Calibri"/>
                <a:cs typeface="Calibri Light"/>
              </a:rPr>
              <a:t>The early educators of Wales.</a:t>
            </a:r>
            <a:r>
              <a:rPr lang="en-GB" dirty="0">
                <a:latin typeface="Calibri"/>
                <a:cs typeface="Calibri Light"/>
              </a:rPr>
              <a:t> </a:t>
            </a:r>
            <a:r>
              <a:rPr lang="en-GB" dirty="0">
                <a:solidFill>
                  <a:srgbClr val="FF0000"/>
                </a:solidFill>
                <a:latin typeface="Calibri"/>
                <a:cs typeface="Calibri Light"/>
              </a:rPr>
              <a:t>1st edn.</a:t>
            </a:r>
            <a:r>
              <a:rPr lang="en-GB" dirty="0">
                <a:latin typeface="Calibri"/>
                <a:cs typeface="Calibri Light"/>
              </a:rPr>
              <a:t> Swansea</a:t>
            </a:r>
            <a:r>
              <a:rPr lang="en-GB" dirty="0">
                <a:solidFill>
                  <a:srgbClr val="FF0000"/>
                </a:solidFill>
                <a:latin typeface="Calibri"/>
                <a:cs typeface="Calibri Light"/>
              </a:rPr>
              <a:t>,</a:t>
            </a:r>
            <a:r>
              <a:rPr lang="en-GB" dirty="0">
                <a:latin typeface="Calibri"/>
                <a:cs typeface="Calibri Light"/>
              </a:rPr>
              <a:t> Education Press.</a:t>
            </a: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218704" y="1529806"/>
            <a:ext cx="1096933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Phillips W.J. (editor) (2020) </a:t>
            </a:r>
            <a:r>
              <a:rPr lang="en-GB" sz="2800" u="sng" dirty="0">
                <a:latin typeface="Calibri"/>
                <a:cs typeface="Calibri"/>
              </a:rPr>
              <a:t>The early educators of Wales.</a:t>
            </a:r>
            <a:r>
              <a:rPr lang="en-GB" sz="2800" dirty="0">
                <a:latin typeface="Calibri"/>
                <a:cs typeface="Calibri"/>
              </a:rPr>
              <a:t> 1st edn. Swansea, Education Press.</a:t>
            </a:r>
          </a:p>
        </p:txBody>
      </p:sp>
      <p:sp>
        <p:nvSpPr>
          <p:cNvPr id="6" name="TextBox 5">
            <a:extLst>
              <a:ext uri="{FF2B5EF4-FFF2-40B4-BE49-F238E27FC236}">
                <a16:creationId xmlns:a16="http://schemas.microsoft.com/office/drawing/2014/main" id="{E432D82A-95E3-4D2E-AEA8-F402F0688FB5}"/>
              </a:ext>
            </a:extLst>
          </p:cNvPr>
          <p:cNvSpPr txBox="1"/>
          <p:nvPr/>
        </p:nvSpPr>
        <p:spPr>
          <a:xfrm>
            <a:off x="218704" y="4917796"/>
            <a:ext cx="1092315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000000"/>
                </a:solidFill>
                <a:latin typeface="Calibri"/>
                <a:ea typeface="+mn-lt"/>
                <a:cs typeface="Calibri"/>
              </a:rPr>
              <a:t>Phillips, </a:t>
            </a:r>
            <a:r>
              <a:rPr lang="en-GB" sz="2800">
                <a:solidFill>
                  <a:srgbClr val="000000"/>
                </a:solidFill>
                <a:latin typeface="Calibri"/>
                <a:ea typeface="+mn-lt"/>
                <a:cs typeface="Calibri"/>
              </a:rPr>
              <a:t>W.J</a:t>
            </a:r>
            <a:r>
              <a:rPr lang="en-GB" sz="2800" dirty="0">
                <a:solidFill>
                  <a:srgbClr val="000000"/>
                </a:solidFill>
                <a:latin typeface="Calibri"/>
                <a:ea typeface="+mn-lt"/>
                <a:cs typeface="Calibri"/>
              </a:rPr>
              <a:t>. (ed.) (2020) </a:t>
            </a:r>
            <a:r>
              <a:rPr lang="en-GB" sz="2800" i="1" dirty="0">
                <a:solidFill>
                  <a:srgbClr val="000000"/>
                </a:solidFill>
                <a:latin typeface="Calibri"/>
                <a:ea typeface="+mn-lt"/>
                <a:cs typeface="Calibri"/>
              </a:rPr>
              <a:t>The early educators of Wales</a:t>
            </a:r>
            <a:r>
              <a:rPr lang="en-GB" sz="2800" dirty="0">
                <a:solidFill>
                  <a:srgbClr val="000000"/>
                </a:solidFill>
                <a:latin typeface="Calibri"/>
                <a:ea typeface="+mn-lt"/>
                <a:cs typeface="Calibri"/>
              </a:rPr>
              <a:t>. Swansea: Education Press.</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84BD0-9C5F-4825-967A-4C84422BF23C}"/>
              </a:ext>
            </a:extLst>
          </p:cNvPr>
          <p:cNvSpPr>
            <a:spLocks noGrp="1"/>
          </p:cNvSpPr>
          <p:nvPr>
            <p:ph type="title" idx="4294967295"/>
          </p:nvPr>
        </p:nvSpPr>
        <p:spPr>
          <a:xfrm>
            <a:off x="0" y="-1588"/>
            <a:ext cx="8439150" cy="1003301"/>
          </a:xfrm>
        </p:spPr>
        <p:txBody>
          <a:bodyPr/>
          <a:lstStyle/>
          <a:p>
            <a:r>
              <a:rPr lang="en-GB" dirty="0">
                <a:latin typeface="Calibri"/>
                <a:cs typeface="Calibri"/>
              </a:rPr>
              <a:t>Harvard referencing: journal articles</a:t>
            </a:r>
          </a:p>
        </p:txBody>
      </p:sp>
      <p:sp>
        <p:nvSpPr>
          <p:cNvPr id="3" name="Content Placeholder 2">
            <a:extLst>
              <a:ext uri="{FF2B5EF4-FFF2-40B4-BE49-F238E27FC236}">
                <a16:creationId xmlns:a16="http://schemas.microsoft.com/office/drawing/2014/main" id="{1EE096D4-1D9D-4D9C-A253-57B760E8AD50}"/>
              </a:ext>
            </a:extLst>
          </p:cNvPr>
          <p:cNvSpPr>
            <a:spLocks noGrp="1"/>
          </p:cNvSpPr>
          <p:nvPr>
            <p:ph sz="quarter" idx="4294967295"/>
          </p:nvPr>
        </p:nvSpPr>
        <p:spPr>
          <a:xfrm>
            <a:off x="568036" y="1366975"/>
            <a:ext cx="11187112" cy="2062026"/>
          </a:xfrm>
        </p:spPr>
        <p:txBody>
          <a:bodyPr vert="horz" lIns="91440" tIns="45720" rIns="91440" bIns="45720" rtlCol="0" anchor="t">
            <a:normAutofit lnSpcReduction="10000"/>
          </a:bodyPr>
          <a:lstStyle/>
          <a:p>
            <a:pPr marL="0" indent="0">
              <a:buNone/>
            </a:pPr>
            <a:r>
              <a:rPr lang="en-GB" b="1" dirty="0">
                <a:latin typeface="Calibri"/>
                <a:cs typeface="Calibri"/>
              </a:rPr>
              <a:t>Print / print and electronic</a:t>
            </a:r>
          </a:p>
          <a:p>
            <a:pPr marL="0" indent="0">
              <a:buNone/>
            </a:pPr>
            <a:endParaRPr lang="en-GB" b="1" dirty="0">
              <a:latin typeface="Calibri"/>
              <a:cs typeface="Calibri"/>
            </a:endParaRPr>
          </a:p>
          <a:p>
            <a:pPr marL="0" indent="0">
              <a:buNone/>
            </a:pPr>
            <a:r>
              <a:rPr lang="en-GB" dirty="0">
                <a:latin typeface="Calibri"/>
                <a:cs typeface="Calibri"/>
              </a:rPr>
              <a:t>Norrie, C. </a:t>
            </a:r>
            <a:r>
              <a:rPr lang="en-GB" i="1" dirty="0">
                <a:latin typeface="Calibri"/>
                <a:cs typeface="Calibri"/>
              </a:rPr>
              <a:t>et al</a:t>
            </a:r>
            <a:r>
              <a:rPr lang="en-GB" dirty="0">
                <a:latin typeface="Calibri"/>
                <a:cs typeface="Calibri"/>
              </a:rPr>
              <a:t>. (2012) 'Doing it differently? A review of literature on teaching reflective practice across health and social care professions', </a:t>
            </a:r>
            <a:r>
              <a:rPr lang="en-GB" i="1" dirty="0">
                <a:latin typeface="Calibri"/>
                <a:cs typeface="Calibri"/>
              </a:rPr>
              <a:t>Reflective Practice</a:t>
            </a:r>
            <a:r>
              <a:rPr lang="en-GB" dirty="0">
                <a:latin typeface="Calibri"/>
                <a:cs typeface="Calibri"/>
              </a:rPr>
              <a:t>, 13(4), pp. 565-578.</a:t>
            </a: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9626A4DD-855C-48C5-AFBC-5099CD29A0CC}"/>
              </a:ext>
            </a:extLst>
          </p:cNvPr>
          <p:cNvSpPr txBox="1"/>
          <p:nvPr/>
        </p:nvSpPr>
        <p:spPr>
          <a:xfrm>
            <a:off x="568036" y="3921991"/>
            <a:ext cx="1135610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sz="2800" dirty="0">
              <a:latin typeface="Calibri Light"/>
              <a:cs typeface="Calibri Light"/>
            </a:endParaRPr>
          </a:p>
          <a:p>
            <a:endParaRPr lang="en-GB" sz="2800" b="1" dirty="0">
              <a:latin typeface="Calibri"/>
              <a:cs typeface="Calibri"/>
            </a:endParaRPr>
          </a:p>
          <a:p>
            <a:r>
              <a:rPr lang="en-GB" sz="2800" dirty="0">
                <a:latin typeface="Calibri"/>
                <a:cs typeface="Calibri"/>
              </a:rPr>
              <a:t>Shirazi, T. (2010) 'Successful teaching placements in secondary schools: achieving QTS practical handbooks', </a:t>
            </a:r>
            <a:r>
              <a:rPr lang="en-GB" sz="2800" i="1" dirty="0">
                <a:latin typeface="Calibri"/>
                <a:cs typeface="Calibri"/>
              </a:rPr>
              <a:t>European Journal of Teacher Education</a:t>
            </a:r>
            <a:r>
              <a:rPr lang="en-GB" sz="2800" dirty="0">
                <a:latin typeface="Calibri"/>
                <a:cs typeface="Calibri"/>
              </a:rPr>
              <a:t>, 33(3), pp. 323-326. Available at: https://doi:10.1080/02619761003602246</a:t>
            </a:r>
          </a:p>
          <a:p>
            <a:endParaRPr lang="en-GB" sz="2800" b="1" dirty="0">
              <a:latin typeface="Calibri"/>
              <a:cs typeface="Calibri"/>
            </a:endParaRPr>
          </a:p>
          <a:p>
            <a:endParaRPr lang="en-GB" sz="2800" b="1" dirty="0">
              <a:latin typeface="Calibri"/>
              <a:cs typeface="Calibri"/>
            </a:endParaRPr>
          </a:p>
        </p:txBody>
      </p:sp>
    </p:spTree>
    <p:extLst>
      <p:ext uri="{BB962C8B-B14F-4D97-AF65-F5344CB8AC3E}">
        <p14:creationId xmlns:p14="http://schemas.microsoft.com/office/powerpoint/2010/main" val="174158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3B0E-A528-471D-8C9F-6CCF18F3B43E}"/>
              </a:ext>
            </a:extLst>
          </p:cNvPr>
          <p:cNvSpPr>
            <a:spLocks noGrp="1"/>
          </p:cNvSpPr>
          <p:nvPr>
            <p:ph type="title" idx="4294967295"/>
          </p:nvPr>
        </p:nvSpPr>
        <p:spPr>
          <a:xfrm>
            <a:off x="0" y="101600"/>
            <a:ext cx="8291513" cy="1004888"/>
          </a:xfrm>
        </p:spPr>
        <p:txBody>
          <a:bodyPr/>
          <a:lstStyle/>
          <a:p>
            <a:r>
              <a:rPr lang="en-GB">
                <a:latin typeface="Calibri"/>
                <a:cs typeface="Calibri"/>
              </a:rPr>
              <a:t>Harvard referencing: what's wrong?</a:t>
            </a:r>
          </a:p>
        </p:txBody>
      </p:sp>
      <p:sp>
        <p:nvSpPr>
          <p:cNvPr id="3" name="Content Placeholder 2">
            <a:extLst>
              <a:ext uri="{FF2B5EF4-FFF2-40B4-BE49-F238E27FC236}">
                <a16:creationId xmlns:a16="http://schemas.microsoft.com/office/drawing/2014/main" id="{101FEDCB-E9AB-4E7E-AD2D-05B53109CB53}"/>
              </a:ext>
            </a:extLst>
          </p:cNvPr>
          <p:cNvSpPr>
            <a:spLocks noGrp="1"/>
          </p:cNvSpPr>
          <p:nvPr>
            <p:ph sz="quarter" idx="4294967295"/>
          </p:nvPr>
        </p:nvSpPr>
        <p:spPr>
          <a:xfrm>
            <a:off x="0" y="1482725"/>
            <a:ext cx="10998200" cy="1663700"/>
          </a:xfrm>
        </p:spPr>
        <p:txBody>
          <a:bodyPr vert="horz" lIns="91440" tIns="45720" rIns="91440" bIns="45720" rtlCol="0" anchor="t">
            <a:normAutofit/>
          </a:bodyPr>
          <a:lstStyle/>
          <a:p>
            <a:pPr marL="0" indent="0">
              <a:buNone/>
            </a:pPr>
            <a:r>
              <a:rPr lang="en-GB" sz="2600" dirty="0">
                <a:latin typeface="Calibri"/>
                <a:cs typeface="Calibri"/>
              </a:rPr>
              <a:t>Bark, G and Evans, P.T. (2020) "Reflective practice for today's teachers: a guide", Journal of Teaching, 12(3), p. 41-56. Swansea: Education Press. Available at: https://doi:10.1052/36986521582</a:t>
            </a: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C5F8ECBF-DB4B-4F26-B4B2-3045D7CCB69C}"/>
              </a:ext>
            </a:extLst>
          </p:cNvPr>
          <p:cNvSpPr txBox="1"/>
          <p:nvPr/>
        </p:nvSpPr>
        <p:spPr>
          <a:xfrm>
            <a:off x="516081" y="2923310"/>
            <a:ext cx="10940472"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ea typeface="+mn-lt"/>
                <a:cs typeface="Calibri"/>
              </a:rPr>
              <a:t>5 errors</a:t>
            </a:r>
          </a:p>
          <a:p>
            <a:r>
              <a:rPr lang="en-GB" sz="2600" dirty="0">
                <a:latin typeface="Calibri"/>
                <a:ea typeface="+mn-lt"/>
                <a:cs typeface="Calibri"/>
              </a:rPr>
              <a:t>Bark, </a:t>
            </a:r>
            <a:r>
              <a:rPr lang="en-GB" sz="2600" dirty="0">
                <a:solidFill>
                  <a:srgbClr val="FF0000"/>
                </a:solidFill>
                <a:latin typeface="Calibri"/>
                <a:ea typeface="+mn-lt"/>
                <a:cs typeface="Calibri"/>
              </a:rPr>
              <a:t>G</a:t>
            </a:r>
            <a:r>
              <a:rPr lang="en-GB" sz="2600" dirty="0">
                <a:latin typeface="Calibri"/>
                <a:ea typeface="+mn-lt"/>
                <a:cs typeface="Calibri"/>
              </a:rPr>
              <a:t> and Evans, P.T. (2020) </a:t>
            </a:r>
            <a:r>
              <a:rPr lang="en-GB" sz="2600" dirty="0">
                <a:solidFill>
                  <a:srgbClr val="FF0000"/>
                </a:solidFill>
                <a:latin typeface="Calibri"/>
                <a:ea typeface="+mn-lt"/>
                <a:cs typeface="Calibri"/>
              </a:rPr>
              <a:t>"Reflective practice for today's teachers: a</a:t>
            </a:r>
            <a:endParaRPr lang="en-GB" sz="2600" dirty="0">
              <a:cs typeface="Calibri Light"/>
            </a:endParaRPr>
          </a:p>
          <a:p>
            <a:r>
              <a:rPr lang="en-GB" sz="2600" dirty="0">
                <a:solidFill>
                  <a:srgbClr val="FF0000"/>
                </a:solidFill>
                <a:latin typeface="Calibri"/>
                <a:ea typeface="+mn-lt"/>
                <a:cs typeface="Calibri"/>
              </a:rPr>
              <a:t>guide"</a:t>
            </a:r>
            <a:r>
              <a:rPr lang="en-GB" sz="2600" dirty="0">
                <a:latin typeface="Calibri"/>
                <a:ea typeface="+mn-lt"/>
                <a:cs typeface="Calibri"/>
              </a:rPr>
              <a:t>, </a:t>
            </a:r>
            <a:r>
              <a:rPr lang="en-GB" sz="2600" dirty="0">
                <a:solidFill>
                  <a:srgbClr val="FF0000"/>
                </a:solidFill>
                <a:latin typeface="Calibri"/>
                <a:ea typeface="+mn-lt"/>
                <a:cs typeface="Calibri"/>
              </a:rPr>
              <a:t>Journal of Teaching</a:t>
            </a:r>
            <a:r>
              <a:rPr lang="en-GB" sz="2600" dirty="0">
                <a:latin typeface="Calibri"/>
                <a:ea typeface="+mn-lt"/>
                <a:cs typeface="Calibri"/>
              </a:rPr>
              <a:t>, 12(3), </a:t>
            </a:r>
            <a:r>
              <a:rPr lang="en-GB" sz="2600" dirty="0">
                <a:solidFill>
                  <a:srgbClr val="FF0000"/>
                </a:solidFill>
                <a:latin typeface="Calibri"/>
                <a:ea typeface="+mn-lt"/>
                <a:cs typeface="Calibri"/>
              </a:rPr>
              <a:t>p.</a:t>
            </a:r>
            <a:r>
              <a:rPr lang="en-GB" sz="2600" dirty="0">
                <a:latin typeface="Calibri"/>
                <a:ea typeface="+mn-lt"/>
                <a:cs typeface="Calibri"/>
              </a:rPr>
              <a:t> 41-56. </a:t>
            </a:r>
            <a:r>
              <a:rPr lang="en-GB" sz="2600" dirty="0">
                <a:solidFill>
                  <a:srgbClr val="FF0000"/>
                </a:solidFill>
                <a:latin typeface="Calibri"/>
                <a:ea typeface="+mn-lt"/>
                <a:cs typeface="Calibri"/>
              </a:rPr>
              <a:t>Swansea: Education Press.</a:t>
            </a:r>
            <a:r>
              <a:rPr lang="en-GB" sz="2600" dirty="0">
                <a:latin typeface="Calibri"/>
                <a:ea typeface="+mn-lt"/>
                <a:cs typeface="Calibri"/>
              </a:rPr>
              <a:t> </a:t>
            </a:r>
            <a:r>
              <a:rPr lang="en-GB" sz="2600" dirty="0">
                <a:solidFill>
                  <a:srgbClr val="000000"/>
                </a:solidFill>
                <a:latin typeface="Calibri"/>
                <a:ea typeface="+mn-lt"/>
                <a:cs typeface="Calibri"/>
              </a:rPr>
              <a:t>Available at: </a:t>
            </a:r>
            <a:r>
              <a:rPr lang="en-GB" sz="2600" dirty="0">
                <a:latin typeface="Calibri"/>
                <a:ea typeface="+mn-lt"/>
                <a:cs typeface="Calibri"/>
              </a:rPr>
              <a:t>https//doi:10.1052/36986521582</a:t>
            </a:r>
          </a:p>
        </p:txBody>
      </p:sp>
      <p:sp>
        <p:nvSpPr>
          <p:cNvPr id="5" name="TextBox 4">
            <a:extLst>
              <a:ext uri="{FF2B5EF4-FFF2-40B4-BE49-F238E27FC236}">
                <a16:creationId xmlns:a16="http://schemas.microsoft.com/office/drawing/2014/main" id="{CF16FFB0-3859-42F1-B3AC-FC69939FC139}"/>
              </a:ext>
            </a:extLst>
          </p:cNvPr>
          <p:cNvSpPr txBox="1"/>
          <p:nvPr/>
        </p:nvSpPr>
        <p:spPr>
          <a:xfrm>
            <a:off x="549275" y="4803776"/>
            <a:ext cx="11182927"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Bark, G. and Evans, P.T. (2020) 'Reflective practice for today's teachers: a guide', </a:t>
            </a:r>
            <a:r>
              <a:rPr lang="en-GB" sz="2600" i="1" dirty="0">
                <a:latin typeface="Calibri"/>
                <a:cs typeface="Calibri"/>
              </a:rPr>
              <a:t>Journal of Teaching</a:t>
            </a:r>
            <a:r>
              <a:rPr lang="en-GB" sz="2600" dirty="0">
                <a:latin typeface="Calibri"/>
                <a:cs typeface="Calibri"/>
              </a:rPr>
              <a:t>, 12(3), pp. 41-56. Available at: https://doi:10.1052/36986521582</a:t>
            </a:r>
          </a:p>
        </p:txBody>
      </p:sp>
    </p:spTree>
    <p:extLst>
      <p:ext uri="{BB962C8B-B14F-4D97-AF65-F5344CB8AC3E}">
        <p14:creationId xmlns:p14="http://schemas.microsoft.com/office/powerpoint/2010/main" val="57313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AF53-B762-47DE-AC11-B502D5CD3F9F}"/>
              </a:ext>
            </a:extLst>
          </p:cNvPr>
          <p:cNvSpPr>
            <a:spLocks noGrp="1"/>
          </p:cNvSpPr>
          <p:nvPr>
            <p:ph type="title" idx="4294967295"/>
          </p:nvPr>
        </p:nvSpPr>
        <p:spPr>
          <a:xfrm>
            <a:off x="0" y="79375"/>
            <a:ext cx="11112500" cy="1003300"/>
          </a:xfrm>
        </p:spPr>
        <p:txBody>
          <a:bodyPr>
            <a:normAutofit/>
          </a:bodyPr>
          <a:lstStyle/>
          <a:p>
            <a:r>
              <a:rPr lang="en-GB" dirty="0">
                <a:latin typeface="Calibri"/>
                <a:cs typeface="Calibri"/>
              </a:rPr>
              <a:t>Harvard </a:t>
            </a:r>
            <a:r>
              <a:rPr lang="en-GB">
                <a:latin typeface="Calibri"/>
                <a:cs typeface="Calibri"/>
              </a:rPr>
              <a:t>referencing: internet and web pages</a:t>
            </a:r>
          </a:p>
        </p:txBody>
      </p:sp>
      <p:sp>
        <p:nvSpPr>
          <p:cNvPr id="4" name="TextBox 3">
            <a:extLst>
              <a:ext uri="{FF2B5EF4-FFF2-40B4-BE49-F238E27FC236}">
                <a16:creationId xmlns:a16="http://schemas.microsoft.com/office/drawing/2014/main" id="{9A61F5AA-4F71-45B4-9910-18B0AF2F0FD8}"/>
              </a:ext>
            </a:extLst>
          </p:cNvPr>
          <p:cNvSpPr txBox="1"/>
          <p:nvPr/>
        </p:nvSpPr>
        <p:spPr>
          <a:xfrm>
            <a:off x="469901" y="1532083"/>
            <a:ext cx="11252199"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The internet</a:t>
            </a:r>
            <a:r>
              <a:rPr lang="en-GB" sz="2800" dirty="0">
                <a:latin typeface="Calibri"/>
                <a:cs typeface="Calibri"/>
              </a:rPr>
              <a:t> hosts a vast range of materials – </a:t>
            </a:r>
            <a:r>
              <a:rPr lang="en-GB" sz="2800" dirty="0" err="1">
                <a:latin typeface="Calibri"/>
                <a:cs typeface="Calibri"/>
              </a:rPr>
              <a:t>eg.</a:t>
            </a:r>
            <a:r>
              <a:rPr lang="en-GB" sz="2800" dirty="0">
                <a:latin typeface="Calibri"/>
                <a:cs typeface="Calibri"/>
              </a:rPr>
              <a:t> </a:t>
            </a:r>
            <a:r>
              <a:rPr lang="en-GB" sz="2800" dirty="0" err="1">
                <a:latin typeface="Calibri"/>
                <a:cs typeface="Calibri"/>
              </a:rPr>
              <a:t>ebooks</a:t>
            </a:r>
            <a:r>
              <a:rPr lang="en-GB" sz="2800" dirty="0">
                <a:latin typeface="Calibri"/>
                <a:cs typeface="Calibri"/>
              </a:rPr>
              <a:t>, journal articles, personal and organisational sites, government publications, data, images. Ask yourself, </a:t>
            </a:r>
            <a:r>
              <a:rPr lang="en-GB" sz="2800" b="1" dirty="0">
                <a:latin typeface="Calibri"/>
                <a:cs typeface="Calibri"/>
              </a:rPr>
              <a:t>what type of work is this?</a:t>
            </a:r>
            <a:r>
              <a:rPr lang="en-GB" sz="2800" dirty="0">
                <a:latin typeface="Calibri"/>
                <a:cs typeface="Calibri"/>
              </a:rPr>
              <a:t> and reference accordingly.</a:t>
            </a:r>
            <a:endParaRPr lang="en-GB" sz="2800" dirty="0">
              <a:ea typeface="+mn-lt"/>
              <a:cs typeface="+mn-lt"/>
            </a:endParaRPr>
          </a:p>
          <a:p>
            <a:pPr algn="l"/>
            <a:endParaRPr lang="en-GB" dirty="0">
              <a:cs typeface="Calibri Light"/>
            </a:endParaRPr>
          </a:p>
        </p:txBody>
      </p:sp>
      <p:sp>
        <p:nvSpPr>
          <p:cNvPr id="5" name="TextBox 4">
            <a:extLst>
              <a:ext uri="{FF2B5EF4-FFF2-40B4-BE49-F238E27FC236}">
                <a16:creationId xmlns:a16="http://schemas.microsoft.com/office/drawing/2014/main" id="{BB396C09-95AD-42E6-9182-6F80F149A3DE}"/>
              </a:ext>
            </a:extLst>
          </p:cNvPr>
          <p:cNvSpPr txBox="1"/>
          <p:nvPr/>
        </p:nvSpPr>
        <p:spPr>
          <a:xfrm>
            <a:off x="468457" y="3123911"/>
            <a:ext cx="1125797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Web page with organisational author</a:t>
            </a:r>
          </a:p>
          <a:p>
            <a:endParaRPr lang="en-GB" sz="2800" dirty="0">
              <a:latin typeface="Calibri"/>
              <a:cs typeface="Calibri"/>
            </a:endParaRPr>
          </a:p>
          <a:p>
            <a:r>
              <a:rPr lang="en-GB" sz="2800" dirty="0">
                <a:latin typeface="Calibri"/>
                <a:cs typeface="Calibri"/>
              </a:rPr>
              <a:t>National Health Service (2021) </a:t>
            </a:r>
            <a:r>
              <a:rPr lang="en-GB" sz="2800" i="1" dirty="0">
                <a:latin typeface="Calibri"/>
                <a:cs typeface="Calibri"/>
              </a:rPr>
              <a:t>Coronavirus (COVID-19)</a:t>
            </a:r>
            <a:r>
              <a:rPr lang="en-GB" sz="2800" dirty="0">
                <a:latin typeface="Calibri"/>
                <a:cs typeface="Calibri"/>
              </a:rPr>
              <a:t>. Available at: http://www.nhs.uk/coronavirus-covid-19  (Accessed: 17 May 2021).</a:t>
            </a:r>
          </a:p>
        </p:txBody>
      </p:sp>
      <p:sp>
        <p:nvSpPr>
          <p:cNvPr id="6" name="TextBox 5">
            <a:extLst>
              <a:ext uri="{FF2B5EF4-FFF2-40B4-BE49-F238E27FC236}">
                <a16:creationId xmlns:a16="http://schemas.microsoft.com/office/drawing/2014/main" id="{CB1EAC25-05C2-4FB1-8203-93B5603E1D18}"/>
              </a:ext>
            </a:extLst>
          </p:cNvPr>
          <p:cNvSpPr txBox="1"/>
          <p:nvPr/>
        </p:nvSpPr>
        <p:spPr>
          <a:xfrm>
            <a:off x="472786" y="5217968"/>
            <a:ext cx="114369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If no author or title, you may use the URL and accession date … you may also want to question whether it is suitable to include in an academic assignment.</a:t>
            </a:r>
          </a:p>
        </p:txBody>
      </p:sp>
    </p:spTree>
    <p:extLst>
      <p:ext uri="{BB962C8B-B14F-4D97-AF65-F5344CB8AC3E}">
        <p14:creationId xmlns:p14="http://schemas.microsoft.com/office/powerpoint/2010/main" val="292129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idx="4294967295"/>
          </p:nvPr>
        </p:nvSpPr>
        <p:spPr>
          <a:xfrm>
            <a:off x="0" y="68263"/>
            <a:ext cx="8335963" cy="1003300"/>
          </a:xfrm>
        </p:spPr>
        <p:txBody>
          <a:bodyPr>
            <a:normAutofit/>
          </a:bodyPr>
          <a:lstStyle/>
          <a:p>
            <a:r>
              <a:rPr lang="en-GB">
                <a:latin typeface="Calibri"/>
                <a:cs typeface="Calibri"/>
              </a:rPr>
              <a:t>Harvard referencing: what's wrong?</a:t>
            </a:r>
            <a:endParaRPr lang="en-GB"/>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4294967295"/>
          </p:nvPr>
        </p:nvSpPr>
        <p:spPr>
          <a:xfrm>
            <a:off x="0" y="1592263"/>
            <a:ext cx="10795000" cy="2311400"/>
          </a:xfrm>
        </p:spPr>
        <p:txBody>
          <a:bodyPr vert="horz" lIns="91440" tIns="45720" rIns="91440" bIns="45720" rtlCol="0" anchor="t">
            <a:normAutofit/>
          </a:bodyPr>
          <a:lstStyle/>
          <a:p>
            <a:pPr marL="0" indent="0" algn="just">
              <a:lnSpc>
                <a:spcPct val="100000"/>
              </a:lnSpc>
              <a:spcBef>
                <a:spcPts val="0"/>
              </a:spcBef>
              <a:buNone/>
            </a:pPr>
            <a:endParaRPr lang="en-GB" dirty="0">
              <a:latin typeface="Calibri"/>
              <a:ea typeface="+mn-lt"/>
              <a:cs typeface="Calibri"/>
            </a:endParaRPr>
          </a:p>
          <a:p>
            <a:pPr marL="0" indent="0">
              <a:lnSpc>
                <a:spcPct val="100000"/>
              </a:lnSpc>
              <a:spcBef>
                <a:spcPts val="0"/>
              </a:spcBef>
              <a:buNone/>
            </a:pPr>
            <a:endParaRPr lang="en-GB" dirty="0">
              <a:ea typeface="+mn-lt"/>
              <a:cs typeface="+mn-lt"/>
            </a:endParaRPr>
          </a:p>
          <a:p>
            <a:pPr marL="0" indent="0">
              <a:lnSpc>
                <a:spcPct val="100000"/>
              </a:lnSpc>
              <a:spcBef>
                <a:spcPts val="0"/>
              </a:spcBef>
              <a:buNone/>
            </a:pPr>
            <a:endParaRPr lang="en-GB" dirty="0">
              <a:latin typeface="Calibri Light"/>
              <a:cs typeface="Calibri Light"/>
            </a:endParaRPr>
          </a:p>
          <a:p>
            <a:pPr marL="0" indent="0">
              <a:lnSpc>
                <a:spcPct val="100000"/>
              </a:lnSpc>
              <a:spcBef>
                <a:spcPts val="0"/>
              </a:spcBef>
              <a:buNone/>
            </a:pPr>
            <a:endParaRPr lang="en-GB" dirty="0">
              <a:latin typeface="Calibri Light"/>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Light"/>
              </a:rPr>
              <a:t>Holly, G.H. (2020) </a:t>
            </a:r>
            <a:r>
              <a:rPr lang="en-GB" sz="2800" i="1" dirty="0">
                <a:latin typeface="Calibri"/>
                <a:cs typeface="Calibri Light"/>
              </a:rPr>
              <a:t>Can dogs help to reduce stress? </a:t>
            </a:r>
            <a:r>
              <a:rPr lang="en-GB" sz="2800" dirty="0">
                <a:latin typeface="Calibri"/>
                <a:cs typeface="Calibri Light"/>
              </a:rPr>
              <a:t>Available at: https://</a:t>
            </a:r>
          </a:p>
          <a:p>
            <a:r>
              <a:rPr lang="en-GB" sz="2800" dirty="0">
                <a:latin typeface="Calibri"/>
                <a:cs typeface="Calibri"/>
              </a:rPr>
              <a:t>www.bbc.com/bitesize/articles/z3bqfcw (Accessed: 30 January 2021).</a:t>
            </a:r>
            <a:endParaRPr lang="en-GB" dirty="0"/>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Holly, G.H. (2020). </a:t>
            </a:r>
            <a:r>
              <a:rPr lang="en-GB" sz="2800" i="1" dirty="0">
                <a:latin typeface="Calibri"/>
                <a:cs typeface="Calibri"/>
              </a:rPr>
              <a:t>Can dogs help to reduce stress? </a:t>
            </a:r>
            <a:r>
              <a:rPr lang="en-GB" sz="2800" dirty="0">
                <a:latin typeface="Calibri"/>
                <a:cs typeface="Calibri"/>
              </a:rPr>
              <a:t>Retrieved from:</a:t>
            </a:r>
            <a:endParaRPr lang="en-GB" sz="2800" dirty="0">
              <a:latin typeface="Calibri"/>
              <a:ea typeface="+mn-lt"/>
              <a:cs typeface="Calibri"/>
            </a:endParaRPr>
          </a:p>
          <a:p>
            <a:r>
              <a:rPr lang="en-GB" sz="2800" dirty="0">
                <a:latin typeface="Calibri"/>
                <a:cs typeface="Calibri"/>
              </a:rPr>
              <a:t>www.bbc.com/bitesize/articles/z3bqfcw Accessed: 30th January 2021.</a:t>
            </a:r>
            <a:endParaRPr lang="en-GB" dirty="0"/>
          </a:p>
          <a:p>
            <a:endParaRPr lang="en-GB" dirty="0">
              <a:cs typeface="Calibri Light"/>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5</a:t>
            </a:r>
            <a:r>
              <a:rPr lang="en-GB" sz="2800">
                <a:latin typeface="Calibri"/>
                <a:cs typeface="Calibri"/>
              </a:rPr>
              <a:t> </a:t>
            </a:r>
            <a:r>
              <a:rPr lang="en-GB" sz="2800" dirty="0">
                <a:latin typeface="Calibri"/>
                <a:cs typeface="Calibri"/>
              </a:rPr>
              <a:t>errors</a:t>
            </a:r>
          </a:p>
          <a:p>
            <a:r>
              <a:rPr lang="en-GB" sz="2800" dirty="0">
                <a:latin typeface="Calibri"/>
                <a:cs typeface="Calibri"/>
              </a:rPr>
              <a:t>Holly, G.H. (2020)</a:t>
            </a:r>
            <a:r>
              <a:rPr lang="en-GB" sz="2800" dirty="0">
                <a:solidFill>
                  <a:srgbClr val="FF0000"/>
                </a:solidFill>
                <a:latin typeface="Calibri"/>
                <a:cs typeface="Calibri"/>
              </a:rPr>
              <a:t>.</a:t>
            </a:r>
            <a:r>
              <a:rPr lang="en-GB" sz="2800" dirty="0">
                <a:latin typeface="Calibri"/>
                <a:cs typeface="Calibri"/>
              </a:rPr>
              <a:t> </a:t>
            </a:r>
            <a:r>
              <a:rPr lang="en-GB" sz="2800" i="1" dirty="0">
                <a:latin typeface="Calibri"/>
                <a:cs typeface="Calibri"/>
              </a:rPr>
              <a:t>Can dogs help to reduce stress? </a:t>
            </a:r>
            <a:r>
              <a:rPr lang="en-GB" sz="2800" dirty="0">
                <a:solidFill>
                  <a:srgbClr val="FF0000"/>
                </a:solidFill>
                <a:latin typeface="Calibri"/>
                <a:cs typeface="Calibri"/>
              </a:rPr>
              <a:t>Retrieved from</a:t>
            </a:r>
            <a:r>
              <a:rPr lang="en-GB" sz="2800" dirty="0">
                <a:latin typeface="Calibri"/>
                <a:cs typeface="Calibri"/>
              </a:rPr>
              <a:t>: </a:t>
            </a:r>
            <a:r>
              <a:rPr lang="en-GB" sz="2800" dirty="0">
                <a:solidFill>
                  <a:srgbClr val="FF0000"/>
                </a:solidFill>
                <a:latin typeface="Calibri"/>
                <a:cs typeface="Calibri"/>
              </a:rPr>
              <a:t>www.</a:t>
            </a:r>
            <a:endParaRPr lang="en-GB" dirty="0"/>
          </a:p>
          <a:p>
            <a:r>
              <a:rPr lang="en-GB" sz="2800" dirty="0">
                <a:latin typeface="Calibri"/>
                <a:cs typeface="Calibri"/>
              </a:rPr>
              <a:t>bbc.com/bitesize/articles/z3bqfcw </a:t>
            </a:r>
            <a:r>
              <a:rPr lang="en-GB" sz="2800" dirty="0">
                <a:solidFill>
                  <a:srgbClr val="FF0000"/>
                </a:solidFill>
                <a:latin typeface="Calibri"/>
                <a:cs typeface="Calibri"/>
              </a:rPr>
              <a:t>Accessed: 30th January 2021</a:t>
            </a:r>
            <a:r>
              <a:rPr lang="en-GB" sz="2800" dirty="0">
                <a:latin typeface="Calibri"/>
                <a:cs typeface="Calibri"/>
              </a:rPr>
              <a:t>.</a:t>
            </a:r>
          </a:p>
          <a:p>
            <a:endParaRPr lang="en-GB" sz="2800" dirty="0">
              <a:latin typeface="Calibri"/>
              <a:cs typeface="Calibri"/>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idx="4294967295"/>
          </p:nvPr>
        </p:nvSpPr>
        <p:spPr>
          <a:xfrm>
            <a:off x="0" y="101600"/>
            <a:ext cx="9121775" cy="1004888"/>
          </a:xfrm>
        </p:spPr>
        <p:txBody>
          <a:bodyPr/>
          <a:lstStyle/>
          <a:p>
            <a:r>
              <a:rPr lang="en-GB">
                <a:latin typeface="Calibri"/>
                <a:cs typeface="Calibri"/>
              </a:rPr>
              <a:t>Referencing Help</a:t>
            </a:r>
            <a:endParaRPr lang="en-GB" dirty="0">
              <a:latin typeface="Calibri"/>
              <a:cs typeface="Calibri"/>
            </a:endParaRP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58174" y="1494149"/>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155862" y="4312228"/>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12th edition (2022).</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a:cs typeface="Calibri Light"/>
            </a:endParaRPr>
          </a:p>
        </p:txBody>
      </p:sp>
      <p:pic>
        <p:nvPicPr>
          <p:cNvPr id="6" name="Picture 6" descr="Text&#10;&#10;Description automatically generated">
            <a:extLst>
              <a:ext uri="{FF2B5EF4-FFF2-40B4-BE49-F238E27FC236}">
                <a16:creationId xmlns:a16="http://schemas.microsoft.com/office/drawing/2014/main" id="{015671E8-B2AB-6966-E515-234E647B8A4E}"/>
              </a:ext>
            </a:extLst>
          </p:cNvPr>
          <p:cNvPicPr>
            <a:picLocks noChangeAspect="1"/>
          </p:cNvPicPr>
          <p:nvPr/>
        </p:nvPicPr>
        <p:blipFill>
          <a:blip r:embed="rId5"/>
          <a:stretch>
            <a:fillRect/>
          </a:stretch>
        </p:blipFill>
        <p:spPr>
          <a:xfrm>
            <a:off x="5728855" y="1408511"/>
            <a:ext cx="2731654" cy="3608023"/>
          </a:xfrm>
          <a:prstGeom prst="rect">
            <a:avLst/>
          </a:prstGeom>
        </p:spPr>
      </p:pic>
      <p:sp>
        <p:nvSpPr>
          <p:cNvPr id="7" name="TextBox 6">
            <a:extLst>
              <a:ext uri="{FF2B5EF4-FFF2-40B4-BE49-F238E27FC236}">
                <a16:creationId xmlns:a16="http://schemas.microsoft.com/office/drawing/2014/main" id="{1004AC68-9381-7E19-0EAD-68CC29B4AA68}"/>
              </a:ext>
            </a:extLst>
          </p:cNvPr>
          <p:cNvSpPr txBox="1"/>
          <p:nvPr/>
        </p:nvSpPr>
        <p:spPr>
          <a:xfrm>
            <a:off x="5651499" y="5178137"/>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12th edition (2022).</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6"/>
              </a:rPr>
              <a:t>Cite them Right print book</a:t>
            </a:r>
            <a:endParaRPr lang="en-GB">
              <a:cs typeface="Calibri Light"/>
            </a:endParaRPr>
          </a:p>
          <a:p>
            <a:endParaRPr lang="en-GB" dirty="0">
              <a:latin typeface="Calibri"/>
              <a:cs typeface="Calibri Light"/>
            </a:endParaRPr>
          </a:p>
        </p:txBody>
      </p:sp>
      <p:pic>
        <p:nvPicPr>
          <p:cNvPr id="8" name="Picture 8" descr="A picture containing text, businesscard&#10;&#10;Description automatically generated">
            <a:extLst>
              <a:ext uri="{FF2B5EF4-FFF2-40B4-BE49-F238E27FC236}">
                <a16:creationId xmlns:a16="http://schemas.microsoft.com/office/drawing/2014/main" id="{F5DBCE49-CC51-AAE9-2734-CA15290B61AF}"/>
              </a:ext>
            </a:extLst>
          </p:cNvPr>
          <p:cNvPicPr>
            <a:picLocks noChangeAspect="1"/>
          </p:cNvPicPr>
          <p:nvPr/>
        </p:nvPicPr>
        <p:blipFill>
          <a:blip r:embed="rId7"/>
          <a:stretch>
            <a:fillRect/>
          </a:stretch>
        </p:blipFill>
        <p:spPr>
          <a:xfrm>
            <a:off x="8851899" y="1409995"/>
            <a:ext cx="2535383" cy="3605057"/>
          </a:xfrm>
          <a:prstGeom prst="rect">
            <a:avLst/>
          </a:prstGeom>
        </p:spPr>
      </p:pic>
      <p:sp>
        <p:nvSpPr>
          <p:cNvPr id="9" name="TextBox 8">
            <a:extLst>
              <a:ext uri="{FF2B5EF4-FFF2-40B4-BE49-F238E27FC236}">
                <a16:creationId xmlns:a16="http://schemas.microsoft.com/office/drawing/2014/main" id="{E7CC790C-6340-E6AC-B179-0794E949C854}"/>
              </a:ext>
            </a:extLst>
          </p:cNvPr>
          <p:cNvSpPr txBox="1"/>
          <p:nvPr/>
        </p:nvSpPr>
        <p:spPr>
          <a:xfrm>
            <a:off x="8722592" y="5178137"/>
            <a:ext cx="34694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ea typeface="+mn-lt"/>
              <a:cs typeface="+mn-lt"/>
            </a:endParaRPr>
          </a:p>
          <a:p>
            <a:r>
              <a:rPr lang="en-GB" sz="2000" dirty="0">
                <a:latin typeface="Calibri"/>
                <a:ea typeface="+mn-lt"/>
                <a:cs typeface="+mn-lt"/>
                <a:hlinkClick r:id="rId8"/>
              </a:rPr>
              <a:t>Referencing handbook: Harvard</a:t>
            </a:r>
            <a:endParaRPr lang="en-GB" sz="2000" dirty="0">
              <a:latin typeface="Calibri"/>
              <a:cs typeface="Calibri Light"/>
            </a:endParaRPr>
          </a:p>
        </p:txBody>
      </p:sp>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3EC1-0428-2B58-B866-9DCB13F0CB77}"/>
              </a:ext>
            </a:extLst>
          </p:cNvPr>
          <p:cNvSpPr>
            <a:spLocks noGrp="1"/>
          </p:cNvSpPr>
          <p:nvPr>
            <p:ph type="title" idx="4294967295"/>
          </p:nvPr>
        </p:nvSpPr>
        <p:spPr>
          <a:xfrm>
            <a:off x="0" y="15875"/>
            <a:ext cx="9526588" cy="957263"/>
          </a:xfrm>
        </p:spPr>
        <p:txBody>
          <a:bodyPr>
            <a:normAutofit/>
          </a:bodyPr>
          <a:lstStyle/>
          <a:p>
            <a:r>
              <a:rPr lang="en-GB" dirty="0">
                <a:latin typeface="Calibri"/>
                <a:cs typeface="Calibri"/>
              </a:rPr>
              <a:t>Cite Them Right online database</a:t>
            </a:r>
          </a:p>
        </p:txBody>
      </p:sp>
      <p:pic>
        <p:nvPicPr>
          <p:cNvPr id="4" name="Picture 4" descr="Graphical user interface, website&#10;&#10;Description automatically generated">
            <a:extLst>
              <a:ext uri="{FF2B5EF4-FFF2-40B4-BE49-F238E27FC236}">
                <a16:creationId xmlns:a16="http://schemas.microsoft.com/office/drawing/2014/main" id="{3AB876BE-6FBF-18E5-DABD-31C09EA1DF72}"/>
              </a:ext>
            </a:extLst>
          </p:cNvPr>
          <p:cNvPicPr>
            <a:picLocks noGrp="1" noChangeAspect="1"/>
          </p:cNvPicPr>
          <p:nvPr>
            <p:ph sz="quarter" idx="4294967295"/>
          </p:nvPr>
        </p:nvPicPr>
        <p:blipFill>
          <a:blip r:embed="rId2"/>
          <a:stretch>
            <a:fillRect/>
          </a:stretch>
        </p:blipFill>
        <p:spPr>
          <a:xfrm>
            <a:off x="0" y="1476375"/>
            <a:ext cx="8069263" cy="4124325"/>
          </a:xfrm>
        </p:spPr>
      </p:pic>
      <p:sp>
        <p:nvSpPr>
          <p:cNvPr id="5" name="TextBox 4">
            <a:extLst>
              <a:ext uri="{FF2B5EF4-FFF2-40B4-BE49-F238E27FC236}">
                <a16:creationId xmlns:a16="http://schemas.microsoft.com/office/drawing/2014/main" id="{1EE479BA-1E49-CC6B-F012-3603668F074C}"/>
              </a:ext>
            </a:extLst>
          </p:cNvPr>
          <p:cNvSpPr txBox="1"/>
          <p:nvPr/>
        </p:nvSpPr>
        <p:spPr>
          <a:xfrm>
            <a:off x="508000" y="5703453"/>
            <a:ext cx="389081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Cite Them Right database</a:t>
            </a:r>
            <a:endParaRPr lang="en-US" sz="2000" dirty="0">
              <a:latin typeface="Calibri"/>
            </a:endParaRPr>
          </a:p>
        </p:txBody>
      </p:sp>
      <p:sp>
        <p:nvSpPr>
          <p:cNvPr id="7" name="TextBox 6">
            <a:extLst>
              <a:ext uri="{FF2B5EF4-FFF2-40B4-BE49-F238E27FC236}">
                <a16:creationId xmlns:a16="http://schemas.microsoft.com/office/drawing/2014/main" id="{61E54D60-25E3-AA01-7D9B-1A2DB4F24015}"/>
              </a:ext>
            </a:extLst>
          </p:cNvPr>
          <p:cNvSpPr txBox="1"/>
          <p:nvPr/>
        </p:nvSpPr>
        <p:spPr>
          <a:xfrm>
            <a:off x="8670636" y="1552864"/>
            <a:ext cx="3475180"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600" dirty="0">
                <a:latin typeface="Calibri"/>
                <a:cs typeface="Calibri"/>
              </a:rPr>
              <a:t>The basics of referencing.</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Search by style or resource format.</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Examples of citations and references.</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Interactive tutorial and </a:t>
            </a:r>
            <a:r>
              <a:rPr lang="en-GB" sz="2600" b="1" dirty="0">
                <a:latin typeface="Calibri"/>
                <a:cs typeface="Calibri"/>
              </a:rPr>
              <a:t>You try</a:t>
            </a:r>
            <a:r>
              <a:rPr lang="en-GB" sz="2600" dirty="0">
                <a:latin typeface="Calibri"/>
                <a:cs typeface="Calibri"/>
              </a:rPr>
              <a:t> function.</a:t>
            </a:r>
            <a:endParaRPr lang="en-GB" sz="2600" dirty="0">
              <a:cs typeface="Calibri Light"/>
            </a:endParaRPr>
          </a:p>
        </p:txBody>
      </p:sp>
    </p:spTree>
    <p:extLst>
      <p:ext uri="{BB962C8B-B14F-4D97-AF65-F5344CB8AC3E}">
        <p14:creationId xmlns:p14="http://schemas.microsoft.com/office/powerpoint/2010/main" val="34850623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187BCF-5A5A-4281-A9C8-7A460D43D03C}"/>
              </a:ext>
            </a:extLst>
          </p:cNvPr>
          <p:cNvSpPr>
            <a:spLocks noGrp="1"/>
          </p:cNvSpPr>
          <p:nvPr>
            <p:ph sz="half" idx="4294967295"/>
          </p:nvPr>
        </p:nvSpPr>
        <p:spPr>
          <a:xfrm>
            <a:off x="0" y="1866900"/>
            <a:ext cx="6886575" cy="3460750"/>
          </a:xfrm>
        </p:spPr>
        <p:txBody>
          <a:bodyPr vert="horz" lIns="91440" tIns="45720" rIns="91440" bIns="45720" rtlCol="0" anchor="t">
            <a:noAutofit/>
          </a:bodyPr>
          <a:lstStyle/>
          <a:p>
            <a:pPr marL="0" indent="0">
              <a:lnSpc>
                <a:spcPct val="100000"/>
              </a:lnSpc>
              <a:spcBef>
                <a:spcPts val="0"/>
              </a:spcBef>
              <a:buNone/>
            </a:pPr>
            <a:endParaRPr lang="en-GB" sz="2400" b="1" dirty="0">
              <a:latin typeface="Calibri"/>
              <a:ea typeface="+mn-lt"/>
              <a:cs typeface="Arial"/>
            </a:endParaRPr>
          </a:p>
          <a:p>
            <a:pPr marL="342900" indent="-342900">
              <a:lnSpc>
                <a:spcPct val="100000"/>
              </a:lnSpc>
              <a:spcBef>
                <a:spcPts val="0"/>
              </a:spcBef>
              <a:buFont typeface="Arial" panose="05000000000000000000" pitchFamily="2" charset="2"/>
              <a:buChar char="•"/>
            </a:pPr>
            <a:r>
              <a:rPr lang="en-GB" sz="2400" b="1" dirty="0">
                <a:latin typeface="Calibri"/>
                <a:ea typeface="+mn-lt"/>
                <a:cs typeface="Arial"/>
              </a:rPr>
              <a:t> </a:t>
            </a:r>
            <a:r>
              <a:rPr lang="en-GB" sz="2400" dirty="0">
                <a:latin typeface="Calibri"/>
                <a:ea typeface="+mn-lt"/>
                <a:cs typeface="Arial"/>
              </a:rPr>
              <a:t>Supported by the library.</a:t>
            </a:r>
            <a:endParaRPr lang="en-GB" sz="2400" dirty="0">
              <a:latin typeface="Calibri"/>
              <a:cs typeface="Arial"/>
            </a:endParaRPr>
          </a:p>
          <a:p>
            <a:pPr marL="342900" indent="-342900">
              <a:lnSpc>
                <a:spcPct val="100000"/>
              </a:lnSpc>
              <a:spcBef>
                <a:spcPts val="0"/>
              </a:spcBef>
              <a:buFont typeface="Arial" panose="05000000000000000000" pitchFamily="2" charset="2"/>
              <a:buChar char="•"/>
            </a:pPr>
            <a:endParaRPr lang="en-GB" sz="2400">
              <a:latin typeface="Calibri"/>
              <a:cs typeface="Arial"/>
            </a:endParaRPr>
          </a:p>
          <a:p>
            <a:pPr marL="342900" indent="-342900">
              <a:lnSpc>
                <a:spcPct val="100000"/>
              </a:lnSpc>
              <a:spcBef>
                <a:spcPts val="0"/>
              </a:spcBef>
              <a:buFont typeface="Arial" panose="05000000000000000000" pitchFamily="2" charset="2"/>
              <a:buChar char="•"/>
            </a:pPr>
            <a:r>
              <a:rPr lang="en-GB" sz="2400" dirty="0">
                <a:latin typeface="Calibri"/>
                <a:cs typeface="Arial"/>
              </a:rPr>
              <a:t>Import references into a personal database.</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Manage, store, and share references. </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Insert references into assignments. </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Generate formatted bibliographies.</a:t>
            </a:r>
            <a:endParaRPr lang="en-US" sz="2400" dirty="0">
              <a:latin typeface="Calibri"/>
              <a:ea typeface="+mn-lt"/>
              <a:cs typeface="+mn-lt"/>
            </a:endParaRPr>
          </a:p>
          <a:p>
            <a:pPr marL="0" indent="0">
              <a:lnSpc>
                <a:spcPct val="100000"/>
              </a:lnSpc>
              <a:spcBef>
                <a:spcPts val="0"/>
              </a:spcBef>
              <a:buNone/>
            </a:pPr>
            <a:endParaRPr lang="en-GB" sz="2000">
              <a:latin typeface="Calibri"/>
              <a:ea typeface="+mn-lt"/>
              <a:cs typeface="+mn-lt"/>
            </a:endParaRPr>
          </a:p>
          <a:p>
            <a:pPr marL="0" indent="0">
              <a:lnSpc>
                <a:spcPct val="100000"/>
              </a:lnSpc>
              <a:spcBef>
                <a:spcPts val="0"/>
              </a:spcBef>
              <a:buNone/>
            </a:pPr>
            <a:endParaRPr lang="en-GB" sz="2000" b="1">
              <a:latin typeface="Calibri"/>
              <a:ea typeface="+mn-lt"/>
              <a:cs typeface="Arial"/>
            </a:endParaRPr>
          </a:p>
          <a:p>
            <a:pPr marL="0" indent="0">
              <a:lnSpc>
                <a:spcPct val="100000"/>
              </a:lnSpc>
              <a:spcBef>
                <a:spcPts val="0"/>
              </a:spcBef>
              <a:buNone/>
            </a:pPr>
            <a:endParaRPr lang="en-US" sz="2000">
              <a:latin typeface="Calibri"/>
              <a:ea typeface="+mn-lt"/>
              <a:cs typeface="Calibri Light"/>
            </a:endParaRPr>
          </a:p>
          <a:p>
            <a:pPr marL="0" indent="0">
              <a:lnSpc>
                <a:spcPct val="100000"/>
              </a:lnSpc>
              <a:spcBef>
                <a:spcPts val="0"/>
              </a:spcBef>
              <a:buNone/>
            </a:pPr>
            <a:endParaRPr lang="en-GB" sz="2000">
              <a:latin typeface="Calibri"/>
              <a:ea typeface="+mn-lt"/>
              <a:cs typeface="Calibri Light"/>
            </a:endParaRPr>
          </a:p>
          <a:p>
            <a:pPr marL="0" indent="0">
              <a:lnSpc>
                <a:spcPct val="100000"/>
              </a:lnSpc>
              <a:spcBef>
                <a:spcPts val="0"/>
              </a:spcBef>
              <a:buNone/>
            </a:pPr>
            <a:endParaRPr lang="en-GB" sz="2000">
              <a:latin typeface="Calibri"/>
              <a:ea typeface="+mn-lt"/>
              <a:cs typeface="+mn-lt"/>
            </a:endParaRPr>
          </a:p>
          <a:p>
            <a:pPr marL="0" indent="0">
              <a:buNone/>
            </a:pPr>
            <a:endParaRPr lang="en-GB" sz="2000">
              <a:latin typeface="Calibri"/>
              <a:ea typeface="+mn-lt"/>
              <a:cs typeface="+mn-lt"/>
            </a:endParaRPr>
          </a:p>
        </p:txBody>
      </p:sp>
      <p:sp>
        <p:nvSpPr>
          <p:cNvPr id="3" name="Title 2">
            <a:extLst>
              <a:ext uri="{FF2B5EF4-FFF2-40B4-BE49-F238E27FC236}">
                <a16:creationId xmlns:a16="http://schemas.microsoft.com/office/drawing/2014/main" id="{97571B7F-3744-4FFD-B82C-B2072F6EB519}"/>
              </a:ext>
            </a:extLst>
          </p:cNvPr>
          <p:cNvSpPr>
            <a:spLocks noGrp="1"/>
          </p:cNvSpPr>
          <p:nvPr>
            <p:ph type="title" idx="4294967295"/>
          </p:nvPr>
        </p:nvSpPr>
        <p:spPr>
          <a:xfrm>
            <a:off x="0" y="60325"/>
            <a:ext cx="2641600" cy="1003300"/>
          </a:xfrm>
        </p:spPr>
        <p:txBody>
          <a:bodyPr>
            <a:normAutofit/>
          </a:bodyPr>
          <a:lstStyle/>
          <a:p>
            <a:r>
              <a:rPr lang="en-GB">
                <a:latin typeface="Calibri"/>
                <a:cs typeface="Calibri"/>
              </a:rPr>
              <a:t>RefWorks</a:t>
            </a:r>
          </a:p>
        </p:txBody>
      </p:sp>
      <p:pic>
        <p:nvPicPr>
          <p:cNvPr id="8" name="Picture 8" descr="A sign on a cloudy day&#10;&#10;Description automatically generated">
            <a:extLst>
              <a:ext uri="{FF2B5EF4-FFF2-40B4-BE49-F238E27FC236}">
                <a16:creationId xmlns:a16="http://schemas.microsoft.com/office/drawing/2014/main" id="{80BA316A-62C5-4A40-A60B-13040910010E}"/>
              </a:ext>
            </a:extLst>
          </p:cNvPr>
          <p:cNvPicPr>
            <a:picLocks noGrp="1" noChangeAspect="1"/>
          </p:cNvPicPr>
          <p:nvPr>
            <p:ph type="pic" sz="quarter" idx="4294967295"/>
          </p:nvPr>
        </p:nvPicPr>
        <p:blipFill rotWithShape="1">
          <a:blip r:embed="rId2"/>
          <a:srcRect t="5681" b="5681"/>
          <a:stretch/>
        </p:blipFill>
        <p:spPr>
          <a:xfrm>
            <a:off x="6427788" y="1998663"/>
            <a:ext cx="5764212" cy="3457575"/>
          </a:xfrm>
        </p:spPr>
      </p:pic>
      <p:sp>
        <p:nvSpPr>
          <p:cNvPr id="4" name="TextBox 3">
            <a:extLst>
              <a:ext uri="{FF2B5EF4-FFF2-40B4-BE49-F238E27FC236}">
                <a16:creationId xmlns:a16="http://schemas.microsoft.com/office/drawing/2014/main" id="{8E5FB945-DDFD-4C71-BD63-2A4EDAAFECE3}"/>
              </a:ext>
            </a:extLst>
          </p:cNvPr>
          <p:cNvSpPr txBox="1"/>
          <p:nvPr/>
        </p:nvSpPr>
        <p:spPr>
          <a:xfrm>
            <a:off x="6096125" y="5776595"/>
            <a:ext cx="59568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Calibri"/>
              </a:rPr>
              <a:t>Online tutorial - </a:t>
            </a:r>
            <a:r>
              <a:rPr lang="en-GB" sz="2000">
                <a:latin typeface="Calibri"/>
                <a:cs typeface="Calibri"/>
                <a:hlinkClick r:id="rId3"/>
              </a:rPr>
              <a:t>Managing your research with RefWorks</a:t>
            </a:r>
            <a:endParaRPr lang="en-GB" sz="2000">
              <a:latin typeface="Calibri"/>
              <a:ea typeface="+mn-lt"/>
              <a:cs typeface="+mn-lt"/>
            </a:endParaRPr>
          </a:p>
        </p:txBody>
      </p:sp>
      <p:sp>
        <p:nvSpPr>
          <p:cNvPr id="9" name="TextBox 8">
            <a:extLst>
              <a:ext uri="{FF2B5EF4-FFF2-40B4-BE49-F238E27FC236}">
                <a16:creationId xmlns:a16="http://schemas.microsoft.com/office/drawing/2014/main" id="{606E1B3E-1872-4DBC-980B-7AA045172D3B}"/>
              </a:ext>
            </a:extLst>
          </p:cNvPr>
          <p:cNvSpPr txBox="1"/>
          <p:nvPr/>
        </p:nvSpPr>
        <p:spPr>
          <a:xfrm>
            <a:off x="198582" y="577768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Calibri"/>
                <a:hlinkClick r:id="rId4"/>
              </a:rPr>
              <a:t>RefWorks</a:t>
            </a:r>
            <a:r>
              <a:rPr lang="en-GB" sz="2000">
                <a:latin typeface="Calibri"/>
                <a:cs typeface="Calibri"/>
              </a:rPr>
              <a:t> </a:t>
            </a:r>
            <a:r>
              <a:rPr lang="en-GB">
                <a:latin typeface="Calibri"/>
                <a:cs typeface="Calibri"/>
              </a:rPr>
              <a:t>  </a:t>
            </a:r>
            <a:endParaRPr lang="en-US"/>
          </a:p>
        </p:txBody>
      </p:sp>
      <p:sp>
        <p:nvSpPr>
          <p:cNvPr id="5" name="TextBox 4">
            <a:extLst>
              <a:ext uri="{FF2B5EF4-FFF2-40B4-BE49-F238E27FC236}">
                <a16:creationId xmlns:a16="http://schemas.microsoft.com/office/drawing/2014/main" id="{C598CF8C-9A77-4EB0-9EF7-BB2131B881EA}"/>
              </a:ext>
            </a:extLst>
          </p:cNvPr>
          <p:cNvSpPr txBox="1"/>
          <p:nvPr/>
        </p:nvSpPr>
        <p:spPr>
          <a:xfrm>
            <a:off x="256309" y="1497445"/>
            <a:ext cx="65185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An online referencing management service. </a:t>
            </a:r>
            <a:endParaRPr lang="en-US" sz="2400" dirty="0"/>
          </a:p>
        </p:txBody>
      </p:sp>
    </p:spTree>
    <p:extLst>
      <p:ext uri="{BB962C8B-B14F-4D97-AF65-F5344CB8AC3E}">
        <p14:creationId xmlns:p14="http://schemas.microsoft.com/office/powerpoint/2010/main" val="386692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10A15-47F7-47A7-B139-4F972EA43E6C}"/>
              </a:ext>
            </a:extLst>
          </p:cNvPr>
          <p:cNvSpPr>
            <a:spLocks noGrp="1"/>
          </p:cNvSpPr>
          <p:nvPr>
            <p:ph type="title" idx="4294967295"/>
          </p:nvPr>
        </p:nvSpPr>
        <p:spPr>
          <a:xfrm>
            <a:off x="0" y="0"/>
            <a:ext cx="7205663" cy="1003300"/>
          </a:xfrm>
        </p:spPr>
        <p:txBody>
          <a:bodyPr>
            <a:normAutofit fontScale="90000"/>
          </a:bodyPr>
          <a:lstStyle/>
          <a:p>
            <a:r>
              <a:rPr lang="en-GB" dirty="0">
                <a:latin typeface="Calibri"/>
                <a:cs typeface="Calibri"/>
              </a:rPr>
              <a:t>Harvard referencing: quiz time!</a:t>
            </a:r>
          </a:p>
        </p:txBody>
      </p:sp>
      <p:sp>
        <p:nvSpPr>
          <p:cNvPr id="3" name="Content Placeholder 2">
            <a:extLst>
              <a:ext uri="{FF2B5EF4-FFF2-40B4-BE49-F238E27FC236}">
                <a16:creationId xmlns:a16="http://schemas.microsoft.com/office/drawing/2014/main" id="{DCCF984B-B818-4592-9E22-65C4D51E0290}"/>
              </a:ext>
            </a:extLst>
          </p:cNvPr>
          <p:cNvSpPr>
            <a:spLocks noGrp="1"/>
          </p:cNvSpPr>
          <p:nvPr>
            <p:ph sz="quarter" idx="4294967295"/>
          </p:nvPr>
        </p:nvSpPr>
        <p:spPr>
          <a:xfrm>
            <a:off x="0" y="1468438"/>
            <a:ext cx="5673725" cy="4691062"/>
          </a:xfrm>
        </p:spPr>
        <p:txBody>
          <a:bodyPr vert="horz" lIns="91440" tIns="45720" rIns="91440" bIns="45720" rtlCol="0" anchor="t">
            <a:normAutofit fontScale="92500"/>
          </a:bodyPr>
          <a:lstStyle/>
          <a:p>
            <a:pPr marL="0" indent="0">
              <a:buNone/>
            </a:pPr>
            <a:r>
              <a:rPr lang="en-GB" dirty="0">
                <a:latin typeface="Calibri"/>
                <a:cs typeface="Calibri"/>
              </a:rPr>
              <a:t>Go to </a:t>
            </a:r>
            <a:r>
              <a:rPr lang="en-GB" b="1" dirty="0">
                <a:latin typeface="Calibri"/>
                <a:cs typeface="Calibri"/>
              </a:rPr>
              <a:t>menti.com</a:t>
            </a:r>
            <a:endParaRPr lang="en-US" dirty="0">
              <a:ea typeface="+mn-lt"/>
              <a:cs typeface="+mn-lt"/>
            </a:endParaRPr>
          </a:p>
          <a:p>
            <a:pPr marL="0" indent="0">
              <a:buNone/>
            </a:pPr>
            <a:endParaRPr lang="en-GB" dirty="0">
              <a:ea typeface="+mn-lt"/>
              <a:cs typeface="+mn-lt"/>
            </a:endParaRPr>
          </a:p>
          <a:p>
            <a:pPr marL="0" indent="0">
              <a:buNone/>
            </a:pPr>
            <a:r>
              <a:rPr lang="en-GB" dirty="0">
                <a:latin typeface="Calibri"/>
                <a:cs typeface="Calibri"/>
              </a:rPr>
              <a:t>. Input the code you see on the screen.</a:t>
            </a:r>
            <a:endParaRPr lang="en-US" dirty="0">
              <a:ea typeface="+mn-lt"/>
              <a:cs typeface="+mn-lt"/>
            </a:endParaRPr>
          </a:p>
          <a:p>
            <a:pPr marL="0" indent="0">
              <a:buNone/>
            </a:pPr>
            <a:r>
              <a:rPr lang="en-GB" dirty="0">
                <a:latin typeface="Calibri"/>
                <a:cs typeface="Calibri"/>
              </a:rPr>
              <a:t>. Create a nickname.</a:t>
            </a:r>
            <a:endParaRPr lang="en-GB" dirty="0">
              <a:ea typeface="+mn-lt"/>
              <a:cs typeface="+mn-lt"/>
            </a:endParaRPr>
          </a:p>
          <a:p>
            <a:pPr marL="0" indent="0">
              <a:buNone/>
            </a:pPr>
            <a:r>
              <a:rPr lang="en-GB" dirty="0">
                <a:latin typeface="Calibri"/>
                <a:cs typeface="Calibri"/>
              </a:rPr>
              <a:t>. Get ready to answer  ...</a:t>
            </a:r>
            <a:endParaRPr lang="en-GB" dirty="0">
              <a:ea typeface="+mn-lt"/>
              <a:cs typeface="+mn-lt"/>
            </a:endParaRPr>
          </a:p>
          <a:p>
            <a:pPr marL="0" indent="0">
              <a:buNone/>
            </a:pPr>
            <a:endParaRPr lang="en-GB" dirty="0">
              <a:ea typeface="+mn-lt"/>
              <a:cs typeface="+mn-lt"/>
            </a:endParaRPr>
          </a:p>
          <a:p>
            <a:pPr marL="0" indent="0">
              <a:buNone/>
            </a:pPr>
            <a:r>
              <a:rPr lang="en-GB" dirty="0">
                <a:latin typeface="Calibri"/>
                <a:cs typeface="Calibri"/>
              </a:rPr>
              <a:t>There are 5 questions, you will have </a:t>
            </a:r>
            <a:r>
              <a:rPr lang="en-GB" dirty="0">
                <a:solidFill>
                  <a:srgbClr val="C00000"/>
                </a:solidFill>
                <a:latin typeface="Calibri"/>
                <a:cs typeface="Calibri"/>
              </a:rPr>
              <a:t>10 seconds</a:t>
            </a:r>
            <a:r>
              <a:rPr lang="en-GB" dirty="0">
                <a:latin typeface="Calibri"/>
                <a:cs typeface="Calibri"/>
              </a:rPr>
              <a:t> per question.</a:t>
            </a:r>
            <a:endParaRPr lang="en-GB" dirty="0">
              <a:ea typeface="+mn-lt"/>
              <a:cs typeface="+mn-lt"/>
            </a:endParaRPr>
          </a:p>
          <a:p>
            <a:pPr marL="0" indent="0">
              <a:buNone/>
            </a:pPr>
            <a:endParaRPr lang="en-GB" dirty="0">
              <a:ea typeface="+mn-lt"/>
              <a:cs typeface="+mn-lt"/>
            </a:endParaRPr>
          </a:p>
          <a:p>
            <a:pPr marL="0" indent="0">
              <a:buNone/>
            </a:pPr>
            <a:r>
              <a:rPr lang="en-GB" dirty="0">
                <a:latin typeface="Calibri"/>
                <a:cs typeface="Calibri"/>
              </a:rPr>
              <a:t>… so think fast!   </a:t>
            </a:r>
            <a:endParaRPr lang="en-GB" dirty="0">
              <a:ea typeface="+mn-lt"/>
              <a:cs typeface="+mn-lt"/>
            </a:endParaRPr>
          </a:p>
          <a:p>
            <a:pPr marL="0" indent="0">
              <a:lnSpc>
                <a:spcPct val="100000"/>
              </a:lnSpc>
              <a:spcBef>
                <a:spcPts val="0"/>
              </a:spcBef>
              <a:buNone/>
            </a:pPr>
            <a:endParaRPr lang="en-GB" dirty="0">
              <a:latin typeface="Calibri"/>
              <a:cs typeface="Calibri"/>
            </a:endParaRPr>
          </a:p>
        </p:txBody>
      </p:sp>
      <p:pic>
        <p:nvPicPr>
          <p:cNvPr id="4" name="Picture 4" descr="Graphical user interface, text, application&#10;&#10;Description automatically generated">
            <a:extLst>
              <a:ext uri="{FF2B5EF4-FFF2-40B4-BE49-F238E27FC236}">
                <a16:creationId xmlns:a16="http://schemas.microsoft.com/office/drawing/2014/main" id="{2DE6ABCE-603C-4E7F-8231-7510D08B57A3}"/>
              </a:ext>
            </a:extLst>
          </p:cNvPr>
          <p:cNvPicPr>
            <a:picLocks noChangeAspect="1"/>
          </p:cNvPicPr>
          <p:nvPr/>
        </p:nvPicPr>
        <p:blipFill>
          <a:blip r:embed="rId2"/>
          <a:stretch>
            <a:fillRect/>
          </a:stretch>
        </p:blipFill>
        <p:spPr>
          <a:xfrm>
            <a:off x="6144490" y="1836384"/>
            <a:ext cx="5269471" cy="2273142"/>
          </a:xfrm>
          <a:prstGeom prst="rect">
            <a:avLst/>
          </a:prstGeom>
        </p:spPr>
      </p:pic>
      <p:sp>
        <p:nvSpPr>
          <p:cNvPr id="5" name="TextBox 4">
            <a:extLst>
              <a:ext uri="{FF2B5EF4-FFF2-40B4-BE49-F238E27FC236}">
                <a16:creationId xmlns:a16="http://schemas.microsoft.com/office/drawing/2014/main" id="{D99D6AE4-828F-45F5-B4BC-D473AFFE7309}"/>
              </a:ext>
            </a:extLst>
          </p:cNvPr>
          <p:cNvSpPr txBox="1"/>
          <p:nvPr/>
        </p:nvSpPr>
        <p:spPr>
          <a:xfrm>
            <a:off x="6848061" y="3813969"/>
            <a:ext cx="4452730"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cs typeface="Calibri"/>
            </a:endParaRPr>
          </a:p>
          <a:p>
            <a:r>
              <a:rPr lang="en-GB" sz="2000" b="1" dirty="0">
                <a:latin typeface="Calibri"/>
                <a:cs typeface="Calibri"/>
                <a:hlinkClick r:id="rId3"/>
              </a:rPr>
              <a:t>Mentimeter.com</a:t>
            </a:r>
            <a:endParaRPr lang="en-GB" sz="2000" b="1" dirty="0">
              <a:latin typeface="Calibri"/>
              <a:cs typeface="Calibri"/>
            </a:endParaRPr>
          </a:p>
          <a:p>
            <a:endParaRPr lang="en-GB" sz="2000" b="1" dirty="0">
              <a:latin typeface="Calibri"/>
              <a:cs typeface="Calibri"/>
            </a:endParaRPr>
          </a:p>
          <a:p>
            <a:r>
              <a:rPr lang="en-GB" sz="2800" dirty="0">
                <a:latin typeface="Calibri"/>
                <a:cs typeface="Calibri"/>
              </a:rPr>
              <a:t>Code: 4109 5559</a:t>
            </a:r>
          </a:p>
          <a:p>
            <a:endParaRPr lang="en-GB" sz="2000" dirty="0">
              <a:latin typeface="Calibri"/>
              <a:cs typeface="Calibri"/>
            </a:endParaRPr>
          </a:p>
          <a:p>
            <a:endParaRPr lang="en-GB" sz="2000" dirty="0">
              <a:latin typeface="Calibri"/>
              <a:cs typeface="Calibri"/>
            </a:endParaRPr>
          </a:p>
          <a:p>
            <a:r>
              <a:rPr lang="en-GB" sz="2800" b="1" dirty="0">
                <a:latin typeface="Calibri"/>
                <a:cs typeface="Calibri"/>
              </a:rPr>
              <a:t>                 </a:t>
            </a:r>
          </a:p>
        </p:txBody>
      </p:sp>
      <p:sp>
        <p:nvSpPr>
          <p:cNvPr id="8" name="TextBox 7">
            <a:extLst>
              <a:ext uri="{FF2B5EF4-FFF2-40B4-BE49-F238E27FC236}">
                <a16:creationId xmlns:a16="http://schemas.microsoft.com/office/drawing/2014/main" id="{9BCCD271-C6D4-4CE1-B719-324543EBC8A7}"/>
              </a:ext>
            </a:extLst>
          </p:cNvPr>
          <p:cNvSpPr txBox="1"/>
          <p:nvPr/>
        </p:nvSpPr>
        <p:spPr>
          <a:xfrm>
            <a:off x="9136857" y="5432793"/>
            <a:ext cx="208153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Good Luck 🙂</a:t>
            </a:r>
          </a:p>
        </p:txBody>
      </p:sp>
    </p:spTree>
    <p:extLst>
      <p:ext uri="{BB962C8B-B14F-4D97-AF65-F5344CB8AC3E}">
        <p14:creationId xmlns:p14="http://schemas.microsoft.com/office/powerpoint/2010/main" val="1283321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4294967295"/>
          </p:nvPr>
        </p:nvSpPr>
        <p:spPr>
          <a:xfrm>
            <a:off x="0" y="1622425"/>
            <a:ext cx="6194425" cy="4092575"/>
          </a:xfrm>
        </p:spPr>
        <p:txBody>
          <a:bodyPr vert="horz" lIns="91440" tIns="45720" rIns="91440" bIns="45720" rtlCol="0" anchor="t">
            <a:noAutofit/>
          </a:bodyPr>
          <a:lstStyle/>
          <a:p>
            <a:pPr marL="0" indent="0">
              <a:lnSpc>
                <a:spcPct val="107000"/>
              </a:lnSpc>
              <a:spcBef>
                <a:spcPts val="0"/>
              </a:spcBef>
              <a:buNone/>
            </a:pPr>
            <a:endParaRPr lang="en-GB" sz="2400" dirty="0">
              <a:latin typeface="Calibri"/>
              <a:cs typeface="Calibri"/>
            </a:endParaRPr>
          </a:p>
          <a:p>
            <a:pPr marL="342900" indent="-342900">
              <a:lnSpc>
                <a:spcPct val="107000"/>
              </a:lnSpc>
              <a:spcBef>
                <a:spcPts val="0"/>
              </a:spcBef>
              <a:buFont typeface="Arial" panose="05000000000000000000" pitchFamily="2" charset="2"/>
              <a:buChar char="•"/>
            </a:pPr>
            <a:r>
              <a:rPr lang="en-GB" sz="2400" dirty="0">
                <a:latin typeface="Calibri"/>
                <a:cs typeface="Arial"/>
              </a:rPr>
              <a:t>Understand the basics before you begin.</a:t>
            </a:r>
            <a:endParaRPr lang="en-GB" sz="2400" dirty="0">
              <a:latin typeface="Calibri"/>
              <a:ea typeface="+mn-lt"/>
              <a:cs typeface="Arial"/>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Keep a record of all sources as you use them.</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Be consistent in the records you keep and in the way you reference. </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Check your references before submitting your assignment.</a:t>
            </a: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idx="4294967295"/>
          </p:nvPr>
        </p:nvSpPr>
        <p:spPr>
          <a:xfrm>
            <a:off x="0" y="49213"/>
            <a:ext cx="7594600" cy="1003300"/>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4294967295"/>
          </p:nvPr>
        </p:nvPicPr>
        <p:blipFill rotWithShape="1">
          <a:blip r:embed="rId3"/>
          <a:srcRect t="4328" b="4328"/>
          <a:stretch/>
        </p:blipFill>
        <p:spPr>
          <a:xfrm>
            <a:off x="6946900" y="2117725"/>
            <a:ext cx="5245100" cy="3194050"/>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Ask for help </a:t>
            </a:r>
            <a:r>
              <a:rPr lang="en-GB" sz="2400" dirty="0">
                <a:latin typeface="Calibri"/>
                <a:cs typeface="Calibri"/>
              </a:rPr>
              <a:t>if you need it – your librarian, course tutor or student services can advise.</a:t>
            </a:r>
            <a:endParaRPr lang="en-US" sz="2400" dirty="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When used properly, references strengthen and enhance your work. </a:t>
            </a:r>
            <a:endParaRPr lang="en-US" sz="2400" dirty="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idx="4294967295"/>
          </p:nvPr>
        </p:nvSpPr>
        <p:spPr>
          <a:xfrm>
            <a:off x="0" y="0"/>
            <a:ext cx="5780088" cy="1004888"/>
          </a:xfrm>
        </p:spPr>
        <p:txBody>
          <a:bodyPr/>
          <a:lstStyle/>
          <a:p>
            <a:pPr algn="ctr"/>
            <a:r>
              <a:rPr lang="en-GB" dirty="0">
                <a:latin typeface="Calibri"/>
                <a:cs typeface="Calibri"/>
              </a:rPr>
              <a:t>Help is always available</a:t>
            </a:r>
            <a:endParaRPr lang="en-US" dirty="0"/>
          </a:p>
        </p:txBody>
      </p:sp>
      <p:pic>
        <p:nvPicPr>
          <p:cNvPr id="10" name="Picture 10" descr="A person sitting at a table using a computer&#10;&#10;Description automatically generated">
            <a:extLst>
              <a:ext uri="{FF2B5EF4-FFF2-40B4-BE49-F238E27FC236}">
                <a16:creationId xmlns:a16="http://schemas.microsoft.com/office/drawing/2014/main" id="{3B10FE0A-3E3F-44FF-A033-27ADB929CE0E}"/>
              </a:ext>
            </a:extLst>
          </p:cNvPr>
          <p:cNvPicPr>
            <a:picLocks noGrp="1" noChangeAspect="1"/>
          </p:cNvPicPr>
          <p:nvPr>
            <p:ph sz="half" idx="4294967295"/>
          </p:nvPr>
        </p:nvPicPr>
        <p:blipFill>
          <a:blip r:embed="rId3"/>
          <a:stretch>
            <a:fillRect/>
          </a:stretch>
        </p:blipFill>
        <p:spPr>
          <a:xfrm>
            <a:off x="5457825" y="1552575"/>
            <a:ext cx="6734175" cy="4518025"/>
          </a:xfrm>
        </p:spPr>
      </p:pic>
      <p:sp>
        <p:nvSpPr>
          <p:cNvPr id="4" name="TextBox 3">
            <a:extLst>
              <a:ext uri="{FF2B5EF4-FFF2-40B4-BE49-F238E27FC236}">
                <a16:creationId xmlns:a16="http://schemas.microsoft.com/office/drawing/2014/main" id="{134578A5-024E-4685-8863-6C722C43D67B}"/>
              </a:ext>
            </a:extLst>
          </p:cNvPr>
          <p:cNvSpPr txBox="1"/>
          <p:nvPr/>
        </p:nvSpPr>
        <p:spPr>
          <a:xfrm>
            <a:off x="307384" y="1541215"/>
            <a:ext cx="468307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For personal reference and subject related help:</a:t>
            </a:r>
            <a:endParaRPr lang="en-GB" sz="2600" dirty="0">
              <a:ea typeface="+mn-lt"/>
              <a:cs typeface="+mn-lt"/>
            </a:endParaRPr>
          </a:p>
          <a:p>
            <a:endParaRPr lang="en-GB" sz="2600" dirty="0">
              <a:ea typeface="+mn-lt"/>
              <a:cs typeface="+mn-lt"/>
            </a:endParaRPr>
          </a:p>
          <a:p>
            <a:pPr marL="457200" indent="-457200">
              <a:buFont typeface="Arial,Sans-Serif"/>
              <a:buChar char="•"/>
            </a:pPr>
            <a:r>
              <a:rPr lang="en-GB" sz="2600" b="1" dirty="0">
                <a:latin typeface="Calibri"/>
                <a:cs typeface="Calibri"/>
              </a:rPr>
              <a:t>Connie Davage </a:t>
            </a:r>
          </a:p>
          <a:p>
            <a:r>
              <a:rPr lang="en-GB" sz="2600" b="1" dirty="0">
                <a:latin typeface="Calibri"/>
                <a:cs typeface="Calibri"/>
              </a:rPr>
              <a:t>      </a:t>
            </a:r>
            <a:r>
              <a:rPr lang="en-GB" sz="2600" dirty="0">
                <a:latin typeface="Calibri"/>
                <a:cs typeface="Calibri"/>
              </a:rPr>
              <a:t>Academic Liaison Librarian</a:t>
            </a:r>
            <a:endParaRPr lang="en-GB" sz="2600" dirty="0">
              <a:ea typeface="+mn-lt"/>
              <a:cs typeface="+mn-lt"/>
            </a:endParaRPr>
          </a:p>
          <a:p>
            <a:r>
              <a:rPr lang="en-GB" sz="2600" dirty="0">
                <a:latin typeface="Calibri"/>
                <a:cs typeface="Calibri"/>
              </a:rPr>
              <a:t>      </a:t>
            </a:r>
            <a:r>
              <a:rPr lang="en-GB" sz="2600" dirty="0">
                <a:latin typeface="Calibri"/>
                <a:cs typeface="Calibri"/>
                <a:hlinkClick r:id="rId4"/>
              </a:rPr>
              <a:t>c.davage@uwtsd.ac.uk</a:t>
            </a:r>
            <a:endParaRPr lang="en-GB" sz="2600" dirty="0">
              <a:latin typeface="Calibri"/>
              <a:cs typeface="Calibri"/>
            </a:endParaRPr>
          </a:p>
          <a:p>
            <a:r>
              <a:rPr lang="en-GB" sz="2600" dirty="0">
                <a:latin typeface="Calibri"/>
                <a:cs typeface="Calibri"/>
              </a:rPr>
              <a:t> </a:t>
            </a:r>
            <a:endParaRPr lang="en-US" sz="2600" dirty="0">
              <a:ea typeface="+mn-lt"/>
              <a:cs typeface="+mn-lt"/>
            </a:endParaRPr>
          </a:p>
          <a:p>
            <a:pPr marL="457200" indent="-457200">
              <a:buFont typeface="Arial" panose="020B0604020202020204" pitchFamily="34" charset="0"/>
              <a:buChar char="•"/>
            </a:pPr>
            <a:r>
              <a:rPr lang="en-GB" sz="2600" dirty="0">
                <a:latin typeface="Calibri"/>
                <a:cs typeface="Calibri"/>
                <a:hlinkClick r:id="rId5"/>
              </a:rPr>
              <a:t>infoskills@uwtsd.ac.uk</a:t>
            </a:r>
            <a:endParaRPr lang="en-GB" sz="2600" dirty="0">
              <a:latin typeface="Calibri"/>
              <a:cs typeface="Calibri"/>
            </a:endParaRPr>
          </a:p>
          <a:p>
            <a:pPr marL="457200" indent="-457200">
              <a:buFont typeface="Arial,Sans-Serif"/>
              <a:buChar char="•"/>
            </a:pPr>
            <a:endParaRPr lang="en-GB" sz="2600" dirty="0">
              <a:latin typeface="Calibri"/>
              <a:ea typeface="+mn-lt"/>
              <a:cs typeface="Calibri"/>
            </a:endParaRPr>
          </a:p>
        </p:txBody>
      </p:sp>
    </p:spTree>
    <p:extLst>
      <p:ext uri="{BB962C8B-B14F-4D97-AF65-F5344CB8AC3E}">
        <p14:creationId xmlns:p14="http://schemas.microsoft.com/office/powerpoint/2010/main" val="9585026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99fe07d-b75a-49db-bce6-f39243a5f900"/>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7A1EF4-9C09-4339-9252-F376B324A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a308fc74-0b47-4e21-bbf8-e3a69c4a2084"/>
    <ds:schemaRef ds:uri="0ff53c00-e326-45a7-a061-0f5487e81cfb"/>
    <ds:schemaRef ds:uri="http://www.w3.org/XML/1998/namespace"/>
    <ds:schemaRef ds:uri="http://purl.org/dc/dcmityp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2413</Words>
  <Application>Microsoft Office PowerPoint</Application>
  <PresentationFormat>Widescreen</PresentationFormat>
  <Paragraphs>276</Paragraphs>
  <Slides>27</Slides>
  <Notes>19</Notes>
  <HiddenSlides>1</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Arial,Sans-Serif</vt:lpstr>
      <vt:lpstr>Calibri </vt:lpstr>
      <vt:lpstr>Arial</vt:lpstr>
      <vt:lpstr>Calibri</vt:lpstr>
      <vt:lpstr>Calibri Light</vt:lpstr>
      <vt:lpstr>Lucida Sans</vt:lpstr>
      <vt:lpstr>Wingdings</vt:lpstr>
      <vt:lpstr>Office Theme</vt:lpstr>
      <vt:lpstr>Harvard Referencing: The Basics  </vt:lpstr>
      <vt:lpstr>The aim of today’s session…</vt:lpstr>
      <vt:lpstr>PowerPoint Presentation</vt:lpstr>
      <vt:lpstr>Stop and think ...</vt:lpstr>
      <vt:lpstr>Why should you reference?</vt:lpstr>
      <vt:lpstr>Why should you reference?</vt:lpstr>
      <vt:lpstr>What is plagiarism and how can we avoid it?</vt:lpstr>
      <vt:lpstr>Why should you avoid plagiarism?</vt:lpstr>
      <vt:lpstr>When do you need to reference?</vt:lpstr>
      <vt:lpstr>Harvard referencing can be broken into parts</vt:lpstr>
      <vt:lpstr>Example: referenced paragraph and reference list</vt:lpstr>
      <vt:lpstr>Each part also has elements...</vt:lpstr>
      <vt:lpstr>Online references</vt:lpstr>
      <vt:lpstr>When creating a reference ...</vt:lpstr>
      <vt:lpstr>Where to find the information you need</vt:lpstr>
      <vt:lpstr>Harvard referencing: books</vt:lpstr>
      <vt:lpstr>Harvard referencing: what's wrong?</vt:lpstr>
      <vt:lpstr>Harvard referencing: journal articles</vt:lpstr>
      <vt:lpstr>Harvard referencing: what's wrong?</vt:lpstr>
      <vt:lpstr>Harvard referencing: internet and web pages</vt:lpstr>
      <vt:lpstr>Harvard referencing: what's wrong?</vt:lpstr>
      <vt:lpstr>Referencing Help</vt:lpstr>
      <vt:lpstr>Cite Them Right online database</vt:lpstr>
      <vt:lpstr>RefWorks</vt:lpstr>
      <vt:lpstr>Harvard referencing: quiz time!</vt:lpstr>
      <vt:lpstr>Tips to improve your referencing</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5</cp:revision>
  <dcterms:created xsi:type="dcterms:W3CDTF">2019-08-13T10:59:48Z</dcterms:created>
  <dcterms:modified xsi:type="dcterms:W3CDTF">2023-10-13T13:42:14Z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