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handoutMasterIdLst>
    <p:handoutMasterId r:id="rId18"/>
  </p:handoutMasterIdLst>
  <p:sldIdLst>
    <p:sldId id="257" r:id="rId2"/>
    <p:sldId id="265" r:id="rId3"/>
    <p:sldId id="273" r:id="rId4"/>
    <p:sldId id="274" r:id="rId5"/>
    <p:sldId id="275" r:id="rId6"/>
    <p:sldId id="259" r:id="rId7"/>
    <p:sldId id="260" r:id="rId8"/>
    <p:sldId id="261" r:id="rId9"/>
    <p:sldId id="282" r:id="rId10"/>
    <p:sldId id="269" r:id="rId11"/>
    <p:sldId id="281" r:id="rId12"/>
    <p:sldId id="263" r:id="rId13"/>
    <p:sldId id="264" r:id="rId14"/>
    <p:sldId id="285" r:id="rId15"/>
    <p:sldId id="284" r:id="rId16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296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8E0787-E37D-887A-590F-E93827F926F3}" v="7" dt="2026-02-06T15:55:39.499"/>
    <p1510:client id="{41EAFAC3-7B4C-2A11-4BD6-189837E18F9D}" v="52" dt="2026-02-06T15:19:19.621"/>
    <p1510:client id="{48D4962B-5C92-46EB-B8B1-0A2B746B61B0}" v="1" dt="2026-02-04T23:41:30.847"/>
    <p1510:client id="{6BCC2C98-07B9-517B-5591-BFAFB6889FC1}" v="520" dt="2026-02-06T16:46:13.932"/>
    <p1510:client id="{887A686A-915F-F11F-12ED-55BE76707843}" v="704" dt="2026-02-06T16:52:24.592"/>
    <p1510:client id="{A620E2D1-24C8-5168-F8CA-EE7486C5F540}" v="35" dt="2026-02-06T15:21:51.618"/>
    <p1510:client id="{B2D68906-FF21-C660-FEBB-13402B7B2ABB}" v="12" dt="2026-02-06T13:21:18.955"/>
    <p1510:client id="{FA80B7F6-0BBD-21A7-467A-98B1CF4D4004}" v="414" dt="2026-02-06T14:42:21.985"/>
  </p1510:revLst>
</p1510:revInfo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  <p:guide pos="7296"/>
        <p:guide orient="horz" pos="4128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E3387C1-8EFB-44F7-8485-D662F1CF7333}" type="datetime1">
              <a:rPr lang="en-GB" smtClean="0"/>
              <a:t>06/02/2026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64E50CC-F33A-4EF4-9F12-93EC4A21A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8D6434E-09F1-48C0-A525-B5A7008B7802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2674CE4-FBD8-4481-AEFB-CA53E599A74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32674CE4-FBD8-4481-AEFB-CA53E599A74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2674CE4-FBD8-4481-AEFB-CA53E599A745}" type="slidenum">
              <a:rPr lang="en-GB" noProof="0" smtClean="0"/>
              <a:t>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8598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/>
              <a:t>Lesson descriptions should be brief.</a:t>
            </a:r>
          </a:p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CF2FD335-6D8E-486A-8F5F-DFC7325903F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CF2FD335-6D8E-486A-8F5F-DFC7325903F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4413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2674CE4-FBD8-4481-AEFB-CA53E599A74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050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23" name="Rectangle 22"/>
          <p:cNvSpPr/>
          <p:nvPr/>
        </p:nvSpPr>
        <p:spPr>
          <a:xfrm flipV="1">
            <a:off x="7213577" y="3810001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24" name="Rectangle 23"/>
          <p:cNvSpPr/>
          <p:nvPr/>
        </p:nvSpPr>
        <p:spPr>
          <a:xfrm flipV="1">
            <a:off x="7213601" y="3897010"/>
            <a:ext cx="49784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25" name="Rectangle 24"/>
          <p:cNvSpPr/>
          <p:nvPr/>
        </p:nvSpPr>
        <p:spPr>
          <a:xfrm flipV="1">
            <a:off x="7213601" y="4115167"/>
            <a:ext cx="49784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26" name="Rectangle 25"/>
          <p:cNvSpPr/>
          <p:nvPr/>
        </p:nvSpPr>
        <p:spPr>
          <a:xfrm flipV="1">
            <a:off x="7213600" y="4164403"/>
            <a:ext cx="262128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27" name="Rectangle 26"/>
          <p:cNvSpPr/>
          <p:nvPr/>
        </p:nvSpPr>
        <p:spPr>
          <a:xfrm flipV="1">
            <a:off x="7213600" y="4199572"/>
            <a:ext cx="262128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7213600" y="3962400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9835343" y="406098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12192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10" name="Rectangle 9"/>
          <p:cNvSpPr/>
          <p:nvPr/>
        </p:nvSpPr>
        <p:spPr>
          <a:xfrm>
            <a:off x="1" y="3675528"/>
            <a:ext cx="12192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11" name="Rectangle 10"/>
          <p:cNvSpPr/>
          <p:nvPr/>
        </p:nvSpPr>
        <p:spPr>
          <a:xfrm flipV="1">
            <a:off x="8552068" y="3643090"/>
            <a:ext cx="3639933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2389009"/>
            <a:ext cx="11277600" cy="1470025"/>
          </a:xfrm>
        </p:spPr>
        <p:txBody>
          <a:bodyPr rtlCol="0"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 rtlCol="0"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7265116" y="4205288"/>
            <a:ext cx="1727200" cy="457200"/>
          </a:xfrm>
        </p:spPr>
        <p:txBody>
          <a:bodyPr rtlCol="0"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Add a footer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9043832" y="4206240"/>
            <a:ext cx="1280160" cy="457200"/>
          </a:xfrm>
        </p:spPr>
        <p:txBody>
          <a:bodyPr rtlCol="0"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rtl="0"/>
            <a:fld id="{B4AAD351-6347-4318-B935-1E0F1B6A61D6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093451" y="1136"/>
            <a:ext cx="996949" cy="365760"/>
          </a:xfrm>
        </p:spPr>
        <p:txBody>
          <a:bodyPr rtlCol="0"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/>
            </a:lvl1pPr>
            <a:lvl5pPr>
              <a:defRPr/>
            </a:lvl5pPr>
            <a:lvl6pPr>
              <a:defRPr/>
            </a:lvl6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1F23539-3F81-4F1E-A9B7-5CE0C1986E23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968322"/>
            <a:ext cx="10363200" cy="1362075"/>
          </a:xfrm>
        </p:spPr>
        <p:txBody>
          <a:bodyPr rtlCol="0"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kumimoji="0"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 rtlCol="0"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6854DA5-E4EE-42EA-9BC9-3160B1480769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341875"/>
          </a:xfrm>
        </p:spPr>
        <p:txBody>
          <a:bodyPr rtlCol="0"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341875"/>
          </a:xfrm>
        </p:spPr>
        <p:txBody>
          <a:bodyPr rtlCol="0"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9A1BF5D-7537-4BA8-9976-6302714DE26C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 rtlCol="0" anchor="ctr"/>
          <a:lstStyle>
            <a:lvl1pPr>
              <a:defRPr sz="4000" b="0" i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rtlCol="0"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 rtlCol="0"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rtlCol="0"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 rtlCol="0"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F8E4797-21F6-4D41-B035-97FEABB63BCE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 rtlCol="0"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10400" y="612648"/>
            <a:ext cx="1767840" cy="457200"/>
          </a:xfr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778240" y="612648"/>
            <a:ext cx="1276352" cy="457200"/>
          </a:xfrm>
        </p:spPr>
        <p:txBody>
          <a:bodyPr rtlCol="0"/>
          <a:lstStyle/>
          <a:p>
            <a:pPr rtl="0"/>
            <a:fld id="{4EC45D07-A3FD-40EE-BB45-F5E3D0F2E1C8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99648" y="2272"/>
            <a:ext cx="1016000" cy="365760"/>
          </a:xfrm>
        </p:spPr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0FFDAF9-DFA9-4947-9568-03347A66D233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37995" y="1101970"/>
            <a:ext cx="4511040" cy="877824"/>
          </a:xfrm>
        </p:spPr>
        <p:txBody>
          <a:bodyPr rtlCol="0" anchor="b"/>
          <a:lstStyle>
            <a:lvl1pPr algn="l">
              <a:buNone/>
              <a:defRPr sz="1800" b="1"/>
            </a:lvl1pPr>
          </a:lstStyle>
          <a:p>
            <a:pPr rtl="0"/>
            <a:r>
              <a:rPr lang="en-GB" noProof="0"/>
              <a:t>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05083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580573"/>
          </a:xfrm>
        </p:spPr>
        <p:txBody>
          <a:bodyPr rtlCol="0"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89D711C-098E-40E1-BE23-CFCA1FAB8359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rtlCol="0" anchor="t"/>
          <a:lstStyle>
            <a:lvl1pPr algn="ctr">
              <a:buNone/>
              <a:defRPr sz="2000"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 rtlCol="0"/>
          <a:lstStyle>
            <a:lvl1pPr marL="0" indent="0">
              <a:buNone/>
              <a:defRPr sz="3200"/>
            </a:lvl1pPr>
          </a:lstStyle>
          <a:p>
            <a:pPr rtl="0"/>
            <a:r>
              <a:rPr lang="en-US" noProof="0"/>
              <a:t>Click icon to add picture</a:t>
            </a:r>
            <a:endParaRPr kumimoji="0"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 rtlCol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9A7A2F-7C81-4F05-8B4D-4983D3740BAF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>
              <a:defRPr/>
            </a:lvl1pPr>
            <a:lvl5pPr>
              <a:defRPr/>
            </a:lvl5pPr>
          </a:lstStyle>
          <a:p>
            <a:pPr lvl="0" rtl="0" eaLnBrk="1" latinLnBrk="0" hangingPunct="1"/>
            <a:r>
              <a:rPr lang="en-US" noProof="0"/>
              <a:t>Click to edit Master text styles</a:t>
            </a:r>
          </a:p>
          <a:p>
            <a:pPr lvl="1" rtl="0" eaLnBrk="1" latinLnBrk="0" hangingPunct="1"/>
            <a:r>
              <a:rPr lang="en-US" noProof="0"/>
              <a:t>Second level</a:t>
            </a:r>
          </a:p>
          <a:p>
            <a:pPr lvl="2" rtl="0" eaLnBrk="1" latinLnBrk="0" hangingPunct="1"/>
            <a:r>
              <a:rPr lang="en-US" noProof="0"/>
              <a:t>Third level</a:t>
            </a:r>
          </a:p>
          <a:p>
            <a:pPr lvl="3" rtl="0" eaLnBrk="1" latinLnBrk="0" hangingPunct="1"/>
            <a:r>
              <a:rPr lang="en-US" noProof="0"/>
              <a:t>Fourth level</a:t>
            </a:r>
          </a:p>
          <a:p>
            <a:pPr lvl="4" rtl="0" eaLnBrk="1" latinLnBrk="0" hangingPunct="1"/>
            <a:r>
              <a:rPr lang="en-US" noProof="0"/>
              <a:t>Fifth level</a:t>
            </a:r>
            <a:endParaRPr kumimoji="0"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2EB87B0-5071-4BC9-A19F-C3269318028C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9042400" y="1143000"/>
            <a:ext cx="2540000" cy="5448300"/>
          </a:xfrm>
        </p:spPr>
        <p:txBody>
          <a:bodyPr vert="eaVert" rtlCol="0"/>
          <a:lstStyle>
            <a:lvl1pPr>
              <a:defRPr/>
            </a:lvl1pPr>
          </a:lstStyle>
          <a:p>
            <a:pPr rtl="0"/>
            <a:r>
              <a:rPr lang="en-GB" noProof="0"/>
              <a:t>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1143000"/>
            <a:ext cx="8331200" cy="5448300"/>
          </a:xfrm>
        </p:spPr>
        <p:txBody>
          <a:bodyPr vert="eaVert" rtlCol="0"/>
          <a:lstStyle>
            <a:lvl5pPr>
              <a:defRPr/>
            </a:lvl5pPr>
          </a:lstStyle>
          <a:p>
            <a:pPr lvl="0" rtl="0" eaLnBrk="1" latinLnBrk="0" hangingPunct="1"/>
            <a:r>
              <a:rPr lang="en-GB" noProof="0"/>
              <a:t>Click to edit Master text styles</a:t>
            </a:r>
          </a:p>
          <a:p>
            <a:pPr lvl="1" rtl="0" eaLnBrk="1" latinLnBrk="0" hangingPunct="1"/>
            <a:r>
              <a:rPr lang="en-GB" noProof="0"/>
              <a:t>Second level</a:t>
            </a:r>
          </a:p>
          <a:p>
            <a:pPr lvl="2" rtl="0" eaLnBrk="1" latinLnBrk="0" hangingPunct="1"/>
            <a:r>
              <a:rPr lang="en-GB" noProof="0"/>
              <a:t>Third level</a:t>
            </a:r>
          </a:p>
          <a:p>
            <a:pPr lvl="3" rtl="0" eaLnBrk="1" latinLnBrk="0" hangingPunct="1"/>
            <a:r>
              <a:rPr lang="en-GB" noProof="0"/>
              <a:t>Fourth level</a:t>
            </a:r>
          </a:p>
          <a:p>
            <a:pPr lvl="4" rtl="0" eaLnBrk="1" latinLnBrk="0" hangingPunct="1"/>
            <a:r>
              <a:rPr lang="en-GB" noProof="0"/>
              <a:t>Fifth level</a:t>
            </a:r>
            <a:endParaRPr kumimoji="0"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B4CBB3-9133-42BF-BC20-6F6E1888C21F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9"/>
            <a:ext cx="12192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12192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30" name="Rectangle 29"/>
          <p:cNvSpPr/>
          <p:nvPr/>
        </p:nvSpPr>
        <p:spPr>
          <a:xfrm>
            <a:off x="1" y="308277"/>
            <a:ext cx="12192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31" name="Rectangle 30"/>
          <p:cNvSpPr/>
          <p:nvPr/>
        </p:nvSpPr>
        <p:spPr>
          <a:xfrm flipV="1">
            <a:off x="7213577" y="360247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32" name="Rectangle 31"/>
          <p:cNvSpPr/>
          <p:nvPr/>
        </p:nvSpPr>
        <p:spPr>
          <a:xfrm flipV="1">
            <a:off x="7213601" y="440113"/>
            <a:ext cx="49784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7209785" y="497504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9831528" y="58894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35" name="Rectangle 34"/>
          <p:cNvSpPr/>
          <p:nvPr/>
        </p:nvSpPr>
        <p:spPr bwMode="invGray">
          <a:xfrm>
            <a:off x="12113288" y="-2001"/>
            <a:ext cx="76835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36" name="Rectangle 35"/>
          <p:cNvSpPr/>
          <p:nvPr/>
        </p:nvSpPr>
        <p:spPr bwMode="invGray">
          <a:xfrm>
            <a:off x="12059308" y="-2001"/>
            <a:ext cx="3657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37" name="Rectangle 36"/>
          <p:cNvSpPr/>
          <p:nvPr/>
        </p:nvSpPr>
        <p:spPr bwMode="invGray">
          <a:xfrm>
            <a:off x="12033904" y="-2001"/>
            <a:ext cx="12192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38" name="Rectangle 37"/>
          <p:cNvSpPr/>
          <p:nvPr/>
        </p:nvSpPr>
        <p:spPr bwMode="invGray">
          <a:xfrm>
            <a:off x="11967231" y="-2001"/>
            <a:ext cx="36576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39" name="Rectangle 38"/>
          <p:cNvSpPr/>
          <p:nvPr/>
        </p:nvSpPr>
        <p:spPr bwMode="invGray">
          <a:xfrm>
            <a:off x="11887569" y="380"/>
            <a:ext cx="73152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40" name="Rectangle 39"/>
          <p:cNvSpPr/>
          <p:nvPr/>
        </p:nvSpPr>
        <p:spPr bwMode="invGray">
          <a:xfrm>
            <a:off x="11831300" y="380"/>
            <a:ext cx="12192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n-GB" sz="1800" noProof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2249424"/>
            <a:ext cx="10972800" cy="4325112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010400" y="612648"/>
            <a:ext cx="1767840" cy="457200"/>
          </a:xfrm>
          <a:prstGeom prst="rect">
            <a:avLst/>
          </a:prstGeom>
        </p:spPr>
        <p:txBody>
          <a:bodyPr vert="horz" rtlCol="0"/>
          <a:lstStyle>
            <a:lvl1pPr algn="r" eaLnBrk="1" latinLnBrk="0" hangingPunct="1">
              <a:defRPr kumimoji="0" sz="11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Add a footer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782048" y="612648"/>
            <a:ext cx="1276352" cy="457200"/>
          </a:xfrm>
          <a:prstGeom prst="rect">
            <a:avLst/>
          </a:prstGeom>
        </p:spPr>
        <p:txBody>
          <a:bodyPr vert="horz" rtlCol="0"/>
          <a:lstStyle>
            <a:lvl1pPr algn="l" eaLnBrk="1" latinLnBrk="0" hangingPunct="1">
              <a:defRPr kumimoji="0" sz="11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rtl="0"/>
            <a:fld id="{8B045440-74F0-4B44-BEF6-1040C3E911E1}" type="datetime1">
              <a:rPr lang="en-GB" noProof="0" smtClean="0"/>
              <a:t>06/02/2026</a:t>
            </a:fld>
            <a:endParaRPr lang="en-GB" noProof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99648" y="2272"/>
            <a:ext cx="1016000" cy="365760"/>
          </a:xfrm>
          <a:prstGeom prst="rect">
            <a:avLst/>
          </a:prstGeom>
        </p:spPr>
        <p:txBody>
          <a:bodyPr vert="horz" rtlCol="0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 rtl="0"/>
            <a:fld id="{401CF334-2D5C-4859-84A6-CA7E6E43FAE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>
            <a:lumMod val="75000"/>
          </a:schemeClr>
        </a:buClr>
        <a:buFont typeface="Georgia"/>
        <a:buChar char="•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>
            <a:lumMod val="75000"/>
          </a:schemeClr>
        </a:buClr>
        <a:buFont typeface="Georgia"/>
        <a:buChar char="▫"/>
        <a:defRPr kumimoji="0"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tvasoft.com/outsourcing/2021/10/benefits-of-microsoft-teams-for-businesses.html" TargetMode="External"/><Relationship Id="rId2" Type="http://schemas.openxmlformats.org/officeDocument/2006/relationships/hyperlink" Target="https://support.microsoft.com/en-gb/topic/what-is-microsoft-teams-3de4d369-0167-8def-b93b-0eb5286d7a2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tiganmedia.com/recent-email-scam-awareness/" TargetMode="External"/><Relationship Id="rId5" Type="http://schemas.openxmlformats.org/officeDocument/2006/relationships/hyperlink" Target="https://www.enlaitenedtech.com.ng/2024/11/what-is-digital-safety-and-why-it-matters.html" TargetMode="External"/><Relationship Id="rId4" Type="http://schemas.openxmlformats.org/officeDocument/2006/relationships/hyperlink" Target="http://www.ncsc.gov.uk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892718"/>
            <a:ext cx="11277600" cy="1470025"/>
          </a:xfrm>
        </p:spPr>
        <p:txBody>
          <a:bodyPr rtlCol="0">
            <a:normAutofit fontScale="90000"/>
          </a:bodyPr>
          <a:lstStyle/>
          <a:p>
            <a:r>
              <a:rPr lang="en-GB" b="1" noProof="0"/>
              <a:t>Group Presentation- Case Study: Greenfield Home Care Agency</a:t>
            </a:r>
            <a:br>
              <a:rPr lang="en-GB" noProof="0"/>
            </a:b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2521644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GB" noProof="0">
                <a:solidFill>
                  <a:schemeClr val="tx1"/>
                </a:solidFill>
                <a:latin typeface="Arial"/>
                <a:cs typeface="Arial"/>
              </a:rPr>
              <a:t> Student Name: Nisreen Mubarik</a:t>
            </a:r>
          </a:p>
          <a:p>
            <a:pPr marL="0"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GB" noProof="0">
                <a:solidFill>
                  <a:schemeClr val="tx1"/>
                </a:solidFill>
                <a:latin typeface="Arial"/>
                <a:cs typeface="Arial"/>
              </a:rPr>
              <a:t> Student Number: 2506382</a:t>
            </a:r>
          </a:p>
          <a:p>
            <a:pPr mar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 Shabana Malik 2525274</a:t>
            </a:r>
          </a:p>
          <a:p>
            <a:pPr mar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 Bibi Tabasam 2519902</a:t>
            </a:r>
          </a:p>
          <a:p>
            <a:pPr marL="0"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GB" noProof="0">
                <a:solidFill>
                  <a:schemeClr val="tx1"/>
                </a:solidFill>
                <a:latin typeface="Arial"/>
                <a:cs typeface="Arial"/>
              </a:rPr>
              <a:t> Module Title: Digital Skills and Research Methods</a:t>
            </a:r>
          </a:p>
          <a:p>
            <a:pPr marL="0"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GB" noProof="0">
                <a:solidFill>
                  <a:schemeClr val="tx1"/>
                </a:solidFill>
                <a:latin typeface="Arial"/>
                <a:cs typeface="Arial"/>
              </a:rPr>
              <a:t> Module Code: LCHS4007</a:t>
            </a:r>
          </a:p>
          <a:p>
            <a:pPr marL="0"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GB" noProof="0">
                <a:solidFill>
                  <a:schemeClr val="tx1"/>
                </a:solidFill>
                <a:latin typeface="Arial"/>
                <a:cs typeface="Arial"/>
              </a:rPr>
              <a:t> Lecturer’s Name: Markus </a:t>
            </a:r>
            <a:r>
              <a:rPr lang="en-GB" noProof="0" err="1">
                <a:solidFill>
                  <a:schemeClr val="tx1"/>
                </a:solidFill>
                <a:latin typeface="Arial"/>
                <a:cs typeface="Arial"/>
              </a:rPr>
              <a:t>Klingelfuss</a:t>
            </a:r>
            <a:endParaRPr lang="en-GB" noProof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4612">
        <p:fade/>
      </p:transition>
    </mc:Choice>
    <mc:Fallback xmlns="">
      <p:transition spd="med" advTm="54612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436CA-1D0B-F462-F57E-669E27D3E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827" y="623454"/>
            <a:ext cx="10972800" cy="1066800"/>
          </a:xfrm>
        </p:spPr>
        <p:txBody>
          <a:bodyPr/>
          <a:lstStyle/>
          <a:p>
            <a:r>
              <a:rPr lang="en-GB"/>
              <a:t>Introduction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2F1CEA8-E9E8-FCFE-B9A4-D851B40CC11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49827" y="1568070"/>
            <a:ext cx="4884735" cy="535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Overview of Greenfield Home Care Agency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Recent adoption of Microsoft 365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Focus on improving: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Efficiency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safety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Staff collaboration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Presentation covers three areas: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Productivity applications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Communication and collaboration tools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Digital safety practices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195" name="Picture 3" descr="Understanding Microsoft 365: Modern ...">
            <a:extLst>
              <a:ext uri="{FF2B5EF4-FFF2-40B4-BE49-F238E27FC236}">
                <a16:creationId xmlns:a16="http://schemas.microsoft.com/office/drawing/2014/main" id="{9CFFE646-35B0-C8DB-A5A3-859CEA51F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098" y="457884"/>
            <a:ext cx="6446260" cy="4289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77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8C574-A4F4-D9D6-6104-0AC12D12C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ea typeface="Calibri"/>
                <a:cs typeface="Calibri"/>
              </a:rPr>
              <a:t>Excel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27E881-56E0-8CC9-2EC8-8525AA1E6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233" y="2281322"/>
            <a:ext cx="10972800" cy="43251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55905"/>
            <a:r>
              <a:rPr lang="en-GB">
                <a:ea typeface="Calibri"/>
                <a:cs typeface="Calibri"/>
              </a:rPr>
              <a:t>Excel can be used as it is cost effective, flexible and its familiar with many staff members. (Mc Cormick B Mc Cance (T.) , 2017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How excel supports or can be used for person centred care.(health foundation,2016)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Spreadsheets for </a:t>
            </a:r>
            <a:r>
              <a:rPr lang="en-GB" err="1">
                <a:ea typeface="Calibri"/>
                <a:cs typeface="Calibri"/>
              </a:rPr>
              <a:t>eg</a:t>
            </a:r>
            <a:r>
              <a:rPr lang="en-GB">
                <a:ea typeface="Calibri"/>
                <a:cs typeface="Calibri"/>
              </a:rPr>
              <a:t>: Meal choices, Halal vegetarian etc.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Communication needs: </a:t>
            </a:r>
            <a:r>
              <a:rPr lang="en-GB" err="1">
                <a:ea typeface="Calibri"/>
                <a:cs typeface="Calibri"/>
              </a:rPr>
              <a:t>eg</a:t>
            </a:r>
            <a:r>
              <a:rPr lang="en-GB">
                <a:ea typeface="Calibri"/>
                <a:cs typeface="Calibri"/>
              </a:rPr>
              <a:t> hearing, vision, language preference.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Likes and dislikes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Mobility levels, assistance required.</a:t>
            </a:r>
          </a:p>
        </p:txBody>
      </p:sp>
    </p:spTree>
    <p:extLst>
      <p:ext uri="{BB962C8B-B14F-4D97-AF65-F5344CB8AC3E}">
        <p14:creationId xmlns:p14="http://schemas.microsoft.com/office/powerpoint/2010/main" val="246872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9A5A1-388B-B580-F660-02447A2BC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ea typeface="Calibri"/>
                <a:cs typeface="Calibri"/>
              </a:rPr>
              <a:t>Care Planning And Goal Tracking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976618-9AA1-8310-8DC1-9EEC922E7E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7754" y="2288488"/>
            <a:ext cx="6270590" cy="465585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indent="-255905"/>
            <a:r>
              <a:rPr lang="en-GB">
                <a:ea typeface="Calibri"/>
                <a:cs typeface="Calibri"/>
              </a:rPr>
              <a:t>Excel can be used 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Note individual abilities and changes 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Progress of individuals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This gives us the ability to help with continuity of changes.</a:t>
            </a:r>
          </a:p>
          <a:p>
            <a:pPr indent="-255905">
              <a:buClr>
                <a:srgbClr val="297D53"/>
              </a:buClr>
            </a:pPr>
            <a:endParaRPr lang="en-GB"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Scheduling and continuity of care 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Gives consistency to each client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Visiting times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Supports trust</a:t>
            </a:r>
          </a:p>
          <a:p>
            <a:pPr indent="-255905">
              <a:buClr>
                <a:srgbClr val="297D53"/>
              </a:buClr>
            </a:pPr>
            <a:r>
              <a:rPr lang="en-GB">
                <a:ea typeface="Calibri"/>
                <a:cs typeface="Calibri"/>
              </a:rPr>
              <a:t>Emotional well being (Kitwood,1997)</a:t>
            </a:r>
          </a:p>
          <a:p>
            <a:pPr indent="-255905">
              <a:buClr>
                <a:srgbClr val="297D53"/>
              </a:buClr>
            </a:pPr>
            <a:endParaRPr lang="en-GB"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</a:pPr>
            <a:endParaRPr lang="en-GB"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</a:pPr>
            <a:endParaRPr lang="en-GB"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</a:pPr>
            <a:endParaRPr lang="en-GB"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</a:pPr>
            <a:endParaRPr lang="en-GB">
              <a:ea typeface="Calibri"/>
              <a:cs typeface="Calibri"/>
            </a:endParaRPr>
          </a:p>
          <a:p>
            <a:pPr marL="109855" indent="0">
              <a:buClr>
                <a:srgbClr val="297D53"/>
              </a:buClr>
              <a:buNone/>
            </a:pPr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6584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6482B-094A-7CDA-310A-0BE45C97A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ea typeface="Calibri"/>
                <a:cs typeface="Calibri"/>
              </a:rPr>
              <a:t>Scheduling &amp; continuity of care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075AB-8DA7-67E1-B734-1AD1B7A2AD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pPr indent="-255905">
              <a:buFont typeface="Arial"/>
            </a:pPr>
            <a:r>
              <a:rPr lang="en-GB">
                <a:ea typeface="Calibri"/>
                <a:cs typeface="Calibri"/>
              </a:rPr>
              <a:t>Excel has been previously used to improve services for rotas, shift schedules, overtime, availability, identifying problems. </a:t>
            </a:r>
            <a:endParaRPr lang="en-US"/>
          </a:p>
          <a:p>
            <a:pPr indent="-255905">
              <a:buClr>
                <a:srgbClr val="297D53"/>
              </a:buClr>
              <a:buFont typeface="Arial"/>
            </a:pPr>
            <a:endParaRPr lang="en-GB"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  <a:buFont typeface="Arial"/>
            </a:pPr>
            <a:r>
              <a:rPr lang="en-GB">
                <a:ea typeface="Calibri"/>
                <a:cs typeface="Calibri"/>
              </a:rPr>
              <a:t>Incident risk and tracking </a:t>
            </a:r>
          </a:p>
          <a:p>
            <a:pPr indent="-255905">
              <a:buClr>
                <a:srgbClr val="297D53"/>
              </a:buClr>
              <a:buFont typeface="Arial"/>
              <a:buChar char="•"/>
            </a:pPr>
            <a:r>
              <a:rPr lang="en-GB">
                <a:ea typeface="Calibri"/>
                <a:cs typeface="Calibri"/>
              </a:rPr>
              <a:t> falls, safe guarding </a:t>
            </a:r>
          </a:p>
          <a:p>
            <a:pPr indent="-255905">
              <a:buClr>
                <a:srgbClr val="297D53"/>
              </a:buClr>
              <a:buFont typeface="Arial"/>
            </a:pPr>
            <a:r>
              <a:rPr lang="en-GB">
                <a:ea typeface="Calibri"/>
                <a:cs typeface="Calibri"/>
              </a:rPr>
              <a:t>Support audits, training supervision to meet CQC requirements to help improve services.</a:t>
            </a:r>
          </a:p>
          <a:p>
            <a:pPr indent="-255905">
              <a:buClr>
                <a:srgbClr val="297D53"/>
              </a:buClr>
              <a:buFont typeface="Arial"/>
            </a:pPr>
            <a:r>
              <a:rPr lang="en-GB">
                <a:ea typeface="Calibri"/>
                <a:cs typeface="Calibri"/>
              </a:rPr>
              <a:t>Communication and sharing information for example updates, emergency contact details.</a:t>
            </a:r>
          </a:p>
          <a:p>
            <a:pPr indent="-255905">
              <a:buClr>
                <a:srgbClr val="297D53"/>
              </a:buClr>
              <a:buFont typeface="Arial"/>
            </a:pPr>
            <a:r>
              <a:rPr lang="en-GB">
                <a:ea typeface="Calibri"/>
                <a:cs typeface="Calibri"/>
              </a:rPr>
              <a:t>Advantages are easy use and understand, customised and supports data.</a:t>
            </a:r>
          </a:p>
        </p:txBody>
      </p:sp>
    </p:spTree>
    <p:extLst>
      <p:ext uri="{BB962C8B-B14F-4D97-AF65-F5344CB8AC3E}">
        <p14:creationId xmlns:p14="http://schemas.microsoft.com/office/powerpoint/2010/main" val="254330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564" y="841664"/>
            <a:ext cx="10972800" cy="1066800"/>
          </a:xfrm>
        </p:spPr>
        <p:txBody>
          <a:bodyPr rtlCol="0" anchor="ctr">
            <a:normAutofit/>
          </a:bodyPr>
          <a:lstStyle/>
          <a:p>
            <a:r>
              <a:rPr lang="en-GB" noProof="0"/>
              <a:t>COMMUNICATION AT GREENFIELD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341875"/>
          </a:xfrm>
        </p:spPr>
        <p:txBody>
          <a:bodyPr rtlCol="0">
            <a:normAutofit/>
          </a:bodyPr>
          <a:lstStyle/>
          <a:p>
            <a:pPr marL="109728" indent="0">
              <a:lnSpc>
                <a:spcPct val="90000"/>
              </a:lnSpc>
              <a:buNone/>
            </a:pPr>
            <a:r>
              <a:rPr lang="en-GB" b="1" noProof="0"/>
              <a:t>Case Study Context</a:t>
            </a:r>
          </a:p>
          <a:p>
            <a:pPr marL="109728" indent="0">
              <a:lnSpc>
                <a:spcPct val="90000"/>
              </a:lnSpc>
              <a:buNone/>
            </a:pPr>
            <a:endParaRPr lang="en-GB" noProof="0"/>
          </a:p>
          <a:p>
            <a:pPr marL="109728" indent="0">
              <a:lnSpc>
                <a:spcPct val="90000"/>
              </a:lnSpc>
              <a:buNone/>
            </a:pPr>
            <a:r>
              <a:rPr lang="en-GB" noProof="0"/>
              <a:t>Greenfield supports older adults living independently</a:t>
            </a:r>
          </a:p>
          <a:p>
            <a:pPr marL="109728" indent="0">
              <a:lnSpc>
                <a:spcPct val="90000"/>
              </a:lnSpc>
              <a:buNone/>
            </a:pPr>
            <a:r>
              <a:rPr lang="en-GB" noProof="0"/>
              <a:t>Staff include: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GB" sz="2000" noProof="0"/>
              <a:t>Care coordinators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GB" sz="2000" noProof="0"/>
              <a:t>Visiting carers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GB" sz="2000" noProof="0"/>
              <a:t>Nurses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GB" sz="2000" noProof="0"/>
              <a:t>Administrative staff</a:t>
            </a:r>
          </a:p>
          <a:p>
            <a:pPr marL="411480" lvl="1" indent="0">
              <a:lnSpc>
                <a:spcPct val="90000"/>
              </a:lnSpc>
              <a:buNone/>
            </a:pPr>
            <a:endParaRPr lang="en-GB" sz="2000" noProof="0"/>
          </a:p>
          <a:p>
            <a:pPr marL="109728" indent="0">
              <a:lnSpc>
                <a:spcPct val="90000"/>
              </a:lnSpc>
              <a:buNone/>
            </a:pPr>
            <a:r>
              <a:rPr lang="en-GB" noProof="0"/>
              <a:t>Microsoft 365 has recently been introduced</a:t>
            </a:r>
          </a:p>
          <a:p>
            <a:pPr marL="109728" indent="0">
              <a:lnSpc>
                <a:spcPct val="90000"/>
              </a:lnSpc>
              <a:buNone/>
            </a:pPr>
            <a:r>
              <a:rPr lang="en-GB" noProof="0"/>
              <a:t>Staff are still developing confidence using digital tools</a:t>
            </a:r>
          </a:p>
          <a:p>
            <a:pPr marL="109728" indent="0" rtl="0">
              <a:lnSpc>
                <a:spcPct val="90000"/>
              </a:lnSpc>
              <a:buNone/>
            </a:pPr>
            <a:endParaRPr lang="en-GB" noProof="0"/>
          </a:p>
        </p:txBody>
      </p:sp>
      <p:pic>
        <p:nvPicPr>
          <p:cNvPr id="3074" name="Picture 2" descr="Greenfield Park - Care home in Carntyne, Glasgow | HC One">
            <a:extLst>
              <a:ext uri="{FF2B5EF4-FFF2-40B4-BE49-F238E27FC236}">
                <a16:creationId xmlns:a16="http://schemas.microsoft.com/office/drawing/2014/main" id="{4DEF97DD-72E1-76D2-86BF-F41D2A199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7" r="36926" b="-1"/>
          <a:stretch>
            <a:fillRect/>
          </a:stretch>
        </p:blipFill>
        <p:spPr bwMode="auto">
          <a:xfrm>
            <a:off x="6197602" y="1813007"/>
            <a:ext cx="5384800" cy="4341875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2A3E78F-A86B-069C-224F-F53B99075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35046" y="6234591"/>
            <a:ext cx="15343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(EF-group, 2025)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</p:spPr>
        <p:txBody>
          <a:bodyPr rtlCol="0" anchor="ctr">
            <a:normAutofit/>
          </a:bodyPr>
          <a:lstStyle/>
          <a:p>
            <a:r>
              <a:rPr lang="en-GB" noProof="0"/>
              <a:t>WHAT IS MICROSOFT TEAMS?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711200" y="2377263"/>
            <a:ext cx="5384800" cy="4341875"/>
          </a:xfrm>
        </p:spPr>
        <p:txBody>
          <a:bodyPr rtlCol="0">
            <a:normAutofit lnSpcReduction="10000"/>
          </a:bodyPr>
          <a:lstStyle/>
          <a:p>
            <a:pPr marL="109728" indent="0">
              <a:lnSpc>
                <a:spcPct val="150000"/>
              </a:lnSpc>
              <a:buNone/>
            </a:pPr>
            <a:r>
              <a:rPr lang="en-GB" b="1" noProof="0"/>
              <a:t>Microsoft Teams</a:t>
            </a:r>
            <a:endParaRPr lang="en-GB" noProof="0"/>
          </a:p>
          <a:p>
            <a:pPr marL="109728" indent="0">
              <a:lnSpc>
                <a:spcPct val="150000"/>
              </a:lnSpc>
              <a:buNone/>
            </a:pPr>
            <a:r>
              <a:rPr lang="en-GB" noProof="0"/>
              <a:t>A communication and collaboration tool within Microsoft 365 (Microsoft, 2025)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en-GB" noProof="0"/>
              <a:t>Used for: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000" noProof="0"/>
              <a:t>Messaging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000" noProof="0"/>
              <a:t>Online meetings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000" noProof="0"/>
              <a:t>Sharing information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en-GB" noProof="0"/>
              <a:t>Supports communication across different staff roles</a:t>
            </a:r>
          </a:p>
        </p:txBody>
      </p:sp>
      <p:pic>
        <p:nvPicPr>
          <p:cNvPr id="2052" name="Picture 4" descr="Microsoft separating Teams from M365 Packages from 1st April 2024 - IT 4  Offices">
            <a:extLst>
              <a:ext uri="{FF2B5EF4-FFF2-40B4-BE49-F238E27FC236}">
                <a16:creationId xmlns:a16="http://schemas.microsoft.com/office/drawing/2014/main" id="{4D218E26-D368-00D8-C127-44E4736F94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497" y="495300"/>
            <a:ext cx="52482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icrosoft Teams ...">
            <a:extLst>
              <a:ext uri="{FF2B5EF4-FFF2-40B4-BE49-F238E27FC236}">
                <a16:creationId xmlns:a16="http://schemas.microsoft.com/office/drawing/2014/main" id="{A82325A6-0319-062B-6855-67D222C24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033" y="2377262"/>
            <a:ext cx="4980854" cy="343125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88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70609" y="675409"/>
            <a:ext cx="10972800" cy="1066800"/>
          </a:xfrm>
        </p:spPr>
        <p:txBody>
          <a:bodyPr rtlCol="0"/>
          <a:lstStyle/>
          <a:p>
            <a:r>
              <a:rPr lang="en-GB" noProof="0"/>
              <a:t>BENEFITS OF MICROSOFT TEAMS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sz="half" idx="1"/>
          </p:nvPr>
        </p:nvSpPr>
        <p:spPr>
          <a:xfrm>
            <a:off x="472209" y="1840716"/>
            <a:ext cx="5384800" cy="4341875"/>
          </a:xfrm>
        </p:spPr>
        <p:txBody>
          <a:bodyPr rtlCol="0">
            <a:normAutofit lnSpcReduction="10000"/>
          </a:bodyPr>
          <a:lstStyle/>
          <a:p>
            <a:pPr marL="109728" indent="0">
              <a:lnSpc>
                <a:spcPct val="200000"/>
              </a:lnSpc>
              <a:buNone/>
            </a:pPr>
            <a:r>
              <a:rPr lang="en-GB" b="1" noProof="0"/>
              <a:t>Benefits</a:t>
            </a:r>
          </a:p>
          <a:p>
            <a:pPr>
              <a:lnSpc>
                <a:spcPct val="200000"/>
              </a:lnSpc>
            </a:pPr>
            <a:r>
              <a:rPr lang="en-GB" noProof="0"/>
              <a:t>Improves communication between staff</a:t>
            </a:r>
          </a:p>
          <a:p>
            <a:pPr>
              <a:lnSpc>
                <a:spcPct val="200000"/>
              </a:lnSpc>
            </a:pPr>
            <a:r>
              <a:rPr lang="en-GB" noProof="0"/>
              <a:t>Supports collaboration across the organisation</a:t>
            </a:r>
          </a:p>
          <a:p>
            <a:pPr>
              <a:lnSpc>
                <a:spcPct val="200000"/>
              </a:lnSpc>
            </a:pPr>
            <a:r>
              <a:rPr lang="en-GB" noProof="0"/>
              <a:t>Helps staff stay connected in different locations</a:t>
            </a:r>
          </a:p>
          <a:p>
            <a:pPr>
              <a:lnSpc>
                <a:spcPct val="200000"/>
              </a:lnSpc>
            </a:pPr>
            <a:r>
              <a:rPr lang="en-GB" noProof="0"/>
              <a:t>Supports the organisation’s use of Microsoft 365</a:t>
            </a:r>
          </a:p>
        </p:txBody>
      </p:sp>
      <p:pic>
        <p:nvPicPr>
          <p:cNvPr id="4098" name="Picture 2" descr="Top 9 Key Benefits of Microsoft Teams">
            <a:extLst>
              <a:ext uri="{FF2B5EF4-FFF2-40B4-BE49-F238E27FC236}">
                <a16:creationId xmlns:a16="http://schemas.microsoft.com/office/drawing/2014/main" id="{220A6A74-5C2E-E8AD-0CC2-22F7D2020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881" y="2004755"/>
            <a:ext cx="6334991" cy="3017084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1A70D36-862F-DCBA-6EF8-A7352BDC47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81001"/>
            <a:ext cx="497724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(Jeffery, Fellow and University College London Hospital, 2020)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E683BB6-1510-F59C-71B4-2426A03E92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3645" y="5058470"/>
            <a:ext cx="164522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(Sharma, 2021)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03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250EA-E19D-BE39-D696-7AEE8A7CB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ea typeface="Calibri"/>
                <a:cs typeface="Calibri"/>
              </a:rPr>
              <a:t>Changes of using of Microsoft  team​</a:t>
            </a:r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E6CB78-9029-1308-6AB7-7ABF8EE3947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09600" y="2629534"/>
            <a:ext cx="5384800" cy="3581656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817EE51-56A2-03A7-787B-23E1D4FF288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97600" y="2939097"/>
            <a:ext cx="5384800" cy="2962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60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54762-37DC-7C86-ECD3-85ED0DF5E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ea typeface="Calibri"/>
                <a:cs typeface="Calibri"/>
              </a:rPr>
              <a:t>Email awareness </a:t>
            </a:r>
          </a:p>
        </p:txBody>
      </p:sp>
      <p:pic>
        <p:nvPicPr>
          <p:cNvPr id="4" name="Content Placeholder 3" descr="A black screen with white text&#10;&#10;AI-generated content may be incorrect.">
            <a:extLst>
              <a:ext uri="{FF2B5EF4-FFF2-40B4-BE49-F238E27FC236}">
                <a16:creationId xmlns:a16="http://schemas.microsoft.com/office/drawing/2014/main" id="{05BCB7B4-C539-5F49-799D-D09C9DDAD6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7535" y="2394641"/>
            <a:ext cx="8953479" cy="4325112"/>
          </a:xfrm>
          <a:prstGeom prst="rect">
            <a:avLst/>
          </a:prstGeom>
        </p:spPr>
      </p:pic>
      <p:pic>
        <p:nvPicPr>
          <p:cNvPr id="5" name="Picture 4" descr="Recent Email Scam Awareness - Stigan Media Web Design &amp; Digital SEO Agency">
            <a:extLst>
              <a:ext uri="{FF2B5EF4-FFF2-40B4-BE49-F238E27FC236}">
                <a16:creationId xmlns:a16="http://schemas.microsoft.com/office/drawing/2014/main" id="{0BE21203-4DC4-CC9E-6842-9294133CBD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7846" y="3910769"/>
            <a:ext cx="2743199" cy="2400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53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1D44D-DDFF-4B75-86BB-749184AB7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>
                <a:ea typeface="Calibri"/>
                <a:cs typeface="Calibri"/>
              </a:rPr>
              <a:t>Digital plan for Greenfield homecare  Agency</a:t>
            </a:r>
            <a:br>
              <a:rPr lang="en-US">
                <a:ea typeface="Calibri"/>
                <a:cs typeface="Calibri"/>
              </a:rPr>
            </a:br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EE3015D-0F82-D1D5-D192-CFFF743BA5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4228" y="2829867"/>
            <a:ext cx="7656390" cy="4334519"/>
          </a:xfrm>
          <a:prstGeom prst="rect">
            <a:avLst/>
          </a:prstGeom>
        </p:spPr>
      </p:pic>
      <p:pic>
        <p:nvPicPr>
          <p:cNvPr id="3" name="Picture 2" descr="What is Digital Safety and Why It Matters">
            <a:extLst>
              <a:ext uri="{FF2B5EF4-FFF2-40B4-BE49-F238E27FC236}">
                <a16:creationId xmlns:a16="http://schemas.microsoft.com/office/drawing/2014/main" id="{EF308DD9-BD72-2F90-2840-D2137242AF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2911" y="2330821"/>
            <a:ext cx="3322759" cy="4368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67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45A9B-8B31-17AE-268B-13B11EF8A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EVALUATION AND CONCLUSION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4F83F83-0A6A-B41E-CB23-21E467E430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22031" y="1148529"/>
            <a:ext cx="10795888" cy="6513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Ø"/>
            </a:pPr>
            <a:endParaRPr lang="en-US" altLang="en-US" sz="2000">
              <a:solidFill>
                <a:schemeClr val="tx1"/>
              </a:solidFill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Ø"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Microsoft Teams</a:t>
            </a:r>
            <a:r>
              <a:rPr lang="en-US" altLang="en-US" sz="2400">
                <a:solidFill>
                  <a:schemeClr val="tx1"/>
                </a:solidFill>
              </a:rPr>
              <a:t> ,Data safety and Excell are a few of the tools from Microsoft 365 that can support the staff at the Greenfield Homecare Agence with communication</a:t>
            </a: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and collaboration</a:t>
            </a:r>
            <a:r>
              <a:rPr lang="en-US" altLang="en-US" sz="2400">
                <a:solidFill>
                  <a:schemeClr val="tx1"/>
                </a:solidFill>
              </a:rPr>
              <a:t> </a:t>
            </a:r>
            <a:endParaRPr lang="en-US">
              <a:solidFill>
                <a:schemeClr val="tx1"/>
              </a:solidFill>
              <a:ea typeface="Calibri"/>
              <a:cs typeface="Calibri"/>
            </a:endParaRPr>
          </a:p>
          <a:p>
            <a:pPr marL="285750" indent="-28575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Ø"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Useful for staff working across different</a:t>
            </a:r>
            <a:r>
              <a:rPr lang="en-US" altLang="en-US" sz="2400">
                <a:solidFill>
                  <a:schemeClr val="tx1"/>
                </a:solidFill>
              </a:rPr>
              <a:t> </a:t>
            </a: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locations</a:t>
            </a:r>
            <a:endParaRPr lang="en-US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ea typeface="Calibri"/>
              <a:cs typeface="Calibri"/>
            </a:endParaRPr>
          </a:p>
          <a:p>
            <a:pPr marL="285750" indent="-28575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Ø"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Helps improve efficiency within the</a:t>
            </a:r>
            <a:r>
              <a:rPr lang="en-US" altLang="en-US" sz="2400">
                <a:solidFill>
                  <a:schemeClr val="tx1"/>
                </a:solidFill>
              </a:rPr>
              <a:t>  </a:t>
            </a:r>
            <a:r>
              <a:rPr kumimoji="0" lang="en-US" altLang="en-US" sz="2400" b="0" i="0" u="none" strike="noStrike" cap="none" normalizeH="0" baseline="0" err="1">
                <a:ln>
                  <a:noFill/>
                </a:ln>
                <a:solidFill>
                  <a:schemeClr val="tx1"/>
                </a:solidFill>
                <a:effectLst/>
              </a:rPr>
              <a:t>organisation</a:t>
            </a:r>
            <a:endParaRPr lang="en-US" altLang="en-US" sz="2400" b="0" i="0" u="none" strike="noStrike" cap="none" normalizeH="0" baseline="0" err="1">
              <a:ln>
                <a:noFill/>
              </a:ln>
              <a:solidFill>
                <a:schemeClr val="tx1"/>
              </a:solidFill>
              <a:effectLst/>
              <a:ea typeface="Calibri"/>
              <a:cs typeface="Calibri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Supports Greenfield’s move towards digital working</a:t>
            </a:r>
            <a:endParaRPr lang="en-US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ea typeface="Calibri"/>
              <a:cs typeface="Calibri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Effectiveness depends on staff confidence and training</a:t>
            </a:r>
            <a:endParaRPr lang="en-US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ea typeface="Calibri"/>
              <a:cs typeface="Calibri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Ø"/>
            </a:pPr>
            <a:endParaRPr lang="en-US" altLang="en-US" sz="2400">
              <a:solidFill>
                <a:schemeClr val="tx1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21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AF3B8D07-DA2D-291B-E6A0-9C372536C2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18204" y="636370"/>
            <a:ext cx="11367171" cy="688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1587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Reference list</a:t>
            </a:r>
            <a:endParaRPr lang="en-US" altLang="en-US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Bowen, C. (2025) </a:t>
            </a:r>
            <a:r>
              <a:rPr kumimoji="0" lang="en-US" altLang="en-US" sz="18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Microsoft Teams Migration Challenges and How to Overcome Them?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 Available at: https://vocal.media/01/microsoft-teams-migration-challenges-and-how-to-overcome-them (Accessed: 25 January 2026).</a:t>
            </a:r>
            <a:endParaRPr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/>
              <a:ea typeface="Calibri"/>
              <a:cs typeface="Arial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EF-group (2025) </a:t>
            </a:r>
            <a:r>
              <a:rPr kumimoji="0" lang="en-US" altLang="en-US" sz="18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EF-group’s Post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, </a:t>
            </a:r>
            <a:r>
              <a:rPr kumimoji="0" lang="en-US" altLang="en-US" sz="18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Linkedin.com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. Available at: https://www.linkedin.com/posts/ef-group-social_hc-one-launches-inaugural-chef-of-the-year-activity-7313824823288168448-wn7L (Accessed: 25 January 2026).</a:t>
            </a:r>
            <a:endParaRPr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/>
              <a:ea typeface="Calibri"/>
              <a:cs typeface="Arial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Jeffery, N., Fellow, U. and University College London Hospital (2020) </a:t>
            </a:r>
            <a:r>
              <a:rPr kumimoji="0" lang="en-US" altLang="en-US" sz="18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Teams helping bridge the gap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, </a:t>
            </a:r>
            <a:r>
              <a:rPr kumimoji="0" lang="en-US" altLang="en-US" sz="18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NHS Digital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. Available at: https://digital.nhs.uk/blog/transformation-blog/2020/teams-help-bridge-the-gap (Accessed: 25 January 2026).</a:t>
            </a:r>
            <a:endParaRPr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/>
              <a:cs typeface="Arial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en-US" sz="1800">
              <a:solidFill>
                <a:schemeClr val="tx1"/>
              </a:solidFill>
              <a:latin typeface="Arial"/>
              <a:ea typeface="Calibri"/>
              <a:cs typeface="Arial"/>
            </a:endParaRPr>
          </a:p>
          <a:p>
            <a:pPr indent="-255905">
              <a:buClr>
                <a:srgbClr val="297D53"/>
              </a:buClr>
              <a:buFont typeface="Georgia" panose="020B0604020202020204" pitchFamily="34" charset="0"/>
              <a:buChar char="•"/>
            </a:pPr>
            <a:endParaRPr lang="en-GB" sz="1800"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  <a:buFont typeface="Georgia" panose="020B0604020202020204" pitchFamily="34" charset="0"/>
              <a:buChar char="•"/>
            </a:pPr>
            <a:endParaRPr lang="en-GB" sz="18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036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40DF2-32CB-CD3C-74A4-0DBDD0A9F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8DFD3-A361-1AF9-A847-1F7EFBF91E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171450" indent="-17145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,Sans-Serif"/>
            </a:pPr>
            <a:r>
              <a:rPr lang="en-US" sz="1800">
                <a:solidFill>
                  <a:schemeClr val="tx1"/>
                </a:solidFill>
                <a:latin typeface="Arial"/>
                <a:cs typeface="Arial"/>
              </a:rPr>
              <a:t>Microsoft (2025) </a:t>
            </a:r>
            <a:r>
              <a:rPr lang="en-US" sz="1800" i="1">
                <a:solidFill>
                  <a:schemeClr val="tx1"/>
                </a:solidFill>
                <a:latin typeface="Arial"/>
                <a:cs typeface="Arial"/>
              </a:rPr>
              <a:t>What is Microsoft Teams? - Microsoft Support</a:t>
            </a:r>
            <a:r>
              <a:rPr lang="en-US" sz="1800">
                <a:solidFill>
                  <a:schemeClr val="tx1"/>
                </a:solidFill>
                <a:latin typeface="Arial"/>
                <a:cs typeface="Arial"/>
              </a:rPr>
              <a:t>, </a:t>
            </a:r>
            <a:r>
              <a:rPr lang="en-US" sz="1800" i="1">
                <a:solidFill>
                  <a:schemeClr val="tx1"/>
                </a:solidFill>
                <a:latin typeface="Arial"/>
                <a:cs typeface="Arial"/>
              </a:rPr>
              <a:t>support.microsoft.com</a:t>
            </a:r>
            <a:r>
              <a:rPr lang="en-US" sz="1800">
                <a:solidFill>
                  <a:schemeClr val="tx1"/>
                </a:solidFill>
                <a:latin typeface="Arial"/>
                <a:cs typeface="Arial"/>
              </a:rPr>
              <a:t>. Available at: </a:t>
            </a:r>
            <a:r>
              <a:rPr lang="en-US" sz="1800">
                <a:solidFill>
                  <a:schemeClr val="tx1"/>
                </a:solidFill>
                <a:latin typeface="Arial"/>
                <a:cs typeface="Arial"/>
                <a:hlinkClick r:id="rId2"/>
              </a:rPr>
              <a:t>https://support.microsoft.com/en-gb/topic/what-is-microsoft-teams-3de4d369-0167-8def-b93b-0eb5286d7a29</a:t>
            </a:r>
            <a:r>
              <a:rPr lang="en-US" sz="1800">
                <a:solidFill>
                  <a:schemeClr val="tx1"/>
                </a:solidFill>
                <a:latin typeface="Arial"/>
                <a:cs typeface="Arial"/>
              </a:rPr>
              <a:t> (Accessed: 25 January 2026).</a:t>
            </a:r>
            <a:endParaRPr lang="en-US" sz="1800">
              <a:solidFill>
                <a:srgbClr val="000000"/>
              </a:solidFill>
              <a:latin typeface="Arial"/>
              <a:cs typeface="Arial"/>
            </a:endParaRPr>
          </a:p>
          <a:p>
            <a:pPr marL="171450" indent="-17145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297D53"/>
              </a:buClr>
              <a:buFont typeface="Arial,Sans-Serif"/>
            </a:pPr>
            <a:r>
              <a:rPr lang="en-US" sz="1800">
                <a:solidFill>
                  <a:schemeClr val="tx1"/>
                </a:solidFill>
                <a:latin typeface="Arial"/>
                <a:cs typeface="Arial"/>
              </a:rPr>
              <a:t>Sharma, I. (2021) </a:t>
            </a:r>
            <a:r>
              <a:rPr lang="en-US" sz="1800" i="1">
                <a:solidFill>
                  <a:schemeClr val="tx1"/>
                </a:solidFill>
                <a:latin typeface="Arial"/>
                <a:cs typeface="Arial"/>
              </a:rPr>
              <a:t>Benefits of Microsoft Teams for Businesses - TatvaSoft Blog</a:t>
            </a:r>
            <a:r>
              <a:rPr lang="en-US" sz="1800">
                <a:solidFill>
                  <a:schemeClr val="tx1"/>
                </a:solidFill>
                <a:latin typeface="Arial"/>
                <a:cs typeface="Arial"/>
              </a:rPr>
              <a:t>, </a:t>
            </a:r>
            <a:r>
              <a:rPr lang="en-US" sz="1800" i="1">
                <a:solidFill>
                  <a:schemeClr val="tx1"/>
                </a:solidFill>
                <a:latin typeface="Arial"/>
                <a:cs typeface="Arial"/>
              </a:rPr>
              <a:t>Software and Technology Blog - TatvaSoft</a:t>
            </a:r>
            <a:r>
              <a:rPr lang="en-US" sz="1800">
                <a:solidFill>
                  <a:schemeClr val="tx1"/>
                </a:solidFill>
                <a:latin typeface="Arial"/>
                <a:cs typeface="Arial"/>
              </a:rPr>
              <a:t>. Available at: </a:t>
            </a:r>
            <a:r>
              <a:rPr lang="en-US" sz="1800">
                <a:solidFill>
                  <a:schemeClr val="tx1"/>
                </a:solidFill>
                <a:latin typeface="Arial"/>
                <a:cs typeface="Arial"/>
                <a:hlinkClick r:id="rId3"/>
              </a:rPr>
              <a:t>https://www.tatvasoft.com/outsourcing/2021/10/benefits-of-microsoft-teams-for-businesses.html</a:t>
            </a:r>
            <a:r>
              <a:rPr lang="en-US" sz="1800">
                <a:solidFill>
                  <a:schemeClr val="tx1"/>
                </a:solidFill>
                <a:latin typeface="Arial"/>
                <a:cs typeface="Arial"/>
              </a:rPr>
              <a:t> (Accessed: 25 January 2026).</a:t>
            </a:r>
            <a:endParaRPr lang="en-US" sz="1800">
              <a:solidFill>
                <a:srgbClr val="000000"/>
              </a:solidFill>
              <a:latin typeface="Arial"/>
              <a:cs typeface="Arial"/>
            </a:endParaRPr>
          </a:p>
          <a:p>
            <a:pPr indent="-255905">
              <a:buClr>
                <a:srgbClr val="297D53"/>
              </a:buClr>
              <a:buFont typeface="Georgia,Serif"/>
            </a:pPr>
            <a:r>
              <a:rPr lang="en-GB" sz="1800">
                <a:solidFill>
                  <a:schemeClr val="tx1"/>
                </a:solidFill>
                <a:ea typeface="Calibri"/>
                <a:cs typeface="Calibri"/>
              </a:rPr>
              <a:t>Health Foundation, (2016) Person- Centered care made simple what every person should know about person-centered care. The Health Foundation.</a:t>
            </a:r>
            <a:endParaRPr lang="en-US" sz="1800">
              <a:solidFill>
                <a:srgbClr val="000000"/>
              </a:solidFill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  <a:buFont typeface="Georgia,Serif"/>
            </a:pPr>
            <a:r>
              <a:rPr lang="en-GB" sz="1800">
                <a:solidFill>
                  <a:schemeClr val="tx1"/>
                </a:solidFill>
                <a:ea typeface="Calibri"/>
                <a:cs typeface="Calibri"/>
              </a:rPr>
              <a:t>Kitwood, T., (1997) Dementia Reconsidered: The Person Comes First. Open University Press.</a:t>
            </a:r>
            <a:endParaRPr lang="en-GB" sz="1800">
              <a:solidFill>
                <a:srgbClr val="000000"/>
              </a:solidFill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  <a:buFont typeface="Georgia,Serif"/>
            </a:pPr>
            <a:r>
              <a:rPr lang="en-GB" sz="1800">
                <a:solidFill>
                  <a:schemeClr val="tx1"/>
                </a:solidFill>
                <a:ea typeface="Calibri"/>
                <a:cs typeface="Calibri"/>
              </a:rPr>
              <a:t>McCormack, B. &amp; McCance, T., (2017) person centered practice in Nursing and Health Care: Theory and practice 2nd ed. Wiley Blackwell</a:t>
            </a:r>
            <a:r>
              <a:rPr lang="en-GB" sz="1800">
                <a:ea typeface="Calibri"/>
                <a:cs typeface="Calibri"/>
              </a:rPr>
              <a:t>.</a:t>
            </a:r>
            <a:endParaRPr lang="en-US" sz="1800">
              <a:solidFill>
                <a:srgbClr val="000000"/>
              </a:solidFill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  <a:buFont typeface="Georgia,Serif"/>
            </a:pPr>
            <a:r>
              <a:rPr lang="en-GB" sz="1800">
                <a:ea typeface="Calibri"/>
                <a:cs typeface="Calibri"/>
              </a:rPr>
              <a:t>The national cyber security centre at </a:t>
            </a:r>
            <a:endParaRPr lang="en-US" sz="1800">
              <a:solidFill>
                <a:srgbClr val="000000"/>
              </a:solidFill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  <a:buFont typeface="Georgia,Serif"/>
            </a:pPr>
            <a:r>
              <a:rPr lang="en-GB" sz="1800">
                <a:solidFill>
                  <a:srgbClr val="000000"/>
                </a:solidFill>
                <a:ea typeface="Calibri"/>
                <a:cs typeface="Calibri"/>
                <a:hlinkClick r:id="rId4"/>
              </a:rPr>
              <a:t>www.ncsc.gov.uk</a:t>
            </a:r>
            <a:r>
              <a:rPr lang="en-GB" sz="1800">
                <a:ea typeface="Calibri"/>
                <a:cs typeface="Calibri"/>
              </a:rPr>
              <a:t> ND</a:t>
            </a:r>
            <a:endParaRPr lang="en-US" sz="1800">
              <a:solidFill>
                <a:srgbClr val="000000"/>
              </a:solidFill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  <a:buFont typeface="Georgia,Serif"/>
            </a:pPr>
            <a:r>
              <a:rPr lang="en-GB" sz="1800">
                <a:solidFill>
                  <a:srgbClr val="000000"/>
                </a:solidFill>
                <a:ea typeface="Calibri"/>
                <a:cs typeface="Calibri"/>
                <a:hlinkClick r:id="rId5"/>
              </a:rPr>
              <a:t>https://www.enlaitenedtech.com.ng/2024/11/what-is-digital-safety-and-why-it-matters.html</a:t>
            </a:r>
            <a:endParaRPr lang="en-GB" sz="1800">
              <a:solidFill>
                <a:srgbClr val="000000"/>
              </a:solidFill>
              <a:ea typeface="Calibri"/>
              <a:cs typeface="Calibri"/>
            </a:endParaRPr>
          </a:p>
          <a:p>
            <a:pPr indent="-255905">
              <a:buClr>
                <a:srgbClr val="297D53"/>
              </a:buClr>
              <a:buFont typeface="Georgia,Serif"/>
            </a:pPr>
            <a:r>
              <a:rPr lang="en-GB" sz="1800">
                <a:ea typeface="Calibri"/>
                <a:cs typeface="Calibri"/>
                <a:hlinkClick r:id="rId6"/>
              </a:rPr>
              <a:t>https://stiganmedia.com/recent-email-scam-awareness/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72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60299-C6A0-69B7-A58D-F8FAB40D3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Qu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24749A4-0129-2F2C-1E43-70B807221E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8347" b="11579"/>
          <a:stretch>
            <a:fillRect/>
          </a:stretch>
        </p:blipFill>
        <p:spPr>
          <a:xfrm>
            <a:off x="-2269066" y="1426948"/>
            <a:ext cx="14444132" cy="54136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5827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224345_TF03460604.potx" id="{E7E0BD26-C043-45F4-96D1-04BA13E49D2C}" vid="{5436AFAD-CFB0-446B-836C-C3E13AB52501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{5FE2887C-8A98-47F5-956A-03506DAB07F1}tf03460604_win32</Template>
  <Application>Microsoft Office PowerPoint</Application>
  <PresentationFormat>Widescreen</PresentationFormat>
  <Slides>15</Slides>
  <Notes>5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Training presentation</vt:lpstr>
      <vt:lpstr>Group Presentation- Case Study: Greenfield Home Care Agency </vt:lpstr>
      <vt:lpstr>Introduction</vt:lpstr>
      <vt:lpstr>Excel</vt:lpstr>
      <vt:lpstr>Care Planning And Goal Tracking</vt:lpstr>
      <vt:lpstr>Scheduling &amp; continuity of care </vt:lpstr>
      <vt:lpstr>COMMUNICATION AT GREENFIELD</vt:lpstr>
      <vt:lpstr>WHAT IS MICROSOFT TEAMS?</vt:lpstr>
      <vt:lpstr>BENEFITS OF MICROSOFT TEAMS</vt:lpstr>
      <vt:lpstr>Changes of using of Microsoft  team​</vt:lpstr>
      <vt:lpstr>Email awareness </vt:lpstr>
      <vt:lpstr>Digital plan for Greenfield homecare  Agency </vt:lpstr>
      <vt:lpstr>EVALUATION AND CONCLUSION</vt:lpstr>
      <vt:lpstr>PowerPoint Presentation</vt:lpstr>
      <vt:lpstr>PowerPoint Presentation</vt:lpstr>
      <vt:lpstr>Qu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Presentation- Case Study: Greenfield Home Care Agency </dc:title>
  <dc:creator>sultan mubarik</dc:creator>
  <cp:revision>2</cp:revision>
  <dcterms:created xsi:type="dcterms:W3CDTF">2026-01-25T20:18:54Z</dcterms:created>
  <dcterms:modified xsi:type="dcterms:W3CDTF">2026-02-06T16:58:57Z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