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57" r:id="rId4"/>
    <p:sldId id="258" r:id="rId5"/>
    <p:sldId id="260" r:id="rId6"/>
    <p:sldId id="259" r:id="rId7"/>
    <p:sldId id="263" r:id="rId8"/>
    <p:sldId id="266" r:id="rId9"/>
    <p:sldId id="261" r:id="rId10"/>
    <p:sldId id="265" r:id="rId11"/>
    <p:sldId id="262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C3B727-3AA9-0ECE-ED2A-184DCBFF54D9}" v="300" dt="2025-11-30T20:08:41.378"/>
    <p1510:client id="{66B0DC8C-7E8E-55D8-A720-DE0C0C03CEDA}" v="265" dt="2025-11-30T22:38:17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C1978B-DE97-40F1-906F-A198395AA0B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454C368-2B8A-472D-85DE-C5AF0039BBF8}">
      <dgm:prSet/>
      <dgm:spPr/>
      <dgm:t>
        <a:bodyPr/>
        <a:lstStyle/>
        <a:p>
          <a:r>
            <a:rPr lang="en-US" b="1"/>
            <a:t>Directs Gold, Silver &amp; Bronze Communication Priorities</a:t>
          </a:r>
          <a:endParaRPr lang="en-US"/>
        </a:p>
      </dgm:t>
    </dgm:pt>
    <dgm:pt modelId="{4E9D1FE0-AA6F-4CF4-8F3C-075EED93D727}" type="parTrans" cxnId="{B0CA837B-01A7-43E4-BA08-CD7989C51EC5}">
      <dgm:prSet/>
      <dgm:spPr/>
      <dgm:t>
        <a:bodyPr/>
        <a:lstStyle/>
        <a:p>
          <a:endParaRPr lang="en-US"/>
        </a:p>
      </dgm:t>
    </dgm:pt>
    <dgm:pt modelId="{04229CA2-1D4A-4A99-9FF3-D5ADE3738905}" type="sibTrans" cxnId="{B0CA837B-01A7-43E4-BA08-CD7989C51EC5}">
      <dgm:prSet/>
      <dgm:spPr/>
      <dgm:t>
        <a:bodyPr/>
        <a:lstStyle/>
        <a:p>
          <a:endParaRPr lang="en-US"/>
        </a:p>
      </dgm:t>
    </dgm:pt>
    <dgm:pt modelId="{87E49567-A237-4B7B-A600-17574C0E52DA}">
      <dgm:prSet/>
      <dgm:spPr/>
      <dgm:t>
        <a:bodyPr/>
        <a:lstStyle/>
        <a:p>
          <a:r>
            <a:rPr lang="en-US"/>
            <a:t>Platinum sets the top-level communication strategy</a:t>
          </a:r>
        </a:p>
      </dgm:t>
    </dgm:pt>
    <dgm:pt modelId="{1042DF75-D2EC-4DEE-B2D3-D0B2445EC1CE}" type="parTrans" cxnId="{E3237F48-2A3B-4758-A71D-8E5AC2943ECF}">
      <dgm:prSet/>
      <dgm:spPr/>
      <dgm:t>
        <a:bodyPr/>
        <a:lstStyle/>
        <a:p>
          <a:endParaRPr lang="en-US"/>
        </a:p>
      </dgm:t>
    </dgm:pt>
    <dgm:pt modelId="{67AB76FF-8C16-4B5B-88AB-614BAE088138}" type="sibTrans" cxnId="{E3237F48-2A3B-4758-A71D-8E5AC2943ECF}">
      <dgm:prSet/>
      <dgm:spPr/>
      <dgm:t>
        <a:bodyPr/>
        <a:lstStyle/>
        <a:p>
          <a:endParaRPr lang="en-US"/>
        </a:p>
      </dgm:t>
    </dgm:pt>
    <dgm:pt modelId="{6B561B63-8E3B-45FF-856A-E2053F515A2F}">
      <dgm:prSet/>
      <dgm:spPr/>
      <dgm:t>
        <a:bodyPr/>
        <a:lstStyle/>
        <a:p>
          <a:r>
            <a:rPr lang="en-US"/>
            <a:t>Gold → Silver → Bronze follow the instructions to ensure unified messaging</a:t>
          </a:r>
        </a:p>
      </dgm:t>
    </dgm:pt>
    <dgm:pt modelId="{17F1869A-0E73-4C2E-9A6A-36202370B6CE}" type="parTrans" cxnId="{95196E1B-DDFA-40B4-84EF-D71EBA15E9C5}">
      <dgm:prSet/>
      <dgm:spPr/>
      <dgm:t>
        <a:bodyPr/>
        <a:lstStyle/>
        <a:p>
          <a:endParaRPr lang="en-US"/>
        </a:p>
      </dgm:t>
    </dgm:pt>
    <dgm:pt modelId="{950210B3-7FB2-486D-8E1B-0220EC099B22}" type="sibTrans" cxnId="{95196E1B-DDFA-40B4-84EF-D71EBA15E9C5}">
      <dgm:prSet/>
      <dgm:spPr/>
      <dgm:t>
        <a:bodyPr/>
        <a:lstStyle/>
        <a:p>
          <a:endParaRPr lang="en-US"/>
        </a:p>
      </dgm:t>
    </dgm:pt>
    <dgm:pt modelId="{AD7E961C-6877-4C8E-A8D0-8E7C4080F02E}">
      <dgm:prSet/>
      <dgm:spPr/>
      <dgm:t>
        <a:bodyPr/>
        <a:lstStyle/>
        <a:p>
          <a:r>
            <a:rPr lang="en-GB" b="1"/>
            <a:t>Oversees Media &amp; Public Information</a:t>
          </a:r>
          <a:endParaRPr lang="en-US"/>
        </a:p>
      </dgm:t>
    </dgm:pt>
    <dgm:pt modelId="{9E994F7D-05D8-480E-B4A4-E512485EBB23}" type="parTrans" cxnId="{7A2F04F6-3CE5-4EB8-84AB-6C150A96BE0A}">
      <dgm:prSet/>
      <dgm:spPr/>
      <dgm:t>
        <a:bodyPr/>
        <a:lstStyle/>
        <a:p>
          <a:endParaRPr lang="en-US"/>
        </a:p>
      </dgm:t>
    </dgm:pt>
    <dgm:pt modelId="{95959DFB-98D9-4DA1-AC09-D0A8B2471E72}" type="sibTrans" cxnId="{7A2F04F6-3CE5-4EB8-84AB-6C150A96BE0A}">
      <dgm:prSet/>
      <dgm:spPr/>
      <dgm:t>
        <a:bodyPr/>
        <a:lstStyle/>
        <a:p>
          <a:endParaRPr lang="en-US"/>
        </a:p>
      </dgm:t>
    </dgm:pt>
    <dgm:pt modelId="{EBAC870F-071B-4AFC-A39C-A905E4122A26}">
      <dgm:prSet/>
      <dgm:spPr/>
      <dgm:t>
        <a:bodyPr/>
        <a:lstStyle/>
        <a:p>
          <a:r>
            <a:rPr lang="en-GB"/>
            <a:t>Authorises official statements, press conferences, and emergency alerts</a:t>
          </a:r>
          <a:endParaRPr lang="en-US"/>
        </a:p>
      </dgm:t>
    </dgm:pt>
    <dgm:pt modelId="{6399BA78-9BA7-4D2D-B237-CA682B6A3794}" type="parTrans" cxnId="{2F1B1157-B135-456F-AF36-1D928272DBF4}">
      <dgm:prSet/>
      <dgm:spPr/>
      <dgm:t>
        <a:bodyPr/>
        <a:lstStyle/>
        <a:p>
          <a:endParaRPr lang="en-US"/>
        </a:p>
      </dgm:t>
    </dgm:pt>
    <dgm:pt modelId="{D39FB5AD-F4E3-4BAF-8AF7-555D7DFA68D5}" type="sibTrans" cxnId="{2F1B1157-B135-456F-AF36-1D928272DBF4}">
      <dgm:prSet/>
      <dgm:spPr/>
      <dgm:t>
        <a:bodyPr/>
        <a:lstStyle/>
        <a:p>
          <a:endParaRPr lang="en-US"/>
        </a:p>
      </dgm:t>
    </dgm:pt>
    <dgm:pt modelId="{40AEAEB6-D1B2-4184-A883-16ADDD846D6E}">
      <dgm:prSet/>
      <dgm:spPr/>
      <dgm:t>
        <a:bodyPr/>
        <a:lstStyle/>
        <a:p>
          <a:r>
            <a:rPr lang="en-GB"/>
            <a:t>Ensures all agencies present the SAME message to the public and media outlets</a:t>
          </a:r>
          <a:endParaRPr lang="en-US"/>
        </a:p>
      </dgm:t>
    </dgm:pt>
    <dgm:pt modelId="{5E68CD05-6C73-4485-8DD5-ECC57FE24039}" type="parTrans" cxnId="{DE6042A9-1DC0-4213-8D72-AF0A6928D901}">
      <dgm:prSet/>
      <dgm:spPr/>
      <dgm:t>
        <a:bodyPr/>
        <a:lstStyle/>
        <a:p>
          <a:endParaRPr lang="en-US"/>
        </a:p>
      </dgm:t>
    </dgm:pt>
    <dgm:pt modelId="{D327550D-EBBE-4C7B-8028-3EA5A1A9B198}" type="sibTrans" cxnId="{DE6042A9-1DC0-4213-8D72-AF0A6928D901}">
      <dgm:prSet/>
      <dgm:spPr/>
      <dgm:t>
        <a:bodyPr/>
        <a:lstStyle/>
        <a:p>
          <a:endParaRPr lang="en-US"/>
        </a:p>
      </dgm:t>
    </dgm:pt>
    <dgm:pt modelId="{A8612079-2EF6-4A62-98C1-AE5FDC8D3EDB}">
      <dgm:prSet/>
      <dgm:spPr/>
      <dgm:t>
        <a:bodyPr/>
        <a:lstStyle/>
        <a:p>
          <a:r>
            <a:rPr lang="en-GB" b="1"/>
            <a:t>Protects Public Safety Through Messaging</a:t>
          </a:r>
          <a:endParaRPr lang="en-US"/>
        </a:p>
      </dgm:t>
    </dgm:pt>
    <dgm:pt modelId="{552D13F3-AC4E-4118-8FFC-7B57C708C6E9}" type="parTrans" cxnId="{A9304334-33C0-4ADE-A092-F4DB7E0E8AE9}">
      <dgm:prSet/>
      <dgm:spPr/>
      <dgm:t>
        <a:bodyPr/>
        <a:lstStyle/>
        <a:p>
          <a:endParaRPr lang="en-US"/>
        </a:p>
      </dgm:t>
    </dgm:pt>
    <dgm:pt modelId="{FBC1B22A-A32F-46FE-AB12-B56CB80C5319}" type="sibTrans" cxnId="{A9304334-33C0-4ADE-A092-F4DB7E0E8AE9}">
      <dgm:prSet/>
      <dgm:spPr/>
      <dgm:t>
        <a:bodyPr/>
        <a:lstStyle/>
        <a:p>
          <a:endParaRPr lang="en-US"/>
        </a:p>
      </dgm:t>
    </dgm:pt>
    <dgm:pt modelId="{2A678540-D7CD-4010-A89B-A68D2CE69CD2}">
      <dgm:prSet/>
      <dgm:spPr/>
      <dgm:t>
        <a:bodyPr/>
        <a:lstStyle/>
        <a:p>
          <a:r>
            <a:rPr lang="en-GB"/>
            <a:t>Approves evacuation advice, travel updates, and emergency public alerts</a:t>
          </a:r>
          <a:endParaRPr lang="en-US"/>
        </a:p>
      </dgm:t>
    </dgm:pt>
    <dgm:pt modelId="{C13781CD-E406-4D3B-97DA-0F07D708E0B8}" type="parTrans" cxnId="{682B9072-C415-47E5-8DB4-FFFC8BFD6BE2}">
      <dgm:prSet/>
      <dgm:spPr/>
      <dgm:t>
        <a:bodyPr/>
        <a:lstStyle/>
        <a:p>
          <a:endParaRPr lang="en-US"/>
        </a:p>
      </dgm:t>
    </dgm:pt>
    <dgm:pt modelId="{58715787-4E4C-4CC5-99A9-8D30A911F5AE}" type="sibTrans" cxnId="{682B9072-C415-47E5-8DB4-FFFC8BFD6BE2}">
      <dgm:prSet/>
      <dgm:spPr/>
      <dgm:t>
        <a:bodyPr/>
        <a:lstStyle/>
        <a:p>
          <a:endParaRPr lang="en-US"/>
        </a:p>
      </dgm:t>
    </dgm:pt>
    <dgm:pt modelId="{63513EC6-797A-4BF3-8BFB-C248D67D77F4}">
      <dgm:prSet/>
      <dgm:spPr/>
      <dgm:t>
        <a:bodyPr/>
        <a:lstStyle/>
        <a:p>
          <a:r>
            <a:rPr lang="en-GB"/>
            <a:t>Supports law enforcement and counter-terror efforts through controlled information</a:t>
          </a:r>
          <a:endParaRPr lang="en-US"/>
        </a:p>
      </dgm:t>
    </dgm:pt>
    <dgm:pt modelId="{AD454361-6C2E-47BA-853A-2FDD2FF43F18}" type="parTrans" cxnId="{4466D94F-C759-4CEA-8199-FA29E6238954}">
      <dgm:prSet/>
      <dgm:spPr/>
      <dgm:t>
        <a:bodyPr/>
        <a:lstStyle/>
        <a:p>
          <a:endParaRPr lang="en-US"/>
        </a:p>
      </dgm:t>
    </dgm:pt>
    <dgm:pt modelId="{F422B8E5-5693-4C37-873A-1AF0B5C576A4}" type="sibTrans" cxnId="{4466D94F-C759-4CEA-8199-FA29E6238954}">
      <dgm:prSet/>
      <dgm:spPr/>
      <dgm:t>
        <a:bodyPr/>
        <a:lstStyle/>
        <a:p>
          <a:endParaRPr lang="en-US"/>
        </a:p>
      </dgm:t>
    </dgm:pt>
    <dgm:pt modelId="{13F5B79F-792B-44CC-B75F-7AFFB6CEF7EE}" type="pres">
      <dgm:prSet presAssocID="{98C1978B-DE97-40F1-906F-A198395AA0BF}" presName="diagram" presStyleCnt="0">
        <dgm:presLayoutVars>
          <dgm:dir/>
          <dgm:resizeHandles val="exact"/>
        </dgm:presLayoutVars>
      </dgm:prSet>
      <dgm:spPr/>
    </dgm:pt>
    <dgm:pt modelId="{862AC71A-10A0-4B3E-8965-6577782EA9C7}" type="pres">
      <dgm:prSet presAssocID="{8454C368-2B8A-472D-85DE-C5AF0039BBF8}" presName="node" presStyleLbl="node1" presStyleIdx="0" presStyleCnt="3">
        <dgm:presLayoutVars>
          <dgm:bulletEnabled val="1"/>
        </dgm:presLayoutVars>
      </dgm:prSet>
      <dgm:spPr/>
    </dgm:pt>
    <dgm:pt modelId="{39D76096-6A56-442B-9CEF-5008FDC62CAB}" type="pres">
      <dgm:prSet presAssocID="{04229CA2-1D4A-4A99-9FF3-D5ADE3738905}" presName="sibTrans" presStyleLbl="sibTrans2D1" presStyleIdx="0" presStyleCnt="2"/>
      <dgm:spPr/>
    </dgm:pt>
    <dgm:pt modelId="{44F5D76F-F648-408D-8079-5BACD2575488}" type="pres">
      <dgm:prSet presAssocID="{04229CA2-1D4A-4A99-9FF3-D5ADE3738905}" presName="connectorText" presStyleLbl="sibTrans2D1" presStyleIdx="0" presStyleCnt="2"/>
      <dgm:spPr/>
    </dgm:pt>
    <dgm:pt modelId="{580FBD80-0179-4665-BA0F-71F5272156EA}" type="pres">
      <dgm:prSet presAssocID="{AD7E961C-6877-4C8E-A8D0-8E7C4080F02E}" presName="node" presStyleLbl="node1" presStyleIdx="1" presStyleCnt="3">
        <dgm:presLayoutVars>
          <dgm:bulletEnabled val="1"/>
        </dgm:presLayoutVars>
      </dgm:prSet>
      <dgm:spPr/>
    </dgm:pt>
    <dgm:pt modelId="{6A0B0665-C322-45CD-AD26-44CC1BCA3F97}" type="pres">
      <dgm:prSet presAssocID="{95959DFB-98D9-4DA1-AC09-D0A8B2471E72}" presName="sibTrans" presStyleLbl="sibTrans2D1" presStyleIdx="1" presStyleCnt="2"/>
      <dgm:spPr/>
    </dgm:pt>
    <dgm:pt modelId="{3D72CB74-7877-4EE0-B4FA-E96BA7693195}" type="pres">
      <dgm:prSet presAssocID="{95959DFB-98D9-4DA1-AC09-D0A8B2471E72}" presName="connectorText" presStyleLbl="sibTrans2D1" presStyleIdx="1" presStyleCnt="2"/>
      <dgm:spPr/>
    </dgm:pt>
    <dgm:pt modelId="{9F155989-6AF3-4794-912A-32C894981407}" type="pres">
      <dgm:prSet presAssocID="{A8612079-2EF6-4A62-98C1-AE5FDC8D3EDB}" presName="node" presStyleLbl="node1" presStyleIdx="2" presStyleCnt="3">
        <dgm:presLayoutVars>
          <dgm:bulletEnabled val="1"/>
        </dgm:presLayoutVars>
      </dgm:prSet>
      <dgm:spPr/>
    </dgm:pt>
  </dgm:ptLst>
  <dgm:cxnLst>
    <dgm:cxn modelId="{7A22E300-9F47-4950-9880-7D7F7D6464D4}" type="presOf" srcId="{98C1978B-DE97-40F1-906F-A198395AA0BF}" destId="{13F5B79F-792B-44CC-B75F-7AFFB6CEF7EE}" srcOrd="0" destOrd="0" presId="urn:microsoft.com/office/officeart/2005/8/layout/process5"/>
    <dgm:cxn modelId="{D073CC04-C11F-4DEA-8D38-3CF0471CD398}" type="presOf" srcId="{A8612079-2EF6-4A62-98C1-AE5FDC8D3EDB}" destId="{9F155989-6AF3-4794-912A-32C894981407}" srcOrd="0" destOrd="0" presId="urn:microsoft.com/office/officeart/2005/8/layout/process5"/>
    <dgm:cxn modelId="{A0893C0C-615C-439A-A90D-1906BD457CC2}" type="presOf" srcId="{04229CA2-1D4A-4A99-9FF3-D5ADE3738905}" destId="{44F5D76F-F648-408D-8079-5BACD2575488}" srcOrd="1" destOrd="0" presId="urn:microsoft.com/office/officeart/2005/8/layout/process5"/>
    <dgm:cxn modelId="{95196E1B-DDFA-40B4-84EF-D71EBA15E9C5}" srcId="{8454C368-2B8A-472D-85DE-C5AF0039BBF8}" destId="{6B561B63-8E3B-45FF-856A-E2053F515A2F}" srcOrd="1" destOrd="0" parTransId="{17F1869A-0E73-4C2E-9A6A-36202370B6CE}" sibTransId="{950210B3-7FB2-486D-8E1B-0220EC099B22}"/>
    <dgm:cxn modelId="{A9304334-33C0-4ADE-A092-F4DB7E0E8AE9}" srcId="{98C1978B-DE97-40F1-906F-A198395AA0BF}" destId="{A8612079-2EF6-4A62-98C1-AE5FDC8D3EDB}" srcOrd="2" destOrd="0" parTransId="{552D13F3-AC4E-4118-8FFC-7B57C708C6E9}" sibTransId="{FBC1B22A-A32F-46FE-AB12-B56CB80C5319}"/>
    <dgm:cxn modelId="{E3237F48-2A3B-4758-A71D-8E5AC2943ECF}" srcId="{8454C368-2B8A-472D-85DE-C5AF0039BBF8}" destId="{87E49567-A237-4B7B-A600-17574C0E52DA}" srcOrd="0" destOrd="0" parTransId="{1042DF75-D2EC-4DEE-B2D3-D0B2445EC1CE}" sibTransId="{67AB76FF-8C16-4B5B-88AB-614BAE088138}"/>
    <dgm:cxn modelId="{B6BABA4C-2951-4818-AF45-B3286EE648AA}" type="presOf" srcId="{40AEAEB6-D1B2-4184-A883-16ADDD846D6E}" destId="{580FBD80-0179-4665-BA0F-71F5272156EA}" srcOrd="0" destOrd="2" presId="urn:microsoft.com/office/officeart/2005/8/layout/process5"/>
    <dgm:cxn modelId="{4466D94F-C759-4CEA-8199-FA29E6238954}" srcId="{A8612079-2EF6-4A62-98C1-AE5FDC8D3EDB}" destId="{63513EC6-797A-4BF3-8BFB-C248D67D77F4}" srcOrd="1" destOrd="0" parTransId="{AD454361-6C2E-47BA-853A-2FDD2FF43F18}" sibTransId="{F422B8E5-5693-4C37-873A-1AF0B5C576A4}"/>
    <dgm:cxn modelId="{682B9072-C415-47E5-8DB4-FFFC8BFD6BE2}" srcId="{A8612079-2EF6-4A62-98C1-AE5FDC8D3EDB}" destId="{2A678540-D7CD-4010-A89B-A68D2CE69CD2}" srcOrd="0" destOrd="0" parTransId="{C13781CD-E406-4D3B-97DA-0F07D708E0B8}" sibTransId="{58715787-4E4C-4CC5-99A9-8D30A911F5AE}"/>
    <dgm:cxn modelId="{64824B74-3985-4D85-B7D1-F9CC305E4507}" type="presOf" srcId="{63513EC6-797A-4BF3-8BFB-C248D67D77F4}" destId="{9F155989-6AF3-4794-912A-32C894981407}" srcOrd="0" destOrd="2" presId="urn:microsoft.com/office/officeart/2005/8/layout/process5"/>
    <dgm:cxn modelId="{2F1B1157-B135-456F-AF36-1D928272DBF4}" srcId="{AD7E961C-6877-4C8E-A8D0-8E7C4080F02E}" destId="{EBAC870F-071B-4AFC-A39C-A905E4122A26}" srcOrd="0" destOrd="0" parTransId="{6399BA78-9BA7-4D2D-B237-CA682B6A3794}" sibTransId="{D39FB5AD-F4E3-4BAF-8AF7-555D7DFA68D5}"/>
    <dgm:cxn modelId="{CBB6AA57-B1B3-45CA-9CC4-D86A53BD8958}" type="presOf" srcId="{8454C368-2B8A-472D-85DE-C5AF0039BBF8}" destId="{862AC71A-10A0-4B3E-8965-6577782EA9C7}" srcOrd="0" destOrd="0" presId="urn:microsoft.com/office/officeart/2005/8/layout/process5"/>
    <dgm:cxn modelId="{B0CA837B-01A7-43E4-BA08-CD7989C51EC5}" srcId="{98C1978B-DE97-40F1-906F-A198395AA0BF}" destId="{8454C368-2B8A-472D-85DE-C5AF0039BBF8}" srcOrd="0" destOrd="0" parTransId="{4E9D1FE0-AA6F-4CF4-8F3C-075EED93D727}" sibTransId="{04229CA2-1D4A-4A99-9FF3-D5ADE3738905}"/>
    <dgm:cxn modelId="{AB481C86-46F4-4961-AF23-8431AB6CF8CD}" type="presOf" srcId="{EBAC870F-071B-4AFC-A39C-A905E4122A26}" destId="{580FBD80-0179-4665-BA0F-71F5272156EA}" srcOrd="0" destOrd="1" presId="urn:microsoft.com/office/officeart/2005/8/layout/process5"/>
    <dgm:cxn modelId="{76A62995-C211-4EEE-BC90-371B7645E6A8}" type="presOf" srcId="{6B561B63-8E3B-45FF-856A-E2053F515A2F}" destId="{862AC71A-10A0-4B3E-8965-6577782EA9C7}" srcOrd="0" destOrd="2" presId="urn:microsoft.com/office/officeart/2005/8/layout/process5"/>
    <dgm:cxn modelId="{5BBBF59C-6AE0-46C2-8420-E1DBFDD90C11}" type="presOf" srcId="{2A678540-D7CD-4010-A89B-A68D2CE69CD2}" destId="{9F155989-6AF3-4794-912A-32C894981407}" srcOrd="0" destOrd="1" presId="urn:microsoft.com/office/officeart/2005/8/layout/process5"/>
    <dgm:cxn modelId="{DE6042A9-1DC0-4213-8D72-AF0A6928D901}" srcId="{AD7E961C-6877-4C8E-A8D0-8E7C4080F02E}" destId="{40AEAEB6-D1B2-4184-A883-16ADDD846D6E}" srcOrd="1" destOrd="0" parTransId="{5E68CD05-6C73-4485-8DD5-ECC57FE24039}" sibTransId="{D327550D-EBBE-4C7B-8028-3EA5A1A9B198}"/>
    <dgm:cxn modelId="{AB6BE0B3-B329-42BC-A5BB-4A61C285FA19}" type="presOf" srcId="{95959DFB-98D9-4DA1-AC09-D0A8B2471E72}" destId="{6A0B0665-C322-45CD-AD26-44CC1BCA3F97}" srcOrd="0" destOrd="0" presId="urn:microsoft.com/office/officeart/2005/8/layout/process5"/>
    <dgm:cxn modelId="{93DC72BF-A750-43D9-924F-964D65BE7D7A}" type="presOf" srcId="{87E49567-A237-4B7B-A600-17574C0E52DA}" destId="{862AC71A-10A0-4B3E-8965-6577782EA9C7}" srcOrd="0" destOrd="1" presId="urn:microsoft.com/office/officeart/2005/8/layout/process5"/>
    <dgm:cxn modelId="{795D34CA-E5F1-4E52-A3D5-1595D4290D6F}" type="presOf" srcId="{95959DFB-98D9-4DA1-AC09-D0A8B2471E72}" destId="{3D72CB74-7877-4EE0-B4FA-E96BA7693195}" srcOrd="1" destOrd="0" presId="urn:microsoft.com/office/officeart/2005/8/layout/process5"/>
    <dgm:cxn modelId="{B4FF5DE0-2062-48BC-B312-324D0040D3E8}" type="presOf" srcId="{AD7E961C-6877-4C8E-A8D0-8E7C4080F02E}" destId="{580FBD80-0179-4665-BA0F-71F5272156EA}" srcOrd="0" destOrd="0" presId="urn:microsoft.com/office/officeart/2005/8/layout/process5"/>
    <dgm:cxn modelId="{3DBC1DF2-B291-442E-87B1-EEBE724766AB}" type="presOf" srcId="{04229CA2-1D4A-4A99-9FF3-D5ADE3738905}" destId="{39D76096-6A56-442B-9CEF-5008FDC62CAB}" srcOrd="0" destOrd="0" presId="urn:microsoft.com/office/officeart/2005/8/layout/process5"/>
    <dgm:cxn modelId="{7A2F04F6-3CE5-4EB8-84AB-6C150A96BE0A}" srcId="{98C1978B-DE97-40F1-906F-A198395AA0BF}" destId="{AD7E961C-6877-4C8E-A8D0-8E7C4080F02E}" srcOrd="1" destOrd="0" parTransId="{9E994F7D-05D8-480E-B4A4-E512485EBB23}" sibTransId="{95959DFB-98D9-4DA1-AC09-D0A8B2471E72}"/>
    <dgm:cxn modelId="{1E7EB85D-C9DF-4E2D-A1E3-994E7C07A77A}" type="presParOf" srcId="{13F5B79F-792B-44CC-B75F-7AFFB6CEF7EE}" destId="{862AC71A-10A0-4B3E-8965-6577782EA9C7}" srcOrd="0" destOrd="0" presId="urn:microsoft.com/office/officeart/2005/8/layout/process5"/>
    <dgm:cxn modelId="{7616F21A-C122-43FF-A837-07963091F1E3}" type="presParOf" srcId="{13F5B79F-792B-44CC-B75F-7AFFB6CEF7EE}" destId="{39D76096-6A56-442B-9CEF-5008FDC62CAB}" srcOrd="1" destOrd="0" presId="urn:microsoft.com/office/officeart/2005/8/layout/process5"/>
    <dgm:cxn modelId="{C1975041-AB2C-44D9-842B-67A68704D702}" type="presParOf" srcId="{39D76096-6A56-442B-9CEF-5008FDC62CAB}" destId="{44F5D76F-F648-408D-8079-5BACD2575488}" srcOrd="0" destOrd="0" presId="urn:microsoft.com/office/officeart/2005/8/layout/process5"/>
    <dgm:cxn modelId="{BBF8B018-0F5F-4DF7-A512-5899E360730C}" type="presParOf" srcId="{13F5B79F-792B-44CC-B75F-7AFFB6CEF7EE}" destId="{580FBD80-0179-4665-BA0F-71F5272156EA}" srcOrd="2" destOrd="0" presId="urn:microsoft.com/office/officeart/2005/8/layout/process5"/>
    <dgm:cxn modelId="{7C0449EE-A7C2-4967-A7F8-A3D6C4ADBCCE}" type="presParOf" srcId="{13F5B79F-792B-44CC-B75F-7AFFB6CEF7EE}" destId="{6A0B0665-C322-45CD-AD26-44CC1BCA3F97}" srcOrd="3" destOrd="0" presId="urn:microsoft.com/office/officeart/2005/8/layout/process5"/>
    <dgm:cxn modelId="{E0AEBEE2-E79D-46FD-BDE5-80C2ADAD82E6}" type="presParOf" srcId="{6A0B0665-C322-45CD-AD26-44CC1BCA3F97}" destId="{3D72CB74-7877-4EE0-B4FA-E96BA7693195}" srcOrd="0" destOrd="0" presId="urn:microsoft.com/office/officeart/2005/8/layout/process5"/>
    <dgm:cxn modelId="{A48DDF6F-31F9-42B7-9395-116F2F4CC5A2}" type="presParOf" srcId="{13F5B79F-792B-44CC-B75F-7AFFB6CEF7EE}" destId="{9F155989-6AF3-4794-912A-32C894981407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2AC71A-10A0-4B3E-8965-6577782EA9C7}">
      <dsp:nvSpPr>
        <dsp:cNvPr id="0" name=""/>
        <dsp:cNvSpPr/>
      </dsp:nvSpPr>
      <dsp:spPr>
        <a:xfrm>
          <a:off x="1190" y="369450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Directs Gold, Silver &amp; Bronze Communication Priorities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Platinum sets the top-level communication strategy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Gold → Silver → Bronze follow the instructions to ensure unified messaging</a:t>
          </a:r>
        </a:p>
      </dsp:txBody>
      <dsp:txXfrm>
        <a:off x="45809" y="414069"/>
        <a:ext cx="2449769" cy="1434166"/>
      </dsp:txXfrm>
    </dsp:sp>
    <dsp:sp modelId="{39D76096-6A56-442B-9CEF-5008FDC62CAB}">
      <dsp:nvSpPr>
        <dsp:cNvPr id="0" name=""/>
        <dsp:cNvSpPr/>
      </dsp:nvSpPr>
      <dsp:spPr>
        <a:xfrm>
          <a:off x="2763631" y="816316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763631" y="942251"/>
        <a:ext cx="376788" cy="377803"/>
      </dsp:txXfrm>
    </dsp:sp>
    <dsp:sp modelId="{580FBD80-0179-4665-BA0F-71F5272156EA}">
      <dsp:nvSpPr>
        <dsp:cNvPr id="0" name=""/>
        <dsp:cNvSpPr/>
      </dsp:nvSpPr>
      <dsp:spPr>
        <a:xfrm>
          <a:off x="3555801" y="369450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Oversees Media &amp; Public Information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Authorises official statements, press conferences, and emergency alerts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Ensures all agencies present the SAME message to the public and media outlets</a:t>
          </a:r>
          <a:endParaRPr lang="en-US" sz="1100" kern="1200"/>
        </a:p>
      </dsp:txBody>
      <dsp:txXfrm>
        <a:off x="3600420" y="414069"/>
        <a:ext cx="2449769" cy="1434166"/>
      </dsp:txXfrm>
    </dsp:sp>
    <dsp:sp modelId="{6A0B0665-C322-45CD-AD26-44CC1BCA3F97}">
      <dsp:nvSpPr>
        <dsp:cNvPr id="0" name=""/>
        <dsp:cNvSpPr/>
      </dsp:nvSpPr>
      <dsp:spPr>
        <a:xfrm rot="5400000">
          <a:off x="4556170" y="2070585"/>
          <a:ext cx="538269" cy="62967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4636404" y="2116287"/>
        <a:ext cx="377803" cy="376788"/>
      </dsp:txXfrm>
    </dsp:sp>
    <dsp:sp modelId="{9F155989-6AF3-4794-912A-32C894981407}">
      <dsp:nvSpPr>
        <dsp:cNvPr id="0" name=""/>
        <dsp:cNvSpPr/>
      </dsp:nvSpPr>
      <dsp:spPr>
        <a:xfrm>
          <a:off x="3555801" y="2908458"/>
          <a:ext cx="2539007" cy="152340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Protects Public Safety Through Messaging</a:t>
          </a:r>
          <a:endParaRPr lang="en-US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Approves evacuation advice, travel updates, and emergency public alerts</a:t>
          </a:r>
          <a:endParaRPr lang="en-US" sz="11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/>
            <a:t>Supports law enforcement and counter-terror efforts through controlled information</a:t>
          </a:r>
          <a:endParaRPr lang="en-US" sz="1100" kern="1200"/>
        </a:p>
      </dsp:txBody>
      <dsp:txXfrm>
        <a:off x="3600420" y="2953077"/>
        <a:ext cx="2449769" cy="1434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the-green-book" TargetMode="External"/><Relationship Id="rId2" Type="http://schemas.openxmlformats.org/officeDocument/2006/relationships/hyperlink" Target="https://www.gov.uk/guidance/emergency-response-and-recover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jesip.org.uk/joint-doctrine/introduction-to-the-joint-doctrine/" TargetMode="External"/><Relationship Id="rId5" Type="http://schemas.openxmlformats.org/officeDocument/2006/relationships/hyperlink" Target="https://www.instituteforgovernment.org.uk/explainer/cobr-cobra" TargetMode="External"/><Relationship Id="rId4" Type="http://schemas.openxmlformats.org/officeDocument/2006/relationships/hyperlink" Target="https://www.gov.uk/government/consultations/protect-du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818892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Riley Tippett</a:t>
            </a:r>
            <a:br>
              <a:rPr lang="en-GB" dirty="0"/>
            </a:br>
            <a:r>
              <a:rPr lang="en-GB" dirty="0"/>
              <a:t>2305603</a:t>
            </a:r>
            <a:br>
              <a:rPr lang="en-GB" dirty="0"/>
            </a:br>
            <a:r>
              <a:rPr lang="en-GB" dirty="0"/>
              <a:t>Jacqui Jones</a:t>
            </a:r>
            <a:br>
              <a:rPr lang="en-GB" dirty="0"/>
            </a:br>
            <a:r>
              <a:rPr lang="en-GB" dirty="0"/>
              <a:t>Crisis Management BMTP6020</a:t>
            </a:r>
            <a:br>
              <a:rPr lang="en-GB" dirty="0"/>
            </a:br>
            <a:r>
              <a:rPr lang="en-GB" dirty="0"/>
              <a:t>Crisis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AEEC18-A174-FE68-DDCA-37F66A9EB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6" y="457201"/>
            <a:ext cx="5814240" cy="15568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Platinum Command and Crisis 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C4322F-C64E-540E-51BE-54208028904D}"/>
              </a:ext>
            </a:extLst>
          </p:cNvPr>
          <p:cNvSpPr txBox="1"/>
          <p:nvPr/>
        </p:nvSpPr>
        <p:spPr>
          <a:xfrm>
            <a:off x="1136396" y="2277036"/>
            <a:ext cx="5814239" cy="346115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Crisis Communication Structure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Incident → Information → Government → Public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Emergency Response Structure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Platinum → Gold → Silver → Bronze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Content Placeholder 3" descr="Cabinet Office Briefing Rooms - Wikipedia">
            <a:extLst>
              <a:ext uri="{FF2B5EF4-FFF2-40B4-BE49-F238E27FC236}">
                <a16:creationId xmlns:a16="http://schemas.microsoft.com/office/drawing/2014/main" id="{B707A008-F8EF-C265-B469-B773AABC0FC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79766" y="3764170"/>
            <a:ext cx="3712869" cy="1485147"/>
          </a:xfrm>
          <a:prstGeom prst="rect">
            <a:avLst/>
          </a:prstGeom>
        </p:spPr>
      </p:pic>
      <p:pic>
        <p:nvPicPr>
          <p:cNvPr id="6" name="Picture 5" descr="Communication Icon Black Outline Style Management">
            <a:extLst>
              <a:ext uri="{FF2B5EF4-FFF2-40B4-BE49-F238E27FC236}">
                <a16:creationId xmlns:a16="http://schemas.microsoft.com/office/drawing/2014/main" id="{34B2583A-0C04-DD18-6B68-33659EB92F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8804" y="888541"/>
            <a:ext cx="2394834" cy="2243263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66000">
                <a:srgbClr val="000000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6400800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418A3B-54E4-C0D7-FA54-56844DB5C289}"/>
              </a:ext>
            </a:extLst>
          </p:cNvPr>
          <p:cNvSpPr txBox="1"/>
          <p:nvPr/>
        </p:nvSpPr>
        <p:spPr>
          <a:xfrm>
            <a:off x="9791620" y="6026669"/>
            <a:ext cx="37761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Cabinet office (2023)</a:t>
            </a:r>
          </a:p>
        </p:txBody>
      </p:sp>
    </p:spTree>
    <p:extLst>
      <p:ext uri="{BB962C8B-B14F-4D97-AF65-F5344CB8AC3E}">
        <p14:creationId xmlns:p14="http://schemas.microsoft.com/office/powerpoint/2010/main" val="4135823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077E3-D58C-9649-7009-7CCCBDD18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Platinum Command?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842C3-AA0A-FABA-4AC0-1FAFA8B82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3738"/>
            <a:ext cx="2967489" cy="16196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🏛️Highest Level of UK Crisis Leadership: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Top-level government decision-making during major emergencies</a:t>
            </a:r>
            <a:endParaRPr lang="en-GB" sz="1800"/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05E0D5-0AE5-77EA-4EE2-08224D8A4F7F}"/>
              </a:ext>
            </a:extLst>
          </p:cNvPr>
          <p:cNvSpPr txBox="1"/>
          <p:nvPr/>
        </p:nvSpPr>
        <p:spPr>
          <a:xfrm>
            <a:off x="836235" y="4075832"/>
            <a:ext cx="296819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🚨 Activated For: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Terrorist attacks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National disasters</a:t>
            </a: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Major transport, tourism, and event-related incidents</a:t>
            </a:r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6098A4-AE93-BA55-D88A-16F45D1B28BA}"/>
              </a:ext>
            </a:extLst>
          </p:cNvPr>
          <p:cNvSpPr txBox="1"/>
          <p:nvPr/>
        </p:nvSpPr>
        <p:spPr>
          <a:xfrm>
            <a:off x="7488550" y="1676871"/>
            <a:ext cx="3562943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🎯 Main Purpose: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Sets national strategy for the entire emergency response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Ensures all agencies deliver a single, consistent message</a:t>
            </a:r>
            <a:endParaRPr lang="en-GB"/>
          </a:p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72EAC2-C2DB-4633-9B47-46AE439AC43D}"/>
              </a:ext>
            </a:extLst>
          </p:cNvPr>
          <p:cNvSpPr txBox="1"/>
          <p:nvPr/>
        </p:nvSpPr>
        <p:spPr>
          <a:xfrm>
            <a:off x="7493244" y="4074366"/>
            <a:ext cx="470256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📡 Communication Role: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Approves official information released to the public &amp; media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Directs Gold, Silver &amp; Bronze communication priorities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Prevents misinformation and public panic</a:t>
            </a:r>
            <a:endParaRPr lang="en-GB" dirty="0"/>
          </a:p>
          <a:p>
            <a:pPr algn="l"/>
            <a:endParaRPr lang="en-GB" dirty="0"/>
          </a:p>
        </p:txBody>
      </p:sp>
      <p:pic>
        <p:nvPicPr>
          <p:cNvPr id="7" name="Picture 6" descr="PM to chair emergency Cobra meeting on IS threat - ITV News">
            <a:extLst>
              <a:ext uri="{FF2B5EF4-FFF2-40B4-BE49-F238E27FC236}">
                <a16:creationId xmlns:a16="http://schemas.microsoft.com/office/drawing/2014/main" id="{C0B51361-1359-0EB8-E6ED-472C3EDF21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0775" y="1760868"/>
            <a:ext cx="3704680" cy="391135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3A3062-CBE5-E649-F306-05DEFBD6C324}"/>
              </a:ext>
            </a:extLst>
          </p:cNvPr>
          <p:cNvSpPr txBox="1"/>
          <p:nvPr/>
        </p:nvSpPr>
        <p:spPr>
          <a:xfrm>
            <a:off x="10421238" y="6492110"/>
            <a:ext cx="29391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COBRA (2020)</a:t>
            </a:r>
          </a:p>
        </p:txBody>
      </p:sp>
    </p:spTree>
    <p:extLst>
      <p:ext uri="{BB962C8B-B14F-4D97-AF65-F5344CB8AC3E}">
        <p14:creationId xmlns:p14="http://schemas.microsoft.com/office/powerpoint/2010/main" val="2738488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5CBE41-30CA-CA72-A0AF-3378837E7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016" y="905011"/>
            <a:ext cx="4589328" cy="1889135"/>
          </a:xfrm>
        </p:spPr>
        <p:txBody>
          <a:bodyPr anchor="b">
            <a:normAutofit/>
          </a:bodyPr>
          <a:lstStyle/>
          <a:p>
            <a:r>
              <a:rPr lang="en-GB" sz="4100"/>
              <a:t>Why does Crisis Communication matter?</a:t>
            </a:r>
          </a:p>
        </p:txBody>
      </p:sp>
      <p:pic>
        <p:nvPicPr>
          <p:cNvPr id="4" name="Picture 3" descr="US speaks of N Korea military option ...">
            <a:extLst>
              <a:ext uri="{FF2B5EF4-FFF2-40B4-BE49-F238E27FC236}">
                <a16:creationId xmlns:a16="http://schemas.microsoft.com/office/drawing/2014/main" id="{F3DCA8FB-EA7B-AAD3-F4D7-E6B09BA67C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807" y="1893483"/>
            <a:ext cx="5468347" cy="30622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24649-1597-8D85-DE3E-9E018798D7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7016" y="2965592"/>
            <a:ext cx="4589328" cy="298739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Prevents panic and confusion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Supports evacuations &amp; safety actions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Reduces misinformation on social media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Ensures agencies give ONE clear message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Builds public trust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Backed by crisis theory (SCCT)</a:t>
            </a:r>
            <a:endParaRPr lang="en-GB" sz="1800" dirty="0"/>
          </a:p>
          <a:p>
            <a:endParaRPr lang="en-GB" sz="1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AA8752-3858-D16B-3F0F-2EE3AFA04B32}"/>
              </a:ext>
            </a:extLst>
          </p:cNvPr>
          <p:cNvSpPr txBox="1"/>
          <p:nvPr/>
        </p:nvSpPr>
        <p:spPr>
          <a:xfrm>
            <a:off x="9553914" y="5758930"/>
            <a:ext cx="2641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Coombs W (2022)</a:t>
            </a:r>
          </a:p>
        </p:txBody>
      </p:sp>
    </p:spTree>
    <p:extLst>
      <p:ext uri="{BB962C8B-B14F-4D97-AF65-F5344CB8AC3E}">
        <p14:creationId xmlns:p14="http://schemas.microsoft.com/office/powerpoint/2010/main" val="2532286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93A4E-B33B-4404-E478-2D1739E1BE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91"/>
            <a:ext cx="10515600" cy="1325563"/>
          </a:xfrm>
        </p:spPr>
        <p:txBody>
          <a:bodyPr/>
          <a:lstStyle/>
          <a:p>
            <a:r>
              <a:rPr lang="en-GB" dirty="0">
                <a:ea typeface="+mj-lt"/>
                <a:cs typeface="+mj-lt"/>
              </a:rPr>
              <a:t>How Communication Flows (Command Structure)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528EB7-93CB-A232-814D-A0A1E11C9105}"/>
              </a:ext>
            </a:extLst>
          </p:cNvPr>
          <p:cNvSpPr txBox="1"/>
          <p:nvPr/>
        </p:nvSpPr>
        <p:spPr>
          <a:xfrm>
            <a:off x="833887" y="1344283"/>
            <a:ext cx="1052422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PLATINUM COMMAND (COBR)</a:t>
            </a:r>
          </a:p>
          <a:p>
            <a:r>
              <a:rPr lang="en-US" b="1"/>
              <a:t>National Level</a:t>
            </a:r>
            <a:br>
              <a:rPr lang="en-US"/>
            </a:br>
            <a:r>
              <a:rPr lang="en-US"/>
              <a:t>Strategic leadership, national decisions, approves crisis messaging, directs Gold Command.</a:t>
            </a:r>
          </a:p>
          <a:p>
            <a:pPr algn="ctr"/>
            <a:endParaRPr lang="en-GB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9521A445-6D81-B5F9-58A9-E4809FAF5209}"/>
              </a:ext>
            </a:extLst>
          </p:cNvPr>
          <p:cNvCxnSpPr/>
          <p:nvPr/>
        </p:nvCxnSpPr>
        <p:spPr>
          <a:xfrm>
            <a:off x="826550" y="3504552"/>
            <a:ext cx="10444124" cy="59857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8D29E63-D2AC-9674-210A-51DAB59FB11F}"/>
              </a:ext>
            </a:extLst>
          </p:cNvPr>
          <p:cNvSpPr txBox="1"/>
          <p:nvPr/>
        </p:nvSpPr>
        <p:spPr>
          <a:xfrm>
            <a:off x="833888" y="2436962"/>
            <a:ext cx="1038045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GOLD COMMAND (STRATEGIC)</a:t>
            </a:r>
          </a:p>
          <a:p>
            <a:r>
              <a:rPr lang="en-US" b="1"/>
              <a:t>Regional Level</a:t>
            </a:r>
            <a:br>
              <a:rPr lang="en-US"/>
            </a:br>
            <a:r>
              <a:rPr lang="en-US"/>
              <a:t>Turns Platinum’s national strategy into regional action plans. Directs Silver Command.</a:t>
            </a:r>
          </a:p>
          <a:p>
            <a:pPr algn="ctr"/>
            <a:endParaRPr lang="en-GB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3DA0250-CF0B-5E71-1846-84F14CFFB80F}"/>
              </a:ext>
            </a:extLst>
          </p:cNvPr>
          <p:cNvCxnSpPr/>
          <p:nvPr/>
        </p:nvCxnSpPr>
        <p:spPr>
          <a:xfrm>
            <a:off x="870857" y="2418622"/>
            <a:ext cx="10310326" cy="46653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C7A5E13-E6D6-7117-64B9-DDBE2F313035}"/>
              </a:ext>
            </a:extLst>
          </p:cNvPr>
          <p:cNvSpPr txBox="1"/>
          <p:nvPr/>
        </p:nvSpPr>
        <p:spPr>
          <a:xfrm>
            <a:off x="833888" y="3644660"/>
            <a:ext cx="101935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SILVER COMMAND (TACTICAL)</a:t>
            </a:r>
          </a:p>
          <a:p>
            <a:r>
              <a:rPr lang="en-US" b="1"/>
              <a:t>Coordination Level</a:t>
            </a:r>
            <a:br>
              <a:rPr lang="en-US"/>
            </a:br>
            <a:r>
              <a:rPr lang="en-US"/>
              <a:t>Designs the tactical plan, allocates resources, manages response teams. Directs Bronze Command.</a:t>
            </a:r>
          </a:p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73ED143-FE9D-0BB3-1794-7DA74E8DA12C}"/>
              </a:ext>
            </a:extLst>
          </p:cNvPr>
          <p:cNvSpPr txBox="1"/>
          <p:nvPr/>
        </p:nvSpPr>
        <p:spPr>
          <a:xfrm>
            <a:off x="833886" y="4852358"/>
            <a:ext cx="831011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BRONZE COMMAND (OPERATIONAL)</a:t>
            </a:r>
          </a:p>
          <a:p>
            <a:r>
              <a:rPr lang="en-US" b="1"/>
              <a:t>On-the-Ground Level</a:t>
            </a:r>
            <a:br>
              <a:rPr lang="en-US"/>
            </a:br>
            <a:r>
              <a:rPr lang="en-US"/>
              <a:t>Frontline responders at the incident. Provides real-time updates and executes actions.</a:t>
            </a:r>
          </a:p>
          <a:p>
            <a:pPr algn="ctr"/>
            <a:endParaRPr lang="en-GB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21D0BBF-4143-0D3D-5057-397C48F84003}"/>
              </a:ext>
            </a:extLst>
          </p:cNvPr>
          <p:cNvCxnSpPr/>
          <p:nvPr/>
        </p:nvCxnSpPr>
        <p:spPr>
          <a:xfrm>
            <a:off x="900785" y="4711078"/>
            <a:ext cx="10457326" cy="20246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7774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DA4E2-34FE-61AA-0FEB-61BC18858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Platinum Command’s Crisis Communication Responsibilities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153187-2F43-F731-FEAF-A8FA0B230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7"/>
            <a:ext cx="4793412" cy="22953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>
                <a:ea typeface="+mn-lt"/>
                <a:cs typeface="+mn-lt"/>
              </a:rPr>
              <a:t>Controls Crisis Communications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Approves what information gets released and when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Ensures messaging is accurate, consistent, and reduces public panic</a:t>
            </a:r>
            <a:endParaRPr lang="en-GB" sz="1800"/>
          </a:p>
          <a:p>
            <a:r>
              <a:rPr lang="en-GB" sz="1800" dirty="0">
                <a:ea typeface="+mn-lt"/>
                <a:cs typeface="+mn-lt"/>
              </a:rPr>
              <a:t>Works closely with the Government Communication Service (GCS)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6FC7E9E-D5CA-4B6B-FB85-B5004C263E61}"/>
              </a:ext>
            </a:extLst>
          </p:cNvPr>
          <p:cNvSpPr txBox="1"/>
          <p:nvPr/>
        </p:nvSpPr>
        <p:spPr>
          <a:xfrm>
            <a:off x="833887" y="4349151"/>
            <a:ext cx="4917057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Controls Crisis Communications</a:t>
            </a:r>
          </a:p>
          <a:p>
            <a:endParaRPr lang="en-US" b="1" dirty="0"/>
          </a:p>
          <a:p>
            <a:pPr marL="228600" indent="-228600">
              <a:buFont typeface=""/>
              <a:buChar char="•"/>
            </a:pPr>
            <a:r>
              <a:rPr lang="en-US" dirty="0"/>
              <a:t>Approves what information gets released and when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Ensures messaging is accurate, consistent, and reduces public panic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Works closely with the Government Communication Service (GCS)</a:t>
            </a:r>
          </a:p>
          <a:p>
            <a:pPr algn="ctr"/>
            <a:endParaRPr lang="en-GB"/>
          </a:p>
        </p:txBody>
      </p:sp>
      <p:graphicFrame>
        <p:nvGraphicFramePr>
          <p:cNvPr id="9" name="TextBox 4">
            <a:extLst>
              <a:ext uri="{FF2B5EF4-FFF2-40B4-BE49-F238E27FC236}">
                <a16:creationId xmlns:a16="http://schemas.microsoft.com/office/drawing/2014/main" id="{844ACDEC-74FE-02B2-0834-AE7E614E446C}"/>
              </a:ext>
            </a:extLst>
          </p:cNvPr>
          <p:cNvGraphicFramePr/>
          <p:nvPr/>
        </p:nvGraphicFramePr>
        <p:xfrm>
          <a:off x="5952226" y="1416170"/>
          <a:ext cx="6096000" cy="48013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1C12C590-DDFC-9949-F85C-118FFC994D74}"/>
              </a:ext>
            </a:extLst>
          </p:cNvPr>
          <p:cNvSpPr txBox="1"/>
          <p:nvPr/>
        </p:nvSpPr>
        <p:spPr>
          <a:xfrm>
            <a:off x="10687489" y="6486106"/>
            <a:ext cx="27093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Jesip (2021)</a:t>
            </a:r>
          </a:p>
        </p:txBody>
      </p:sp>
      <p:pic>
        <p:nvPicPr>
          <p:cNvPr id="20" name="Picture 19" descr="Agility: The Key to Success in 2021+ ...">
            <a:extLst>
              <a:ext uri="{FF2B5EF4-FFF2-40B4-BE49-F238E27FC236}">
                <a16:creationId xmlns:a16="http://schemas.microsoft.com/office/drawing/2014/main" id="{FC431F6B-DE51-1ADD-E60B-F58F5682B6B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5461" y="4014518"/>
            <a:ext cx="2552700" cy="179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269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9ACC1-3E77-3003-DA5D-161EF06EA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Green Book &amp; Martyn’s Law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53C1D-F4B4-DED8-17B1-6BBDD9750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07148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📘 The Green Book (UK Government)</a:t>
            </a:r>
          </a:p>
          <a:p>
            <a:r>
              <a:rPr lang="en-GB" sz="1800" dirty="0">
                <a:ea typeface="+mn-lt"/>
                <a:cs typeface="+mn-lt"/>
              </a:rPr>
              <a:t>What it does: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Sets national standards for decision-making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Ensures crisis communication is evidence-based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Supports clear, justifiable, transparent public messaging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Focuses on risk, value for money &amp; social impact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Why it matters: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✔ Agencies follow ONE communication framework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✔ Prevents inconsistent or unsafe messaging</a:t>
            </a:r>
            <a:endParaRPr lang="en-GB" sz="18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792B6E-D662-C8AA-40E4-AD453442087A}"/>
              </a:ext>
            </a:extLst>
          </p:cNvPr>
          <p:cNvSpPr txBox="1"/>
          <p:nvPr/>
        </p:nvSpPr>
        <p:spPr>
          <a:xfrm>
            <a:off x="6800491" y="1703717"/>
            <a:ext cx="4873925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🛡️ Martyn’s Law (Protect Duty)</a:t>
            </a:r>
          </a:p>
          <a:p>
            <a:r>
              <a:rPr lang="en-US" dirty="0"/>
              <a:t>Created in memory of Martyn Hett (Manchester Arena, 2017)</a:t>
            </a:r>
            <a:br>
              <a:rPr lang="en-US" dirty="0"/>
            </a:br>
            <a:r>
              <a:rPr lang="en-US" dirty="0"/>
              <a:t>What it requires: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Mandatory risk assessments at venues &amp; events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Staff training for terror response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Pre-planned public communication procedures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Better evacuation, lockdown &amp; warning systems</a:t>
            </a:r>
          </a:p>
          <a:p>
            <a:r>
              <a:rPr lang="en-US" dirty="0"/>
              <a:t>Why it matters:</a:t>
            </a:r>
            <a:br>
              <a:rPr lang="en-US" dirty="0"/>
            </a:br>
            <a:r>
              <a:rPr lang="en-US" dirty="0"/>
              <a:t>✔ Ensures venues are ready to communicate FAST</a:t>
            </a:r>
            <a:br>
              <a:rPr lang="en-US" dirty="0"/>
            </a:br>
            <a:r>
              <a:rPr lang="en-US" dirty="0"/>
              <a:t>✔ Reduces casualties by improving public information flow</a:t>
            </a: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D01AC-00AB-C077-B612-60E20CE1A5B2}"/>
              </a:ext>
            </a:extLst>
          </p:cNvPr>
          <p:cNvSpPr txBox="1"/>
          <p:nvPr/>
        </p:nvSpPr>
        <p:spPr>
          <a:xfrm>
            <a:off x="10454686" y="6507368"/>
            <a:ext cx="21304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GOV UK (2025)</a:t>
            </a:r>
          </a:p>
        </p:txBody>
      </p:sp>
    </p:spTree>
    <p:extLst>
      <p:ext uri="{BB962C8B-B14F-4D97-AF65-F5344CB8AC3E}">
        <p14:creationId xmlns:p14="http://schemas.microsoft.com/office/powerpoint/2010/main" val="115397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2E83E1-2CD3-BFC2-E90C-1FB9C614F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SCCT</a:t>
            </a:r>
          </a:p>
        </p:txBody>
      </p:sp>
      <p:pic>
        <p:nvPicPr>
          <p:cNvPr id="4" name="Picture 3" descr="SCCTimage">
            <a:extLst>
              <a:ext uri="{FF2B5EF4-FFF2-40B4-BE49-F238E27FC236}">
                <a16:creationId xmlns:a16="http://schemas.microsoft.com/office/drawing/2014/main" id="{D7ADE0C0-F0A7-7BAF-6935-1E1943AED1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316" y="885073"/>
            <a:ext cx="6780700" cy="508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934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176EED-13B0-DCC8-4CBF-17EE31FDC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Real Case Example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DA5A51-AB8B-F580-CB3B-B5FDA827111C}"/>
              </a:ext>
            </a:extLst>
          </p:cNvPr>
          <p:cNvSpPr txBox="1"/>
          <p:nvPr/>
        </p:nvSpPr>
        <p:spPr>
          <a:xfrm>
            <a:off x="838201" y="2482589"/>
            <a:ext cx="3816096" cy="369437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/>
              <a:t>Manchester Arena Attack (2017):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COBR activated immediately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National messaging unified police + government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Quick confirmation of ‘terrorist incident’ prevented speculation</a:t>
            </a:r>
          </a:p>
          <a:p>
            <a:pPr marL="2286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Public communication supported safe transport, crowds, and families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5" name="Picture 4" descr="U.K. Foreign Minister Addresses Security Council Meeting on Terrorism | UN  Photo">
            <a:extLst>
              <a:ext uri="{FF2B5EF4-FFF2-40B4-BE49-F238E27FC236}">
                <a16:creationId xmlns:a16="http://schemas.microsoft.com/office/drawing/2014/main" id="{8ECC14C9-54D5-FF95-FF22-1B9429AF71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23769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4" name="Content Placeholder 3" descr="Manchester Arena attack: Key failings of emergency response - BBC News">
            <a:extLst>
              <a:ext uri="{FF2B5EF4-FFF2-40B4-BE49-F238E27FC236}">
                <a16:creationId xmlns:a16="http://schemas.microsoft.com/office/drawing/2014/main" id="{AAF7141B-57C8-7F10-0207-E849EDCBDB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3900" b="13416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18346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FB5468C-305B-445A-A53B-93DB583365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96C15-8BC3-E331-C7F8-5D6E4581A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149" y="436360"/>
            <a:ext cx="3404369" cy="2244634"/>
          </a:xfrm>
        </p:spPr>
        <p:txBody>
          <a:bodyPr>
            <a:normAutofit/>
          </a:bodyPr>
          <a:lstStyle/>
          <a:p>
            <a:pPr algn="ctr"/>
            <a:r>
              <a:rPr lang="en-GB" sz="2800"/>
              <a:t>Real Case example </a:t>
            </a:r>
          </a:p>
        </p:txBody>
      </p:sp>
      <p:pic>
        <p:nvPicPr>
          <p:cNvPr id="5" name="Picture 4" descr="London Bridge Attack: What Triggered ...">
            <a:extLst>
              <a:ext uri="{FF2B5EF4-FFF2-40B4-BE49-F238E27FC236}">
                <a16:creationId xmlns:a16="http://schemas.microsoft.com/office/drawing/2014/main" id="{20C311EB-437D-6EB3-8D1C-5F64AACA9E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229" r="14541" b="-1"/>
          <a:stretch>
            <a:fillRect/>
          </a:stretch>
        </p:blipFill>
        <p:spPr>
          <a:xfrm>
            <a:off x="-1" y="3184849"/>
            <a:ext cx="4317491" cy="367315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2CDF4EC-7B47-436E-927B-575404258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52841"/>
            <a:ext cx="4317490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F273D9E-5BEA-459A-918F-AF5ACA258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20494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2A18F-3145-A0C4-173D-9CF5A1FA9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8562" y="742622"/>
            <a:ext cx="3378708" cy="57153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London Bridge &amp; Borough Market Attack (2017)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COBR (Platinum Command) was activated within hours.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National messaging quickly confirmed it was a terrorist incident, reducing misinformation.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Police used fast, unified communication across: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Public transport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London Underground stations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Local businesses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Emergency services</a:t>
            </a: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6" name="Picture 5" descr="Five minutes of terror: How the London Bridge attack unfolded | UK News |  Sky News">
            <a:extLst>
              <a:ext uri="{FF2B5EF4-FFF2-40B4-BE49-F238E27FC236}">
                <a16:creationId xmlns:a16="http://schemas.microsoft.com/office/drawing/2014/main" id="{CFD2DFB0-CDC0-0A31-CD9B-4F596FCEF9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603" r="52640"/>
          <a:stretch>
            <a:fillRect/>
          </a:stretch>
        </p:blipFill>
        <p:spPr>
          <a:xfrm>
            <a:off x="8807838" y="-6"/>
            <a:ext cx="3384162" cy="6858002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5DFA5EF5-56B1-49EE-B0BB-69B6399FA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53053" y="3396995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7385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5BF40-C369-4711-0895-DC159BFEE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7CDEA-BD0A-F84F-E887-3C62022A55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1800" dirty="0">
              <a:latin typeface="Times New Roman"/>
              <a:cs typeface="Times New Roman"/>
            </a:endParaRPr>
          </a:p>
          <a:p>
            <a:r>
              <a:rPr lang="en-GB" sz="1800" dirty="0">
                <a:latin typeface="Aptos"/>
                <a:cs typeface="Times New Roman"/>
              </a:rPr>
              <a:t>Cabinet Office (2013). </a:t>
            </a:r>
            <a:r>
              <a:rPr lang="en-GB" sz="1800" i="1" dirty="0">
                <a:latin typeface="Aptos"/>
                <a:cs typeface="Times New Roman"/>
              </a:rPr>
              <a:t>Emergency response and recovery</a:t>
            </a:r>
            <a:r>
              <a:rPr lang="en-GB" sz="1800" dirty="0">
                <a:latin typeface="Aptos"/>
                <a:cs typeface="Times New Roman"/>
              </a:rPr>
              <a:t>. [online] GOV.UK. Available at: </a:t>
            </a:r>
            <a:r>
              <a:rPr lang="en-GB" sz="1800" dirty="0">
                <a:latin typeface="Aptos"/>
                <a:cs typeface="Times New Roman"/>
                <a:hlinkClick r:id="rId2"/>
              </a:rPr>
              <a:t>https://www.gov.uk/guidance/emergency-response-and-recovery</a:t>
            </a:r>
            <a:r>
              <a:rPr lang="en-GB" sz="1800" dirty="0">
                <a:latin typeface="Aptos"/>
                <a:cs typeface="Times New Roman"/>
              </a:rPr>
              <a:t>. </a:t>
            </a:r>
            <a:endParaRPr lang="en-GB" sz="1800" dirty="0">
              <a:latin typeface="Aptos"/>
            </a:endParaRPr>
          </a:p>
          <a:p>
            <a:r>
              <a:rPr lang="en-GB" sz="1800" dirty="0">
                <a:latin typeface="Aptos"/>
                <a:cs typeface="Times New Roman"/>
              </a:rPr>
              <a:t>GOV.UK. (n.d.). </a:t>
            </a:r>
            <a:r>
              <a:rPr lang="en-GB" sz="1800" i="1" dirty="0">
                <a:latin typeface="Aptos"/>
                <a:cs typeface="Times New Roman"/>
              </a:rPr>
              <a:t>Ministry of Defence working arrangements with media organisations (MOD green book)</a:t>
            </a:r>
            <a:r>
              <a:rPr lang="en-GB" sz="1800" dirty="0">
                <a:latin typeface="Aptos"/>
                <a:cs typeface="Times New Roman"/>
              </a:rPr>
              <a:t>. [online] Available at: </a:t>
            </a:r>
            <a:r>
              <a:rPr lang="en-GB" sz="1800" dirty="0">
                <a:latin typeface="Aptos"/>
                <a:cs typeface="Times New Roman"/>
                <a:hlinkClick r:id="rId3"/>
              </a:rPr>
              <a:t>https://www.gov.uk/government/publications/the-green-book</a:t>
            </a:r>
            <a:r>
              <a:rPr lang="en-GB" sz="1800" dirty="0">
                <a:latin typeface="Aptos"/>
                <a:cs typeface="Times New Roman"/>
              </a:rPr>
              <a:t>. </a:t>
            </a:r>
            <a:endParaRPr lang="en-GB" sz="1800" dirty="0">
              <a:latin typeface="Aptos"/>
            </a:endParaRPr>
          </a:p>
          <a:p>
            <a:r>
              <a:rPr lang="en-GB" sz="1800" dirty="0">
                <a:latin typeface="Aptos"/>
                <a:cs typeface="Times New Roman"/>
              </a:rPr>
              <a:t>GOV.UK. (n.d.). </a:t>
            </a:r>
            <a:r>
              <a:rPr lang="en-GB" sz="1800" i="1" dirty="0">
                <a:latin typeface="Aptos"/>
                <a:cs typeface="Times New Roman"/>
              </a:rPr>
              <a:t>Protect Duty</a:t>
            </a:r>
            <a:r>
              <a:rPr lang="en-GB" sz="1800" dirty="0">
                <a:latin typeface="Aptos"/>
                <a:cs typeface="Times New Roman"/>
              </a:rPr>
              <a:t>. [online] Available at: </a:t>
            </a:r>
            <a:r>
              <a:rPr lang="en-GB" sz="1800" dirty="0">
                <a:latin typeface="Aptos"/>
                <a:cs typeface="Times New Roman"/>
                <a:hlinkClick r:id="rId4"/>
              </a:rPr>
              <a:t>https://www.gov.uk/government/consultations/protect-duty</a:t>
            </a:r>
            <a:r>
              <a:rPr lang="en-GB" sz="1800" dirty="0">
                <a:latin typeface="Aptos"/>
                <a:cs typeface="Times New Roman"/>
              </a:rPr>
              <a:t>. </a:t>
            </a:r>
            <a:endParaRPr lang="en-GB" sz="1800" dirty="0">
              <a:latin typeface="Aptos"/>
            </a:endParaRPr>
          </a:p>
          <a:p>
            <a:r>
              <a:rPr lang="en-GB" sz="1800" dirty="0">
                <a:latin typeface="Aptos"/>
                <a:cs typeface="Times New Roman"/>
              </a:rPr>
              <a:t>Haddon, C. (2020). </a:t>
            </a:r>
            <a:r>
              <a:rPr lang="en-GB" sz="1800" i="1" dirty="0">
                <a:latin typeface="Aptos"/>
                <a:cs typeface="Times New Roman"/>
              </a:rPr>
              <a:t>COBR (COBRA)</a:t>
            </a:r>
            <a:r>
              <a:rPr lang="en-GB" sz="1800" dirty="0">
                <a:latin typeface="Aptos"/>
                <a:cs typeface="Times New Roman"/>
              </a:rPr>
              <a:t>. [online] Institute for Government. Available at: </a:t>
            </a:r>
            <a:r>
              <a:rPr lang="en-GB" sz="1800" dirty="0">
                <a:latin typeface="Aptos"/>
                <a:cs typeface="Times New Roman"/>
                <a:hlinkClick r:id="rId5"/>
              </a:rPr>
              <a:t>https://www.instituteforgovernment.org.uk/explainer/cobr-cobra</a:t>
            </a:r>
            <a:r>
              <a:rPr lang="en-GB" sz="1800" dirty="0">
                <a:latin typeface="Aptos"/>
                <a:cs typeface="Times New Roman"/>
              </a:rPr>
              <a:t>. </a:t>
            </a:r>
            <a:endParaRPr lang="en-GB" sz="1800" dirty="0">
              <a:latin typeface="Aptos"/>
            </a:endParaRPr>
          </a:p>
          <a:p>
            <a:r>
              <a:rPr lang="en-GB" sz="1800" dirty="0">
                <a:latin typeface="Aptos"/>
                <a:cs typeface="Times New Roman"/>
              </a:rPr>
              <a:t>JESIP (2021). </a:t>
            </a:r>
            <a:r>
              <a:rPr lang="en-GB" sz="1800" i="1" dirty="0">
                <a:latin typeface="Aptos"/>
                <a:cs typeface="Times New Roman"/>
              </a:rPr>
              <a:t>Introduction to the Joint Doctrine</a:t>
            </a:r>
            <a:r>
              <a:rPr lang="en-GB" sz="1800" dirty="0">
                <a:latin typeface="Aptos"/>
                <a:cs typeface="Times New Roman"/>
              </a:rPr>
              <a:t>. [online] JESIP Website. Available at: </a:t>
            </a:r>
            <a:r>
              <a:rPr lang="en-GB" sz="1800" dirty="0">
                <a:latin typeface="Aptos"/>
                <a:cs typeface="Times New Roman"/>
                <a:hlinkClick r:id="rId6"/>
              </a:rPr>
              <a:t>https://www.jesip.org.uk/joint-doctrine/introduction-to-the-joint-doctrine/</a:t>
            </a:r>
            <a:r>
              <a:rPr lang="en-GB" sz="1800" dirty="0">
                <a:latin typeface="Aptos"/>
                <a:cs typeface="Times New Roman"/>
              </a:rPr>
              <a:t>. </a:t>
            </a:r>
            <a:endParaRPr lang="en-GB" sz="1800" dirty="0">
              <a:latin typeface="Aptos"/>
            </a:endParaRPr>
          </a:p>
          <a:p>
            <a:r>
              <a:rPr lang="en-GB" sz="1800" dirty="0">
                <a:latin typeface="Aptos"/>
                <a:cs typeface="Times New Roman"/>
              </a:rPr>
              <a:t>W. Timothy Coombs (2022). </a:t>
            </a:r>
            <a:r>
              <a:rPr lang="en-GB" sz="1800" i="1" dirty="0">
                <a:latin typeface="Aptos"/>
                <a:cs typeface="Times New Roman"/>
              </a:rPr>
              <a:t>Ongoing Crisis Communication</a:t>
            </a:r>
            <a:r>
              <a:rPr lang="en-GB" sz="1800" dirty="0">
                <a:latin typeface="Aptos"/>
                <a:cs typeface="Times New Roman"/>
              </a:rPr>
              <a:t>. SAGE Publications.</a:t>
            </a:r>
            <a:endParaRPr lang="en-GB" sz="1800">
              <a:latin typeface="Apto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2116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Riley Tippett 2305603 Jacqui Jones Crisis Management BMTP6020 Crisis Presentation </vt:lpstr>
      <vt:lpstr>Platinum Command and Crisis Communication</vt:lpstr>
      <vt:lpstr>What is Platinum Command?</vt:lpstr>
      <vt:lpstr>Why does Crisis Communication matter?</vt:lpstr>
      <vt:lpstr>How Communication Flows (Command Structure)</vt:lpstr>
      <vt:lpstr>Platinum Command’s Crisis Communication Responsibilities</vt:lpstr>
      <vt:lpstr>Green Book &amp; Martyn’s Law</vt:lpstr>
      <vt:lpstr>SCCT</vt:lpstr>
      <vt:lpstr>Real Case Example</vt:lpstr>
      <vt:lpstr>Real Case example 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212</cp:revision>
  <dcterms:created xsi:type="dcterms:W3CDTF">2025-11-30T18:50:07Z</dcterms:created>
  <dcterms:modified xsi:type="dcterms:W3CDTF">2025-11-30T22:40:26Z</dcterms:modified>
</cp:coreProperties>
</file>