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9" r:id="rId4"/>
    <p:sldId id="262" r:id="rId5"/>
    <p:sldId id="260" r:id="rId6"/>
    <p:sldId id="261" r:id="rId7"/>
    <p:sldId id="263" r:id="rId8"/>
    <p:sldId id="264" r:id="rId9"/>
    <p:sldId id="265" r:id="rId10"/>
    <p:sldId id="267" r:id="rId11"/>
    <p:sldId id="258"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E50409-6787-41C2-B8C7-BAF5AFB95A47}" v="87" dt="2019-01-07T16:26:53.4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4" autoAdjust="0"/>
    <p:restoredTop sz="81681" autoAdjust="0"/>
  </p:normalViewPr>
  <p:slideViewPr>
    <p:cSldViewPr snapToGrid="0">
      <p:cViewPr varScale="1">
        <p:scale>
          <a:sx n="70" d="100"/>
          <a:sy n="70" d="100"/>
        </p:scale>
        <p:origin x="1166"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fenwick1@outlook.com" userId="0fcdeac5492e6a56" providerId="LiveId" clId="{A6B425EA-747E-409B-9B44-6703D9E244F9}"/>
    <pc:docChg chg="custSel addSld modSld">
      <pc:chgData name="rhi.fenwick1@outlook.com" userId="0fcdeac5492e6a56" providerId="LiveId" clId="{A6B425EA-747E-409B-9B44-6703D9E244F9}" dt="2018-12-28T15:18:14.134" v="834" actId="20577"/>
      <pc:docMkLst>
        <pc:docMk/>
      </pc:docMkLst>
      <pc:sldChg chg="modSp">
        <pc:chgData name="rhi.fenwick1@outlook.com" userId="0fcdeac5492e6a56" providerId="LiveId" clId="{A6B425EA-747E-409B-9B44-6703D9E244F9}" dt="2018-12-28T14:38:43.796" v="612" actId="27636"/>
        <pc:sldMkLst>
          <pc:docMk/>
          <pc:sldMk cId="2087069218" sldId="257"/>
        </pc:sldMkLst>
        <pc:spChg chg="mod">
          <ac:chgData name="rhi.fenwick1@outlook.com" userId="0fcdeac5492e6a56" providerId="LiveId" clId="{A6B425EA-747E-409B-9B44-6703D9E244F9}" dt="2018-12-14T11:01:56.846" v="28" actId="20577"/>
          <ac:spMkLst>
            <pc:docMk/>
            <pc:sldMk cId="2087069218" sldId="257"/>
            <ac:spMk id="2" creationId="{8C740CF0-5A2C-4B91-8332-1ECEDF61C831}"/>
          </ac:spMkLst>
        </pc:spChg>
        <pc:spChg chg="mod">
          <ac:chgData name="rhi.fenwick1@outlook.com" userId="0fcdeac5492e6a56" providerId="LiveId" clId="{A6B425EA-747E-409B-9B44-6703D9E244F9}" dt="2018-12-28T14:38:43.796" v="612" actId="27636"/>
          <ac:spMkLst>
            <pc:docMk/>
            <pc:sldMk cId="2087069218" sldId="257"/>
            <ac:spMk id="3" creationId="{66379048-CF7E-4BD5-AA18-C8254CE02DC1}"/>
          </ac:spMkLst>
        </pc:spChg>
      </pc:sldChg>
      <pc:sldChg chg="modSp add">
        <pc:chgData name="rhi.fenwick1@outlook.com" userId="0fcdeac5492e6a56" providerId="LiveId" clId="{A6B425EA-747E-409B-9B44-6703D9E244F9}" dt="2018-12-28T14:45:45.692" v="765" actId="20577"/>
        <pc:sldMkLst>
          <pc:docMk/>
          <pc:sldMk cId="3439872305" sldId="258"/>
        </pc:sldMkLst>
        <pc:spChg chg="mod">
          <ac:chgData name="rhi.fenwick1@outlook.com" userId="0fcdeac5492e6a56" providerId="LiveId" clId="{A6B425EA-747E-409B-9B44-6703D9E244F9}" dt="2018-12-28T14:38:55.250" v="624" actId="20577"/>
          <ac:spMkLst>
            <pc:docMk/>
            <pc:sldMk cId="3439872305" sldId="258"/>
            <ac:spMk id="2" creationId="{7F5BF55B-8F27-4265-A3FA-A42095D9C714}"/>
          </ac:spMkLst>
        </pc:spChg>
        <pc:spChg chg="mod">
          <ac:chgData name="rhi.fenwick1@outlook.com" userId="0fcdeac5492e6a56" providerId="LiveId" clId="{A6B425EA-747E-409B-9B44-6703D9E244F9}" dt="2018-12-28T14:45:45.692" v="765" actId="20577"/>
          <ac:spMkLst>
            <pc:docMk/>
            <pc:sldMk cId="3439872305" sldId="258"/>
            <ac:spMk id="3" creationId="{CDFE3FA9-23FA-49BB-8014-6002487CA02E}"/>
          </ac:spMkLst>
        </pc:spChg>
      </pc:sldChg>
      <pc:sldChg chg="modSp add">
        <pc:chgData name="rhi.fenwick1@outlook.com" userId="0fcdeac5492e6a56" providerId="LiveId" clId="{A6B425EA-747E-409B-9B44-6703D9E244F9}" dt="2018-12-28T15:10:52.622" v="817" actId="313"/>
        <pc:sldMkLst>
          <pc:docMk/>
          <pc:sldMk cId="2748934145" sldId="259"/>
        </pc:sldMkLst>
        <pc:spChg chg="mod">
          <ac:chgData name="rhi.fenwick1@outlook.com" userId="0fcdeac5492e6a56" providerId="LiveId" clId="{A6B425EA-747E-409B-9B44-6703D9E244F9}" dt="2018-12-28T14:57:38.306" v="781" actId="20577"/>
          <ac:spMkLst>
            <pc:docMk/>
            <pc:sldMk cId="2748934145" sldId="259"/>
            <ac:spMk id="2" creationId="{6F2557B7-5440-4654-A09F-1F11E0B9D89E}"/>
          </ac:spMkLst>
        </pc:spChg>
        <pc:spChg chg="mod">
          <ac:chgData name="rhi.fenwick1@outlook.com" userId="0fcdeac5492e6a56" providerId="LiveId" clId="{A6B425EA-747E-409B-9B44-6703D9E244F9}" dt="2018-12-28T15:10:52.622" v="817" actId="313"/>
          <ac:spMkLst>
            <pc:docMk/>
            <pc:sldMk cId="2748934145" sldId="259"/>
            <ac:spMk id="3" creationId="{B134938E-F98C-40C5-B274-B58FB75967AC}"/>
          </ac:spMkLst>
        </pc:spChg>
      </pc:sldChg>
      <pc:sldChg chg="modSp add">
        <pc:chgData name="rhi.fenwick1@outlook.com" userId="0fcdeac5492e6a56" providerId="LiveId" clId="{A6B425EA-747E-409B-9B44-6703D9E244F9}" dt="2018-12-28T15:18:14.134" v="834" actId="20577"/>
        <pc:sldMkLst>
          <pc:docMk/>
          <pc:sldMk cId="992768769" sldId="260"/>
        </pc:sldMkLst>
        <pc:spChg chg="mod">
          <ac:chgData name="rhi.fenwick1@outlook.com" userId="0fcdeac5492e6a56" providerId="LiveId" clId="{A6B425EA-747E-409B-9B44-6703D9E244F9}" dt="2018-12-28T15:18:14.134" v="834" actId="20577"/>
          <ac:spMkLst>
            <pc:docMk/>
            <pc:sldMk cId="992768769" sldId="260"/>
            <ac:spMk id="2" creationId="{96911596-7902-4A54-96A8-9437DA217C57}"/>
          </ac:spMkLst>
        </pc:spChg>
      </pc:sldChg>
    </pc:docChg>
  </pc:docChgLst>
  <pc:docChgLst>
    <pc:chgData name="rhi.fenwick1@outlook.com" userId="0fcdeac5492e6a56" providerId="LiveId" clId="{21E50409-6787-41C2-B8C7-BAF5AFB95A47}"/>
    <pc:docChg chg="undo custSel mod addSld delSld modSld sldOrd">
      <pc:chgData name="rhi.fenwick1@outlook.com" userId="0fcdeac5492e6a56" providerId="LiveId" clId="{21E50409-6787-41C2-B8C7-BAF5AFB95A47}" dt="2019-01-07T16:26:53.436" v="4203"/>
      <pc:docMkLst>
        <pc:docMk/>
      </pc:docMkLst>
      <pc:sldChg chg="modSp modAnim modNotesTx">
        <pc:chgData name="rhi.fenwick1@outlook.com" userId="0fcdeac5492e6a56" providerId="LiveId" clId="{21E50409-6787-41C2-B8C7-BAF5AFB95A47}" dt="2019-01-07T16:26:53.436" v="4203"/>
        <pc:sldMkLst>
          <pc:docMk/>
          <pc:sldMk cId="2087069218" sldId="257"/>
        </pc:sldMkLst>
        <pc:spChg chg="mod">
          <ac:chgData name="rhi.fenwick1@outlook.com" userId="0fcdeac5492e6a56" providerId="LiveId" clId="{21E50409-6787-41C2-B8C7-BAF5AFB95A47}" dt="2019-01-02T15:38:29.677" v="314" actId="20577"/>
          <ac:spMkLst>
            <pc:docMk/>
            <pc:sldMk cId="2087069218" sldId="257"/>
            <ac:spMk id="2" creationId="{8C740CF0-5A2C-4B91-8332-1ECEDF61C831}"/>
          </ac:spMkLst>
        </pc:spChg>
        <pc:spChg chg="mod">
          <ac:chgData name="rhi.fenwick1@outlook.com" userId="0fcdeac5492e6a56" providerId="LiveId" clId="{21E50409-6787-41C2-B8C7-BAF5AFB95A47}" dt="2019-01-02T15:52:10.541" v="467" actId="20577"/>
          <ac:spMkLst>
            <pc:docMk/>
            <pc:sldMk cId="2087069218" sldId="257"/>
            <ac:spMk id="3" creationId="{66379048-CF7E-4BD5-AA18-C8254CE02DC1}"/>
          </ac:spMkLst>
        </pc:spChg>
      </pc:sldChg>
      <pc:sldChg chg="modSp add del">
        <pc:chgData name="rhi.fenwick1@outlook.com" userId="0fcdeac5492e6a56" providerId="LiveId" clId="{21E50409-6787-41C2-B8C7-BAF5AFB95A47}" dt="2019-01-07T16:13:37.657" v="3527" actId="2696"/>
        <pc:sldMkLst>
          <pc:docMk/>
          <pc:sldMk cId="3439872305" sldId="258"/>
        </pc:sldMkLst>
        <pc:spChg chg="mod">
          <ac:chgData name="rhi.fenwick1@outlook.com" userId="0fcdeac5492e6a56" providerId="LiveId" clId="{21E50409-6787-41C2-B8C7-BAF5AFB95A47}" dt="2019-01-07T12:52:36.781" v="1399" actId="20577"/>
          <ac:spMkLst>
            <pc:docMk/>
            <pc:sldMk cId="3439872305" sldId="258"/>
            <ac:spMk id="3" creationId="{CDFE3FA9-23FA-49BB-8014-6002487CA02E}"/>
          </ac:spMkLst>
        </pc:spChg>
      </pc:sldChg>
      <pc:sldChg chg="addSp delSp modSp mod setBg modAnim modNotesTx">
        <pc:chgData name="rhi.fenwick1@outlook.com" userId="0fcdeac5492e6a56" providerId="LiveId" clId="{21E50409-6787-41C2-B8C7-BAF5AFB95A47}" dt="2019-01-07T16:26:40.795" v="4202"/>
        <pc:sldMkLst>
          <pc:docMk/>
          <pc:sldMk cId="2748934145" sldId="259"/>
        </pc:sldMkLst>
        <pc:spChg chg="mod">
          <ac:chgData name="rhi.fenwick1@outlook.com" userId="0fcdeac5492e6a56" providerId="LiveId" clId="{21E50409-6787-41C2-B8C7-BAF5AFB95A47}" dt="2019-01-02T14:59:47.083" v="39" actId="26606"/>
          <ac:spMkLst>
            <pc:docMk/>
            <pc:sldMk cId="2748934145" sldId="259"/>
            <ac:spMk id="2" creationId="{6F2557B7-5440-4654-A09F-1F11E0B9D89E}"/>
          </ac:spMkLst>
        </pc:spChg>
        <pc:spChg chg="mod">
          <ac:chgData name="rhi.fenwick1@outlook.com" userId="0fcdeac5492e6a56" providerId="LiveId" clId="{21E50409-6787-41C2-B8C7-BAF5AFB95A47}" dt="2019-01-07T16:00:43.607" v="2670" actId="14100"/>
          <ac:spMkLst>
            <pc:docMk/>
            <pc:sldMk cId="2748934145" sldId="259"/>
            <ac:spMk id="3" creationId="{B134938E-F98C-40C5-B274-B58FB75967AC}"/>
          </ac:spMkLst>
        </pc:spChg>
        <pc:spChg chg="add mod">
          <ac:chgData name="rhi.fenwick1@outlook.com" userId="0fcdeac5492e6a56" providerId="LiveId" clId="{21E50409-6787-41C2-B8C7-BAF5AFB95A47}" dt="2019-01-07T16:01:07.421" v="2690" actId="20577"/>
          <ac:spMkLst>
            <pc:docMk/>
            <pc:sldMk cId="2748934145" sldId="259"/>
            <ac:spMk id="4" creationId="{8CABD6BC-1CB1-46F1-956A-C6D7822864F8}"/>
          </ac:spMkLst>
        </pc:spChg>
        <pc:spChg chg="mod">
          <ac:chgData name="rhi.fenwick1@outlook.com" userId="0fcdeac5492e6a56" providerId="LiveId" clId="{21E50409-6787-41C2-B8C7-BAF5AFB95A47}" dt="2019-01-07T16:00:39.164" v="2669" actId="14100"/>
          <ac:spMkLst>
            <pc:docMk/>
            <pc:sldMk cId="2748934145" sldId="259"/>
            <ac:spMk id="6" creationId="{DDBD3709-3EF7-4E95-9081-2C16E2378A4D}"/>
          </ac:spMkLst>
        </pc:spChg>
        <pc:spChg chg="add del">
          <ac:chgData name="rhi.fenwick1@outlook.com" userId="0fcdeac5492e6a56" providerId="LiveId" clId="{21E50409-6787-41C2-B8C7-BAF5AFB95A47}" dt="2019-01-02T14:59:47.083" v="39" actId="26606"/>
          <ac:spMkLst>
            <pc:docMk/>
            <pc:sldMk cId="2748934145" sldId="259"/>
            <ac:spMk id="9" creationId="{021A4066-B261-49FE-952E-A0FE3EE75CD2}"/>
          </ac:spMkLst>
        </pc:spChg>
        <pc:spChg chg="add del">
          <ac:chgData name="rhi.fenwick1@outlook.com" userId="0fcdeac5492e6a56" providerId="LiveId" clId="{21E50409-6787-41C2-B8C7-BAF5AFB95A47}" dt="2019-01-02T14:59:47.083" v="39" actId="26606"/>
          <ac:spMkLst>
            <pc:docMk/>
            <pc:sldMk cId="2748934145" sldId="259"/>
            <ac:spMk id="13" creationId="{81958111-BC13-4D45-AB27-0C2C83F9BA64}"/>
          </ac:spMkLst>
        </pc:spChg>
        <pc:spChg chg="add del">
          <ac:chgData name="rhi.fenwick1@outlook.com" userId="0fcdeac5492e6a56" providerId="LiveId" clId="{21E50409-6787-41C2-B8C7-BAF5AFB95A47}" dt="2019-01-02T14:59:47.052" v="38" actId="26606"/>
          <ac:spMkLst>
            <pc:docMk/>
            <pc:sldMk cId="2748934145" sldId="259"/>
            <ac:spMk id="26" creationId="{10419CA0-BFB4-4390-AB8F-5DBFCA45D4D0}"/>
          </ac:spMkLst>
        </pc:spChg>
        <pc:spChg chg="add del">
          <ac:chgData name="rhi.fenwick1@outlook.com" userId="0fcdeac5492e6a56" providerId="LiveId" clId="{21E50409-6787-41C2-B8C7-BAF5AFB95A47}" dt="2019-01-02T14:59:47.052" v="38" actId="26606"/>
          <ac:spMkLst>
            <pc:docMk/>
            <pc:sldMk cId="2748934145" sldId="259"/>
            <ac:spMk id="30" creationId="{596E9C81-ACBE-459E-A7D5-2BB824B68FDA}"/>
          </ac:spMkLst>
        </pc:spChg>
        <pc:spChg chg="add">
          <ac:chgData name="rhi.fenwick1@outlook.com" userId="0fcdeac5492e6a56" providerId="LiveId" clId="{21E50409-6787-41C2-B8C7-BAF5AFB95A47}" dt="2019-01-02T14:59:47.083" v="39" actId="26606"/>
          <ac:spMkLst>
            <pc:docMk/>
            <pc:sldMk cId="2748934145" sldId="259"/>
            <ac:spMk id="40" creationId="{35C3D674-3D59-4E93-80CA-0C0A9095E816}"/>
          </ac:spMkLst>
        </pc:spChg>
        <pc:spChg chg="add">
          <ac:chgData name="rhi.fenwick1@outlook.com" userId="0fcdeac5492e6a56" providerId="LiveId" clId="{21E50409-6787-41C2-B8C7-BAF5AFB95A47}" dt="2019-01-02T14:59:47.083" v="39" actId="26606"/>
          <ac:spMkLst>
            <pc:docMk/>
            <pc:sldMk cId="2748934145" sldId="259"/>
            <ac:spMk id="42" creationId="{EF2A81E1-BCBE-426B-8C09-33274E69409D}"/>
          </ac:spMkLst>
        </pc:spChg>
        <pc:grpChg chg="add del">
          <ac:chgData name="rhi.fenwick1@outlook.com" userId="0fcdeac5492e6a56" providerId="LiveId" clId="{21E50409-6787-41C2-B8C7-BAF5AFB95A47}" dt="2019-01-02T14:59:47.083" v="39" actId="26606"/>
          <ac:grpSpMkLst>
            <pc:docMk/>
            <pc:sldMk cId="2748934145" sldId="259"/>
            <ac:grpSpMk id="15" creationId="{82188758-E18A-4CE5-9D03-F4BF5D887C3F}"/>
          </ac:grpSpMkLst>
        </pc:grpChg>
        <pc:grpChg chg="add del">
          <ac:chgData name="rhi.fenwick1@outlook.com" userId="0fcdeac5492e6a56" providerId="LiveId" clId="{21E50409-6787-41C2-B8C7-BAF5AFB95A47}" dt="2019-01-02T14:59:47.052" v="38" actId="26606"/>
          <ac:grpSpMkLst>
            <pc:docMk/>
            <pc:sldMk cId="2748934145" sldId="259"/>
            <ac:grpSpMk id="32" creationId="{CEBDCB18-ABE5-43B0-8B68-89FEDAECB8B0}"/>
          </ac:grpSpMkLst>
        </pc:grpChg>
        <pc:picChg chg="add mod">
          <ac:chgData name="rhi.fenwick1@outlook.com" userId="0fcdeac5492e6a56" providerId="LiveId" clId="{21E50409-6787-41C2-B8C7-BAF5AFB95A47}" dt="2019-01-02T14:59:52.970" v="40" actId="1076"/>
          <ac:picMkLst>
            <pc:docMk/>
            <pc:sldMk cId="2748934145" sldId="259"/>
            <ac:picMk id="4" creationId="{BFA72059-A83E-4B4B-B5C3-7E3F56FDD653}"/>
          </ac:picMkLst>
        </pc:picChg>
        <pc:picChg chg="add del">
          <ac:chgData name="rhi.fenwick1@outlook.com" userId="0fcdeac5492e6a56" providerId="LiveId" clId="{21E50409-6787-41C2-B8C7-BAF5AFB95A47}" dt="2019-01-02T14:59:47.083" v="39" actId="26606"/>
          <ac:picMkLst>
            <pc:docMk/>
            <pc:sldMk cId="2748934145" sldId="259"/>
            <ac:picMk id="19" creationId="{D42F4933-2ECF-4EE5-BCE4-F19E3CA609FE}"/>
          </ac:picMkLst>
        </pc:picChg>
        <pc:picChg chg="add del">
          <ac:chgData name="rhi.fenwick1@outlook.com" userId="0fcdeac5492e6a56" providerId="LiveId" clId="{21E50409-6787-41C2-B8C7-BAF5AFB95A47}" dt="2019-01-02T14:59:47.052" v="38" actId="26606"/>
          <ac:picMkLst>
            <pc:docMk/>
            <pc:sldMk cId="2748934145" sldId="259"/>
            <ac:picMk id="36" creationId="{08EC5C75-E28F-4899-9C2E-39431B82B740}"/>
          </ac:picMkLst>
        </pc:picChg>
        <pc:picChg chg="add">
          <ac:chgData name="rhi.fenwick1@outlook.com" userId="0fcdeac5492e6a56" providerId="LiveId" clId="{21E50409-6787-41C2-B8C7-BAF5AFB95A47}" dt="2019-01-02T14:59:47.083" v="39" actId="26606"/>
          <ac:picMkLst>
            <pc:docMk/>
            <pc:sldMk cId="2748934145" sldId="259"/>
            <ac:picMk id="43" creationId="{39D1DDD4-5BB3-45BA-B9B3-06B62299AD79}"/>
          </ac:picMkLst>
        </pc:picChg>
        <pc:cxnChg chg="add del">
          <ac:chgData name="rhi.fenwick1@outlook.com" userId="0fcdeac5492e6a56" providerId="LiveId" clId="{21E50409-6787-41C2-B8C7-BAF5AFB95A47}" dt="2019-01-02T14:59:47.083" v="39" actId="26606"/>
          <ac:cxnSpMkLst>
            <pc:docMk/>
            <pc:sldMk cId="2748934145" sldId="259"/>
            <ac:cxnSpMk id="11" creationId="{381B4579-E2EA-4BD7-94FF-0A0BEE135C6B}"/>
          </ac:cxnSpMkLst>
        </pc:cxnChg>
        <pc:cxnChg chg="add del">
          <ac:chgData name="rhi.fenwick1@outlook.com" userId="0fcdeac5492e6a56" providerId="LiveId" clId="{21E50409-6787-41C2-B8C7-BAF5AFB95A47}" dt="2019-01-02T14:59:47.083" v="39" actId="26606"/>
          <ac:cxnSpMkLst>
            <pc:docMk/>
            <pc:sldMk cId="2748934145" sldId="259"/>
            <ac:cxnSpMk id="21" creationId="{C6FAC23C-014D-4AC5-AD1B-36F7D0E7EF32}"/>
          </ac:cxnSpMkLst>
        </pc:cxnChg>
        <pc:cxnChg chg="add del">
          <ac:chgData name="rhi.fenwick1@outlook.com" userId="0fcdeac5492e6a56" providerId="LiveId" clId="{21E50409-6787-41C2-B8C7-BAF5AFB95A47}" dt="2019-01-02T14:59:47.052" v="38" actId="26606"/>
          <ac:cxnSpMkLst>
            <pc:docMk/>
            <pc:sldMk cId="2748934145" sldId="259"/>
            <ac:cxnSpMk id="28" creationId="{5CF4C623-16D7-4722-8EFB-A5B0E3BC077D}"/>
          </ac:cxnSpMkLst>
        </pc:cxnChg>
        <pc:cxnChg chg="add">
          <ac:chgData name="rhi.fenwick1@outlook.com" userId="0fcdeac5492e6a56" providerId="LiveId" clId="{21E50409-6787-41C2-B8C7-BAF5AFB95A47}" dt="2019-01-02T14:59:47.083" v="39" actId="26606"/>
          <ac:cxnSpMkLst>
            <pc:docMk/>
            <pc:sldMk cId="2748934145" sldId="259"/>
            <ac:cxnSpMk id="34" creationId="{A24DAE64-2302-42EA-8239-F2F0775CA5AD}"/>
          </ac:cxnSpMkLst>
        </pc:cxnChg>
        <pc:cxnChg chg="add del">
          <ac:chgData name="rhi.fenwick1@outlook.com" userId="0fcdeac5492e6a56" providerId="LiveId" clId="{21E50409-6787-41C2-B8C7-BAF5AFB95A47}" dt="2019-01-02T14:59:47.052" v="38" actId="26606"/>
          <ac:cxnSpMkLst>
            <pc:docMk/>
            <pc:sldMk cId="2748934145" sldId="259"/>
            <ac:cxnSpMk id="38" creationId="{46AAE0A1-60AD-4190-B85D-2DD8148369C7}"/>
          </ac:cxnSpMkLst>
        </pc:cxnChg>
        <pc:cxnChg chg="add">
          <ac:chgData name="rhi.fenwick1@outlook.com" userId="0fcdeac5492e6a56" providerId="LiveId" clId="{21E50409-6787-41C2-B8C7-BAF5AFB95A47}" dt="2019-01-02T14:59:47.083" v="39" actId="26606"/>
          <ac:cxnSpMkLst>
            <pc:docMk/>
            <pc:sldMk cId="2748934145" sldId="259"/>
            <ac:cxnSpMk id="41" creationId="{C884B8F8-FDC9-498B-9960-5D7260AFCB03}"/>
          </ac:cxnSpMkLst>
        </pc:cxnChg>
      </pc:sldChg>
      <pc:sldChg chg="addSp delSp modSp modAnim modNotesTx">
        <pc:chgData name="rhi.fenwick1@outlook.com" userId="0fcdeac5492e6a56" providerId="LiveId" clId="{21E50409-6787-41C2-B8C7-BAF5AFB95A47}" dt="2019-01-07T16:26:18.982" v="4200"/>
        <pc:sldMkLst>
          <pc:docMk/>
          <pc:sldMk cId="992768769" sldId="260"/>
        </pc:sldMkLst>
        <pc:spChg chg="mod">
          <ac:chgData name="rhi.fenwick1@outlook.com" userId="0fcdeac5492e6a56" providerId="LiveId" clId="{21E50409-6787-41C2-B8C7-BAF5AFB95A47}" dt="2019-01-02T15:35:25.809" v="289" actId="20577"/>
          <ac:spMkLst>
            <pc:docMk/>
            <pc:sldMk cId="992768769" sldId="260"/>
            <ac:spMk id="2" creationId="{96911596-7902-4A54-96A8-9437DA217C57}"/>
          </ac:spMkLst>
        </pc:spChg>
        <pc:spChg chg="del">
          <ac:chgData name="rhi.fenwick1@outlook.com" userId="0fcdeac5492e6a56" providerId="LiveId" clId="{21E50409-6787-41C2-B8C7-BAF5AFB95A47}" dt="2019-01-07T12:42:36.432" v="1310" actId="478"/>
          <ac:spMkLst>
            <pc:docMk/>
            <pc:sldMk cId="992768769" sldId="260"/>
            <ac:spMk id="3" creationId="{A50DD9F3-B594-423F-94D8-10739E526DED}"/>
          </ac:spMkLst>
        </pc:spChg>
        <pc:spChg chg="add mod">
          <ac:chgData name="rhi.fenwick1@outlook.com" userId="0fcdeac5492e6a56" providerId="LiveId" clId="{21E50409-6787-41C2-B8C7-BAF5AFB95A47}" dt="2019-01-07T16:03:11.521" v="2705" actId="20577"/>
          <ac:spMkLst>
            <pc:docMk/>
            <pc:sldMk cId="992768769" sldId="260"/>
            <ac:spMk id="5" creationId="{619B34A5-E4D4-46E8-B62C-50A3C83E960D}"/>
          </ac:spMkLst>
        </pc:spChg>
        <pc:picChg chg="add mod modCrop">
          <ac:chgData name="rhi.fenwick1@outlook.com" userId="0fcdeac5492e6a56" providerId="LiveId" clId="{21E50409-6787-41C2-B8C7-BAF5AFB95A47}" dt="2019-01-07T12:43:14.679" v="1317" actId="1076"/>
          <ac:picMkLst>
            <pc:docMk/>
            <pc:sldMk cId="992768769" sldId="260"/>
            <ac:picMk id="4" creationId="{4AB1CF6A-E713-4E7B-8B88-8F03E3437F4C}"/>
          </ac:picMkLst>
        </pc:picChg>
      </pc:sldChg>
      <pc:sldChg chg="modSp add modAnim modNotesTx">
        <pc:chgData name="rhi.fenwick1@outlook.com" userId="0fcdeac5492e6a56" providerId="LiveId" clId="{21E50409-6787-41C2-B8C7-BAF5AFB95A47}" dt="2019-01-07T16:26:02.748" v="4198"/>
        <pc:sldMkLst>
          <pc:docMk/>
          <pc:sldMk cId="2791657246" sldId="261"/>
        </pc:sldMkLst>
        <pc:spChg chg="mod">
          <ac:chgData name="rhi.fenwick1@outlook.com" userId="0fcdeac5492e6a56" providerId="LiveId" clId="{21E50409-6787-41C2-B8C7-BAF5AFB95A47}" dt="2018-12-30T13:03:42.310" v="29" actId="20577"/>
          <ac:spMkLst>
            <pc:docMk/>
            <pc:sldMk cId="2791657246" sldId="261"/>
            <ac:spMk id="2" creationId="{BDB40380-C17D-4940-A76D-A54F9D666D17}"/>
          </ac:spMkLst>
        </pc:spChg>
      </pc:sldChg>
      <pc:sldChg chg="modSp add ord modAnim modNotesTx">
        <pc:chgData name="rhi.fenwick1@outlook.com" userId="0fcdeac5492e6a56" providerId="LiveId" clId="{21E50409-6787-41C2-B8C7-BAF5AFB95A47}" dt="2019-01-07T16:26:30.062" v="4201"/>
        <pc:sldMkLst>
          <pc:docMk/>
          <pc:sldMk cId="325356975" sldId="262"/>
        </pc:sldMkLst>
        <pc:spChg chg="mod">
          <ac:chgData name="rhi.fenwick1@outlook.com" userId="0fcdeac5492e6a56" providerId="LiveId" clId="{21E50409-6787-41C2-B8C7-BAF5AFB95A47}" dt="2019-01-02T15:35:16.427" v="273" actId="20577"/>
          <ac:spMkLst>
            <pc:docMk/>
            <pc:sldMk cId="325356975" sldId="262"/>
            <ac:spMk id="2" creationId="{F915E216-43ED-4711-A3BC-130653D51BE3}"/>
          </ac:spMkLst>
        </pc:spChg>
        <pc:spChg chg="mod">
          <ac:chgData name="rhi.fenwick1@outlook.com" userId="0fcdeac5492e6a56" providerId="LiveId" clId="{21E50409-6787-41C2-B8C7-BAF5AFB95A47}" dt="2019-01-07T16:00:25.738" v="2659" actId="20577"/>
          <ac:spMkLst>
            <pc:docMk/>
            <pc:sldMk cId="325356975" sldId="262"/>
            <ac:spMk id="5" creationId="{FF327F44-183A-4E2F-8C0B-1C2E6DBDE248}"/>
          </ac:spMkLst>
        </pc:spChg>
      </pc:sldChg>
      <pc:sldChg chg="modAnim modNotesTx">
        <pc:chgData name="rhi.fenwick1@outlook.com" userId="0fcdeac5492e6a56" providerId="LiveId" clId="{21E50409-6787-41C2-B8C7-BAF5AFB95A47}" dt="2019-01-07T16:26:10.369" v="4199"/>
        <pc:sldMkLst>
          <pc:docMk/>
          <pc:sldMk cId="4213830228" sldId="263"/>
        </pc:sldMkLst>
      </pc:sldChg>
      <pc:sldChg chg="addSp modSp modAnim">
        <pc:chgData name="rhi.fenwick1@outlook.com" userId="0fcdeac5492e6a56" providerId="LiveId" clId="{21E50409-6787-41C2-B8C7-BAF5AFB95A47}" dt="2019-01-07T16:25:32.420" v="4193"/>
        <pc:sldMkLst>
          <pc:docMk/>
          <pc:sldMk cId="3049065946" sldId="264"/>
        </pc:sldMkLst>
        <pc:spChg chg="mod">
          <ac:chgData name="rhi.fenwick1@outlook.com" userId="0fcdeac5492e6a56" providerId="LiveId" clId="{21E50409-6787-41C2-B8C7-BAF5AFB95A47}" dt="2019-01-07T11:26:15.291" v="663" actId="14100"/>
          <ac:spMkLst>
            <pc:docMk/>
            <pc:sldMk cId="3049065946" sldId="264"/>
            <ac:spMk id="2" creationId="{26C99E96-727F-40AF-947C-A8937F7880D9}"/>
          </ac:spMkLst>
        </pc:spChg>
        <pc:spChg chg="mod">
          <ac:chgData name="rhi.fenwick1@outlook.com" userId="0fcdeac5492e6a56" providerId="LiveId" clId="{21E50409-6787-41C2-B8C7-BAF5AFB95A47}" dt="2019-01-07T11:27:02.920" v="669" actId="1076"/>
          <ac:spMkLst>
            <pc:docMk/>
            <pc:sldMk cId="3049065946" sldId="264"/>
            <ac:spMk id="4" creationId="{DF63582F-8387-4F8B-B63D-5B83E42D7868}"/>
          </ac:spMkLst>
        </pc:spChg>
        <pc:spChg chg="add mod">
          <ac:chgData name="rhi.fenwick1@outlook.com" userId="0fcdeac5492e6a56" providerId="LiveId" clId="{21E50409-6787-41C2-B8C7-BAF5AFB95A47}" dt="2019-01-07T11:27:11.480" v="671" actId="1076"/>
          <ac:spMkLst>
            <pc:docMk/>
            <pc:sldMk cId="3049065946" sldId="264"/>
            <ac:spMk id="5" creationId="{98B7BF65-0F6D-40F4-B17B-C1DEFDD2D54C}"/>
          </ac:spMkLst>
        </pc:spChg>
        <pc:spChg chg="add mod">
          <ac:chgData name="rhi.fenwick1@outlook.com" userId="0fcdeac5492e6a56" providerId="LiveId" clId="{21E50409-6787-41C2-B8C7-BAF5AFB95A47}" dt="2019-01-07T11:26:31.913" v="666" actId="1076"/>
          <ac:spMkLst>
            <pc:docMk/>
            <pc:sldMk cId="3049065946" sldId="264"/>
            <ac:spMk id="6" creationId="{D8FC99CD-825C-4128-B5FF-DA8110DE75DC}"/>
          </ac:spMkLst>
        </pc:spChg>
        <pc:spChg chg="add mod">
          <ac:chgData name="rhi.fenwick1@outlook.com" userId="0fcdeac5492e6a56" providerId="LiveId" clId="{21E50409-6787-41C2-B8C7-BAF5AFB95A47}" dt="2019-01-07T11:32:19.362" v="856" actId="20577"/>
          <ac:spMkLst>
            <pc:docMk/>
            <pc:sldMk cId="3049065946" sldId="264"/>
            <ac:spMk id="9" creationId="{25026852-94E3-48BF-857E-EBA8977881B2}"/>
          </ac:spMkLst>
        </pc:spChg>
        <pc:picChg chg="add mod">
          <ac:chgData name="rhi.fenwick1@outlook.com" userId="0fcdeac5492e6a56" providerId="LiveId" clId="{21E50409-6787-41C2-B8C7-BAF5AFB95A47}" dt="2019-01-07T11:26:46.685" v="667" actId="1076"/>
          <ac:picMkLst>
            <pc:docMk/>
            <pc:sldMk cId="3049065946" sldId="264"/>
            <ac:picMk id="3" creationId="{1D774750-7B6D-4C6B-8F5B-8620E5E098BC}"/>
          </ac:picMkLst>
        </pc:picChg>
        <pc:picChg chg="add mod">
          <ac:chgData name="rhi.fenwick1@outlook.com" userId="0fcdeac5492e6a56" providerId="LiveId" clId="{21E50409-6787-41C2-B8C7-BAF5AFB95A47}" dt="2019-01-07T11:27:15.850" v="672" actId="1076"/>
          <ac:picMkLst>
            <pc:docMk/>
            <pc:sldMk cId="3049065946" sldId="264"/>
            <ac:picMk id="7" creationId="{3A98F588-EFB1-4CA3-AB79-872CF2F4E21E}"/>
          </ac:picMkLst>
        </pc:picChg>
        <pc:picChg chg="add mod">
          <ac:chgData name="rhi.fenwick1@outlook.com" userId="0fcdeac5492e6a56" providerId="LiveId" clId="{21E50409-6787-41C2-B8C7-BAF5AFB95A47}" dt="2019-01-07T11:27:06.271" v="670" actId="1076"/>
          <ac:picMkLst>
            <pc:docMk/>
            <pc:sldMk cId="3049065946" sldId="264"/>
            <ac:picMk id="8" creationId="{AC35B156-148D-4A8F-ACE0-30FA11964EFA}"/>
          </ac:picMkLst>
        </pc:picChg>
      </pc:sldChg>
      <pc:sldChg chg="addSp delSp modSp modAnim modNotesTx">
        <pc:chgData name="rhi.fenwick1@outlook.com" userId="0fcdeac5492e6a56" providerId="LiveId" clId="{21E50409-6787-41C2-B8C7-BAF5AFB95A47}" dt="2019-01-07T16:25:55.746" v="4197"/>
        <pc:sldMkLst>
          <pc:docMk/>
          <pc:sldMk cId="1718818367" sldId="265"/>
        </pc:sldMkLst>
        <pc:spChg chg="mod">
          <ac:chgData name="rhi.fenwick1@outlook.com" userId="0fcdeac5492e6a56" providerId="LiveId" clId="{21E50409-6787-41C2-B8C7-BAF5AFB95A47}" dt="2019-01-07T11:37:33.260" v="985" actId="20577"/>
          <ac:spMkLst>
            <pc:docMk/>
            <pc:sldMk cId="1718818367" sldId="265"/>
            <ac:spMk id="2" creationId="{2EEFA15B-F051-4DF8-A0F1-DDD4B51D62D0}"/>
          </ac:spMkLst>
        </pc:spChg>
        <pc:spChg chg="del">
          <ac:chgData name="rhi.fenwick1@outlook.com" userId="0fcdeac5492e6a56" providerId="LiveId" clId="{21E50409-6787-41C2-B8C7-BAF5AFB95A47}" dt="2019-01-07T12:18:31.183" v="986" actId="478"/>
          <ac:spMkLst>
            <pc:docMk/>
            <pc:sldMk cId="1718818367" sldId="265"/>
            <ac:spMk id="3" creationId="{CC72CBAD-33E9-4015-A325-60EA7D9D37CF}"/>
          </ac:spMkLst>
        </pc:spChg>
        <pc:spChg chg="add mod">
          <ac:chgData name="rhi.fenwick1@outlook.com" userId="0fcdeac5492e6a56" providerId="LiveId" clId="{21E50409-6787-41C2-B8C7-BAF5AFB95A47}" dt="2019-01-07T12:53:05.298" v="1427" actId="20577"/>
          <ac:spMkLst>
            <pc:docMk/>
            <pc:sldMk cId="1718818367" sldId="265"/>
            <ac:spMk id="7" creationId="{FCEDFC22-547F-46A9-B9CC-E51CEDB007F5}"/>
          </ac:spMkLst>
        </pc:spChg>
        <pc:picChg chg="add mod">
          <ac:chgData name="rhi.fenwick1@outlook.com" userId="0fcdeac5492e6a56" providerId="LiveId" clId="{21E50409-6787-41C2-B8C7-BAF5AFB95A47}" dt="2019-01-07T12:18:44.114" v="990" actId="14100"/>
          <ac:picMkLst>
            <pc:docMk/>
            <pc:sldMk cId="1718818367" sldId="265"/>
            <ac:picMk id="4" creationId="{8036E1EA-4254-4777-9EC1-EC50675F0D98}"/>
          </ac:picMkLst>
        </pc:picChg>
        <pc:picChg chg="add mod">
          <ac:chgData name="rhi.fenwick1@outlook.com" userId="0fcdeac5492e6a56" providerId="LiveId" clId="{21E50409-6787-41C2-B8C7-BAF5AFB95A47}" dt="2019-01-07T12:39:21.481" v="1195" actId="1076"/>
          <ac:picMkLst>
            <pc:docMk/>
            <pc:sldMk cId="1718818367" sldId="265"/>
            <ac:picMk id="5" creationId="{C729D1A6-8E9A-451C-92BE-8524F89855AE}"/>
          </ac:picMkLst>
        </pc:picChg>
        <pc:picChg chg="add mod">
          <ac:chgData name="rhi.fenwick1@outlook.com" userId="0fcdeac5492e6a56" providerId="LiveId" clId="{21E50409-6787-41C2-B8C7-BAF5AFB95A47}" dt="2019-01-07T12:39:18.681" v="1194" actId="1076"/>
          <ac:picMkLst>
            <pc:docMk/>
            <pc:sldMk cId="1718818367" sldId="265"/>
            <ac:picMk id="6" creationId="{CEDCB332-A520-41D3-8152-CE8F287AA6DE}"/>
          </ac:picMkLst>
        </pc:picChg>
      </pc:sldChg>
      <pc:sldChg chg="modSp add">
        <pc:chgData name="rhi.fenwick1@outlook.com" userId="0fcdeac5492e6a56" providerId="LiveId" clId="{21E50409-6787-41C2-B8C7-BAF5AFB95A47}" dt="2019-01-07T15:55:48.699" v="2563" actId="20577"/>
        <pc:sldMkLst>
          <pc:docMk/>
          <pc:sldMk cId="2484286141" sldId="266"/>
        </pc:sldMkLst>
        <pc:spChg chg="mod">
          <ac:chgData name="rhi.fenwick1@outlook.com" userId="0fcdeac5492e6a56" providerId="LiveId" clId="{21E50409-6787-41C2-B8C7-BAF5AFB95A47}" dt="2019-01-07T12:35:08.574" v="1191" actId="20577"/>
          <ac:spMkLst>
            <pc:docMk/>
            <pc:sldMk cId="2484286141" sldId="266"/>
            <ac:spMk id="2" creationId="{67CC81D4-A99A-4E80-9364-A51A2394E599}"/>
          </ac:spMkLst>
        </pc:spChg>
        <pc:spChg chg="mod">
          <ac:chgData name="rhi.fenwick1@outlook.com" userId="0fcdeac5492e6a56" providerId="LiveId" clId="{21E50409-6787-41C2-B8C7-BAF5AFB95A47}" dt="2019-01-07T15:55:48.699" v="2563" actId="20577"/>
          <ac:spMkLst>
            <pc:docMk/>
            <pc:sldMk cId="2484286141" sldId="266"/>
            <ac:spMk id="3" creationId="{E74D75CA-B8A5-45E0-8E9D-25B17198D750}"/>
          </ac:spMkLst>
        </pc:spChg>
      </pc:sldChg>
      <pc:sldChg chg="addSp delSp modSp add del modNotesTx">
        <pc:chgData name="rhi.fenwick1@outlook.com" userId="0fcdeac5492e6a56" providerId="LiveId" clId="{21E50409-6787-41C2-B8C7-BAF5AFB95A47}" dt="2019-01-07T16:23:49.066" v="4185" actId="20577"/>
        <pc:sldMkLst>
          <pc:docMk/>
          <pc:sldMk cId="1012129744" sldId="267"/>
        </pc:sldMkLst>
        <pc:spChg chg="del">
          <ac:chgData name="rhi.fenwick1@outlook.com" userId="0fcdeac5492e6a56" providerId="LiveId" clId="{21E50409-6787-41C2-B8C7-BAF5AFB95A47}" dt="2019-01-07T15:57:22.087" v="2582" actId="478"/>
          <ac:spMkLst>
            <pc:docMk/>
            <pc:sldMk cId="1012129744" sldId="267"/>
            <ac:spMk id="2" creationId="{127F2565-293A-4CAA-9A64-75B3D78C2BC9}"/>
          </ac:spMkLst>
        </pc:spChg>
        <pc:spChg chg="del">
          <ac:chgData name="rhi.fenwick1@outlook.com" userId="0fcdeac5492e6a56" providerId="LiveId" clId="{21E50409-6787-41C2-B8C7-BAF5AFB95A47}" dt="2019-01-07T15:57:24.530" v="2583" actId="478"/>
          <ac:spMkLst>
            <pc:docMk/>
            <pc:sldMk cId="1012129744" sldId="267"/>
            <ac:spMk id="3" creationId="{281A68DF-F008-4996-BE07-45983EB947A3}"/>
          </ac:spMkLst>
        </pc:spChg>
        <pc:spChg chg="add mod">
          <ac:chgData name="rhi.fenwick1@outlook.com" userId="0fcdeac5492e6a56" providerId="LiveId" clId="{21E50409-6787-41C2-B8C7-BAF5AFB95A47}" dt="2019-01-07T15:57:40.985" v="2594" actId="20577"/>
          <ac:spMkLst>
            <pc:docMk/>
            <pc:sldMk cId="1012129744" sldId="267"/>
            <ac:spMk id="4" creationId="{124DB5B3-DC7F-474C-B820-1F776258E09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3D807A-5FA9-41D3-BAE1-6D26C1F2E950}" type="datetimeFigureOut">
              <a:rPr lang="en-GB" smtClean="0"/>
              <a:t>07/01/2019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506E43-1F01-467D-90FB-52D94A9FBDFD}" type="slidenum">
              <a:rPr lang="en-GB" smtClean="0"/>
              <a:t>‹#›</a:t>
            </a:fld>
            <a:endParaRPr lang="en-GB"/>
          </a:p>
        </p:txBody>
      </p:sp>
    </p:spTree>
    <p:extLst>
      <p:ext uri="{BB962C8B-B14F-4D97-AF65-F5344CB8AC3E}">
        <p14:creationId xmlns:p14="http://schemas.microsoft.com/office/powerpoint/2010/main" val="7482746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6506E43-1F01-467D-90FB-52D94A9FBDFD}" type="slidenum">
              <a:rPr lang="en-GB" smtClean="0"/>
              <a:t>1</a:t>
            </a:fld>
            <a:endParaRPr lang="en-GB"/>
          </a:p>
        </p:txBody>
      </p:sp>
    </p:spTree>
    <p:extLst>
      <p:ext uri="{BB962C8B-B14F-4D97-AF65-F5344CB8AC3E}">
        <p14:creationId xmlns:p14="http://schemas.microsoft.com/office/powerpoint/2010/main" val="26965170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Poverty has been defined into three different levels. Relative poverty, absolute poverty and persistent poverty. Relative poverty is when a households income is 50% less than the average households income, people experiencing this kind of poverty are able to afford basic needs, such as food, water, shelter, education and healthcare. A household in absolute poverty however would not be able to afford these basic needs. Following relative poverty, persistent poverty is when a household has 50 to 60 percent less income in 2 out of 3 years. Meaning it is a long term issue, having more impact on social issues such as social exclusion.  This is from Relative vs Absolute Poverty (Habitat for Humanity. Great Britain</a:t>
            </a:r>
          </a:p>
        </p:txBody>
      </p:sp>
      <p:sp>
        <p:nvSpPr>
          <p:cNvPr id="4" name="Slide Number Placeholder 3"/>
          <p:cNvSpPr>
            <a:spLocks noGrp="1"/>
          </p:cNvSpPr>
          <p:nvPr>
            <p:ph type="sldNum" sz="quarter" idx="5"/>
          </p:nvPr>
        </p:nvSpPr>
        <p:spPr/>
        <p:txBody>
          <a:bodyPr/>
          <a:lstStyle/>
          <a:p>
            <a:fld id="{96506E43-1F01-467D-90FB-52D94A9FBDFD}" type="slidenum">
              <a:rPr lang="en-GB" smtClean="0"/>
              <a:t>2</a:t>
            </a:fld>
            <a:endParaRPr lang="en-GB"/>
          </a:p>
        </p:txBody>
      </p:sp>
    </p:spTree>
    <p:extLst>
      <p:ext uri="{BB962C8B-B14F-4D97-AF65-F5344CB8AC3E}">
        <p14:creationId xmlns:p14="http://schemas.microsoft.com/office/powerpoint/2010/main" val="12309529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Wicked Problem:  Paul </a:t>
            </a:r>
            <a:r>
              <a:rPr lang="en-GB" dirty="0" err="1"/>
              <a:t>Spicker</a:t>
            </a:r>
            <a:r>
              <a:rPr lang="en-GB" dirty="0"/>
              <a:t> says that ‘Some problems are ‘wicked’. They are ill-defined and unclear.’ Wicked problems are difficult to conclude due to changes happening continuously and developments being made, this makes a solution impossible to find as new issues appear and there are changes in existing issues.  He says that there is a misunderstanding that people believe that by figuring out what causes poverty then it can be solved when this is not the case due to developments in the issue. Also the idea that by finding out what the cause is the solution will become clear; this, he states, is also untrue.  There is much more to poverty than the aspect of economics as it is seen my many. Poverty is also a result of a lack of social relationships. He says that poverty is ‘multidimensional’, there are a number of different aspects that define a person’s level of poverty. Economic factors are seen as the most importance part, therefore pushing the other issues like social relationships, social exclusion and an individual’s authority to one side to focus on materialistic items. </a:t>
            </a:r>
          </a:p>
        </p:txBody>
      </p:sp>
      <p:sp>
        <p:nvSpPr>
          <p:cNvPr id="4" name="Slide Number Placeholder 3"/>
          <p:cNvSpPr>
            <a:spLocks noGrp="1"/>
          </p:cNvSpPr>
          <p:nvPr>
            <p:ph type="sldNum" sz="quarter" idx="5"/>
          </p:nvPr>
        </p:nvSpPr>
        <p:spPr/>
        <p:txBody>
          <a:bodyPr/>
          <a:lstStyle/>
          <a:p>
            <a:fld id="{96506E43-1F01-467D-90FB-52D94A9FBDFD}" type="slidenum">
              <a:rPr lang="en-GB" smtClean="0"/>
              <a:t>3</a:t>
            </a:fld>
            <a:endParaRPr lang="en-GB"/>
          </a:p>
        </p:txBody>
      </p:sp>
    </p:spTree>
    <p:extLst>
      <p:ext uri="{BB962C8B-B14F-4D97-AF65-F5344CB8AC3E}">
        <p14:creationId xmlns:p14="http://schemas.microsoft.com/office/powerpoint/2010/main" val="10683988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Also from Relative vs Absolute Poverty (Habitat for Humanity. Great Britain. Social exclusion: Poverty results in social exclusion, as it makes it impossible for the person or the household that is in poverty to have the things that others in society have. Especially when looking at relative poverty, in more developed countries such as the UK people suffering from poverty would be excluded from things that required internet access. Also they may not be able to get the clothes they may need to have a certain job or they might not be able to get a good home for themselves and their family. Relative poverty therefore gives the person or household a lack of equal opportunities to support their own wellbeing and their successfulness. The image shown is from clipart library.</a:t>
            </a:r>
          </a:p>
        </p:txBody>
      </p:sp>
      <p:sp>
        <p:nvSpPr>
          <p:cNvPr id="4" name="Slide Number Placeholder 3"/>
          <p:cNvSpPr>
            <a:spLocks noGrp="1"/>
          </p:cNvSpPr>
          <p:nvPr>
            <p:ph type="sldNum" sz="quarter" idx="5"/>
          </p:nvPr>
        </p:nvSpPr>
        <p:spPr/>
        <p:txBody>
          <a:bodyPr/>
          <a:lstStyle/>
          <a:p>
            <a:fld id="{96506E43-1F01-467D-90FB-52D94A9FBDFD}" type="slidenum">
              <a:rPr lang="en-GB" smtClean="0"/>
              <a:t>4</a:t>
            </a:fld>
            <a:endParaRPr lang="en-GB"/>
          </a:p>
        </p:txBody>
      </p:sp>
    </p:spTree>
    <p:extLst>
      <p:ext uri="{BB962C8B-B14F-4D97-AF65-F5344CB8AC3E}">
        <p14:creationId xmlns:p14="http://schemas.microsoft.com/office/powerpoint/2010/main" val="33604002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‘Poverty causing 'misery' in UK, and ministers are in denial, says UN official’. This is the title to an article that is based on Professor Philip Alston, who is an expert in human rights law, and his report on poverty in the UK, 2018. Philip Alston used words and phrases such as ‘State of denial’ and ‘misery’. He uses the work ‘staggering’ to explain the amount of children in poverty. He says that 1.5 million people were extremely poor and unable to care for themselves at some point in 2017 having to go without essentials, such as food and heating. He got these figures from the Joseph Rowntree Foundation, he says that a fifth of the population is in poverty. The Government disagreed with Alston saying they didn’t ‘ see any big problems’ and are happy with the way the policy is working, focusing more on the increase of household incomes.</a:t>
            </a:r>
          </a:p>
        </p:txBody>
      </p:sp>
      <p:sp>
        <p:nvSpPr>
          <p:cNvPr id="4" name="Slide Number Placeholder 3"/>
          <p:cNvSpPr>
            <a:spLocks noGrp="1"/>
          </p:cNvSpPr>
          <p:nvPr>
            <p:ph type="sldNum" sz="quarter" idx="5"/>
          </p:nvPr>
        </p:nvSpPr>
        <p:spPr/>
        <p:txBody>
          <a:bodyPr/>
          <a:lstStyle/>
          <a:p>
            <a:fld id="{96506E43-1F01-467D-90FB-52D94A9FBDFD}" type="slidenum">
              <a:rPr lang="en-GB" smtClean="0"/>
              <a:t>5</a:t>
            </a:fld>
            <a:endParaRPr lang="en-GB"/>
          </a:p>
        </p:txBody>
      </p:sp>
    </p:spTree>
    <p:extLst>
      <p:ext uri="{BB962C8B-B14F-4D97-AF65-F5344CB8AC3E}">
        <p14:creationId xmlns:p14="http://schemas.microsoft.com/office/powerpoint/2010/main" val="37716706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Joseph Rowntree Foundation is an organisation that aims to resolve UK poverty.  Doing this by helping people to understand what poverty is therefore encouraging people to help to resolve it, helping people to be able to afford a good home with good standards of living. This graph shows the level of non-decent housing in wales, England and Scotland.  It shows that the percentage of the population suffering from poverty has decreased since 2011. The statistics for England have decreased by 4.2 %. For Scotland 13.5% and Wales has decreased by 44.2%. Showing improvement from 2011 to 2016 especially in Wales.  Looking at the annual report for 2018 however, one in five people living in the UK are living in poverty, this is equivalent to 22%. Three hundred and sixty five thousand children out of one and a half million were in poverty in 2017 alone. Since 2011 and 2012 child poverty has been increasing, the figure has increased by five hundred thousand in the last five years. </a:t>
            </a:r>
          </a:p>
        </p:txBody>
      </p:sp>
      <p:sp>
        <p:nvSpPr>
          <p:cNvPr id="4" name="Slide Number Placeholder 3"/>
          <p:cNvSpPr>
            <a:spLocks noGrp="1"/>
          </p:cNvSpPr>
          <p:nvPr>
            <p:ph type="sldNum" sz="quarter" idx="5"/>
          </p:nvPr>
        </p:nvSpPr>
        <p:spPr/>
        <p:txBody>
          <a:bodyPr/>
          <a:lstStyle/>
          <a:p>
            <a:fld id="{96506E43-1F01-467D-90FB-52D94A9FBDFD}" type="slidenum">
              <a:rPr lang="en-GB" smtClean="0"/>
              <a:t>6</a:t>
            </a:fld>
            <a:endParaRPr lang="en-GB"/>
          </a:p>
        </p:txBody>
      </p:sp>
    </p:spTree>
    <p:extLst>
      <p:ext uri="{BB962C8B-B14F-4D97-AF65-F5344CB8AC3E}">
        <p14:creationId xmlns:p14="http://schemas.microsoft.com/office/powerpoint/2010/main" val="29402993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Bevan Foundation focuses on Wales, aiming to solve inequality, injustice and poverty. The table shown is showing the different percentages for different age groups that live in households that receive less than 60 percent of a median household income in Wales. It shows that the percentage for children living in poverty is significantly higher than that of pensioners in 2014 to 2015.  Pensioners being at around 17% and children being at around 29%. </a:t>
            </a:r>
          </a:p>
        </p:txBody>
      </p:sp>
      <p:sp>
        <p:nvSpPr>
          <p:cNvPr id="4" name="Slide Number Placeholder 3"/>
          <p:cNvSpPr>
            <a:spLocks noGrp="1"/>
          </p:cNvSpPr>
          <p:nvPr>
            <p:ph type="sldNum" sz="quarter" idx="5"/>
          </p:nvPr>
        </p:nvSpPr>
        <p:spPr/>
        <p:txBody>
          <a:bodyPr/>
          <a:lstStyle/>
          <a:p>
            <a:fld id="{96506E43-1F01-467D-90FB-52D94A9FBDFD}" type="slidenum">
              <a:rPr lang="en-GB" smtClean="0"/>
              <a:t>7</a:t>
            </a:fld>
            <a:endParaRPr lang="en-GB"/>
          </a:p>
        </p:txBody>
      </p:sp>
    </p:spTree>
    <p:extLst>
      <p:ext uri="{BB962C8B-B14F-4D97-AF65-F5344CB8AC3E}">
        <p14:creationId xmlns:p14="http://schemas.microsoft.com/office/powerpoint/2010/main" val="9482335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action plan for tacking poverty within Wales by the Welsh Government,  it states:</a:t>
            </a:r>
          </a:p>
          <a:p>
            <a:r>
              <a:rPr lang="en-GB" dirty="0"/>
              <a:t> That preventing poverty is important, by paying attention and giving support to children at an early age up until they are young adults in order to minimise inequality. They will do this by offering support to families earlier and continuing with the support until the families no longer need it and are strong enough to overcome challenges independently.  Raising peoples goals in life and improving education also will improve peoples well- being by minimising inequalities. </a:t>
            </a:r>
          </a:p>
          <a:p>
            <a:r>
              <a:rPr lang="en-GB" dirty="0"/>
              <a:t>The best way for people to exit poverty in through being employed, the Government says that they will carry on to help individuals to progress their skills. The policy says there is a strong connection in the skills that an individual has alongside their qualifications, employment and earnings, meaning that a good education will help to improve their employability    </a:t>
            </a:r>
          </a:p>
          <a:p>
            <a:r>
              <a:rPr lang="en-GB" dirty="0"/>
              <a:t>Also the Welsh Government aim to decrease the effect that poverty has on individuals and households. They are aware that people who are working and in employment are not necessarily free from poverty. The policy says that support will be available to people, support such as financial advice services, internet access that is affordable and access to sport facilities that aren’t over expensed. Its says also about the same people feel when they are living in poverty, this shame stops parents from claiming the free school means for their children and elderly people not claiming the benefits that they are eligible for. </a:t>
            </a:r>
          </a:p>
        </p:txBody>
      </p:sp>
      <p:sp>
        <p:nvSpPr>
          <p:cNvPr id="4" name="Slide Number Placeholder 3"/>
          <p:cNvSpPr>
            <a:spLocks noGrp="1"/>
          </p:cNvSpPr>
          <p:nvPr>
            <p:ph type="sldNum" sz="quarter" idx="5"/>
          </p:nvPr>
        </p:nvSpPr>
        <p:spPr/>
        <p:txBody>
          <a:bodyPr/>
          <a:lstStyle/>
          <a:p>
            <a:fld id="{96506E43-1F01-467D-90FB-52D94A9FBDFD}" type="slidenum">
              <a:rPr lang="en-GB" smtClean="0"/>
              <a:t>8</a:t>
            </a:fld>
            <a:endParaRPr lang="en-GB"/>
          </a:p>
        </p:txBody>
      </p:sp>
    </p:spTree>
    <p:extLst>
      <p:ext uri="{BB962C8B-B14F-4D97-AF65-F5344CB8AC3E}">
        <p14:creationId xmlns:p14="http://schemas.microsoft.com/office/powerpoint/2010/main" val="12873339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policy in place in order to improve poverty in Scotland is called Social Inclusion and Poverty Reduction. This policy aims to do a number of things in order decrease poverty. Such as rising the amount of money that struggling households have and also them improving they skills when handling their money. Help individuals to improve their skills to increase their employability  and making it possible for communities that are at a disadvantage to come up with a solution that will last long term to reduce poverty in their community.  Scotland also in 2017 introduced the Child Poverty Act, this was put in place in order to reduce the level of children who are living in poverty. The targets of this are to tackle poverty and monitor the progress of this, its says that less that 10% of children should be living in relative poverty and less than 5% should be living in absolute poverty. Scottish Government. </a:t>
            </a:r>
          </a:p>
        </p:txBody>
      </p:sp>
      <p:sp>
        <p:nvSpPr>
          <p:cNvPr id="4" name="Slide Number Placeholder 3"/>
          <p:cNvSpPr>
            <a:spLocks noGrp="1"/>
          </p:cNvSpPr>
          <p:nvPr>
            <p:ph type="sldNum" sz="quarter" idx="5"/>
          </p:nvPr>
        </p:nvSpPr>
        <p:spPr/>
        <p:txBody>
          <a:bodyPr/>
          <a:lstStyle/>
          <a:p>
            <a:fld id="{96506E43-1F01-467D-90FB-52D94A9FBDFD}" type="slidenum">
              <a:rPr lang="en-GB" smtClean="0"/>
              <a:t>9</a:t>
            </a:fld>
            <a:endParaRPr lang="en-GB"/>
          </a:p>
        </p:txBody>
      </p:sp>
    </p:spTree>
    <p:extLst>
      <p:ext uri="{BB962C8B-B14F-4D97-AF65-F5344CB8AC3E}">
        <p14:creationId xmlns:p14="http://schemas.microsoft.com/office/powerpoint/2010/main" val="9140804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Conclusion: </a:t>
            </a:r>
          </a:p>
          <a:p>
            <a:r>
              <a:rPr lang="en-GB" dirty="0"/>
              <a:t>After the research that has been carried out, it is clear that poverty is an ongoing issue that does not have a solution. It has fluctuated over the years however on a whole it has become a larger issues in UK’s society. Although there was a decrease in the level of poverty from 2011 up until 2016 shown on the graph by the Joseph Rowntree Foundation, the levels of poverty are still however very high, child poverty has however increased drastically. One hundred and sixty five thousand children living in poverty in just 2017. When researching the policy for Wales and for Scotland it was clear that they had their similarities, both stated that it was important that individuals skills were improved to increase employability and independence. When looking into the policy for Scotland. There is a law that helps to support child poverty that was introduced in 2017, from looking at the graph from the Bevan Foundation Wales may benefit from introducing a similar additional policy. </a:t>
            </a:r>
          </a:p>
        </p:txBody>
      </p:sp>
      <p:sp>
        <p:nvSpPr>
          <p:cNvPr id="4" name="Slide Number Placeholder 3"/>
          <p:cNvSpPr>
            <a:spLocks noGrp="1"/>
          </p:cNvSpPr>
          <p:nvPr>
            <p:ph type="sldNum" sz="quarter" idx="5"/>
          </p:nvPr>
        </p:nvSpPr>
        <p:spPr/>
        <p:txBody>
          <a:bodyPr/>
          <a:lstStyle/>
          <a:p>
            <a:fld id="{96506E43-1F01-467D-90FB-52D94A9FBDFD}" type="slidenum">
              <a:rPr lang="en-GB" smtClean="0"/>
              <a:t>10</a:t>
            </a:fld>
            <a:endParaRPr lang="en-GB"/>
          </a:p>
        </p:txBody>
      </p:sp>
    </p:spTree>
    <p:extLst>
      <p:ext uri="{BB962C8B-B14F-4D97-AF65-F5344CB8AC3E}">
        <p14:creationId xmlns:p14="http://schemas.microsoft.com/office/powerpoint/2010/main" val="11829653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6506E43-1F01-467D-90FB-52D94A9FBDFD}" type="slidenum">
              <a:rPr lang="en-GB" smtClean="0"/>
              <a:t>11</a:t>
            </a:fld>
            <a:endParaRPr lang="en-GB"/>
          </a:p>
        </p:txBody>
      </p:sp>
    </p:spTree>
    <p:extLst>
      <p:ext uri="{BB962C8B-B14F-4D97-AF65-F5344CB8AC3E}">
        <p14:creationId xmlns:p14="http://schemas.microsoft.com/office/powerpoint/2010/main" val="1433989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91DAF0B-2B59-4278-98FC-88A2CD7A6668}" type="datetimeFigureOut">
              <a:rPr lang="en-GB" smtClean="0"/>
              <a:t>07/01/2019</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4FC91FD8-C193-42B5-BFB6-6E8206177796}"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323651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91DAF0B-2B59-4278-98FC-88A2CD7A6668}" type="datetimeFigureOut">
              <a:rPr lang="en-GB" smtClean="0"/>
              <a:t>07/01/2019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C91FD8-C193-42B5-BFB6-6E8206177796}"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862688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91DAF0B-2B59-4278-98FC-88A2CD7A6668}" type="datetimeFigureOut">
              <a:rPr lang="en-GB" smtClean="0"/>
              <a:t>07/01/2019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C91FD8-C193-42B5-BFB6-6E8206177796}"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016918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91DAF0B-2B59-4278-98FC-88A2CD7A6668}" type="datetimeFigureOut">
              <a:rPr lang="en-GB" smtClean="0"/>
              <a:t>07/01/2019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C91FD8-C193-42B5-BFB6-6E8206177796}"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444625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91DAF0B-2B59-4278-98FC-88A2CD7A6668}" type="datetimeFigureOut">
              <a:rPr lang="en-GB" smtClean="0"/>
              <a:t>07/01/2019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FC91FD8-C193-42B5-BFB6-6E8206177796}"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540553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91DAF0B-2B59-4278-98FC-88A2CD7A6668}" type="datetimeFigureOut">
              <a:rPr lang="en-GB" smtClean="0"/>
              <a:t>07/01/2019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FC91FD8-C193-42B5-BFB6-6E8206177796}"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257340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91DAF0B-2B59-4278-98FC-88A2CD7A6668}" type="datetimeFigureOut">
              <a:rPr lang="en-GB" smtClean="0"/>
              <a:t>07/01/2019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FC91FD8-C193-42B5-BFB6-6E8206177796}" type="slidenum">
              <a:rPr lang="en-GB" smtClean="0"/>
              <a:t>‹#›</a:t>
            </a:fld>
            <a:endParaRPr lang="en-GB"/>
          </a:p>
        </p:txBody>
      </p:sp>
    </p:spTree>
    <p:extLst>
      <p:ext uri="{BB962C8B-B14F-4D97-AF65-F5344CB8AC3E}">
        <p14:creationId xmlns:p14="http://schemas.microsoft.com/office/powerpoint/2010/main" val="20839782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91DAF0B-2B59-4278-98FC-88A2CD7A6668}" type="datetimeFigureOut">
              <a:rPr lang="en-GB" smtClean="0"/>
              <a:t>07/01/2019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C91FD8-C193-42B5-BFB6-6E8206177796}"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6706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C91DAF0B-2B59-4278-98FC-88A2CD7A6668}" type="datetimeFigureOut">
              <a:rPr lang="en-GB" smtClean="0"/>
              <a:t>07/01/2019</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4FC91FD8-C193-42B5-BFB6-6E8206177796}"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97803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91DAF0B-2B59-4278-98FC-88A2CD7A6668}" type="datetimeFigureOut">
              <a:rPr lang="en-GB" smtClean="0"/>
              <a:t>07/01/2019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C91FD8-C193-42B5-BFB6-6E8206177796}"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952318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91DAF0B-2B59-4278-98FC-88A2CD7A6668}" type="datetimeFigureOut">
              <a:rPr lang="en-GB" smtClean="0"/>
              <a:t>07/01/2019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C91FD8-C193-42B5-BFB6-6E8206177796}"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519732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C91DAF0B-2B59-4278-98FC-88A2CD7A6668}" type="datetimeFigureOut">
              <a:rPr lang="en-GB" smtClean="0"/>
              <a:t>07/01/2019</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4FC91FD8-C193-42B5-BFB6-6E8206177796}"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6858934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clipart-library.com/clipart/n1324605.htm" TargetMode="External"/><Relationship Id="rId3" Type="http://schemas.openxmlformats.org/officeDocument/2006/relationships/hyperlink" Target="https://www.habitatforhumanity.org.uk/blog/2018/09/relative-absolute-poverty/" TargetMode="External"/><Relationship Id="rId7" Type="http://schemas.openxmlformats.org/officeDocument/2006/relationships/hyperlink" Target="https://41ydvd1cuyvlonsm03mpf21pub-wpengine.netdna-ssl.com/wp-content/uploads/2016/07/ESJ-Briefing-Poverty-07.16-SUMMARY-1.pdf"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www.jrf.org.uk/data/non-decent-housing-and-overcrowding" TargetMode="External"/><Relationship Id="rId5" Type="http://schemas.openxmlformats.org/officeDocument/2006/relationships/hyperlink" Target="https://www.jrf.org.uk/about-us" TargetMode="External"/><Relationship Id="rId10" Type="http://schemas.openxmlformats.org/officeDocument/2006/relationships/hyperlink" Target="http://www.tokensdirect.co.uk/school_tokens.html" TargetMode="External"/><Relationship Id="rId4" Type="http://schemas.openxmlformats.org/officeDocument/2006/relationships/hyperlink" Target="https://www.crop.org/CROPNewsEvents/Poverty-as-a-wicked-problem.aspx" TargetMode="External"/><Relationship Id="rId9" Type="http://schemas.openxmlformats.org/officeDocument/2006/relationships/hyperlink" Target="http://clipart-library.com/clipart/388194.htm"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giftofcollege.com/blog/2018/5/15/skills-that-students-should-have-before-entering-the-workforce/" TargetMode="External"/><Relationship Id="rId2" Type="http://schemas.openxmlformats.org/officeDocument/2006/relationships/hyperlink" Target="http://www.mentorpl.org/kids/clipart-money-free-clip-art-money-800_600/" TargetMode="External"/><Relationship Id="rId1" Type="http://schemas.openxmlformats.org/officeDocument/2006/relationships/slideLayout" Target="../slideLayouts/slideLayout2.xml"/><Relationship Id="rId5" Type="http://schemas.openxmlformats.org/officeDocument/2006/relationships/hyperlink" Target="https://www.bbc.co.uk/news/uk-46236642" TargetMode="External"/><Relationship Id="rId4" Type="http://schemas.openxmlformats.org/officeDocument/2006/relationships/hyperlink" Target="https://blog.band.com/coming-together-to-make-a-difference-vegasstrong-667a8c340d3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8C0D7-AAD6-4696-90CB-9ADC8034C0B9}"/>
              </a:ext>
            </a:extLst>
          </p:cNvPr>
          <p:cNvSpPr>
            <a:spLocks noGrp="1"/>
          </p:cNvSpPr>
          <p:nvPr>
            <p:ph type="ctrTitle"/>
          </p:nvPr>
        </p:nvSpPr>
        <p:spPr/>
        <p:txBody>
          <a:bodyPr/>
          <a:lstStyle/>
          <a:p>
            <a:r>
              <a:rPr lang="en-GB" dirty="0"/>
              <a:t>Poverty </a:t>
            </a:r>
          </a:p>
        </p:txBody>
      </p:sp>
      <p:sp>
        <p:nvSpPr>
          <p:cNvPr id="3" name="Subtitle 2">
            <a:extLst>
              <a:ext uri="{FF2B5EF4-FFF2-40B4-BE49-F238E27FC236}">
                <a16:creationId xmlns:a16="http://schemas.microsoft.com/office/drawing/2014/main" id="{A099C046-B335-4157-9C10-488171F18619}"/>
              </a:ext>
            </a:extLst>
          </p:cNvPr>
          <p:cNvSpPr>
            <a:spLocks noGrp="1"/>
          </p:cNvSpPr>
          <p:nvPr>
            <p:ph type="subTitle" idx="1"/>
          </p:nvPr>
        </p:nvSpPr>
        <p:spPr/>
        <p:txBody>
          <a:bodyPr/>
          <a:lstStyle/>
          <a:p>
            <a:r>
              <a:rPr lang="en-GB" dirty="0"/>
              <a:t>Rhiannon Fenwick</a:t>
            </a:r>
          </a:p>
        </p:txBody>
      </p:sp>
    </p:spTree>
    <p:extLst>
      <p:ext uri="{BB962C8B-B14F-4D97-AF65-F5344CB8AC3E}">
        <p14:creationId xmlns:p14="http://schemas.microsoft.com/office/powerpoint/2010/main" val="12301677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40CF0-5A2C-4B91-8332-1ECEDF61C831}"/>
              </a:ext>
            </a:extLst>
          </p:cNvPr>
          <p:cNvSpPr>
            <a:spLocks noGrp="1"/>
          </p:cNvSpPr>
          <p:nvPr>
            <p:ph type="title"/>
          </p:nvPr>
        </p:nvSpPr>
        <p:spPr/>
        <p:txBody>
          <a:bodyPr/>
          <a:lstStyle/>
          <a:p>
            <a:r>
              <a:rPr lang="en-GB" dirty="0"/>
              <a:t>Relative,  absolute and persistent Poverty</a:t>
            </a:r>
          </a:p>
        </p:txBody>
      </p:sp>
      <p:sp>
        <p:nvSpPr>
          <p:cNvPr id="3" name="Content Placeholder 2">
            <a:extLst>
              <a:ext uri="{FF2B5EF4-FFF2-40B4-BE49-F238E27FC236}">
                <a16:creationId xmlns:a16="http://schemas.microsoft.com/office/drawing/2014/main" id="{66379048-CF7E-4BD5-AA18-C8254CE02DC1}"/>
              </a:ext>
            </a:extLst>
          </p:cNvPr>
          <p:cNvSpPr>
            <a:spLocks noGrp="1"/>
          </p:cNvSpPr>
          <p:nvPr>
            <p:ph idx="1"/>
          </p:nvPr>
        </p:nvSpPr>
        <p:spPr>
          <a:xfrm>
            <a:off x="612559" y="2015732"/>
            <a:ext cx="10442295" cy="3450613"/>
          </a:xfrm>
        </p:spPr>
        <p:txBody>
          <a:bodyPr>
            <a:normAutofit fontScale="70000" lnSpcReduction="20000"/>
          </a:bodyPr>
          <a:lstStyle/>
          <a:p>
            <a:r>
              <a:rPr lang="en-GB" sz="2400" dirty="0"/>
              <a:t>Relative poverty  - Household gets 50% less that the average income within their society. They are unable to afford any items that are beyond basic needs. </a:t>
            </a:r>
          </a:p>
          <a:p>
            <a:endParaRPr lang="en-GB" sz="2400" dirty="0"/>
          </a:p>
          <a:p>
            <a:r>
              <a:rPr lang="en-GB" sz="2400" dirty="0"/>
              <a:t>Absolute poverty – Household income is below a certain point, meaning they are unable to afford basic needs. </a:t>
            </a:r>
          </a:p>
          <a:p>
            <a:endParaRPr lang="en-GB" sz="2400" dirty="0"/>
          </a:p>
          <a:p>
            <a:r>
              <a:rPr lang="en-GB" sz="2400" dirty="0"/>
              <a:t>Persistent poverty – Household get between 50% to 60% less income that an average household in two out of three years.</a:t>
            </a:r>
          </a:p>
          <a:p>
            <a:endParaRPr lang="en-GB" sz="2400" dirty="0"/>
          </a:p>
          <a:p>
            <a:r>
              <a:rPr lang="en-GB" sz="2400" dirty="0"/>
              <a:t>(Relative vs Absolute Poverty (Habitat for Humanity. Great Britain, N.D)</a:t>
            </a:r>
          </a:p>
        </p:txBody>
      </p:sp>
    </p:spTree>
    <p:extLst>
      <p:ext uri="{BB962C8B-B14F-4D97-AF65-F5344CB8AC3E}">
        <p14:creationId xmlns:p14="http://schemas.microsoft.com/office/powerpoint/2010/main" val="2087069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40" name="Rectangle 25">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1" name="Straight Connector 27">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6F2557B7-5440-4654-A09F-1F11E0B9D89E}"/>
              </a:ext>
            </a:extLst>
          </p:cNvPr>
          <p:cNvSpPr>
            <a:spLocks noGrp="1"/>
          </p:cNvSpPr>
          <p:nvPr>
            <p:ph type="title"/>
          </p:nvPr>
        </p:nvSpPr>
        <p:spPr>
          <a:xfrm>
            <a:off x="1451580" y="804520"/>
            <a:ext cx="4176511" cy="1049235"/>
          </a:xfrm>
        </p:spPr>
        <p:txBody>
          <a:bodyPr>
            <a:normAutofit/>
          </a:bodyPr>
          <a:lstStyle/>
          <a:p>
            <a:r>
              <a:rPr lang="en-GB" dirty="0"/>
              <a:t>Wicked Problem </a:t>
            </a:r>
          </a:p>
        </p:txBody>
      </p:sp>
      <p:sp>
        <p:nvSpPr>
          <p:cNvPr id="42" name="Rectangle 29">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B134938E-F98C-40C5-B274-B58FB75967AC}"/>
              </a:ext>
            </a:extLst>
          </p:cNvPr>
          <p:cNvSpPr>
            <a:spLocks noGrp="1"/>
          </p:cNvSpPr>
          <p:nvPr>
            <p:ph idx="1"/>
          </p:nvPr>
        </p:nvSpPr>
        <p:spPr>
          <a:xfrm>
            <a:off x="1451581" y="2991775"/>
            <a:ext cx="4172212" cy="2200711"/>
          </a:xfrm>
        </p:spPr>
        <p:txBody>
          <a:bodyPr>
            <a:normAutofit/>
          </a:bodyPr>
          <a:lstStyle/>
          <a:p>
            <a:r>
              <a:rPr lang="en-GB" dirty="0" err="1"/>
              <a:t>Spicker</a:t>
            </a:r>
            <a:r>
              <a:rPr lang="en-GB" dirty="0"/>
              <a:t> says that ‘Some problems are ‘wicked’. They are ill-defined and unclear.’</a:t>
            </a:r>
          </a:p>
          <a:p>
            <a:endParaRPr lang="en-GB" dirty="0"/>
          </a:p>
        </p:txBody>
      </p:sp>
      <p:pic>
        <p:nvPicPr>
          <p:cNvPr id="43" name="Picture 31">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4" name="Straight Connector 33">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0E97AEAD-74B6-4258-8BB6-DCA9F0CA1AE5}"/>
              </a:ext>
            </a:extLst>
          </p:cNvPr>
          <p:cNvPicPr>
            <a:picLocks noChangeAspect="1"/>
          </p:cNvPicPr>
          <p:nvPr/>
        </p:nvPicPr>
        <p:blipFill>
          <a:blip r:embed="rId4"/>
          <a:stretch>
            <a:fillRect/>
          </a:stretch>
        </p:blipFill>
        <p:spPr>
          <a:xfrm>
            <a:off x="6494058" y="1169012"/>
            <a:ext cx="5179046" cy="3890039"/>
          </a:xfrm>
          <a:prstGeom prst="rect">
            <a:avLst/>
          </a:prstGeom>
          <a:ln w="28575">
            <a:solidFill>
              <a:schemeClr val="tx1"/>
            </a:solidFill>
          </a:ln>
        </p:spPr>
      </p:pic>
      <p:sp>
        <p:nvSpPr>
          <p:cNvPr id="6" name="TextBox 5">
            <a:extLst>
              <a:ext uri="{FF2B5EF4-FFF2-40B4-BE49-F238E27FC236}">
                <a16:creationId xmlns:a16="http://schemas.microsoft.com/office/drawing/2014/main" id="{DDBD3709-3EF7-4E95-9081-2C16E2378A4D}"/>
              </a:ext>
            </a:extLst>
          </p:cNvPr>
          <p:cNvSpPr txBox="1"/>
          <p:nvPr/>
        </p:nvSpPr>
        <p:spPr>
          <a:xfrm>
            <a:off x="8078680" y="5308847"/>
            <a:ext cx="2661739" cy="369332"/>
          </a:xfrm>
          <a:prstGeom prst="rect">
            <a:avLst/>
          </a:prstGeom>
          <a:noFill/>
        </p:spPr>
        <p:txBody>
          <a:bodyPr wrap="square" rtlCol="0">
            <a:spAutoFit/>
          </a:bodyPr>
          <a:lstStyle/>
          <a:p>
            <a:r>
              <a:rPr lang="en-GB" dirty="0"/>
              <a:t>ClipArt Library (Image) </a:t>
            </a:r>
          </a:p>
        </p:txBody>
      </p:sp>
      <p:sp>
        <p:nvSpPr>
          <p:cNvPr id="4" name="TextBox 3">
            <a:extLst>
              <a:ext uri="{FF2B5EF4-FFF2-40B4-BE49-F238E27FC236}">
                <a16:creationId xmlns:a16="http://schemas.microsoft.com/office/drawing/2014/main" id="{8CABD6BC-1CB1-46F1-956A-C6D7822864F8}"/>
              </a:ext>
            </a:extLst>
          </p:cNvPr>
          <p:cNvSpPr txBox="1"/>
          <p:nvPr/>
        </p:nvSpPr>
        <p:spPr>
          <a:xfrm>
            <a:off x="1451580" y="5059051"/>
            <a:ext cx="3591200" cy="369332"/>
          </a:xfrm>
          <a:prstGeom prst="rect">
            <a:avLst/>
          </a:prstGeom>
          <a:noFill/>
        </p:spPr>
        <p:txBody>
          <a:bodyPr wrap="square" rtlCol="0">
            <a:spAutoFit/>
          </a:bodyPr>
          <a:lstStyle/>
          <a:p>
            <a:r>
              <a:rPr lang="en-GB" dirty="0"/>
              <a:t>Paul </a:t>
            </a:r>
            <a:r>
              <a:rPr lang="en-GB" dirty="0" err="1"/>
              <a:t>Spicker</a:t>
            </a:r>
            <a:r>
              <a:rPr lang="en-GB" dirty="0"/>
              <a:t> (2017)</a:t>
            </a:r>
          </a:p>
        </p:txBody>
      </p:sp>
    </p:spTree>
    <p:extLst>
      <p:ext uri="{BB962C8B-B14F-4D97-AF65-F5344CB8AC3E}">
        <p14:creationId xmlns:p14="http://schemas.microsoft.com/office/powerpoint/2010/main" val="2748934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1" name="Picture 10">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7" name="Rectangle 16">
            <a:extLst>
              <a:ext uri="{FF2B5EF4-FFF2-40B4-BE49-F238E27FC236}">
                <a16:creationId xmlns:a16="http://schemas.microsoft.com/office/drawing/2014/main" id="{2FA7AD0A-1871-4DF8-9235-F49D0513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6B04CFB-FAE5-47DD-9B3E-4E9BA7A89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F915E216-43ED-4711-A3BC-130653D51BE3}"/>
              </a:ext>
            </a:extLst>
          </p:cNvPr>
          <p:cNvSpPr>
            <a:spLocks noGrp="1"/>
          </p:cNvSpPr>
          <p:nvPr>
            <p:ph type="title"/>
          </p:nvPr>
        </p:nvSpPr>
        <p:spPr>
          <a:xfrm>
            <a:off x="659301" y="1474969"/>
            <a:ext cx="2823919" cy="1868760"/>
          </a:xfrm>
        </p:spPr>
        <p:txBody>
          <a:bodyPr vert="horz" lIns="91440" tIns="45720" rIns="91440" bIns="0" rtlCol="0" anchor="b">
            <a:normAutofit/>
          </a:bodyPr>
          <a:lstStyle/>
          <a:p>
            <a:r>
              <a:rPr lang="en-US" sz="3600" dirty="0"/>
              <a:t>Social exclusion  </a:t>
            </a:r>
          </a:p>
        </p:txBody>
      </p:sp>
      <p:cxnSp>
        <p:nvCxnSpPr>
          <p:cNvPr id="21" name="Straight Connector 20">
            <a:extLst>
              <a:ext uri="{FF2B5EF4-FFF2-40B4-BE49-F238E27FC236}">
                <a16:creationId xmlns:a16="http://schemas.microsoft.com/office/drawing/2014/main" id="{EE68D41B-9286-479F-9AB7-678C8E348D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01" y="3528543"/>
            <a:ext cx="28239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23" name="Group 22">
            <a:extLst>
              <a:ext uri="{FF2B5EF4-FFF2-40B4-BE49-F238E27FC236}">
                <a16:creationId xmlns:a16="http://schemas.microsoft.com/office/drawing/2014/main" id="{E8ACF89C-CFC3-4D68-B3C4-2BEFB7BBE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3979389" y="482171"/>
            <a:chExt cx="7560115" cy="5149101"/>
          </a:xfrm>
        </p:grpSpPr>
        <p:sp>
          <p:nvSpPr>
            <p:cNvPr id="24" name="Rectangle 23">
              <a:extLst>
                <a:ext uri="{FF2B5EF4-FFF2-40B4-BE49-F238E27FC236}">
                  <a16:creationId xmlns:a16="http://schemas.microsoft.com/office/drawing/2014/main" id="{3B770B7D-3C5C-4682-8DF0-20783592F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79389" y="482171"/>
              <a:ext cx="7560115"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A6893E11-7EC1-4EB6-A2A8-0B693F8FE5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92448" y="812507"/>
              <a:ext cx="692827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622F7FD7-8884-4FD5-95AB-0B5C6033A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5487" y="977965"/>
            <a:ext cx="6615582"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3F8D964-EBBF-4D4D-BEE1-DA452BA37D42}"/>
              </a:ext>
            </a:extLst>
          </p:cNvPr>
          <p:cNvPicPr>
            <a:picLocks noChangeAspect="1"/>
          </p:cNvPicPr>
          <p:nvPr/>
        </p:nvPicPr>
        <p:blipFill>
          <a:blip r:embed="rId4"/>
          <a:stretch>
            <a:fillRect/>
          </a:stretch>
        </p:blipFill>
        <p:spPr>
          <a:xfrm>
            <a:off x="4856958" y="1226728"/>
            <a:ext cx="5799258" cy="3866172"/>
          </a:xfrm>
          <a:prstGeom prst="rect">
            <a:avLst/>
          </a:prstGeom>
        </p:spPr>
      </p:pic>
      <p:pic>
        <p:nvPicPr>
          <p:cNvPr id="29" name="Picture 28">
            <a:extLst>
              <a:ext uri="{FF2B5EF4-FFF2-40B4-BE49-F238E27FC236}">
                <a16:creationId xmlns:a16="http://schemas.microsoft.com/office/drawing/2014/main" id="{16EFE474-4FE0-4E8F-8F09-5ED2C9E76A8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1" name="Straight Connector 30">
            <a:extLst>
              <a:ext uri="{FF2B5EF4-FFF2-40B4-BE49-F238E27FC236}">
                <a16:creationId xmlns:a16="http://schemas.microsoft.com/office/drawing/2014/main" id="{CF8B8C81-54DC-4AF5-B682-3A2C70A6B5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FF327F44-183A-4E2F-8C0B-1C2E6DBDE248}"/>
              </a:ext>
            </a:extLst>
          </p:cNvPr>
          <p:cNvSpPr txBox="1"/>
          <p:nvPr/>
        </p:nvSpPr>
        <p:spPr>
          <a:xfrm>
            <a:off x="668826" y="4248150"/>
            <a:ext cx="2569674" cy="2031325"/>
          </a:xfrm>
          <a:prstGeom prst="rect">
            <a:avLst/>
          </a:prstGeom>
          <a:noFill/>
        </p:spPr>
        <p:txBody>
          <a:bodyPr wrap="square" rtlCol="0">
            <a:spAutoFit/>
          </a:bodyPr>
          <a:lstStyle/>
          <a:p>
            <a:r>
              <a:rPr lang="en-GB" dirty="0"/>
              <a:t>Habitat for Humanity. Relative vs Absolute Poverty.</a:t>
            </a:r>
          </a:p>
          <a:p>
            <a:endParaRPr lang="en-GB" dirty="0"/>
          </a:p>
          <a:p>
            <a:r>
              <a:rPr lang="en-GB" dirty="0"/>
              <a:t>ClipArt Library (Image)</a:t>
            </a:r>
          </a:p>
          <a:p>
            <a:endParaRPr lang="en-GB" dirty="0"/>
          </a:p>
          <a:p>
            <a:r>
              <a:rPr lang="en-GB" dirty="0"/>
              <a:t> </a:t>
            </a:r>
          </a:p>
        </p:txBody>
      </p:sp>
    </p:spTree>
    <p:extLst>
      <p:ext uri="{BB962C8B-B14F-4D97-AF65-F5344CB8AC3E}">
        <p14:creationId xmlns:p14="http://schemas.microsoft.com/office/powerpoint/2010/main" val="325356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11596-7902-4A54-96A8-9437DA217C57}"/>
              </a:ext>
            </a:extLst>
          </p:cNvPr>
          <p:cNvSpPr>
            <a:spLocks noGrp="1"/>
          </p:cNvSpPr>
          <p:nvPr>
            <p:ph type="title"/>
          </p:nvPr>
        </p:nvSpPr>
        <p:spPr/>
        <p:txBody>
          <a:bodyPr/>
          <a:lstStyle/>
          <a:p>
            <a:r>
              <a:rPr lang="en-GB" dirty="0"/>
              <a:t>Philip Alston</a:t>
            </a:r>
          </a:p>
        </p:txBody>
      </p:sp>
      <p:pic>
        <p:nvPicPr>
          <p:cNvPr id="4" name="Picture 3">
            <a:extLst>
              <a:ext uri="{FF2B5EF4-FFF2-40B4-BE49-F238E27FC236}">
                <a16:creationId xmlns:a16="http://schemas.microsoft.com/office/drawing/2014/main" id="{4AB1CF6A-E713-4E7B-8B88-8F03E3437F4C}"/>
              </a:ext>
            </a:extLst>
          </p:cNvPr>
          <p:cNvPicPr>
            <a:picLocks noChangeAspect="1"/>
          </p:cNvPicPr>
          <p:nvPr/>
        </p:nvPicPr>
        <p:blipFill rotWithShape="1">
          <a:blip r:embed="rId3"/>
          <a:srcRect l="15715" t="18095" r="39375" b="11732"/>
          <a:stretch/>
        </p:blipFill>
        <p:spPr>
          <a:xfrm>
            <a:off x="3897086" y="1948974"/>
            <a:ext cx="4669971" cy="4104507"/>
          </a:xfrm>
          <a:prstGeom prst="rect">
            <a:avLst/>
          </a:prstGeom>
        </p:spPr>
      </p:pic>
      <p:sp>
        <p:nvSpPr>
          <p:cNvPr id="5" name="TextBox 4">
            <a:extLst>
              <a:ext uri="{FF2B5EF4-FFF2-40B4-BE49-F238E27FC236}">
                <a16:creationId xmlns:a16="http://schemas.microsoft.com/office/drawing/2014/main" id="{619B34A5-E4D4-46E8-B62C-50A3C83E960D}"/>
              </a:ext>
            </a:extLst>
          </p:cNvPr>
          <p:cNvSpPr txBox="1"/>
          <p:nvPr/>
        </p:nvSpPr>
        <p:spPr>
          <a:xfrm>
            <a:off x="8980714" y="4920343"/>
            <a:ext cx="2612572" cy="646331"/>
          </a:xfrm>
          <a:prstGeom prst="rect">
            <a:avLst/>
          </a:prstGeom>
          <a:noFill/>
        </p:spPr>
        <p:txBody>
          <a:bodyPr wrap="square" rtlCol="0">
            <a:spAutoFit/>
          </a:bodyPr>
          <a:lstStyle/>
          <a:p>
            <a:r>
              <a:rPr lang="en-GB" dirty="0"/>
              <a:t>BBC News (2018)</a:t>
            </a:r>
          </a:p>
          <a:p>
            <a:r>
              <a:rPr lang="en-GB" dirty="0"/>
              <a:t>Philip Alston</a:t>
            </a:r>
          </a:p>
        </p:txBody>
      </p:sp>
    </p:spTree>
    <p:extLst>
      <p:ext uri="{BB962C8B-B14F-4D97-AF65-F5344CB8AC3E}">
        <p14:creationId xmlns:p14="http://schemas.microsoft.com/office/powerpoint/2010/main" val="992768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BDB40380-C17D-4940-A76D-A54F9D666D17}"/>
              </a:ext>
            </a:extLst>
          </p:cNvPr>
          <p:cNvSpPr>
            <a:spLocks noGrp="1"/>
          </p:cNvSpPr>
          <p:nvPr>
            <p:ph type="title"/>
          </p:nvPr>
        </p:nvSpPr>
        <p:spPr>
          <a:xfrm>
            <a:off x="1451580" y="804520"/>
            <a:ext cx="4176511" cy="1049235"/>
          </a:xfrm>
        </p:spPr>
        <p:txBody>
          <a:bodyPr>
            <a:normAutofit/>
          </a:bodyPr>
          <a:lstStyle/>
          <a:p>
            <a:r>
              <a:rPr lang="en-GB" dirty="0"/>
              <a:t>Joseph Rowntree foundation</a:t>
            </a:r>
          </a:p>
        </p:txBody>
      </p:sp>
      <p:sp>
        <p:nvSpPr>
          <p:cNvPr id="16" name="Rectangle 15">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pic>
        <p:nvPicPr>
          <p:cNvPr id="7" name="Content Placeholder 3">
            <a:extLst>
              <a:ext uri="{FF2B5EF4-FFF2-40B4-BE49-F238E27FC236}">
                <a16:creationId xmlns:a16="http://schemas.microsoft.com/office/drawing/2014/main" id="{44E84138-1DA2-4D59-9AA2-FFFC86E0C4AD}"/>
              </a:ext>
            </a:extLst>
          </p:cNvPr>
          <p:cNvPicPr>
            <a:picLocks noChangeAspect="1"/>
          </p:cNvPicPr>
          <p:nvPr/>
        </p:nvPicPr>
        <p:blipFill rotWithShape="1">
          <a:blip r:embed="rId3"/>
          <a:srcRect l="49381" t="20221" r="11255" b="21406"/>
          <a:stretch/>
        </p:blipFill>
        <p:spPr>
          <a:xfrm>
            <a:off x="5993646" y="729586"/>
            <a:ext cx="5678577" cy="4736749"/>
          </a:xfrm>
          <a:prstGeom prst="rect">
            <a:avLst/>
          </a:prstGeom>
        </p:spPr>
      </p:pic>
      <p:pic>
        <p:nvPicPr>
          <p:cNvPr id="18" name="Picture 17">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 name="Straight Connector 19">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D72E3D57-A061-4213-AC30-851D4844DDDD}"/>
              </a:ext>
            </a:extLst>
          </p:cNvPr>
          <p:cNvSpPr txBox="1"/>
          <p:nvPr/>
        </p:nvSpPr>
        <p:spPr>
          <a:xfrm>
            <a:off x="1171575" y="2658275"/>
            <a:ext cx="4191000" cy="1938992"/>
          </a:xfrm>
          <a:prstGeom prst="rect">
            <a:avLst/>
          </a:prstGeom>
          <a:noFill/>
        </p:spPr>
        <p:txBody>
          <a:bodyPr wrap="square" rtlCol="0">
            <a:spAutoFit/>
          </a:bodyPr>
          <a:lstStyle/>
          <a:p>
            <a:r>
              <a:rPr lang="en-GB" sz="2400" b="1" dirty="0">
                <a:solidFill>
                  <a:schemeClr val="accent4">
                    <a:lumMod val="75000"/>
                  </a:schemeClr>
                </a:solidFill>
              </a:rPr>
              <a:t>England – 4.2%</a:t>
            </a:r>
          </a:p>
          <a:p>
            <a:endParaRPr lang="en-GB" sz="2400" b="1" dirty="0"/>
          </a:p>
          <a:p>
            <a:r>
              <a:rPr lang="en-GB" sz="2400" b="1" dirty="0">
                <a:solidFill>
                  <a:srgbClr val="00B050"/>
                </a:solidFill>
              </a:rPr>
              <a:t>Scotland – 13.5%</a:t>
            </a:r>
          </a:p>
          <a:p>
            <a:endParaRPr lang="en-GB" sz="2400" b="1" dirty="0"/>
          </a:p>
          <a:p>
            <a:r>
              <a:rPr lang="en-GB" sz="2400" b="1" dirty="0">
                <a:solidFill>
                  <a:schemeClr val="accent2">
                    <a:lumMod val="75000"/>
                  </a:schemeClr>
                </a:solidFill>
              </a:rPr>
              <a:t>Wales – 44.2%</a:t>
            </a:r>
          </a:p>
        </p:txBody>
      </p:sp>
      <p:sp>
        <p:nvSpPr>
          <p:cNvPr id="6" name="TextBox 5">
            <a:extLst>
              <a:ext uri="{FF2B5EF4-FFF2-40B4-BE49-F238E27FC236}">
                <a16:creationId xmlns:a16="http://schemas.microsoft.com/office/drawing/2014/main" id="{39DF4084-F48C-4A04-BFD1-FC3363F225C3}"/>
              </a:ext>
            </a:extLst>
          </p:cNvPr>
          <p:cNvSpPr txBox="1"/>
          <p:nvPr/>
        </p:nvSpPr>
        <p:spPr>
          <a:xfrm>
            <a:off x="1171575" y="5282214"/>
            <a:ext cx="3879819" cy="369332"/>
          </a:xfrm>
          <a:prstGeom prst="rect">
            <a:avLst/>
          </a:prstGeom>
          <a:noFill/>
        </p:spPr>
        <p:txBody>
          <a:bodyPr wrap="square" rtlCol="0">
            <a:spAutoFit/>
          </a:bodyPr>
          <a:lstStyle/>
          <a:p>
            <a:r>
              <a:rPr lang="en-GB" dirty="0"/>
              <a:t>Joseph Rowntree Foundation (N.D.)</a:t>
            </a:r>
          </a:p>
        </p:txBody>
      </p:sp>
    </p:spTree>
    <p:extLst>
      <p:ext uri="{BB962C8B-B14F-4D97-AF65-F5344CB8AC3E}">
        <p14:creationId xmlns:p14="http://schemas.microsoft.com/office/powerpoint/2010/main" val="2791657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ircle(in)">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42" name="Rectangle 22">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44" name="Picture 24">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46" name="Straight Connector 26">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28">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48" name="Rectangle 30">
            <a:extLst>
              <a:ext uri="{FF2B5EF4-FFF2-40B4-BE49-F238E27FC236}">
                <a16:creationId xmlns:a16="http://schemas.microsoft.com/office/drawing/2014/main" id="{9AB26DBC-1F7F-4AC0-A88C-69712701E6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32">
            <a:extLst>
              <a:ext uri="{FF2B5EF4-FFF2-40B4-BE49-F238E27FC236}">
                <a16:creationId xmlns:a16="http://schemas.microsoft.com/office/drawing/2014/main" id="{6F099884-7695-4976-8EBD-ECB5AF0535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8E209709-D525-4EA0-BBC0-FEF30E57865D}"/>
              </a:ext>
            </a:extLst>
          </p:cNvPr>
          <p:cNvSpPr>
            <a:spLocks noGrp="1"/>
          </p:cNvSpPr>
          <p:nvPr>
            <p:ph type="title"/>
          </p:nvPr>
        </p:nvSpPr>
        <p:spPr>
          <a:xfrm>
            <a:off x="8673476" y="1468464"/>
            <a:ext cx="2858835" cy="1873219"/>
          </a:xfrm>
        </p:spPr>
        <p:txBody>
          <a:bodyPr vert="horz" lIns="91440" tIns="45720" rIns="91440" bIns="0" rtlCol="0" anchor="b">
            <a:normAutofit/>
          </a:bodyPr>
          <a:lstStyle/>
          <a:p>
            <a:r>
              <a:rPr lang="en-US" sz="3100"/>
              <a:t>The Bevan Foundation </a:t>
            </a:r>
          </a:p>
        </p:txBody>
      </p:sp>
      <p:grpSp>
        <p:nvGrpSpPr>
          <p:cNvPr id="50" name="Group 34">
            <a:extLst>
              <a:ext uri="{FF2B5EF4-FFF2-40B4-BE49-F238E27FC236}">
                <a16:creationId xmlns:a16="http://schemas.microsoft.com/office/drawing/2014/main" id="{32F6B6B9-C579-41A6-A7D1-A7AB4AA6D2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7" y="482171"/>
            <a:ext cx="7560115" cy="5149101"/>
            <a:chOff x="632237" y="482171"/>
            <a:chExt cx="7560115" cy="5149101"/>
          </a:xfrm>
        </p:grpSpPr>
        <p:sp>
          <p:nvSpPr>
            <p:cNvPr id="36" name="Rectangle 35">
              <a:extLst>
                <a:ext uri="{FF2B5EF4-FFF2-40B4-BE49-F238E27FC236}">
                  <a16:creationId xmlns:a16="http://schemas.microsoft.com/office/drawing/2014/main" id="{DC0B55B5-5A26-423B-ACDC-B151A280A1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237" y="482171"/>
              <a:ext cx="7560115"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1" name="Rectangle 36">
              <a:extLst>
                <a:ext uri="{FF2B5EF4-FFF2-40B4-BE49-F238E27FC236}">
                  <a16:creationId xmlns:a16="http://schemas.microsoft.com/office/drawing/2014/main" id="{8AD2DF8D-6B65-43EB-86A8-9DB52572A0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5296" y="812507"/>
              <a:ext cx="692827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52" name="Rectangle 38">
            <a:extLst>
              <a:ext uri="{FF2B5EF4-FFF2-40B4-BE49-F238E27FC236}">
                <a16:creationId xmlns:a16="http://schemas.microsoft.com/office/drawing/2014/main" id="{74163961-0280-48BA-BC84-97E03B00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720" y="977099"/>
            <a:ext cx="6598806" cy="4136205"/>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3">
            <a:extLst>
              <a:ext uri="{FF2B5EF4-FFF2-40B4-BE49-F238E27FC236}">
                <a16:creationId xmlns:a16="http://schemas.microsoft.com/office/drawing/2014/main" id="{901157C4-4CE8-4751-A136-ED1494CC2406}"/>
              </a:ext>
            </a:extLst>
          </p:cNvPr>
          <p:cNvPicPr>
            <a:picLocks noChangeAspect="1"/>
          </p:cNvPicPr>
          <p:nvPr/>
        </p:nvPicPr>
        <p:blipFill rotWithShape="1">
          <a:blip r:embed="rId4"/>
          <a:srcRect l="28719" t="39554" r="30608" b="17774"/>
          <a:stretch/>
        </p:blipFill>
        <p:spPr>
          <a:xfrm>
            <a:off x="1271222" y="1195512"/>
            <a:ext cx="6282919" cy="3707837"/>
          </a:xfrm>
          <a:prstGeom prst="rect">
            <a:avLst/>
          </a:prstGeom>
        </p:spPr>
      </p:pic>
      <p:cxnSp>
        <p:nvCxnSpPr>
          <p:cNvPr id="41" name="Straight Connector 40">
            <a:extLst>
              <a:ext uri="{FF2B5EF4-FFF2-40B4-BE49-F238E27FC236}">
                <a16:creationId xmlns:a16="http://schemas.microsoft.com/office/drawing/2014/main" id="{BFAC20BB-5902-4D8F-9A2A-E4B516EF39D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80960" y="3526496"/>
            <a:ext cx="2844424"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43" name="Picture 42">
            <a:extLst>
              <a:ext uri="{FF2B5EF4-FFF2-40B4-BE49-F238E27FC236}">
                <a16:creationId xmlns:a16="http://schemas.microsoft.com/office/drawing/2014/main" id="{FC7852F8-6371-4D0E-ADF1-AD67B8FD8F9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45" name="Straight Connector 44">
            <a:extLst>
              <a:ext uri="{FF2B5EF4-FFF2-40B4-BE49-F238E27FC236}">
                <a16:creationId xmlns:a16="http://schemas.microsoft.com/office/drawing/2014/main" id="{60356817-A471-4572-AE96-579F6D6BFD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11B95ADA-67E9-475A-BE9E-69CF12DF24AA}"/>
              </a:ext>
            </a:extLst>
          </p:cNvPr>
          <p:cNvSpPr txBox="1"/>
          <p:nvPr/>
        </p:nvSpPr>
        <p:spPr>
          <a:xfrm>
            <a:off x="8806649" y="4279037"/>
            <a:ext cx="2844424" cy="1200329"/>
          </a:xfrm>
          <a:prstGeom prst="rect">
            <a:avLst/>
          </a:prstGeom>
          <a:noFill/>
        </p:spPr>
        <p:txBody>
          <a:bodyPr wrap="square" rtlCol="0">
            <a:spAutoFit/>
          </a:bodyPr>
          <a:lstStyle/>
          <a:p>
            <a:r>
              <a:rPr lang="en-GB" dirty="0"/>
              <a:t>Bevan Foundation Equality and Social justice briefing. (2016) Poverty: summary briefing.</a:t>
            </a:r>
          </a:p>
        </p:txBody>
      </p:sp>
    </p:spTree>
    <p:extLst>
      <p:ext uri="{BB962C8B-B14F-4D97-AF65-F5344CB8AC3E}">
        <p14:creationId xmlns:p14="http://schemas.microsoft.com/office/powerpoint/2010/main" val="4213830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99E96-727F-40AF-947C-A8937F7880D9}"/>
              </a:ext>
            </a:extLst>
          </p:cNvPr>
          <p:cNvSpPr>
            <a:spLocks noGrp="1"/>
          </p:cNvSpPr>
          <p:nvPr>
            <p:ph type="title"/>
          </p:nvPr>
        </p:nvSpPr>
        <p:spPr>
          <a:xfrm>
            <a:off x="3235069" y="804519"/>
            <a:ext cx="7819785" cy="1049235"/>
          </a:xfrm>
        </p:spPr>
        <p:txBody>
          <a:bodyPr/>
          <a:lstStyle/>
          <a:p>
            <a:r>
              <a:rPr lang="en-GB" dirty="0"/>
              <a:t>Welsh Government Policy </a:t>
            </a:r>
          </a:p>
        </p:txBody>
      </p:sp>
      <p:sp>
        <p:nvSpPr>
          <p:cNvPr id="4" name="Rectangle 3">
            <a:extLst>
              <a:ext uri="{FF2B5EF4-FFF2-40B4-BE49-F238E27FC236}">
                <a16:creationId xmlns:a16="http://schemas.microsoft.com/office/drawing/2014/main" id="{DF63582F-8387-4F8B-B63D-5B83E42D7868}"/>
              </a:ext>
            </a:extLst>
          </p:cNvPr>
          <p:cNvSpPr/>
          <p:nvPr/>
        </p:nvSpPr>
        <p:spPr>
          <a:xfrm rot="21280365">
            <a:off x="338302" y="2284543"/>
            <a:ext cx="3759362"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Prevention</a:t>
            </a:r>
          </a:p>
        </p:txBody>
      </p:sp>
      <p:pic>
        <p:nvPicPr>
          <p:cNvPr id="3" name="Picture 2">
            <a:extLst>
              <a:ext uri="{FF2B5EF4-FFF2-40B4-BE49-F238E27FC236}">
                <a16:creationId xmlns:a16="http://schemas.microsoft.com/office/drawing/2014/main" id="{1D774750-7B6D-4C6B-8F5B-8620E5E098BC}"/>
              </a:ext>
            </a:extLst>
          </p:cNvPr>
          <p:cNvPicPr>
            <a:picLocks noChangeAspect="1"/>
          </p:cNvPicPr>
          <p:nvPr/>
        </p:nvPicPr>
        <p:blipFill>
          <a:blip r:embed="rId3"/>
          <a:stretch>
            <a:fillRect/>
          </a:stretch>
        </p:blipFill>
        <p:spPr>
          <a:xfrm rot="261328">
            <a:off x="4331131" y="2054198"/>
            <a:ext cx="2482233" cy="2482233"/>
          </a:xfrm>
          <a:prstGeom prst="rect">
            <a:avLst/>
          </a:prstGeom>
        </p:spPr>
      </p:pic>
      <p:sp>
        <p:nvSpPr>
          <p:cNvPr id="5" name="Rectangle 4">
            <a:extLst>
              <a:ext uri="{FF2B5EF4-FFF2-40B4-BE49-F238E27FC236}">
                <a16:creationId xmlns:a16="http://schemas.microsoft.com/office/drawing/2014/main" id="{98B7BF65-0F6D-40F4-B17B-C1DEFDD2D54C}"/>
              </a:ext>
            </a:extLst>
          </p:cNvPr>
          <p:cNvSpPr/>
          <p:nvPr/>
        </p:nvSpPr>
        <p:spPr>
          <a:xfrm rot="391084">
            <a:off x="7343012" y="2030320"/>
            <a:ext cx="4384535" cy="923330"/>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5400" b="1" cap="none" spc="0" dirty="0">
                <a:ln/>
                <a:solidFill>
                  <a:schemeClr val="accent3"/>
                </a:solidFill>
                <a:effectLst/>
              </a:rPr>
              <a:t>Employment</a:t>
            </a:r>
          </a:p>
        </p:txBody>
      </p:sp>
      <p:sp>
        <p:nvSpPr>
          <p:cNvPr id="6" name="Rectangle 5">
            <a:extLst>
              <a:ext uri="{FF2B5EF4-FFF2-40B4-BE49-F238E27FC236}">
                <a16:creationId xmlns:a16="http://schemas.microsoft.com/office/drawing/2014/main" id="{D8FC99CD-825C-4128-B5FF-DA8110DE75DC}"/>
              </a:ext>
            </a:extLst>
          </p:cNvPr>
          <p:cNvSpPr/>
          <p:nvPr/>
        </p:nvSpPr>
        <p:spPr>
          <a:xfrm>
            <a:off x="4024355" y="4545295"/>
            <a:ext cx="2823209" cy="923330"/>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Support</a:t>
            </a:r>
          </a:p>
        </p:txBody>
      </p:sp>
      <p:pic>
        <p:nvPicPr>
          <p:cNvPr id="7" name="Picture 6">
            <a:extLst>
              <a:ext uri="{FF2B5EF4-FFF2-40B4-BE49-F238E27FC236}">
                <a16:creationId xmlns:a16="http://schemas.microsoft.com/office/drawing/2014/main" id="{3A98F588-EFB1-4CA3-AB79-872CF2F4E21E}"/>
              </a:ext>
            </a:extLst>
          </p:cNvPr>
          <p:cNvPicPr>
            <a:picLocks noChangeAspect="1"/>
          </p:cNvPicPr>
          <p:nvPr/>
        </p:nvPicPr>
        <p:blipFill>
          <a:blip r:embed="rId4"/>
          <a:stretch>
            <a:fillRect/>
          </a:stretch>
        </p:blipFill>
        <p:spPr>
          <a:xfrm>
            <a:off x="7944579" y="3513991"/>
            <a:ext cx="3674293" cy="1816447"/>
          </a:xfrm>
          <a:prstGeom prst="rect">
            <a:avLst/>
          </a:prstGeom>
        </p:spPr>
      </p:pic>
      <p:pic>
        <p:nvPicPr>
          <p:cNvPr id="8" name="Picture 7">
            <a:extLst>
              <a:ext uri="{FF2B5EF4-FFF2-40B4-BE49-F238E27FC236}">
                <a16:creationId xmlns:a16="http://schemas.microsoft.com/office/drawing/2014/main" id="{AC35B156-148D-4A8F-ACE0-30FA11964EFA}"/>
              </a:ext>
            </a:extLst>
          </p:cNvPr>
          <p:cNvPicPr>
            <a:picLocks noChangeAspect="1"/>
          </p:cNvPicPr>
          <p:nvPr/>
        </p:nvPicPr>
        <p:blipFill>
          <a:blip r:embed="rId5"/>
          <a:stretch>
            <a:fillRect/>
          </a:stretch>
        </p:blipFill>
        <p:spPr>
          <a:xfrm>
            <a:off x="573128" y="3477604"/>
            <a:ext cx="2857500" cy="2038350"/>
          </a:xfrm>
          <a:prstGeom prst="rect">
            <a:avLst/>
          </a:prstGeom>
        </p:spPr>
      </p:pic>
      <p:sp>
        <p:nvSpPr>
          <p:cNvPr id="9" name="TextBox 8">
            <a:extLst>
              <a:ext uri="{FF2B5EF4-FFF2-40B4-BE49-F238E27FC236}">
                <a16:creationId xmlns:a16="http://schemas.microsoft.com/office/drawing/2014/main" id="{25026852-94E3-48BF-857E-EBA8977881B2}"/>
              </a:ext>
            </a:extLst>
          </p:cNvPr>
          <p:cNvSpPr txBox="1"/>
          <p:nvPr/>
        </p:nvSpPr>
        <p:spPr>
          <a:xfrm>
            <a:off x="7944579" y="5515954"/>
            <a:ext cx="3674293" cy="369332"/>
          </a:xfrm>
          <a:prstGeom prst="rect">
            <a:avLst/>
          </a:prstGeom>
          <a:noFill/>
        </p:spPr>
        <p:txBody>
          <a:bodyPr wrap="square" rtlCol="0">
            <a:spAutoFit/>
          </a:bodyPr>
          <a:lstStyle/>
          <a:p>
            <a:r>
              <a:rPr lang="en-GB" dirty="0"/>
              <a:t>Welsh Government (2016)</a:t>
            </a:r>
          </a:p>
        </p:txBody>
      </p:sp>
    </p:spTree>
    <p:extLst>
      <p:ext uri="{BB962C8B-B14F-4D97-AF65-F5344CB8AC3E}">
        <p14:creationId xmlns:p14="http://schemas.microsoft.com/office/powerpoint/2010/main" val="3049065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500"/>
                                        <p:tgtEl>
                                          <p:spTgt spid="6"/>
                                        </p:tgtEl>
                                      </p:cBhvr>
                                    </p:animEffec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7"/>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5"/>
                                        </p:tgtEl>
                                        <p:attrNameLst>
                                          <p:attrName>style.visibility</p:attrName>
                                        </p:attrNameLst>
                                      </p:cBhvr>
                                      <p:to>
                                        <p:strVal val="visible"/>
                                      </p:to>
                                    </p:set>
                                    <p:animEffect transition="in" filter="fade">
                                      <p:cBhvr>
                                        <p:cTn id="3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FA15B-F051-4DF8-A0F1-DDD4B51D62D0}"/>
              </a:ext>
            </a:extLst>
          </p:cNvPr>
          <p:cNvSpPr>
            <a:spLocks noGrp="1"/>
          </p:cNvSpPr>
          <p:nvPr>
            <p:ph type="title"/>
          </p:nvPr>
        </p:nvSpPr>
        <p:spPr/>
        <p:txBody>
          <a:bodyPr/>
          <a:lstStyle/>
          <a:p>
            <a:r>
              <a:rPr lang="en-GB" dirty="0"/>
              <a:t>Scottish Government Policy </a:t>
            </a:r>
          </a:p>
        </p:txBody>
      </p:sp>
      <p:pic>
        <p:nvPicPr>
          <p:cNvPr id="4" name="Picture 3">
            <a:extLst>
              <a:ext uri="{FF2B5EF4-FFF2-40B4-BE49-F238E27FC236}">
                <a16:creationId xmlns:a16="http://schemas.microsoft.com/office/drawing/2014/main" id="{8036E1EA-4254-4777-9EC1-EC50675F0D98}"/>
              </a:ext>
            </a:extLst>
          </p:cNvPr>
          <p:cNvPicPr>
            <a:picLocks noChangeAspect="1"/>
          </p:cNvPicPr>
          <p:nvPr/>
        </p:nvPicPr>
        <p:blipFill>
          <a:blip r:embed="rId3"/>
          <a:stretch>
            <a:fillRect/>
          </a:stretch>
        </p:blipFill>
        <p:spPr>
          <a:xfrm>
            <a:off x="870857" y="3061607"/>
            <a:ext cx="3037114" cy="2277836"/>
          </a:xfrm>
          <a:prstGeom prst="rect">
            <a:avLst/>
          </a:prstGeom>
        </p:spPr>
      </p:pic>
      <p:pic>
        <p:nvPicPr>
          <p:cNvPr id="5" name="Picture 4">
            <a:extLst>
              <a:ext uri="{FF2B5EF4-FFF2-40B4-BE49-F238E27FC236}">
                <a16:creationId xmlns:a16="http://schemas.microsoft.com/office/drawing/2014/main" id="{C729D1A6-8E9A-451C-92BE-8524F89855AE}"/>
              </a:ext>
            </a:extLst>
          </p:cNvPr>
          <p:cNvPicPr>
            <a:picLocks noChangeAspect="1"/>
          </p:cNvPicPr>
          <p:nvPr/>
        </p:nvPicPr>
        <p:blipFill>
          <a:blip r:embed="rId4"/>
          <a:stretch>
            <a:fillRect/>
          </a:stretch>
        </p:blipFill>
        <p:spPr>
          <a:xfrm>
            <a:off x="9002487" y="3061607"/>
            <a:ext cx="2436358" cy="2558732"/>
          </a:xfrm>
          <a:prstGeom prst="rect">
            <a:avLst/>
          </a:prstGeom>
        </p:spPr>
      </p:pic>
      <p:pic>
        <p:nvPicPr>
          <p:cNvPr id="6" name="Picture 5">
            <a:extLst>
              <a:ext uri="{FF2B5EF4-FFF2-40B4-BE49-F238E27FC236}">
                <a16:creationId xmlns:a16="http://schemas.microsoft.com/office/drawing/2014/main" id="{CEDCB332-A520-41D3-8152-CE8F287AA6DE}"/>
              </a:ext>
            </a:extLst>
          </p:cNvPr>
          <p:cNvPicPr>
            <a:picLocks noChangeAspect="1"/>
          </p:cNvPicPr>
          <p:nvPr/>
        </p:nvPicPr>
        <p:blipFill>
          <a:blip r:embed="rId5"/>
          <a:stretch>
            <a:fillRect/>
          </a:stretch>
        </p:blipFill>
        <p:spPr>
          <a:xfrm>
            <a:off x="4267200" y="2151289"/>
            <a:ext cx="4169229" cy="2084615"/>
          </a:xfrm>
          <a:prstGeom prst="rect">
            <a:avLst/>
          </a:prstGeom>
        </p:spPr>
      </p:pic>
      <p:sp>
        <p:nvSpPr>
          <p:cNvPr id="7" name="TextBox 6">
            <a:extLst>
              <a:ext uri="{FF2B5EF4-FFF2-40B4-BE49-F238E27FC236}">
                <a16:creationId xmlns:a16="http://schemas.microsoft.com/office/drawing/2014/main" id="{FCEDFC22-547F-46A9-B9CC-E51CEDB007F5}"/>
              </a:ext>
            </a:extLst>
          </p:cNvPr>
          <p:cNvSpPr txBox="1"/>
          <p:nvPr/>
        </p:nvSpPr>
        <p:spPr>
          <a:xfrm>
            <a:off x="4572000" y="4865914"/>
            <a:ext cx="3243943" cy="369332"/>
          </a:xfrm>
          <a:prstGeom prst="rect">
            <a:avLst/>
          </a:prstGeom>
          <a:noFill/>
        </p:spPr>
        <p:txBody>
          <a:bodyPr wrap="square" rtlCol="0">
            <a:spAutoFit/>
          </a:bodyPr>
          <a:lstStyle/>
          <a:p>
            <a:r>
              <a:rPr lang="en-GB" dirty="0"/>
              <a:t>Scottish Government (N.D.)</a:t>
            </a:r>
          </a:p>
        </p:txBody>
      </p:sp>
    </p:spTree>
    <p:extLst>
      <p:ext uri="{BB962C8B-B14F-4D97-AF65-F5344CB8AC3E}">
        <p14:creationId xmlns:p14="http://schemas.microsoft.com/office/powerpoint/2010/main" val="1718818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barn(inVertical)">
                                      <p:cBhvr>
                                        <p:cTn id="18"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24DB5B3-DC7F-474C-B820-1F776258E091}"/>
              </a:ext>
            </a:extLst>
          </p:cNvPr>
          <p:cNvSpPr/>
          <p:nvPr/>
        </p:nvSpPr>
        <p:spPr>
          <a:xfrm>
            <a:off x="3687331" y="2967335"/>
            <a:ext cx="4817345"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QUESTIONS?</a:t>
            </a:r>
          </a:p>
        </p:txBody>
      </p:sp>
    </p:spTree>
    <p:extLst>
      <p:ext uri="{BB962C8B-B14F-4D97-AF65-F5344CB8AC3E}">
        <p14:creationId xmlns:p14="http://schemas.microsoft.com/office/powerpoint/2010/main" val="10121297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BF55B-8F27-4265-A3FA-A42095D9C714}"/>
              </a:ext>
            </a:extLst>
          </p:cNvPr>
          <p:cNvSpPr>
            <a:spLocks noGrp="1"/>
          </p:cNvSpPr>
          <p:nvPr>
            <p:ph type="title"/>
          </p:nvPr>
        </p:nvSpPr>
        <p:spPr>
          <a:xfrm>
            <a:off x="1451579" y="804520"/>
            <a:ext cx="9603275" cy="587136"/>
          </a:xfrm>
        </p:spPr>
        <p:txBody>
          <a:bodyPr/>
          <a:lstStyle/>
          <a:p>
            <a:r>
              <a:rPr lang="en-GB" dirty="0"/>
              <a:t>References </a:t>
            </a:r>
          </a:p>
        </p:txBody>
      </p:sp>
      <p:sp>
        <p:nvSpPr>
          <p:cNvPr id="3" name="Content Placeholder 2">
            <a:extLst>
              <a:ext uri="{FF2B5EF4-FFF2-40B4-BE49-F238E27FC236}">
                <a16:creationId xmlns:a16="http://schemas.microsoft.com/office/drawing/2014/main" id="{CDFE3FA9-23FA-49BB-8014-6002487CA02E}"/>
              </a:ext>
            </a:extLst>
          </p:cNvPr>
          <p:cNvSpPr>
            <a:spLocks noGrp="1"/>
          </p:cNvSpPr>
          <p:nvPr>
            <p:ph idx="1"/>
          </p:nvPr>
        </p:nvSpPr>
        <p:spPr/>
        <p:txBody>
          <a:bodyPr>
            <a:normAutofit fontScale="55000" lnSpcReduction="20000"/>
          </a:bodyPr>
          <a:lstStyle/>
          <a:p>
            <a:r>
              <a:rPr lang="en-GB" dirty="0"/>
              <a:t>Habitat for Humanity . Great Britain (N.D) </a:t>
            </a:r>
            <a:r>
              <a:rPr lang="en-GB" i="1" dirty="0"/>
              <a:t>Relative vs Absolute Poverty</a:t>
            </a:r>
            <a:r>
              <a:rPr lang="en-GB" dirty="0"/>
              <a:t>. Available at: </a:t>
            </a:r>
            <a:r>
              <a:rPr lang="en-GB" dirty="0">
                <a:hlinkClick r:id="rId3"/>
              </a:rPr>
              <a:t>https://www.habitatforhumanity.org.uk/blog/2018/09/relative-absolute-poverty/</a:t>
            </a:r>
            <a:r>
              <a:rPr lang="en-GB" dirty="0"/>
              <a:t> (Accessed: December 14</a:t>
            </a:r>
            <a:r>
              <a:rPr lang="en-GB" baseline="30000" dirty="0"/>
              <a:t>th</a:t>
            </a:r>
            <a:r>
              <a:rPr lang="en-GB" dirty="0"/>
              <a:t> 2018)</a:t>
            </a:r>
          </a:p>
          <a:p>
            <a:r>
              <a:rPr lang="en-GB" i="1" dirty="0"/>
              <a:t>CROP </a:t>
            </a:r>
            <a:r>
              <a:rPr lang="en-GB" dirty="0"/>
              <a:t>(2017) </a:t>
            </a:r>
            <a:r>
              <a:rPr lang="en-GB" i="1" dirty="0"/>
              <a:t>Poverty as a Wicked Problem.  </a:t>
            </a:r>
            <a:r>
              <a:rPr lang="en-GB" dirty="0"/>
              <a:t>Available at: </a:t>
            </a:r>
            <a:r>
              <a:rPr lang="en-GB" dirty="0">
                <a:hlinkClick r:id="rId4"/>
              </a:rPr>
              <a:t>https://www.crop.org/CROPNewsEvents/Poverty-as-a-wicked-problem.aspx</a:t>
            </a:r>
            <a:r>
              <a:rPr lang="en-GB" dirty="0"/>
              <a:t> (Accessed January 2nd 2019).</a:t>
            </a:r>
          </a:p>
          <a:p>
            <a:r>
              <a:rPr lang="en-GB" dirty="0"/>
              <a:t>Joseph Rowntree Foundation (N.D.) </a:t>
            </a:r>
            <a:r>
              <a:rPr lang="en-GB" i="1" dirty="0"/>
              <a:t>About us.  </a:t>
            </a:r>
            <a:r>
              <a:rPr lang="en-GB" dirty="0"/>
              <a:t>Available at: </a:t>
            </a:r>
            <a:r>
              <a:rPr lang="en-GB" dirty="0">
                <a:hlinkClick r:id="rId5"/>
              </a:rPr>
              <a:t>https://www.jrf.org.uk/about-us</a:t>
            </a:r>
            <a:r>
              <a:rPr lang="en-GB" dirty="0"/>
              <a:t> (Accessed: January 5</a:t>
            </a:r>
            <a:r>
              <a:rPr lang="en-GB" baseline="30000" dirty="0"/>
              <a:t>th</a:t>
            </a:r>
            <a:r>
              <a:rPr lang="en-GB" dirty="0"/>
              <a:t> 2019)</a:t>
            </a:r>
          </a:p>
          <a:p>
            <a:r>
              <a:rPr lang="en-GB" dirty="0"/>
              <a:t>Joseph Rowntree Foundation (N.D.) Non decent housing and overcrowding.  Available at:  </a:t>
            </a:r>
            <a:r>
              <a:rPr lang="en-GB" dirty="0">
                <a:hlinkClick r:id="rId6"/>
              </a:rPr>
              <a:t>https://www.jrf.org.uk/data/non-decent-housing-and-overcrowding</a:t>
            </a:r>
            <a:r>
              <a:rPr lang="en-GB" dirty="0"/>
              <a:t> (Accessed: January 5</a:t>
            </a:r>
            <a:r>
              <a:rPr lang="en-GB" baseline="30000" dirty="0"/>
              <a:t>th</a:t>
            </a:r>
            <a:r>
              <a:rPr lang="en-GB" dirty="0"/>
              <a:t> 2019).</a:t>
            </a:r>
          </a:p>
          <a:p>
            <a:r>
              <a:rPr lang="en-GB" dirty="0"/>
              <a:t>Bevan Foundation Equality and Social justice briefing.  (2016) </a:t>
            </a:r>
            <a:r>
              <a:rPr lang="en-GB" i="1" dirty="0"/>
              <a:t>Poverty: summary briefing</a:t>
            </a:r>
            <a:r>
              <a:rPr lang="en-GB" dirty="0"/>
              <a:t>.  Available at: </a:t>
            </a:r>
            <a:r>
              <a:rPr lang="en-GB" dirty="0">
                <a:hlinkClick r:id="rId7"/>
              </a:rPr>
              <a:t>https://41ydvd1cuyvlonsm03mpf21pub-wpengine.netdna-ssl.com/wp-content/uploads/2016/07/ESJ-Briefing-Poverty-07.16-SUMMARY-1.pdf</a:t>
            </a:r>
            <a:r>
              <a:rPr lang="en-GB" dirty="0"/>
              <a:t> (Accessed: January 5</a:t>
            </a:r>
            <a:r>
              <a:rPr lang="en-GB" baseline="30000" dirty="0"/>
              <a:t>th</a:t>
            </a:r>
            <a:r>
              <a:rPr lang="en-GB" dirty="0"/>
              <a:t> 2019)</a:t>
            </a:r>
          </a:p>
          <a:p>
            <a:r>
              <a:rPr lang="en-GB" dirty="0"/>
              <a:t>Clipart Library.  Available at: </a:t>
            </a:r>
            <a:r>
              <a:rPr lang="en-GB" dirty="0">
                <a:hlinkClick r:id="rId8"/>
              </a:rPr>
              <a:t>http://clipart-library.com/clipart/n1324605.htm</a:t>
            </a:r>
            <a:r>
              <a:rPr lang="en-GB" dirty="0"/>
              <a:t> (Accessed: 6</a:t>
            </a:r>
            <a:r>
              <a:rPr lang="en-GB" baseline="30000" dirty="0"/>
              <a:t>th</a:t>
            </a:r>
            <a:r>
              <a:rPr lang="en-GB" dirty="0"/>
              <a:t> January 2019).</a:t>
            </a:r>
          </a:p>
          <a:p>
            <a:r>
              <a:rPr lang="en-GB" dirty="0"/>
              <a:t>Clipart Library.  Available at: </a:t>
            </a:r>
            <a:r>
              <a:rPr lang="en-GB" dirty="0">
                <a:hlinkClick r:id="rId9"/>
              </a:rPr>
              <a:t>http://clipart-library.com/clipart/388194.htm</a:t>
            </a:r>
            <a:r>
              <a:rPr lang="en-GB" dirty="0"/>
              <a:t> (Accessed: 5</a:t>
            </a:r>
            <a:r>
              <a:rPr lang="en-GB" baseline="30000" dirty="0"/>
              <a:t>th</a:t>
            </a:r>
            <a:r>
              <a:rPr lang="en-GB" dirty="0"/>
              <a:t> January 2019).</a:t>
            </a:r>
          </a:p>
          <a:p>
            <a:r>
              <a:rPr lang="en-GB" dirty="0"/>
              <a:t>Tokens Direct (2015) </a:t>
            </a:r>
            <a:r>
              <a:rPr lang="en-GB" i="1" dirty="0"/>
              <a:t>School Tokens. </a:t>
            </a:r>
            <a:r>
              <a:rPr lang="en-GB" dirty="0"/>
              <a:t>Available at: </a:t>
            </a:r>
            <a:r>
              <a:rPr lang="en-GB" dirty="0">
                <a:hlinkClick r:id="rId10"/>
              </a:rPr>
              <a:t>http://www.tokensdirect.co.uk/school_tokens.html</a:t>
            </a:r>
            <a:r>
              <a:rPr lang="en-GB" dirty="0"/>
              <a:t> (Accesses: 7</a:t>
            </a:r>
            <a:r>
              <a:rPr lang="en-GB" baseline="30000" dirty="0"/>
              <a:t>th</a:t>
            </a:r>
            <a:r>
              <a:rPr lang="en-GB" dirty="0"/>
              <a:t> January 2019)</a:t>
            </a:r>
          </a:p>
          <a:p>
            <a:r>
              <a:rPr lang="en-GB" dirty="0"/>
              <a:t>Scottish Government (N.D.) </a:t>
            </a:r>
            <a:r>
              <a:rPr lang="en-GB" i="1" dirty="0"/>
              <a:t>European Structural and Investment Funds. </a:t>
            </a:r>
            <a:r>
              <a:rPr lang="en-GB" dirty="0"/>
              <a:t>Available at: https://www.gov.scot/policies/european-structural-funds/  (Accessed: 7</a:t>
            </a:r>
            <a:r>
              <a:rPr lang="en-GB" baseline="30000" dirty="0"/>
              <a:t>th</a:t>
            </a:r>
            <a:r>
              <a:rPr lang="en-GB" dirty="0"/>
              <a:t> January 2019)</a:t>
            </a:r>
          </a:p>
          <a:p>
            <a:endParaRPr lang="en-GB" dirty="0"/>
          </a:p>
        </p:txBody>
      </p:sp>
    </p:spTree>
    <p:extLst>
      <p:ext uri="{BB962C8B-B14F-4D97-AF65-F5344CB8AC3E}">
        <p14:creationId xmlns:p14="http://schemas.microsoft.com/office/powerpoint/2010/main" val="34398723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C81D4-A99A-4E80-9364-A51A2394E599}"/>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74D75CA-B8A5-45E0-8E9D-25B17198D750}"/>
              </a:ext>
            </a:extLst>
          </p:cNvPr>
          <p:cNvSpPr>
            <a:spLocks noGrp="1"/>
          </p:cNvSpPr>
          <p:nvPr>
            <p:ph idx="1"/>
          </p:nvPr>
        </p:nvSpPr>
        <p:spPr/>
        <p:txBody>
          <a:bodyPr>
            <a:normAutofit fontScale="47500" lnSpcReduction="20000"/>
          </a:bodyPr>
          <a:lstStyle/>
          <a:p>
            <a:r>
              <a:rPr lang="en-GB" dirty="0"/>
              <a:t>Jisc (2018) The potential of Education 4.0 is huge – the UK must take the lead, now. Available at: https://www.jisc.ac.uk/blog/the-potential-of-education-4-is-huge-the-uk-must-take-the-lead-now-12-sep-2018 (Accesses: 7th January 2019).</a:t>
            </a:r>
          </a:p>
          <a:p>
            <a:r>
              <a:rPr lang="en-GB" dirty="0"/>
              <a:t>Family Information Service Carmarthenshire (2019). The Childcare Offer for Wales. Available at: http://fis.carmarthenshire.gov.wales/childcare/providing-childcare/talk-childcare-offer-wales/ (Accessed: 7th January 2019).</a:t>
            </a:r>
          </a:p>
          <a:p>
            <a:r>
              <a:rPr lang="en-GB" dirty="0"/>
              <a:t>Welsh Government (2016) Tackling Poverty Action Plan Available at:  http://www.senedd.assembly.wales/documents/s500001880/CELG4-20-14%20Paper%205.pdf (Accessed: 6th January 2019). </a:t>
            </a:r>
          </a:p>
          <a:p>
            <a:r>
              <a:rPr lang="en-GB" dirty="0"/>
              <a:t>Mentor Public Library (2017). </a:t>
            </a:r>
            <a:r>
              <a:rPr lang="en-GB" i="1" dirty="0"/>
              <a:t>ClipArt Money.  </a:t>
            </a:r>
            <a:r>
              <a:rPr lang="en-GB" dirty="0"/>
              <a:t>Available at: </a:t>
            </a:r>
            <a:r>
              <a:rPr lang="en-GB" dirty="0">
                <a:hlinkClick r:id="rId2"/>
              </a:rPr>
              <a:t>http://www.mentorpl.org/kids/clipart-money-free-clip-art-money-800_600/</a:t>
            </a:r>
            <a:r>
              <a:rPr lang="en-GB" dirty="0"/>
              <a:t> (Accessed: 7</a:t>
            </a:r>
            <a:r>
              <a:rPr lang="en-GB" baseline="30000" dirty="0"/>
              <a:t>th</a:t>
            </a:r>
            <a:r>
              <a:rPr lang="en-GB" dirty="0"/>
              <a:t> January 2019).</a:t>
            </a:r>
          </a:p>
          <a:p>
            <a:r>
              <a:rPr lang="en-GB" dirty="0"/>
              <a:t>Gift of College (2018) </a:t>
            </a:r>
            <a:r>
              <a:rPr lang="en-GB" i="1" dirty="0"/>
              <a:t>These Core Skills Prepare Every Student for the World of Work.  </a:t>
            </a:r>
            <a:r>
              <a:rPr lang="en-GB" dirty="0"/>
              <a:t>Available at:  </a:t>
            </a:r>
            <a:r>
              <a:rPr lang="en-GB" dirty="0">
                <a:hlinkClick r:id="rId3"/>
              </a:rPr>
              <a:t>https://www.giftofcollege.com/blog/2018/5/15/skills-that-students-should-have-before-entering-the-workforce/</a:t>
            </a:r>
            <a:r>
              <a:rPr lang="en-GB" dirty="0"/>
              <a:t> (Accessed: 7</a:t>
            </a:r>
            <a:r>
              <a:rPr lang="en-GB" baseline="30000" dirty="0"/>
              <a:t>th</a:t>
            </a:r>
            <a:r>
              <a:rPr lang="en-GB" dirty="0"/>
              <a:t> January 2019).</a:t>
            </a:r>
          </a:p>
          <a:p>
            <a:r>
              <a:rPr lang="en-GB" dirty="0"/>
              <a:t>Band.  (2017)</a:t>
            </a:r>
            <a:r>
              <a:rPr lang="en-GB" i="1" dirty="0"/>
              <a:t>Coming Together to make a difference.  </a:t>
            </a:r>
            <a:r>
              <a:rPr lang="en-GB" dirty="0"/>
              <a:t>Available at: </a:t>
            </a:r>
            <a:r>
              <a:rPr lang="en-GB" dirty="0">
                <a:hlinkClick r:id="rId4"/>
              </a:rPr>
              <a:t>https://blog.band.com/coming-together-to-make-a-difference-vegasstrong-667a8c340d37</a:t>
            </a:r>
            <a:r>
              <a:rPr lang="en-GB" dirty="0"/>
              <a:t> (Accessed: 7</a:t>
            </a:r>
            <a:r>
              <a:rPr lang="en-GB" baseline="30000" dirty="0"/>
              <a:t>th</a:t>
            </a:r>
            <a:r>
              <a:rPr lang="en-GB" dirty="0"/>
              <a:t> January 2019).</a:t>
            </a:r>
          </a:p>
          <a:p>
            <a:r>
              <a:rPr lang="en-GB" dirty="0"/>
              <a:t>BBC News (2018) </a:t>
            </a:r>
            <a:r>
              <a:rPr lang="en-GB" i="1" dirty="0"/>
              <a:t>Poverty causing 'misery' in UK, and ministers are in denial, says UN official</a:t>
            </a:r>
            <a:r>
              <a:rPr lang="en-GB" dirty="0"/>
              <a:t>. Available at: </a:t>
            </a:r>
            <a:r>
              <a:rPr lang="en-GB" dirty="0">
                <a:hlinkClick r:id="rId5"/>
              </a:rPr>
              <a:t>https://www.bbc.co.uk/news/uk-46236642</a:t>
            </a:r>
            <a:r>
              <a:rPr lang="en-GB" dirty="0"/>
              <a:t> (Accessed: 7th January 2019)</a:t>
            </a:r>
          </a:p>
          <a:p>
            <a:r>
              <a:rPr lang="en-GB" dirty="0"/>
              <a:t>Scottish Government (2017) </a:t>
            </a:r>
            <a:r>
              <a:rPr lang="en-GB" i="1" dirty="0"/>
              <a:t>Child Poverty Act</a:t>
            </a:r>
            <a:r>
              <a:rPr lang="en-GB" dirty="0"/>
              <a:t>. Available at: https://www.gov.scot/policies/poverty-and-social-justice/child-poverty/   (Accessed: 7</a:t>
            </a:r>
            <a:r>
              <a:rPr lang="en-GB" baseline="30000" dirty="0"/>
              <a:t>th</a:t>
            </a:r>
            <a:r>
              <a:rPr lang="en-GB" dirty="0"/>
              <a:t> January 2019)</a:t>
            </a:r>
          </a:p>
          <a:p>
            <a:r>
              <a:rPr lang="en-GB" dirty="0"/>
              <a:t>Joseph Rowntree Foundation (2018) UK Poverty 2018. Available at: file:///C:/Users/rhife/Downloads/final_uk_poverty_2018_findings_0_0%20(1).pdf  (Accessed:7</a:t>
            </a:r>
            <a:r>
              <a:rPr lang="en-GB" baseline="30000" dirty="0"/>
              <a:t>th</a:t>
            </a:r>
            <a:r>
              <a:rPr lang="en-GB" dirty="0"/>
              <a:t> January 2019)</a:t>
            </a:r>
          </a:p>
        </p:txBody>
      </p:sp>
    </p:spTree>
    <p:extLst>
      <p:ext uri="{BB962C8B-B14F-4D97-AF65-F5344CB8AC3E}">
        <p14:creationId xmlns:p14="http://schemas.microsoft.com/office/powerpoint/2010/main" val="2484286141"/>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2414</Words>
  <Application>Microsoft Office PowerPoint</Application>
  <PresentationFormat>Widescreen</PresentationFormat>
  <Paragraphs>84</Paragraphs>
  <Slides>12</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Gill Sans MT</vt:lpstr>
      <vt:lpstr>Gallery</vt:lpstr>
      <vt:lpstr>Poverty </vt:lpstr>
      <vt:lpstr>Relative,  absolute and persistent Poverty</vt:lpstr>
      <vt:lpstr>Wicked Problem </vt:lpstr>
      <vt:lpstr>Social exclusion  </vt:lpstr>
      <vt:lpstr>Philip Alston</vt:lpstr>
      <vt:lpstr>Joseph Rowntree foundation</vt:lpstr>
      <vt:lpstr>The Bevan Foundation </vt:lpstr>
      <vt:lpstr>Welsh Government Policy </vt:lpstr>
      <vt:lpstr>Scottish Government Policy </vt:lpstr>
      <vt:lpstr>PowerPoint Presentation</vt:lpstr>
      <vt:lpstr>References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Poverty </dc:title>
  <dc:creator>rhi.fenwick1@outlook.com</dc:creator>
  <cp:lastModifiedBy>rhi.fenwick1@outlook.com</cp:lastModifiedBy>
  <cp:revision>6</cp:revision>
  <dcterms:created xsi:type="dcterms:W3CDTF">2019-01-05T12:53:07Z</dcterms:created>
  <dcterms:modified xsi:type="dcterms:W3CDTF">2019-01-07T16:27:02Z</dcterms:modified>
</cp:coreProperties>
</file>