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4"/>
  </p:notesMasterIdLst>
  <p:sldIdLst>
    <p:sldId id="256" r:id="rId2"/>
    <p:sldId id="309" r:id="rId3"/>
    <p:sldId id="258" r:id="rId4"/>
    <p:sldId id="259" r:id="rId5"/>
    <p:sldId id="310" r:id="rId6"/>
    <p:sldId id="260" r:id="rId7"/>
    <p:sldId id="261" r:id="rId8"/>
    <p:sldId id="262" r:id="rId9"/>
    <p:sldId id="263" r:id="rId10"/>
    <p:sldId id="265" r:id="rId11"/>
    <p:sldId id="264" r:id="rId12"/>
    <p:sldId id="266" r:id="rId13"/>
    <p:sldId id="268" r:id="rId14"/>
    <p:sldId id="269" r:id="rId15"/>
    <p:sldId id="270" r:id="rId16"/>
    <p:sldId id="271" r:id="rId17"/>
    <p:sldId id="272" r:id="rId18"/>
    <p:sldId id="273" r:id="rId19"/>
    <p:sldId id="274" r:id="rId20"/>
    <p:sldId id="276" r:id="rId21"/>
    <p:sldId id="275"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0" r:id="rId35"/>
    <p:sldId id="289" r:id="rId36"/>
    <p:sldId id="291" r:id="rId37"/>
    <p:sldId id="292" r:id="rId38"/>
    <p:sldId id="293" r:id="rId39"/>
    <p:sldId id="294" r:id="rId40"/>
    <p:sldId id="295" r:id="rId41"/>
    <p:sldId id="296" r:id="rId42"/>
    <p:sldId id="298" r:id="rId43"/>
    <p:sldId id="299" r:id="rId44"/>
    <p:sldId id="300" r:id="rId45"/>
    <p:sldId id="301" r:id="rId46"/>
    <p:sldId id="302" r:id="rId47"/>
    <p:sldId id="303" r:id="rId48"/>
    <p:sldId id="304" r:id="rId49"/>
    <p:sldId id="305" r:id="rId50"/>
    <p:sldId id="306" r:id="rId51"/>
    <p:sldId id="307" r:id="rId52"/>
    <p:sldId id="30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75" autoAdjust="0"/>
    <p:restoredTop sz="81597" autoAdjust="0"/>
  </p:normalViewPr>
  <p:slideViewPr>
    <p:cSldViewPr snapToGrid="0">
      <p:cViewPr varScale="1">
        <p:scale>
          <a:sx n="64" d="100"/>
          <a:sy n="64" d="100"/>
        </p:scale>
        <p:origin x="13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9FA09A-EABA-4A51-AC9D-3C5F30601D8D}" type="datetimeFigureOut">
              <a:rPr lang="en-GB" smtClean="0"/>
              <a:t>27/02/2018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AD00C-FF86-44C1-85E0-CFCB2748B2F1}" type="slidenum">
              <a:rPr lang="en-GB" smtClean="0"/>
              <a:t>‹#›</a:t>
            </a:fld>
            <a:endParaRPr lang="en-GB"/>
          </a:p>
        </p:txBody>
      </p:sp>
    </p:spTree>
    <p:extLst>
      <p:ext uri="{BB962C8B-B14F-4D97-AF65-F5344CB8AC3E}">
        <p14:creationId xmlns:p14="http://schemas.microsoft.com/office/powerpoint/2010/main" val="606911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an individual has completed the academic</a:t>
            </a:r>
            <a:r>
              <a:rPr lang="en-GB" baseline="0" dirty="0" smtClean="0"/>
              <a:t> component of training to become a forensic psychologist, they will complete psychological work under the supervision of a forensic psychology who is a chartered member of the BPS and begin to learn how to integrate the theory they have learned into practice. Trainees are required to apply the scientist-practitioner model (</a:t>
            </a:r>
            <a:r>
              <a:rPr lang="en-GB" baseline="0" dirty="0" err="1" smtClean="0"/>
              <a:t>i</a:t>
            </a:r>
            <a:r>
              <a:rPr lang="en-GB" baseline="0" dirty="0" smtClean="0"/>
              <a:t>., evidence based practice) and begin to establish skills in working with a range of client groups with varied needs (which we will see in a minute).</a:t>
            </a:r>
          </a:p>
          <a:p>
            <a:endParaRPr lang="en-GB" baseline="0" dirty="0" smtClean="0"/>
          </a:p>
          <a:p>
            <a:r>
              <a:rPr lang="en-GB" baseline="0" dirty="0" smtClean="0"/>
              <a:t>These four roles are core to this training. They are documented throughout the time spent under supervision and the submission of work demonstrating competencies in each of these areas acts as assessment.</a:t>
            </a:r>
            <a:endParaRPr lang="en-GB" dirty="0"/>
          </a:p>
        </p:txBody>
      </p:sp>
      <p:sp>
        <p:nvSpPr>
          <p:cNvPr id="4" name="Slide Number Placeholder 3"/>
          <p:cNvSpPr>
            <a:spLocks noGrp="1"/>
          </p:cNvSpPr>
          <p:nvPr>
            <p:ph type="sldNum" sz="quarter" idx="10"/>
          </p:nvPr>
        </p:nvSpPr>
        <p:spPr/>
        <p:txBody>
          <a:bodyPr/>
          <a:lstStyle/>
          <a:p>
            <a:fld id="{DF6AD00C-FF86-44C1-85E0-CFCB2748B2F1}" type="slidenum">
              <a:rPr lang="en-GB" smtClean="0"/>
              <a:t>13</a:t>
            </a:fld>
            <a:endParaRPr lang="en-GB"/>
          </a:p>
        </p:txBody>
      </p:sp>
    </p:spTree>
    <p:extLst>
      <p:ext uri="{BB962C8B-B14F-4D97-AF65-F5344CB8AC3E}">
        <p14:creationId xmlns:p14="http://schemas.microsoft.com/office/powerpoint/2010/main" val="3327559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This can involve engaging in many</a:t>
            </a:r>
            <a:r>
              <a:rPr lang="en-GB" baseline="0" dirty="0" smtClean="0"/>
              <a:t> types of interventions and being mindful of ethical practice and decision making. The individual must ensure they are aware of their own competencies to make referrals for interventions and recognise their own limitations.</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15</a:t>
            </a:fld>
            <a:endParaRPr lang="en-GB"/>
          </a:p>
        </p:txBody>
      </p:sp>
    </p:spTree>
    <p:extLst>
      <p:ext uri="{BB962C8B-B14F-4D97-AF65-F5344CB8AC3E}">
        <p14:creationId xmlns:p14="http://schemas.microsoft.com/office/powerpoint/2010/main" val="1571159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a:t>
            </a:r>
            <a:r>
              <a:rPr lang="en-GB" baseline="0" dirty="0" smtClean="0"/>
              <a:t> Forensic psychology relies on research that will direct the way in which practitioners engage with their clients. Research is not only conducted on offenders! Research can be conducted on victims, staff within offending organisations, and the general public. To become a forensic psychologist each person has to demonstrate sound understanding of ethics, data analysis planning, writing reports and explaining research to lay populations!</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16</a:t>
            </a:fld>
            <a:endParaRPr lang="en-GB"/>
          </a:p>
        </p:txBody>
      </p:sp>
    </p:spTree>
    <p:extLst>
      <p:ext uri="{BB962C8B-B14F-4D97-AF65-F5344CB8AC3E}">
        <p14:creationId xmlns:p14="http://schemas.microsoft.com/office/powerpoint/2010/main" val="367941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a:t>
            </a:r>
            <a:r>
              <a:rPr lang="en-GB" baseline="0" dirty="0" smtClean="0"/>
              <a:t> A forensic psychologist must be ready and willing to communicate their psychological knowledge and aid problem solving where they can. The aim here is to influence the work and practice of others, but must again be aware of their own limitations and make sure they keep any staff, clients and trainees ‘safe’.</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17</a:t>
            </a:fld>
            <a:endParaRPr lang="en-GB"/>
          </a:p>
        </p:txBody>
      </p:sp>
    </p:spTree>
    <p:extLst>
      <p:ext uri="{BB962C8B-B14F-4D97-AF65-F5344CB8AC3E}">
        <p14:creationId xmlns:p14="http://schemas.microsoft.com/office/powerpoint/2010/main" val="331257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4) lastly, the forensic psychologist in training will focus</a:t>
            </a:r>
            <a:r>
              <a:rPr lang="en-GB" baseline="0" dirty="0" smtClean="0"/>
              <a:t> on developing, delivering and evaluating training – which can then be analysed and scrutinised.</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18</a:t>
            </a:fld>
            <a:endParaRPr lang="en-GB"/>
          </a:p>
        </p:txBody>
      </p:sp>
    </p:spTree>
    <p:extLst>
      <p:ext uri="{BB962C8B-B14F-4D97-AF65-F5344CB8AC3E}">
        <p14:creationId xmlns:p14="http://schemas.microsoft.com/office/powerpoint/2010/main" val="796128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Forensic</a:t>
            </a:r>
            <a:r>
              <a:rPr lang="en-GB" baseline="0" dirty="0" smtClean="0"/>
              <a:t> psychologists can work with offenders in many </a:t>
            </a:r>
            <a:r>
              <a:rPr lang="en-GB" baseline="0" dirty="0" err="1" smtClean="0"/>
              <a:t>many</a:t>
            </a:r>
            <a:r>
              <a:rPr lang="en-GB" baseline="0" dirty="0" smtClean="0"/>
              <a:t> different ways. The job description of a forensic psychologists tends to be very broad but can again be very specific depending upon the area that the forensic psychologist is specialising in.</a:t>
            </a:r>
          </a:p>
          <a:p>
            <a:endParaRPr lang="en-GB" baseline="0" dirty="0" smtClean="0"/>
          </a:p>
          <a:p>
            <a:r>
              <a:rPr lang="en-GB" baseline="0" dirty="0" smtClean="0"/>
              <a:t>One way they can work with offenders is by carrying out one-to-one assessment with individual offenders. This may include carrying out psychological testing or deciding which intervention may be best for that particular offender. These assessments may differ depending upon the type of offender the psychologists is working with – for example, using assessments of the risk of re-offending for a sexual offender and a arsonist may be very different. </a:t>
            </a:r>
          </a:p>
          <a:p>
            <a:endParaRPr lang="en-GB" baseline="0" dirty="0" smtClean="0"/>
          </a:p>
          <a:p>
            <a:r>
              <a:rPr lang="en-GB" baseline="0" dirty="0" smtClean="0"/>
              <a:t>Forensic psychologists also assess the likelihood of offenders harming themselves or having thoughts and/or try to commit suicide whilst in prison, perhaps, and also the probability of them engaging in other high-risk behaviours that are not specific to the type of offence or offences they have already committed. </a:t>
            </a:r>
            <a:endParaRPr lang="en-GB" dirty="0" smtClean="0"/>
          </a:p>
          <a:p>
            <a:endParaRPr lang="en-GB" dirty="0"/>
          </a:p>
        </p:txBody>
      </p:sp>
      <p:sp>
        <p:nvSpPr>
          <p:cNvPr id="4" name="Slide Number Placeholder 3"/>
          <p:cNvSpPr>
            <a:spLocks noGrp="1"/>
          </p:cNvSpPr>
          <p:nvPr>
            <p:ph type="sldNum" sz="quarter" idx="10"/>
          </p:nvPr>
        </p:nvSpPr>
        <p:spPr/>
        <p:txBody>
          <a:bodyPr/>
          <a:lstStyle/>
          <a:p>
            <a:fld id="{DF6AD00C-FF86-44C1-85E0-CFCB2748B2F1}" type="slidenum">
              <a:rPr lang="en-GB" smtClean="0"/>
              <a:t>21</a:t>
            </a:fld>
            <a:endParaRPr lang="en-GB"/>
          </a:p>
        </p:txBody>
      </p:sp>
    </p:spTree>
    <p:extLst>
      <p:ext uri="{BB962C8B-B14F-4D97-AF65-F5344CB8AC3E}">
        <p14:creationId xmlns:p14="http://schemas.microsoft.com/office/powerpoint/2010/main" val="1951075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AD00C-FF86-44C1-85E0-CFCB2748B2F1}" type="slidenum">
              <a:rPr lang="en-GB" smtClean="0"/>
              <a:t>22</a:t>
            </a:fld>
            <a:endParaRPr lang="en-GB"/>
          </a:p>
        </p:txBody>
      </p:sp>
    </p:spTree>
    <p:extLst>
      <p:ext uri="{BB962C8B-B14F-4D97-AF65-F5344CB8AC3E}">
        <p14:creationId xmlns:p14="http://schemas.microsoft.com/office/powerpoint/2010/main" val="139621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numCol="1"/>
          <a:lstStyle/>
          <a:p>
            <a:endParaRPr lang="en-GB" altLang="en-GB"/>
          </a:p>
        </p:txBody>
      </p:sp>
      <p:sp>
        <p:nvSpPr>
          <p:cNvPr id="4" name="Slide Number Placeholder 3"/>
          <p:cNvSpPr>
            <a:spLocks noGrp="1"/>
          </p:cNvSpPr>
          <p:nvPr>
            <p:ph type="sldNum" sz="quarter" idx="10"/>
          </p:nvPr>
        </p:nvSpPr>
        <p:spPr/>
        <p:txBody>
          <a:bodyPr numCol="1"/>
          <a:lstStyle/>
          <a:p>
            <a:fld id="{FE90B8C4-3F88-445F-822B-E7BE7ADD94B3}" type="slidenum">
              <a:rPr lang="en-GB" altLang="en-GB" smtClean="0"/>
              <a:t>27</a:t>
            </a:fld>
            <a:endParaRPr lang="en-GB" altLang="en-GB"/>
          </a:p>
        </p:txBody>
      </p:sp>
    </p:spTree>
    <p:extLst>
      <p:ext uri="{BB962C8B-B14F-4D97-AF65-F5344CB8AC3E}">
        <p14:creationId xmlns:p14="http://schemas.microsoft.com/office/powerpoint/2010/main" val="3164602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numCol="1"/>
          <a:lstStyle/>
          <a:p>
            <a:endParaRPr lang="en-GB" altLang="en-GB"/>
          </a:p>
        </p:txBody>
      </p:sp>
      <p:sp>
        <p:nvSpPr>
          <p:cNvPr id="4" name="Slide Number Placeholder 3"/>
          <p:cNvSpPr>
            <a:spLocks noGrp="1"/>
          </p:cNvSpPr>
          <p:nvPr>
            <p:ph type="sldNum" sz="quarter" idx="10"/>
          </p:nvPr>
        </p:nvSpPr>
        <p:spPr/>
        <p:txBody>
          <a:bodyPr numCol="1"/>
          <a:lstStyle/>
          <a:p>
            <a:fld id="{FE90B8C4-3F88-445F-822B-E7BE7ADD94B3}" type="slidenum">
              <a:rPr lang="en-GB" altLang="en-GB" smtClean="0"/>
              <a:t>30</a:t>
            </a:fld>
            <a:endParaRPr lang="en-GB" altLang="en-GB"/>
          </a:p>
        </p:txBody>
      </p:sp>
    </p:spTree>
    <p:extLst>
      <p:ext uri="{BB962C8B-B14F-4D97-AF65-F5344CB8AC3E}">
        <p14:creationId xmlns:p14="http://schemas.microsoft.com/office/powerpoint/2010/main" val="2339025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forensic psychologist may be also responsible for developing, implementing and reviewing or evaluation</a:t>
            </a:r>
            <a:r>
              <a:rPr lang="en-GB" baseline="0" dirty="0" smtClean="0"/>
              <a:t> appropriate offender treatments or rehabilitation programmes. Again, this can be specific depending upon the type of offender the psychologist is assessing. Types of treatments offered or considered can include anger management programmes, treatment for drug and/or alcohol addictions if the offender has presented with certain characteristics, or even developing social and cognitive skills training for offenders lacking in certain abilities and possibly a causal factor for the offence in the first place, maybe.</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32</a:t>
            </a:fld>
            <a:endParaRPr lang="en-GB"/>
          </a:p>
        </p:txBody>
      </p:sp>
    </p:spTree>
    <p:extLst>
      <p:ext uri="{BB962C8B-B14F-4D97-AF65-F5344CB8AC3E}">
        <p14:creationId xmlns:p14="http://schemas.microsoft.com/office/powerpoint/2010/main" val="12829642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Forensic psychologists can also work within organisations</a:t>
            </a:r>
            <a:r>
              <a:rPr lang="en-GB" baseline="0" dirty="0" smtClean="0"/>
              <a:t> holding offenders such as prisons and the services offered there may involve investigating how bullying within prisons and how this impacts upon offenders, or maybe how anger management programmes that have been implemented by forensic psychologists are actually working within the prison and specifically, for the offender.</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33</a:t>
            </a:fld>
            <a:endParaRPr lang="en-GB"/>
          </a:p>
        </p:txBody>
      </p:sp>
    </p:spTree>
    <p:extLst>
      <p:ext uri="{BB962C8B-B14F-4D97-AF65-F5344CB8AC3E}">
        <p14:creationId xmlns:p14="http://schemas.microsoft.com/office/powerpoint/2010/main" val="1700571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Finally, some other types of work forensic psychologists can do</a:t>
            </a:r>
            <a:r>
              <a:rPr lang="en-GB" baseline="0" dirty="0" smtClean="0"/>
              <a:t> with offenders is providing expert witness testimony in court – this means that the forensic psychologist is able to appear in court and provide evidence due to the fact that they are qualified as an expert by their knowledge, skills, experience, training and education. The expert witness would be able to offer an OPINION on the case and the offender based on sufficient facts or data presented, and after reliably applying the principles and methods they have already learned to the facts of that case.</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34</a:t>
            </a:fld>
            <a:endParaRPr lang="en-GB"/>
          </a:p>
        </p:txBody>
      </p:sp>
    </p:spTree>
    <p:extLst>
      <p:ext uri="{BB962C8B-B14F-4D97-AF65-F5344CB8AC3E}">
        <p14:creationId xmlns:p14="http://schemas.microsoft.com/office/powerpoint/2010/main" val="957323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core roles of being a</a:t>
            </a:r>
            <a:r>
              <a:rPr lang="en-GB" baseline="0" dirty="0" smtClean="0"/>
              <a:t> forensic psychologist is delivering training to other forensic staff. This will begin during stage II training and the individual is responsible for keeping a log of what training is delivered when, where and to whom. This training can include stress management techniques for other forensic psychologists, training on how to cope with understanding bullying and even techniques for crisis (hostage) negotiation.</a:t>
            </a:r>
          </a:p>
          <a:p>
            <a:endParaRPr lang="en-GB" baseline="0" dirty="0" smtClean="0"/>
          </a:p>
          <a:p>
            <a:r>
              <a:rPr lang="en-GB" baseline="0" dirty="0" smtClean="0"/>
              <a:t>As this topic is so broad, we are going to be focusing specifically on how techniques have been developed to help train forensic psychologists for crisis negotiation.</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35</a:t>
            </a:fld>
            <a:endParaRPr lang="en-GB"/>
          </a:p>
        </p:txBody>
      </p:sp>
    </p:spTree>
    <p:extLst>
      <p:ext uri="{BB962C8B-B14F-4D97-AF65-F5344CB8AC3E}">
        <p14:creationId xmlns:p14="http://schemas.microsoft.com/office/powerpoint/2010/main" val="2706150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crisis situation may be something such as a prisoner barricaded</a:t>
            </a:r>
            <a:r>
              <a:rPr lang="en-GB" baseline="0" dirty="0" smtClean="0"/>
              <a:t> themselves in their cell because they are distressed and have expressed a desire to end their life. In a situation such as this, it can appear that there are no clear goals to the individual’s distress, and there is high emotional distress – shown in tis example by the desire to end their life. In a crisis situation, the negotiator will make an attempt to calm the situation down and increase the rational thinking of the person in crisis.</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37</a:t>
            </a:fld>
            <a:endParaRPr lang="en-GB"/>
          </a:p>
        </p:txBody>
      </p:sp>
    </p:spTree>
    <p:extLst>
      <p:ext uri="{BB962C8B-B14F-4D97-AF65-F5344CB8AC3E}">
        <p14:creationId xmlns:p14="http://schemas.microsoft.com/office/powerpoint/2010/main" val="3621328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conflict situation can be regarded as one where a prisoner takes another prisoner hostage with a clear purpose, such as demanding to see the governor, or requesting a move to another establishment. A conflict situation can be determined by the fact that the individual has already orchestrated the situation with a clear plan and a focus in mind.</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38</a:t>
            </a:fld>
            <a:endParaRPr lang="en-GB"/>
          </a:p>
        </p:txBody>
      </p:sp>
    </p:spTree>
    <p:extLst>
      <p:ext uri="{BB962C8B-B14F-4D97-AF65-F5344CB8AC3E}">
        <p14:creationId xmlns:p14="http://schemas.microsoft.com/office/powerpoint/2010/main" val="3818450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Psychological</a:t>
            </a:r>
            <a:r>
              <a:rPr lang="en-GB" baseline="0" dirty="0" smtClean="0"/>
              <a:t> theory fits with crisis and conflict situations. Managing these situations has a strong basis in theory such as the motivation theory by Ryan and </a:t>
            </a:r>
            <a:r>
              <a:rPr lang="en-GB" baseline="0" dirty="0" err="1" smtClean="0"/>
              <a:t>Deci</a:t>
            </a:r>
            <a:r>
              <a:rPr lang="en-GB" baseline="0" dirty="0" smtClean="0"/>
              <a:t>. They identified three basic human needs that we all seek.</a:t>
            </a:r>
          </a:p>
          <a:p>
            <a:endParaRPr lang="en-GB" baseline="0" dirty="0" smtClean="0"/>
          </a:p>
          <a:p>
            <a:r>
              <a:rPr lang="en-GB" baseline="0" dirty="0" smtClean="0"/>
              <a:t>Firstly, competence. </a:t>
            </a:r>
            <a:r>
              <a:rPr lang="en-GB" baseline="0" dirty="0" err="1" smtClean="0"/>
              <a:t>Deci</a:t>
            </a:r>
            <a:r>
              <a:rPr lang="en-GB" baseline="0" dirty="0" smtClean="0"/>
              <a:t> found that giving people unexpected positive feedback increases peoples intrinsic motivation to do it. Second, relatedness. How the individual relates to others. And lastly autonomy. All humans wish to be autonomous and having a sense of autonomy is directly linked to motivation – the feeling that we have a level of freedom over what we are doing.</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39</a:t>
            </a:fld>
            <a:endParaRPr lang="en-GB"/>
          </a:p>
        </p:txBody>
      </p:sp>
    </p:spTree>
    <p:extLst>
      <p:ext uri="{BB962C8B-B14F-4D97-AF65-F5344CB8AC3E}">
        <p14:creationId xmlns:p14="http://schemas.microsoft.com/office/powerpoint/2010/main" val="2461535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most fundamental approaches to crisis and conflict situations is first to</a:t>
            </a:r>
            <a:r>
              <a:rPr lang="en-GB" baseline="0" dirty="0" smtClean="0"/>
              <a:t> make efforts to develop a relationship with the person in conflict or crisis, and by doing do encouraging autonomy, relatedness and competence in the individual. The most utilised approach for this is the behavioural influence stairway model that was developed by the FBI. The emphasis should be on building a positive and trusting relationship with the individual. This relationship should then allow behavioural change of the person in crisis.</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40</a:t>
            </a:fld>
            <a:endParaRPr lang="en-GB"/>
          </a:p>
        </p:txBody>
      </p:sp>
    </p:spTree>
    <p:extLst>
      <p:ext uri="{BB962C8B-B14F-4D97-AF65-F5344CB8AC3E}">
        <p14:creationId xmlns:p14="http://schemas.microsoft.com/office/powerpoint/2010/main" val="907297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BISM graphically depicts and explains the process of developing a relationship between the communicator and the person in crisis that results in ultimately influencing the person to accept and act upon the suggestions of the communicator. </a:t>
            </a:r>
          </a:p>
          <a:p>
            <a:endParaRPr lang="en-GB" dirty="0" smtClean="0"/>
          </a:p>
          <a:p>
            <a:r>
              <a:rPr lang="en-GB" dirty="0" smtClean="0"/>
              <a:t>The model moves the communicator from “no relationship” with the person in crisis to a “relationship” that allows for the communicator to influence and ultimately persuade the person in crisis to do as the communicator suggests. </a:t>
            </a:r>
          </a:p>
          <a:p>
            <a:endParaRPr lang="en-GB" dirty="0" smtClean="0"/>
          </a:p>
          <a:p>
            <a:r>
              <a:rPr lang="en-GB" dirty="0" smtClean="0"/>
              <a:t>This is accomplished in four stages as a product of time and includes 1) active listening (the foundation), 2) empathy, 3) rapport, and 4) influence. </a:t>
            </a:r>
          </a:p>
          <a:p>
            <a:endParaRPr lang="en-GB" dirty="0" smtClean="0"/>
          </a:p>
          <a:p>
            <a:r>
              <a:rPr lang="en-GB" dirty="0" smtClean="0"/>
              <a:t>The upward arrow depicts the movement from “no relationship” to “relationship” and the downward arrow represents mistakes made by the communicator (“falling down the stairs”) that require the communicator to return to the active listening stage and begin again.</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41</a:t>
            </a:fld>
            <a:endParaRPr lang="en-GB"/>
          </a:p>
        </p:txBody>
      </p:sp>
    </p:spTree>
    <p:extLst>
      <p:ext uri="{BB962C8B-B14F-4D97-AF65-F5344CB8AC3E}">
        <p14:creationId xmlns:p14="http://schemas.microsoft.com/office/powerpoint/2010/main" val="32688425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People in crisis have a universal need to be heard and understood and they all have their own unique story to tell. Active listening attends to these needs from the standpoint of the person in crisis and it is the first step in developing a relationship that will ultimately lead to behavioural change and an end to the crisis.</a:t>
            </a:r>
          </a:p>
          <a:p>
            <a:endParaRPr lang="en-GB" dirty="0" smtClean="0"/>
          </a:p>
          <a:p>
            <a:r>
              <a:rPr lang="en-GB" dirty="0" smtClean="0"/>
              <a:t>There</a:t>
            </a:r>
            <a:r>
              <a:rPr lang="en-GB" baseline="0" dirty="0" smtClean="0"/>
              <a:t> are certain techniques that the negotiator can employ to help develop the positive and trusting relationship. Firstly, mirroring involves repeating back the last few words, or main parts of a sentence, that the individual has just spoken. This demonstrates that the negotiator is listening attentively to the person in crisis, and also that the person in crisis is driving the conversation.</a:t>
            </a:r>
          </a:p>
          <a:p>
            <a:endParaRPr lang="en-GB" baseline="0" dirty="0" smtClean="0"/>
          </a:p>
          <a:p>
            <a:r>
              <a:rPr lang="en-GB" dirty="0" smtClean="0"/>
              <a:t>Paraphrasing refers to putting the content of what the person in crisis said into the negotiators own words. This demonstrates to the person that the negotiator is trying to understand his or her specific situation from a</a:t>
            </a:r>
            <a:r>
              <a:rPr lang="en-GB" baseline="0" dirty="0" smtClean="0"/>
              <a:t> cognitive perspective.</a:t>
            </a:r>
          </a:p>
          <a:p>
            <a:endParaRPr lang="en-GB" baseline="0" dirty="0" smtClean="0"/>
          </a:p>
          <a:p>
            <a:r>
              <a:rPr lang="en-GB" dirty="0" smtClean="0"/>
              <a:t>Emotion Labellin</a:t>
            </a:r>
            <a:r>
              <a:rPr lang="en-GB" baseline="0" dirty="0" smtClean="0"/>
              <a:t>g is when the negotiator tries to identify the emotions that the person in crisis is feeling. This is helpful as most of the content of situations where a hostage has been taken, for example, are highly emotive. Even if the emotion is identified incorrectly, it still demonstrates to the person in crisis that the negotiator is actively attempting to understand the situation, and this tends to de-escalate highly volatile emotions.</a:t>
            </a:r>
          </a:p>
          <a:p>
            <a:endParaRPr lang="en-GB" baseline="0" dirty="0" smtClean="0"/>
          </a:p>
          <a:p>
            <a:r>
              <a:rPr lang="en-GB" baseline="0" dirty="0" smtClean="0"/>
              <a:t>Finally, summarising acts as a sort of final clarification of the entire situation at hand, combining paraphrasing and emotion labelling. This can include something like ‘Let me understand what you’re saying – you lost your job (paraphrasing) and this has made you angry (emotion labelling).</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42</a:t>
            </a:fld>
            <a:endParaRPr lang="en-GB"/>
          </a:p>
        </p:txBody>
      </p:sp>
    </p:spTree>
    <p:extLst>
      <p:ext uri="{BB962C8B-B14F-4D97-AF65-F5344CB8AC3E}">
        <p14:creationId xmlns:p14="http://schemas.microsoft.com/office/powerpoint/2010/main" val="1985327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Empathy implies an identification with and understanding of another’s situation, feelings, and motives.</a:t>
            </a:r>
            <a:r>
              <a:rPr lang="en-GB" baseline="0" dirty="0" smtClean="0"/>
              <a:t> </a:t>
            </a:r>
            <a:r>
              <a:rPr lang="en-GB" dirty="0" smtClean="0"/>
              <a:t>The negotiator uses empathy to see through the eyes of the person in crisis and to absorb tension. Being right is not the issue; making the attempt to get it right on the part of the negotiator is what counts.</a:t>
            </a:r>
            <a:r>
              <a:rPr lang="en-GB" baseline="0" dirty="0" smtClean="0"/>
              <a:t> </a:t>
            </a:r>
            <a:r>
              <a:rPr lang="en-GB" dirty="0" smtClean="0"/>
              <a:t>An example of an empathetic statement would be: “It is understandable how you would be angry over that.”   Empathy should not be confused with sympathy, which indicates pity.</a:t>
            </a:r>
            <a:r>
              <a:rPr lang="en-GB" baseline="0" dirty="0" smtClean="0"/>
              <a:t> </a:t>
            </a:r>
            <a:r>
              <a:rPr lang="en-GB" dirty="0" smtClean="0"/>
              <a:t>In crisis intervention, the goal is not to feel sorry for the person in crisis, but to establish a relationship through effective communication whereby positive steps can be taken toward resolving the crisis in a collaborative fashion</a:t>
            </a:r>
            <a:r>
              <a:rPr lang="en-GB" baseline="0" dirty="0" smtClean="0"/>
              <a:t>.</a:t>
            </a:r>
            <a:endParaRPr lang="en-GB"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43</a:t>
            </a:fld>
            <a:endParaRPr lang="en-GB"/>
          </a:p>
        </p:txBody>
      </p:sp>
    </p:spTree>
    <p:extLst>
      <p:ext uri="{BB962C8B-B14F-4D97-AF65-F5344CB8AC3E}">
        <p14:creationId xmlns:p14="http://schemas.microsoft.com/office/powerpoint/2010/main" val="849903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a:t>
            </a:r>
            <a:r>
              <a:rPr lang="en-GB" baseline="0" dirty="0" smtClean="0"/>
              <a:t> the negotiator is attempting to build trust between themselves and the person in crisis, primarily developed by a clear emphasis on active listening and empathy. The negotiator and forensic psychologists monitor for signs that may indicate that trust is developing.</a:t>
            </a:r>
          </a:p>
          <a:p>
            <a:endParaRPr lang="en-GB" baseline="0" dirty="0" smtClean="0"/>
          </a:p>
          <a:p>
            <a:r>
              <a:rPr lang="en-GB" baseline="0" dirty="0" smtClean="0"/>
              <a:t>Up to this point on the BISM, the relationship has been pretty much one-sided – the person in crisis has done the majority of the talking and the negotiator has been actively and empathetically listening. Once empathy has been established, rapport develops. It is as this point that the negotiator will begin to build themes and concepts that will serve as precursors to ending the crisis. These might include reason that would explain, justify or excuse the crisis, for example, and can address distorted thinking by putting a different spin on the situation. At this point, the person in crisis is ready to both be influenced and persuaded to act by the negotiator.</a:t>
            </a:r>
          </a:p>
        </p:txBody>
      </p:sp>
      <p:sp>
        <p:nvSpPr>
          <p:cNvPr id="4" name="Slide Number Placeholder 3"/>
          <p:cNvSpPr>
            <a:spLocks noGrp="1"/>
          </p:cNvSpPr>
          <p:nvPr>
            <p:ph type="sldNum" sz="quarter" idx="10"/>
          </p:nvPr>
        </p:nvSpPr>
        <p:spPr/>
        <p:txBody>
          <a:bodyPr/>
          <a:lstStyle/>
          <a:p>
            <a:fld id="{DF6AD00C-FF86-44C1-85E0-CFCB2748B2F1}" type="slidenum">
              <a:rPr lang="en-GB" smtClean="0"/>
              <a:t>44</a:t>
            </a:fld>
            <a:endParaRPr lang="en-GB"/>
          </a:p>
        </p:txBody>
      </p:sp>
    </p:spTree>
    <p:extLst>
      <p:ext uri="{BB962C8B-B14F-4D97-AF65-F5344CB8AC3E}">
        <p14:creationId xmlns:p14="http://schemas.microsoft.com/office/powerpoint/2010/main" val="23102777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Influence is the act or power of producing an effect without apparent force or direct authority. At this stage, the relationship has now grown to the point where the person in crisis is ready to accept the suggestions of the negotiator as a prelude to behavioural change. In other words, the negotiator has earned the right to suggest a course or action to the person in crisis as a results of collaborative problem solving. At this point, the person in crisis and the negotiator work together to identify a solution that are suitable to both parties.</a:t>
            </a:r>
          </a:p>
        </p:txBody>
      </p:sp>
      <p:sp>
        <p:nvSpPr>
          <p:cNvPr id="4" name="Slide Number Placeholder 3"/>
          <p:cNvSpPr>
            <a:spLocks noGrp="1"/>
          </p:cNvSpPr>
          <p:nvPr>
            <p:ph type="sldNum" sz="quarter" idx="10"/>
          </p:nvPr>
        </p:nvSpPr>
        <p:spPr/>
        <p:txBody>
          <a:bodyPr/>
          <a:lstStyle/>
          <a:p>
            <a:fld id="{DF6AD00C-FF86-44C1-85E0-CFCB2748B2F1}" type="slidenum">
              <a:rPr lang="en-GB" smtClean="0"/>
              <a:t>45</a:t>
            </a:fld>
            <a:endParaRPr lang="en-GB"/>
          </a:p>
        </p:txBody>
      </p:sp>
    </p:spTree>
    <p:extLst>
      <p:ext uri="{BB962C8B-B14F-4D97-AF65-F5344CB8AC3E}">
        <p14:creationId xmlns:p14="http://schemas.microsoft.com/office/powerpoint/2010/main" val="3185378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DF6AD00C-FF86-44C1-85E0-CFCB2748B2F1}" type="slidenum">
              <a:rPr lang="en-GB" smtClean="0"/>
              <a:t>46</a:t>
            </a:fld>
            <a:endParaRPr lang="en-GB"/>
          </a:p>
        </p:txBody>
      </p:sp>
    </p:spTree>
    <p:extLst>
      <p:ext uri="{BB962C8B-B14F-4D97-AF65-F5344CB8AC3E}">
        <p14:creationId xmlns:p14="http://schemas.microsoft.com/office/powerpoint/2010/main" val="38898173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forensic psychologist</a:t>
            </a:r>
            <a:r>
              <a:rPr lang="en-GB" baseline="0" dirty="0" smtClean="0"/>
              <a:t> is not the negotiator – what the F psychologist does is monitor the progress of the negotiations and advises the negotiator on the most beneficial tactics and approaches. To this end, it is crucial that the forensic psychologist knows the stairway model inside out, just as the negotiator would.</a:t>
            </a:r>
          </a:p>
          <a:p>
            <a:endParaRPr lang="en-GB" baseline="0" dirty="0" smtClean="0"/>
          </a:p>
          <a:p>
            <a:r>
              <a:rPr lang="en-GB" baseline="0" dirty="0" smtClean="0"/>
              <a:t>The role of the forensic psychologist as an advisor to the negotiation team is to ensure that the stairway is implemented effectively by the team. Again, this relies upon the knowledge the forensic psychologist has of the model and the experience they have had previously with negotiations.</a:t>
            </a:r>
          </a:p>
          <a:p>
            <a:endParaRPr lang="en-GB" baseline="0" dirty="0" smtClean="0"/>
          </a:p>
          <a:p>
            <a:r>
              <a:rPr lang="en-GB" baseline="0" dirty="0" smtClean="0"/>
              <a:t>Once rational thinking has been facilitated, the forensic psychologist again acts as an adviser to support the negotiation team in the next stage of the negotiation – principled negotiation. This is where both parties seek to reach an agreement that is acceptable to all involved. This form of negotiation relies on four things: removing personalities from the problem, focusing on interests and not on positions, discussing options and alternatives, and maintaining an objective criteria.</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47</a:t>
            </a:fld>
            <a:endParaRPr lang="en-GB"/>
          </a:p>
        </p:txBody>
      </p:sp>
    </p:spTree>
    <p:extLst>
      <p:ext uri="{BB962C8B-B14F-4D97-AF65-F5344CB8AC3E}">
        <p14:creationId xmlns:p14="http://schemas.microsoft.com/office/powerpoint/2010/main" val="26612027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a:t>
            </a:r>
            <a:r>
              <a:rPr lang="en-GB" baseline="0" dirty="0" smtClean="0"/>
              <a:t> dealing with situations, it is important for the forensic psychologist as an adviser to ensure that the negotiators are focusing on the problem and do not let any emotions get in the way of this. Failure to do this can only lead in confrontation. The point of this is not to ‘win’, ‘defeat’ or ‘score point’ with the person in crisis</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48</a:t>
            </a:fld>
            <a:endParaRPr lang="en-GB"/>
          </a:p>
        </p:txBody>
      </p:sp>
    </p:spTree>
    <p:extLst>
      <p:ext uri="{BB962C8B-B14F-4D97-AF65-F5344CB8AC3E}">
        <p14:creationId xmlns:p14="http://schemas.microsoft.com/office/powerpoint/2010/main" val="42275608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forensic psychologist</a:t>
            </a:r>
            <a:r>
              <a:rPr lang="en-GB" baseline="0" dirty="0" smtClean="0"/>
              <a:t> as an adviser encourages the negotiator to focus on the interests of the person in crisis and not the positions they take. This is about focusing on the real problem, not what may be initially stated. For example, a hostage taker in a secure forensic hospital may request that their psychiatrist be present. When determining why this is, it is revealed that they are fearful about what may happen to them when they leave the situation and feel that a psychiatrist being present may benefit them.</a:t>
            </a:r>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49</a:t>
            </a:fld>
            <a:endParaRPr lang="en-GB"/>
          </a:p>
        </p:txBody>
      </p:sp>
    </p:spTree>
    <p:extLst>
      <p:ext uri="{BB962C8B-B14F-4D97-AF65-F5344CB8AC3E}">
        <p14:creationId xmlns:p14="http://schemas.microsoft.com/office/powerpoint/2010/main" val="4199259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50</a:t>
            </a:fld>
            <a:endParaRPr lang="en-GB"/>
          </a:p>
        </p:txBody>
      </p:sp>
    </p:spTree>
    <p:extLst>
      <p:ext uri="{BB962C8B-B14F-4D97-AF65-F5344CB8AC3E}">
        <p14:creationId xmlns:p14="http://schemas.microsoft.com/office/powerpoint/2010/main" val="4573379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5712F9-1BF4-4821-9F68-489564AC004A}" type="slidenum">
              <a:rPr lang="en-GB" smtClean="0"/>
              <a:t>51</a:t>
            </a:fld>
            <a:endParaRPr lang="en-GB"/>
          </a:p>
        </p:txBody>
      </p:sp>
    </p:spTree>
    <p:extLst>
      <p:ext uri="{BB962C8B-B14F-4D97-AF65-F5344CB8AC3E}">
        <p14:creationId xmlns:p14="http://schemas.microsoft.com/office/powerpoint/2010/main" val="1973294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D392022C-5949-4D0A-B4B1-0229BCB0E44B}" type="datetimeFigureOut">
              <a:rPr lang="en-GB" smtClean="0"/>
              <a:t>27/02/2018</a:t>
            </a:fld>
            <a:endParaRPr lang="en-GB"/>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F81444F7-61B5-4C2F-B8FC-3B38FDDC8A20}" type="slidenum">
              <a:rPr lang="en-GB" smtClean="0"/>
              <a:t>‹#›</a:t>
            </a:fld>
            <a:endParaRPr lang="en-GB"/>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308620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92022C-5949-4D0A-B4B1-0229BCB0E44B}"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1881617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D392022C-5949-4D0A-B4B1-0229BCB0E44B}" type="datetimeFigureOut">
              <a:rPr lang="en-GB" smtClean="0"/>
              <a:t>27/02/2018</a:t>
            </a:fld>
            <a:endParaRPr lang="en-GB"/>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F81444F7-61B5-4C2F-B8FC-3B38FDDC8A20}" type="slidenum">
              <a:rPr lang="en-GB" smtClean="0"/>
              <a:t>‹#›</a:t>
            </a:fld>
            <a:endParaRPr lang="en-GB"/>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3914982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392022C-5949-4D0A-B4B1-0229BCB0E44B}" type="datetimeFigureOut">
              <a:rPr lang="en-GB" smtClean="0"/>
              <a:t>27/02/2018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2978747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392022C-5949-4D0A-B4B1-0229BCB0E44B}" type="datetimeFigureOut">
              <a:rPr lang="en-GB" smtClean="0"/>
              <a:t>27/02/2018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111490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392022C-5949-4D0A-B4B1-0229BCB0E44B}" type="datetimeFigureOut">
              <a:rPr lang="en-GB" smtClean="0"/>
              <a:t>27/02/2018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140483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92022C-5949-4D0A-B4B1-0229BCB0E44B}" type="datetimeFigureOut">
              <a:rPr lang="en-GB" smtClean="0"/>
              <a:t>27/02/2018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4163261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D392022C-5949-4D0A-B4B1-0229BCB0E44B}" type="datetimeFigureOut">
              <a:rPr lang="en-GB" smtClean="0"/>
              <a:t>27/02/2018</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F81444F7-61B5-4C2F-B8FC-3B38FDDC8A20}" type="slidenum">
              <a:rPr lang="en-GB" smtClean="0"/>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8999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D392022C-5949-4D0A-B4B1-0229BCB0E44B}" type="datetimeFigureOut">
              <a:rPr lang="en-GB" smtClean="0"/>
              <a:t>27/02/2018</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F81444F7-61B5-4C2F-B8FC-3B38FDDC8A20}" type="slidenum">
              <a:rPr lang="en-GB" smtClean="0"/>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2812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92022C-5949-4D0A-B4B1-0229BCB0E44B}"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3225736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92022C-5949-4D0A-B4B1-0229BCB0E44B}"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1444F7-61B5-4C2F-B8FC-3B38FDDC8A20}" type="slidenum">
              <a:rPr lang="en-GB" smtClean="0"/>
              <a:t>‹#›</a:t>
            </a:fld>
            <a:endParaRPr lang="en-GB"/>
          </a:p>
        </p:txBody>
      </p:sp>
    </p:spTree>
    <p:extLst>
      <p:ext uri="{BB962C8B-B14F-4D97-AF65-F5344CB8AC3E}">
        <p14:creationId xmlns:p14="http://schemas.microsoft.com/office/powerpoint/2010/main" val="968509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D392022C-5949-4D0A-B4B1-0229BCB0E44B}" type="datetimeFigureOut">
              <a:rPr lang="en-GB" smtClean="0"/>
              <a:t>27/02/2018</a:t>
            </a:fld>
            <a:endParaRPr lang="en-GB"/>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GB"/>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F81444F7-61B5-4C2F-B8FC-3B38FDDC8A20}" type="slidenum">
              <a:rPr lang="en-GB" smtClean="0"/>
              <a:t>‹#›</a:t>
            </a:fld>
            <a:endParaRPr lang="en-GB"/>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50362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pos="6912">
          <p15:clr>
            <a:srgbClr val="F26B43"/>
          </p15:clr>
        </p15:guide>
        <p15:guide id="4294967295" pos="936">
          <p15:clr>
            <a:srgbClr val="F26B43"/>
          </p15:clr>
        </p15:guide>
        <p15:guide id="4294967295" pos="864">
          <p15:clr>
            <a:srgbClr val="F26B43"/>
          </p15:clr>
        </p15:guide>
        <p15:guide id="4294967295" orient="horz" pos="1368">
          <p15:clr>
            <a:srgbClr val="F26B43"/>
          </p15:clr>
        </p15:guide>
        <p15:guide id="4294967295" orient="horz" pos="1440">
          <p15:clr>
            <a:srgbClr val="F26B43"/>
          </p15:clr>
        </p15:guide>
        <p15:guide id="4294967295" orient="horz" pos="3696">
          <p15:clr>
            <a:srgbClr val="F26B43"/>
          </p15:clr>
        </p15:guide>
        <p15:guide id="4294967295" orient="horz" pos="432">
          <p15:clr>
            <a:srgbClr val="F26B43"/>
          </p15:clr>
        </p15:guide>
        <p15:guide id="4294967295" orient="horz" pos="1512">
          <p15:clr>
            <a:srgbClr val="F26B43"/>
          </p15:clr>
        </p15:guide>
        <p15:guide id="4294967295" pos="5184">
          <p15:clr>
            <a:srgbClr val="F26B43"/>
          </p15:clr>
        </p15:guide>
        <p15:guide id="4294967295" pos="702">
          <p15:clr>
            <a:srgbClr val="F26B43"/>
          </p15:clr>
        </p15:guide>
        <p15:guide id="4294967295" pos="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6644" y="600164"/>
            <a:ext cx="7989752" cy="1504844"/>
          </a:xfrm>
        </p:spPr>
        <p:txBody>
          <a:bodyPr>
            <a:normAutofit/>
          </a:bodyPr>
          <a:lstStyle/>
          <a:p>
            <a:r>
              <a:rPr lang="en-GB" sz="5400" dirty="0" smtClean="0"/>
              <a:t>Applied Psychology</a:t>
            </a:r>
            <a:endParaRPr lang="en-GB" sz="5400" dirty="0"/>
          </a:p>
        </p:txBody>
      </p:sp>
      <p:sp>
        <p:nvSpPr>
          <p:cNvPr id="3" name="Subtitle 2"/>
          <p:cNvSpPr>
            <a:spLocks noGrp="1"/>
          </p:cNvSpPr>
          <p:nvPr>
            <p:ph type="subTitle" idx="1"/>
          </p:nvPr>
        </p:nvSpPr>
        <p:spPr>
          <a:xfrm>
            <a:off x="546644" y="2885880"/>
            <a:ext cx="7989752" cy="1564492"/>
          </a:xfrm>
        </p:spPr>
        <p:txBody>
          <a:bodyPr>
            <a:noAutofit/>
          </a:bodyPr>
          <a:lstStyle/>
          <a:p>
            <a:r>
              <a:rPr lang="en-GB" sz="2800" dirty="0" smtClean="0"/>
              <a:t>Lecture 8: Delinquent and Criminal behaviour</a:t>
            </a:r>
          </a:p>
          <a:p>
            <a:endParaRPr lang="en-GB" sz="2800" dirty="0"/>
          </a:p>
          <a:p>
            <a:r>
              <a:rPr lang="en-GB" dirty="0" smtClean="0">
                <a:solidFill>
                  <a:schemeClr val="accent2">
                    <a:lumMod val="50000"/>
                  </a:schemeClr>
                </a:solidFill>
              </a:rPr>
              <a:t>Stacey Coleman</a:t>
            </a:r>
            <a:endParaRPr lang="en-GB" dirty="0">
              <a:solidFill>
                <a:schemeClr val="accent2">
                  <a:lumMod val="50000"/>
                </a:schemeClr>
              </a:solidFill>
            </a:endParaRPr>
          </a:p>
        </p:txBody>
      </p:sp>
    </p:spTree>
    <p:extLst>
      <p:ext uri="{BB962C8B-B14F-4D97-AF65-F5344CB8AC3E}">
        <p14:creationId xmlns:p14="http://schemas.microsoft.com/office/powerpoint/2010/main" val="23905440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64105" y="1417505"/>
            <a:ext cx="6760564" cy="3416320"/>
          </a:xfrm>
          <a:prstGeom prst="rect">
            <a:avLst/>
          </a:prstGeom>
          <a:noFill/>
        </p:spPr>
        <p:txBody>
          <a:bodyPr wrap="square" lIns="91440" tIns="45720" rIns="91440" bIns="45720">
            <a:spAutoFit/>
          </a:bodyPr>
          <a:lstStyle/>
          <a:p>
            <a:pPr algn="ctr"/>
            <a:r>
              <a:rPr lang="en-GB" altLang="en-GB" sz="3600" b="1" i="1" dirty="0">
                <a:ln w="22225">
                  <a:solidFill>
                    <a:schemeClr val="accent2"/>
                  </a:solidFill>
                  <a:prstDash val="solid"/>
                </a:ln>
                <a:solidFill>
                  <a:schemeClr val="accent2">
                    <a:lumMod val="40000"/>
                    <a:lumOff val="60000"/>
                  </a:schemeClr>
                </a:solidFill>
              </a:rPr>
              <a:t>Otto and </a:t>
            </a:r>
            <a:r>
              <a:rPr lang="en-GB" altLang="en-GB" sz="3600" b="1" i="1" dirty="0" err="1">
                <a:ln w="22225">
                  <a:solidFill>
                    <a:schemeClr val="accent2"/>
                  </a:solidFill>
                  <a:prstDash val="solid"/>
                </a:ln>
                <a:solidFill>
                  <a:schemeClr val="accent2">
                    <a:lumMod val="40000"/>
                    <a:lumOff val="60000"/>
                  </a:schemeClr>
                </a:solidFill>
              </a:rPr>
              <a:t>Fulero</a:t>
            </a:r>
            <a:r>
              <a:rPr lang="en-GB" altLang="en-GB" sz="3600" b="1" i="1" dirty="0">
                <a:ln w="22225">
                  <a:solidFill>
                    <a:schemeClr val="accent2"/>
                  </a:solidFill>
                  <a:prstDash val="solid"/>
                </a:ln>
                <a:solidFill>
                  <a:schemeClr val="accent2">
                    <a:lumMod val="40000"/>
                    <a:lumOff val="60000"/>
                  </a:schemeClr>
                </a:solidFill>
              </a:rPr>
              <a:t> (2006) </a:t>
            </a:r>
            <a:r>
              <a:rPr lang="en-GB" altLang="en-GB" sz="3600" b="1" i="1" dirty="0">
                <a:ln w="22225">
                  <a:solidFill>
                    <a:schemeClr val="accent2"/>
                  </a:solidFill>
                  <a:prstDash val="solid"/>
                </a:ln>
                <a:solidFill>
                  <a:schemeClr val="accent2">
                    <a:lumMod val="40000"/>
                    <a:lumOff val="60000"/>
                  </a:schemeClr>
                </a:solidFill>
                <a:sym typeface="Wingdings" panose="05000000000000000000" pitchFamily="2" charset="2"/>
              </a:rPr>
              <a:t> </a:t>
            </a:r>
            <a:endParaRPr lang="en-GB" altLang="en-GB" sz="3600" b="1" i="1" dirty="0" smtClean="0">
              <a:ln w="22225">
                <a:solidFill>
                  <a:schemeClr val="accent2"/>
                </a:solidFill>
                <a:prstDash val="solid"/>
              </a:ln>
              <a:solidFill>
                <a:schemeClr val="accent2">
                  <a:lumMod val="40000"/>
                  <a:lumOff val="60000"/>
                </a:schemeClr>
              </a:solidFill>
              <a:sym typeface="Wingdings" panose="05000000000000000000" pitchFamily="2" charset="2"/>
            </a:endParaRPr>
          </a:p>
          <a:p>
            <a:pPr algn="ctr"/>
            <a:endParaRPr lang="en-GB" altLang="en-GB" sz="3600" b="1" i="1" dirty="0">
              <a:ln w="22225">
                <a:solidFill>
                  <a:schemeClr val="accent2"/>
                </a:solidFill>
                <a:prstDash val="solid"/>
              </a:ln>
              <a:solidFill>
                <a:schemeClr val="accent2">
                  <a:lumMod val="40000"/>
                  <a:lumOff val="60000"/>
                </a:schemeClr>
              </a:solidFill>
              <a:sym typeface="Wingdings" panose="05000000000000000000" pitchFamily="2" charset="2"/>
            </a:endParaRPr>
          </a:p>
          <a:p>
            <a:pPr algn="ctr"/>
            <a:r>
              <a:rPr lang="en-GB" altLang="en-GB" sz="3600" b="1" i="1" dirty="0" smtClean="0">
                <a:ln w="22225">
                  <a:solidFill>
                    <a:schemeClr val="accent2"/>
                  </a:solidFill>
                  <a:prstDash val="solid"/>
                </a:ln>
                <a:solidFill>
                  <a:schemeClr val="accent2">
                    <a:lumMod val="40000"/>
                    <a:lumOff val="60000"/>
                  </a:schemeClr>
                </a:solidFill>
                <a:sym typeface="Wingdings" panose="05000000000000000000" pitchFamily="2" charset="2"/>
              </a:rPr>
              <a:t>Forensic </a:t>
            </a:r>
            <a:r>
              <a:rPr lang="en-GB" altLang="en-GB" sz="3600" b="1" i="1" dirty="0">
                <a:ln w="22225">
                  <a:solidFill>
                    <a:schemeClr val="accent2"/>
                  </a:solidFill>
                  <a:prstDash val="solid"/>
                </a:ln>
                <a:solidFill>
                  <a:schemeClr val="accent2">
                    <a:lumMod val="40000"/>
                    <a:lumOff val="60000"/>
                  </a:schemeClr>
                </a:solidFill>
                <a:sym typeface="Wingdings" panose="05000000000000000000" pitchFamily="2" charset="2"/>
              </a:rPr>
              <a:t>psychology is the application of psychological research, theory or practice to the legal system or legal </a:t>
            </a:r>
            <a:r>
              <a:rPr lang="en-GB" altLang="en-GB" sz="3600" b="1" i="1" dirty="0" smtClean="0">
                <a:ln w="22225">
                  <a:solidFill>
                    <a:schemeClr val="accent2"/>
                  </a:solidFill>
                  <a:prstDash val="solid"/>
                </a:ln>
                <a:solidFill>
                  <a:schemeClr val="accent2">
                    <a:lumMod val="40000"/>
                    <a:lumOff val="60000"/>
                  </a:schemeClr>
                </a:solidFill>
                <a:sym typeface="Wingdings" panose="05000000000000000000" pitchFamily="2" charset="2"/>
              </a:rPr>
              <a:t>issues</a:t>
            </a:r>
            <a:endParaRPr lang="en-GB" altLang="en-GB" sz="3600" b="1" i="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421829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420" y="549442"/>
            <a:ext cx="7698216" cy="1356360"/>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What do Forensic Psychologists do?</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581192" y="2584704"/>
            <a:ext cx="7989752" cy="3274094"/>
          </a:xfrm>
        </p:spPr>
        <p:txBody>
          <a:bodyPr numCol="1">
            <a:noAutofit/>
          </a:bodyPr>
          <a:lstStyle/>
          <a:p>
            <a:r>
              <a:rPr lang="en-GB" altLang="en-GB" sz="2400" dirty="0" smtClean="0">
                <a:solidFill>
                  <a:schemeClr val="accent1">
                    <a:lumMod val="50000"/>
                  </a:schemeClr>
                </a:solidFill>
              </a:rPr>
              <a:t>Work in a range of forensic settings including:</a:t>
            </a:r>
          </a:p>
          <a:p>
            <a:pPr lvl="1"/>
            <a:r>
              <a:rPr lang="en-GB" altLang="en-GB" sz="2000" dirty="0" smtClean="0">
                <a:solidFill>
                  <a:schemeClr val="accent1">
                    <a:lumMod val="50000"/>
                  </a:schemeClr>
                </a:solidFill>
              </a:rPr>
              <a:t>HM prison service</a:t>
            </a:r>
          </a:p>
          <a:p>
            <a:pPr lvl="1"/>
            <a:r>
              <a:rPr lang="en-GB" altLang="en-GB" sz="2000" dirty="0" smtClean="0">
                <a:solidFill>
                  <a:schemeClr val="accent1">
                    <a:lumMod val="50000"/>
                  </a:schemeClr>
                </a:solidFill>
              </a:rPr>
              <a:t>NHS forensic hospitals</a:t>
            </a:r>
          </a:p>
          <a:p>
            <a:pPr lvl="1"/>
            <a:r>
              <a:rPr lang="en-GB" altLang="en-GB" sz="2000" dirty="0" smtClean="0">
                <a:solidFill>
                  <a:schemeClr val="accent1">
                    <a:lumMod val="50000"/>
                  </a:schemeClr>
                </a:solidFill>
              </a:rPr>
              <a:t>Youth offending teams</a:t>
            </a:r>
          </a:p>
          <a:p>
            <a:pPr lvl="1"/>
            <a:r>
              <a:rPr lang="en-GB" altLang="en-GB" sz="2000" dirty="0" smtClean="0">
                <a:solidFill>
                  <a:schemeClr val="accent1">
                    <a:lumMod val="50000"/>
                  </a:schemeClr>
                </a:solidFill>
              </a:rPr>
              <a:t>Probation</a:t>
            </a:r>
          </a:p>
          <a:p>
            <a:pPr lvl="1"/>
            <a:r>
              <a:rPr lang="en-GB" altLang="en-GB" sz="2000" dirty="0" smtClean="0">
                <a:solidFill>
                  <a:schemeClr val="accent1">
                    <a:lumMod val="50000"/>
                  </a:schemeClr>
                </a:solidFill>
              </a:rPr>
              <a:t>Private forensic health care</a:t>
            </a:r>
          </a:p>
          <a:p>
            <a:pPr lvl="1"/>
            <a:r>
              <a:rPr lang="en-GB" altLang="en-GB" sz="2000" dirty="0" smtClean="0">
                <a:solidFill>
                  <a:schemeClr val="accent1">
                    <a:lumMod val="50000"/>
                  </a:schemeClr>
                </a:solidFill>
              </a:rPr>
              <a:t>Police</a:t>
            </a:r>
          </a:p>
          <a:p>
            <a:pPr lvl="1"/>
            <a:r>
              <a:rPr lang="en-GB" altLang="en-GB" sz="2000" dirty="0" smtClean="0">
                <a:solidFill>
                  <a:schemeClr val="accent1">
                    <a:lumMod val="50000"/>
                  </a:schemeClr>
                </a:solidFill>
              </a:rPr>
              <a:t>Some </a:t>
            </a:r>
            <a:r>
              <a:rPr lang="en-GB" altLang="en-GB" sz="2000" dirty="0" err="1" smtClean="0">
                <a:solidFill>
                  <a:schemeClr val="accent1">
                    <a:lumMod val="50000"/>
                  </a:schemeClr>
                </a:solidFill>
              </a:rPr>
              <a:t>foregin</a:t>
            </a:r>
            <a:r>
              <a:rPr lang="en-GB" altLang="en-GB" sz="2000" dirty="0" smtClean="0">
                <a:solidFill>
                  <a:schemeClr val="accent1">
                    <a:lumMod val="50000"/>
                  </a:schemeClr>
                </a:solidFill>
              </a:rPr>
              <a:t> office</a:t>
            </a:r>
            <a:endParaRPr lang="en-GB" altLang="en-GB" sz="2000" dirty="0">
              <a:solidFill>
                <a:schemeClr val="accent1">
                  <a:lumMod val="50000"/>
                </a:schemeClr>
              </a:solidFill>
            </a:endParaRPr>
          </a:p>
        </p:txBody>
      </p:sp>
    </p:spTree>
    <p:extLst>
      <p:ext uri="{BB962C8B-B14F-4D97-AF65-F5344CB8AC3E}">
        <p14:creationId xmlns:p14="http://schemas.microsoft.com/office/powerpoint/2010/main" val="20620591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903157"/>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Psychology AND the law</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859127" y="2297557"/>
            <a:ext cx="7989752" cy="3630795"/>
          </a:xfrm>
        </p:spPr>
        <p:txBody>
          <a:bodyPr numCol="1">
            <a:noAutofit/>
          </a:bodyPr>
          <a:lstStyle/>
          <a:p>
            <a:r>
              <a:rPr lang="en-GB" altLang="en-GB" sz="2800" dirty="0" smtClean="0">
                <a:solidFill>
                  <a:schemeClr val="accent1">
                    <a:lumMod val="50000"/>
                  </a:schemeClr>
                </a:solidFill>
              </a:rPr>
              <a:t>Seen as separate disciplines (</a:t>
            </a:r>
            <a:r>
              <a:rPr lang="en-GB" altLang="en-GB" sz="2800" dirty="0" err="1" smtClean="0">
                <a:solidFill>
                  <a:schemeClr val="accent1">
                    <a:lumMod val="50000"/>
                  </a:schemeClr>
                </a:solidFill>
              </a:rPr>
              <a:t>Bartol</a:t>
            </a:r>
            <a:r>
              <a:rPr lang="en-GB" altLang="en-GB" sz="2800" dirty="0" smtClean="0">
                <a:solidFill>
                  <a:schemeClr val="accent1">
                    <a:lumMod val="50000"/>
                  </a:schemeClr>
                </a:solidFill>
              </a:rPr>
              <a:t> &amp; </a:t>
            </a:r>
            <a:r>
              <a:rPr lang="en-GB" altLang="en-GB" sz="2800" dirty="0" err="1" smtClean="0">
                <a:solidFill>
                  <a:schemeClr val="accent1">
                    <a:lumMod val="50000"/>
                  </a:schemeClr>
                </a:solidFill>
              </a:rPr>
              <a:t>Bartol</a:t>
            </a:r>
            <a:r>
              <a:rPr lang="en-GB" altLang="en-GB" sz="2800" dirty="0" smtClean="0">
                <a:solidFill>
                  <a:schemeClr val="accent1">
                    <a:lumMod val="50000"/>
                  </a:schemeClr>
                </a:solidFill>
              </a:rPr>
              <a:t>, 1994</a:t>
            </a:r>
            <a:r>
              <a:rPr lang="en-GB" altLang="en-GB" sz="2800" dirty="0" smtClean="0">
                <a:solidFill>
                  <a:schemeClr val="accent1">
                    <a:lumMod val="50000"/>
                  </a:schemeClr>
                </a:solidFill>
              </a:rPr>
              <a:t>)</a:t>
            </a:r>
          </a:p>
          <a:p>
            <a:endParaRPr lang="en-GB" altLang="en-GB" sz="2800" dirty="0" smtClean="0">
              <a:solidFill>
                <a:schemeClr val="accent1">
                  <a:lumMod val="50000"/>
                </a:schemeClr>
              </a:solidFill>
            </a:endParaRPr>
          </a:p>
          <a:p>
            <a:r>
              <a:rPr lang="en-GB" altLang="en-GB" sz="2800" dirty="0" smtClean="0">
                <a:solidFill>
                  <a:schemeClr val="accent1">
                    <a:lumMod val="50000"/>
                  </a:schemeClr>
                </a:solidFill>
              </a:rPr>
              <a:t>Research that falls under this relationship examine assumptions made by the law/legal </a:t>
            </a:r>
            <a:r>
              <a:rPr lang="en-GB" altLang="en-GB" sz="2800" dirty="0" smtClean="0">
                <a:solidFill>
                  <a:schemeClr val="accent1">
                    <a:lumMod val="50000"/>
                  </a:schemeClr>
                </a:solidFill>
              </a:rPr>
              <a:t>system</a:t>
            </a:r>
            <a:endParaRPr lang="en-GB" altLang="en-GB" sz="2800" dirty="0" smtClean="0">
              <a:solidFill>
                <a:schemeClr val="accent1">
                  <a:lumMod val="50000"/>
                </a:schemeClr>
              </a:solidFill>
            </a:endParaRPr>
          </a:p>
        </p:txBody>
      </p:sp>
    </p:spTree>
    <p:extLst>
      <p:ext uri="{BB962C8B-B14F-4D97-AF65-F5344CB8AC3E}">
        <p14:creationId xmlns:p14="http://schemas.microsoft.com/office/powerpoint/2010/main" val="24008117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530352" lvl="1" indent="0">
              <a:buNone/>
            </a:pPr>
            <a:r>
              <a:rPr lang="en-GB" altLang="en-GB" sz="2400" i="0" dirty="0">
                <a:solidFill>
                  <a:schemeClr val="accent1">
                    <a:lumMod val="50000"/>
                  </a:schemeClr>
                </a:solidFill>
              </a:rPr>
              <a:t>E.g.,</a:t>
            </a:r>
          </a:p>
          <a:p>
            <a:pPr marL="205740" lvl="1" indent="0">
              <a:buNone/>
            </a:pPr>
            <a:r>
              <a:rPr lang="en-GB" altLang="en-GB" sz="2400" i="0" dirty="0">
                <a:solidFill>
                  <a:schemeClr val="accent1">
                    <a:lumMod val="50000"/>
                  </a:schemeClr>
                </a:solidFill>
              </a:rPr>
              <a:t>	Are eyewitnesses accurate</a:t>
            </a:r>
            <a:r>
              <a:rPr lang="en-GB" altLang="en-GB" sz="2400" i="0" dirty="0" smtClean="0">
                <a:solidFill>
                  <a:schemeClr val="accent1">
                    <a:lumMod val="50000"/>
                  </a:schemeClr>
                </a:solidFill>
              </a:rPr>
              <a:t>?</a:t>
            </a:r>
          </a:p>
          <a:p>
            <a:pPr marL="205740" lvl="1" indent="0">
              <a:buNone/>
            </a:pPr>
            <a:endParaRPr lang="en-GB" altLang="en-GB" sz="2400" i="0" dirty="0">
              <a:solidFill>
                <a:schemeClr val="accent1">
                  <a:lumMod val="50000"/>
                </a:schemeClr>
              </a:solidFill>
            </a:endParaRPr>
          </a:p>
          <a:p>
            <a:pPr marL="205740" lvl="1" indent="0">
              <a:buNone/>
            </a:pPr>
            <a:r>
              <a:rPr lang="en-GB" altLang="en-GB" sz="2400" i="0" dirty="0">
                <a:solidFill>
                  <a:schemeClr val="accent1">
                    <a:lumMod val="50000"/>
                  </a:schemeClr>
                </a:solidFill>
              </a:rPr>
              <a:t>	Do certain interrogation techniques cause people to </a:t>
            </a:r>
            <a:r>
              <a:rPr lang="en-GB" altLang="en-GB" sz="2400" i="0" dirty="0" smtClean="0">
                <a:solidFill>
                  <a:schemeClr val="accent1">
                    <a:lumMod val="50000"/>
                  </a:schemeClr>
                </a:solidFill>
              </a:rPr>
              <a:t>make </a:t>
            </a:r>
            <a:r>
              <a:rPr lang="en-GB" altLang="en-GB" sz="2400" i="0" dirty="0">
                <a:solidFill>
                  <a:schemeClr val="accent1">
                    <a:lumMod val="50000"/>
                  </a:schemeClr>
                </a:solidFill>
              </a:rPr>
              <a:t>false confessions</a:t>
            </a:r>
            <a:r>
              <a:rPr lang="en-GB" altLang="en-GB" sz="2400" i="0" dirty="0" smtClean="0">
                <a:solidFill>
                  <a:schemeClr val="accent1">
                    <a:lumMod val="50000"/>
                  </a:schemeClr>
                </a:solidFill>
              </a:rPr>
              <a:t>?</a:t>
            </a:r>
          </a:p>
          <a:p>
            <a:pPr marL="205740" lvl="1" indent="0">
              <a:buNone/>
            </a:pPr>
            <a:endParaRPr lang="en-GB" altLang="en-GB" sz="2400" i="0" dirty="0">
              <a:solidFill>
                <a:schemeClr val="accent1">
                  <a:lumMod val="50000"/>
                </a:schemeClr>
              </a:solidFill>
            </a:endParaRPr>
          </a:p>
          <a:p>
            <a:pPr marL="205740" lvl="1" indent="0">
              <a:buNone/>
            </a:pPr>
            <a:r>
              <a:rPr lang="en-GB" altLang="en-GB" sz="2400" i="0" dirty="0">
                <a:solidFill>
                  <a:schemeClr val="accent1">
                    <a:lumMod val="50000"/>
                  </a:schemeClr>
                </a:solidFill>
              </a:rPr>
              <a:t>	Is it possible to accurately predict whether an offender will be violent when released from prison?</a:t>
            </a:r>
          </a:p>
          <a:p>
            <a:endParaRPr lang="en-GB" dirty="0"/>
          </a:p>
        </p:txBody>
      </p:sp>
    </p:spTree>
    <p:extLst>
      <p:ext uri="{BB962C8B-B14F-4D97-AF65-F5344CB8AC3E}">
        <p14:creationId xmlns:p14="http://schemas.microsoft.com/office/powerpoint/2010/main" val="671356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8487" y="610848"/>
            <a:ext cx="5455162" cy="738267"/>
          </a:xfrm>
          <a:solidFill>
            <a:schemeClr val="accent2">
              <a:lumMod val="50000"/>
            </a:schemeClr>
          </a:solidFill>
        </p:spPr>
        <p:txBody>
          <a:bodyPr numCol="1"/>
          <a:lstStyle/>
          <a:p>
            <a:r>
              <a:rPr lang="en-GB" altLang="en-GB" b="1" dirty="0" smtClean="0">
                <a:solidFill>
                  <a:schemeClr val="accent2">
                    <a:lumMod val="20000"/>
                    <a:lumOff val="80000"/>
                  </a:schemeClr>
                </a:solidFill>
              </a:rPr>
              <a:t>Psychology IN the law</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854438" y="2038662"/>
            <a:ext cx="7716505" cy="4347148"/>
          </a:xfrm>
        </p:spPr>
        <p:txBody>
          <a:bodyPr numCol="1">
            <a:noAutofit/>
          </a:bodyPr>
          <a:lstStyle/>
          <a:p>
            <a:r>
              <a:rPr lang="en-GB" altLang="en-GB" sz="2600" dirty="0" smtClean="0">
                <a:solidFill>
                  <a:schemeClr val="accent1">
                    <a:lumMod val="50000"/>
                  </a:schemeClr>
                </a:solidFill>
              </a:rPr>
              <a:t>The use of psychological knowledge in the legal system (Haney, 1980)</a:t>
            </a:r>
          </a:p>
          <a:p>
            <a:r>
              <a:rPr lang="en-GB" altLang="en-GB" sz="2600" dirty="0" smtClean="0">
                <a:solidFill>
                  <a:schemeClr val="accent1">
                    <a:lumMod val="50000"/>
                  </a:schemeClr>
                </a:solidFill>
              </a:rPr>
              <a:t>More about applying the knowledge to the field, for example:</a:t>
            </a:r>
          </a:p>
          <a:p>
            <a:pPr lvl="2"/>
            <a:r>
              <a:rPr lang="en-GB" altLang="en-GB" sz="2400" dirty="0" smtClean="0">
                <a:solidFill>
                  <a:schemeClr val="accent1">
                    <a:lumMod val="50000"/>
                  </a:schemeClr>
                </a:solidFill>
              </a:rPr>
              <a:t>A psychologist might testify that an eyewitness may have incorrectly identified a defendant from a police line-up</a:t>
            </a:r>
          </a:p>
          <a:p>
            <a:pPr lvl="2"/>
            <a:r>
              <a:rPr lang="en-GB" altLang="en-GB" sz="2400" dirty="0" smtClean="0">
                <a:solidFill>
                  <a:schemeClr val="accent1">
                    <a:lumMod val="50000"/>
                  </a:schemeClr>
                </a:solidFill>
              </a:rPr>
              <a:t>A police officer can use knowledge of psychology in an investigation by changing his questioning strategy during an interrogation</a:t>
            </a:r>
            <a:endParaRPr lang="en-GB" altLang="en-GB" sz="2400" dirty="0">
              <a:solidFill>
                <a:schemeClr val="accent1">
                  <a:lumMod val="50000"/>
                </a:schemeClr>
              </a:solidFill>
            </a:endParaRPr>
          </a:p>
        </p:txBody>
      </p:sp>
    </p:spTree>
    <p:extLst>
      <p:ext uri="{BB962C8B-B14F-4D97-AF65-F5344CB8AC3E}">
        <p14:creationId xmlns:p14="http://schemas.microsoft.com/office/powerpoint/2010/main" val="17747670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0988" y="445958"/>
            <a:ext cx="6556323" cy="1322882"/>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Forensic Psychology in the media</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normAutofit fontScale="92500" lnSpcReduction="10000"/>
          </a:bodyPr>
          <a:lstStyle/>
          <a:p>
            <a:r>
              <a:rPr lang="en-GB" altLang="en-GB" sz="2800" dirty="0" smtClean="0">
                <a:solidFill>
                  <a:schemeClr val="accent1">
                    <a:lumMod val="50000"/>
                  </a:schemeClr>
                </a:solidFill>
              </a:rPr>
              <a:t>Portrayed as glamourous</a:t>
            </a:r>
          </a:p>
          <a:p>
            <a:endParaRPr lang="en-GB" altLang="en-GB" sz="2800" dirty="0">
              <a:solidFill>
                <a:schemeClr val="accent1">
                  <a:lumMod val="50000"/>
                </a:schemeClr>
              </a:solidFill>
            </a:endParaRPr>
          </a:p>
          <a:p>
            <a:pPr lvl="1"/>
            <a:r>
              <a:rPr lang="en-GB" altLang="en-GB" sz="2400" dirty="0" smtClean="0">
                <a:solidFill>
                  <a:schemeClr val="accent1">
                    <a:lumMod val="50000"/>
                  </a:schemeClr>
                </a:solidFill>
              </a:rPr>
              <a:t>What televisions shows or films can you think of that are forensic in nature?</a:t>
            </a:r>
          </a:p>
          <a:p>
            <a:pPr lvl="1"/>
            <a:endParaRPr lang="en-GB" altLang="en-GB" sz="2400" dirty="0">
              <a:solidFill>
                <a:schemeClr val="accent1">
                  <a:lumMod val="50000"/>
                </a:schemeClr>
              </a:solidFill>
            </a:endParaRPr>
          </a:p>
          <a:p>
            <a:pPr lvl="1"/>
            <a:r>
              <a:rPr lang="en-GB" altLang="en-GB" sz="2400" dirty="0" smtClean="0">
                <a:solidFill>
                  <a:schemeClr val="accent1">
                    <a:lumMod val="50000"/>
                  </a:schemeClr>
                </a:solidFill>
              </a:rPr>
              <a:t>Does this seem realistic to you?</a:t>
            </a:r>
          </a:p>
          <a:p>
            <a:pPr lvl="1"/>
            <a:endParaRPr lang="en-GB" altLang="en-GB" sz="2400" dirty="0">
              <a:solidFill>
                <a:schemeClr val="accent1">
                  <a:lumMod val="50000"/>
                </a:schemeClr>
              </a:solidFill>
            </a:endParaRPr>
          </a:p>
          <a:p>
            <a:pPr lvl="1"/>
            <a:r>
              <a:rPr lang="en-GB" altLang="en-GB" sz="2400" dirty="0" smtClean="0">
                <a:solidFill>
                  <a:schemeClr val="accent1">
                    <a:lumMod val="50000"/>
                  </a:schemeClr>
                </a:solidFill>
              </a:rPr>
              <a:t>What do you think the reality of forensic psychology is?</a:t>
            </a:r>
            <a:endParaRPr lang="en-GB" altLang="en-GB" sz="2400" dirty="0">
              <a:solidFill>
                <a:schemeClr val="accent1">
                  <a:lumMod val="50000"/>
                </a:schemeClr>
              </a:solidFill>
            </a:endParaRPr>
          </a:p>
        </p:txBody>
      </p:sp>
    </p:spTree>
    <p:extLst>
      <p:ext uri="{BB962C8B-B14F-4D97-AF65-F5344CB8AC3E}">
        <p14:creationId xmlns:p14="http://schemas.microsoft.com/office/powerpoint/2010/main" val="27229011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012213" y="1080098"/>
            <a:ext cx="2190564" cy="3240479"/>
          </a:xfrm>
          <a:prstGeom prst="rect">
            <a:avLst/>
          </a:prstGeom>
        </p:spPr>
      </p:pic>
      <p:pic>
        <p:nvPicPr>
          <p:cNvPr id="4" name="Content Placeholder 3"/>
          <p:cNvPicPr>
            <a:picLocks noGrp="1" noChangeAspect="1"/>
          </p:cNvPicPr>
          <p:nvPr>
            <p:ph idx="1"/>
          </p:nvPr>
        </p:nvPicPr>
        <p:blipFill>
          <a:blip r:embed="rId3"/>
          <a:stretch>
            <a:fillRect/>
          </a:stretch>
        </p:blipFill>
        <p:spPr>
          <a:xfrm>
            <a:off x="181058" y="171449"/>
            <a:ext cx="2898898" cy="2078455"/>
          </a:xfrm>
          <a:prstGeom prst="rect">
            <a:avLst/>
          </a:prstGeom>
        </p:spPr>
      </p:pic>
      <p:pic>
        <p:nvPicPr>
          <p:cNvPr id="5" name="Picture 4"/>
          <p:cNvPicPr>
            <a:picLocks noChangeAspect="1"/>
          </p:cNvPicPr>
          <p:nvPr/>
        </p:nvPicPr>
        <p:blipFill>
          <a:blip r:embed="rId4"/>
          <a:stretch>
            <a:fillRect/>
          </a:stretch>
        </p:blipFill>
        <p:spPr>
          <a:xfrm>
            <a:off x="5169568" y="171450"/>
            <a:ext cx="3810000" cy="2857500"/>
          </a:xfrm>
          <a:prstGeom prst="rect">
            <a:avLst/>
          </a:prstGeom>
        </p:spPr>
      </p:pic>
      <p:pic>
        <p:nvPicPr>
          <p:cNvPr id="6" name="Picture 5"/>
          <p:cNvPicPr>
            <a:picLocks noChangeAspect="1"/>
          </p:cNvPicPr>
          <p:nvPr/>
        </p:nvPicPr>
        <p:blipFill>
          <a:blip r:embed="rId5"/>
          <a:stretch>
            <a:fillRect/>
          </a:stretch>
        </p:blipFill>
        <p:spPr>
          <a:xfrm>
            <a:off x="517958" y="2282315"/>
            <a:ext cx="2380871" cy="2545447"/>
          </a:xfrm>
          <a:prstGeom prst="rect">
            <a:avLst/>
          </a:prstGeom>
        </p:spPr>
      </p:pic>
      <p:pic>
        <p:nvPicPr>
          <p:cNvPr id="8" name="Picture 7"/>
          <p:cNvPicPr>
            <a:picLocks noChangeAspect="1"/>
          </p:cNvPicPr>
          <p:nvPr/>
        </p:nvPicPr>
        <p:blipFill>
          <a:blip r:embed="rId6"/>
          <a:stretch>
            <a:fillRect/>
          </a:stretch>
        </p:blipFill>
        <p:spPr>
          <a:xfrm>
            <a:off x="6506596" y="3027271"/>
            <a:ext cx="2485003" cy="3709755"/>
          </a:xfrm>
          <a:prstGeom prst="rect">
            <a:avLst/>
          </a:prstGeom>
        </p:spPr>
      </p:pic>
      <p:pic>
        <p:nvPicPr>
          <p:cNvPr id="9" name="Picture 8"/>
          <p:cNvPicPr>
            <a:picLocks noChangeAspect="1"/>
          </p:cNvPicPr>
          <p:nvPr/>
        </p:nvPicPr>
        <p:blipFill>
          <a:blip r:embed="rId7"/>
          <a:stretch>
            <a:fillRect/>
          </a:stretch>
        </p:blipFill>
        <p:spPr>
          <a:xfrm>
            <a:off x="1900355" y="4882148"/>
            <a:ext cx="4629837" cy="1800492"/>
          </a:xfrm>
          <a:prstGeom prst="rect">
            <a:avLst/>
          </a:prstGeom>
        </p:spPr>
      </p:pic>
      <p:pic>
        <p:nvPicPr>
          <p:cNvPr id="10" name="Picture 9"/>
          <p:cNvPicPr>
            <a:picLocks noChangeAspect="1"/>
          </p:cNvPicPr>
          <p:nvPr/>
        </p:nvPicPr>
        <p:blipFill>
          <a:blip r:embed="rId8"/>
          <a:stretch>
            <a:fillRect/>
          </a:stretch>
        </p:blipFill>
        <p:spPr>
          <a:xfrm>
            <a:off x="181058" y="4139465"/>
            <a:ext cx="1790700" cy="2543175"/>
          </a:xfrm>
          <a:prstGeom prst="rect">
            <a:avLst/>
          </a:prstGeom>
        </p:spPr>
      </p:pic>
    </p:spTree>
    <p:extLst>
      <p:ext uri="{BB962C8B-B14F-4D97-AF65-F5344CB8AC3E}">
        <p14:creationId xmlns:p14="http://schemas.microsoft.com/office/powerpoint/2010/main" val="1676767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5421" y="430967"/>
            <a:ext cx="6601293" cy="1322882"/>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Forensic Psychology in the media</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581192" y="2038662"/>
            <a:ext cx="7989752" cy="3820136"/>
          </a:xfrm>
        </p:spPr>
        <p:txBody>
          <a:bodyPr numCol="1">
            <a:noAutofit/>
          </a:bodyPr>
          <a:lstStyle/>
          <a:p>
            <a:r>
              <a:rPr lang="en-GB" altLang="en-GB" sz="2400" dirty="0" smtClean="0">
                <a:solidFill>
                  <a:schemeClr val="accent1">
                    <a:lumMod val="50000"/>
                  </a:schemeClr>
                </a:solidFill>
              </a:rPr>
              <a:t>Forensic Psychology has gained recognition as a result of the entertainment media’s fascination with the intersection of psychology and the law.</a:t>
            </a:r>
          </a:p>
          <a:p>
            <a:endParaRPr lang="en-GB" altLang="en-GB" sz="2400" dirty="0">
              <a:solidFill>
                <a:schemeClr val="accent1">
                  <a:lumMod val="50000"/>
                </a:schemeClr>
              </a:solidFill>
            </a:endParaRPr>
          </a:p>
          <a:p>
            <a:r>
              <a:rPr lang="en-GB" altLang="en-GB" sz="2400" dirty="0" smtClean="0">
                <a:solidFill>
                  <a:schemeClr val="accent1">
                    <a:lumMod val="50000"/>
                  </a:schemeClr>
                </a:solidFill>
              </a:rPr>
              <a:t>Media portrayal of forensic psychology is indicative of genuine concern, yet naïve fascination, with the legal system. The media seems to accentuate the importance of forensic psychology but, at the same time, misrepresents its true scientific base</a:t>
            </a:r>
          </a:p>
          <a:p>
            <a:pPr lvl="2"/>
            <a:r>
              <a:rPr lang="en-GB" altLang="en-GB" sz="2200" dirty="0" smtClean="0">
                <a:solidFill>
                  <a:schemeClr val="accent1">
                    <a:lumMod val="50000"/>
                  </a:schemeClr>
                </a:solidFill>
              </a:rPr>
              <a:t>(Vitriol, 2008)</a:t>
            </a:r>
            <a:endParaRPr lang="en-GB" altLang="en-GB" sz="2200" dirty="0">
              <a:solidFill>
                <a:schemeClr val="accent1">
                  <a:lumMod val="50000"/>
                </a:schemeClr>
              </a:solidFill>
            </a:endParaRPr>
          </a:p>
        </p:txBody>
      </p:sp>
    </p:spTree>
    <p:extLst>
      <p:ext uri="{BB962C8B-B14F-4D97-AF65-F5344CB8AC3E}">
        <p14:creationId xmlns:p14="http://schemas.microsoft.com/office/powerpoint/2010/main" val="6726485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A week in the life of…</a:t>
            </a:r>
            <a:endParaRPr lang="en-GB" sz="4000" dirty="0"/>
          </a:p>
        </p:txBody>
      </p:sp>
      <p:sp>
        <p:nvSpPr>
          <p:cNvPr id="3" name="Text Placeholder 2"/>
          <p:cNvSpPr>
            <a:spLocks noGrp="1"/>
          </p:cNvSpPr>
          <p:nvPr>
            <p:ph type="body" idx="1"/>
          </p:nvPr>
        </p:nvSpPr>
        <p:spPr/>
        <p:txBody>
          <a:bodyPr>
            <a:normAutofit/>
          </a:bodyPr>
          <a:lstStyle/>
          <a:p>
            <a:r>
              <a:rPr lang="en-GB" sz="2000" dirty="0" smtClean="0"/>
              <a:t>A forensic psychologist in training!</a:t>
            </a:r>
            <a:endParaRPr lang="en-GB" sz="2000" dirty="0"/>
          </a:p>
        </p:txBody>
      </p:sp>
      <p:pic>
        <p:nvPicPr>
          <p:cNvPr id="4" name="Picture 3"/>
          <p:cNvPicPr>
            <a:picLocks noChangeAspect="1"/>
          </p:cNvPicPr>
          <p:nvPr/>
        </p:nvPicPr>
        <p:blipFill>
          <a:blip r:embed="rId2"/>
          <a:stretch>
            <a:fillRect/>
          </a:stretch>
        </p:blipFill>
        <p:spPr>
          <a:xfrm>
            <a:off x="3710863" y="808441"/>
            <a:ext cx="1524000" cy="1866900"/>
          </a:xfrm>
          <a:prstGeom prst="rect">
            <a:avLst/>
          </a:prstGeom>
        </p:spPr>
      </p:pic>
      <p:pic>
        <p:nvPicPr>
          <p:cNvPr id="5" name="Picture 4"/>
          <p:cNvPicPr>
            <a:picLocks noChangeAspect="1"/>
          </p:cNvPicPr>
          <p:nvPr/>
        </p:nvPicPr>
        <p:blipFill>
          <a:blip r:embed="rId3"/>
          <a:stretch>
            <a:fillRect/>
          </a:stretch>
        </p:blipFill>
        <p:spPr>
          <a:xfrm>
            <a:off x="397760" y="879878"/>
            <a:ext cx="2647950" cy="1724025"/>
          </a:xfrm>
          <a:prstGeom prst="rect">
            <a:avLst/>
          </a:prstGeom>
        </p:spPr>
      </p:pic>
      <p:pic>
        <p:nvPicPr>
          <p:cNvPr id="6" name="Picture 5"/>
          <p:cNvPicPr>
            <a:picLocks noChangeAspect="1"/>
          </p:cNvPicPr>
          <p:nvPr/>
        </p:nvPicPr>
        <p:blipFill>
          <a:blip r:embed="rId4"/>
          <a:stretch>
            <a:fillRect/>
          </a:stretch>
        </p:blipFill>
        <p:spPr>
          <a:xfrm>
            <a:off x="5817335" y="756054"/>
            <a:ext cx="2314575" cy="1971675"/>
          </a:xfrm>
          <a:prstGeom prst="rect">
            <a:avLst/>
          </a:prstGeom>
        </p:spPr>
      </p:pic>
    </p:spTree>
    <p:extLst>
      <p:ext uri="{BB962C8B-B14F-4D97-AF65-F5344CB8AC3E}">
        <p14:creationId xmlns:p14="http://schemas.microsoft.com/office/powerpoint/2010/main" val="18833764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3999" cy="6857999"/>
          </a:xfrm>
          <a:prstGeom prst="rect">
            <a:avLst/>
          </a:prstGeom>
        </p:spPr>
      </p:pic>
    </p:spTree>
    <p:extLst>
      <p:ext uri="{BB962C8B-B14F-4D97-AF65-F5344CB8AC3E}">
        <p14:creationId xmlns:p14="http://schemas.microsoft.com/office/powerpoint/2010/main" val="28376248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577" y="520909"/>
            <a:ext cx="8379502" cy="858187"/>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Professional and ethical issues</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normAutofit/>
          </a:bodyPr>
          <a:lstStyle/>
          <a:p>
            <a:r>
              <a:rPr lang="en-GB" altLang="en-GB" sz="2800" dirty="0" smtClean="0">
                <a:solidFill>
                  <a:schemeClr val="accent1">
                    <a:lumMod val="50000"/>
                  </a:schemeClr>
                </a:solidFill>
              </a:rPr>
              <a:t>HCPC’s standards for psychologists</a:t>
            </a:r>
          </a:p>
          <a:p>
            <a:endParaRPr lang="en-GB" altLang="en-GB" sz="2800" dirty="0">
              <a:solidFill>
                <a:schemeClr val="accent1">
                  <a:lumMod val="50000"/>
                </a:schemeClr>
              </a:solidFill>
            </a:endParaRPr>
          </a:p>
          <a:p>
            <a:r>
              <a:rPr lang="en-GB" altLang="en-GB" sz="2800" dirty="0" smtClean="0">
                <a:solidFill>
                  <a:schemeClr val="accent1">
                    <a:lumMod val="50000"/>
                  </a:schemeClr>
                </a:solidFill>
              </a:rPr>
              <a:t>Specific considerations for the forensic psychologist</a:t>
            </a:r>
            <a:endParaRPr lang="en-GB" altLang="en-GB" sz="2800" dirty="0">
              <a:solidFill>
                <a:schemeClr val="accent1">
                  <a:lumMod val="50000"/>
                </a:schemeClr>
              </a:solidFill>
            </a:endParaRPr>
          </a:p>
        </p:txBody>
      </p:sp>
    </p:spTree>
    <p:extLst>
      <p:ext uri="{BB962C8B-B14F-4D97-AF65-F5344CB8AC3E}">
        <p14:creationId xmlns:p14="http://schemas.microsoft.com/office/powerpoint/2010/main" val="18432884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949" y="400987"/>
            <a:ext cx="6436402" cy="1485900"/>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BPS core roles in Forensic Psychology</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normAutofit/>
          </a:bodyPr>
          <a:lstStyle/>
          <a:p>
            <a:pPr marL="491490" indent="-457200">
              <a:buAutoNum type="arabicParenR"/>
            </a:pPr>
            <a:r>
              <a:rPr lang="en-GB" altLang="en-GB" sz="2400" dirty="0" smtClean="0">
                <a:solidFill>
                  <a:schemeClr val="accent1">
                    <a:lumMod val="50000"/>
                  </a:schemeClr>
                </a:solidFill>
              </a:rPr>
              <a:t>Conducting psychological applications and interventions</a:t>
            </a:r>
          </a:p>
          <a:p>
            <a:pPr marL="491490" indent="-457200">
              <a:buAutoNum type="arabicParenR"/>
            </a:pPr>
            <a:r>
              <a:rPr lang="en-GB" altLang="en-GB" sz="2400" dirty="0" smtClean="0">
                <a:solidFill>
                  <a:schemeClr val="accent1">
                    <a:lumMod val="50000"/>
                  </a:schemeClr>
                </a:solidFill>
              </a:rPr>
              <a:t>Research</a:t>
            </a:r>
          </a:p>
          <a:p>
            <a:pPr marL="491490" indent="-457200">
              <a:buAutoNum type="arabicParenR"/>
            </a:pPr>
            <a:r>
              <a:rPr lang="en-GB" altLang="en-GB" sz="2400" dirty="0" smtClean="0">
                <a:solidFill>
                  <a:schemeClr val="accent1">
                    <a:lumMod val="50000"/>
                  </a:schemeClr>
                </a:solidFill>
              </a:rPr>
              <a:t>Communicating psychological knowledge and advice to other professionals</a:t>
            </a:r>
          </a:p>
          <a:p>
            <a:pPr marL="491490" indent="-457200">
              <a:buAutoNum type="arabicParenR"/>
            </a:pPr>
            <a:r>
              <a:rPr lang="en-GB" altLang="en-GB" sz="2400" dirty="0" smtClean="0">
                <a:solidFill>
                  <a:schemeClr val="accent1">
                    <a:lumMod val="50000"/>
                  </a:schemeClr>
                </a:solidFill>
              </a:rPr>
              <a:t>Training other professionals in psychological skills and knowledge</a:t>
            </a:r>
            <a:endParaRPr lang="en-GB" altLang="en-GB" sz="2400" dirty="0">
              <a:solidFill>
                <a:schemeClr val="accent1">
                  <a:lumMod val="50000"/>
                </a:schemeClr>
              </a:solidFill>
            </a:endParaRPr>
          </a:p>
        </p:txBody>
      </p:sp>
    </p:spTree>
    <p:extLst>
      <p:ext uri="{BB962C8B-B14F-4D97-AF65-F5344CB8AC3E}">
        <p14:creationId xmlns:p14="http://schemas.microsoft.com/office/powerpoint/2010/main" val="37788457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528" y="161387"/>
            <a:ext cx="8314944" cy="6696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58980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a:bodyPr>
          <a:lstStyle/>
          <a:p>
            <a:pPr marL="491490" indent="-457200">
              <a:buAutoNum type="arabicParenR"/>
            </a:pPr>
            <a:r>
              <a:rPr lang="en-GB" altLang="en-GB" sz="2400" b="1" dirty="0" smtClean="0">
                <a:solidFill>
                  <a:schemeClr val="accent1">
                    <a:lumMod val="50000"/>
                  </a:schemeClr>
                </a:solidFill>
              </a:rPr>
              <a:t>Conducting psychological applications and </a:t>
            </a:r>
            <a:r>
              <a:rPr lang="en-GB" altLang="en-GB" sz="2400" b="1" dirty="0" smtClean="0">
                <a:solidFill>
                  <a:schemeClr val="accent1">
                    <a:lumMod val="50000"/>
                  </a:schemeClr>
                </a:solidFill>
              </a:rPr>
              <a:t>interventions</a:t>
            </a:r>
          </a:p>
          <a:p>
            <a:pPr marL="491490" indent="-457200">
              <a:buAutoNum type="arabicParenR"/>
            </a:pPr>
            <a:endParaRPr lang="en-GB" altLang="en-GB" sz="2400" dirty="0">
              <a:solidFill>
                <a:schemeClr val="accent1">
                  <a:lumMod val="50000"/>
                </a:schemeClr>
              </a:solidFill>
            </a:endParaRPr>
          </a:p>
          <a:p>
            <a:pPr marL="564642" lvl="1" indent="0">
              <a:buNone/>
            </a:pPr>
            <a:r>
              <a:rPr lang="en-GB" altLang="en-GB" sz="2400" dirty="0" smtClean="0">
                <a:solidFill>
                  <a:schemeClr val="accent1">
                    <a:lumMod val="50000"/>
                  </a:schemeClr>
                </a:solidFill>
              </a:rPr>
              <a:t>Can involve engaging in interventions and being mindful of ethical practice and decision making</a:t>
            </a:r>
          </a:p>
          <a:p>
            <a:pPr marL="564642" lvl="1" indent="0">
              <a:buNone/>
            </a:pPr>
            <a:endParaRPr lang="en-GB" altLang="en-GB" sz="2400" dirty="0">
              <a:solidFill>
                <a:schemeClr val="accent1">
                  <a:lumMod val="50000"/>
                </a:schemeClr>
              </a:solidFill>
            </a:endParaRPr>
          </a:p>
          <a:p>
            <a:pPr marL="564642" lvl="1" indent="0">
              <a:buNone/>
            </a:pPr>
            <a:r>
              <a:rPr lang="en-GB" altLang="en-GB" sz="2400" dirty="0" smtClean="0">
                <a:solidFill>
                  <a:schemeClr val="accent1">
                    <a:lumMod val="50000"/>
                  </a:schemeClr>
                </a:solidFill>
              </a:rPr>
              <a:t>Awareness of own competencies is crucial, as is recognition of own limitations</a:t>
            </a:r>
            <a:endParaRPr lang="en-GB" altLang="en-GB" sz="2400" dirty="0" smtClean="0">
              <a:solidFill>
                <a:schemeClr val="accent1">
                  <a:lumMod val="50000"/>
                </a:schemeClr>
              </a:solidFill>
            </a:endParaRPr>
          </a:p>
        </p:txBody>
      </p:sp>
      <p:sp>
        <p:nvSpPr>
          <p:cNvPr id="5" name="Title 1"/>
          <p:cNvSpPr txBox="1">
            <a:spLocks/>
          </p:cNvSpPr>
          <p:nvPr/>
        </p:nvSpPr>
        <p:spPr>
          <a:xfrm>
            <a:off x="1410949" y="400987"/>
            <a:ext cx="6436402" cy="1485900"/>
          </a:xfrm>
          <a:prstGeom prst="rect">
            <a:avLst/>
          </a:prstGeom>
          <a:solidFill>
            <a:schemeClr val="accent2">
              <a:lumMod val="50000"/>
            </a:schemeClr>
          </a:solidFill>
        </p:spPr>
        <p:txBody>
          <a:bodyPr vert="horz" lIns="91440" tIns="45720" rIns="91440" bIns="45720" numCol="1"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altLang="en-GB" b="1" smtClean="0">
                <a:solidFill>
                  <a:schemeClr val="accent2">
                    <a:lumMod val="20000"/>
                    <a:lumOff val="80000"/>
                  </a:schemeClr>
                </a:solidFill>
              </a:rPr>
              <a:t>BPS core roles in Forensic Psychology</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18604894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8699" y="2286000"/>
            <a:ext cx="7830487" cy="4339652"/>
          </a:xfrm>
        </p:spPr>
        <p:txBody>
          <a:bodyPr numCol="1">
            <a:normAutofit lnSpcReduction="10000"/>
          </a:bodyPr>
          <a:lstStyle/>
          <a:p>
            <a:pPr marL="491490" indent="-457200">
              <a:buFont typeface="+mj-lt"/>
              <a:buAutoNum type="arabicParenR" startAt="2"/>
            </a:pPr>
            <a:r>
              <a:rPr lang="en-GB" altLang="en-GB" sz="2400" b="1" dirty="0" smtClean="0">
                <a:solidFill>
                  <a:schemeClr val="accent1">
                    <a:lumMod val="50000"/>
                  </a:schemeClr>
                </a:solidFill>
              </a:rPr>
              <a:t>Research</a:t>
            </a:r>
          </a:p>
          <a:p>
            <a:pPr marL="491490" indent="-457200">
              <a:buFont typeface="+mj-lt"/>
              <a:buAutoNum type="arabicParenR" startAt="2"/>
            </a:pPr>
            <a:endParaRPr lang="en-GB" altLang="en-GB" sz="2400" b="1" dirty="0">
              <a:solidFill>
                <a:schemeClr val="accent1">
                  <a:lumMod val="50000"/>
                </a:schemeClr>
              </a:solidFill>
            </a:endParaRPr>
          </a:p>
          <a:p>
            <a:pPr marL="1021842" lvl="1" indent="-457200">
              <a:buFont typeface="Arial" panose="020B0604020202020204" pitchFamily="34" charset="0"/>
              <a:buChar char="•"/>
            </a:pPr>
            <a:r>
              <a:rPr lang="en-GB" altLang="en-GB" sz="2400" dirty="0" smtClean="0">
                <a:solidFill>
                  <a:schemeClr val="accent1">
                    <a:lumMod val="50000"/>
                  </a:schemeClr>
                </a:solidFill>
              </a:rPr>
              <a:t>Relies on research that will direct the way in which practitioners engage with their clients.</a:t>
            </a:r>
          </a:p>
          <a:p>
            <a:pPr marL="1021842" lvl="1" indent="-457200">
              <a:buFont typeface="Arial" panose="020B0604020202020204" pitchFamily="34" charset="0"/>
              <a:buChar char="•"/>
            </a:pPr>
            <a:endParaRPr lang="en-GB" altLang="en-GB" sz="2400" dirty="0">
              <a:solidFill>
                <a:schemeClr val="accent1">
                  <a:lumMod val="50000"/>
                </a:schemeClr>
              </a:solidFill>
            </a:endParaRPr>
          </a:p>
          <a:p>
            <a:pPr marL="1021842" lvl="1" indent="-457200">
              <a:buFont typeface="Arial" panose="020B0604020202020204" pitchFamily="34" charset="0"/>
              <a:buChar char="•"/>
            </a:pPr>
            <a:r>
              <a:rPr lang="en-GB" altLang="en-GB" sz="2400" dirty="0" smtClean="0">
                <a:solidFill>
                  <a:schemeClr val="accent1">
                    <a:lumMod val="50000"/>
                  </a:schemeClr>
                </a:solidFill>
              </a:rPr>
              <a:t>Research is not only conducted on offenders!</a:t>
            </a:r>
          </a:p>
          <a:p>
            <a:pPr marL="1479042" lvl="2" indent="-457200">
              <a:buFont typeface="Arial" panose="020B0604020202020204" pitchFamily="34" charset="0"/>
              <a:buChar char="•"/>
            </a:pPr>
            <a:r>
              <a:rPr lang="en-GB" altLang="en-GB" sz="2200" dirty="0" smtClean="0">
                <a:solidFill>
                  <a:schemeClr val="accent1">
                    <a:lumMod val="50000"/>
                  </a:schemeClr>
                </a:solidFill>
              </a:rPr>
              <a:t>Also, victims, staff, general public, </a:t>
            </a:r>
            <a:r>
              <a:rPr lang="en-GB" altLang="en-GB" sz="2200" dirty="0" err="1" smtClean="0">
                <a:solidFill>
                  <a:schemeClr val="accent1">
                    <a:lumMod val="50000"/>
                  </a:schemeClr>
                </a:solidFill>
              </a:rPr>
              <a:t>etc</a:t>
            </a:r>
            <a:endParaRPr lang="en-GB" altLang="en-GB" sz="2200" dirty="0" smtClean="0">
              <a:solidFill>
                <a:schemeClr val="accent1">
                  <a:lumMod val="50000"/>
                </a:schemeClr>
              </a:solidFill>
            </a:endParaRPr>
          </a:p>
          <a:p>
            <a:pPr marL="1479042" lvl="2" indent="-457200">
              <a:buFont typeface="Arial" panose="020B0604020202020204" pitchFamily="34" charset="0"/>
              <a:buChar char="•"/>
            </a:pPr>
            <a:endParaRPr lang="en-GB" altLang="en-GB" sz="2200" dirty="0" smtClean="0">
              <a:solidFill>
                <a:schemeClr val="accent1">
                  <a:lumMod val="50000"/>
                </a:schemeClr>
              </a:solidFill>
            </a:endParaRPr>
          </a:p>
          <a:p>
            <a:pPr marL="1021842" lvl="1" indent="-457200">
              <a:buFont typeface="Arial" panose="020B0604020202020204" pitchFamily="34" charset="0"/>
              <a:buChar char="•"/>
            </a:pPr>
            <a:r>
              <a:rPr lang="en-GB" altLang="en-GB" sz="2400" dirty="0" smtClean="0">
                <a:solidFill>
                  <a:schemeClr val="accent1">
                    <a:lumMod val="50000"/>
                  </a:schemeClr>
                </a:solidFill>
              </a:rPr>
              <a:t>Trainee must demonstrate understanding of ethics, data analysis, protocols, report </a:t>
            </a:r>
            <a:r>
              <a:rPr lang="en-GB" altLang="en-GB" sz="2400" dirty="0" smtClean="0">
                <a:solidFill>
                  <a:schemeClr val="accent1">
                    <a:lumMod val="50000"/>
                  </a:schemeClr>
                </a:solidFill>
              </a:rPr>
              <a:t>writing, and explaining research to lay populations</a:t>
            </a:r>
            <a:endParaRPr lang="en-GB" altLang="en-GB" sz="2400" dirty="0" smtClean="0">
              <a:solidFill>
                <a:schemeClr val="accent1">
                  <a:lumMod val="50000"/>
                </a:schemeClr>
              </a:solidFill>
            </a:endParaRPr>
          </a:p>
        </p:txBody>
      </p:sp>
      <p:sp>
        <p:nvSpPr>
          <p:cNvPr id="4" name="Title 1"/>
          <p:cNvSpPr txBox="1">
            <a:spLocks/>
          </p:cNvSpPr>
          <p:nvPr/>
        </p:nvSpPr>
        <p:spPr>
          <a:xfrm>
            <a:off x="1410949" y="400987"/>
            <a:ext cx="6436402" cy="1485900"/>
          </a:xfrm>
          <a:prstGeom prst="rect">
            <a:avLst/>
          </a:prstGeom>
          <a:solidFill>
            <a:schemeClr val="accent2">
              <a:lumMod val="50000"/>
            </a:schemeClr>
          </a:solidFill>
        </p:spPr>
        <p:txBody>
          <a:bodyPr vert="horz" lIns="91440" tIns="45720" rIns="91440" bIns="45720" numCol="1"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altLang="en-GB" b="1" smtClean="0">
                <a:solidFill>
                  <a:schemeClr val="accent2">
                    <a:lumMod val="20000"/>
                    <a:lumOff val="80000"/>
                  </a:schemeClr>
                </a:solidFill>
              </a:rPr>
              <a:t>BPS core roles in Forensic Psychology</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10627540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lnSpcReduction="10000"/>
          </a:bodyPr>
          <a:lstStyle/>
          <a:p>
            <a:pPr marL="491490" indent="-457200">
              <a:buFont typeface="+mj-lt"/>
              <a:buAutoNum type="arabicParenR" startAt="3"/>
            </a:pPr>
            <a:r>
              <a:rPr lang="en-GB" altLang="en-GB" sz="2400" b="1" dirty="0" smtClean="0">
                <a:solidFill>
                  <a:schemeClr val="accent1">
                    <a:lumMod val="50000"/>
                  </a:schemeClr>
                </a:solidFill>
              </a:rPr>
              <a:t>Communicating </a:t>
            </a:r>
            <a:r>
              <a:rPr lang="en-GB" altLang="en-GB" sz="2400" b="1" dirty="0" smtClean="0">
                <a:solidFill>
                  <a:schemeClr val="accent1">
                    <a:lumMod val="50000"/>
                  </a:schemeClr>
                </a:solidFill>
              </a:rPr>
              <a:t>psychological knowledge and advice to other </a:t>
            </a:r>
            <a:r>
              <a:rPr lang="en-GB" altLang="en-GB" sz="2400" b="1" dirty="0" smtClean="0">
                <a:solidFill>
                  <a:schemeClr val="accent1">
                    <a:lumMod val="50000"/>
                  </a:schemeClr>
                </a:solidFill>
              </a:rPr>
              <a:t>professionals</a:t>
            </a:r>
          </a:p>
          <a:p>
            <a:pPr marL="491490" indent="-457200">
              <a:buFont typeface="+mj-lt"/>
              <a:buAutoNum type="arabicParenR" startAt="3"/>
            </a:pPr>
            <a:endParaRPr lang="en-GB" altLang="en-GB" sz="2400" b="1" dirty="0">
              <a:solidFill>
                <a:schemeClr val="accent1">
                  <a:lumMod val="50000"/>
                </a:schemeClr>
              </a:solidFill>
            </a:endParaRPr>
          </a:p>
          <a:p>
            <a:pPr marL="907542" lvl="1" indent="-342900">
              <a:buFont typeface="Arial" panose="020B0604020202020204" pitchFamily="34" charset="0"/>
              <a:buChar char="•"/>
            </a:pPr>
            <a:r>
              <a:rPr lang="en-GB" altLang="en-GB" sz="2400" dirty="0" smtClean="0">
                <a:solidFill>
                  <a:schemeClr val="accent1">
                    <a:lumMod val="50000"/>
                  </a:schemeClr>
                </a:solidFill>
              </a:rPr>
              <a:t>Ready and willing to communicate knowledge and aim problem solving</a:t>
            </a:r>
          </a:p>
          <a:p>
            <a:pPr marL="1364742" lvl="2" indent="-342900">
              <a:buFont typeface="Arial" panose="020B0604020202020204" pitchFamily="34" charset="0"/>
              <a:buChar char="•"/>
            </a:pPr>
            <a:r>
              <a:rPr lang="en-GB" altLang="en-GB" sz="2200" dirty="0" smtClean="0">
                <a:solidFill>
                  <a:schemeClr val="accent1">
                    <a:lumMod val="50000"/>
                  </a:schemeClr>
                </a:solidFill>
              </a:rPr>
              <a:t>Aim to influence practice and work of others</a:t>
            </a:r>
          </a:p>
          <a:p>
            <a:pPr marL="1364742" lvl="2" indent="-342900">
              <a:buFont typeface="Arial" panose="020B0604020202020204" pitchFamily="34" charset="0"/>
              <a:buChar char="•"/>
            </a:pPr>
            <a:endParaRPr lang="en-GB" altLang="en-GB" sz="2200" dirty="0" smtClean="0">
              <a:solidFill>
                <a:schemeClr val="accent1">
                  <a:lumMod val="50000"/>
                </a:schemeClr>
              </a:solidFill>
            </a:endParaRPr>
          </a:p>
          <a:p>
            <a:pPr marL="907542" lvl="1" indent="-342900">
              <a:buFont typeface="Arial" panose="020B0604020202020204" pitchFamily="34" charset="0"/>
              <a:buChar char="•"/>
            </a:pPr>
            <a:r>
              <a:rPr lang="en-GB" altLang="en-GB" sz="2400" dirty="0" smtClean="0">
                <a:solidFill>
                  <a:schemeClr val="accent1">
                    <a:lumMod val="50000"/>
                  </a:schemeClr>
                </a:solidFill>
              </a:rPr>
              <a:t>Still being aware of own limitations – keep others ‘safe’</a:t>
            </a:r>
            <a:endParaRPr lang="en-GB" altLang="en-GB" sz="2400" dirty="0" smtClean="0">
              <a:solidFill>
                <a:schemeClr val="accent1">
                  <a:lumMod val="50000"/>
                </a:schemeClr>
              </a:solidFill>
            </a:endParaRPr>
          </a:p>
        </p:txBody>
      </p:sp>
      <p:sp>
        <p:nvSpPr>
          <p:cNvPr id="4" name="Title 1"/>
          <p:cNvSpPr txBox="1">
            <a:spLocks/>
          </p:cNvSpPr>
          <p:nvPr/>
        </p:nvSpPr>
        <p:spPr>
          <a:xfrm>
            <a:off x="1410949" y="400987"/>
            <a:ext cx="6436402" cy="1485900"/>
          </a:xfrm>
          <a:prstGeom prst="rect">
            <a:avLst/>
          </a:prstGeom>
          <a:solidFill>
            <a:schemeClr val="accent2">
              <a:lumMod val="50000"/>
            </a:schemeClr>
          </a:solidFill>
        </p:spPr>
        <p:txBody>
          <a:bodyPr vert="horz" lIns="91440" tIns="45720" rIns="91440" bIns="45720" numCol="1"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altLang="en-GB" b="1" dirty="0" smtClean="0">
                <a:solidFill>
                  <a:schemeClr val="accent2">
                    <a:lumMod val="20000"/>
                    <a:lumOff val="80000"/>
                  </a:schemeClr>
                </a:solidFill>
              </a:rPr>
              <a:t>BPS core roles in Forensic Psychology</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29964386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a:bodyPr>
          <a:lstStyle/>
          <a:p>
            <a:pPr marL="491490" indent="-457200">
              <a:buFont typeface="+mj-lt"/>
              <a:buAutoNum type="arabicParenR" startAt="4"/>
            </a:pPr>
            <a:r>
              <a:rPr lang="en-GB" altLang="en-GB" sz="2400" b="1" dirty="0" smtClean="0">
                <a:solidFill>
                  <a:schemeClr val="accent1">
                    <a:lumMod val="50000"/>
                  </a:schemeClr>
                </a:solidFill>
              </a:rPr>
              <a:t>Training </a:t>
            </a:r>
            <a:r>
              <a:rPr lang="en-GB" altLang="en-GB" sz="2400" b="1" dirty="0" smtClean="0">
                <a:solidFill>
                  <a:schemeClr val="accent1">
                    <a:lumMod val="50000"/>
                  </a:schemeClr>
                </a:solidFill>
              </a:rPr>
              <a:t>other professionals in psychological skills and </a:t>
            </a:r>
            <a:r>
              <a:rPr lang="en-GB" altLang="en-GB" sz="2400" b="1" dirty="0" smtClean="0">
                <a:solidFill>
                  <a:schemeClr val="accent1">
                    <a:lumMod val="50000"/>
                  </a:schemeClr>
                </a:solidFill>
              </a:rPr>
              <a:t>knowledge</a:t>
            </a:r>
          </a:p>
          <a:p>
            <a:pPr marL="491490" indent="-457200">
              <a:buFont typeface="+mj-lt"/>
              <a:buAutoNum type="arabicParenR" startAt="4"/>
            </a:pPr>
            <a:endParaRPr lang="en-GB" altLang="en-GB" sz="2400" b="1" dirty="0">
              <a:solidFill>
                <a:schemeClr val="accent1">
                  <a:lumMod val="50000"/>
                </a:schemeClr>
              </a:solidFill>
            </a:endParaRPr>
          </a:p>
          <a:p>
            <a:pPr marL="907542" lvl="1" indent="-342900">
              <a:buFont typeface="Arial" panose="020B0604020202020204" pitchFamily="34" charset="0"/>
              <a:buChar char="•"/>
            </a:pPr>
            <a:r>
              <a:rPr lang="en-GB" altLang="en-GB" sz="2400" dirty="0" smtClean="0">
                <a:solidFill>
                  <a:schemeClr val="accent1">
                    <a:lumMod val="50000"/>
                  </a:schemeClr>
                </a:solidFill>
              </a:rPr>
              <a:t>This eventually gets analysed, too!</a:t>
            </a:r>
            <a:endParaRPr lang="en-GB" altLang="en-GB" sz="2400" dirty="0">
              <a:solidFill>
                <a:schemeClr val="accent1">
                  <a:lumMod val="50000"/>
                </a:schemeClr>
              </a:solidFill>
            </a:endParaRPr>
          </a:p>
        </p:txBody>
      </p:sp>
      <p:sp>
        <p:nvSpPr>
          <p:cNvPr id="4" name="Title 1"/>
          <p:cNvSpPr txBox="1">
            <a:spLocks/>
          </p:cNvSpPr>
          <p:nvPr/>
        </p:nvSpPr>
        <p:spPr>
          <a:xfrm>
            <a:off x="1410949" y="400987"/>
            <a:ext cx="6436402" cy="1485900"/>
          </a:xfrm>
          <a:prstGeom prst="rect">
            <a:avLst/>
          </a:prstGeom>
          <a:solidFill>
            <a:schemeClr val="accent2">
              <a:lumMod val="50000"/>
            </a:schemeClr>
          </a:solidFill>
        </p:spPr>
        <p:txBody>
          <a:bodyPr vert="horz" lIns="91440" tIns="45720" rIns="91440" bIns="45720" numCol="1"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altLang="en-GB" b="1" dirty="0" smtClean="0">
                <a:solidFill>
                  <a:schemeClr val="accent2">
                    <a:lumMod val="20000"/>
                    <a:lumOff val="80000"/>
                  </a:schemeClr>
                </a:solidFill>
              </a:rPr>
              <a:t>BPS core roles in Forensic Psychology</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26398687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903" y="565879"/>
            <a:ext cx="4772493" cy="903157"/>
          </a:xfrm>
          <a:solidFill>
            <a:schemeClr val="accent2">
              <a:lumMod val="50000"/>
            </a:schemeClr>
          </a:solidFill>
        </p:spPr>
        <p:txBody>
          <a:bodyPr/>
          <a:lstStyle/>
          <a:p>
            <a:pPr algn="ctr"/>
            <a:r>
              <a:rPr lang="en-GB" b="1" dirty="0" smtClean="0">
                <a:solidFill>
                  <a:schemeClr val="accent2">
                    <a:lumMod val="20000"/>
                    <a:lumOff val="80000"/>
                  </a:schemeClr>
                </a:solidFill>
              </a:rPr>
              <a:t>Reflective practice</a:t>
            </a:r>
            <a:endParaRPr lang="en-GB" b="1" dirty="0">
              <a:solidFill>
                <a:schemeClr val="accent2">
                  <a:lumMod val="20000"/>
                  <a:lumOff val="80000"/>
                </a:schemeClr>
              </a:solidFill>
            </a:endParaRPr>
          </a:p>
        </p:txBody>
      </p:sp>
      <p:sp>
        <p:nvSpPr>
          <p:cNvPr id="3" name="Content Placeholder 2"/>
          <p:cNvSpPr>
            <a:spLocks noGrp="1"/>
          </p:cNvSpPr>
          <p:nvPr>
            <p:ph idx="1"/>
          </p:nvPr>
        </p:nvSpPr>
        <p:spPr/>
        <p:txBody>
          <a:bodyPr>
            <a:normAutofit/>
          </a:bodyPr>
          <a:lstStyle/>
          <a:p>
            <a:r>
              <a:rPr lang="en-GB" sz="2400" dirty="0" smtClean="0"/>
              <a:t>Highly important in forensic psychology</a:t>
            </a:r>
          </a:p>
          <a:p>
            <a:r>
              <a:rPr lang="en-GB" sz="2400" dirty="0" smtClean="0"/>
              <a:t>Enhances and improves professional practice</a:t>
            </a:r>
          </a:p>
          <a:p>
            <a:r>
              <a:rPr lang="en-GB" sz="2400" dirty="0" smtClean="0"/>
              <a:t>Builds on existing knowledge</a:t>
            </a:r>
          </a:p>
          <a:p>
            <a:r>
              <a:rPr lang="en-GB" sz="2400" dirty="0" smtClean="0"/>
              <a:t>Shows learning from experience!</a:t>
            </a:r>
            <a:endParaRPr lang="en-GB" sz="2400" dirty="0"/>
          </a:p>
        </p:txBody>
      </p:sp>
    </p:spTree>
    <p:extLst>
      <p:ext uri="{BB962C8B-B14F-4D97-AF65-F5344CB8AC3E}">
        <p14:creationId xmlns:p14="http://schemas.microsoft.com/office/powerpoint/2010/main" val="40960611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Working with offenders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182659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0136" y="550888"/>
            <a:ext cx="5731864" cy="813216"/>
          </a:xfrm>
          <a:solidFill>
            <a:schemeClr val="accent2">
              <a:lumMod val="50000"/>
            </a:schemeClr>
          </a:solidFill>
        </p:spPr>
        <p:txBody>
          <a:bodyPr/>
          <a:lstStyle/>
          <a:p>
            <a:pPr algn="ctr"/>
            <a:r>
              <a:rPr lang="en-GB" b="1" dirty="0"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
        <p:nvSpPr>
          <p:cNvPr id="3" name="Content Placeholder 2"/>
          <p:cNvSpPr>
            <a:spLocks noGrp="1"/>
          </p:cNvSpPr>
          <p:nvPr>
            <p:ph idx="1"/>
          </p:nvPr>
        </p:nvSpPr>
        <p:spPr>
          <a:xfrm>
            <a:off x="581192" y="2228003"/>
            <a:ext cx="7989752" cy="4223039"/>
          </a:xfrm>
        </p:spPr>
        <p:txBody>
          <a:bodyPr>
            <a:normAutofit/>
          </a:bodyPr>
          <a:lstStyle/>
          <a:p>
            <a:r>
              <a:rPr lang="en-GB" sz="2400" dirty="0"/>
              <a:t>Carrying out one-to-one assessments with individual offenders</a:t>
            </a:r>
          </a:p>
          <a:p>
            <a:endParaRPr lang="en-GB" sz="2400" dirty="0"/>
          </a:p>
          <a:p>
            <a:pPr lvl="1"/>
            <a:r>
              <a:rPr lang="en-GB" sz="2400" dirty="0"/>
              <a:t>This can include:</a:t>
            </a:r>
          </a:p>
          <a:p>
            <a:pPr lvl="1"/>
            <a:endParaRPr lang="en-GB" sz="2400" dirty="0"/>
          </a:p>
          <a:p>
            <a:pPr lvl="2"/>
            <a:r>
              <a:rPr lang="en-GB" sz="2000" dirty="0"/>
              <a:t>Assessment of the risk of re-offending</a:t>
            </a:r>
          </a:p>
          <a:p>
            <a:pPr lvl="2"/>
            <a:r>
              <a:rPr lang="en-GB" sz="2000" dirty="0"/>
              <a:t>Assessment of likelihood for suicidal intent or self-harm</a:t>
            </a:r>
          </a:p>
          <a:p>
            <a:pPr lvl="2"/>
            <a:r>
              <a:rPr lang="en-GB" sz="2000" dirty="0"/>
              <a:t>Assessment of the probability in engaging in other high-risk behaviour</a:t>
            </a:r>
          </a:p>
          <a:p>
            <a:endParaRPr lang="en-GB" dirty="0"/>
          </a:p>
        </p:txBody>
      </p:sp>
    </p:spTree>
    <p:extLst>
      <p:ext uri="{BB962C8B-B14F-4D97-AF65-F5344CB8AC3E}">
        <p14:creationId xmlns:p14="http://schemas.microsoft.com/office/powerpoint/2010/main" val="19560055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altLang="en-GB" sz="2800" dirty="0">
                <a:solidFill>
                  <a:schemeClr val="accent1">
                    <a:lumMod val="50000"/>
                  </a:schemeClr>
                </a:solidFill>
              </a:rPr>
              <a:t>A forensic psychologist who has professional mental health experience and training can diagnose mental health problems and personality disorders in individuals</a:t>
            </a:r>
          </a:p>
          <a:p>
            <a:endParaRPr lang="en-GB" altLang="en-GB" sz="2800" dirty="0">
              <a:solidFill>
                <a:schemeClr val="accent1">
                  <a:lumMod val="50000"/>
                </a:schemeClr>
              </a:solidFill>
            </a:endParaRPr>
          </a:p>
          <a:p>
            <a:r>
              <a:rPr lang="en-GB" altLang="en-GB" sz="2800" dirty="0">
                <a:solidFill>
                  <a:schemeClr val="accent1">
                    <a:lumMod val="50000"/>
                  </a:schemeClr>
                </a:solidFill>
              </a:rPr>
              <a:t>Has to consider the areas of risk presenting in the offender:</a:t>
            </a:r>
          </a:p>
          <a:p>
            <a:pPr lvl="1"/>
            <a:r>
              <a:rPr lang="en-GB" altLang="en-GB" sz="2400" dirty="0">
                <a:solidFill>
                  <a:schemeClr val="accent1">
                    <a:lumMod val="50000"/>
                  </a:schemeClr>
                </a:solidFill>
                <a:effectLst>
                  <a:outerShdw blurRad="38100" dist="38100" dir="2700000" algn="tl">
                    <a:srgbClr val="000000">
                      <a:alpha val="43137"/>
                    </a:srgbClr>
                  </a:outerShdw>
                </a:effectLst>
              </a:rPr>
              <a:t>RISK ASSESSMENT</a:t>
            </a:r>
          </a:p>
          <a:p>
            <a:pPr lvl="1"/>
            <a:r>
              <a:rPr lang="en-GB" altLang="en-GB" sz="2400" dirty="0">
                <a:solidFill>
                  <a:schemeClr val="accent1">
                    <a:lumMod val="50000"/>
                  </a:schemeClr>
                </a:solidFill>
                <a:effectLst>
                  <a:outerShdw blurRad="38100" dist="38100" dir="2700000" algn="tl">
                    <a:srgbClr val="000000">
                      <a:alpha val="43137"/>
                    </a:srgbClr>
                  </a:outerShdw>
                </a:effectLst>
              </a:rPr>
              <a:t>STATIC RISK</a:t>
            </a:r>
          </a:p>
          <a:p>
            <a:pPr lvl="1"/>
            <a:r>
              <a:rPr lang="en-GB" altLang="en-GB" sz="2400" dirty="0">
                <a:solidFill>
                  <a:schemeClr val="accent1">
                    <a:lumMod val="50000"/>
                  </a:schemeClr>
                </a:solidFill>
                <a:effectLst>
                  <a:outerShdw blurRad="38100" dist="38100" dir="2700000" algn="tl">
                    <a:srgbClr val="000000">
                      <a:alpha val="43137"/>
                    </a:srgbClr>
                  </a:outerShdw>
                </a:effectLst>
              </a:rPr>
              <a:t>DYNAMIC RISK</a:t>
            </a:r>
          </a:p>
          <a:p>
            <a:endParaRPr lang="en-GB" dirty="0"/>
          </a:p>
        </p:txBody>
      </p:sp>
      <p:sp>
        <p:nvSpPr>
          <p:cNvPr id="4" name="Title 1"/>
          <p:cNvSpPr txBox="1">
            <a:spLocks/>
          </p:cNvSpPr>
          <p:nvPr/>
        </p:nvSpPr>
        <p:spPr>
          <a:xfrm>
            <a:off x="1710136" y="550888"/>
            <a:ext cx="5731864" cy="813216"/>
          </a:xfrm>
          <a:prstGeom prst="rect">
            <a:avLst/>
          </a:prstGeom>
          <a:solidFill>
            <a:schemeClr val="accent2">
              <a:lumMod val="50000"/>
            </a:schemeClr>
          </a:solidFill>
        </p:spPr>
        <p:txBody>
          <a:bodyPr vert="horz" lIns="91440" tIns="45720" rIns="91440" bIns="45720"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b="1" dirty="0"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38338035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2247" y="371006"/>
            <a:ext cx="4547641" cy="753256"/>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Risk Assessment</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746084" y="1735755"/>
            <a:ext cx="7989752" cy="2246696"/>
          </a:xfrm>
        </p:spPr>
        <p:txBody>
          <a:bodyPr numCol="1">
            <a:normAutofit/>
          </a:bodyPr>
          <a:lstStyle/>
          <a:p>
            <a:r>
              <a:rPr lang="en-GB" altLang="en-GB" sz="2400" dirty="0" smtClean="0">
                <a:solidFill>
                  <a:schemeClr val="accent1">
                    <a:lumMod val="50000"/>
                  </a:schemeClr>
                </a:solidFill>
              </a:rPr>
              <a:t>An appraisal by a forensic psychologist who will consider the dangers posed to others by the offender, as well as attempt to understand the individual offender. This includes:</a:t>
            </a:r>
          </a:p>
          <a:p>
            <a:endParaRPr lang="en-GB" altLang="en-GB" sz="2400" dirty="0"/>
          </a:p>
          <a:p>
            <a:endParaRPr lang="en-GB" altLang="en-GB" sz="2400" dirty="0"/>
          </a:p>
        </p:txBody>
      </p:sp>
      <p:sp>
        <p:nvSpPr>
          <p:cNvPr id="4" name="Rounded Rectangle 3"/>
          <p:cNvSpPr/>
          <p:nvPr/>
        </p:nvSpPr>
        <p:spPr>
          <a:xfrm>
            <a:off x="1506609" y="3549313"/>
            <a:ext cx="1852863" cy="433137"/>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numCol="1" rtlCol="0" anchor="ctr"/>
          <a:lstStyle/>
          <a:p>
            <a:pPr algn="ctr"/>
            <a:r>
              <a:rPr lang="en-GB" altLang="en-GB" sz="2000" b="1" dirty="0" smtClean="0"/>
              <a:t>Static Risk</a:t>
            </a:r>
            <a:endParaRPr lang="en-GB" altLang="en-GB" sz="2000" b="1" dirty="0"/>
          </a:p>
        </p:txBody>
      </p:sp>
      <p:sp>
        <p:nvSpPr>
          <p:cNvPr id="5" name="Rounded Rectangle 4"/>
          <p:cNvSpPr/>
          <p:nvPr/>
        </p:nvSpPr>
        <p:spPr>
          <a:xfrm>
            <a:off x="5654306" y="3540690"/>
            <a:ext cx="1852863" cy="43313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numCol="1" rtlCol="0" anchor="ctr"/>
          <a:lstStyle/>
          <a:p>
            <a:pPr algn="ctr"/>
            <a:r>
              <a:rPr lang="en-GB" altLang="en-GB" sz="2000" b="1" dirty="0" smtClean="0"/>
              <a:t>Dynamic Risk</a:t>
            </a:r>
            <a:endParaRPr lang="en-GB" altLang="en-GB" sz="2000" b="1" dirty="0"/>
          </a:p>
        </p:txBody>
      </p:sp>
      <p:sp>
        <p:nvSpPr>
          <p:cNvPr id="6" name="Down Arrow 5"/>
          <p:cNvSpPr/>
          <p:nvPr/>
        </p:nvSpPr>
        <p:spPr>
          <a:xfrm>
            <a:off x="2199126" y="4027421"/>
            <a:ext cx="493295" cy="3368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7" name="Down Arrow 6"/>
          <p:cNvSpPr/>
          <p:nvPr/>
        </p:nvSpPr>
        <p:spPr>
          <a:xfrm>
            <a:off x="6349079" y="4003568"/>
            <a:ext cx="493295" cy="3368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8" name="Rounded Rectangle 7"/>
          <p:cNvSpPr/>
          <p:nvPr/>
        </p:nvSpPr>
        <p:spPr>
          <a:xfrm>
            <a:off x="674775" y="4408767"/>
            <a:ext cx="3601955" cy="1515979"/>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numCol="1" rtlCol="0" anchor="ctr"/>
          <a:lstStyle/>
          <a:p>
            <a:pPr algn="ctr"/>
            <a:r>
              <a:rPr lang="en-GB" altLang="en-GB" sz="2000" dirty="0" smtClean="0"/>
              <a:t>Factors influencing an offender that are historical and </a:t>
            </a:r>
            <a:r>
              <a:rPr lang="en-GB" altLang="en-GB" sz="2000" b="1" dirty="0" smtClean="0"/>
              <a:t>cannot be changed</a:t>
            </a:r>
            <a:endParaRPr lang="en-GB" altLang="en-GB" sz="2000" dirty="0"/>
          </a:p>
        </p:txBody>
      </p:sp>
      <p:sp>
        <p:nvSpPr>
          <p:cNvPr id="9" name="Rounded Rectangle 8"/>
          <p:cNvSpPr/>
          <p:nvPr/>
        </p:nvSpPr>
        <p:spPr>
          <a:xfrm>
            <a:off x="4854708" y="4408765"/>
            <a:ext cx="3601955" cy="1515979"/>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numCol="1" rtlCol="0" anchor="ctr"/>
          <a:lstStyle/>
          <a:p>
            <a:pPr algn="ctr"/>
            <a:r>
              <a:rPr lang="en-GB" altLang="en-GB" sz="2000" dirty="0" smtClean="0"/>
              <a:t>Factors influencing an offender that may be open to change during therapy</a:t>
            </a:r>
            <a:endParaRPr lang="en-GB" altLang="en-GB" sz="2000" dirty="0"/>
          </a:p>
        </p:txBody>
      </p:sp>
    </p:spTree>
    <p:extLst>
      <p:ext uri="{BB962C8B-B14F-4D97-AF65-F5344CB8AC3E}">
        <p14:creationId xmlns:p14="http://schemas.microsoft.com/office/powerpoint/2010/main" val="95826582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978" y="685800"/>
            <a:ext cx="6526343" cy="858187"/>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Factors that influence risk</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normAutofit fontScale="92500"/>
          </a:bodyPr>
          <a:lstStyle/>
          <a:p>
            <a:r>
              <a:rPr lang="en-GB" altLang="en-GB" sz="2400" b="1" dirty="0" smtClean="0">
                <a:solidFill>
                  <a:schemeClr val="accent1">
                    <a:lumMod val="50000"/>
                  </a:schemeClr>
                </a:solidFill>
              </a:rPr>
              <a:t>Offending attitudes and values:</a:t>
            </a:r>
          </a:p>
          <a:p>
            <a:pPr lvl="1"/>
            <a:r>
              <a:rPr lang="en-GB" altLang="en-GB" sz="2000" dirty="0" smtClean="0">
                <a:solidFill>
                  <a:schemeClr val="accent1">
                    <a:lumMod val="50000"/>
                  </a:schemeClr>
                </a:solidFill>
              </a:rPr>
              <a:t>E.g., violence is ok, rape is acceptable and a victim can ‘ask’ to be raped</a:t>
            </a:r>
          </a:p>
          <a:p>
            <a:r>
              <a:rPr lang="en-GB" altLang="en-GB" sz="2400" b="1" dirty="0" smtClean="0">
                <a:solidFill>
                  <a:schemeClr val="accent1">
                    <a:lumMod val="50000"/>
                  </a:schemeClr>
                </a:solidFill>
              </a:rPr>
              <a:t>Unhelpful beliefs of the world that promote offending:</a:t>
            </a:r>
          </a:p>
          <a:p>
            <a:pPr lvl="1"/>
            <a:r>
              <a:rPr lang="en-GB" altLang="en-GB" sz="2000" dirty="0" smtClean="0">
                <a:solidFill>
                  <a:schemeClr val="accent1">
                    <a:lumMod val="50000"/>
                  </a:schemeClr>
                </a:solidFill>
              </a:rPr>
              <a:t>E.g., the world is an untrusting and hostile place, people are just out to ridicule you</a:t>
            </a:r>
          </a:p>
          <a:p>
            <a:r>
              <a:rPr lang="en-GB" altLang="en-GB" sz="2400" b="1" dirty="0" smtClean="0">
                <a:solidFill>
                  <a:schemeClr val="accent1">
                    <a:lumMod val="50000"/>
                  </a:schemeClr>
                </a:solidFill>
              </a:rPr>
              <a:t>A lack of knowledge in effective development and management of relationships with others:</a:t>
            </a:r>
          </a:p>
          <a:p>
            <a:pPr lvl="1"/>
            <a:r>
              <a:rPr lang="en-GB" altLang="en-GB" sz="2000" dirty="0" smtClean="0">
                <a:solidFill>
                  <a:schemeClr val="accent1">
                    <a:lumMod val="50000"/>
                  </a:schemeClr>
                </a:solidFill>
              </a:rPr>
              <a:t>E.g., poor communication skills or poor expression of emotion/negotiation in an intimate relationship</a:t>
            </a:r>
            <a:endParaRPr lang="en-GB" altLang="en-GB" sz="2000" dirty="0">
              <a:solidFill>
                <a:schemeClr val="accent1">
                  <a:lumMod val="50000"/>
                </a:schemeClr>
              </a:solidFill>
            </a:endParaRPr>
          </a:p>
        </p:txBody>
      </p:sp>
    </p:spTree>
    <p:extLst>
      <p:ext uri="{BB962C8B-B14F-4D97-AF65-F5344CB8AC3E}">
        <p14:creationId xmlns:p14="http://schemas.microsoft.com/office/powerpoint/2010/main" val="10844889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782" y="655820"/>
            <a:ext cx="4652572" cy="888167"/>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Dynamic Factors</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581192" y="2228003"/>
            <a:ext cx="7989752" cy="4245949"/>
          </a:xfrm>
        </p:spPr>
        <p:txBody>
          <a:bodyPr numCol="1">
            <a:noAutofit/>
          </a:bodyPr>
          <a:lstStyle/>
          <a:p>
            <a:r>
              <a:rPr lang="en-GB" altLang="en-GB" sz="2800" dirty="0" smtClean="0">
                <a:solidFill>
                  <a:schemeClr val="accent1">
                    <a:lumMod val="50000"/>
                  </a:schemeClr>
                </a:solidFill>
              </a:rPr>
              <a:t>Dynamic factors that are common to both sex offenders and non-sex offenders:</a:t>
            </a:r>
          </a:p>
          <a:p>
            <a:endParaRPr lang="en-GB" altLang="en-GB" sz="2800" dirty="0">
              <a:solidFill>
                <a:schemeClr val="accent1">
                  <a:lumMod val="50000"/>
                </a:schemeClr>
              </a:solidFill>
            </a:endParaRPr>
          </a:p>
          <a:p>
            <a:pPr lvl="1"/>
            <a:r>
              <a:rPr lang="en-GB" altLang="en-GB" sz="2400" dirty="0" smtClean="0">
                <a:solidFill>
                  <a:schemeClr val="accent1">
                    <a:lumMod val="50000"/>
                  </a:schemeClr>
                </a:solidFill>
              </a:rPr>
              <a:t>Unstable employment</a:t>
            </a:r>
          </a:p>
          <a:p>
            <a:pPr lvl="1"/>
            <a:r>
              <a:rPr lang="en-GB" altLang="en-GB" sz="2400" dirty="0" smtClean="0">
                <a:solidFill>
                  <a:schemeClr val="accent1">
                    <a:lumMod val="50000"/>
                  </a:schemeClr>
                </a:solidFill>
              </a:rPr>
              <a:t>Abuse of alcohol and drugs</a:t>
            </a:r>
          </a:p>
          <a:p>
            <a:pPr lvl="1"/>
            <a:r>
              <a:rPr lang="en-GB" altLang="en-GB" sz="2400" dirty="0" smtClean="0">
                <a:solidFill>
                  <a:schemeClr val="accent1">
                    <a:lumMod val="50000"/>
                  </a:schemeClr>
                </a:solidFill>
              </a:rPr>
              <a:t>Holding unhelpful pro-offending attitudes</a:t>
            </a:r>
          </a:p>
          <a:p>
            <a:pPr lvl="1"/>
            <a:r>
              <a:rPr lang="en-GB" altLang="en-GB" sz="2400" dirty="0" smtClean="0">
                <a:solidFill>
                  <a:schemeClr val="accent1">
                    <a:lumMod val="50000"/>
                  </a:schemeClr>
                </a:solidFill>
              </a:rPr>
              <a:t>Associating with criminal peers</a:t>
            </a:r>
          </a:p>
          <a:p>
            <a:pPr lvl="1"/>
            <a:endParaRPr lang="en-GB" altLang="en-GB" sz="2400" dirty="0">
              <a:solidFill>
                <a:schemeClr val="accent1">
                  <a:lumMod val="50000"/>
                </a:schemeClr>
              </a:solidFill>
            </a:endParaRPr>
          </a:p>
          <a:p>
            <a:pPr marL="411480" lvl="2" indent="0" algn="r">
              <a:buNone/>
            </a:pPr>
            <a:r>
              <a:rPr lang="en-GB" altLang="en-GB" sz="2000" i="1" dirty="0" smtClean="0">
                <a:solidFill>
                  <a:schemeClr val="accent1">
                    <a:lumMod val="50000"/>
                  </a:schemeClr>
                </a:solidFill>
              </a:rPr>
              <a:t>Hanson and </a:t>
            </a:r>
            <a:r>
              <a:rPr lang="en-GB" altLang="en-GB" sz="2000" i="1" dirty="0" err="1" smtClean="0">
                <a:solidFill>
                  <a:schemeClr val="accent1">
                    <a:lumMod val="50000"/>
                  </a:schemeClr>
                </a:solidFill>
              </a:rPr>
              <a:t>Bussiere</a:t>
            </a:r>
            <a:r>
              <a:rPr lang="en-GB" altLang="en-GB" sz="2000" i="1" dirty="0" smtClean="0">
                <a:solidFill>
                  <a:schemeClr val="accent1">
                    <a:lumMod val="50000"/>
                  </a:schemeClr>
                </a:solidFill>
              </a:rPr>
              <a:t> (1998)</a:t>
            </a:r>
          </a:p>
        </p:txBody>
      </p:sp>
    </p:spTree>
    <p:extLst>
      <p:ext uri="{BB962C8B-B14F-4D97-AF65-F5344CB8AC3E}">
        <p14:creationId xmlns:p14="http://schemas.microsoft.com/office/powerpoint/2010/main" val="37681070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5939" y="685800"/>
            <a:ext cx="6406421" cy="903157"/>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Evolving risk assessment</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lstStyle/>
          <a:p>
            <a:pPr marL="0" indent="0" algn="just">
              <a:buNone/>
            </a:pPr>
            <a:r>
              <a:rPr lang="en-GB" sz="2800" dirty="0">
                <a:solidFill>
                  <a:schemeClr val="accent1">
                    <a:lumMod val="50000"/>
                  </a:schemeClr>
                </a:solidFill>
              </a:rPr>
              <a:t>As risk assessment evolves, there is a continuing emphasis on the importance of protective factors.</a:t>
            </a:r>
          </a:p>
          <a:p>
            <a:pPr marL="0" indent="0" algn="just">
              <a:buNone/>
            </a:pPr>
            <a:endParaRPr lang="en-GB" sz="2800" dirty="0">
              <a:solidFill>
                <a:schemeClr val="accent1">
                  <a:lumMod val="50000"/>
                </a:schemeClr>
              </a:solidFill>
            </a:endParaRPr>
          </a:p>
          <a:p>
            <a:pPr marL="0" indent="0" algn="just">
              <a:buNone/>
            </a:pPr>
            <a:r>
              <a:rPr lang="en-GB" sz="2800" b="1" i="1" u="sng" dirty="0">
                <a:solidFill>
                  <a:schemeClr val="accent3">
                    <a:lumMod val="75000"/>
                  </a:schemeClr>
                </a:solidFill>
              </a:rPr>
              <a:t>Protective factors: </a:t>
            </a:r>
            <a:r>
              <a:rPr lang="en-GB" sz="2800" dirty="0">
                <a:solidFill>
                  <a:schemeClr val="accent1">
                    <a:lumMod val="50000"/>
                  </a:schemeClr>
                </a:solidFill>
              </a:rPr>
              <a:t>factors which effectively buffer against risk and reduce risk.</a:t>
            </a:r>
            <a:endParaRPr lang="en-GB" sz="2800" b="1" dirty="0">
              <a:solidFill>
                <a:schemeClr val="accent1">
                  <a:lumMod val="50000"/>
                </a:schemeClr>
              </a:solidFill>
            </a:endParaRPr>
          </a:p>
          <a:p>
            <a:endParaRPr lang="en-GB" altLang="en-GB" dirty="0"/>
          </a:p>
        </p:txBody>
      </p:sp>
    </p:spTree>
    <p:extLst>
      <p:ext uri="{BB962C8B-B14F-4D97-AF65-F5344CB8AC3E}">
        <p14:creationId xmlns:p14="http://schemas.microsoft.com/office/powerpoint/2010/main" val="30620992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lnSpcReduction="10000"/>
          </a:bodyPr>
          <a:lstStyle/>
          <a:p>
            <a:pPr marL="0" indent="0">
              <a:buNone/>
            </a:pPr>
            <a:r>
              <a:rPr lang="en-GB" sz="2800" dirty="0">
                <a:solidFill>
                  <a:schemeClr val="accent1">
                    <a:lumMod val="50000"/>
                  </a:schemeClr>
                </a:solidFill>
              </a:rPr>
              <a:t>E.g. Identified risk factors in an offender may be minimised if the offender is in an appropriate intimate relationship where the partner can be a positive influence.</a:t>
            </a:r>
          </a:p>
          <a:p>
            <a:pPr marL="0" indent="0">
              <a:buNone/>
            </a:pPr>
            <a:endParaRPr lang="en-GB" sz="2800" dirty="0">
              <a:solidFill>
                <a:schemeClr val="accent1">
                  <a:lumMod val="50000"/>
                </a:schemeClr>
              </a:solidFill>
            </a:endParaRPr>
          </a:p>
          <a:p>
            <a:pPr marL="0" indent="0" algn="ctr">
              <a:buNone/>
            </a:pPr>
            <a:r>
              <a:rPr lang="en-GB" sz="2800" dirty="0">
                <a:solidFill>
                  <a:schemeClr val="accent1">
                    <a:lumMod val="50000"/>
                  </a:schemeClr>
                </a:solidFill>
              </a:rPr>
              <a:t>Here, the appropriate intimate relationship and positive influence of partner = </a:t>
            </a:r>
            <a:r>
              <a:rPr lang="en-GB" sz="2800" dirty="0" smtClean="0">
                <a:solidFill>
                  <a:schemeClr val="accent1">
                    <a:lumMod val="50000"/>
                  </a:schemeClr>
                </a:solidFill>
              </a:rPr>
              <a:t/>
            </a:r>
            <a:br>
              <a:rPr lang="en-GB" sz="2800" dirty="0" smtClean="0">
                <a:solidFill>
                  <a:schemeClr val="accent1">
                    <a:lumMod val="50000"/>
                  </a:schemeClr>
                </a:solidFill>
              </a:rPr>
            </a:br>
            <a:r>
              <a:rPr lang="en-GB" sz="2800" b="1" dirty="0" smtClean="0">
                <a:solidFill>
                  <a:schemeClr val="accent3">
                    <a:lumMod val="75000"/>
                  </a:schemeClr>
                </a:solidFill>
              </a:rPr>
              <a:t>protective </a:t>
            </a:r>
            <a:r>
              <a:rPr lang="en-GB" sz="2800" b="1" dirty="0">
                <a:solidFill>
                  <a:schemeClr val="accent3">
                    <a:lumMod val="75000"/>
                  </a:schemeClr>
                </a:solidFill>
              </a:rPr>
              <a:t>factor.</a:t>
            </a:r>
          </a:p>
          <a:p>
            <a:endParaRPr lang="en-GB" altLang="en-GB" dirty="0"/>
          </a:p>
        </p:txBody>
      </p:sp>
    </p:spTree>
    <p:extLst>
      <p:ext uri="{BB962C8B-B14F-4D97-AF65-F5344CB8AC3E}">
        <p14:creationId xmlns:p14="http://schemas.microsoft.com/office/powerpoint/2010/main" val="19028099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510" y="436640"/>
            <a:ext cx="6871116" cy="918148"/>
          </a:xfrm>
          <a:solidFill>
            <a:schemeClr val="accent2">
              <a:lumMod val="50000"/>
            </a:schemeClr>
          </a:solidFill>
        </p:spPr>
        <p:txBody>
          <a:bodyPr numCol="1">
            <a:normAutofit/>
          </a:bodyPr>
          <a:lstStyle/>
          <a:p>
            <a:pPr algn="ctr"/>
            <a:r>
              <a:rPr lang="en-GB" altLang="en-GB" b="1" dirty="0" smtClean="0">
                <a:solidFill>
                  <a:schemeClr val="accent2">
                    <a:lumMod val="20000"/>
                    <a:lumOff val="80000"/>
                  </a:schemeClr>
                </a:solidFill>
              </a:rPr>
              <a:t>Youth Justice Board (2005)</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a:xfrm>
            <a:off x="581192" y="1708879"/>
            <a:ext cx="7989752" cy="4149919"/>
          </a:xfrm>
        </p:spPr>
        <p:txBody>
          <a:bodyPr numCol="1">
            <a:noAutofit/>
          </a:bodyPr>
          <a:lstStyle/>
          <a:p>
            <a:r>
              <a:rPr lang="en-GB" altLang="en-GB" sz="2400" dirty="0" smtClean="0">
                <a:solidFill>
                  <a:schemeClr val="accent1">
                    <a:lumMod val="50000"/>
                  </a:schemeClr>
                </a:solidFill>
              </a:rPr>
              <a:t>Identified a range of individual, social and health factors that help protect young people from engaging in criminal activity.</a:t>
            </a:r>
          </a:p>
          <a:p>
            <a:pPr marL="34290" indent="0" algn="ctr">
              <a:buNone/>
            </a:pPr>
            <a:r>
              <a:rPr lang="en-GB" altLang="en-GB" sz="2400" b="1" dirty="0" smtClean="0">
                <a:solidFill>
                  <a:schemeClr val="accent3">
                    <a:lumMod val="50000"/>
                  </a:schemeClr>
                </a:solidFill>
              </a:rPr>
              <a:t>INDIVIDUAL </a:t>
            </a:r>
            <a:r>
              <a:rPr lang="en-GB" altLang="en-GB" sz="2400" b="1" dirty="0" smtClean="0">
                <a:solidFill>
                  <a:schemeClr val="accent3">
                    <a:lumMod val="50000"/>
                  </a:schemeClr>
                </a:solidFill>
              </a:rPr>
              <a:t>PROTECTIVE FACTORS</a:t>
            </a:r>
            <a:r>
              <a:rPr lang="en-GB" altLang="en-GB" sz="2400" b="1" dirty="0" smtClean="0">
                <a:solidFill>
                  <a:schemeClr val="accent3">
                    <a:lumMod val="50000"/>
                  </a:schemeClr>
                </a:solidFill>
              </a:rPr>
              <a:t>:</a:t>
            </a:r>
          </a:p>
          <a:p>
            <a:pPr marL="34290" indent="0" algn="ctr">
              <a:buNone/>
            </a:pPr>
            <a:endParaRPr lang="en-GB" altLang="en-GB" sz="2400" b="1" dirty="0" smtClean="0">
              <a:solidFill>
                <a:schemeClr val="accent1">
                  <a:lumMod val="50000"/>
                </a:schemeClr>
              </a:solidFill>
            </a:endParaRPr>
          </a:p>
          <a:p>
            <a:pPr marL="34290" indent="0">
              <a:buNone/>
            </a:pPr>
            <a:r>
              <a:rPr lang="en-GB" altLang="en-GB" sz="2400" dirty="0" smtClean="0">
                <a:solidFill>
                  <a:schemeClr val="accent1">
                    <a:lumMod val="50000"/>
                  </a:schemeClr>
                </a:solidFill>
              </a:rPr>
              <a:t>Female</a:t>
            </a:r>
          </a:p>
          <a:p>
            <a:pPr marL="34290" indent="0">
              <a:buNone/>
            </a:pPr>
            <a:r>
              <a:rPr lang="en-GB" altLang="en-GB" sz="2400" dirty="0" smtClean="0">
                <a:solidFill>
                  <a:schemeClr val="accent1">
                    <a:lumMod val="50000"/>
                  </a:schemeClr>
                </a:solidFill>
              </a:rPr>
              <a:t>Resilient temperament</a:t>
            </a:r>
          </a:p>
          <a:p>
            <a:pPr marL="34290" indent="0">
              <a:buNone/>
            </a:pPr>
            <a:r>
              <a:rPr lang="en-GB" altLang="en-GB" sz="2400" dirty="0" smtClean="0">
                <a:solidFill>
                  <a:schemeClr val="accent1">
                    <a:lumMod val="50000"/>
                  </a:schemeClr>
                </a:solidFill>
              </a:rPr>
              <a:t>Sense of self-efficacy</a:t>
            </a:r>
          </a:p>
          <a:p>
            <a:pPr marL="34290" indent="0">
              <a:buNone/>
            </a:pPr>
            <a:r>
              <a:rPr lang="en-GB" altLang="en-GB" sz="2400" dirty="0" smtClean="0">
                <a:solidFill>
                  <a:schemeClr val="accent1">
                    <a:lumMod val="50000"/>
                  </a:schemeClr>
                </a:solidFill>
              </a:rPr>
              <a:t>Positive, outgoing disposition</a:t>
            </a:r>
          </a:p>
          <a:p>
            <a:pPr marL="34290" indent="0">
              <a:buNone/>
            </a:pPr>
            <a:r>
              <a:rPr lang="en-GB" altLang="en-GB" sz="2400" dirty="0" smtClean="0">
                <a:solidFill>
                  <a:schemeClr val="accent1">
                    <a:lumMod val="50000"/>
                  </a:schemeClr>
                </a:solidFill>
              </a:rPr>
              <a:t>High intelligence</a:t>
            </a:r>
            <a:endParaRPr lang="en-GB" altLang="en-GB" sz="2400" dirty="0">
              <a:solidFill>
                <a:schemeClr val="accent1">
                  <a:lumMod val="50000"/>
                </a:schemeClr>
              </a:solidFill>
            </a:endParaRPr>
          </a:p>
        </p:txBody>
      </p:sp>
      <p:cxnSp>
        <p:nvCxnSpPr>
          <p:cNvPr id="5" name="Straight Arrow Connector 4"/>
          <p:cNvCxnSpPr/>
          <p:nvPr/>
        </p:nvCxnSpPr>
        <p:spPr>
          <a:xfrm>
            <a:off x="2205847" y="4091436"/>
            <a:ext cx="2743200" cy="12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101389" y="3783838"/>
            <a:ext cx="3477127" cy="646331"/>
          </a:xfrm>
          <a:prstGeom prst="rect">
            <a:avLst/>
          </a:prstGeom>
          <a:noFill/>
        </p:spPr>
        <p:txBody>
          <a:bodyPr wrap="square" numCol="1" rtlCol="0">
            <a:spAutoFit/>
          </a:bodyPr>
          <a:lstStyle/>
          <a:p>
            <a:r>
              <a:rPr lang="en-GB" altLang="en-GB" dirty="0" smtClean="0"/>
              <a:t>Females are generally involved in fewer criminal activities</a:t>
            </a:r>
            <a:endParaRPr lang="en-GB" altLang="en-GB" dirty="0"/>
          </a:p>
        </p:txBody>
      </p:sp>
      <p:cxnSp>
        <p:nvCxnSpPr>
          <p:cNvPr id="9" name="Straight Arrow Connector 8"/>
          <p:cNvCxnSpPr/>
          <p:nvPr/>
        </p:nvCxnSpPr>
        <p:spPr>
          <a:xfrm flipV="1">
            <a:off x="3733857" y="5107131"/>
            <a:ext cx="121519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101389" y="4884502"/>
            <a:ext cx="3477127" cy="646331"/>
          </a:xfrm>
          <a:prstGeom prst="rect">
            <a:avLst/>
          </a:prstGeom>
          <a:noFill/>
        </p:spPr>
        <p:txBody>
          <a:bodyPr wrap="square" numCol="1" rtlCol="0">
            <a:spAutoFit/>
          </a:bodyPr>
          <a:lstStyle/>
          <a:p>
            <a:r>
              <a:rPr lang="en-GB" altLang="en-GB" dirty="0" smtClean="0"/>
              <a:t>Ability to feel we can succeed, and our confidence in doing so</a:t>
            </a:r>
            <a:endParaRPr lang="en-GB" altLang="en-GB" dirty="0"/>
          </a:p>
        </p:txBody>
      </p:sp>
    </p:spTree>
    <p:extLst>
      <p:ext uri="{BB962C8B-B14F-4D97-AF65-F5344CB8AC3E}">
        <p14:creationId xmlns:p14="http://schemas.microsoft.com/office/powerpoint/2010/main" val="1895620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a:bodyPr>
          <a:lstStyle/>
          <a:p>
            <a:pPr marL="34290" indent="0" algn="ctr">
              <a:buNone/>
            </a:pPr>
            <a:r>
              <a:rPr lang="en-GB" altLang="en-GB" sz="2400" b="1" dirty="0" smtClean="0">
                <a:solidFill>
                  <a:schemeClr val="accent3">
                    <a:lumMod val="50000"/>
                  </a:schemeClr>
                </a:solidFill>
              </a:rPr>
              <a:t>SOCIAL PROTECTIVE FACTORS:</a:t>
            </a:r>
          </a:p>
          <a:p>
            <a:pPr marL="34290" indent="0" algn="ctr">
              <a:buNone/>
            </a:pPr>
            <a:endParaRPr lang="en-GB" altLang="en-GB" sz="2400" b="1" dirty="0" smtClean="0">
              <a:solidFill>
                <a:schemeClr val="accent1">
                  <a:lumMod val="50000"/>
                </a:schemeClr>
              </a:solidFill>
            </a:endParaRPr>
          </a:p>
          <a:p>
            <a:pPr marL="34290" indent="0">
              <a:buNone/>
            </a:pPr>
            <a:r>
              <a:rPr lang="en-GB" altLang="en-GB" sz="2400" dirty="0" smtClean="0">
                <a:solidFill>
                  <a:schemeClr val="accent1">
                    <a:lumMod val="50000"/>
                  </a:schemeClr>
                </a:solidFill>
              </a:rPr>
              <a:t>Stable, warm, affectionate relationship with one or both parents</a:t>
            </a:r>
          </a:p>
          <a:p>
            <a:pPr marL="34290" indent="0">
              <a:buNone/>
            </a:pPr>
            <a:endParaRPr lang="en-GB" altLang="en-GB" sz="2400" dirty="0" smtClean="0">
              <a:solidFill>
                <a:schemeClr val="accent1">
                  <a:lumMod val="50000"/>
                </a:schemeClr>
              </a:solidFill>
            </a:endParaRPr>
          </a:p>
          <a:p>
            <a:pPr marL="34290" indent="0">
              <a:buNone/>
            </a:pPr>
            <a:r>
              <a:rPr lang="en-GB" altLang="en-GB" sz="2400" dirty="0" smtClean="0">
                <a:solidFill>
                  <a:schemeClr val="accent1">
                    <a:lumMod val="50000"/>
                  </a:schemeClr>
                </a:solidFill>
              </a:rPr>
              <a:t>Link with teachers, other adults, and peers who hold positive attitudes, modelling positive social behaviour</a:t>
            </a:r>
            <a:endParaRPr lang="en-GB" altLang="en-GB" sz="2400" dirty="0">
              <a:solidFill>
                <a:schemeClr val="accent1">
                  <a:lumMod val="50000"/>
                </a:schemeClr>
              </a:solidFill>
            </a:endParaRPr>
          </a:p>
        </p:txBody>
      </p:sp>
      <p:sp>
        <p:nvSpPr>
          <p:cNvPr id="6" name="Title 1"/>
          <p:cNvSpPr>
            <a:spLocks noGrp="1"/>
          </p:cNvSpPr>
          <p:nvPr>
            <p:ph type="title"/>
          </p:nvPr>
        </p:nvSpPr>
        <p:spPr>
          <a:xfrm>
            <a:off x="1140510" y="436640"/>
            <a:ext cx="6871116" cy="918148"/>
          </a:xfrm>
          <a:solidFill>
            <a:schemeClr val="accent2">
              <a:lumMod val="50000"/>
            </a:schemeClr>
          </a:solidFill>
        </p:spPr>
        <p:txBody>
          <a:bodyPr numCol="1">
            <a:normAutofit/>
          </a:bodyPr>
          <a:lstStyle/>
          <a:p>
            <a:pPr algn="ctr"/>
            <a:r>
              <a:rPr lang="en-GB" altLang="en-GB" b="1" dirty="0" smtClean="0">
                <a:solidFill>
                  <a:schemeClr val="accent2">
                    <a:lumMod val="20000"/>
                    <a:lumOff val="80000"/>
                  </a:schemeClr>
                </a:solidFill>
              </a:rPr>
              <a:t>Youth Justice Board (2005)</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6108574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normAutofit/>
          </a:bodyPr>
          <a:lstStyle/>
          <a:p>
            <a:pPr marL="34290" indent="0" algn="ctr">
              <a:buNone/>
            </a:pPr>
            <a:r>
              <a:rPr lang="en-GB" altLang="en-GB" sz="2400" b="1" dirty="0" smtClean="0">
                <a:solidFill>
                  <a:schemeClr val="accent3">
                    <a:lumMod val="50000"/>
                  </a:schemeClr>
                </a:solidFill>
              </a:rPr>
              <a:t>HEALTHY STANDARDS:</a:t>
            </a:r>
          </a:p>
          <a:p>
            <a:pPr marL="34290" indent="0" algn="ctr">
              <a:buNone/>
            </a:pPr>
            <a:endParaRPr lang="en-GB" altLang="en-GB" sz="2400" b="1" dirty="0" smtClean="0">
              <a:solidFill>
                <a:schemeClr val="accent1">
                  <a:lumMod val="50000"/>
                </a:schemeClr>
              </a:solidFill>
            </a:endParaRPr>
          </a:p>
          <a:p>
            <a:pPr marL="34290" indent="0">
              <a:buNone/>
            </a:pPr>
            <a:r>
              <a:rPr lang="en-GB" altLang="en-GB" sz="2400" dirty="0" smtClean="0">
                <a:solidFill>
                  <a:schemeClr val="accent1">
                    <a:lumMod val="50000"/>
                  </a:schemeClr>
                </a:solidFill>
              </a:rPr>
              <a:t>Prevailing attitudes across a community</a:t>
            </a:r>
          </a:p>
          <a:p>
            <a:pPr marL="34290" indent="0">
              <a:buNone/>
            </a:pPr>
            <a:r>
              <a:rPr lang="en-GB" altLang="en-GB" sz="2400" dirty="0" smtClean="0">
                <a:solidFill>
                  <a:schemeClr val="accent1">
                    <a:lumMod val="50000"/>
                  </a:schemeClr>
                </a:solidFill>
              </a:rPr>
              <a:t>Views of parents</a:t>
            </a:r>
          </a:p>
          <a:p>
            <a:pPr marL="34290" indent="0">
              <a:buNone/>
            </a:pPr>
            <a:r>
              <a:rPr lang="en-GB" altLang="en-GB" sz="2400" dirty="0" smtClean="0">
                <a:solidFill>
                  <a:schemeClr val="accent1">
                    <a:lumMod val="50000"/>
                  </a:schemeClr>
                </a:solidFill>
              </a:rPr>
              <a:t>Promotion of healthy standards within school</a:t>
            </a:r>
          </a:p>
          <a:p>
            <a:pPr marL="34290" indent="0">
              <a:buNone/>
            </a:pPr>
            <a:r>
              <a:rPr lang="en-GB" altLang="en-GB" sz="2400" dirty="0" smtClean="0">
                <a:solidFill>
                  <a:schemeClr val="accent1">
                    <a:lumMod val="50000"/>
                  </a:schemeClr>
                </a:solidFill>
              </a:rPr>
              <a:t>Opportunities for involvement, social and reasoning skills, recognition and due praise</a:t>
            </a:r>
            <a:endParaRPr lang="en-GB" altLang="en-GB" sz="2400" dirty="0">
              <a:solidFill>
                <a:schemeClr val="accent1">
                  <a:lumMod val="50000"/>
                </a:schemeClr>
              </a:solidFill>
            </a:endParaRPr>
          </a:p>
        </p:txBody>
      </p:sp>
      <p:sp>
        <p:nvSpPr>
          <p:cNvPr id="5" name="Title 1"/>
          <p:cNvSpPr>
            <a:spLocks noGrp="1"/>
          </p:cNvSpPr>
          <p:nvPr>
            <p:ph type="title"/>
          </p:nvPr>
        </p:nvSpPr>
        <p:spPr>
          <a:xfrm>
            <a:off x="1140510" y="436640"/>
            <a:ext cx="6871116" cy="918148"/>
          </a:xfrm>
          <a:solidFill>
            <a:schemeClr val="accent2">
              <a:lumMod val="50000"/>
            </a:schemeClr>
          </a:solidFill>
        </p:spPr>
        <p:txBody>
          <a:bodyPr numCol="1">
            <a:normAutofit/>
          </a:bodyPr>
          <a:lstStyle/>
          <a:p>
            <a:pPr algn="ctr"/>
            <a:r>
              <a:rPr lang="en-GB" altLang="en-GB" b="1" dirty="0" smtClean="0">
                <a:solidFill>
                  <a:schemeClr val="accent2">
                    <a:lumMod val="20000"/>
                    <a:lumOff val="80000"/>
                  </a:schemeClr>
                </a:solidFill>
              </a:rPr>
              <a:t>Youth Justice Board (2005)</a:t>
            </a:r>
            <a:endParaRPr lang="en-GB" altLang="en-GB" b="1" dirty="0">
              <a:solidFill>
                <a:schemeClr val="accent2">
                  <a:lumMod val="20000"/>
                  <a:lumOff val="80000"/>
                </a:schemeClr>
              </a:solidFill>
            </a:endParaRPr>
          </a:p>
        </p:txBody>
      </p:sp>
    </p:spTree>
    <p:extLst>
      <p:ext uri="{BB962C8B-B14F-4D97-AF65-F5344CB8AC3E}">
        <p14:creationId xmlns:p14="http://schemas.microsoft.com/office/powerpoint/2010/main" val="32091501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5959" y="565879"/>
            <a:ext cx="6466382" cy="918148"/>
          </a:xfrm>
          <a:solidFill>
            <a:schemeClr val="accent2">
              <a:lumMod val="50000"/>
            </a:schemeClr>
          </a:solidFill>
        </p:spPr>
        <p:txBody>
          <a:bodyPr numCol="1"/>
          <a:lstStyle/>
          <a:p>
            <a:pPr algn="ctr"/>
            <a:r>
              <a:rPr lang="en-GB" altLang="en-GB" b="1" dirty="0" smtClean="0">
                <a:solidFill>
                  <a:schemeClr val="accent2">
                    <a:lumMod val="20000"/>
                    <a:lumOff val="80000"/>
                  </a:schemeClr>
                </a:solidFill>
              </a:rPr>
              <a:t>Formulation of Offending</a:t>
            </a:r>
            <a:endParaRPr lang="en-GB" altLang="en-GB" b="1" dirty="0">
              <a:solidFill>
                <a:schemeClr val="accent2">
                  <a:lumMod val="20000"/>
                  <a:lumOff val="80000"/>
                </a:schemeClr>
              </a:solidFill>
            </a:endParaRPr>
          </a:p>
        </p:txBody>
      </p:sp>
      <p:sp>
        <p:nvSpPr>
          <p:cNvPr id="3" name="Content Placeholder 2"/>
          <p:cNvSpPr>
            <a:spLocks noGrp="1"/>
          </p:cNvSpPr>
          <p:nvPr>
            <p:ph idx="1"/>
          </p:nvPr>
        </p:nvSpPr>
        <p:spPr/>
        <p:txBody>
          <a:bodyPr numCol="1">
            <a:normAutofit/>
          </a:bodyPr>
          <a:lstStyle/>
          <a:p>
            <a:pPr marL="0" indent="0">
              <a:buClr>
                <a:schemeClr val="accent5">
                  <a:lumMod val="60000"/>
                  <a:lumOff val="40000"/>
                </a:schemeClr>
              </a:buClr>
              <a:buNone/>
              <a:defRPr/>
            </a:pPr>
            <a:endParaRPr lang="en-GB" altLang="en-GB" sz="1100" b="1" i="1" dirty="0">
              <a:solidFill>
                <a:schemeClr val="accent1">
                  <a:lumMod val="50000"/>
                </a:schemeClr>
              </a:solidFill>
            </a:endParaRPr>
          </a:p>
          <a:p>
            <a:pPr marL="0" indent="0">
              <a:buClr>
                <a:schemeClr val="accent5">
                  <a:lumMod val="60000"/>
                  <a:lumOff val="40000"/>
                </a:schemeClr>
              </a:buClr>
              <a:buNone/>
              <a:defRPr/>
            </a:pPr>
            <a:r>
              <a:rPr lang="en-GB" altLang="en-GB" sz="2400" dirty="0">
                <a:solidFill>
                  <a:schemeClr val="accent1">
                    <a:lumMod val="50000"/>
                  </a:schemeClr>
                </a:solidFill>
              </a:rPr>
              <a:t>Risk assessment is helpful for considering factors that make an individual vulnerable to re-offending…</a:t>
            </a:r>
          </a:p>
          <a:p>
            <a:pPr marL="0" indent="0">
              <a:buClr>
                <a:schemeClr val="accent5">
                  <a:lumMod val="60000"/>
                  <a:lumOff val="40000"/>
                </a:schemeClr>
              </a:buClr>
              <a:buNone/>
              <a:defRPr/>
            </a:pPr>
            <a:endParaRPr lang="en-GB" altLang="en-GB" sz="1100" dirty="0">
              <a:solidFill>
                <a:schemeClr val="accent1">
                  <a:lumMod val="50000"/>
                </a:schemeClr>
              </a:solidFill>
            </a:endParaRPr>
          </a:p>
          <a:p>
            <a:pPr marL="0" indent="0">
              <a:buClr>
                <a:schemeClr val="accent5">
                  <a:lumMod val="60000"/>
                  <a:lumOff val="40000"/>
                </a:schemeClr>
              </a:buClr>
              <a:buNone/>
              <a:defRPr/>
            </a:pPr>
            <a:r>
              <a:rPr lang="en-GB" altLang="en-GB" sz="2400" dirty="0">
                <a:solidFill>
                  <a:schemeClr val="accent1">
                    <a:lumMod val="50000"/>
                  </a:schemeClr>
                </a:solidFill>
              </a:rPr>
              <a:t>BUT…</a:t>
            </a:r>
          </a:p>
          <a:p>
            <a:pPr marL="0" indent="0">
              <a:buClr>
                <a:schemeClr val="accent5">
                  <a:lumMod val="60000"/>
                  <a:lumOff val="40000"/>
                </a:schemeClr>
              </a:buClr>
              <a:buNone/>
              <a:defRPr/>
            </a:pPr>
            <a:endParaRPr lang="en-GB" altLang="en-GB" sz="1100" dirty="0">
              <a:solidFill>
                <a:schemeClr val="accent1">
                  <a:lumMod val="50000"/>
                </a:schemeClr>
              </a:solidFill>
            </a:endParaRPr>
          </a:p>
          <a:p>
            <a:pPr marL="0" indent="0">
              <a:buClr>
                <a:schemeClr val="accent5">
                  <a:lumMod val="60000"/>
                  <a:lumOff val="40000"/>
                </a:schemeClr>
              </a:buClr>
              <a:buNone/>
              <a:defRPr/>
            </a:pPr>
            <a:r>
              <a:rPr lang="en-GB" altLang="en-GB" sz="2400" dirty="0">
                <a:solidFill>
                  <a:schemeClr val="accent1">
                    <a:lumMod val="50000"/>
                  </a:schemeClr>
                </a:solidFill>
              </a:rPr>
              <a:t>Combining these to form a detailed understanding of how they link together for the individual who has committed the offence(s) is paramount</a:t>
            </a:r>
            <a:r>
              <a:rPr lang="en-GB" altLang="en-GB" sz="2400" dirty="0" smtClean="0">
                <a:solidFill>
                  <a:schemeClr val="accent1">
                    <a:lumMod val="50000"/>
                  </a:schemeClr>
                </a:solidFill>
              </a:rPr>
              <a:t>!</a:t>
            </a:r>
          </a:p>
          <a:p>
            <a:pPr marL="0" indent="0">
              <a:buClr>
                <a:schemeClr val="accent5">
                  <a:lumMod val="60000"/>
                  <a:lumOff val="40000"/>
                </a:schemeClr>
              </a:buClr>
              <a:buNone/>
              <a:defRPr/>
            </a:pPr>
            <a:endParaRPr lang="en-GB" altLang="en-GB" sz="2400" dirty="0">
              <a:solidFill>
                <a:schemeClr val="accent1">
                  <a:lumMod val="50000"/>
                </a:schemeClr>
              </a:solidFill>
            </a:endParaRPr>
          </a:p>
          <a:p>
            <a:pPr marL="0" indent="0">
              <a:buClr>
                <a:schemeClr val="accent5">
                  <a:lumMod val="60000"/>
                  <a:lumOff val="40000"/>
                </a:schemeClr>
              </a:buClr>
              <a:buNone/>
              <a:defRPr/>
            </a:pPr>
            <a:endParaRPr lang="en-GB" altLang="en-GB" sz="2400" dirty="0">
              <a:solidFill>
                <a:schemeClr val="accent1">
                  <a:lumMod val="50000"/>
                </a:schemeClr>
              </a:solidFill>
            </a:endParaRPr>
          </a:p>
        </p:txBody>
      </p:sp>
    </p:spTree>
    <p:extLst>
      <p:ext uri="{BB962C8B-B14F-4D97-AF65-F5344CB8AC3E}">
        <p14:creationId xmlns:p14="http://schemas.microsoft.com/office/powerpoint/2010/main" val="31358416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18247" y="625840"/>
            <a:ext cx="5821805" cy="798226"/>
          </a:xfrm>
          <a:solidFill>
            <a:schemeClr val="accent2">
              <a:lumMod val="50000"/>
            </a:schemeClr>
          </a:solidFill>
        </p:spPr>
        <p:txBody>
          <a:bodyPr>
            <a:normAutofit/>
          </a:bodyPr>
          <a:lstStyle/>
          <a:p>
            <a:pPr algn="ctr"/>
            <a:r>
              <a:rPr lang="en-GB" b="1" dirty="0"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
        <p:nvSpPr>
          <p:cNvPr id="2" name="Content Placeholder 1"/>
          <p:cNvSpPr>
            <a:spLocks noGrp="1"/>
          </p:cNvSpPr>
          <p:nvPr>
            <p:ph idx="1"/>
          </p:nvPr>
        </p:nvSpPr>
        <p:spPr/>
        <p:txBody>
          <a:bodyPr>
            <a:noAutofit/>
          </a:bodyPr>
          <a:lstStyle/>
          <a:p>
            <a:r>
              <a:rPr lang="en-GB" sz="2800" dirty="0" smtClean="0"/>
              <a:t>Developing, implementing and reviewing appropriate offender treatments/rehab programmes</a:t>
            </a:r>
          </a:p>
          <a:p>
            <a:endParaRPr lang="en-GB" sz="2800" dirty="0"/>
          </a:p>
          <a:p>
            <a:pPr lvl="1"/>
            <a:r>
              <a:rPr lang="en-GB" sz="2400" dirty="0" smtClean="0"/>
              <a:t>These can include:</a:t>
            </a:r>
          </a:p>
          <a:p>
            <a:pPr lvl="2"/>
            <a:endParaRPr lang="en-GB" sz="2000" dirty="0"/>
          </a:p>
          <a:p>
            <a:pPr lvl="2"/>
            <a:r>
              <a:rPr lang="en-GB" sz="2000" dirty="0" smtClean="0"/>
              <a:t>Anger management</a:t>
            </a:r>
          </a:p>
          <a:p>
            <a:pPr lvl="2"/>
            <a:r>
              <a:rPr lang="en-GB" sz="2000" dirty="0" smtClean="0"/>
              <a:t>Treatment for drug and/or alcohol addiction</a:t>
            </a:r>
          </a:p>
          <a:p>
            <a:pPr lvl="2"/>
            <a:r>
              <a:rPr lang="en-GB" sz="2000" dirty="0" smtClean="0"/>
              <a:t>Social and cognitive skills training</a:t>
            </a:r>
          </a:p>
        </p:txBody>
      </p:sp>
    </p:spTree>
    <p:extLst>
      <p:ext uri="{BB962C8B-B14F-4D97-AF65-F5344CB8AC3E}">
        <p14:creationId xmlns:p14="http://schemas.microsoft.com/office/powerpoint/2010/main" val="14015573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Undertaking research projects to evaluate situations affecting prisoners</a:t>
            </a:r>
          </a:p>
          <a:p>
            <a:endParaRPr lang="en-GB" sz="2800" dirty="0"/>
          </a:p>
          <a:p>
            <a:pPr lvl="1"/>
            <a:r>
              <a:rPr lang="en-GB" sz="2400" dirty="0" smtClean="0"/>
              <a:t>Investigating the impact of bullying in prisons</a:t>
            </a:r>
          </a:p>
          <a:p>
            <a:pPr lvl="1"/>
            <a:endParaRPr lang="en-GB" sz="2400" dirty="0"/>
          </a:p>
          <a:p>
            <a:pPr lvl="1"/>
            <a:r>
              <a:rPr lang="en-GB" sz="2400" dirty="0" smtClean="0"/>
              <a:t>The effectiveness of anger management programmes in prisons</a:t>
            </a:r>
          </a:p>
        </p:txBody>
      </p:sp>
      <p:sp>
        <p:nvSpPr>
          <p:cNvPr id="5" name="Title 2"/>
          <p:cNvSpPr>
            <a:spLocks noGrp="1"/>
          </p:cNvSpPr>
          <p:nvPr>
            <p:ph type="title"/>
          </p:nvPr>
        </p:nvSpPr>
        <p:spPr>
          <a:xfrm>
            <a:off x="1718247" y="625840"/>
            <a:ext cx="5821805" cy="798226"/>
          </a:xfrm>
          <a:solidFill>
            <a:schemeClr val="accent2">
              <a:lumMod val="50000"/>
            </a:schemeClr>
          </a:solidFill>
        </p:spPr>
        <p:txBody>
          <a:bodyPr>
            <a:normAutofit/>
          </a:bodyPr>
          <a:lstStyle/>
          <a:p>
            <a:pPr algn="ctr"/>
            <a:r>
              <a:rPr lang="en-GB" b="1" dirty="0"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10976898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Providing expert witness testimony at court</a:t>
            </a:r>
          </a:p>
          <a:p>
            <a:endParaRPr lang="en-GB" sz="2400" dirty="0"/>
          </a:p>
          <a:p>
            <a:r>
              <a:rPr lang="en-GB" sz="2400" dirty="0" smtClean="0"/>
              <a:t>Contributing to policy development to ensure continuous service improvement</a:t>
            </a:r>
          </a:p>
          <a:p>
            <a:endParaRPr lang="en-GB" sz="2400" dirty="0"/>
          </a:p>
          <a:p>
            <a:r>
              <a:rPr lang="en-GB" sz="2400" dirty="0" smtClean="0"/>
              <a:t>Undertaking statistical analysis for forensic client profiling</a:t>
            </a:r>
          </a:p>
        </p:txBody>
      </p:sp>
      <p:sp>
        <p:nvSpPr>
          <p:cNvPr id="5" name="Title 2"/>
          <p:cNvSpPr>
            <a:spLocks noGrp="1"/>
          </p:cNvSpPr>
          <p:nvPr>
            <p:ph type="title"/>
          </p:nvPr>
        </p:nvSpPr>
        <p:spPr>
          <a:xfrm>
            <a:off x="1718247" y="625840"/>
            <a:ext cx="5821805" cy="798226"/>
          </a:xfrm>
          <a:solidFill>
            <a:schemeClr val="accent2">
              <a:lumMod val="50000"/>
            </a:schemeClr>
          </a:solidFill>
        </p:spPr>
        <p:txBody>
          <a:bodyPr>
            <a:normAutofit/>
          </a:bodyPr>
          <a:lstStyle/>
          <a:p>
            <a:pPr algn="ctr"/>
            <a:r>
              <a:rPr lang="en-GB" b="1" dirty="0"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392022686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Delivering training to other forensic staff</a:t>
            </a:r>
          </a:p>
          <a:p>
            <a:endParaRPr lang="en-GB" sz="2400" dirty="0"/>
          </a:p>
          <a:p>
            <a:pPr lvl="1"/>
            <a:r>
              <a:rPr lang="en-GB" sz="2000" dirty="0" smtClean="0"/>
              <a:t>Stress management</a:t>
            </a:r>
          </a:p>
          <a:p>
            <a:pPr lvl="1"/>
            <a:r>
              <a:rPr lang="en-GB" sz="2000" dirty="0" smtClean="0"/>
              <a:t>How to cope with understanding bullying</a:t>
            </a:r>
          </a:p>
          <a:p>
            <a:pPr lvl="1"/>
            <a:endParaRPr lang="en-GB" sz="2000" dirty="0" smtClean="0"/>
          </a:p>
          <a:p>
            <a:pPr lvl="1"/>
            <a:r>
              <a:rPr lang="en-GB" sz="3600" b="1" dirty="0" smtClean="0">
                <a:solidFill>
                  <a:schemeClr val="accent6">
                    <a:lumMod val="75000"/>
                  </a:schemeClr>
                </a:solidFill>
              </a:rPr>
              <a:t>Techniques for crisis (hostage) negotiation</a:t>
            </a:r>
          </a:p>
        </p:txBody>
      </p:sp>
      <p:sp>
        <p:nvSpPr>
          <p:cNvPr id="5" name="Title 2"/>
          <p:cNvSpPr txBox="1">
            <a:spLocks/>
          </p:cNvSpPr>
          <p:nvPr/>
        </p:nvSpPr>
        <p:spPr>
          <a:xfrm>
            <a:off x="1718247" y="625840"/>
            <a:ext cx="5821805" cy="798226"/>
          </a:xfrm>
          <a:prstGeom prst="rect">
            <a:avLst/>
          </a:prstGeom>
          <a:solidFill>
            <a:schemeClr val="accent2">
              <a:lumMod val="50000"/>
            </a:schemeClr>
          </a:solidFill>
        </p:spPr>
        <p:txBody>
          <a:bodyPr vert="horz" lIns="91440" tIns="45720" rIns="91440" bIns="45720" rtlCol="0" anchor="t">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b="1" smtClean="0">
                <a:solidFill>
                  <a:schemeClr val="accent2">
                    <a:lumMod val="20000"/>
                    <a:lumOff val="80000"/>
                  </a:schemeClr>
                </a:solidFill>
              </a:rPr>
              <a:t>Working with offenders</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379220054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3" y="1747818"/>
            <a:ext cx="7202304" cy="1504844"/>
          </a:xfrm>
        </p:spPr>
        <p:txBody>
          <a:bodyPr>
            <a:normAutofit/>
          </a:bodyPr>
          <a:lstStyle/>
          <a:p>
            <a:pPr algn="ctr"/>
            <a:r>
              <a:rPr lang="en-GB" sz="4000" b="1" dirty="0" smtClean="0"/>
              <a:t>Crisis and conflict situations</a:t>
            </a:r>
            <a:endParaRPr lang="en-GB" sz="4000" b="1" dirty="0"/>
          </a:p>
        </p:txBody>
      </p:sp>
      <p:sp>
        <p:nvSpPr>
          <p:cNvPr id="3" name="Text Placeholder 2"/>
          <p:cNvSpPr>
            <a:spLocks noGrp="1"/>
          </p:cNvSpPr>
          <p:nvPr>
            <p:ph type="body" idx="1"/>
          </p:nvPr>
        </p:nvSpPr>
        <p:spPr/>
        <p:txBody>
          <a:bodyPr>
            <a:normAutofit/>
          </a:bodyPr>
          <a:lstStyle/>
          <a:p>
            <a:pPr algn="ctr"/>
            <a:r>
              <a:rPr lang="en-GB" sz="2400" dirty="0" smtClean="0"/>
              <a:t>The behavioural influence stairway model</a:t>
            </a:r>
            <a:endParaRPr lang="en-GB" sz="2400" dirty="0"/>
          </a:p>
        </p:txBody>
      </p:sp>
    </p:spTree>
    <p:extLst>
      <p:ext uri="{BB962C8B-B14F-4D97-AF65-F5344CB8AC3E}">
        <p14:creationId xmlns:p14="http://schemas.microsoft.com/office/powerpoint/2010/main" val="15867259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9172" y="595859"/>
            <a:ext cx="7200900" cy="918148"/>
          </a:xfrm>
          <a:solidFill>
            <a:schemeClr val="accent2">
              <a:lumMod val="50000"/>
            </a:schemeClr>
          </a:solidFill>
        </p:spPr>
        <p:txBody>
          <a:bodyPr>
            <a:normAutofit/>
          </a:bodyPr>
          <a:lstStyle/>
          <a:p>
            <a:pPr algn="ctr"/>
            <a:r>
              <a:rPr lang="en-GB" b="1" dirty="0">
                <a:solidFill>
                  <a:schemeClr val="accent2">
                    <a:lumMod val="20000"/>
                    <a:lumOff val="80000"/>
                  </a:schemeClr>
                </a:solidFill>
              </a:rPr>
              <a:t>Crisis and Conflict Situations</a:t>
            </a:r>
          </a:p>
        </p:txBody>
      </p:sp>
      <p:sp>
        <p:nvSpPr>
          <p:cNvPr id="3" name="Content Placeholder 2"/>
          <p:cNvSpPr>
            <a:spLocks noGrp="1"/>
          </p:cNvSpPr>
          <p:nvPr>
            <p:ph sz="half" idx="1"/>
          </p:nvPr>
        </p:nvSpPr>
        <p:spPr>
          <a:xfrm>
            <a:off x="611560" y="3068960"/>
            <a:ext cx="3803904" cy="3264400"/>
          </a:xfrm>
          <a:prstGeom prst="rect">
            <a:avLst/>
          </a:prstGeom>
        </p:spPr>
        <p:txBody>
          <a:bodyPr>
            <a:normAutofit/>
          </a:bodyPr>
          <a:lstStyle/>
          <a:p>
            <a:pPr marL="365760" lvl="1">
              <a:buFont typeface="Wingdings" pitchFamily="2" charset="2"/>
              <a:buChar char=""/>
            </a:pPr>
            <a:r>
              <a:rPr lang="en-GB" sz="2400" dirty="0" smtClean="0"/>
              <a:t>Example</a:t>
            </a:r>
            <a:r>
              <a:rPr lang="en-GB" sz="2400" dirty="0"/>
              <a:t>: when a prisoner barricades themselves in their cell because they are distressed and want to end their life</a:t>
            </a:r>
          </a:p>
          <a:p>
            <a:endParaRPr lang="en-GB" dirty="0"/>
          </a:p>
        </p:txBody>
      </p:sp>
      <p:sp>
        <p:nvSpPr>
          <p:cNvPr id="4" name="Content Placeholder 3"/>
          <p:cNvSpPr>
            <a:spLocks noGrp="1"/>
          </p:cNvSpPr>
          <p:nvPr>
            <p:ph sz="half" idx="2"/>
          </p:nvPr>
        </p:nvSpPr>
        <p:spPr>
          <a:xfrm>
            <a:off x="4586168" y="2996952"/>
            <a:ext cx="3803904" cy="3192392"/>
          </a:xfrm>
          <a:prstGeom prst="rect">
            <a:avLst/>
          </a:prstGeom>
        </p:spPr>
        <p:txBody>
          <a:bodyPr>
            <a:normAutofit/>
          </a:bodyPr>
          <a:lstStyle/>
          <a:p>
            <a:r>
              <a:rPr lang="en-GB" sz="2400" dirty="0"/>
              <a:t>No clear goals; </a:t>
            </a:r>
          </a:p>
          <a:p>
            <a:r>
              <a:rPr lang="en-GB" sz="2400" dirty="0"/>
              <a:t>High emotional distress</a:t>
            </a:r>
          </a:p>
          <a:p>
            <a:endParaRPr lang="en-GB" sz="2400" dirty="0" smtClean="0"/>
          </a:p>
          <a:p>
            <a:endParaRPr lang="en-GB" sz="2400" dirty="0"/>
          </a:p>
          <a:p>
            <a:r>
              <a:rPr lang="en-GB" sz="2400" dirty="0" smtClean="0"/>
              <a:t>Calm the situation down and increase rational thinking</a:t>
            </a:r>
            <a:endParaRPr lang="en-GB" sz="2400" dirty="0"/>
          </a:p>
        </p:txBody>
      </p:sp>
      <p:sp>
        <p:nvSpPr>
          <p:cNvPr id="5" name="TextBox 4"/>
          <p:cNvSpPr txBox="1"/>
          <p:nvPr/>
        </p:nvSpPr>
        <p:spPr>
          <a:xfrm>
            <a:off x="0" y="2260850"/>
            <a:ext cx="9144000" cy="523220"/>
          </a:xfrm>
          <a:prstGeom prst="rect">
            <a:avLst/>
          </a:prstGeom>
          <a:noFill/>
        </p:spPr>
        <p:txBody>
          <a:bodyPr wrap="square" rtlCol="0">
            <a:spAutoFit/>
          </a:bodyPr>
          <a:lstStyle/>
          <a:p>
            <a:pPr marL="0" lvl="1" algn="ctr"/>
            <a:r>
              <a:rPr lang="en-GB" sz="2800" b="1" dirty="0">
                <a:solidFill>
                  <a:schemeClr val="accent1">
                    <a:lumMod val="50000"/>
                  </a:schemeClr>
                </a:solidFill>
              </a:rPr>
              <a:t>Crisis </a:t>
            </a:r>
            <a:r>
              <a:rPr lang="en-GB" sz="2800" b="1" dirty="0" smtClean="0">
                <a:solidFill>
                  <a:schemeClr val="accent1">
                    <a:lumMod val="50000"/>
                  </a:schemeClr>
                </a:solidFill>
              </a:rPr>
              <a:t>situation</a:t>
            </a:r>
            <a:endParaRPr lang="en-GB" sz="2800" b="1" dirty="0">
              <a:solidFill>
                <a:schemeClr val="accent1">
                  <a:lumMod val="50000"/>
                </a:schemeClr>
              </a:solidFill>
            </a:endParaRPr>
          </a:p>
        </p:txBody>
      </p:sp>
    </p:spTree>
    <p:extLst>
      <p:ext uri="{BB962C8B-B14F-4D97-AF65-F5344CB8AC3E}">
        <p14:creationId xmlns:p14="http://schemas.microsoft.com/office/powerpoint/2010/main" val="247184255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r>
              <a:rPr lang="en-GB" sz="2800" b="1" dirty="0">
                <a:solidFill>
                  <a:schemeClr val="accent1">
                    <a:lumMod val="50000"/>
                  </a:schemeClr>
                </a:solidFill>
              </a:rPr>
              <a:t>Conflict situation</a:t>
            </a:r>
            <a:r>
              <a:rPr lang="en-GB" dirty="0">
                <a:solidFill>
                  <a:schemeClr val="accent1">
                    <a:lumMod val="50000"/>
                  </a:schemeClr>
                </a:solidFill>
              </a:rPr>
              <a:t>	</a:t>
            </a:r>
            <a:endParaRPr lang="en-GB" dirty="0" smtClean="0">
              <a:solidFill>
                <a:schemeClr val="accent1">
                  <a:lumMod val="50000"/>
                </a:schemeClr>
              </a:solidFill>
            </a:endParaRPr>
          </a:p>
          <a:p>
            <a:pPr algn="ctr"/>
            <a:endParaRPr lang="en-GB" dirty="0"/>
          </a:p>
          <a:p>
            <a:pPr lvl="1"/>
            <a:r>
              <a:rPr lang="en-GB" sz="2400" dirty="0"/>
              <a:t>Example: where a prisoner takes another prisoner hostage with a clear purpose (such as a demand to move prisons</a:t>
            </a:r>
            <a:r>
              <a:rPr lang="en-GB" sz="2400" dirty="0" smtClean="0"/>
              <a:t>).</a:t>
            </a:r>
          </a:p>
          <a:p>
            <a:pPr lvl="1"/>
            <a:endParaRPr lang="en-GB" sz="2400" dirty="0"/>
          </a:p>
          <a:p>
            <a:pPr lvl="1"/>
            <a:r>
              <a:rPr lang="en-GB" sz="2400" dirty="0" smtClean="0"/>
              <a:t>The individual has a clear plan and focus in mind</a:t>
            </a:r>
            <a:endParaRPr lang="en-GB" sz="2400" dirty="0"/>
          </a:p>
          <a:p>
            <a:endParaRPr lang="en-GB" dirty="0"/>
          </a:p>
        </p:txBody>
      </p:sp>
      <p:sp>
        <p:nvSpPr>
          <p:cNvPr id="5" name="Title 1"/>
          <p:cNvSpPr>
            <a:spLocks noGrp="1"/>
          </p:cNvSpPr>
          <p:nvPr>
            <p:ph type="title"/>
          </p:nvPr>
        </p:nvSpPr>
        <p:spPr>
          <a:xfrm>
            <a:off x="1189172" y="595859"/>
            <a:ext cx="7200900" cy="918148"/>
          </a:xfrm>
          <a:solidFill>
            <a:schemeClr val="accent2">
              <a:lumMod val="50000"/>
            </a:schemeClr>
          </a:solidFill>
        </p:spPr>
        <p:txBody>
          <a:bodyPr>
            <a:normAutofit/>
          </a:bodyPr>
          <a:lstStyle/>
          <a:p>
            <a:pPr algn="ctr"/>
            <a:r>
              <a:rPr lang="en-GB" b="1" dirty="0">
                <a:solidFill>
                  <a:schemeClr val="accent2">
                    <a:lumMod val="20000"/>
                    <a:lumOff val="80000"/>
                  </a:schemeClr>
                </a:solidFill>
              </a:rPr>
              <a:t>Crisis and Conflict Situations</a:t>
            </a:r>
          </a:p>
        </p:txBody>
      </p:sp>
    </p:spTree>
    <p:extLst>
      <p:ext uri="{BB962C8B-B14F-4D97-AF65-F5344CB8AC3E}">
        <p14:creationId xmlns:p14="http://schemas.microsoft.com/office/powerpoint/2010/main" val="193985239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3198" y="436457"/>
            <a:ext cx="5559524" cy="948128"/>
          </a:xfrm>
          <a:solidFill>
            <a:schemeClr val="accent2">
              <a:lumMod val="50000"/>
            </a:schemeClr>
          </a:solidFill>
        </p:spPr>
        <p:txBody>
          <a:bodyPr/>
          <a:lstStyle/>
          <a:p>
            <a:pPr algn="ctr"/>
            <a:r>
              <a:rPr lang="en-GB" b="1" dirty="0" smtClean="0">
                <a:solidFill>
                  <a:schemeClr val="accent2">
                    <a:lumMod val="20000"/>
                    <a:lumOff val="80000"/>
                  </a:schemeClr>
                </a:solidFill>
              </a:rPr>
              <a:t>Psychological Theory</a:t>
            </a:r>
            <a:endParaRPr lang="en-GB" b="1" dirty="0">
              <a:solidFill>
                <a:schemeClr val="accent2">
                  <a:lumMod val="20000"/>
                  <a:lumOff val="80000"/>
                </a:schemeClr>
              </a:solidFill>
            </a:endParaRPr>
          </a:p>
        </p:txBody>
      </p:sp>
      <p:sp>
        <p:nvSpPr>
          <p:cNvPr id="2" name="Content Placeholder 1"/>
          <p:cNvSpPr>
            <a:spLocks noGrp="1"/>
          </p:cNvSpPr>
          <p:nvPr>
            <p:ph idx="1"/>
          </p:nvPr>
        </p:nvSpPr>
        <p:spPr>
          <a:xfrm>
            <a:off x="581192" y="1999489"/>
            <a:ext cx="7989752" cy="2974847"/>
          </a:xfrm>
        </p:spPr>
        <p:txBody>
          <a:bodyPr>
            <a:normAutofit/>
          </a:bodyPr>
          <a:lstStyle/>
          <a:p>
            <a:r>
              <a:rPr lang="en-GB" sz="2800" dirty="0" smtClean="0"/>
              <a:t>Managing crisis and conflict situations has a strong basis in core psychological theory</a:t>
            </a:r>
          </a:p>
          <a:p>
            <a:endParaRPr lang="en-GB" sz="2800" dirty="0"/>
          </a:p>
          <a:p>
            <a:r>
              <a:rPr lang="en-GB" sz="2800" dirty="0" smtClean="0"/>
              <a:t>Ryan and </a:t>
            </a:r>
            <a:r>
              <a:rPr lang="en-GB" sz="2800" dirty="0" err="1" smtClean="0"/>
              <a:t>Deci</a:t>
            </a:r>
            <a:r>
              <a:rPr lang="en-GB" sz="2800" dirty="0" smtClean="0"/>
              <a:t> (2000): there are three basic human needs</a:t>
            </a:r>
          </a:p>
          <a:p>
            <a:endParaRPr lang="en-GB" sz="2800" dirty="0" smtClean="0"/>
          </a:p>
        </p:txBody>
      </p:sp>
      <p:sp>
        <p:nvSpPr>
          <p:cNvPr id="4" name="Oval 3"/>
          <p:cNvSpPr/>
          <p:nvPr/>
        </p:nvSpPr>
        <p:spPr>
          <a:xfrm>
            <a:off x="761074" y="4577381"/>
            <a:ext cx="2304256" cy="1224136"/>
          </a:xfrm>
          <a:prstGeom prst="ellipse">
            <a:avLst/>
          </a:prstGeom>
          <a:solidFill>
            <a:schemeClr val="accent6">
              <a:lumMod val="40000"/>
              <a:lumOff val="60000"/>
            </a:schemeClr>
          </a:solid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6">
                    <a:lumMod val="75000"/>
                  </a:schemeClr>
                </a:solidFill>
              </a:rPr>
              <a:t>Competence</a:t>
            </a:r>
            <a:endParaRPr lang="en-GB" b="1" dirty="0">
              <a:solidFill>
                <a:schemeClr val="accent6">
                  <a:lumMod val="75000"/>
                </a:schemeClr>
              </a:solidFill>
            </a:endParaRPr>
          </a:p>
        </p:txBody>
      </p:sp>
      <p:sp>
        <p:nvSpPr>
          <p:cNvPr id="5" name="Oval 4"/>
          <p:cNvSpPr/>
          <p:nvPr/>
        </p:nvSpPr>
        <p:spPr>
          <a:xfrm>
            <a:off x="3674649" y="5189449"/>
            <a:ext cx="2304256" cy="1224136"/>
          </a:xfrm>
          <a:prstGeom prst="ellipse">
            <a:avLst/>
          </a:prstGeom>
          <a:solidFill>
            <a:schemeClr val="accent6">
              <a:lumMod val="40000"/>
              <a:lumOff val="60000"/>
            </a:schemeClr>
          </a:solid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6">
                    <a:lumMod val="75000"/>
                  </a:schemeClr>
                </a:solidFill>
              </a:rPr>
              <a:t>Relatedness</a:t>
            </a:r>
            <a:endParaRPr lang="en-GB" b="1" dirty="0">
              <a:solidFill>
                <a:schemeClr val="accent6">
                  <a:lumMod val="75000"/>
                </a:schemeClr>
              </a:solidFill>
            </a:endParaRPr>
          </a:p>
        </p:txBody>
      </p:sp>
      <p:sp>
        <p:nvSpPr>
          <p:cNvPr id="6" name="Oval 5"/>
          <p:cNvSpPr/>
          <p:nvPr/>
        </p:nvSpPr>
        <p:spPr>
          <a:xfrm>
            <a:off x="6588224" y="4365104"/>
            <a:ext cx="2304256" cy="1224136"/>
          </a:xfrm>
          <a:prstGeom prst="ellipse">
            <a:avLst/>
          </a:prstGeom>
          <a:solidFill>
            <a:schemeClr val="accent6">
              <a:lumMod val="40000"/>
              <a:lumOff val="60000"/>
            </a:schemeClr>
          </a:solid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6">
                    <a:lumMod val="75000"/>
                  </a:schemeClr>
                </a:solidFill>
              </a:rPr>
              <a:t>Autonomy</a:t>
            </a:r>
            <a:endParaRPr lang="en-GB" b="1" dirty="0">
              <a:solidFill>
                <a:schemeClr val="accent6">
                  <a:lumMod val="75000"/>
                </a:schemeClr>
              </a:solidFill>
            </a:endParaRPr>
          </a:p>
        </p:txBody>
      </p:sp>
    </p:spTree>
    <p:extLst>
      <p:ext uri="{BB962C8B-B14F-4D97-AF65-F5344CB8AC3E}">
        <p14:creationId xmlns:p14="http://schemas.microsoft.com/office/powerpoint/2010/main" val="104285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28700" y="460947"/>
            <a:ext cx="7200900"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The Behavioural Influence Stairway Model (BISM)</a:t>
            </a:r>
            <a:endParaRPr lang="en-GB" b="1" dirty="0">
              <a:solidFill>
                <a:schemeClr val="accent2">
                  <a:lumMod val="20000"/>
                  <a:lumOff val="80000"/>
                </a:schemeClr>
              </a:solidFill>
            </a:endParaRPr>
          </a:p>
        </p:txBody>
      </p:sp>
      <p:sp>
        <p:nvSpPr>
          <p:cNvPr id="2" name="Content Placeholder 1"/>
          <p:cNvSpPr>
            <a:spLocks noGrp="1"/>
          </p:cNvSpPr>
          <p:nvPr>
            <p:ph idx="1"/>
          </p:nvPr>
        </p:nvSpPr>
        <p:spPr/>
        <p:txBody>
          <a:bodyPr>
            <a:noAutofit/>
          </a:bodyPr>
          <a:lstStyle/>
          <a:p>
            <a:r>
              <a:rPr lang="en-GB" sz="2400" dirty="0" smtClean="0"/>
              <a:t>The most utilised approach for developing relationships with individuals in conflict or crisis</a:t>
            </a:r>
          </a:p>
          <a:p>
            <a:endParaRPr lang="en-GB" sz="2400" dirty="0"/>
          </a:p>
          <a:p>
            <a:r>
              <a:rPr lang="en-GB" sz="2400" dirty="0" smtClean="0"/>
              <a:t>This approach encourages autonomy, relatedness and competence</a:t>
            </a:r>
          </a:p>
          <a:p>
            <a:endParaRPr lang="en-GB" sz="2400" dirty="0"/>
          </a:p>
          <a:p>
            <a:r>
              <a:rPr lang="en-GB" sz="2400" dirty="0" err="1" smtClean="0"/>
              <a:t>Vecchi</a:t>
            </a:r>
            <a:r>
              <a:rPr lang="en-GB" sz="2400" dirty="0" smtClean="0"/>
              <a:t>, Van Hasselt and Romano (2005) – the emphasis should be on building a positive and trusting relationship with the individual </a:t>
            </a:r>
            <a:endParaRPr lang="en-GB" sz="2400" dirty="0"/>
          </a:p>
        </p:txBody>
      </p:sp>
    </p:spTree>
    <p:extLst>
      <p:ext uri="{BB962C8B-B14F-4D97-AF65-F5344CB8AC3E}">
        <p14:creationId xmlns:p14="http://schemas.microsoft.com/office/powerpoint/2010/main" val="265842815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95732" y="483886"/>
            <a:ext cx="1688477" cy="753256"/>
          </a:xfrm>
          <a:solidFill>
            <a:schemeClr val="accent2">
              <a:lumMod val="50000"/>
            </a:schemeClr>
          </a:solidFill>
        </p:spPr>
        <p:txBody>
          <a:bodyPr/>
          <a:lstStyle/>
          <a:p>
            <a:pPr algn="ctr"/>
            <a:r>
              <a:rPr lang="en-GB" sz="4400" dirty="0" smtClean="0">
                <a:solidFill>
                  <a:schemeClr val="accent2">
                    <a:lumMod val="20000"/>
                    <a:lumOff val="80000"/>
                  </a:schemeClr>
                </a:solidFill>
              </a:rPr>
              <a:t>BISM</a:t>
            </a:r>
            <a:endParaRPr lang="en-GB" sz="4400" dirty="0">
              <a:solidFill>
                <a:schemeClr val="accent2">
                  <a:lumMod val="20000"/>
                  <a:lumOff val="80000"/>
                </a:schemeClr>
              </a:solidFill>
            </a:endParaRPr>
          </a:p>
        </p:txBody>
      </p:sp>
      <p:cxnSp>
        <p:nvCxnSpPr>
          <p:cNvPr id="5" name="Elbow Connector 4"/>
          <p:cNvCxnSpPr/>
          <p:nvPr/>
        </p:nvCxnSpPr>
        <p:spPr>
          <a:xfrm rot="5400000" flipH="1" flipV="1">
            <a:off x="2033100" y="3865725"/>
            <a:ext cx="1872208" cy="1440160"/>
          </a:xfrm>
          <a:prstGeom prst="bentConnector3">
            <a:avLst/>
          </a:prstGeom>
          <a:ln w="381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Elbow Connector 5"/>
          <p:cNvCxnSpPr/>
          <p:nvPr/>
        </p:nvCxnSpPr>
        <p:spPr>
          <a:xfrm rot="5400000" flipH="1" flipV="1">
            <a:off x="3473261" y="2929621"/>
            <a:ext cx="1872208" cy="1440160"/>
          </a:xfrm>
          <a:prstGeom prst="bentConnector3">
            <a:avLst/>
          </a:prstGeom>
          <a:ln w="381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129445" y="2713597"/>
            <a:ext cx="1440160" cy="0"/>
          </a:xfrm>
          <a:prstGeom prst="line">
            <a:avLst/>
          </a:prstGeom>
          <a:ln w="381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6569605" y="2713597"/>
            <a:ext cx="0" cy="2808312"/>
          </a:xfrm>
          <a:prstGeom prst="line">
            <a:avLst/>
          </a:prstGeom>
          <a:ln w="381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699792" y="5521909"/>
            <a:ext cx="3384376" cy="0"/>
          </a:xfrm>
          <a:prstGeom prst="straightConnector1">
            <a:avLst/>
          </a:prstGeom>
          <a:ln w="38100">
            <a:solidFill>
              <a:schemeClr val="accent3">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2717177" y="3284984"/>
            <a:ext cx="3366991" cy="2217800"/>
          </a:xfrm>
          <a:prstGeom prst="straightConnector1">
            <a:avLst/>
          </a:prstGeom>
          <a:ln w="381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23528" y="5805264"/>
            <a:ext cx="1925596" cy="369332"/>
          </a:xfrm>
          <a:prstGeom prst="rect">
            <a:avLst/>
          </a:prstGeom>
          <a:noFill/>
        </p:spPr>
        <p:txBody>
          <a:bodyPr wrap="square" rtlCol="0">
            <a:spAutoFit/>
          </a:bodyPr>
          <a:lstStyle/>
          <a:p>
            <a:r>
              <a:rPr lang="en-GB" b="1" dirty="0" smtClean="0"/>
              <a:t>No relationship</a:t>
            </a:r>
            <a:endParaRPr lang="en-GB" b="1" dirty="0"/>
          </a:p>
        </p:txBody>
      </p:sp>
      <p:sp>
        <p:nvSpPr>
          <p:cNvPr id="18" name="TextBox 17"/>
          <p:cNvSpPr txBox="1"/>
          <p:nvPr/>
        </p:nvSpPr>
        <p:spPr>
          <a:xfrm>
            <a:off x="6498149" y="2132856"/>
            <a:ext cx="1602243" cy="369332"/>
          </a:xfrm>
          <a:prstGeom prst="rect">
            <a:avLst/>
          </a:prstGeom>
          <a:noFill/>
        </p:spPr>
        <p:txBody>
          <a:bodyPr wrap="square" rtlCol="0">
            <a:spAutoFit/>
          </a:bodyPr>
          <a:lstStyle/>
          <a:p>
            <a:r>
              <a:rPr lang="en-GB" b="1" dirty="0"/>
              <a:t>R</a:t>
            </a:r>
            <a:r>
              <a:rPr lang="en-GB" b="1" dirty="0" smtClean="0"/>
              <a:t>elationship</a:t>
            </a:r>
            <a:endParaRPr lang="en-GB" b="1" dirty="0"/>
          </a:p>
        </p:txBody>
      </p:sp>
      <p:sp>
        <p:nvSpPr>
          <p:cNvPr id="19" name="TextBox 18"/>
          <p:cNvSpPr txBox="1"/>
          <p:nvPr/>
        </p:nvSpPr>
        <p:spPr>
          <a:xfrm>
            <a:off x="5106111" y="3939474"/>
            <a:ext cx="1925596" cy="646331"/>
          </a:xfrm>
          <a:prstGeom prst="rect">
            <a:avLst/>
          </a:prstGeom>
          <a:noFill/>
        </p:spPr>
        <p:txBody>
          <a:bodyPr wrap="square" rtlCol="0">
            <a:spAutoFit/>
          </a:bodyPr>
          <a:lstStyle/>
          <a:p>
            <a:r>
              <a:rPr lang="en-GB" b="1" dirty="0" smtClean="0"/>
              <a:t>Active</a:t>
            </a:r>
            <a:br>
              <a:rPr lang="en-GB" b="1" dirty="0" smtClean="0"/>
            </a:br>
            <a:r>
              <a:rPr lang="en-GB" b="1" dirty="0" smtClean="0"/>
              <a:t>listening</a:t>
            </a:r>
            <a:endParaRPr lang="en-GB" b="1" dirty="0"/>
          </a:p>
        </p:txBody>
      </p:sp>
      <p:sp>
        <p:nvSpPr>
          <p:cNvPr id="20" name="TextBox 19"/>
          <p:cNvSpPr txBox="1"/>
          <p:nvPr/>
        </p:nvSpPr>
        <p:spPr>
          <a:xfrm>
            <a:off x="3585142" y="5620598"/>
            <a:ext cx="1925596" cy="369332"/>
          </a:xfrm>
          <a:prstGeom prst="rect">
            <a:avLst/>
          </a:prstGeom>
          <a:noFill/>
        </p:spPr>
        <p:txBody>
          <a:bodyPr wrap="square" rtlCol="0">
            <a:spAutoFit/>
          </a:bodyPr>
          <a:lstStyle/>
          <a:p>
            <a:pPr algn="ctr"/>
            <a:r>
              <a:rPr lang="en-GB" b="1" dirty="0" smtClean="0"/>
              <a:t>Time</a:t>
            </a:r>
            <a:endParaRPr lang="en-GB" b="1" dirty="0"/>
          </a:p>
        </p:txBody>
      </p:sp>
      <p:sp>
        <p:nvSpPr>
          <p:cNvPr id="21" name="TextBox 20"/>
          <p:cNvSpPr txBox="1"/>
          <p:nvPr/>
        </p:nvSpPr>
        <p:spPr>
          <a:xfrm>
            <a:off x="1286326" y="4209218"/>
            <a:ext cx="1216513" cy="369332"/>
          </a:xfrm>
          <a:prstGeom prst="rect">
            <a:avLst/>
          </a:prstGeom>
          <a:noFill/>
        </p:spPr>
        <p:txBody>
          <a:bodyPr wrap="square" rtlCol="0">
            <a:spAutoFit/>
          </a:bodyPr>
          <a:lstStyle/>
          <a:p>
            <a:r>
              <a:rPr lang="en-GB" b="1" dirty="0" smtClean="0"/>
              <a:t>Empathy</a:t>
            </a:r>
            <a:endParaRPr lang="en-GB" b="1" dirty="0"/>
          </a:p>
        </p:txBody>
      </p:sp>
      <p:sp>
        <p:nvSpPr>
          <p:cNvPr id="22" name="TextBox 21"/>
          <p:cNvSpPr txBox="1"/>
          <p:nvPr/>
        </p:nvSpPr>
        <p:spPr>
          <a:xfrm>
            <a:off x="2932748" y="3280369"/>
            <a:ext cx="1118758" cy="369332"/>
          </a:xfrm>
          <a:prstGeom prst="rect">
            <a:avLst/>
          </a:prstGeom>
          <a:noFill/>
        </p:spPr>
        <p:txBody>
          <a:bodyPr wrap="square" rtlCol="0">
            <a:spAutoFit/>
          </a:bodyPr>
          <a:lstStyle/>
          <a:p>
            <a:r>
              <a:rPr lang="en-GB" b="1" dirty="0" smtClean="0"/>
              <a:t>Rapport</a:t>
            </a:r>
            <a:endParaRPr lang="en-GB" b="1" dirty="0"/>
          </a:p>
        </p:txBody>
      </p:sp>
      <p:sp>
        <p:nvSpPr>
          <p:cNvPr id="23" name="TextBox 22"/>
          <p:cNvSpPr txBox="1"/>
          <p:nvPr/>
        </p:nvSpPr>
        <p:spPr>
          <a:xfrm>
            <a:off x="4067944" y="2317522"/>
            <a:ext cx="1212788" cy="369332"/>
          </a:xfrm>
          <a:prstGeom prst="rect">
            <a:avLst/>
          </a:prstGeom>
          <a:noFill/>
        </p:spPr>
        <p:txBody>
          <a:bodyPr wrap="square" rtlCol="0">
            <a:spAutoFit/>
          </a:bodyPr>
          <a:lstStyle/>
          <a:p>
            <a:r>
              <a:rPr lang="en-GB" b="1" dirty="0" smtClean="0"/>
              <a:t>Influence</a:t>
            </a:r>
            <a:endParaRPr lang="en-GB" b="1" dirty="0"/>
          </a:p>
        </p:txBody>
      </p:sp>
      <p:cxnSp>
        <p:nvCxnSpPr>
          <p:cNvPr id="25" name="Straight Arrow Connector 24"/>
          <p:cNvCxnSpPr/>
          <p:nvPr/>
        </p:nvCxnSpPr>
        <p:spPr>
          <a:xfrm flipH="1">
            <a:off x="2969204" y="3280369"/>
            <a:ext cx="2541534" cy="173280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593147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15000" r="-15000"/>
          </a:stretch>
        </a:blipFill>
        <a:effectLst/>
      </p:bgPr>
    </p:bg>
    <p:spTree>
      <p:nvGrpSpPr>
        <p:cNvPr id="1" name=""/>
        <p:cNvGrpSpPr/>
        <p:nvPr/>
      </p:nvGrpSpPr>
      <p:grpSpPr>
        <a:xfrm>
          <a:off x="0" y="0"/>
          <a:ext cx="0" cy="0"/>
          <a:chOff x="0" y="0"/>
          <a:chExt cx="0" cy="0"/>
        </a:xfrm>
      </p:grpSpPr>
      <p:sp>
        <p:nvSpPr>
          <p:cNvPr id="2" name="Rectangle 1"/>
          <p:cNvSpPr/>
          <p:nvPr/>
        </p:nvSpPr>
        <p:spPr>
          <a:xfrm>
            <a:off x="764497" y="2362761"/>
            <a:ext cx="8062979" cy="3539430"/>
          </a:xfrm>
          <a:prstGeom prst="rect">
            <a:avLst/>
          </a:prstGeom>
        </p:spPr>
        <p:txBody>
          <a:bodyPr wrap="square">
            <a:spAutoFit/>
          </a:bodyPr>
          <a:lstStyle/>
          <a:p>
            <a:r>
              <a:rPr lang="en-GB" sz="2800" dirty="0" smtClean="0">
                <a:solidFill>
                  <a:schemeClr val="tx2"/>
                </a:solidFill>
              </a:rPr>
              <a:t>Stage 1</a:t>
            </a:r>
            <a:r>
              <a:rPr lang="en-GB" sz="2800" b="1" dirty="0" smtClean="0">
                <a:solidFill>
                  <a:schemeClr val="tx2"/>
                </a:solidFill>
              </a:rPr>
              <a:t>:     ACTIVE LISTENING</a:t>
            </a:r>
          </a:p>
          <a:p>
            <a:endParaRPr lang="en-GB" sz="2800" dirty="0" smtClean="0">
              <a:solidFill>
                <a:schemeClr val="tx2"/>
              </a:solidFill>
            </a:endParaRPr>
          </a:p>
          <a:p>
            <a:pPr lvl="1"/>
            <a:r>
              <a:rPr lang="en-GB" sz="2800" dirty="0" smtClean="0">
                <a:solidFill>
                  <a:schemeClr val="tx2"/>
                </a:solidFill>
              </a:rPr>
              <a:t>The negotiator attempts to calm the situation by listening carefully</a:t>
            </a:r>
          </a:p>
          <a:p>
            <a:pPr lvl="1"/>
            <a:endParaRPr lang="en-GB" sz="2800" dirty="0" smtClean="0">
              <a:solidFill>
                <a:schemeClr val="tx2"/>
              </a:solidFill>
            </a:endParaRPr>
          </a:p>
          <a:p>
            <a:pPr lvl="1"/>
            <a:r>
              <a:rPr lang="en-GB" sz="2800" dirty="0" smtClean="0">
                <a:solidFill>
                  <a:schemeClr val="tx2"/>
                </a:solidFill>
              </a:rPr>
              <a:t>Certain techniques may be used, such as mirroring, paraphrasing, emotion labelling and summarising (Van Hasselt et al., 2005).</a:t>
            </a:r>
          </a:p>
        </p:txBody>
      </p:sp>
      <p:sp>
        <p:nvSpPr>
          <p:cNvPr id="4" name="Title 2"/>
          <p:cNvSpPr txBox="1">
            <a:spLocks/>
          </p:cNvSpPr>
          <p:nvPr/>
        </p:nvSpPr>
        <p:spPr>
          <a:xfrm>
            <a:off x="581192" y="687474"/>
            <a:ext cx="7989752" cy="1083329"/>
          </a:xfrm>
          <a:prstGeom prst="rect">
            <a:avLst/>
          </a:prstGeom>
        </p:spPr>
        <p:txBody>
          <a:bodyPr>
            <a:no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solidFill>
                  <a:schemeClr val="accent1">
                    <a:lumMod val="50000"/>
                  </a:schemeClr>
                </a:solidFill>
              </a:rPr>
              <a:t>The Behavioural Influence Stairway Model (BISM)</a:t>
            </a:r>
            <a:endParaRPr lang="en-GB" b="1" dirty="0">
              <a:solidFill>
                <a:schemeClr val="accent1">
                  <a:lumMod val="50000"/>
                </a:schemeClr>
              </a:solidFill>
            </a:endParaRPr>
          </a:p>
        </p:txBody>
      </p:sp>
    </p:spTree>
    <p:extLst>
      <p:ext uri="{BB962C8B-B14F-4D97-AF65-F5344CB8AC3E}">
        <p14:creationId xmlns:p14="http://schemas.microsoft.com/office/powerpoint/2010/main" val="419502161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15000" r="-15000"/>
          </a:stretch>
        </a:blipFill>
        <a:effectLst/>
      </p:bgPr>
    </p:bg>
    <p:spTree>
      <p:nvGrpSpPr>
        <p:cNvPr id="1" name=""/>
        <p:cNvGrpSpPr/>
        <p:nvPr/>
      </p:nvGrpSpPr>
      <p:grpSpPr>
        <a:xfrm>
          <a:off x="0" y="0"/>
          <a:ext cx="0" cy="0"/>
          <a:chOff x="0" y="0"/>
          <a:chExt cx="0" cy="0"/>
        </a:xfrm>
      </p:grpSpPr>
      <p:sp>
        <p:nvSpPr>
          <p:cNvPr id="2" name="Rectangle 1"/>
          <p:cNvSpPr/>
          <p:nvPr/>
        </p:nvSpPr>
        <p:spPr>
          <a:xfrm>
            <a:off x="764497" y="2362761"/>
            <a:ext cx="8062979" cy="3539430"/>
          </a:xfrm>
          <a:prstGeom prst="rect">
            <a:avLst/>
          </a:prstGeom>
        </p:spPr>
        <p:txBody>
          <a:bodyPr wrap="square">
            <a:spAutoFit/>
          </a:bodyPr>
          <a:lstStyle/>
          <a:p>
            <a:r>
              <a:rPr lang="en-GB" sz="2800" dirty="0" smtClean="0">
                <a:solidFill>
                  <a:schemeClr val="tx2"/>
                </a:solidFill>
              </a:rPr>
              <a:t>Stage 2</a:t>
            </a:r>
            <a:r>
              <a:rPr lang="en-GB" sz="2800" b="1" dirty="0" smtClean="0">
                <a:solidFill>
                  <a:schemeClr val="tx2"/>
                </a:solidFill>
              </a:rPr>
              <a:t>:     EMPATHY</a:t>
            </a:r>
          </a:p>
          <a:p>
            <a:endParaRPr lang="en-GB" sz="2800" dirty="0" smtClean="0">
              <a:solidFill>
                <a:schemeClr val="tx2"/>
              </a:solidFill>
            </a:endParaRPr>
          </a:p>
          <a:p>
            <a:pPr lvl="1"/>
            <a:r>
              <a:rPr lang="en-GB" sz="2800" dirty="0" smtClean="0">
                <a:solidFill>
                  <a:schemeClr val="accent1">
                    <a:lumMod val="50000"/>
                  </a:schemeClr>
                </a:solidFill>
              </a:rPr>
              <a:t>Implies identification with and understanding of the individuals’ situation, feelings and motives</a:t>
            </a:r>
          </a:p>
          <a:p>
            <a:pPr lvl="1"/>
            <a:endParaRPr lang="en-GB" sz="2800" dirty="0" smtClean="0">
              <a:solidFill>
                <a:schemeClr val="accent1">
                  <a:lumMod val="50000"/>
                </a:schemeClr>
              </a:solidFill>
            </a:endParaRPr>
          </a:p>
          <a:p>
            <a:pPr lvl="1"/>
            <a:r>
              <a:rPr lang="en-GB" sz="2800" dirty="0" smtClean="0">
                <a:solidFill>
                  <a:schemeClr val="accent1">
                    <a:lumMod val="50000"/>
                  </a:schemeClr>
                </a:solidFill>
              </a:rPr>
              <a:t>Should not be confused with sympathy, which indicates pity; the goal is to establish a relationship – not to feel sorry for the person.</a:t>
            </a:r>
            <a:endParaRPr lang="en-GB" sz="2800" dirty="0">
              <a:solidFill>
                <a:schemeClr val="accent1">
                  <a:lumMod val="50000"/>
                </a:schemeClr>
              </a:solidFill>
            </a:endParaRPr>
          </a:p>
        </p:txBody>
      </p:sp>
      <p:sp>
        <p:nvSpPr>
          <p:cNvPr id="4" name="Title 2"/>
          <p:cNvSpPr txBox="1">
            <a:spLocks/>
          </p:cNvSpPr>
          <p:nvPr/>
        </p:nvSpPr>
        <p:spPr>
          <a:xfrm>
            <a:off x="581192" y="687474"/>
            <a:ext cx="7989752" cy="1083329"/>
          </a:xfrm>
          <a:prstGeom prst="rect">
            <a:avLst/>
          </a:prstGeom>
        </p:spPr>
        <p:txBody>
          <a:bodyPr>
            <a:no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solidFill>
                  <a:schemeClr val="accent1">
                    <a:lumMod val="50000"/>
                  </a:schemeClr>
                </a:solidFill>
              </a:rPr>
              <a:t>The Behavioural Influence Stairway Model (BISM)</a:t>
            </a:r>
            <a:endParaRPr lang="en-GB" b="1" dirty="0">
              <a:solidFill>
                <a:schemeClr val="accent1">
                  <a:lumMod val="50000"/>
                </a:schemeClr>
              </a:solidFill>
            </a:endParaRPr>
          </a:p>
        </p:txBody>
      </p:sp>
    </p:spTree>
    <p:extLst>
      <p:ext uri="{BB962C8B-B14F-4D97-AF65-F5344CB8AC3E}">
        <p14:creationId xmlns:p14="http://schemas.microsoft.com/office/powerpoint/2010/main" val="175666657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15000" r="-15000"/>
          </a:stretch>
        </a:blipFill>
        <a:effectLst/>
      </p:bgPr>
    </p:bg>
    <p:spTree>
      <p:nvGrpSpPr>
        <p:cNvPr id="1" name=""/>
        <p:cNvGrpSpPr/>
        <p:nvPr/>
      </p:nvGrpSpPr>
      <p:grpSpPr>
        <a:xfrm>
          <a:off x="0" y="0"/>
          <a:ext cx="0" cy="0"/>
          <a:chOff x="0" y="0"/>
          <a:chExt cx="0" cy="0"/>
        </a:xfrm>
      </p:grpSpPr>
      <p:sp>
        <p:nvSpPr>
          <p:cNvPr id="2" name="Rectangle 1"/>
          <p:cNvSpPr/>
          <p:nvPr/>
        </p:nvSpPr>
        <p:spPr>
          <a:xfrm>
            <a:off x="734517" y="2362761"/>
            <a:ext cx="8092959" cy="3539430"/>
          </a:xfrm>
          <a:prstGeom prst="rect">
            <a:avLst/>
          </a:prstGeom>
        </p:spPr>
        <p:txBody>
          <a:bodyPr wrap="square">
            <a:spAutoFit/>
          </a:bodyPr>
          <a:lstStyle/>
          <a:p>
            <a:r>
              <a:rPr lang="en-GB" sz="2800" dirty="0" smtClean="0">
                <a:solidFill>
                  <a:schemeClr val="tx2"/>
                </a:solidFill>
              </a:rPr>
              <a:t>Stage 3</a:t>
            </a:r>
            <a:r>
              <a:rPr lang="en-GB" sz="2800" b="1" dirty="0" smtClean="0">
                <a:solidFill>
                  <a:schemeClr val="tx2"/>
                </a:solidFill>
              </a:rPr>
              <a:t>:     RAPPORT</a:t>
            </a:r>
          </a:p>
          <a:p>
            <a:endParaRPr lang="en-GB" sz="2800" dirty="0" smtClean="0">
              <a:solidFill>
                <a:schemeClr val="tx2"/>
              </a:solidFill>
            </a:endParaRPr>
          </a:p>
          <a:p>
            <a:pPr lvl="1"/>
            <a:r>
              <a:rPr lang="en-GB" sz="2800" dirty="0" smtClean="0">
                <a:solidFill>
                  <a:schemeClr val="accent1">
                    <a:lumMod val="50000"/>
                  </a:schemeClr>
                </a:solidFill>
              </a:rPr>
              <a:t>Up until now, the relationship has been one-sided with the person in crisis talking and the negotiator listening</a:t>
            </a:r>
          </a:p>
          <a:p>
            <a:pPr lvl="1"/>
            <a:endParaRPr lang="en-GB" sz="2800" dirty="0" smtClean="0">
              <a:solidFill>
                <a:schemeClr val="accent1">
                  <a:lumMod val="50000"/>
                </a:schemeClr>
              </a:solidFill>
            </a:endParaRPr>
          </a:p>
          <a:p>
            <a:pPr lvl="1"/>
            <a:r>
              <a:rPr lang="en-GB" sz="2800" dirty="0" smtClean="0">
                <a:solidFill>
                  <a:schemeClr val="accent1">
                    <a:lumMod val="50000"/>
                  </a:schemeClr>
                </a:solidFill>
              </a:rPr>
              <a:t>Once rapport develops, the person in crisis is ready to be influenced by the negotiator</a:t>
            </a:r>
          </a:p>
        </p:txBody>
      </p:sp>
      <p:sp>
        <p:nvSpPr>
          <p:cNvPr id="4" name="Title 2"/>
          <p:cNvSpPr txBox="1">
            <a:spLocks/>
          </p:cNvSpPr>
          <p:nvPr/>
        </p:nvSpPr>
        <p:spPr>
          <a:xfrm>
            <a:off x="581192" y="687474"/>
            <a:ext cx="7989752" cy="1083329"/>
          </a:xfrm>
          <a:prstGeom prst="rect">
            <a:avLst/>
          </a:prstGeom>
        </p:spPr>
        <p:txBody>
          <a:bodyPr>
            <a:no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solidFill>
                  <a:schemeClr val="accent1">
                    <a:lumMod val="50000"/>
                  </a:schemeClr>
                </a:solidFill>
              </a:rPr>
              <a:t>The Behavioural Influence Stairway Model (BISM)</a:t>
            </a:r>
            <a:endParaRPr lang="en-GB" b="1" dirty="0">
              <a:solidFill>
                <a:schemeClr val="accent1">
                  <a:lumMod val="50000"/>
                </a:schemeClr>
              </a:solidFill>
            </a:endParaRPr>
          </a:p>
        </p:txBody>
      </p:sp>
    </p:spTree>
    <p:extLst>
      <p:ext uri="{BB962C8B-B14F-4D97-AF65-F5344CB8AC3E}">
        <p14:creationId xmlns:p14="http://schemas.microsoft.com/office/powerpoint/2010/main" val="29810834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15000" r="-15000"/>
          </a:stretch>
        </a:blipFill>
        <a:effectLst/>
      </p:bgPr>
    </p:bg>
    <p:spTree>
      <p:nvGrpSpPr>
        <p:cNvPr id="1" name=""/>
        <p:cNvGrpSpPr/>
        <p:nvPr/>
      </p:nvGrpSpPr>
      <p:grpSpPr>
        <a:xfrm>
          <a:off x="0" y="0"/>
          <a:ext cx="0" cy="0"/>
          <a:chOff x="0" y="0"/>
          <a:chExt cx="0" cy="0"/>
        </a:xfrm>
      </p:grpSpPr>
      <p:sp>
        <p:nvSpPr>
          <p:cNvPr id="2" name="Rectangle 1"/>
          <p:cNvSpPr/>
          <p:nvPr/>
        </p:nvSpPr>
        <p:spPr>
          <a:xfrm>
            <a:off x="884419" y="2362761"/>
            <a:ext cx="7943057" cy="4401205"/>
          </a:xfrm>
          <a:prstGeom prst="rect">
            <a:avLst/>
          </a:prstGeom>
        </p:spPr>
        <p:txBody>
          <a:bodyPr wrap="square">
            <a:spAutoFit/>
          </a:bodyPr>
          <a:lstStyle/>
          <a:p>
            <a:r>
              <a:rPr lang="en-GB" sz="2800" dirty="0" smtClean="0">
                <a:solidFill>
                  <a:schemeClr val="tx2"/>
                </a:solidFill>
              </a:rPr>
              <a:t>Stage 4</a:t>
            </a:r>
            <a:r>
              <a:rPr lang="en-GB" sz="2800" b="1" dirty="0" smtClean="0">
                <a:solidFill>
                  <a:schemeClr val="tx2"/>
                </a:solidFill>
              </a:rPr>
              <a:t>:     INFLUENCE</a:t>
            </a:r>
          </a:p>
          <a:p>
            <a:endParaRPr lang="en-GB" sz="2800" dirty="0" smtClean="0">
              <a:solidFill>
                <a:schemeClr val="tx2"/>
              </a:solidFill>
            </a:endParaRPr>
          </a:p>
          <a:p>
            <a:pPr lvl="1"/>
            <a:r>
              <a:rPr lang="en-GB" sz="2800" dirty="0" smtClean="0">
                <a:solidFill>
                  <a:schemeClr val="accent1">
                    <a:lumMod val="50000"/>
                  </a:schemeClr>
                </a:solidFill>
              </a:rPr>
              <a:t>The act or power of producing an effect without apparent force or direct authority</a:t>
            </a:r>
          </a:p>
          <a:p>
            <a:pPr lvl="1"/>
            <a:endParaRPr lang="en-GB" sz="2800" dirty="0" smtClean="0">
              <a:solidFill>
                <a:schemeClr val="accent1">
                  <a:lumMod val="50000"/>
                </a:schemeClr>
              </a:solidFill>
            </a:endParaRPr>
          </a:p>
          <a:p>
            <a:pPr lvl="1"/>
            <a:r>
              <a:rPr lang="en-GB" sz="2800" dirty="0" smtClean="0">
                <a:solidFill>
                  <a:schemeClr val="accent1">
                    <a:lumMod val="50000"/>
                  </a:schemeClr>
                </a:solidFill>
              </a:rPr>
              <a:t>The negotiator earns the right to suggest a course of action</a:t>
            </a:r>
          </a:p>
          <a:p>
            <a:pPr lvl="1"/>
            <a:endParaRPr lang="en-GB" sz="2800" dirty="0" smtClean="0">
              <a:solidFill>
                <a:schemeClr val="accent1">
                  <a:lumMod val="50000"/>
                </a:schemeClr>
              </a:solidFill>
            </a:endParaRPr>
          </a:p>
          <a:p>
            <a:pPr lvl="1"/>
            <a:r>
              <a:rPr lang="en-GB" sz="2800" dirty="0" smtClean="0">
                <a:solidFill>
                  <a:schemeClr val="accent1">
                    <a:lumMod val="50000"/>
                  </a:schemeClr>
                </a:solidFill>
              </a:rPr>
              <a:t>Both work together to identify a solution that is suitable to both parties</a:t>
            </a:r>
          </a:p>
        </p:txBody>
      </p:sp>
      <p:sp>
        <p:nvSpPr>
          <p:cNvPr id="4" name="Title 2"/>
          <p:cNvSpPr txBox="1">
            <a:spLocks/>
          </p:cNvSpPr>
          <p:nvPr/>
        </p:nvSpPr>
        <p:spPr>
          <a:xfrm>
            <a:off x="581192" y="687474"/>
            <a:ext cx="7989752" cy="1083329"/>
          </a:xfrm>
          <a:prstGeom prst="rect">
            <a:avLst/>
          </a:prstGeom>
        </p:spPr>
        <p:txBody>
          <a:bodyPr>
            <a:no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solidFill>
                  <a:schemeClr val="accent1">
                    <a:lumMod val="50000"/>
                  </a:schemeClr>
                </a:solidFill>
              </a:rPr>
              <a:t>The Behavioural Influence Stairway Model (BISM)</a:t>
            </a:r>
            <a:endParaRPr lang="en-GB" b="1" dirty="0">
              <a:solidFill>
                <a:schemeClr val="accent1">
                  <a:lumMod val="50000"/>
                </a:schemeClr>
              </a:solidFill>
            </a:endParaRPr>
          </a:p>
        </p:txBody>
      </p:sp>
    </p:spTree>
    <p:extLst>
      <p:ext uri="{BB962C8B-B14F-4D97-AF65-F5344CB8AC3E}">
        <p14:creationId xmlns:p14="http://schemas.microsoft.com/office/powerpoint/2010/main" val="4380058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15000" r="-15000"/>
          </a:stretch>
        </a:blipFill>
        <a:effectLst/>
      </p:bgPr>
    </p:bg>
    <p:spTree>
      <p:nvGrpSpPr>
        <p:cNvPr id="1" name=""/>
        <p:cNvGrpSpPr/>
        <p:nvPr/>
      </p:nvGrpSpPr>
      <p:grpSpPr>
        <a:xfrm>
          <a:off x="0" y="0"/>
          <a:ext cx="0" cy="0"/>
          <a:chOff x="0" y="0"/>
          <a:chExt cx="0" cy="0"/>
        </a:xfrm>
      </p:grpSpPr>
      <p:sp>
        <p:nvSpPr>
          <p:cNvPr id="2" name="Rectangle 1"/>
          <p:cNvSpPr/>
          <p:nvPr/>
        </p:nvSpPr>
        <p:spPr>
          <a:xfrm>
            <a:off x="1184223" y="2362761"/>
            <a:ext cx="7643254" cy="3539430"/>
          </a:xfrm>
          <a:prstGeom prst="rect">
            <a:avLst/>
          </a:prstGeom>
        </p:spPr>
        <p:txBody>
          <a:bodyPr wrap="square">
            <a:spAutoFit/>
          </a:bodyPr>
          <a:lstStyle/>
          <a:p>
            <a:r>
              <a:rPr lang="en-GB" sz="2800" dirty="0" smtClean="0">
                <a:solidFill>
                  <a:schemeClr val="tx2"/>
                </a:solidFill>
              </a:rPr>
              <a:t>Behavioural change will only occur if all four stages are successfully completed and a relationship has formed between the person in crisis and the negotiator</a:t>
            </a:r>
          </a:p>
          <a:p>
            <a:endParaRPr lang="en-GB" sz="2800" dirty="0" smtClean="0">
              <a:solidFill>
                <a:schemeClr val="tx2"/>
              </a:solidFill>
            </a:endParaRPr>
          </a:p>
          <a:p>
            <a:r>
              <a:rPr lang="en-GB" sz="2800" dirty="0" smtClean="0">
                <a:solidFill>
                  <a:schemeClr val="tx2"/>
                </a:solidFill>
              </a:rPr>
              <a:t>Difficulty reaching this stage is often the result of the negotiator moving too quickly through the stages or skipping stages</a:t>
            </a:r>
            <a:endParaRPr lang="en-GB" sz="2800" dirty="0">
              <a:solidFill>
                <a:schemeClr val="tx2"/>
              </a:solidFill>
            </a:endParaRPr>
          </a:p>
        </p:txBody>
      </p:sp>
      <p:sp>
        <p:nvSpPr>
          <p:cNvPr id="4" name="Title 2"/>
          <p:cNvSpPr txBox="1">
            <a:spLocks/>
          </p:cNvSpPr>
          <p:nvPr/>
        </p:nvSpPr>
        <p:spPr>
          <a:xfrm>
            <a:off x="581192" y="687474"/>
            <a:ext cx="7989752" cy="1083329"/>
          </a:xfrm>
          <a:prstGeom prst="rect">
            <a:avLst/>
          </a:prstGeom>
        </p:spPr>
        <p:txBody>
          <a:bodyPr>
            <a:no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solidFill>
                  <a:schemeClr val="accent1">
                    <a:lumMod val="50000"/>
                  </a:schemeClr>
                </a:solidFill>
              </a:rPr>
              <a:t>The Behavioural Influence Stairway Model (BISM)</a:t>
            </a:r>
            <a:endParaRPr lang="en-GB" b="1" dirty="0">
              <a:solidFill>
                <a:schemeClr val="accent1">
                  <a:lumMod val="50000"/>
                </a:schemeClr>
              </a:solidFill>
            </a:endParaRPr>
          </a:p>
        </p:txBody>
      </p:sp>
    </p:spTree>
    <p:extLst>
      <p:ext uri="{BB962C8B-B14F-4D97-AF65-F5344CB8AC3E}">
        <p14:creationId xmlns:p14="http://schemas.microsoft.com/office/powerpoint/2010/main" val="377519221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47611" y="430967"/>
            <a:ext cx="5656913"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BISM – The forensic psychologists role</a:t>
            </a:r>
            <a:endParaRPr lang="en-GB" b="1" dirty="0">
              <a:solidFill>
                <a:schemeClr val="accent2">
                  <a:lumMod val="20000"/>
                  <a:lumOff val="80000"/>
                </a:schemeClr>
              </a:solidFill>
            </a:endParaRPr>
          </a:p>
        </p:txBody>
      </p:sp>
      <p:sp>
        <p:nvSpPr>
          <p:cNvPr id="2" name="Content Placeholder 1"/>
          <p:cNvSpPr>
            <a:spLocks noGrp="1"/>
          </p:cNvSpPr>
          <p:nvPr>
            <p:ph idx="1"/>
          </p:nvPr>
        </p:nvSpPr>
        <p:spPr>
          <a:xfrm>
            <a:off x="581192" y="2228003"/>
            <a:ext cx="7989752" cy="3944197"/>
          </a:xfrm>
        </p:spPr>
        <p:txBody>
          <a:bodyPr>
            <a:noAutofit/>
          </a:bodyPr>
          <a:lstStyle/>
          <a:p>
            <a:r>
              <a:rPr lang="en-GB" sz="2800" dirty="0" smtClean="0"/>
              <a:t>Monitors the progress of negotiations and advises the negotiator on the most beneficial tactics and approaches</a:t>
            </a:r>
          </a:p>
          <a:p>
            <a:endParaRPr lang="en-GB" sz="2800" dirty="0"/>
          </a:p>
          <a:p>
            <a:r>
              <a:rPr lang="en-GB" sz="2800" dirty="0" smtClean="0"/>
              <a:t>Ensures that the stairway is implemented effectively by the negotiation team</a:t>
            </a:r>
          </a:p>
          <a:p>
            <a:endParaRPr lang="en-GB" sz="2800" dirty="0"/>
          </a:p>
          <a:p>
            <a:r>
              <a:rPr lang="en-GB" sz="2800" dirty="0" smtClean="0"/>
              <a:t>Principled negotiation</a:t>
            </a:r>
            <a:endParaRPr lang="en-GB" sz="2800" dirty="0"/>
          </a:p>
        </p:txBody>
      </p:sp>
    </p:spTree>
    <p:extLst>
      <p:ext uri="{BB962C8B-B14F-4D97-AF65-F5344CB8AC3E}">
        <p14:creationId xmlns:p14="http://schemas.microsoft.com/office/powerpoint/2010/main" val="235562086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800" b="1" i="1" dirty="0" smtClean="0">
                <a:solidFill>
                  <a:schemeClr val="accent1">
                    <a:lumMod val="50000"/>
                  </a:schemeClr>
                </a:solidFill>
              </a:rPr>
              <a:t>1)  Separating personalities from the problem</a:t>
            </a:r>
          </a:p>
          <a:p>
            <a:endParaRPr lang="en-GB" sz="2800" dirty="0"/>
          </a:p>
          <a:p>
            <a:pPr lvl="1"/>
            <a:r>
              <a:rPr lang="en-GB" sz="2400" dirty="0" smtClean="0"/>
              <a:t>The forensic psychologist ensures the negotiator focuses on the problem and does not let any emotions get in the way</a:t>
            </a:r>
          </a:p>
          <a:p>
            <a:pPr lvl="1"/>
            <a:endParaRPr lang="en-GB" sz="2400" dirty="0"/>
          </a:p>
          <a:p>
            <a:pPr lvl="1"/>
            <a:r>
              <a:rPr lang="en-GB" sz="2400" dirty="0" smtClean="0"/>
              <a:t>Failure on the forensic psychologists part can lead to confrontation and no progress </a:t>
            </a:r>
            <a:endParaRPr lang="en-GB" sz="2400" dirty="0"/>
          </a:p>
        </p:txBody>
      </p:sp>
      <p:sp>
        <p:nvSpPr>
          <p:cNvPr id="5" name="Title 2"/>
          <p:cNvSpPr>
            <a:spLocks noGrp="1"/>
          </p:cNvSpPr>
          <p:nvPr>
            <p:ph type="title"/>
          </p:nvPr>
        </p:nvSpPr>
        <p:spPr>
          <a:xfrm>
            <a:off x="1747611" y="430967"/>
            <a:ext cx="5656913"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BISM – The forensic psychologists role</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270795378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800" b="1" i="1" dirty="0" smtClean="0">
                <a:solidFill>
                  <a:schemeClr val="accent1">
                    <a:lumMod val="50000"/>
                  </a:schemeClr>
                </a:solidFill>
              </a:rPr>
              <a:t>2) Focusing on interests and not positions</a:t>
            </a:r>
          </a:p>
          <a:p>
            <a:endParaRPr lang="en-GB" sz="2800" dirty="0"/>
          </a:p>
          <a:p>
            <a:pPr lvl="1"/>
            <a:r>
              <a:rPr lang="en-GB" sz="2400" dirty="0" smtClean="0"/>
              <a:t>The forensic psychologist encourages the negotiator to focus on the interests of the person in crisis</a:t>
            </a:r>
          </a:p>
          <a:p>
            <a:pPr lvl="1"/>
            <a:endParaRPr lang="en-GB" sz="2400" dirty="0"/>
          </a:p>
          <a:p>
            <a:pPr lvl="1"/>
            <a:r>
              <a:rPr lang="en-GB" sz="2400" dirty="0" smtClean="0"/>
              <a:t>Focusing on the </a:t>
            </a:r>
            <a:r>
              <a:rPr lang="en-GB" sz="2400" b="1" dirty="0" smtClean="0"/>
              <a:t>real </a:t>
            </a:r>
            <a:r>
              <a:rPr lang="en-GB" sz="2400" dirty="0" smtClean="0"/>
              <a:t>problem</a:t>
            </a:r>
            <a:endParaRPr lang="en-GB" sz="2400" dirty="0"/>
          </a:p>
        </p:txBody>
      </p:sp>
      <p:sp>
        <p:nvSpPr>
          <p:cNvPr id="5" name="Title 2"/>
          <p:cNvSpPr>
            <a:spLocks noGrp="1"/>
          </p:cNvSpPr>
          <p:nvPr>
            <p:ph type="title"/>
          </p:nvPr>
        </p:nvSpPr>
        <p:spPr>
          <a:xfrm>
            <a:off x="1747611" y="430967"/>
            <a:ext cx="5656913"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BISM – The forensic psychologists role</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53609317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800" b="1" i="1" dirty="0" smtClean="0">
                <a:solidFill>
                  <a:schemeClr val="accent1">
                    <a:lumMod val="50000"/>
                  </a:schemeClr>
                </a:solidFill>
              </a:rPr>
              <a:t>3)  Discussing options and alternatives</a:t>
            </a:r>
          </a:p>
          <a:p>
            <a:endParaRPr lang="en-GB" sz="2400" dirty="0"/>
          </a:p>
          <a:p>
            <a:pPr lvl="1"/>
            <a:r>
              <a:rPr lang="en-GB" sz="2400" dirty="0" smtClean="0"/>
              <a:t>Forensic psychologist encourages the negotiator to identify with the person in crisis all the possible options for dealing with the current situation</a:t>
            </a:r>
          </a:p>
          <a:p>
            <a:pPr lvl="1"/>
            <a:endParaRPr lang="en-GB" sz="2400" dirty="0"/>
          </a:p>
          <a:p>
            <a:pPr lvl="1"/>
            <a:r>
              <a:rPr lang="en-GB" sz="2400" dirty="0" smtClean="0"/>
              <a:t>Considering all the options to come to the most effective solution that leads to a safe and peaceful resolution for all</a:t>
            </a:r>
            <a:endParaRPr lang="en-GB" sz="2400" dirty="0"/>
          </a:p>
        </p:txBody>
      </p:sp>
      <p:sp>
        <p:nvSpPr>
          <p:cNvPr id="5" name="Title 2"/>
          <p:cNvSpPr>
            <a:spLocks noGrp="1"/>
          </p:cNvSpPr>
          <p:nvPr>
            <p:ph type="title"/>
          </p:nvPr>
        </p:nvSpPr>
        <p:spPr>
          <a:xfrm>
            <a:off x="1747611" y="430967"/>
            <a:ext cx="5656913"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BISM – The forensic psychologists role</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210280825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b="1" i="1" dirty="0" smtClean="0">
                <a:solidFill>
                  <a:schemeClr val="accent1">
                    <a:lumMod val="50000"/>
                  </a:schemeClr>
                </a:solidFill>
              </a:rPr>
              <a:t>4) Maintaining an objective criteria</a:t>
            </a:r>
          </a:p>
          <a:p>
            <a:endParaRPr lang="en-GB" dirty="0"/>
          </a:p>
          <a:p>
            <a:pPr lvl="1"/>
            <a:r>
              <a:rPr lang="en-GB" sz="2400" dirty="0" smtClean="0"/>
              <a:t>Forensic psychologist must advise the negotiator to be clear with the person in crisis about what is negotiable and what is not</a:t>
            </a:r>
          </a:p>
          <a:p>
            <a:pPr lvl="1"/>
            <a:endParaRPr lang="en-GB" sz="2400" dirty="0"/>
          </a:p>
          <a:p>
            <a:pPr lvl="1"/>
            <a:r>
              <a:rPr lang="en-GB" sz="2400" dirty="0" smtClean="0"/>
              <a:t>Forensic psychologists must also always be aware of the limits of their role/ their ability to function in a crisis or conflict situation</a:t>
            </a:r>
          </a:p>
        </p:txBody>
      </p:sp>
      <p:sp>
        <p:nvSpPr>
          <p:cNvPr id="5" name="Title 2"/>
          <p:cNvSpPr>
            <a:spLocks noGrp="1"/>
          </p:cNvSpPr>
          <p:nvPr>
            <p:ph type="title"/>
          </p:nvPr>
        </p:nvSpPr>
        <p:spPr>
          <a:xfrm>
            <a:off x="1747611" y="430967"/>
            <a:ext cx="5656913" cy="1485900"/>
          </a:xfrm>
          <a:solidFill>
            <a:schemeClr val="accent2">
              <a:lumMod val="50000"/>
            </a:schemeClr>
          </a:solidFill>
        </p:spPr>
        <p:txBody>
          <a:bodyPr>
            <a:noAutofit/>
          </a:bodyPr>
          <a:lstStyle/>
          <a:p>
            <a:pPr algn="ctr"/>
            <a:r>
              <a:rPr lang="en-GB" b="1" dirty="0" smtClean="0">
                <a:solidFill>
                  <a:schemeClr val="accent2">
                    <a:lumMod val="20000"/>
                    <a:lumOff val="80000"/>
                  </a:schemeClr>
                </a:solidFill>
              </a:rPr>
              <a:t>BISM – The forensic psychologists role</a:t>
            </a:r>
            <a:endParaRPr lang="en-GB" b="1" dirty="0">
              <a:solidFill>
                <a:schemeClr val="accent2">
                  <a:lumMod val="20000"/>
                  <a:lumOff val="80000"/>
                </a:schemeClr>
              </a:solidFill>
            </a:endParaRPr>
          </a:p>
        </p:txBody>
      </p:sp>
    </p:spTree>
    <p:extLst>
      <p:ext uri="{BB962C8B-B14F-4D97-AF65-F5344CB8AC3E}">
        <p14:creationId xmlns:p14="http://schemas.microsoft.com/office/powerpoint/2010/main" val="153812386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2226376" y="2681705"/>
            <a:ext cx="4699384" cy="2623823"/>
          </a:xfrm>
          <a:prstGeom prst="rect">
            <a:avLst/>
          </a:prstGeom>
        </p:spPr>
      </p:pic>
    </p:spTree>
    <p:extLst>
      <p:ext uri="{BB962C8B-B14F-4D97-AF65-F5344CB8AC3E}">
        <p14:creationId xmlns:p14="http://schemas.microsoft.com/office/powerpoint/2010/main" val="40895095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Cro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192</TotalTime>
  <Words>4231</Words>
  <Application>Microsoft Office PowerPoint</Application>
  <PresentationFormat>On-screen Show (4:3)</PresentationFormat>
  <Paragraphs>367</Paragraphs>
  <Slides>52</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Franklin Gothic Book</vt:lpstr>
      <vt:lpstr>Wingdings</vt:lpstr>
      <vt:lpstr>Crop</vt:lpstr>
      <vt:lpstr>Applied Psychology</vt:lpstr>
      <vt:lpstr>PowerPoint Presentation</vt:lpstr>
      <vt:lpstr>What do Forensic Psychologists do?</vt:lpstr>
      <vt:lpstr>Psychology AND the law</vt:lpstr>
      <vt:lpstr>PowerPoint Presentation</vt:lpstr>
      <vt:lpstr>Psychology IN the law</vt:lpstr>
      <vt:lpstr>Forensic Psychology in the media</vt:lpstr>
      <vt:lpstr>PowerPoint Presentation</vt:lpstr>
      <vt:lpstr>Forensic Psychology in the media</vt:lpstr>
      <vt:lpstr>A week in the life of…</vt:lpstr>
      <vt:lpstr>PowerPoint Presentation</vt:lpstr>
      <vt:lpstr>Professional and ethical issues</vt:lpstr>
      <vt:lpstr>BPS core roles in Forensic Psychology</vt:lpstr>
      <vt:lpstr>PowerPoint Presentation</vt:lpstr>
      <vt:lpstr>PowerPoint Presentation</vt:lpstr>
      <vt:lpstr>PowerPoint Presentation</vt:lpstr>
      <vt:lpstr>PowerPoint Presentation</vt:lpstr>
      <vt:lpstr>PowerPoint Presentation</vt:lpstr>
      <vt:lpstr>Reflective practice</vt:lpstr>
      <vt:lpstr>Working with offenders</vt:lpstr>
      <vt:lpstr>Working with offenders</vt:lpstr>
      <vt:lpstr>PowerPoint Presentation</vt:lpstr>
      <vt:lpstr>Risk Assessment</vt:lpstr>
      <vt:lpstr>Factors that influence risk</vt:lpstr>
      <vt:lpstr>Dynamic Factors</vt:lpstr>
      <vt:lpstr>Evolving risk assessment</vt:lpstr>
      <vt:lpstr>PowerPoint Presentation</vt:lpstr>
      <vt:lpstr>Youth Justice Board (2005)</vt:lpstr>
      <vt:lpstr>Youth Justice Board (2005)</vt:lpstr>
      <vt:lpstr>Youth Justice Board (2005)</vt:lpstr>
      <vt:lpstr>Formulation of Offending</vt:lpstr>
      <vt:lpstr>Working with offenders</vt:lpstr>
      <vt:lpstr>Working with offenders</vt:lpstr>
      <vt:lpstr>Working with offenders</vt:lpstr>
      <vt:lpstr>PowerPoint Presentation</vt:lpstr>
      <vt:lpstr>Crisis and conflict situations</vt:lpstr>
      <vt:lpstr>Crisis and Conflict Situations</vt:lpstr>
      <vt:lpstr>Crisis and Conflict Situations</vt:lpstr>
      <vt:lpstr>Psychological Theory</vt:lpstr>
      <vt:lpstr>The Behavioural Influence Stairway Model (BISM)</vt:lpstr>
      <vt:lpstr>BISM</vt:lpstr>
      <vt:lpstr>PowerPoint Presentation</vt:lpstr>
      <vt:lpstr>PowerPoint Presentation</vt:lpstr>
      <vt:lpstr>PowerPoint Presentation</vt:lpstr>
      <vt:lpstr>PowerPoint Presentation</vt:lpstr>
      <vt:lpstr>PowerPoint Presentation</vt:lpstr>
      <vt:lpstr>BISM – The forensic psychologists role</vt:lpstr>
      <vt:lpstr>BISM – The forensic psychologists role</vt:lpstr>
      <vt:lpstr>BISM – The forensic psychologists role</vt:lpstr>
      <vt:lpstr>BISM – The forensic psychologists role</vt:lpstr>
      <vt:lpstr>BISM – The forensic psychologists role</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Windows User</cp:lastModifiedBy>
  <cp:revision>7</cp:revision>
  <dcterms:created xsi:type="dcterms:W3CDTF">2016-04-18T07:02:25Z</dcterms:created>
  <dcterms:modified xsi:type="dcterms:W3CDTF">2018-02-27T21:23:40Z</dcterms:modified>
</cp:coreProperties>
</file>