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1310" r:id="rId2"/>
    <p:sldId id="257" r:id="rId3"/>
    <p:sldId id="322" r:id="rId4"/>
    <p:sldId id="261" r:id="rId5"/>
    <p:sldId id="313" r:id="rId6"/>
    <p:sldId id="1319" r:id="rId7"/>
    <p:sldId id="1311" r:id="rId8"/>
    <p:sldId id="315" r:id="rId9"/>
    <p:sldId id="1321" r:id="rId10"/>
    <p:sldId id="316" r:id="rId11"/>
    <p:sldId id="326" r:id="rId12"/>
    <p:sldId id="303" r:id="rId13"/>
    <p:sldId id="1313" r:id="rId14"/>
    <p:sldId id="1328" r:id="rId15"/>
    <p:sldId id="328" r:id="rId16"/>
    <p:sldId id="324" r:id="rId17"/>
    <p:sldId id="1322" r:id="rId18"/>
    <p:sldId id="1325" r:id="rId19"/>
    <p:sldId id="329" r:id="rId20"/>
    <p:sldId id="277" r:id="rId21"/>
    <p:sldId id="272" r:id="rId22"/>
    <p:sldId id="1331" r:id="rId23"/>
    <p:sldId id="1332" r:id="rId24"/>
    <p:sldId id="320" r:id="rId25"/>
    <p:sldId id="1316" r:id="rId26"/>
    <p:sldId id="321" r:id="rId27"/>
    <p:sldId id="1330" r:id="rId28"/>
    <p:sldId id="1318" r:id="rId29"/>
    <p:sldId id="1317" r:id="rId30"/>
    <p:sldId id="1327" r:id="rId31"/>
    <p:sldId id="1323" r:id="rId32"/>
    <p:sldId id="1326" r:id="rId33"/>
    <p:sldId id="319" r:id="rId34"/>
    <p:sldId id="1329" r:id="rId35"/>
    <p:sldId id="323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822" autoAdjust="0"/>
    <p:restoredTop sz="60383" autoAdjust="0"/>
  </p:normalViewPr>
  <p:slideViewPr>
    <p:cSldViewPr snapToGrid="0">
      <p:cViewPr varScale="1">
        <p:scale>
          <a:sx n="47" d="100"/>
          <a:sy n="47" d="100"/>
        </p:scale>
        <p:origin x="1784" y="20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73F251-2AF2-D146-BA87-BCA24053F6E6}" type="doc">
      <dgm:prSet loTypeId="urn:microsoft.com/office/officeart/2005/8/layout/chart3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EA8FED-3A10-0B4D-95FF-C90124BD59E4}">
      <dgm:prSet phldrT="[Text]" custT="1"/>
      <dgm:spPr/>
      <dgm:t>
        <a:bodyPr/>
        <a:lstStyle/>
        <a:p>
          <a:r>
            <a:rPr lang="en-US" sz="2400" dirty="0">
              <a:solidFill>
                <a:schemeClr val="tx1"/>
              </a:solidFill>
            </a:rPr>
            <a:t>Iaith</a:t>
          </a:r>
        </a:p>
        <a:p>
          <a:r>
            <a:rPr lang="en-US" sz="2400" dirty="0">
              <a:solidFill>
                <a:schemeClr val="tx1"/>
              </a:solidFill>
            </a:rPr>
            <a:t>Language</a:t>
          </a:r>
        </a:p>
      </dgm:t>
    </dgm:pt>
    <dgm:pt modelId="{AC163C27-AE07-9E43-B3F1-0B9378DC6C51}" type="parTrans" cxnId="{9E3EF25C-94B0-E04D-8D3A-47D39EAAE068}">
      <dgm:prSet/>
      <dgm:spPr/>
      <dgm:t>
        <a:bodyPr/>
        <a:lstStyle/>
        <a:p>
          <a:endParaRPr lang="en-US"/>
        </a:p>
      </dgm:t>
    </dgm:pt>
    <dgm:pt modelId="{0797E315-88F9-5441-AEF6-C726DF376324}" type="sibTrans" cxnId="{9E3EF25C-94B0-E04D-8D3A-47D39EAAE068}">
      <dgm:prSet/>
      <dgm:spPr/>
      <dgm:t>
        <a:bodyPr/>
        <a:lstStyle/>
        <a:p>
          <a:endParaRPr lang="en-US"/>
        </a:p>
      </dgm:t>
    </dgm:pt>
    <dgm:pt modelId="{52E73CC1-5ACB-714B-8A08-39D7B9E64A15}">
      <dgm:prSet phldrT="[Text]" custT="1"/>
      <dgm:spPr/>
      <dgm:t>
        <a:bodyPr/>
        <a:lstStyle/>
        <a:p>
          <a:r>
            <a:rPr lang="en-US" sz="3200" dirty="0" err="1">
              <a:solidFill>
                <a:schemeClr val="tx1"/>
              </a:solidFill>
            </a:rPr>
            <a:t>Dysgu</a:t>
          </a:r>
          <a:endParaRPr lang="en-US" sz="3200" dirty="0">
            <a:solidFill>
              <a:schemeClr val="tx1"/>
            </a:solidFill>
          </a:endParaRPr>
        </a:p>
        <a:p>
          <a:r>
            <a:rPr lang="en-US" sz="3200" dirty="0">
              <a:solidFill>
                <a:schemeClr val="tx1"/>
              </a:solidFill>
            </a:rPr>
            <a:t>Learning</a:t>
          </a:r>
        </a:p>
      </dgm:t>
    </dgm:pt>
    <dgm:pt modelId="{57A570B6-E716-FA4E-B0BC-61AC80B497A2}" type="parTrans" cxnId="{8E14D935-8388-0040-98B3-306CEA5ED7EE}">
      <dgm:prSet/>
      <dgm:spPr/>
      <dgm:t>
        <a:bodyPr/>
        <a:lstStyle/>
        <a:p>
          <a:endParaRPr lang="en-US"/>
        </a:p>
      </dgm:t>
    </dgm:pt>
    <dgm:pt modelId="{A2B5BCE2-EBD7-4446-9EA5-157387D2F7A9}" type="sibTrans" cxnId="{8E14D935-8388-0040-98B3-306CEA5ED7EE}">
      <dgm:prSet/>
      <dgm:spPr/>
      <dgm:t>
        <a:bodyPr/>
        <a:lstStyle/>
        <a:p>
          <a:endParaRPr lang="en-US"/>
        </a:p>
      </dgm:t>
    </dgm:pt>
    <dgm:pt modelId="{7225F9AA-DB5C-8247-B146-9C9C81E35313}">
      <dgm:prSet phldrT="[Text]" custT="1"/>
      <dgm:spPr/>
      <dgm:t>
        <a:bodyPr/>
        <a:lstStyle/>
        <a:p>
          <a:r>
            <a:rPr lang="en-US" sz="2800" dirty="0" err="1">
              <a:solidFill>
                <a:schemeClr val="tx1"/>
              </a:solidFill>
            </a:rPr>
            <a:t>MeddwlThinking</a:t>
          </a:r>
          <a:endParaRPr lang="en-US" sz="2800" dirty="0">
            <a:solidFill>
              <a:schemeClr val="tx1"/>
            </a:solidFill>
          </a:endParaRPr>
        </a:p>
      </dgm:t>
    </dgm:pt>
    <dgm:pt modelId="{49A208B4-D471-DB40-B34D-0F776CE1C487}" type="parTrans" cxnId="{8343B7A1-8DA8-964C-AD20-DFA694112E83}">
      <dgm:prSet/>
      <dgm:spPr/>
      <dgm:t>
        <a:bodyPr/>
        <a:lstStyle/>
        <a:p>
          <a:endParaRPr lang="en-US"/>
        </a:p>
      </dgm:t>
    </dgm:pt>
    <dgm:pt modelId="{980B9681-98CC-3B49-B104-E0199B471300}" type="sibTrans" cxnId="{8343B7A1-8DA8-964C-AD20-DFA694112E83}">
      <dgm:prSet/>
      <dgm:spPr/>
      <dgm:t>
        <a:bodyPr/>
        <a:lstStyle/>
        <a:p>
          <a:endParaRPr lang="en-US"/>
        </a:p>
      </dgm:t>
    </dgm:pt>
    <dgm:pt modelId="{2ED879CF-57A8-A141-B108-105702473C78}" type="pres">
      <dgm:prSet presAssocID="{3173F251-2AF2-D146-BA87-BCA24053F6E6}" presName="compositeShape" presStyleCnt="0">
        <dgm:presLayoutVars>
          <dgm:chMax val="7"/>
          <dgm:dir/>
          <dgm:resizeHandles val="exact"/>
        </dgm:presLayoutVars>
      </dgm:prSet>
      <dgm:spPr/>
    </dgm:pt>
    <dgm:pt modelId="{C826A46C-B861-7042-B550-B0273B0741F7}" type="pres">
      <dgm:prSet presAssocID="{3173F251-2AF2-D146-BA87-BCA24053F6E6}" presName="wedge1" presStyleLbl="node1" presStyleIdx="0" presStyleCnt="3" custLinFactNeighborX="3754" custLinFactNeighborY="4068"/>
      <dgm:spPr/>
    </dgm:pt>
    <dgm:pt modelId="{0BCA8C4A-419E-F143-877E-319D4EB8A1A3}" type="pres">
      <dgm:prSet presAssocID="{3173F251-2AF2-D146-BA87-BCA24053F6E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AD9B2FC6-07CE-F845-9E55-B84E49C216B0}" type="pres">
      <dgm:prSet presAssocID="{3173F251-2AF2-D146-BA87-BCA24053F6E6}" presName="wedge2" presStyleLbl="node1" presStyleIdx="1" presStyleCnt="3"/>
      <dgm:spPr/>
    </dgm:pt>
    <dgm:pt modelId="{427BAA9D-87F9-0D4F-9850-97247E699489}" type="pres">
      <dgm:prSet presAssocID="{3173F251-2AF2-D146-BA87-BCA24053F6E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DE990338-37D8-5243-B468-668FE518A44F}" type="pres">
      <dgm:prSet presAssocID="{3173F251-2AF2-D146-BA87-BCA24053F6E6}" presName="wedge3" presStyleLbl="node1" presStyleIdx="2" presStyleCnt="3" custScaleX="98690" custLinFactNeighborX="239" custLinFactNeighborY="468"/>
      <dgm:spPr/>
    </dgm:pt>
    <dgm:pt modelId="{C0F3209B-CF81-FC4E-93C1-83EF5491F13A}" type="pres">
      <dgm:prSet presAssocID="{3173F251-2AF2-D146-BA87-BCA24053F6E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8E14D935-8388-0040-98B3-306CEA5ED7EE}" srcId="{3173F251-2AF2-D146-BA87-BCA24053F6E6}" destId="{52E73CC1-5ACB-714B-8A08-39D7B9E64A15}" srcOrd="1" destOrd="0" parTransId="{57A570B6-E716-FA4E-B0BC-61AC80B497A2}" sibTransId="{A2B5BCE2-EBD7-4446-9EA5-157387D2F7A9}"/>
    <dgm:cxn modelId="{3D1A613D-125C-6D49-B7AB-8420A117807F}" type="presOf" srcId="{3173F251-2AF2-D146-BA87-BCA24053F6E6}" destId="{2ED879CF-57A8-A141-B108-105702473C78}" srcOrd="0" destOrd="0" presId="urn:microsoft.com/office/officeart/2005/8/layout/chart3"/>
    <dgm:cxn modelId="{9E3EF25C-94B0-E04D-8D3A-47D39EAAE068}" srcId="{3173F251-2AF2-D146-BA87-BCA24053F6E6}" destId="{7AEA8FED-3A10-0B4D-95FF-C90124BD59E4}" srcOrd="0" destOrd="0" parTransId="{AC163C27-AE07-9E43-B3F1-0B9378DC6C51}" sibTransId="{0797E315-88F9-5441-AEF6-C726DF376324}"/>
    <dgm:cxn modelId="{8255017F-E5B1-3C42-81AE-60DC9FD63EFD}" type="presOf" srcId="{7225F9AA-DB5C-8247-B146-9C9C81E35313}" destId="{C0F3209B-CF81-FC4E-93C1-83EF5491F13A}" srcOrd="1" destOrd="0" presId="urn:microsoft.com/office/officeart/2005/8/layout/chart3"/>
    <dgm:cxn modelId="{2BB50880-E190-934A-9EA7-4FBEB8AF2C42}" type="presOf" srcId="{7225F9AA-DB5C-8247-B146-9C9C81E35313}" destId="{DE990338-37D8-5243-B468-668FE518A44F}" srcOrd="0" destOrd="0" presId="urn:microsoft.com/office/officeart/2005/8/layout/chart3"/>
    <dgm:cxn modelId="{BA863E94-125A-F14B-A420-BF3753B45329}" type="presOf" srcId="{7AEA8FED-3A10-0B4D-95FF-C90124BD59E4}" destId="{C826A46C-B861-7042-B550-B0273B0741F7}" srcOrd="0" destOrd="0" presId="urn:microsoft.com/office/officeart/2005/8/layout/chart3"/>
    <dgm:cxn modelId="{8343B7A1-8DA8-964C-AD20-DFA694112E83}" srcId="{3173F251-2AF2-D146-BA87-BCA24053F6E6}" destId="{7225F9AA-DB5C-8247-B146-9C9C81E35313}" srcOrd="2" destOrd="0" parTransId="{49A208B4-D471-DB40-B34D-0F776CE1C487}" sibTransId="{980B9681-98CC-3B49-B104-E0199B471300}"/>
    <dgm:cxn modelId="{2978C3C2-DCEE-6343-B1AF-5DB1E993C06A}" type="presOf" srcId="{52E73CC1-5ACB-714B-8A08-39D7B9E64A15}" destId="{427BAA9D-87F9-0D4F-9850-97247E699489}" srcOrd="1" destOrd="0" presId="urn:microsoft.com/office/officeart/2005/8/layout/chart3"/>
    <dgm:cxn modelId="{9D1ADED0-57BE-EB41-ACB6-D8A5D906A0A1}" type="presOf" srcId="{52E73CC1-5ACB-714B-8A08-39D7B9E64A15}" destId="{AD9B2FC6-07CE-F845-9E55-B84E49C216B0}" srcOrd="0" destOrd="0" presId="urn:microsoft.com/office/officeart/2005/8/layout/chart3"/>
    <dgm:cxn modelId="{42A7A1D1-F804-5144-B800-5A039251FD74}" type="presOf" srcId="{7AEA8FED-3A10-0B4D-95FF-C90124BD59E4}" destId="{0BCA8C4A-419E-F143-877E-319D4EB8A1A3}" srcOrd="1" destOrd="0" presId="urn:microsoft.com/office/officeart/2005/8/layout/chart3"/>
    <dgm:cxn modelId="{BA545741-702D-1B4A-AB44-06649E115886}" type="presParOf" srcId="{2ED879CF-57A8-A141-B108-105702473C78}" destId="{C826A46C-B861-7042-B550-B0273B0741F7}" srcOrd="0" destOrd="0" presId="urn:microsoft.com/office/officeart/2005/8/layout/chart3"/>
    <dgm:cxn modelId="{6C7023AC-2A9F-8345-AA6F-FB32F56A7A27}" type="presParOf" srcId="{2ED879CF-57A8-A141-B108-105702473C78}" destId="{0BCA8C4A-419E-F143-877E-319D4EB8A1A3}" srcOrd="1" destOrd="0" presId="urn:microsoft.com/office/officeart/2005/8/layout/chart3"/>
    <dgm:cxn modelId="{39E5BAB1-3631-6B4B-89AE-A542A0101D99}" type="presParOf" srcId="{2ED879CF-57A8-A141-B108-105702473C78}" destId="{AD9B2FC6-07CE-F845-9E55-B84E49C216B0}" srcOrd="2" destOrd="0" presId="urn:microsoft.com/office/officeart/2005/8/layout/chart3"/>
    <dgm:cxn modelId="{997D0BF6-FF12-2442-AB9F-692EC0BA2B44}" type="presParOf" srcId="{2ED879CF-57A8-A141-B108-105702473C78}" destId="{427BAA9D-87F9-0D4F-9850-97247E699489}" srcOrd="3" destOrd="0" presId="urn:microsoft.com/office/officeart/2005/8/layout/chart3"/>
    <dgm:cxn modelId="{4652F219-EC10-634E-BF84-1CFA0AFCC3DE}" type="presParOf" srcId="{2ED879CF-57A8-A141-B108-105702473C78}" destId="{DE990338-37D8-5243-B468-668FE518A44F}" srcOrd="4" destOrd="0" presId="urn:microsoft.com/office/officeart/2005/8/layout/chart3"/>
    <dgm:cxn modelId="{61D43E25-5EAC-424D-AF73-E72EE939638E}" type="presParOf" srcId="{2ED879CF-57A8-A141-B108-105702473C78}" destId="{C0F3209B-CF81-FC4E-93C1-83EF5491F13A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26A46C-B861-7042-B550-B0273B0741F7}">
      <dsp:nvSpPr>
        <dsp:cNvPr id="0" name=""/>
        <dsp:cNvSpPr/>
      </dsp:nvSpPr>
      <dsp:spPr>
        <a:xfrm>
          <a:off x="1677526" y="492170"/>
          <a:ext cx="4066277" cy="4066277"/>
        </a:xfrm>
        <a:prstGeom prst="pie">
          <a:avLst>
            <a:gd name="adj1" fmla="val 16200000"/>
            <a:gd name="adj2" fmla="val 18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Iaith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Language</a:t>
          </a:r>
        </a:p>
      </dsp:txBody>
      <dsp:txXfrm>
        <a:off x="3888322" y="1242495"/>
        <a:ext cx="1379629" cy="1355425"/>
      </dsp:txXfrm>
    </dsp:sp>
    <dsp:sp modelId="{AD9B2FC6-07CE-F845-9E55-B84E49C216B0}">
      <dsp:nvSpPr>
        <dsp:cNvPr id="0" name=""/>
        <dsp:cNvSpPr/>
      </dsp:nvSpPr>
      <dsp:spPr>
        <a:xfrm>
          <a:off x="1315271" y="447774"/>
          <a:ext cx="4066277" cy="4066277"/>
        </a:xfrm>
        <a:prstGeom prst="pie">
          <a:avLst>
            <a:gd name="adj1" fmla="val 1800000"/>
            <a:gd name="adj2" fmla="val 90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 err="1">
              <a:solidFill>
                <a:schemeClr val="tx1"/>
              </a:solidFill>
            </a:rPr>
            <a:t>Dysgu</a:t>
          </a:r>
          <a:endParaRPr lang="en-US" sz="3200" kern="1200" dirty="0">
            <a:solidFill>
              <a:schemeClr val="tx1"/>
            </a:solidFill>
          </a:endParaRP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tx1"/>
              </a:solidFill>
            </a:rPr>
            <a:t>Learning</a:t>
          </a:r>
        </a:p>
      </dsp:txBody>
      <dsp:txXfrm>
        <a:off x="2428656" y="3013402"/>
        <a:ext cx="1839506" cy="1258609"/>
      </dsp:txXfrm>
    </dsp:sp>
    <dsp:sp modelId="{DE990338-37D8-5243-B468-668FE518A44F}">
      <dsp:nvSpPr>
        <dsp:cNvPr id="0" name=""/>
        <dsp:cNvSpPr/>
      </dsp:nvSpPr>
      <dsp:spPr>
        <a:xfrm>
          <a:off x="1351623" y="466804"/>
          <a:ext cx="4013009" cy="4066277"/>
        </a:xfrm>
        <a:prstGeom prst="pie">
          <a:avLst>
            <a:gd name="adj1" fmla="val 90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>
              <a:solidFill>
                <a:schemeClr val="tx1"/>
              </a:solidFill>
            </a:rPr>
            <a:t>MeddwlThinking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1781588" y="1265537"/>
        <a:ext cx="1361556" cy="13554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7A54D7-BEA0-4DEA-A6D6-F801BE42E36D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46F14A-92E2-43D6-A7DB-A6FDFB2583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670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resourcecentre.savethechildren.net/sites/default/files/documents/barod_i_ddarllen-papur_briffio_polisi.pdf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6512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1900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817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156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grwp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1057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grwp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1781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grwp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6605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ddosbarthu</a:t>
            </a:r>
            <a:endParaRPr lang="en-GB" dirty="0"/>
          </a:p>
          <a:p>
            <a:endParaRPr lang="en-GB" dirty="0"/>
          </a:p>
          <a:p>
            <a:r>
              <a:rPr lang="en-GB" dirty="0"/>
              <a:t>Sorting activity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3746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Pennod</a:t>
            </a:r>
            <a:r>
              <a:rPr lang="en-GB" dirty="0"/>
              <a:t> 7 –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llyfr</a:t>
            </a:r>
            <a:r>
              <a:rPr lang="en-GB" dirty="0"/>
              <a:t> “Y </a:t>
            </a:r>
            <a:r>
              <a:rPr lang="en-GB" dirty="0" err="1"/>
              <a:t>Plentyn</a:t>
            </a:r>
            <a:r>
              <a:rPr lang="en-GB" dirty="0"/>
              <a:t> Bach”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wych</a:t>
            </a:r>
            <a:r>
              <a:rPr lang="en-GB" dirty="0"/>
              <a:t> </a:t>
            </a:r>
            <a:r>
              <a:rPr lang="en-GB" dirty="0" err="1"/>
              <a:t>ynglyn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am </a:t>
            </a:r>
            <a:r>
              <a:rPr lang="en-GB" dirty="0" err="1"/>
              <a:t>ddamcaniaethwyr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”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”</a:t>
            </a:r>
          </a:p>
          <a:p>
            <a:pPr marL="228600" indent="-228600">
              <a:buAutoNum type="arabicPeriod"/>
            </a:pPr>
            <a:endParaRPr lang="en-GB" dirty="0"/>
          </a:p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7144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3379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hlinkClick r:id="rId3"/>
              </a:rPr>
              <a:t>https://resourcecentre.savethechildren.net/sites/default/files/documents/barod_i_ddarllen-papur_briffio_polisi.pdf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5999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www.google.co.uk</a:t>
            </a:r>
            <a:r>
              <a:rPr lang="en-GB" dirty="0"/>
              <a:t>/</a:t>
            </a:r>
            <a:r>
              <a:rPr lang="en-GB" dirty="0" err="1"/>
              <a:t>url?sa</a:t>
            </a:r>
            <a:r>
              <a:rPr lang="en-GB" dirty="0"/>
              <a:t>=</a:t>
            </a:r>
            <a:r>
              <a:rPr lang="en-GB" dirty="0" err="1"/>
              <a:t>t&amp;rct</a:t>
            </a:r>
            <a:r>
              <a:rPr lang="en-GB" dirty="0"/>
              <a:t>=</a:t>
            </a:r>
            <a:r>
              <a:rPr lang="en-GB" dirty="0" err="1"/>
              <a:t>j&amp;q</a:t>
            </a:r>
            <a:r>
              <a:rPr lang="en-GB" dirty="0"/>
              <a:t>=&amp;</a:t>
            </a:r>
            <a:r>
              <a:rPr lang="en-GB" dirty="0" err="1"/>
              <a:t>esrc</a:t>
            </a:r>
            <a:r>
              <a:rPr lang="en-GB" dirty="0"/>
              <a:t>=</a:t>
            </a:r>
            <a:r>
              <a:rPr lang="en-GB" dirty="0" err="1"/>
              <a:t>s&amp;source</a:t>
            </a:r>
            <a:r>
              <a:rPr lang="en-GB" dirty="0"/>
              <a:t>=</a:t>
            </a:r>
            <a:r>
              <a:rPr lang="en-GB" dirty="0" err="1"/>
              <a:t>web&amp;cd</a:t>
            </a:r>
            <a:r>
              <a:rPr lang="en-GB" dirty="0"/>
              <a:t>=&amp;</a:t>
            </a:r>
            <a:r>
              <a:rPr lang="en-GB" dirty="0" err="1"/>
              <a:t>ved</a:t>
            </a:r>
            <a:r>
              <a:rPr lang="en-GB" dirty="0"/>
              <a:t>=2ahUKEwi91YWnk8rzAhUHAcAKHcp1CzsQFnoECAwQAQ&amp;url=https%3A%2F%2Fwww.savethechildren.org.uk%2Fcontent%2Fdam%2Fglobal%2Freports%2Feducation-and-child-protection%2Fready-to-read-wales.pdf&amp;usg=AOvVaw2xnbzn3QIEm-IiNihGy0EN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7373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Beth gall </a:t>
            </a:r>
            <a:r>
              <a:rPr lang="en-GB" dirty="0" err="1"/>
              <a:t>rhieni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7172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fyddai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cyngor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rieni</a:t>
            </a:r>
            <a:r>
              <a:rPr lang="en-GB" dirty="0"/>
              <a:t>? – Gwaith </a:t>
            </a:r>
            <a:r>
              <a:rPr lang="en-GB" dirty="0" err="1"/>
              <a:t>Grwp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21338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DECHRAU’N DEG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Dechrau’n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Deg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fenter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Lywodraeth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Cymru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sy’n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ceisio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cynnig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mwy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gymorth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chyfleoedd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deuluoedd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sy’n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cynnwys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4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oed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Mae’r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4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gwasanaeth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craidd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ddarparir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ganlyn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:-</a:t>
            </a:r>
          </a:p>
          <a:p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Gwasanaeth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Iechyd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Blynyddoedd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Cynnar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Gofal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</a:t>
            </a:r>
          </a:p>
          <a:p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Cymorth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Rhianta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Cymorth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Cynnar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gydag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Iaith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MUDIAD MEITHRIN / CYLCHOEDD TI A FI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llyw.cymru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/sites/default/files/publications/2020-11/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siarad-gyda-fi.pdf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828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Michaels, S., O'Connor, C., &amp; Resnick, L. B. (2008), ‘Deliberative discourse idealized and realized: accountable talk in the classroom and in civic life’,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Studies in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Philosophy and Education, 27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(4), 283‐297.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Mannion, J. and Mercer, N. (2016) Learning to learn: improving attainment, closing the gap at Key Stage 3.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Curriculum Journal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4259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CF1729-830B-4627-860A-801CF08C5BE3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5152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CF1729-830B-4627-860A-801CF08C5BE3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8359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7590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Tudalennau</a:t>
            </a:r>
            <a:r>
              <a:rPr lang="en-GB" dirty="0"/>
              <a:t> 34 a 35</a:t>
            </a:r>
          </a:p>
          <a:p>
            <a:endParaRPr lang="en-GB" dirty="0"/>
          </a:p>
          <a:p>
            <a:r>
              <a:rPr lang="en-GB" b="1" dirty="0"/>
              <a:t>https://</a:t>
            </a:r>
            <a:r>
              <a:rPr lang="en-GB" b="1" dirty="0" err="1"/>
              <a:t>www.google.co.uk</a:t>
            </a:r>
            <a:r>
              <a:rPr lang="en-GB" b="1" dirty="0"/>
              <a:t>/</a:t>
            </a:r>
            <a:r>
              <a:rPr lang="en-GB" b="1" dirty="0" err="1"/>
              <a:t>url?sa</a:t>
            </a:r>
            <a:r>
              <a:rPr lang="en-GB" b="1" dirty="0"/>
              <a:t>=</a:t>
            </a:r>
            <a:r>
              <a:rPr lang="en-GB" b="1" dirty="0" err="1"/>
              <a:t>t&amp;rct</a:t>
            </a:r>
            <a:r>
              <a:rPr lang="en-GB" b="1" dirty="0"/>
              <a:t>=</a:t>
            </a:r>
            <a:r>
              <a:rPr lang="en-GB" b="1" dirty="0" err="1"/>
              <a:t>j&amp;q</a:t>
            </a:r>
            <a:r>
              <a:rPr lang="en-GB" b="1" dirty="0"/>
              <a:t>=&amp;</a:t>
            </a:r>
            <a:r>
              <a:rPr lang="en-GB" b="1" dirty="0" err="1"/>
              <a:t>esrc</a:t>
            </a:r>
            <a:r>
              <a:rPr lang="en-GB" b="1" dirty="0"/>
              <a:t>=</a:t>
            </a:r>
            <a:r>
              <a:rPr lang="en-GB" b="1" dirty="0" err="1"/>
              <a:t>s&amp;source</a:t>
            </a:r>
            <a:r>
              <a:rPr lang="en-GB" b="1" dirty="0"/>
              <a:t>=</a:t>
            </a:r>
            <a:r>
              <a:rPr lang="en-GB" b="1" dirty="0" err="1"/>
              <a:t>web&amp;cd</a:t>
            </a:r>
            <a:r>
              <a:rPr lang="en-GB" b="1" dirty="0"/>
              <a:t>=&amp;</a:t>
            </a:r>
            <a:r>
              <a:rPr lang="en-GB" b="1" dirty="0" err="1"/>
              <a:t>ved</a:t>
            </a:r>
            <a:r>
              <a:rPr lang="en-GB" b="1" dirty="0"/>
              <a:t>=2ahUKEwjihJme4cnzAhVK3aQKHc7XAjcQFnoECAIQAQ&amp;url=https%3A%2F%2Fllyw.cymru%2Fsites%2Fdefault%2Ffiles%2Fpublications%2F2018-03%2Fllawlyfr-proffil-y-cyfnod-sylfaen-diwygiwyd-medi-2017.pdf&amp;usg=AOvVaw0wypsRLZpcdl7vmE-6ADrc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0253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12604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8594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183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8549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 </a:t>
            </a:r>
            <a:r>
              <a:rPr lang="en-US" dirty="0" err="1"/>
              <a:t>cyfrwng</a:t>
            </a:r>
            <a:r>
              <a:rPr lang="en-US" dirty="0"/>
              <a:t> </a:t>
            </a:r>
            <a:r>
              <a:rPr lang="en-US" dirty="0" err="1"/>
              <a:t>Cymraeg</a:t>
            </a:r>
            <a:r>
              <a:rPr lang="en-US" dirty="0"/>
              <a:t>,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elfen</a:t>
            </a:r>
            <a:r>
              <a:rPr lang="en-US" dirty="0"/>
              <a:t> </a:t>
            </a:r>
            <a:r>
              <a:rPr lang="en-US" dirty="0" err="1"/>
              <a:t>arall</a:t>
            </a:r>
            <a:r>
              <a:rPr lang="en-US" dirty="0"/>
              <a:t> </a:t>
            </a:r>
            <a:r>
              <a:rPr lang="en-US" dirty="0" err="1"/>
              <a:t>gennym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hystyried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46F14A-92E2-43D6-A7DB-A6FDFB2583A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30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BA45-BBA5-1C4B-B3FC-9400128C72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4B5D37-CD40-804A-BEA0-5DAB7F498D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C9D403-8269-4641-906D-20C402157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71F60-F23F-466E-9861-2EADE86A7A3A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A1471A-8FE1-C146-ABD7-811009D71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F131C-8A54-8844-AD95-948A1F254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CEFD0-BAEA-4F28-9D27-514582E6A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51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2EF25-D1D7-2E4F-98D6-E435B1FA4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DCB6D-9B3B-2C42-ADC8-BCC2C159F9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CE150-9582-0241-A041-9893A257F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71F60-F23F-466E-9861-2EADE86A7A3A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5B4F75-35AD-C441-93F0-4B4752C0D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88F4F-E058-A341-82A8-3A9CB0031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CEFD0-BAEA-4F28-9D27-514582E6A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265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DF407-62FF-0744-988E-CE557C2D7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C5FD6E-84FA-2542-A7F0-4D07BA7040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8BC849-4B30-D441-AF94-A25C1E075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71F60-F23F-466E-9861-2EADE86A7A3A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314362-EEE7-E44C-89CF-6A69DC4F7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E2F3B-65B5-2A44-BE12-D3B3F00F5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CEFD0-BAEA-4F28-9D27-514582E6A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545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3B701-3E86-6542-95E1-6CE95DBE3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C3E6C-37A2-DF48-AA06-41CC463481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BDD88A-3BEA-E742-8153-A69149C7BE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1B8E14-16DA-3841-ACAA-9869E7357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71F60-F23F-466E-9861-2EADE86A7A3A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84F1D-E99F-694F-84E9-1B59650C9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3965FE-BC38-2741-8319-816199E32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CEFD0-BAEA-4F28-9D27-514582E6A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31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A278A-07E5-D44C-BAFD-8A7E2F7EE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36A860-96C8-134C-8A1B-C055428A07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0DF140-53C6-1A48-B17B-EC9AA0BE83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173F49-8F52-3040-92D8-1AC9ECED8F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30BC5-25B8-B14F-B202-1623FA7358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AA392E-B9AE-B347-91D0-396E9F396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71F60-F23F-466E-9861-2EADE86A7A3A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3D97A9-1806-3146-8553-ED8A7A3CA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900211-F7CB-B847-9634-6D5F89448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CEFD0-BAEA-4F28-9D27-514582E6A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098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C852F-2E37-514D-9BCD-0D14D89CA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228473-070A-244D-AFE9-7BDD78970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71F60-F23F-466E-9861-2EADE86A7A3A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69D0B2-1F69-0B44-9C23-0EBC1F6FD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57508F-DAB8-944B-B5C0-557AD8863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CEFD0-BAEA-4F28-9D27-514582E6A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548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E360E9-C113-0A46-88AB-2DEEFE0C5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71F60-F23F-466E-9861-2EADE86A7A3A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10A299-9BB4-864F-9C7B-19EEDC2B0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158508-5C83-2545-A00B-C9DAD0AD4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CEFD0-BAEA-4F28-9D27-514582E6A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063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7F61E-008A-B247-8BBB-5B938E8C5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D63C5-A0FD-694B-ABD5-E7A80DC09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4E9072-401D-E14E-B7F3-3B4C8C7F1F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304F0F-989F-3244-A9F3-8E7F50065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71F60-F23F-466E-9861-2EADE86A7A3A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7FAD24-396F-1741-A94D-AD370AE12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0054F7-0AA7-6D45-9BD2-8F1364363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CEFD0-BAEA-4F28-9D27-514582E6A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296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5FC3A-E818-ED41-B845-C5ABC00DE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6DA404-8653-E543-AB42-A93B8FBF07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0C8632-4405-E54B-B6D0-F2F6372DB6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86F54A-11CB-4B40-802E-9B99B1192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71F60-F23F-466E-9861-2EADE86A7A3A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8C1BF6-C905-FE4B-8877-151E8C8B7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97C242-9510-F24F-B5C1-95E03CC9A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CEFD0-BAEA-4F28-9D27-514582E6A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848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96A8D-DC91-904E-8DC9-463D815C0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E9745B-29F2-0E47-9687-F4E0C99FD1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E1BBF-D547-6B4A-869C-BA086367C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71F60-F23F-466E-9861-2EADE86A7A3A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D3795E-E881-9440-A32B-BD722B118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FB4C86-00EA-614B-9A82-6E64FB95F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CEFD0-BAEA-4F28-9D27-514582E6A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492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C56AB-C3BE-DF4B-9229-7CC6D10F06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7C68CC-4766-B843-B468-29E6222070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54EDF-98B4-F143-A128-DF19349BD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71F60-F23F-466E-9861-2EADE86A7A3A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E22D34-C90B-5F43-BD44-B41C61ABD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F9F40-5FC6-AA45-B572-16C1FB350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CEFD0-BAEA-4F28-9D27-514582E6A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889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6EA8F8-F358-984E-9985-EF20089C8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A35F8C-7A48-B040-801B-EBA03575D1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220CB-24E6-0A48-8891-359EAD1522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F71F60-F23F-466E-9861-2EADE86A7A3A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25988-36A0-814C-AF2C-EB02558A8C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FA7344-58CE-E943-A338-30FC13097F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8CEFD0-BAEA-4F28-9D27-514582E6A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65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hyperlink" Target="https://resourcecentre.savethechildren.net/sites/default/files/documents/barod_i_ddarllen-papur_briffio_polisi.pdf" TargetMode="Externa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hyperlink" Target="https://llyw.cymru/sites/default/files/publications/2020-11/siarad-gyda-fi.pdf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tiff"/><Relationship Id="rId5" Type="http://schemas.openxmlformats.org/officeDocument/2006/relationships/image" Target="../media/image17.tiff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.tiff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.tiff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sal%C3%B3n-de-clases-1297779/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624666" y="169333"/>
            <a:ext cx="7364425" cy="143549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b="1" dirty="0">
                <a:solidFill>
                  <a:srgbClr val="FF0000"/>
                </a:solidFill>
              </a:rPr>
            </a:br>
            <a:r>
              <a:rPr lang="en-GB" sz="3200" b="1" dirty="0">
                <a:solidFill>
                  <a:srgbClr val="002060"/>
                </a:solidFill>
                <a:latin typeface="Gill Sans MT" panose="020B0502020104020203" pitchFamily="34" charset="77"/>
              </a:rPr>
              <a:t>ECAD4007 -  2022-23</a:t>
            </a:r>
          </a:p>
          <a:p>
            <a:pPr algn="ctr"/>
            <a:endParaRPr lang="en-GB" sz="1800" b="1" dirty="0">
              <a:solidFill>
                <a:srgbClr val="002060"/>
              </a:solidFill>
              <a:latin typeface="Gill Sans MT" panose="020B0502020104020203" pitchFamily="34" charset="77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Gill Sans MT" panose="020B0502020104020203" pitchFamily="34" charset="77"/>
              </a:rPr>
              <a:t>Y </a:t>
            </a:r>
            <a:r>
              <a:rPr lang="en-GB" sz="2400" b="1" dirty="0" err="1">
                <a:solidFill>
                  <a:srgbClr val="002060"/>
                </a:solidFill>
                <a:latin typeface="Gill Sans MT" panose="020B0502020104020203" pitchFamily="34" charset="77"/>
              </a:rPr>
              <a:t>Dysgwr</a:t>
            </a:r>
            <a:r>
              <a:rPr lang="en-GB" sz="2400" b="1" dirty="0">
                <a:solidFill>
                  <a:srgbClr val="002060"/>
                </a:solidFill>
                <a:latin typeface="Gill Sans MT" panose="020B0502020104020203" pitchFamily="34" charset="77"/>
              </a:rPr>
              <a:t>: </a:t>
            </a:r>
            <a:r>
              <a:rPr lang="en-GB" sz="2400" b="1" dirty="0" err="1">
                <a:solidFill>
                  <a:srgbClr val="002060"/>
                </a:solidFill>
                <a:latin typeface="Gill Sans MT" panose="020B0502020104020203" pitchFamily="34" charset="77"/>
              </a:rPr>
              <a:t>Pwy</a:t>
            </a:r>
            <a:r>
              <a:rPr lang="en-GB" sz="2400" b="1" dirty="0">
                <a:solidFill>
                  <a:srgbClr val="002060"/>
                </a:solidFill>
                <a:latin typeface="Gill Sans MT" panose="020B0502020104020203" pitchFamily="34" charset="77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Gill Sans MT" panose="020B0502020104020203" pitchFamily="34" charset="77"/>
              </a:rPr>
              <a:t>ydw</a:t>
            </a:r>
            <a:r>
              <a:rPr lang="en-GB" sz="2400" b="1" dirty="0">
                <a:solidFill>
                  <a:srgbClr val="002060"/>
                </a:solidFill>
                <a:latin typeface="Gill Sans MT" panose="020B0502020104020203" pitchFamily="34" charset="77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Gill Sans MT" panose="020B0502020104020203" pitchFamily="34" charset="77"/>
              </a:rPr>
              <a:t>i’n</a:t>
            </a:r>
            <a:r>
              <a:rPr lang="en-GB" sz="2400" b="1" dirty="0">
                <a:solidFill>
                  <a:srgbClr val="002060"/>
                </a:solidFill>
                <a:latin typeface="Gill Sans MT" panose="020B0502020104020203" pitchFamily="34" charset="77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Gill Sans MT" panose="020B0502020104020203" pitchFamily="34" charset="77"/>
              </a:rPr>
              <a:t>addysgu</a:t>
            </a:r>
            <a:r>
              <a:rPr lang="en-GB" sz="2400" b="1" dirty="0">
                <a:solidFill>
                  <a:srgbClr val="002060"/>
                </a:solidFill>
                <a:latin typeface="Gill Sans MT" panose="020B0502020104020203" pitchFamily="34" charset="77"/>
              </a:rPr>
              <a:t>?</a:t>
            </a:r>
            <a:br>
              <a:rPr lang="en-GB" sz="2400" b="1" dirty="0">
                <a:solidFill>
                  <a:srgbClr val="002060"/>
                </a:solidFill>
                <a:latin typeface="Gill Sans MT" panose="020B0502020104020203" pitchFamily="34" charset="77"/>
              </a:rPr>
            </a:br>
            <a:endParaRPr lang="en-GB" sz="1400" b="1" dirty="0">
              <a:solidFill>
                <a:srgbClr val="002060"/>
              </a:solidFill>
              <a:latin typeface="Gill Sans MT" panose="020B0502020104020203" pitchFamily="34" charset="77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671A983-8C9F-2048-86E6-581D70AF4F32}"/>
              </a:ext>
            </a:extLst>
          </p:cNvPr>
          <p:cNvSpPr txBox="1">
            <a:spLocks/>
          </p:cNvSpPr>
          <p:nvPr/>
        </p:nvSpPr>
        <p:spPr>
          <a:xfrm>
            <a:off x="8097989" y="5495470"/>
            <a:ext cx="3782203" cy="10870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000" b="1" dirty="0" err="1">
                <a:solidFill>
                  <a:srgbClr val="002060"/>
                </a:solidFill>
              </a:rPr>
              <a:t>Darlithydd</a:t>
            </a:r>
            <a:r>
              <a:rPr lang="en-GB" sz="2000" b="1" dirty="0">
                <a:solidFill>
                  <a:srgbClr val="002060"/>
                </a:solidFill>
              </a:rPr>
              <a:t>: Nia Wyn Evans</a:t>
            </a:r>
          </a:p>
          <a:p>
            <a:pPr marL="0" indent="0" algn="ctr">
              <a:buNone/>
            </a:pPr>
            <a:r>
              <a:rPr lang="en-GB" sz="2000" b="1" dirty="0" err="1">
                <a:solidFill>
                  <a:srgbClr val="002060"/>
                </a:solidFill>
              </a:rPr>
              <a:t>n.evans@pcydds.ac.uk</a:t>
            </a:r>
            <a:endParaRPr lang="en-GB" sz="2000" b="1" dirty="0">
              <a:solidFill>
                <a:srgbClr val="002060"/>
              </a:solidFill>
            </a:endParaRPr>
          </a:p>
          <a:p>
            <a:pPr algn="ctr"/>
            <a:endParaRPr lang="en-GB" sz="1000" b="1" dirty="0">
              <a:solidFill>
                <a:srgbClr val="002060"/>
              </a:solidFill>
            </a:endParaRPr>
          </a:p>
        </p:txBody>
      </p:sp>
      <p:sp>
        <p:nvSpPr>
          <p:cNvPr id="2" name="12-Point Star 1">
            <a:extLst>
              <a:ext uri="{FF2B5EF4-FFF2-40B4-BE49-F238E27FC236}">
                <a16:creationId xmlns:a16="http://schemas.microsoft.com/office/drawing/2014/main" id="{C0F5F273-8D78-EF4B-89F2-8CD7A1DF0AC6}"/>
              </a:ext>
            </a:extLst>
          </p:cNvPr>
          <p:cNvSpPr/>
          <p:nvPr/>
        </p:nvSpPr>
        <p:spPr>
          <a:xfrm rot="21078337">
            <a:off x="85967" y="4238410"/>
            <a:ext cx="3826934" cy="2514121"/>
          </a:xfrm>
          <a:prstGeom prst="star12">
            <a:avLst/>
          </a:prstGeom>
          <a:ln w="762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Datblygiad</a:t>
            </a:r>
            <a:r>
              <a:rPr lang="en-US" sz="2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iaith</a:t>
            </a:r>
            <a:endParaRPr lang="en-US" sz="28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8430849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9057" y="571500"/>
            <a:ext cx="5715000" cy="5715000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E143870-8C27-470C-B741-59CC0DE0AB42}"/>
              </a:ext>
            </a:extLst>
          </p:cNvPr>
          <p:cNvSpPr txBox="1"/>
          <p:nvPr/>
        </p:nvSpPr>
        <p:spPr>
          <a:xfrm>
            <a:off x="9417465" y="1999716"/>
            <a:ext cx="246973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ECAD4007</a:t>
            </a:r>
          </a:p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An Introduction to Language Development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11CC31-451F-4D6E-9C73-D66AD51589D0}"/>
              </a:ext>
            </a:extLst>
          </p:cNvPr>
          <p:cNvSpPr txBox="1"/>
          <p:nvPr/>
        </p:nvSpPr>
        <p:spPr>
          <a:xfrm>
            <a:off x="675829" y="1951672"/>
            <a:ext cx="245529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ECAD4007</a:t>
            </a:r>
          </a:p>
          <a:p>
            <a:pPr algn="ctr"/>
            <a:endParaRPr lang="cy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Cyflwyniad i Ddatblygiad Iaith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997E00-AFF7-154D-81BF-9FD100B528E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160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0" y="228755"/>
            <a:ext cx="5061058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                              Aims: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09047" y="1455056"/>
            <a:ext cx="5181600" cy="435133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Dod yn ymwybodol o wahanol ddamcaniaethau datblygiad iaith;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Edrych ar y modd mae datblygiad iaith yn gwneud cynnydd;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Darganfod pa ymddygiadau sy’n cefnogi datblygiad iaith;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Edrych ar ddata sy’n ymwneud â datblygiad iaith;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Ystyried sut y gallai ysgol gynorthwyo plentyn fel Ella pan fydd yn dechrau yn yr ysgol.</a:t>
            </a:r>
          </a:p>
          <a:p>
            <a:pPr marL="514350" indent="-514350">
              <a:buAutoNum type="arabicPeriod"/>
            </a:pP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600847" y="1504687"/>
            <a:ext cx="5239568" cy="435133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become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aware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different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theories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look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progresses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find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out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look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some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data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consider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school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might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child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Ella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she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starts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school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611279-4CA3-E647-9430-613B926D78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494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70571" y="75087"/>
            <a:ext cx="4306229" cy="1325563"/>
          </a:xfrm>
        </p:spPr>
        <p:txBody>
          <a:bodyPr/>
          <a:lstStyle/>
          <a:p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1981200" y="1376913"/>
            <a:ext cx="8229600" cy="3810490"/>
          </a:xfrm>
          <a:prstGeom prst="wedgeRoundRectCallout">
            <a:avLst>
              <a:gd name="adj1" fmla="val -34245"/>
              <a:gd name="adj2" fmla="val 70331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‘Learning language is complex, so much so that no one has yet been able to </a:t>
            </a:r>
            <a:r>
              <a:rPr lang="en-US" sz="3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computer to do what we as human beings seem to do ‘by magic’ (Gross, 2013:4).  </a:t>
            </a:r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D781793B-FF99-4169-97C8-320166E4C53A}"/>
              </a:ext>
            </a:extLst>
          </p:cNvPr>
          <p:cNvSpPr txBox="1">
            <a:spLocks/>
          </p:cNvSpPr>
          <p:nvPr/>
        </p:nvSpPr>
        <p:spPr>
          <a:xfrm>
            <a:off x="6287429" y="75087"/>
            <a:ext cx="52617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 about this: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82E23F-1AF7-2143-B936-02D9E8E93D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1635" y="579054"/>
            <a:ext cx="4771962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language?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7223245" y="1822972"/>
            <a:ext cx="3886200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34400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89F3520-5553-429D-8941-59FDA247FB83}"/>
              </a:ext>
            </a:extLst>
          </p:cNvPr>
          <p:cNvSpPr txBox="1">
            <a:spLocks/>
          </p:cNvSpPr>
          <p:nvPr/>
        </p:nvSpPr>
        <p:spPr>
          <a:xfrm>
            <a:off x="561464" y="582605"/>
            <a:ext cx="47719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ydy iaith?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0E4F6952-3008-45BD-AA51-4A5A47BED568}"/>
              </a:ext>
            </a:extLst>
          </p:cNvPr>
          <p:cNvSpPr txBox="1">
            <a:spLocks/>
          </p:cNvSpPr>
          <p:nvPr/>
        </p:nvSpPr>
        <p:spPr>
          <a:xfrm>
            <a:off x="1004345" y="1822972"/>
            <a:ext cx="38862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4400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7C32B19-DD37-9E43-A35B-B317EEF76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140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1635" y="584380"/>
            <a:ext cx="4771962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does a baby first recognise language?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7054516" y="2040938"/>
            <a:ext cx="3886200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34400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89F3520-5553-429D-8941-59FDA247FB83}"/>
              </a:ext>
            </a:extLst>
          </p:cNvPr>
          <p:cNvSpPr txBox="1">
            <a:spLocks/>
          </p:cNvSpPr>
          <p:nvPr/>
        </p:nvSpPr>
        <p:spPr>
          <a:xfrm>
            <a:off x="786365" y="584380"/>
            <a:ext cx="47719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 mae baban yn adnabod iaith?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0E4F6952-3008-45BD-AA51-4A5A47BED568}"/>
              </a:ext>
            </a:extLst>
          </p:cNvPr>
          <p:cNvSpPr txBox="1">
            <a:spLocks/>
          </p:cNvSpPr>
          <p:nvPr/>
        </p:nvSpPr>
        <p:spPr>
          <a:xfrm>
            <a:off x="1474151" y="2040938"/>
            <a:ext cx="38862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4400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7C32B19-DD37-9E43-A35B-B317EEF76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673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8666" y="644996"/>
            <a:ext cx="4771962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we develop spoken language?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7099121" y="2122583"/>
            <a:ext cx="3886200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34400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89F3520-5553-429D-8941-59FDA247FB83}"/>
              </a:ext>
            </a:extLst>
          </p:cNvPr>
          <p:cNvSpPr txBox="1">
            <a:spLocks/>
          </p:cNvSpPr>
          <p:nvPr/>
        </p:nvSpPr>
        <p:spPr>
          <a:xfrm>
            <a:off x="561464" y="644997"/>
            <a:ext cx="47719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ydyn ni’n datblygu iaith lafar?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0E4F6952-3008-45BD-AA51-4A5A47BED568}"/>
              </a:ext>
            </a:extLst>
          </p:cNvPr>
          <p:cNvSpPr txBox="1">
            <a:spLocks/>
          </p:cNvSpPr>
          <p:nvPr/>
        </p:nvSpPr>
        <p:spPr>
          <a:xfrm>
            <a:off x="978308" y="2177728"/>
            <a:ext cx="38862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4400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7C32B19-DD37-9E43-A35B-B317EEF76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966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47710" y="60707"/>
            <a:ext cx="3694702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Stages</a:t>
            </a:r>
          </a:p>
        </p:txBody>
      </p:sp>
      <p:pic>
        <p:nvPicPr>
          <p:cNvPr id="4" name="Content Placeholder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8E0436C-0E43-4A86-8914-4CC47D49170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1865" y="4223159"/>
            <a:ext cx="5181600" cy="1106649"/>
          </a:xfrm>
          <a:ln w="38100">
            <a:solidFill>
              <a:schemeClr val="accent1"/>
            </a:solidFill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613E7F60-0FF8-451C-8F00-1002C53C9B9A}"/>
              </a:ext>
            </a:extLst>
          </p:cNvPr>
          <p:cNvSpPr txBox="1">
            <a:spLocks/>
          </p:cNvSpPr>
          <p:nvPr/>
        </p:nvSpPr>
        <p:spPr>
          <a:xfrm>
            <a:off x="1853200" y="160840"/>
            <a:ext cx="28712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B01D6D1-1F97-4CE9-B174-B3CD87B80295}"/>
              </a:ext>
            </a:extLst>
          </p:cNvPr>
          <p:cNvSpPr txBox="1">
            <a:spLocks/>
          </p:cNvSpPr>
          <p:nvPr/>
        </p:nvSpPr>
        <p:spPr>
          <a:xfrm>
            <a:off x="417599" y="60707"/>
            <a:ext cx="28712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Camau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EE2A17-7A1F-6A40-90D3-9FD6B537481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78B8C74-1A8B-7C41-A595-703E9CD6DE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3598" y="1751725"/>
            <a:ext cx="9204803" cy="2164784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42674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B65C3-6390-E349-BDAD-445B22589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47" y="452380"/>
            <a:ext cx="11812250" cy="5390859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broses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ryfeddol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gwahaniaeth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newydd-anedig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phlentyn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blwydd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blynedd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defnyddio’i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ddibenion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soffestigedig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sylwebu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mynnu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gorchymyn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at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rhagenwau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(fi,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..) ac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arddodiaid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…),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weddol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ddealladwy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ran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amlaf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enwedig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hadnabod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teimlo’n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gysurus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plenty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teirblwydd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resymu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benderfynu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ddylid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fyddwn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blino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gysglyd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blaen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Ac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teirblwydd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dibynnu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gynnifer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ohonon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Siencyn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Richards, 2010, t.155)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0CB68F-474C-BC4C-8EEE-AEC5AAD770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145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265" y="175604"/>
            <a:ext cx="5031858" cy="973281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90CDEA5-D10F-424D-BE22-F5BDA25F2E82}"/>
              </a:ext>
            </a:extLst>
          </p:cNvPr>
          <p:cNvSpPr txBox="1">
            <a:spLocks/>
          </p:cNvSpPr>
          <p:nvPr/>
        </p:nvSpPr>
        <p:spPr>
          <a:xfrm>
            <a:off x="7456545" y="143325"/>
            <a:ext cx="4037024" cy="9802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Theories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4846B3D-EFE8-46D1-BADE-CC60895B71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25734">
            <a:off x="5163738" y="2322133"/>
            <a:ext cx="1864521" cy="249884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B05754D-5BDA-4518-9A30-30D9D28BF601}"/>
              </a:ext>
            </a:extLst>
          </p:cNvPr>
          <p:cNvSpPr/>
          <p:nvPr/>
        </p:nvSpPr>
        <p:spPr>
          <a:xfrm>
            <a:off x="7957718" y="4486312"/>
            <a:ext cx="388600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Gwybyddolwr</a:t>
            </a:r>
            <a:endParaRPr lang="en-US" sz="4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4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Cognitivist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FF44FA-AFF5-4BDB-821E-E509352610A7}"/>
              </a:ext>
            </a:extLst>
          </p:cNvPr>
          <p:cNvSpPr/>
          <p:nvPr/>
        </p:nvSpPr>
        <p:spPr>
          <a:xfrm>
            <a:off x="369770" y="4462021"/>
            <a:ext cx="388600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Ymddygiadwr</a:t>
            </a:r>
            <a:endParaRPr lang="en-US" sz="4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Behaviourist</a:t>
            </a:r>
            <a:endParaRPr lang="en-US" sz="4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33F646C-ADB5-43EA-ACD4-362AFA02B737}"/>
              </a:ext>
            </a:extLst>
          </p:cNvPr>
          <p:cNvSpPr/>
          <p:nvPr/>
        </p:nvSpPr>
        <p:spPr>
          <a:xfrm>
            <a:off x="4282824" y="1076352"/>
            <a:ext cx="3759362" cy="131112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 err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Cynhenidydd</a:t>
            </a:r>
            <a:endParaRPr lang="en-US" sz="4400" b="1" dirty="0">
              <a:ln w="12700">
                <a:solidFill>
                  <a:schemeClr val="accent1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80000"/>
              </a:lnSpc>
            </a:pPr>
            <a:r>
              <a:rPr lang="en-US" sz="44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Nativist</a:t>
            </a:r>
            <a:endParaRPr lang="en-US" sz="4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045C3749-8CB5-49E8-966B-5D48FE819C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907" y="1243502"/>
            <a:ext cx="2738063" cy="3345023"/>
          </a:xfrm>
          <a:prstGeom prst="rect">
            <a:avLst/>
          </a:prstGeom>
        </p:spPr>
      </p:pic>
      <p:pic>
        <p:nvPicPr>
          <p:cNvPr id="15" name="Picture 14" descr="A person in a suit&#10;&#10;Description automatically generated with medium confidence">
            <a:extLst>
              <a:ext uri="{FF2B5EF4-FFF2-40B4-BE49-F238E27FC236}">
                <a16:creationId xmlns:a16="http://schemas.microsoft.com/office/drawing/2014/main" id="{97A57706-8C2F-411D-B3AC-7DDCE56BB9E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4951" y="1172029"/>
            <a:ext cx="2397834" cy="331428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BFDCB54-9BDB-4603-B0E8-685D409BADDE}"/>
              </a:ext>
            </a:extLst>
          </p:cNvPr>
          <p:cNvSpPr txBox="1"/>
          <p:nvPr/>
        </p:nvSpPr>
        <p:spPr>
          <a:xfrm>
            <a:off x="4533254" y="5016014"/>
            <a:ext cx="3125488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was right?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8DE3AB7-20E5-0D49-B17E-DA48EA09469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487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4576" y="262361"/>
            <a:ext cx="4452735" cy="1325563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Worrying Reports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 rot="21193118">
            <a:off x="675620" y="2215958"/>
            <a:ext cx="518160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“… that 50% of children and young people from areas of social disadvantage have long-term speech, language and communication needs (SLCN) compared with 10% across areas.”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Royal College of Speech and Language Therapists (2019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GB" sz="12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 rot="301101">
            <a:off x="6520732" y="2246090"/>
            <a:ext cx="5301928" cy="477201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“</a:t>
            </a:r>
            <a:r>
              <a:rPr lang="en-GB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England, children who were eligible for free school meals were 2 times more likely not to achieve expected levels of CLL 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[Communication, Language and Literacy]</a:t>
            </a:r>
            <a:r>
              <a:rPr lang="en-GB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than children who were not eligible for FSM.” </a:t>
            </a:r>
          </a:p>
          <a:p>
            <a:pPr marL="0" indent="0" algn="r"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Law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(2017, p.15)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C3B282-9540-4FC6-B902-120B53469905}"/>
              </a:ext>
            </a:extLst>
          </p:cNvPr>
          <p:cNvSpPr txBox="1">
            <a:spLocks/>
          </p:cNvSpPr>
          <p:nvPr/>
        </p:nvSpPr>
        <p:spPr>
          <a:xfrm>
            <a:off x="436840" y="262362"/>
            <a:ext cx="5254017" cy="13255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Adroddiadau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Peri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Pryder</a:t>
            </a:r>
            <a:endParaRPr lang="en-GB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0296A95-CFC7-3245-A802-1B4B6679DF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0589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B65C3-6390-E349-BDAD-445B22589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386" y="576688"/>
            <a:ext cx="10959790" cy="4932014"/>
          </a:xfr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2009,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cyhoeddodd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Sefydliad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Joseph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Rowtree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Needed to End Child Poverty in Wales?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chafwyd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ynddo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gadarnhad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oddeutu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32% o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tlodi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(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Rowtree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2009). 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cyswllt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tlodi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chyrhaeddiad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isel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hen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Amlinellodd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Egan (2007)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bolisïau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blaengar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ddatblygwyd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ceisio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unioni’r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annhegwch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gwahaniaethol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deullio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dlodi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lwyddiant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tlodi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Dechrau’n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Deg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Chlybiau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Brecwast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Rhad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r">
              <a:buNone/>
            </a:pP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Siencyn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2010, t.10)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CC46E7-A197-9E47-925C-30AC33875B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665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DC3B282-9540-4FC6-B902-120B53469905}"/>
              </a:ext>
            </a:extLst>
          </p:cNvPr>
          <p:cNvSpPr txBox="1">
            <a:spLocks/>
          </p:cNvSpPr>
          <p:nvPr/>
        </p:nvSpPr>
        <p:spPr>
          <a:xfrm>
            <a:off x="130053" y="180893"/>
            <a:ext cx="5044086" cy="13255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adroddiadau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peri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pryder</a:t>
            </a:r>
            <a:endParaRPr lang="en-GB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0296A95-CFC7-3245-A802-1B4B6679DF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A2DC11A-3DA1-5C4A-8C18-93D3BA16A3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4054" y="1506456"/>
            <a:ext cx="6159500" cy="42672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7840D7D-CC1F-F14F-A627-013B301F170B}"/>
              </a:ext>
            </a:extLst>
          </p:cNvPr>
          <p:cNvSpPr/>
          <p:nvPr/>
        </p:nvSpPr>
        <p:spPr>
          <a:xfrm>
            <a:off x="195248" y="4573327"/>
            <a:ext cx="492883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5"/>
              </a:rPr>
              <a:t>https://resourcecentre.savethechildren.net/sites/default/files/documents/barod_i_ddarllen-papur_briffio_polisi.pdf</a:t>
            </a:r>
            <a:endParaRPr lang="en-US" dirty="0"/>
          </a:p>
          <a:p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EC3EE0B-939D-D242-8AFE-24FF2A911C0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248" y="2520294"/>
            <a:ext cx="4837997" cy="1736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3170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948" y="185445"/>
            <a:ext cx="4229711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The worrying reports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0296A95-CFC7-3245-A802-1B4B6679DF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09488D4-43B4-8B41-8DC1-7197308443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2702" y="278379"/>
            <a:ext cx="6197600" cy="3683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C92A579-4704-A64D-9436-6349337EA7F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2"/>
          <a:stretch/>
        </p:blipFill>
        <p:spPr>
          <a:xfrm>
            <a:off x="5762702" y="3798627"/>
            <a:ext cx="6197600" cy="15494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2992B6D-13C3-1B41-AE98-B4B1C5F295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8204" y="1428501"/>
            <a:ext cx="1855197" cy="263850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F16D641-EFD6-1144-82FF-267030AC504D}"/>
              </a:ext>
            </a:extLst>
          </p:cNvPr>
          <p:cNvSpPr/>
          <p:nvPr/>
        </p:nvSpPr>
        <p:spPr>
          <a:xfrm>
            <a:off x="171886" y="4143341"/>
            <a:ext cx="533857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www.google.co.uk</a:t>
            </a:r>
            <a:r>
              <a:rPr lang="en-US" dirty="0"/>
              <a:t>/</a:t>
            </a:r>
            <a:r>
              <a:rPr lang="en-US" dirty="0" err="1"/>
              <a:t>url?sa</a:t>
            </a:r>
            <a:r>
              <a:rPr lang="en-US" dirty="0"/>
              <a:t>=</a:t>
            </a:r>
            <a:r>
              <a:rPr lang="en-US" dirty="0" err="1"/>
              <a:t>t&amp;rct</a:t>
            </a:r>
            <a:r>
              <a:rPr lang="en-US" dirty="0"/>
              <a:t>=</a:t>
            </a:r>
            <a:r>
              <a:rPr lang="en-US" dirty="0" err="1"/>
              <a:t>j&amp;q</a:t>
            </a:r>
            <a:r>
              <a:rPr lang="en-US" dirty="0"/>
              <a:t>=&amp;</a:t>
            </a:r>
            <a:r>
              <a:rPr lang="en-US" dirty="0" err="1"/>
              <a:t>esrc</a:t>
            </a:r>
            <a:r>
              <a:rPr lang="en-US" dirty="0"/>
              <a:t>=</a:t>
            </a:r>
            <a:r>
              <a:rPr lang="en-US" dirty="0" err="1"/>
              <a:t>s&amp;source</a:t>
            </a:r>
            <a:r>
              <a:rPr lang="en-US" dirty="0"/>
              <a:t>=</a:t>
            </a:r>
            <a:r>
              <a:rPr lang="en-US" dirty="0" err="1"/>
              <a:t>web&amp;cd</a:t>
            </a:r>
            <a:r>
              <a:rPr lang="en-US" dirty="0"/>
              <a:t>=&amp;</a:t>
            </a:r>
            <a:r>
              <a:rPr lang="en-US" dirty="0" err="1"/>
              <a:t>ved</a:t>
            </a:r>
            <a:r>
              <a:rPr lang="en-US" dirty="0"/>
              <a:t>=2ahUKEwi91YWnk8rzAhUHAcAKHcp1CzsQFnoECAwQAQ&amp;url=https%3A%2F%2Fwww.savethechildren.org.uk%2Fcontent%2Fdam%2Fglobal%2Freports%2Feducation-and-child-protection%2Fready-to-read-wales.pdf&amp;usg=AOvVaw2xnbzn3QIEm-IiNihGy0EN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5602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3705" y="309811"/>
            <a:ext cx="3886200" cy="1418354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supports learning?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03F7FB8-DEEF-4080-842F-189289FC8B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9472" y="1890557"/>
            <a:ext cx="6628591" cy="3912587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D6E6C77E-AB66-4FF7-AB73-CDE52B5AF394}"/>
              </a:ext>
            </a:extLst>
          </p:cNvPr>
          <p:cNvSpPr txBox="1">
            <a:spLocks/>
          </p:cNvSpPr>
          <p:nvPr/>
        </p:nvSpPr>
        <p:spPr>
          <a:xfrm>
            <a:off x="227888" y="314526"/>
            <a:ext cx="4403933" cy="133328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3B2A41-D0EA-424E-89CA-7EFAE99A8DD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2459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1880" y="273359"/>
            <a:ext cx="3944348" cy="1325563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Rieni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 rot="20916212">
            <a:off x="152831" y="1950513"/>
            <a:ext cx="3662359" cy="103917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fyddai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rieni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 rot="436357">
            <a:off x="8151263" y="1936348"/>
            <a:ext cx="3886200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would your advice be to parents?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19A3BFF-852F-4ED6-B33E-0B54A95D18F8}"/>
              </a:ext>
            </a:extLst>
          </p:cNvPr>
          <p:cNvSpPr txBox="1">
            <a:spLocks/>
          </p:cNvSpPr>
          <p:nvPr/>
        </p:nvSpPr>
        <p:spPr>
          <a:xfrm>
            <a:off x="7481454" y="273360"/>
            <a:ext cx="4271931" cy="13255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Advice to Parents?</a:t>
            </a:r>
          </a:p>
        </p:txBody>
      </p:sp>
      <p:pic>
        <p:nvPicPr>
          <p:cNvPr id="9" name="Picture 8" descr="A picture containing wall, reading&#10;&#10;Description automatically generated">
            <a:extLst>
              <a:ext uri="{FF2B5EF4-FFF2-40B4-BE49-F238E27FC236}">
                <a16:creationId xmlns:a16="http://schemas.microsoft.com/office/drawing/2014/main" id="{141B7B45-DABE-4BE7-8860-3145561591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8243" y="2215512"/>
            <a:ext cx="4895514" cy="325774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0BE2B35-F609-B640-BC26-720B73F00BE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0887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B65C3-6390-E349-BDAD-445B22589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454" y="442873"/>
            <a:ext cx="11383536" cy="5646969"/>
          </a:xfr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natblygiad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ac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broses o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gaffael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ac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bawd,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goglais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cwtsh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babis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y math hon o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ieithwedd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gywair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ieithyddol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mameg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motherese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gofaleg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(caretaker speech)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(adult speech to children). 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Clywir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math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elfennau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aralleirio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goslefu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pendant,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cyson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ystumiau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ystumiau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wyneb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Gwelir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adlewyrchu’n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niwylliant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rhigymau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hwiangerddi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plant.</a:t>
            </a:r>
          </a:p>
          <a:p>
            <a:pPr marL="0" indent="0">
              <a:buNone/>
            </a:pP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Siencyn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Richards, 2010, t.157)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CBC3FB-6C5E-4248-9A24-467834CE2D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4179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25FD68C4-F59C-44E5-A376-58430F247CE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0669" y="1370976"/>
            <a:ext cx="2136176" cy="3017771"/>
          </a:xfr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7AE59A4-DFDB-4894-AD9B-D3F53855A7DF}"/>
              </a:ext>
            </a:extLst>
          </p:cNvPr>
          <p:cNvSpPr txBox="1">
            <a:spLocks/>
          </p:cNvSpPr>
          <p:nvPr/>
        </p:nvSpPr>
        <p:spPr>
          <a:xfrm>
            <a:off x="1895838" y="211205"/>
            <a:ext cx="8553876" cy="11537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Mentrau i Gefnogi Rhieni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F20D6B3-CD08-9149-96F1-4122280CDB9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4A51F58-5EE8-2547-866A-78CF1DCA2F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800" y="1749414"/>
            <a:ext cx="3013928" cy="301392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DC4841E-07C5-404B-AC86-8780836FBA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9180" y="2517129"/>
            <a:ext cx="3573037" cy="147849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32507D1-2010-BA46-B3E4-C0F97DA9F1E7}"/>
              </a:ext>
            </a:extLst>
          </p:cNvPr>
          <p:cNvSpPr txBox="1"/>
          <p:nvPr/>
        </p:nvSpPr>
        <p:spPr>
          <a:xfrm>
            <a:off x="8923018" y="4505093"/>
            <a:ext cx="3053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7"/>
              </a:rPr>
              <a:t>https://llyw.cymru/sites/default/files/publications/2020-11/siarad-gyda-fi.pdf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8073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2105" y="345814"/>
            <a:ext cx="5749895" cy="1325563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Role of Language in Learning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E6E2D28B-C5F1-46EC-B999-A3C8E65AD0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492627"/>
              </p:ext>
            </p:extLst>
          </p:nvPr>
        </p:nvGraphicFramePr>
        <p:xfrm>
          <a:off x="2374307" y="1506961"/>
          <a:ext cx="6906427" cy="4840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8885F16-2ED0-430A-81BA-7C22D576C4FF}"/>
              </a:ext>
            </a:extLst>
          </p:cNvPr>
          <p:cNvSpPr txBox="1"/>
          <p:nvPr/>
        </p:nvSpPr>
        <p:spPr>
          <a:xfrm>
            <a:off x="8578555" y="2462282"/>
            <a:ext cx="307648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is a lot of research evidence that suggests that when schools take steps to develop pupils spoken language skills the pupils overall attainment improves.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45249A0-CCF5-4A14-8885-213DE8EEFE68}"/>
              </a:ext>
            </a:extLst>
          </p:cNvPr>
          <p:cNvSpPr txBox="1">
            <a:spLocks/>
          </p:cNvSpPr>
          <p:nvPr/>
        </p:nvSpPr>
        <p:spPr>
          <a:xfrm>
            <a:off x="340408" y="345815"/>
            <a:ext cx="4067798" cy="13255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Rôl Iaith  Mewn Dysgu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131581-28B6-49EB-9612-E24345BCF8C6}"/>
              </a:ext>
            </a:extLst>
          </p:cNvPr>
          <p:cNvSpPr txBox="1"/>
          <p:nvPr/>
        </p:nvSpPr>
        <p:spPr>
          <a:xfrm>
            <a:off x="533544" y="2119455"/>
            <a:ext cx="307648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Mae llawer o dystiolaeth ymchwil sy’n awgrymu, pan fydd ysgolion yn cymryd camau i ddatblygu sgiliau iaith lafar disgyblion, fod cyrhaeddiad cyffredinol y disgyblion yn gwella.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D8529E-2225-A341-AAC4-C13C0ABD722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6044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08073" y="185236"/>
            <a:ext cx="5791006" cy="1224393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to language development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3139FC0-6272-4A8B-A769-3BFABA3304CE}"/>
              </a:ext>
            </a:extLst>
          </p:cNvPr>
          <p:cNvSpPr txBox="1">
            <a:spLocks/>
          </p:cNvSpPr>
          <p:nvPr/>
        </p:nvSpPr>
        <p:spPr>
          <a:xfrm>
            <a:off x="1028151" y="185236"/>
            <a:ext cx="3968523" cy="122439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Heriau i ddatblygiad iaith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E8F235-B943-014B-B254-62100022D0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6539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1019" y="338065"/>
            <a:ext cx="4592782" cy="825717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Good News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956" y="1605187"/>
            <a:ext cx="10840844" cy="2632276"/>
          </a:xfr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/>
          <a:lstStyle/>
          <a:p>
            <a:pPr>
              <a:buNone/>
            </a:pPr>
            <a:r>
              <a:rPr lang="en-US" dirty="0"/>
              <a:t>	</a:t>
            </a:r>
          </a:p>
          <a:p>
            <a:pPr>
              <a:buNone/>
            </a:pPr>
            <a:r>
              <a:rPr lang="en-US" dirty="0"/>
              <a:t>  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Research from the EPPSI study (Siraj-Blatchford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2011) revealed that outstanding teachers in highly effective schools use dialogic teaching and learning, collaborative talk and instructional conversations to raise the standards of pupils’ language. (Gross, 2013).  </a:t>
            </a:r>
          </a:p>
        </p:txBody>
      </p:sp>
      <p:pic>
        <p:nvPicPr>
          <p:cNvPr id="6" name="Picture 5" descr="A picture containing text, plant, tree, maple&#10;&#10;Description automatically generated">
            <a:extLst>
              <a:ext uri="{FF2B5EF4-FFF2-40B4-BE49-F238E27FC236}">
                <a16:creationId xmlns:a16="http://schemas.microsoft.com/office/drawing/2014/main" id="{1885AC53-C552-49A3-AEDE-F518F32887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0126" y="3768435"/>
            <a:ext cx="1648586" cy="221147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303C490-ECEF-44DD-8182-07926DF3B6FE}"/>
              </a:ext>
            </a:extLst>
          </p:cNvPr>
          <p:cNvSpPr txBox="1">
            <a:spLocks/>
          </p:cNvSpPr>
          <p:nvPr/>
        </p:nvSpPr>
        <p:spPr>
          <a:xfrm>
            <a:off x="748145" y="338065"/>
            <a:ext cx="4211782" cy="82571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Newyddion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DB40D9C-98E4-D249-8429-F97B418EF7F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76FEEC-07C0-0F48-9578-DAF20B77CA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479" y="471055"/>
            <a:ext cx="11503041" cy="3455050"/>
          </a:xfrm>
          <a:ln>
            <a:solidFill>
              <a:schemeClr val="accent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C5D91CB-A43B-0047-A8E0-D54DB89045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AB30077-0CDA-834B-891B-C0FA15378D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4179" y="3458707"/>
            <a:ext cx="1774293" cy="247740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F775DF4-E8D3-184C-AB61-CB1AEE4D05EC}"/>
              </a:ext>
            </a:extLst>
          </p:cNvPr>
          <p:cNvSpPr txBox="1"/>
          <p:nvPr/>
        </p:nvSpPr>
        <p:spPr>
          <a:xfrm>
            <a:off x="7086113" y="4746364"/>
            <a:ext cx="218901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tudalen 81</a:t>
            </a:r>
          </a:p>
        </p:txBody>
      </p:sp>
    </p:spTree>
    <p:extLst>
      <p:ext uri="{BB962C8B-B14F-4D97-AF65-F5344CB8AC3E}">
        <p14:creationId xmlns:p14="http://schemas.microsoft.com/office/powerpoint/2010/main" val="37305814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73520D8-1951-2940-BDA0-94376C6662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344" y="583839"/>
            <a:ext cx="8074891" cy="4969164"/>
          </a:xfrm>
          <a:ln>
            <a:solidFill>
              <a:schemeClr val="accent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2F0C392-6E1F-4B4B-9DA0-BDABB55EDA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DCF3DB9-92B7-7545-A39C-36124FBD94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5154" y="623371"/>
            <a:ext cx="2481864" cy="346536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72AC34C-DE36-854B-A0E4-BCFD16806389}"/>
              </a:ext>
            </a:extLst>
          </p:cNvPr>
          <p:cNvSpPr txBox="1"/>
          <p:nvPr/>
        </p:nvSpPr>
        <p:spPr>
          <a:xfrm>
            <a:off x="9231744" y="4827681"/>
            <a:ext cx="218901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tudalen 81</a:t>
            </a:r>
          </a:p>
        </p:txBody>
      </p:sp>
    </p:spTree>
    <p:extLst>
      <p:ext uri="{BB962C8B-B14F-4D97-AF65-F5344CB8AC3E}">
        <p14:creationId xmlns:p14="http://schemas.microsoft.com/office/powerpoint/2010/main" val="10726605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8791236A-6794-4B38-B8A7-D9775E8D3E0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"/>
          <a:stretch/>
        </p:blipFill>
        <p:spPr>
          <a:xfrm>
            <a:off x="799719" y="1393761"/>
            <a:ext cx="3049687" cy="4250725"/>
          </a:xfr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43C43368-4BAB-4ABF-B2E9-6416E66EEFDE}"/>
              </a:ext>
            </a:extLst>
          </p:cNvPr>
          <p:cNvSpPr txBox="1">
            <a:spLocks/>
          </p:cNvSpPr>
          <p:nvPr/>
        </p:nvSpPr>
        <p:spPr>
          <a:xfrm>
            <a:off x="1670726" y="143720"/>
            <a:ext cx="8850547" cy="11537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Llawlyfr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Proffil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Sylfaen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B87163-C7CB-48EB-9B8F-A302AD672909}"/>
              </a:ext>
            </a:extLst>
          </p:cNvPr>
          <p:cNvSpPr txBox="1"/>
          <p:nvPr/>
        </p:nvSpPr>
        <p:spPr>
          <a:xfrm>
            <a:off x="5383850" y="2777383"/>
            <a:ext cx="1204957" cy="1435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430A9D6-B1EF-6144-819C-190B5E79070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DF56453-8FD5-2E45-9152-D10DAD7EB851}"/>
              </a:ext>
            </a:extLst>
          </p:cNvPr>
          <p:cNvSpPr txBox="1"/>
          <p:nvPr/>
        </p:nvSpPr>
        <p:spPr>
          <a:xfrm>
            <a:off x="4188460" y="2777383"/>
            <a:ext cx="750623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https://</a:t>
            </a:r>
            <a:r>
              <a:rPr lang="en-GB" b="1" dirty="0" err="1"/>
              <a:t>www.google.co.uk</a:t>
            </a:r>
            <a:r>
              <a:rPr lang="en-GB" b="1" dirty="0"/>
              <a:t>/</a:t>
            </a:r>
            <a:r>
              <a:rPr lang="en-GB" b="1" dirty="0" err="1"/>
              <a:t>url?sa</a:t>
            </a:r>
            <a:r>
              <a:rPr lang="en-GB" b="1" dirty="0"/>
              <a:t>=</a:t>
            </a:r>
            <a:r>
              <a:rPr lang="en-GB" b="1" dirty="0" err="1"/>
              <a:t>t&amp;rct</a:t>
            </a:r>
            <a:r>
              <a:rPr lang="en-GB" b="1" dirty="0"/>
              <a:t>=</a:t>
            </a:r>
            <a:r>
              <a:rPr lang="en-GB" b="1" dirty="0" err="1"/>
              <a:t>j&amp;q</a:t>
            </a:r>
            <a:r>
              <a:rPr lang="en-GB" b="1" dirty="0"/>
              <a:t>=&amp;</a:t>
            </a:r>
            <a:r>
              <a:rPr lang="en-GB" b="1" dirty="0" err="1"/>
              <a:t>esrc</a:t>
            </a:r>
            <a:r>
              <a:rPr lang="en-GB" b="1" dirty="0"/>
              <a:t>=</a:t>
            </a:r>
            <a:r>
              <a:rPr lang="en-GB" b="1" dirty="0" err="1"/>
              <a:t>s&amp;source</a:t>
            </a:r>
            <a:r>
              <a:rPr lang="en-GB" b="1" dirty="0"/>
              <a:t>=</a:t>
            </a:r>
            <a:r>
              <a:rPr lang="en-GB" b="1" dirty="0" err="1"/>
              <a:t>web&amp;cd</a:t>
            </a:r>
            <a:r>
              <a:rPr lang="en-GB" b="1" dirty="0"/>
              <a:t>=&amp;</a:t>
            </a:r>
            <a:r>
              <a:rPr lang="en-GB" b="1" dirty="0" err="1"/>
              <a:t>ved</a:t>
            </a:r>
            <a:r>
              <a:rPr lang="en-GB" b="1" dirty="0"/>
              <a:t>=2ahUKEwjihJme4cnzAhVK3aQKHc7XAjcQFnoECAIQAQ&amp;url=https%3A%2F%2Fllyw.cymru%2Fsites%2Fdefault%2Ffiles%2Fpublications%2F2018-03%2Fllawlyfr-proffil-y-cyfnod-sylfaen-diwygiwyd-medi-2017.pdf&amp;usg=AOvVaw0wypsRLZpcdl7vmE-6ADrc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2818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1B87163-C7CB-48EB-9B8F-A302AD672909}"/>
              </a:ext>
            </a:extLst>
          </p:cNvPr>
          <p:cNvSpPr txBox="1"/>
          <p:nvPr/>
        </p:nvSpPr>
        <p:spPr>
          <a:xfrm>
            <a:off x="5383850" y="2777383"/>
            <a:ext cx="1204957" cy="1435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430A9D6-B1EF-6144-819C-190B5E7907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0A1428C-51C0-C749-8210-71EA04697AF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9"/>
          <a:stretch/>
        </p:blipFill>
        <p:spPr>
          <a:xfrm>
            <a:off x="7294423" y="0"/>
            <a:ext cx="4571143" cy="608984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00F5D7D-0E55-F94E-929A-5EBCA135F7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5843" y="0"/>
            <a:ext cx="4648580" cy="6089843"/>
          </a:xfrm>
          <a:prstGeom prst="rect">
            <a:avLst/>
          </a:prstGeom>
        </p:spPr>
      </p:pic>
      <p:pic>
        <p:nvPicPr>
          <p:cNvPr id="20" name="Content Placeholder 8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6E4DD355-F86C-5B41-97E0-CBE2AF93B9B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"/>
          <a:stretch/>
        </p:blipFill>
        <p:spPr>
          <a:xfrm>
            <a:off x="187204" y="1461931"/>
            <a:ext cx="2271436" cy="316598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777798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2571" y="71858"/>
            <a:ext cx="11022120" cy="1035688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Ella –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fyddech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proffil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218D71-0AF0-4058-9E4B-25719418A8D5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5890" y="2318253"/>
            <a:ext cx="2466109" cy="354419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4F0686-2750-A940-822A-B54FF11DFE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04962EAC-B64E-3045-96E2-467808F427E9}"/>
              </a:ext>
            </a:extLst>
          </p:cNvPr>
          <p:cNvSpPr txBox="1">
            <a:spLocks/>
          </p:cNvSpPr>
          <p:nvPr/>
        </p:nvSpPr>
        <p:spPr>
          <a:xfrm>
            <a:off x="249382" y="1523999"/>
            <a:ext cx="10917382" cy="433845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Sgiliau Iaith, Llythrennedd a Chyfathrebu</a:t>
            </a:r>
            <a:endParaRPr lang="cy-GB" sz="2000" dirty="0">
              <a:solidFill>
                <a:prstClr val="black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 Ella’n gallu siarad, er nid bob amser yn glir, gan ddefnyddio nifer o ymatebion un gair</a:t>
            </a:r>
            <a:endParaRPr lang="cy-GB" sz="20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Mae’n gallu clywed ac mae ganddi sgiliau gwrando da</a:t>
            </a:r>
            <a:endParaRPr lang="cy-GB" sz="20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Mae’n gallu dal pensil gyda gafael pedwar bys ar led a sgriblan ar bapur </a:t>
            </a:r>
            <a:endParaRPr lang="cy-GB" sz="20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 Ella’n defnyddio ystumiau i gyfleu ei hanghenion, er y gall fod yn amharod iawn i wneud hynny. </a:t>
            </a:r>
            <a:endParaRPr lang="cy-GB" sz="20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Anaml y bydd yn cychwyn siarad, ond bydd yn ymateb</a:t>
            </a:r>
            <a:endParaRPr lang="cy-GB" sz="20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Nid yw eto wedi pennu’n bendant pa law sydd orau ganddi ac ni all ddynwared llinellau igam-ogam</a:t>
            </a:r>
            <a:endParaRPr lang="cy-GB" sz="20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 Ella’n chwarae’n dawel ochr yn ochr â’i chyfoedion yn yr ardal chwarae rôl</a:t>
            </a:r>
            <a:endParaRPr lang="cy-GB" sz="20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Mae’n siarad o bryd i’w gilydd mewn brawddegau o bump i chwe gair</a:t>
            </a:r>
            <a:endParaRPr lang="cy-GB" sz="20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 Ella’n gallu galw i gof rannau o stori</a:t>
            </a:r>
            <a:endParaRPr lang="cy-GB" sz="20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Nid yw Ella’n gallu adrodd stori fer </a:t>
            </a:r>
            <a:r>
              <a:rPr lang="cy-GB" sz="1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yn llawn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18315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2571" y="71857"/>
            <a:ext cx="4348975" cy="1325563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Ella –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fyddech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proffil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89932" y="1511115"/>
            <a:ext cx="4375615" cy="4351338"/>
          </a:xfrm>
        </p:spPr>
        <p:txBody>
          <a:bodyPr>
            <a:normAutofit fontScale="8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cy-GB" sz="1600" b="1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Sgiliau Iaith, Llythrennedd a Chyfathrebu</a:t>
            </a:r>
            <a:endParaRPr kumimoji="0" lang="cy-GB" sz="1600" b="0" i="0" u="none" strike="noStrike" kern="1200" cap="none" spc="0" normalizeH="0" baseline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 </a:t>
            </a:r>
            <a:r>
              <a:rPr kumimoji="0" lang="cy-GB" sz="1600" b="0" i="0" u="none" strike="noStrike" kern="1200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Ella’n</a:t>
            </a: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gallu siarad, er nid bob amser yn glir, gan ddefnyddio nifer o ymatebion un gair</a:t>
            </a:r>
            <a:endParaRPr kumimoji="0" lang="cy-GB" sz="1600" b="0" i="0" u="none" strike="noStrike" kern="1200" cap="none" spc="0" normalizeH="0" baseline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Mae’n gallu clywed </a:t>
            </a:r>
            <a:r>
              <a:rPr lang="cy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 mae ganddi sgiliau gwrando da</a:t>
            </a:r>
            <a:endParaRPr kumimoji="0" lang="cy-GB" sz="1600" b="0" i="0" u="none" strike="noStrike" kern="1200" cap="none" spc="0" normalizeH="0" baseline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Mae’n gallu dal pensil gyda gafael pedwar bys ar led a sgriblan ar bapur </a:t>
            </a:r>
            <a:endParaRPr kumimoji="0" lang="cy-GB" sz="1600" b="0" i="0" u="none" strike="noStrike" kern="1200" cap="none" spc="0" normalizeH="0" baseline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 </a:t>
            </a:r>
            <a:r>
              <a:rPr kumimoji="0" lang="cy-GB" sz="1600" b="0" i="0" u="none" strike="noStrike" kern="1200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Ella’n</a:t>
            </a: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defnyddio ystumiau i gyfleu ei hanghenion, er y gall fod yn amharod iawn i wneud hynny. </a:t>
            </a:r>
            <a:endParaRPr kumimoji="0" lang="cy-GB" sz="1600" b="0" i="0" u="none" strike="noStrike" kern="1200" cap="none" spc="0" normalizeH="0" baseline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Anaml y bydd yn cychwyn </a:t>
            </a:r>
            <a:r>
              <a:rPr lang="cy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siarad, ond bydd yn ymateb</a:t>
            </a:r>
            <a:endParaRPr kumimoji="0" lang="cy-GB" sz="1600" b="0" i="0" u="none" strike="noStrike" kern="1200" cap="none" spc="0" normalizeH="0" baseline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Nid yw eto wedi pennu’n bendant pa law sydd orau ganddi ac ni all ddynwared llinellau igam-ogam</a:t>
            </a:r>
            <a:endParaRPr kumimoji="0" lang="cy-GB" sz="1600" b="0" i="0" u="none" strike="noStrike" kern="1200" cap="none" spc="0" normalizeH="0" baseline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 </a:t>
            </a:r>
            <a:r>
              <a:rPr kumimoji="0" lang="cy-GB" sz="1600" b="0" i="0" u="none" strike="noStrike" kern="1200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Ella’n</a:t>
            </a: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chwarae’n dawel ochr yn ochr â’i chyfoedion yn yr ardal chwarae rôl</a:t>
            </a:r>
            <a:endParaRPr kumimoji="0" lang="cy-GB" sz="1600" b="0" i="0" u="none" strike="noStrike" kern="1200" cap="none" spc="0" normalizeH="0" baseline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Mae’n siarad o bryd i’w gilydd mewn </a:t>
            </a:r>
            <a:r>
              <a:rPr lang="cy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brawddegau o bump i chwe gair</a:t>
            </a:r>
            <a:endParaRPr kumimoji="0" lang="cy-GB" sz="1600" b="0" i="0" u="none" strike="noStrike" kern="1200" cap="none" spc="0" normalizeH="0" baseline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Mae </a:t>
            </a:r>
            <a:r>
              <a:rPr kumimoji="0" lang="cy-GB" sz="1600" b="0" i="0" u="none" strike="noStrike" kern="1200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Ella’n</a:t>
            </a: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gallu galw i gof rannau o stori</a:t>
            </a:r>
            <a:endParaRPr kumimoji="0" lang="cy-GB" sz="1600" b="0" i="0" u="none" strike="noStrike" kern="1200" cap="none" spc="0" normalizeH="0" baseline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Nid yw </a:t>
            </a:r>
            <a:r>
              <a:rPr kumimoji="0" lang="cy-GB" sz="1600" b="0" i="0" u="none" strike="noStrike" kern="1200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Ella’n</a:t>
            </a: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gallu adrodd stori fer </a:t>
            </a:r>
            <a:r>
              <a:rPr kumimoji="0" lang="cy-GB" sz="1400" b="0" i="0" u="none" strike="noStrike" kern="120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yn llawn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7292898" y="1530560"/>
            <a:ext cx="4518521" cy="447147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7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Language, Literacy and Communication Skills </a:t>
            </a: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7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Ella can talk, though not always clearly, using many one word responses</a:t>
            </a:r>
            <a:endParaRPr lang="en-GB" sz="17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7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She is able to hear and has good listening skills</a:t>
            </a:r>
            <a:endParaRPr lang="en-GB" sz="17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7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She can hold a pencil with a ‘splayed’ four finger grip and scribble on paper </a:t>
            </a:r>
            <a:endParaRPr lang="en-GB" sz="17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7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Ella uses gesture to communicate her needs, although she can be very reluctant to do so. </a:t>
            </a:r>
            <a:endParaRPr lang="en-GB" sz="17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7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She rarely initiates talk, but will respond</a:t>
            </a:r>
            <a:endParaRPr lang="en-GB" sz="17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7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She has not yet established a definite hand preference and can’t imitate zig zag lines</a:t>
            </a:r>
            <a:endParaRPr lang="en-GB" sz="17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7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Ella plays silently alongside her peers in the role play area</a:t>
            </a:r>
            <a:r>
              <a:rPr lang="en-GB" sz="1700" spc="-20" dirty="0">
                <a:solidFill>
                  <a:srgbClr val="444444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endParaRPr lang="en-GB" sz="17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7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She occasionally speaks in sentences of five to six words</a:t>
            </a:r>
            <a:endParaRPr lang="en-GB" sz="17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7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Ella is able to recall parts of a story</a:t>
            </a:r>
            <a:endParaRPr lang="en-GB" sz="17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7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Ella is unable to tell a short story in full</a:t>
            </a:r>
            <a:endParaRPr lang="en-GB" sz="17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218D71-0AF0-4058-9E4B-25719418A8D5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0529" y="2072284"/>
            <a:ext cx="2734948" cy="354419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2654166-A824-4678-B990-D3B044B0EEA9}"/>
              </a:ext>
            </a:extLst>
          </p:cNvPr>
          <p:cNvSpPr txBox="1">
            <a:spLocks/>
          </p:cNvSpPr>
          <p:nvPr/>
        </p:nvSpPr>
        <p:spPr>
          <a:xfrm>
            <a:off x="7051166" y="0"/>
            <a:ext cx="5001983" cy="13255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dirty="0">
                <a:solidFill>
                  <a:srgbClr val="002060"/>
                </a:solidFill>
                <a:latin typeface="+mn-lt"/>
              </a:rPr>
              <a:t>Ella – where would you place her on the profile?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4F0686-2750-A940-822A-B54FF11DFE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5232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1B87163-C7CB-48EB-9B8F-A302AD672909}"/>
              </a:ext>
            </a:extLst>
          </p:cNvPr>
          <p:cNvSpPr txBox="1"/>
          <p:nvPr/>
        </p:nvSpPr>
        <p:spPr>
          <a:xfrm>
            <a:off x="5383850" y="2777383"/>
            <a:ext cx="1204957" cy="1435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430A9D6-B1EF-6144-819C-190B5E7907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55193C-F392-A046-B7C1-3BCFB91308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328" y="451495"/>
            <a:ext cx="5918200" cy="736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5178566-553A-1145-88C1-69B1984DF7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6083" y="1310711"/>
            <a:ext cx="4203700" cy="45339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44967EC-50AB-3E43-B4EF-BF4AFEA00E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5388" y="1317769"/>
            <a:ext cx="2790631" cy="40209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DE5A82E-66DA-3846-B9B0-06EEF8BF993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3491" y="2261688"/>
            <a:ext cx="2472720" cy="2290679"/>
          </a:xfrm>
          <a:prstGeom prst="rect">
            <a:avLst/>
          </a:prstGeom>
        </p:spPr>
      </p:pic>
      <p:sp>
        <p:nvSpPr>
          <p:cNvPr id="13" name="Right Arrow 12">
            <a:extLst>
              <a:ext uri="{FF2B5EF4-FFF2-40B4-BE49-F238E27FC236}">
                <a16:creationId xmlns:a16="http://schemas.microsoft.com/office/drawing/2014/main" id="{9376E77A-CAA6-D341-8EA7-48EF2B424807}"/>
              </a:ext>
            </a:extLst>
          </p:cNvPr>
          <p:cNvSpPr/>
          <p:nvPr/>
        </p:nvSpPr>
        <p:spPr>
          <a:xfrm>
            <a:off x="577516" y="200016"/>
            <a:ext cx="5197642" cy="8961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Datganiad</a:t>
            </a:r>
            <a:r>
              <a:rPr lang="en-US" sz="2400" b="1" dirty="0"/>
              <a:t> </a:t>
            </a:r>
            <a:r>
              <a:rPr lang="en-US" sz="2400" b="1" dirty="0" err="1"/>
              <a:t>o’r</a:t>
            </a:r>
            <a:r>
              <a:rPr lang="en-US" sz="2400" b="1" dirty="0"/>
              <a:t> </a:t>
            </a:r>
            <a:r>
              <a:rPr lang="en-US" sz="2400" b="1" dirty="0" err="1"/>
              <a:t>hyn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bwysig</a:t>
            </a:r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F6B2733-0CF5-C748-BB4F-013998C52A64}"/>
              </a:ext>
            </a:extLst>
          </p:cNvPr>
          <p:cNvSpPr txBox="1"/>
          <p:nvPr/>
        </p:nvSpPr>
        <p:spPr>
          <a:xfrm>
            <a:off x="3725891" y="5243375"/>
            <a:ext cx="3189874" cy="646331"/>
          </a:xfrm>
          <a:prstGeom prst="rect">
            <a:avLst/>
          </a:prstGeom>
          <a:solidFill>
            <a:schemeClr val="accent2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Bydd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mwy</a:t>
            </a:r>
            <a:r>
              <a:rPr lang="en-US" b="1" dirty="0">
                <a:solidFill>
                  <a:srgbClr val="002060"/>
                </a:solidFill>
              </a:rPr>
              <a:t> am </a:t>
            </a:r>
            <a:r>
              <a:rPr lang="en-US" b="1" dirty="0" err="1">
                <a:solidFill>
                  <a:srgbClr val="002060"/>
                </a:solidFill>
              </a:rPr>
              <a:t>hyn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fodwl</a:t>
            </a:r>
            <a:r>
              <a:rPr lang="en-US" b="1" dirty="0">
                <a:solidFill>
                  <a:srgbClr val="002060"/>
                </a:solidFill>
              </a:rPr>
              <a:t>: </a:t>
            </a:r>
          </a:p>
          <a:p>
            <a:pPr algn="ctr"/>
            <a:r>
              <a:rPr lang="en-US" b="1" dirty="0">
                <a:solidFill>
                  <a:srgbClr val="002060"/>
                </a:solidFill>
              </a:rPr>
              <a:t>ECAD4008</a:t>
            </a:r>
          </a:p>
        </p:txBody>
      </p:sp>
    </p:spTree>
    <p:extLst>
      <p:ext uri="{BB962C8B-B14F-4D97-AF65-F5344CB8AC3E}">
        <p14:creationId xmlns:p14="http://schemas.microsoft.com/office/powerpoint/2010/main" val="31150557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1B87163-C7CB-48EB-9B8F-A302AD672909}"/>
              </a:ext>
            </a:extLst>
          </p:cNvPr>
          <p:cNvSpPr txBox="1"/>
          <p:nvPr/>
        </p:nvSpPr>
        <p:spPr>
          <a:xfrm>
            <a:off x="5383850" y="2777383"/>
            <a:ext cx="1204957" cy="1435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430A9D6-B1EF-6144-819C-190B5E7907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3DE1712-AB85-E740-B019-C7C845787A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3191" y="1142205"/>
            <a:ext cx="3917727" cy="47060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7607A9-D79E-C044-83FE-2B950BA2A8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9057" y="267876"/>
            <a:ext cx="8826500" cy="622300"/>
          </a:xfrm>
          <a:prstGeom prst="rect">
            <a:avLst/>
          </a:prstGeom>
        </p:spPr>
      </p:pic>
      <p:sp>
        <p:nvSpPr>
          <p:cNvPr id="12" name="Right Arrow 11">
            <a:extLst>
              <a:ext uri="{FF2B5EF4-FFF2-40B4-BE49-F238E27FC236}">
                <a16:creationId xmlns:a16="http://schemas.microsoft.com/office/drawing/2014/main" id="{EC18708F-8D5A-174A-BF54-99E04F15090B}"/>
              </a:ext>
            </a:extLst>
          </p:cNvPr>
          <p:cNvSpPr/>
          <p:nvPr/>
        </p:nvSpPr>
        <p:spPr>
          <a:xfrm rot="20875093">
            <a:off x="443182" y="1023496"/>
            <a:ext cx="4343411" cy="8961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Datganiad</a:t>
            </a:r>
            <a:r>
              <a:rPr lang="en-US" sz="2400" b="1" dirty="0"/>
              <a:t> </a:t>
            </a:r>
            <a:r>
              <a:rPr lang="en-US" sz="2400" b="1" dirty="0" err="1"/>
              <a:t>o’r</a:t>
            </a:r>
            <a:r>
              <a:rPr lang="en-US" sz="2400" b="1" dirty="0"/>
              <a:t> </a:t>
            </a:r>
            <a:r>
              <a:rPr lang="en-US" sz="2400" b="1" dirty="0" err="1"/>
              <a:t>hyn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bwysig</a:t>
            </a:r>
            <a:endParaRPr lang="en-US" sz="2400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095CEC-8191-4E44-80E0-792FEF391E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7502" y="2364250"/>
            <a:ext cx="2352458" cy="338956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98AA3EC-8482-F74B-9068-9DDFD8B8A56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6087" y="2364250"/>
            <a:ext cx="2472720" cy="229067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0AC7618-FA46-6046-B6E3-8CFDBA1C0B82}"/>
              </a:ext>
            </a:extLst>
          </p:cNvPr>
          <p:cNvSpPr txBox="1"/>
          <p:nvPr/>
        </p:nvSpPr>
        <p:spPr>
          <a:xfrm>
            <a:off x="3725891" y="5243375"/>
            <a:ext cx="3189874" cy="646331"/>
          </a:xfrm>
          <a:prstGeom prst="rect">
            <a:avLst/>
          </a:prstGeom>
          <a:solidFill>
            <a:schemeClr val="accent2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Bydd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mwy</a:t>
            </a:r>
            <a:r>
              <a:rPr lang="en-US" b="1" dirty="0">
                <a:solidFill>
                  <a:srgbClr val="002060"/>
                </a:solidFill>
              </a:rPr>
              <a:t> am </a:t>
            </a:r>
            <a:r>
              <a:rPr lang="en-US" b="1" dirty="0" err="1">
                <a:solidFill>
                  <a:srgbClr val="002060"/>
                </a:solidFill>
              </a:rPr>
              <a:t>hyn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fodwl</a:t>
            </a:r>
            <a:r>
              <a:rPr lang="en-US" b="1" dirty="0">
                <a:solidFill>
                  <a:srgbClr val="002060"/>
                </a:solidFill>
              </a:rPr>
              <a:t>: </a:t>
            </a:r>
          </a:p>
          <a:p>
            <a:pPr algn="ctr"/>
            <a:r>
              <a:rPr lang="en-US" b="1" dirty="0">
                <a:solidFill>
                  <a:srgbClr val="002060"/>
                </a:solidFill>
              </a:rPr>
              <a:t>ECAD4008</a:t>
            </a:r>
          </a:p>
        </p:txBody>
      </p:sp>
    </p:spTree>
    <p:extLst>
      <p:ext uri="{BB962C8B-B14F-4D97-AF65-F5344CB8AC3E}">
        <p14:creationId xmlns:p14="http://schemas.microsoft.com/office/powerpoint/2010/main" val="10473451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0B23CC4-B998-9A4E-ACB3-C5713EB82D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4" name="10-Point Star 3">
            <a:extLst>
              <a:ext uri="{FF2B5EF4-FFF2-40B4-BE49-F238E27FC236}">
                <a16:creationId xmlns:a16="http://schemas.microsoft.com/office/drawing/2014/main" id="{0F7FD968-F029-654F-8BAF-AFBD1A0AC2B5}"/>
              </a:ext>
            </a:extLst>
          </p:cNvPr>
          <p:cNvSpPr/>
          <p:nvPr/>
        </p:nvSpPr>
        <p:spPr>
          <a:xfrm>
            <a:off x="2126165" y="691376"/>
            <a:ext cx="8375580" cy="4148254"/>
          </a:xfrm>
          <a:prstGeom prst="star10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US" sz="5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ddwyieithrwydd</a:t>
            </a:r>
            <a:r>
              <a:rPr lang="en-US" sz="5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6B6305-28F9-ED4A-AB47-B16BECCC3E0A}"/>
              </a:ext>
            </a:extLst>
          </p:cNvPr>
          <p:cNvSpPr txBox="1"/>
          <p:nvPr/>
        </p:nvSpPr>
        <p:spPr>
          <a:xfrm>
            <a:off x="2881745" y="5280118"/>
            <a:ext cx="6491361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Bydd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mwy</a:t>
            </a:r>
            <a:r>
              <a:rPr lang="en-US" sz="2800" b="1" dirty="0">
                <a:solidFill>
                  <a:srgbClr val="002060"/>
                </a:solidFill>
              </a:rPr>
              <a:t> am </a:t>
            </a:r>
            <a:r>
              <a:rPr lang="en-US" sz="2800" b="1" dirty="0" err="1">
                <a:solidFill>
                  <a:srgbClr val="002060"/>
                </a:solidFill>
              </a:rPr>
              <a:t>hyn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ar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fodwl</a:t>
            </a:r>
            <a:r>
              <a:rPr lang="en-US" sz="2800" b="1" dirty="0">
                <a:solidFill>
                  <a:srgbClr val="002060"/>
                </a:solidFill>
              </a:rPr>
              <a:t>:  ECAD4008</a:t>
            </a:r>
          </a:p>
        </p:txBody>
      </p:sp>
    </p:spTree>
    <p:extLst>
      <p:ext uri="{BB962C8B-B14F-4D97-AF65-F5344CB8AC3E}">
        <p14:creationId xmlns:p14="http://schemas.microsoft.com/office/powerpoint/2010/main" val="17075959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B65C3-6390-E349-BDAD-445B22589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268" y="933527"/>
            <a:ext cx="11249721" cy="3370843"/>
          </a:xfr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32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lwyddiant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caiff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hwnnw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ddiffinio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ifainc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caffael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ail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awyrgylch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ieithyddol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gefnogol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Golyga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ddigon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gyfleoedd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glywed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ysgogol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	</a:t>
            </a:r>
          </a:p>
          <a:p>
            <a:pPr marL="0" indent="0" algn="r">
              <a:buNone/>
            </a:pPr>
            <a:endParaRPr lang="en-US" sz="3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Siencyn</a:t>
            </a: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Richards, 2010, t.159)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02A019-B4E0-8C4F-834B-7CE526AD47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7739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5D70495-6A57-CF48-B48F-7CBBFDBF84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8259" y="449940"/>
            <a:ext cx="7634404" cy="5150556"/>
          </a:xfrm>
          <a:ln w="57150">
            <a:solidFill>
              <a:srgbClr val="002060"/>
            </a:solidFill>
          </a:ln>
        </p:spPr>
      </p:pic>
      <p:pic>
        <p:nvPicPr>
          <p:cNvPr id="6" name="Content Placeholder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B21E9F74-1CD5-214B-8F63-040F17A03E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141" y="1275506"/>
            <a:ext cx="2203084" cy="3112292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0B23CC4-B998-9A4E-ACB3-C5713EB82DF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8" name="Freeform 7">
            <a:extLst>
              <a:ext uri="{FF2B5EF4-FFF2-40B4-BE49-F238E27FC236}">
                <a16:creationId xmlns:a16="http://schemas.microsoft.com/office/drawing/2014/main" id="{C862EBD9-7531-C143-89A7-AD909909AC1B}"/>
              </a:ext>
            </a:extLst>
          </p:cNvPr>
          <p:cNvSpPr/>
          <p:nvPr/>
        </p:nvSpPr>
        <p:spPr>
          <a:xfrm>
            <a:off x="3791415" y="2274849"/>
            <a:ext cx="7582829" cy="1784195"/>
          </a:xfrm>
          <a:custGeom>
            <a:avLst/>
            <a:gdLst>
              <a:gd name="connsiteX0" fmla="*/ 7203687 w 7582829"/>
              <a:gd name="connsiteY0" fmla="*/ 200722 h 1784195"/>
              <a:gd name="connsiteX1" fmla="*/ 6445405 w 7582829"/>
              <a:gd name="connsiteY1" fmla="*/ 200722 h 1784195"/>
              <a:gd name="connsiteX2" fmla="*/ 5597912 w 7582829"/>
              <a:gd name="connsiteY2" fmla="*/ 178419 h 1784195"/>
              <a:gd name="connsiteX3" fmla="*/ 4772722 w 7582829"/>
              <a:gd name="connsiteY3" fmla="*/ 111512 h 1784195"/>
              <a:gd name="connsiteX4" fmla="*/ 4638907 w 7582829"/>
              <a:gd name="connsiteY4" fmla="*/ 89210 h 1784195"/>
              <a:gd name="connsiteX5" fmla="*/ 3925229 w 7582829"/>
              <a:gd name="connsiteY5" fmla="*/ 44605 h 1784195"/>
              <a:gd name="connsiteX6" fmla="*/ 3479180 w 7582829"/>
              <a:gd name="connsiteY6" fmla="*/ 0 h 1784195"/>
              <a:gd name="connsiteX7" fmla="*/ 2653990 w 7582829"/>
              <a:gd name="connsiteY7" fmla="*/ 22302 h 1784195"/>
              <a:gd name="connsiteX8" fmla="*/ 2364058 w 7582829"/>
              <a:gd name="connsiteY8" fmla="*/ 66907 h 1784195"/>
              <a:gd name="connsiteX9" fmla="*/ 2252546 w 7582829"/>
              <a:gd name="connsiteY9" fmla="*/ 89210 h 1784195"/>
              <a:gd name="connsiteX10" fmla="*/ 2051824 w 7582829"/>
              <a:gd name="connsiteY10" fmla="*/ 111512 h 1784195"/>
              <a:gd name="connsiteX11" fmla="*/ 1984917 w 7582829"/>
              <a:gd name="connsiteY11" fmla="*/ 133814 h 1784195"/>
              <a:gd name="connsiteX12" fmla="*/ 1717287 w 7582829"/>
              <a:gd name="connsiteY12" fmla="*/ 178419 h 1784195"/>
              <a:gd name="connsiteX13" fmla="*/ 1650380 w 7582829"/>
              <a:gd name="connsiteY13" fmla="*/ 200722 h 1784195"/>
              <a:gd name="connsiteX14" fmla="*/ 1516565 w 7582829"/>
              <a:gd name="connsiteY14" fmla="*/ 223024 h 1784195"/>
              <a:gd name="connsiteX15" fmla="*/ 1092819 w 7582829"/>
              <a:gd name="connsiteY15" fmla="*/ 267629 h 1784195"/>
              <a:gd name="connsiteX16" fmla="*/ 579863 w 7582829"/>
              <a:gd name="connsiteY16" fmla="*/ 312234 h 1784195"/>
              <a:gd name="connsiteX17" fmla="*/ 356839 w 7582829"/>
              <a:gd name="connsiteY17" fmla="*/ 356839 h 1784195"/>
              <a:gd name="connsiteX18" fmla="*/ 178419 w 7582829"/>
              <a:gd name="connsiteY18" fmla="*/ 401444 h 1784195"/>
              <a:gd name="connsiteX19" fmla="*/ 111512 w 7582829"/>
              <a:gd name="connsiteY19" fmla="*/ 446049 h 1784195"/>
              <a:gd name="connsiteX20" fmla="*/ 0 w 7582829"/>
              <a:gd name="connsiteY20" fmla="*/ 646771 h 1784195"/>
              <a:gd name="connsiteX21" fmla="*/ 22302 w 7582829"/>
              <a:gd name="connsiteY21" fmla="*/ 1115122 h 1784195"/>
              <a:gd name="connsiteX22" fmla="*/ 44605 w 7582829"/>
              <a:gd name="connsiteY22" fmla="*/ 1204331 h 1784195"/>
              <a:gd name="connsiteX23" fmla="*/ 178419 w 7582829"/>
              <a:gd name="connsiteY23" fmla="*/ 1471961 h 1784195"/>
              <a:gd name="connsiteX24" fmla="*/ 245326 w 7582829"/>
              <a:gd name="connsiteY24" fmla="*/ 1516566 h 1784195"/>
              <a:gd name="connsiteX25" fmla="*/ 312234 w 7582829"/>
              <a:gd name="connsiteY25" fmla="*/ 1583473 h 1784195"/>
              <a:gd name="connsiteX26" fmla="*/ 512956 w 7582829"/>
              <a:gd name="connsiteY26" fmla="*/ 1694985 h 1784195"/>
              <a:gd name="connsiteX27" fmla="*/ 579863 w 7582829"/>
              <a:gd name="connsiteY27" fmla="*/ 1739590 h 1784195"/>
              <a:gd name="connsiteX28" fmla="*/ 691375 w 7582829"/>
              <a:gd name="connsiteY28" fmla="*/ 1761892 h 1784195"/>
              <a:gd name="connsiteX29" fmla="*/ 758283 w 7582829"/>
              <a:gd name="connsiteY29" fmla="*/ 1784195 h 1784195"/>
              <a:gd name="connsiteX30" fmla="*/ 1315844 w 7582829"/>
              <a:gd name="connsiteY30" fmla="*/ 1761892 h 1784195"/>
              <a:gd name="connsiteX31" fmla="*/ 1538868 w 7582829"/>
              <a:gd name="connsiteY31" fmla="*/ 1717288 h 1784195"/>
              <a:gd name="connsiteX32" fmla="*/ 1694985 w 7582829"/>
              <a:gd name="connsiteY32" fmla="*/ 1694985 h 1784195"/>
              <a:gd name="connsiteX33" fmla="*/ 2007219 w 7582829"/>
              <a:gd name="connsiteY33" fmla="*/ 1650380 h 1784195"/>
              <a:gd name="connsiteX34" fmla="*/ 2297151 w 7582829"/>
              <a:gd name="connsiteY34" fmla="*/ 1605775 h 1784195"/>
              <a:gd name="connsiteX35" fmla="*/ 2453268 w 7582829"/>
              <a:gd name="connsiteY35" fmla="*/ 1583473 h 1784195"/>
              <a:gd name="connsiteX36" fmla="*/ 3055434 w 7582829"/>
              <a:gd name="connsiteY36" fmla="*/ 1538868 h 1784195"/>
              <a:gd name="connsiteX37" fmla="*/ 3278458 w 7582829"/>
              <a:gd name="connsiteY37" fmla="*/ 1516566 h 1784195"/>
              <a:gd name="connsiteX38" fmla="*/ 6936058 w 7582829"/>
              <a:gd name="connsiteY38" fmla="*/ 1494263 h 1784195"/>
              <a:gd name="connsiteX39" fmla="*/ 7047570 w 7582829"/>
              <a:gd name="connsiteY39" fmla="*/ 1471961 h 1784195"/>
              <a:gd name="connsiteX40" fmla="*/ 7114478 w 7582829"/>
              <a:gd name="connsiteY40" fmla="*/ 1449658 h 1784195"/>
              <a:gd name="connsiteX41" fmla="*/ 7337502 w 7582829"/>
              <a:gd name="connsiteY41" fmla="*/ 1382751 h 1784195"/>
              <a:gd name="connsiteX42" fmla="*/ 7404409 w 7582829"/>
              <a:gd name="connsiteY42" fmla="*/ 1360449 h 1784195"/>
              <a:gd name="connsiteX43" fmla="*/ 7471317 w 7582829"/>
              <a:gd name="connsiteY43" fmla="*/ 1338146 h 1784195"/>
              <a:gd name="connsiteX44" fmla="*/ 7582829 w 7582829"/>
              <a:gd name="connsiteY44" fmla="*/ 1137424 h 1784195"/>
              <a:gd name="connsiteX45" fmla="*/ 7560526 w 7582829"/>
              <a:gd name="connsiteY45" fmla="*/ 713678 h 1784195"/>
              <a:gd name="connsiteX46" fmla="*/ 7426712 w 7582829"/>
              <a:gd name="connsiteY46" fmla="*/ 446049 h 1784195"/>
              <a:gd name="connsiteX47" fmla="*/ 7292897 w 7582829"/>
              <a:gd name="connsiteY47" fmla="*/ 312234 h 1784195"/>
              <a:gd name="connsiteX48" fmla="*/ 7225990 w 7582829"/>
              <a:gd name="connsiteY48" fmla="*/ 267629 h 1784195"/>
              <a:gd name="connsiteX49" fmla="*/ 7069873 w 7582829"/>
              <a:gd name="connsiteY49" fmla="*/ 200722 h 1784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7582829" h="1784195">
                <a:moveTo>
                  <a:pt x="7203687" y="200722"/>
                </a:moveTo>
                <a:cubicBezTo>
                  <a:pt x="6842545" y="252313"/>
                  <a:pt x="7123733" y="221594"/>
                  <a:pt x="6445405" y="200722"/>
                </a:cubicBezTo>
                <a:lnTo>
                  <a:pt x="5597912" y="178419"/>
                </a:lnTo>
                <a:cubicBezTo>
                  <a:pt x="5369188" y="164965"/>
                  <a:pt x="4991143" y="147915"/>
                  <a:pt x="4772722" y="111512"/>
                </a:cubicBezTo>
                <a:cubicBezTo>
                  <a:pt x="4728117" y="104078"/>
                  <a:pt x="4683903" y="93710"/>
                  <a:pt x="4638907" y="89210"/>
                </a:cubicBezTo>
                <a:cubicBezTo>
                  <a:pt x="4479627" y="73282"/>
                  <a:pt x="4062695" y="52242"/>
                  <a:pt x="3925229" y="44605"/>
                </a:cubicBezTo>
                <a:cubicBezTo>
                  <a:pt x="3852417" y="36515"/>
                  <a:pt x="3535986" y="0"/>
                  <a:pt x="3479180" y="0"/>
                </a:cubicBezTo>
                <a:cubicBezTo>
                  <a:pt x="3204016" y="0"/>
                  <a:pt x="2929053" y="14868"/>
                  <a:pt x="2653990" y="22302"/>
                </a:cubicBezTo>
                <a:cubicBezTo>
                  <a:pt x="2398311" y="73439"/>
                  <a:pt x="2715113" y="12898"/>
                  <a:pt x="2364058" y="66907"/>
                </a:cubicBezTo>
                <a:cubicBezTo>
                  <a:pt x="2326592" y="72671"/>
                  <a:pt x="2290072" y="83849"/>
                  <a:pt x="2252546" y="89210"/>
                </a:cubicBezTo>
                <a:cubicBezTo>
                  <a:pt x="2185904" y="98730"/>
                  <a:pt x="2118731" y="104078"/>
                  <a:pt x="2051824" y="111512"/>
                </a:cubicBezTo>
                <a:cubicBezTo>
                  <a:pt x="2029522" y="118946"/>
                  <a:pt x="2007969" y="129204"/>
                  <a:pt x="1984917" y="133814"/>
                </a:cubicBezTo>
                <a:cubicBezTo>
                  <a:pt x="1796124" y="171573"/>
                  <a:pt x="1876849" y="138529"/>
                  <a:pt x="1717287" y="178419"/>
                </a:cubicBezTo>
                <a:cubicBezTo>
                  <a:pt x="1694480" y="184121"/>
                  <a:pt x="1673329" y="195622"/>
                  <a:pt x="1650380" y="200722"/>
                </a:cubicBezTo>
                <a:cubicBezTo>
                  <a:pt x="1606237" y="210532"/>
                  <a:pt x="1561331" y="216629"/>
                  <a:pt x="1516565" y="223024"/>
                </a:cubicBezTo>
                <a:cubicBezTo>
                  <a:pt x="1295089" y="254664"/>
                  <a:pt x="1345198" y="241063"/>
                  <a:pt x="1092819" y="267629"/>
                </a:cubicBezTo>
                <a:cubicBezTo>
                  <a:pt x="655545" y="313657"/>
                  <a:pt x="1250095" y="267551"/>
                  <a:pt x="579863" y="312234"/>
                </a:cubicBezTo>
                <a:lnTo>
                  <a:pt x="356839" y="356839"/>
                </a:lnTo>
                <a:cubicBezTo>
                  <a:pt x="314419" y="365323"/>
                  <a:pt x="224142" y="378582"/>
                  <a:pt x="178419" y="401444"/>
                </a:cubicBezTo>
                <a:cubicBezTo>
                  <a:pt x="154445" y="413431"/>
                  <a:pt x="133814" y="431181"/>
                  <a:pt x="111512" y="446049"/>
                </a:cubicBezTo>
                <a:cubicBezTo>
                  <a:pt x="9261" y="599424"/>
                  <a:pt x="39254" y="529006"/>
                  <a:pt x="0" y="646771"/>
                </a:cubicBezTo>
                <a:cubicBezTo>
                  <a:pt x="7434" y="802888"/>
                  <a:pt x="9838" y="959326"/>
                  <a:pt x="22302" y="1115122"/>
                </a:cubicBezTo>
                <a:cubicBezTo>
                  <a:pt x="24746" y="1145676"/>
                  <a:pt x="35797" y="1174972"/>
                  <a:pt x="44605" y="1204331"/>
                </a:cubicBezTo>
                <a:cubicBezTo>
                  <a:pt x="66869" y="1278546"/>
                  <a:pt x="107928" y="1424967"/>
                  <a:pt x="178419" y="1471961"/>
                </a:cubicBezTo>
                <a:cubicBezTo>
                  <a:pt x="200721" y="1486829"/>
                  <a:pt x="224734" y="1499406"/>
                  <a:pt x="245326" y="1516566"/>
                </a:cubicBezTo>
                <a:cubicBezTo>
                  <a:pt x="269556" y="1536758"/>
                  <a:pt x="287337" y="1564109"/>
                  <a:pt x="312234" y="1583473"/>
                </a:cubicBezTo>
                <a:cubicBezTo>
                  <a:pt x="427268" y="1672944"/>
                  <a:pt x="412004" y="1661335"/>
                  <a:pt x="512956" y="1694985"/>
                </a:cubicBezTo>
                <a:cubicBezTo>
                  <a:pt x="535258" y="1709853"/>
                  <a:pt x="554766" y="1730178"/>
                  <a:pt x="579863" y="1739590"/>
                </a:cubicBezTo>
                <a:cubicBezTo>
                  <a:pt x="615356" y="1752900"/>
                  <a:pt x="654600" y="1752698"/>
                  <a:pt x="691375" y="1761892"/>
                </a:cubicBezTo>
                <a:cubicBezTo>
                  <a:pt x="714182" y="1767594"/>
                  <a:pt x="735980" y="1776761"/>
                  <a:pt x="758283" y="1784195"/>
                </a:cubicBezTo>
                <a:cubicBezTo>
                  <a:pt x="944137" y="1776761"/>
                  <a:pt x="1130228" y="1773867"/>
                  <a:pt x="1315844" y="1761892"/>
                </a:cubicBezTo>
                <a:cubicBezTo>
                  <a:pt x="1451144" y="1753163"/>
                  <a:pt x="1425275" y="1737941"/>
                  <a:pt x="1538868" y="1717288"/>
                </a:cubicBezTo>
                <a:cubicBezTo>
                  <a:pt x="1590587" y="1707884"/>
                  <a:pt x="1643133" y="1703627"/>
                  <a:pt x="1694985" y="1694985"/>
                </a:cubicBezTo>
                <a:cubicBezTo>
                  <a:pt x="1979014" y="1647647"/>
                  <a:pt x="1579679" y="1697886"/>
                  <a:pt x="2007219" y="1650380"/>
                </a:cubicBezTo>
                <a:cubicBezTo>
                  <a:pt x="2173433" y="1608827"/>
                  <a:pt x="2040281" y="1637884"/>
                  <a:pt x="2297151" y="1605775"/>
                </a:cubicBezTo>
                <a:cubicBezTo>
                  <a:pt x="2349312" y="1599255"/>
                  <a:pt x="2400990" y="1588976"/>
                  <a:pt x="2453268" y="1583473"/>
                </a:cubicBezTo>
                <a:cubicBezTo>
                  <a:pt x="2682434" y="1559351"/>
                  <a:pt x="2818640" y="1557812"/>
                  <a:pt x="3055434" y="1538868"/>
                </a:cubicBezTo>
                <a:cubicBezTo>
                  <a:pt x="3129908" y="1532910"/>
                  <a:pt x="3203751" y="1517425"/>
                  <a:pt x="3278458" y="1516566"/>
                </a:cubicBezTo>
                <a:lnTo>
                  <a:pt x="6936058" y="1494263"/>
                </a:lnTo>
                <a:cubicBezTo>
                  <a:pt x="6973229" y="1486829"/>
                  <a:pt x="7010795" y="1481155"/>
                  <a:pt x="7047570" y="1471961"/>
                </a:cubicBezTo>
                <a:cubicBezTo>
                  <a:pt x="7070377" y="1466259"/>
                  <a:pt x="7091873" y="1456116"/>
                  <a:pt x="7114478" y="1449658"/>
                </a:cubicBezTo>
                <a:cubicBezTo>
                  <a:pt x="7350438" y="1382241"/>
                  <a:pt x="7019470" y="1488761"/>
                  <a:pt x="7337502" y="1382751"/>
                </a:cubicBezTo>
                <a:lnTo>
                  <a:pt x="7404409" y="1360449"/>
                </a:lnTo>
                <a:lnTo>
                  <a:pt x="7471317" y="1338146"/>
                </a:lnTo>
                <a:cubicBezTo>
                  <a:pt x="7573566" y="1184770"/>
                  <a:pt x="7543573" y="1255188"/>
                  <a:pt x="7582829" y="1137424"/>
                </a:cubicBezTo>
                <a:cubicBezTo>
                  <a:pt x="7575395" y="996175"/>
                  <a:pt x="7577378" y="854115"/>
                  <a:pt x="7560526" y="713678"/>
                </a:cubicBezTo>
                <a:cubicBezTo>
                  <a:pt x="7550632" y="631225"/>
                  <a:pt x="7483100" y="502437"/>
                  <a:pt x="7426712" y="446049"/>
                </a:cubicBezTo>
                <a:cubicBezTo>
                  <a:pt x="7382107" y="401444"/>
                  <a:pt x="7345383" y="347225"/>
                  <a:pt x="7292897" y="312234"/>
                </a:cubicBezTo>
                <a:cubicBezTo>
                  <a:pt x="7270595" y="297366"/>
                  <a:pt x="7250484" y="278515"/>
                  <a:pt x="7225990" y="267629"/>
                </a:cubicBezTo>
                <a:cubicBezTo>
                  <a:pt x="7053443" y="190941"/>
                  <a:pt x="7131852" y="262701"/>
                  <a:pt x="7069873" y="200722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5307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128" y="273360"/>
            <a:ext cx="4856512" cy="1325563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Effects of the Covid Pandemic</a:t>
            </a:r>
          </a:p>
        </p:txBody>
      </p:sp>
      <p:pic>
        <p:nvPicPr>
          <p:cNvPr id="4" name="Content Placeholder 3" descr="A group of people looking at a computer&#10;&#10;Description automatically generated with low confidence">
            <a:extLst>
              <a:ext uri="{FF2B5EF4-FFF2-40B4-BE49-F238E27FC236}">
                <a16:creationId xmlns:a16="http://schemas.microsoft.com/office/drawing/2014/main" id="{5BD208E6-8EE8-4B8E-BC35-4E18936A38B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32563" y="3089057"/>
            <a:ext cx="3726873" cy="2779626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46363" y="2134873"/>
            <a:ext cx="3886200" cy="2681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Beth ydych chi’n ei ragweld fydd yr effeithiau tymor hir ar ddatblygiad iaith plant</a:t>
            </a:r>
            <a:r>
              <a:rPr lang="en-GB" dirty="0"/>
              <a:t>?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B047C77-D585-47DE-8DAA-033C9FDD66F9}"/>
              </a:ext>
            </a:extLst>
          </p:cNvPr>
          <p:cNvSpPr txBox="1">
            <a:spLocks/>
          </p:cNvSpPr>
          <p:nvPr/>
        </p:nvSpPr>
        <p:spPr>
          <a:xfrm>
            <a:off x="346363" y="190743"/>
            <a:ext cx="4378037" cy="13255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Effeithiau Pandemig y Covid </a:t>
            </a:r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6E1D823C-9EE9-40BB-AA56-19E03A960835}"/>
              </a:ext>
            </a:extLst>
          </p:cNvPr>
          <p:cNvSpPr txBox="1">
            <a:spLocks/>
          </p:cNvSpPr>
          <p:nvPr/>
        </p:nvSpPr>
        <p:spPr>
          <a:xfrm>
            <a:off x="7959436" y="2047560"/>
            <a:ext cx="3886200" cy="20829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What would you predict the long-term effects will be on children’s language development?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9DA461B-7AC7-854F-BC37-3C0A41CA183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5828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C67A7-64F1-594A-A6A0-B4C2EA7EE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9735" y="96549"/>
            <a:ext cx="6511637" cy="1048039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y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 pellach ...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1D1F0B-9D2E-DA4D-950A-BFB4646685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4800" y="1579418"/>
            <a:ext cx="11610109" cy="451042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Pennod 7, Plant Ifainc yn dysgu: golwg ar ddamcaniaeth </a:t>
            </a:r>
          </a:p>
          <a:p>
            <a:pPr marL="0" indent="0">
              <a:buNone/>
            </a:pPr>
            <a:r>
              <a:rPr lang="en-GB" sz="3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Siencyn</a:t>
            </a:r>
            <a:r>
              <a:rPr lang="en-GB" sz="3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S.W (2008) </a:t>
            </a:r>
            <a:r>
              <a:rPr lang="en-GB" sz="3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</a:t>
            </a:r>
            <a:r>
              <a:rPr lang="en-GB" sz="380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Plentyn</a:t>
            </a:r>
            <a:r>
              <a:rPr lang="en-GB" sz="3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Bach </a:t>
            </a:r>
            <a:r>
              <a:rPr lang="en-GB" sz="3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Caerfyrddin</a:t>
            </a:r>
            <a:r>
              <a:rPr lang="en-GB" sz="3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3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Cyhoeddiadau</a:t>
            </a:r>
            <a:r>
              <a:rPr lang="en-GB" sz="3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3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Coleg</a:t>
            </a:r>
            <a:r>
              <a:rPr lang="en-GB" sz="3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3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Drindod</a:t>
            </a:r>
            <a:endParaRPr lang="en-GB" sz="3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cy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Pennod 9, Iaith, Llythrennedd a Chyfathrebu, Siân Wyn Siencyn a Carys Richards</a:t>
            </a:r>
          </a:p>
          <a:p>
            <a:pPr marL="0" indent="0">
              <a:buNone/>
            </a:pPr>
            <a:r>
              <a:rPr lang="en-GB" sz="3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Siencyn</a:t>
            </a:r>
            <a:r>
              <a:rPr lang="en-GB" sz="3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S.W (2010) </a:t>
            </a:r>
            <a:r>
              <a:rPr lang="en-GB" sz="3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</a:t>
            </a:r>
            <a:r>
              <a:rPr lang="en-GB" sz="380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Cyfnod</a:t>
            </a:r>
            <a:r>
              <a:rPr lang="en-GB" sz="3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Sylfaen 3-7oed</a:t>
            </a:r>
            <a:r>
              <a:rPr lang="en-GB" sz="3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3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Caerfyrddin</a:t>
            </a:r>
            <a:r>
              <a:rPr lang="en-GB" sz="3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3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Cyhoeddiadau</a:t>
            </a:r>
            <a:r>
              <a:rPr lang="en-GB" sz="3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3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Prifysgol</a:t>
            </a:r>
            <a:r>
              <a:rPr lang="en-GB" sz="3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3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Drindod</a:t>
            </a:r>
            <a:r>
              <a:rPr lang="en-GB" sz="3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3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Dewi</a:t>
            </a:r>
            <a:r>
              <a:rPr lang="en-GB" sz="3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Sant</a:t>
            </a:r>
          </a:p>
          <a:p>
            <a:endParaRPr lang="cy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800" b="1" dirty="0">
                <a:latin typeface="Arial" panose="020B0604020202020204" pitchFamily="34" charset="0"/>
                <a:cs typeface="Arial" panose="020B0604020202020204" pitchFamily="34" charset="0"/>
              </a:rPr>
              <a:t>Caffael yr iaith Gymraeg – Adroddiad gan Estyn</a:t>
            </a:r>
          </a:p>
          <a:p>
            <a:pPr marL="0" indent="0">
              <a:buNone/>
            </a:pPr>
            <a:r>
              <a:rPr lang="cy-GB" sz="3800" dirty="0">
                <a:latin typeface="Arial" panose="020B0604020202020204" pitchFamily="34" charset="0"/>
                <a:cs typeface="Arial" panose="020B0604020202020204" pitchFamily="34" charset="0"/>
              </a:rPr>
              <a:t>Estyn (2021) Caffael yr Iaith Gymraeg ar gael www..estyn.llyw.cymru</a:t>
            </a:r>
          </a:p>
          <a:p>
            <a:pPr marL="0" indent="0">
              <a:buNone/>
            </a:pPr>
            <a:endParaRPr lang="cy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51B085-C173-CE4D-9B10-D09BFD3ADA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13751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94A05-47F3-4728-9A46-F6E8D4D78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1938" y="21874"/>
            <a:ext cx="6053254" cy="549275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r>
              <a:rPr lang="en-GB" b="1" dirty="0">
                <a:solidFill>
                  <a:srgbClr val="002060"/>
                </a:solidFill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32B42-E117-40E8-98E0-4E46602FD7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9141" y="845787"/>
            <a:ext cx="11418849" cy="5244055"/>
          </a:xfrm>
        </p:spPr>
        <p:txBody>
          <a:bodyPr>
            <a:normAutofit fontScale="85000" lnSpcReduction="20000"/>
          </a:bodyPr>
          <a:lstStyle/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Alexander, R. (2008)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Towards dialogic teaching: re-thinking classroom talk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(4</a:t>
            </a:r>
            <a:r>
              <a:rPr lang="en-US" sz="19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ed.). Dialogos. </a:t>
            </a:r>
          </a:p>
          <a:p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Estyn (2021) Caffael yr Iaith Gymraeg ar gael www..estyn.llyw.cymru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Gross, J. (2013)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Time to Talk: Implementing Outstanding Practice in Speech, Language and Communication.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Oxon: Routledge. </a:t>
            </a:r>
          </a:p>
          <a:p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Law, J. Charlton, J. Dockrell, J. Gascoigne, M. McKean, C. and Theakston, A. (2017)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Early Language Development: Needs, provision, and intervention for preschool children from socio-economically disadvantaged backgrounds. 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Public Health England</a:t>
            </a:r>
          </a:p>
          <a:p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Mannion, J. and Mercer, N. (2016) Learning to learn: improving attainment, closing the gap at Key Stage 3.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Curriculum Journal</a:t>
            </a:r>
            <a:endParaRPr lang="en-GB" sz="1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Melushi, E. (2010) Why children, parents and home learning are important in Sylva, K., Melushi, E., Sammons, P., Siraj-Blatchford, I. and Taggart B. (2010)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Early Childhood Matters: Evidence from the Effective Pre-school and Primary Education project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Routledge: Abingdon</a:t>
            </a:r>
          </a:p>
          <a:p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Michaels, S., O'Connor, C., &amp; Resnick, L. B. (2008), ‘Deliberative discourse idealized and realized: accountable talk in the classroom and in civic life’,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Studies in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Philosophy and Education, 27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(4), 283‐297.</a:t>
            </a:r>
          </a:p>
          <a:p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Royal College of Speech and Language Therapists (2019)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Oracy APPG’s 2019 Inquiry: Speaking for Change Written evidence submitted by the Royal College of Speech and Language Therapists (RCSLT)</a:t>
            </a:r>
          </a:p>
          <a:p>
            <a:r>
              <a:rPr lang="en-GB" sz="1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Saxton, M (2017) Child Language 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2il arg. </a:t>
            </a:r>
            <a:r>
              <a:rPr lang="en-GB" sz="1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Llundain</a:t>
            </a:r>
            <a:r>
              <a:rPr lang="en-GB" sz="1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Sage</a:t>
            </a:r>
            <a:endParaRPr lang="en-GB" sz="1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Siencyn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S.W (2008)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</a:t>
            </a:r>
            <a:r>
              <a:rPr lang="en-GB" sz="19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Plentyn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Bach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Caerfyrddin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Cyhoeddiadau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Coleg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Drindod</a:t>
            </a:r>
            <a:endParaRPr lang="en-GB" sz="1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Siencyn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S.W (2010)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</a:t>
            </a:r>
            <a:r>
              <a:rPr lang="en-GB" sz="19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Cyfnod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Sylfaen 3-7oed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Caerfyrddin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Cyhoeddiadau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Prifysgol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Drindod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Dewi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Sant</a:t>
            </a:r>
          </a:p>
          <a:p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Sylva, K., Melushi, E., Sammons, P., Siraj-Blatchford, I. and Taggart B. (2010)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Early Childhood Matters: Evidence from the Effective Pre-school and Primary Education project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Routledge: Abingdon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DA5746-D498-4340-B1C0-E94AD2C355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62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1215</TotalTime>
  <Words>2646</Words>
  <Application>Microsoft Macintosh PowerPoint</Application>
  <PresentationFormat>Widescreen</PresentationFormat>
  <Paragraphs>234</Paragraphs>
  <Slides>35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Arial</vt:lpstr>
      <vt:lpstr>Calibri</vt:lpstr>
      <vt:lpstr>Calibri Light</vt:lpstr>
      <vt:lpstr>Gill Sans MT</vt:lpstr>
      <vt:lpstr>Noteworthy Light</vt:lpstr>
      <vt:lpstr>Symbol</vt:lpstr>
      <vt:lpstr>Times New Roman</vt:lpstr>
      <vt:lpstr>Wingdings 3</vt:lpstr>
      <vt:lpstr>Office Theme</vt:lpstr>
      <vt:lpstr>PowerPoint Presentation</vt:lpstr>
      <vt:lpstr>PowerPoint Presentation</vt:lpstr>
      <vt:lpstr>Amcanion:                               Aims:</vt:lpstr>
      <vt:lpstr>Ystyriwch hyn:</vt:lpstr>
      <vt:lpstr>What is language?</vt:lpstr>
      <vt:lpstr>When does a baby first recognise language?</vt:lpstr>
      <vt:lpstr>How do we develop spoken language?</vt:lpstr>
      <vt:lpstr>The Stages</vt:lpstr>
      <vt:lpstr>PowerPoint Presentation</vt:lpstr>
      <vt:lpstr>Y Damcaniaethau</vt:lpstr>
      <vt:lpstr>The Worrying Reports</vt:lpstr>
      <vt:lpstr>PowerPoint Presentation</vt:lpstr>
      <vt:lpstr>PowerPoint Presentation</vt:lpstr>
      <vt:lpstr>The worrying reports</vt:lpstr>
      <vt:lpstr>What supports learning?</vt:lpstr>
      <vt:lpstr>Cyngor i Rieni?</vt:lpstr>
      <vt:lpstr>PowerPoint Presentation</vt:lpstr>
      <vt:lpstr>PowerPoint Presentation</vt:lpstr>
      <vt:lpstr>The Role of Language in Learning</vt:lpstr>
      <vt:lpstr>Challenges to language development</vt:lpstr>
      <vt:lpstr>The Good News</vt:lpstr>
      <vt:lpstr>PowerPoint Presentation</vt:lpstr>
      <vt:lpstr>PowerPoint Presentation</vt:lpstr>
      <vt:lpstr>PowerPoint Presentation</vt:lpstr>
      <vt:lpstr>PowerPoint Presentation</vt:lpstr>
      <vt:lpstr>Ella – ble fyddech chi’n ei rhoi ar y proffil?</vt:lpstr>
      <vt:lpstr>Ella – ble fyddech chi’n ei rhoi ar y proffil?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Effects of the Covid Pandemic</vt:lpstr>
      <vt:lpstr>Darllen pellach ...</vt:lpstr>
      <vt:lpstr>Cyfeiriadau: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Nia Evans</cp:lastModifiedBy>
  <cp:revision>139</cp:revision>
  <dcterms:created xsi:type="dcterms:W3CDTF">2021-10-01T11:59:30Z</dcterms:created>
  <dcterms:modified xsi:type="dcterms:W3CDTF">2022-10-14T08:33:33Z</dcterms:modified>
</cp:coreProperties>
</file>