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69" r:id="rId1"/>
  </p:sldMasterIdLst>
  <p:notesMasterIdLst>
    <p:notesMasterId r:id="rId10"/>
  </p:notesMasterIdLst>
  <p:sldIdLst>
    <p:sldId id="256" r:id="rId2"/>
    <p:sldId id="275" r:id="rId3"/>
    <p:sldId id="276" r:id="rId4"/>
    <p:sldId id="258" r:id="rId5"/>
    <p:sldId id="259" r:id="rId6"/>
    <p:sldId id="268" r:id="rId7"/>
    <p:sldId id="272" r:id="rId8"/>
    <p:sldId id="260"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6FFC137-2CDA-4CC4-99A5-2FF63A94B504}">
          <p14:sldIdLst>
            <p14:sldId id="256"/>
            <p14:sldId id="275"/>
            <p14:sldId id="276"/>
            <p14:sldId id="258"/>
            <p14:sldId id="259"/>
            <p14:sldId id="268"/>
            <p14:sldId id="272"/>
            <p14:sldId id="26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664" dt="2026-10-07T19:44:31.199"/>
    <p1510:client id="{106146BB-E28E-E6C4-DC40-B06C7211892D}" v="67" dt="2026-10-06T19:15:13.065"/>
    <p1510:client id="{412B6224-A4BE-96E8-A286-0BBC09AB6D05}" v="34" dt="2026-10-07T00:41:52.483"/>
    <p1510:client id="{65EB9031-C1B5-683C-276D-1E007FF16BC8}" v="6" dt="2026-10-07T19:37:20.192"/>
    <p1510:client id="{724960C4-EB42-C5CC-0E12-3E7828340A12}" v="1" dt="2026-10-06T19:17:59.516"/>
    <p1510:client id="{A33B56F9-EC5F-27BB-FE37-538F3921FE18}" v="7" dt="2026-10-06T17:01:58.892"/>
    <p1510:client id="{AC118848-655B-29A1-BBDF-22326D8085DC}" v="2967" dt="2026-10-08T09:09:17.540"/>
    <p1510:client id="{BD4C2ADB-A109-841F-DB06-FE8049B783B6}" v="187" dt="2026-10-08T00:24:19.899"/>
    <p1510:client id="{C66876AE-873F-0B71-BDEF-4B9BFD48EDFD}" v="43" dt="2026-10-07T16:11:05.897"/>
    <p1510:client id="{D71B5297-3162-127D-AABC-C6BDC440AB76}" v="2" dt="2026-10-07T22:34:15.609"/>
    <p1510:client id="{DE76473C-C264-97F8-4E68-2D011253DBE6}" v="1723" dt="2026-10-07T14:45:12.325"/>
    <p1510:client id="{DE9141BB-E052-D35E-2D92-4C2D960D5A40}" v="1729" dt="2026-10-07T21:37:28.322"/>
    <p1510:client id="{E7AB434A-F05B-40C7-218E-768F69E58855}" v="7" dt="2026-10-07T17:06:22.603"/>
    <p1510:client id="{F6C39BD1-5E03-9C9F-EEA0-0FA615A2C694}" v="275" dt="2026-10-07T16:22:17.9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59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42E870-9D8E-4591-BFFC-E59953F217A6}" type="datetimeFigureOut">
              <a:t>08/10/2026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CB69CC-D941-4C76-A208-22C9D56151EB}" type="slidenum">
              <a:t>‹#›</a:t>
            </a:fld>
            <a:endParaRPr lang="en-GB"/>
          </a:p>
        </p:txBody>
      </p:sp>
    </p:spTree>
    <p:extLst>
      <p:ext uri="{BB962C8B-B14F-4D97-AF65-F5344CB8AC3E}">
        <p14:creationId xmlns:p14="http://schemas.microsoft.com/office/powerpoint/2010/main" val="2400690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a:t>Click to edit Master title style</a:t>
            </a:r>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325773" y="6117336"/>
            <a:ext cx="857473" cy="365125"/>
          </a:xfrm>
        </p:spPr>
        <p:txBody>
          <a:bodyPr/>
          <a:lstStyle/>
          <a:p>
            <a:fld id="{B61BEF0D-F0BB-DE4B-95CE-6DB70DBA9567}" type="datetimeFigureOut">
              <a:rPr lang="en-US" dirty="0"/>
              <a:pPr/>
              <a:t>10/8/2026</a:t>
            </a:fld>
            <a:endParaRPr lang="en-US"/>
          </a:p>
        </p:txBody>
      </p:sp>
      <p:sp>
        <p:nvSpPr>
          <p:cNvPr id="5" name="Footer Placeholder 4"/>
          <p:cNvSpPr>
            <a:spLocks noGrp="1"/>
          </p:cNvSpPr>
          <p:nvPr>
            <p:ph type="ftr" sz="quarter" idx="11"/>
          </p:nvPr>
        </p:nvSpPr>
        <p:spPr>
          <a:xfrm>
            <a:off x="3623733" y="6117336"/>
            <a:ext cx="3609438" cy="365125"/>
          </a:xfrm>
        </p:spPr>
        <p:txBody>
          <a:bodyPr/>
          <a:lstStyle/>
          <a:p>
            <a:endParaRPr lang="en-US"/>
          </a:p>
        </p:txBody>
      </p:sp>
      <p:sp>
        <p:nvSpPr>
          <p:cNvPr id="6" name="Slide Number Placeholder 5"/>
          <p:cNvSpPr>
            <a:spLocks noGrp="1"/>
          </p:cNvSpPr>
          <p:nvPr>
            <p:ph type="sldNum" sz="quarter" idx="12"/>
          </p:nvPr>
        </p:nvSpPr>
        <p:spPr>
          <a:xfrm>
            <a:off x="8275320" y="6117336"/>
            <a:ext cx="411480" cy="365125"/>
          </a:xfrm>
        </p:spPr>
        <p:txBody>
          <a:bodyPr/>
          <a:lstStyle/>
          <a:p>
            <a:fld id="{D57F1E4F-1CFF-5643-939E-217C01CDF565}" type="slidenum">
              <a:rPr lang="en-US" dirty="0"/>
              <a:pPr/>
              <a:t>‹#›</a:t>
            </a:fld>
            <a:endParaRPr lang="en-US"/>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Tree>
    <p:extLst>
      <p:ext uri="{BB962C8B-B14F-4D97-AF65-F5344CB8AC3E}">
        <p14:creationId xmlns:p14="http://schemas.microsoft.com/office/powerpoint/2010/main" val="2692707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a:t>Click to edit Master title style</a:t>
            </a:r>
          </a:p>
        </p:txBody>
      </p:sp>
      <p:sp>
        <p:nvSpPr>
          <p:cNvPr id="3" name="Content Placeholder 2"/>
          <p:cNvSpPr>
            <a:spLocks noGrp="1"/>
          </p:cNvSpPr>
          <p:nvPr>
            <p:ph idx="1"/>
          </p:nvPr>
        </p:nvSpPr>
        <p:spPr>
          <a:xfrm>
            <a:off x="982133" y="2667000"/>
            <a:ext cx="7704667" cy="333281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344329" y="6108173"/>
            <a:ext cx="857473" cy="365125"/>
          </a:xfrm>
        </p:spPr>
        <p:txBody>
          <a:bodyPr/>
          <a:lstStyle/>
          <a:p>
            <a:fld id="{B61BEF0D-F0BB-DE4B-95CE-6DB70DBA9567}" type="datetimeFigureOut">
              <a:rPr lang="en-US" dirty="0"/>
              <a:pPr/>
              <a:t>10/8/2026</a:t>
            </a:fld>
            <a:endParaRPr lang="en-US"/>
          </a:p>
        </p:txBody>
      </p:sp>
      <p:sp>
        <p:nvSpPr>
          <p:cNvPr id="5" name="Footer Placeholder 4"/>
          <p:cNvSpPr>
            <a:spLocks noGrp="1"/>
          </p:cNvSpPr>
          <p:nvPr>
            <p:ph type="ftr" sz="quarter" idx="11"/>
          </p:nvPr>
        </p:nvSpPr>
        <p:spPr>
          <a:xfrm>
            <a:off x="1972647" y="6108173"/>
            <a:ext cx="5314517" cy="365125"/>
          </a:xfrm>
        </p:spPr>
        <p:txBody>
          <a:bodyPr/>
          <a:lstStyle/>
          <a:p>
            <a:endParaRPr lang="en-US"/>
          </a:p>
        </p:txBody>
      </p:sp>
      <p:sp>
        <p:nvSpPr>
          <p:cNvPr id="6" name="Slide Number Placeholder 5"/>
          <p:cNvSpPr>
            <a:spLocks noGrp="1"/>
          </p:cNvSpPr>
          <p:nvPr>
            <p:ph type="sldNum" sz="quarter" idx="12"/>
          </p:nvPr>
        </p:nvSpPr>
        <p:spPr>
          <a:xfrm>
            <a:off x="8258967" y="6108173"/>
            <a:ext cx="42783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99108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273317" y="6116070"/>
            <a:ext cx="41348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5380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a:t>Click to edit Master title style</a:t>
            </a:r>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6179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66582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7517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9648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59855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15062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9756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65197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409643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69549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88892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65128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82283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330369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1_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0965" y="-2"/>
            <a:ext cx="9133034"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8F2B01-BAAD-F03E-72D9-CC472F3A5DE5}"/>
              </a:ext>
            </a:extLst>
          </p:cNvPr>
          <p:cNvSpPr/>
          <p:nvPr/>
        </p:nvSpPr>
        <p:spPr>
          <a:xfrm flipH="1" flipV="1">
            <a:off x="542928" y="1161956"/>
            <a:ext cx="8601073"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a:extLst>
              <a:ext uri="{FF2B5EF4-FFF2-40B4-BE49-F238E27FC236}">
                <a16:creationId xmlns:a16="http://schemas.microsoft.com/office/drawing/2014/main" id="{D31AE9B9-D0DC-50F5-FE7E-BCF950A9B60C}"/>
              </a:ext>
            </a:extLst>
          </p:cNvPr>
          <p:cNvSpPr/>
          <p:nvPr/>
        </p:nvSpPr>
        <p:spPr>
          <a:xfrm rot="10800000">
            <a:off x="-10966" y="-7466"/>
            <a:ext cx="4582966"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05740" y="1468924"/>
            <a:ext cx="3822132" cy="2461308"/>
          </a:xfrm>
        </p:spPr>
        <p:txBody>
          <a:bodyPr/>
          <a:lstStyle>
            <a:lvl1pPr>
              <a:defRPr sz="3750"/>
            </a:lvl1pPr>
          </a:lstStyle>
          <a:p>
            <a:r>
              <a:rPr lang="en-US"/>
              <a:t>Click to edit Master title style</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314325" y="210114"/>
            <a:ext cx="1548067" cy="365760"/>
          </a:xfrm>
        </p:spPr>
        <p:txBody>
          <a:bodyPr/>
          <a:lstStyle>
            <a:lvl1pPr>
              <a:defRPr>
                <a:solidFill>
                  <a:schemeClr val="tx1"/>
                </a:solidFill>
              </a:defRPr>
            </a:lvl1pPr>
          </a:lstStyle>
          <a:p>
            <a:fld id="{75515BC3-2A9C-497B-B82C-246EEDDDF89C}" type="datetimeFigureOut">
              <a:rPr lang="en-US" dirty="0"/>
              <a:t>10/8/2026</a:t>
            </a:fld>
            <a:endParaRPr lang="en-U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4857750" y="210114"/>
            <a:ext cx="2438631" cy="365760"/>
          </a:xfrm>
        </p:spPr>
        <p:txBody>
          <a:bodyPr/>
          <a:lstStyle>
            <a:lvl1pPr>
              <a:defRPr>
                <a:solidFill>
                  <a:schemeClr val="tx1"/>
                </a:solidFill>
              </a:defRPr>
            </a:lvl1pPr>
          </a:lstStyle>
          <a:p>
            <a:r>
              <a:rPr lang="en-US"/>
              <a:t>
              </a:t>
            </a:r>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865537" y="1161955"/>
            <a:ext cx="3118619" cy="2768278"/>
          </a:xfrm>
        </p:spPr>
        <p:txBody>
          <a:bodyPr vert="horz" lIns="91440" tIns="45720" rIns="91440" bIns="45720" rtlCol="0" anchor="b">
            <a:normAutofit/>
          </a:bodyPr>
          <a:lstStyle>
            <a:lvl1pPr marL="342900" indent="-342900">
              <a:spcBef>
                <a:spcPts val="750"/>
              </a:spcBef>
              <a:spcAft>
                <a:spcPts val="450"/>
              </a:spcAft>
              <a:buFont typeface="+mj-lt"/>
              <a:buAutoNum type="arabicPeriod"/>
              <a:defRPr lang="en-US" sz="1200" dirty="0"/>
            </a:lvl1pPr>
            <a:lvl2pPr marL="428625" indent="-257175">
              <a:spcBef>
                <a:spcPts val="750"/>
              </a:spcBef>
              <a:spcAft>
                <a:spcPts val="450"/>
              </a:spcAft>
              <a:buFont typeface="+mj-lt"/>
              <a:buAutoNum type="arabicPeriod"/>
              <a:defRPr lang="en-US" sz="1050" dirty="0"/>
            </a:lvl2pPr>
            <a:lvl3pPr marL="600075" indent="-257175">
              <a:spcBef>
                <a:spcPts val="750"/>
              </a:spcBef>
              <a:spcAft>
                <a:spcPts val="450"/>
              </a:spcAft>
              <a:buFont typeface="+mj-lt"/>
              <a:buAutoNum type="arabicPeriod"/>
              <a:defRPr lang="en-US" sz="1050" dirty="0"/>
            </a:lvl3pPr>
            <a:lvl4pPr>
              <a:spcBef>
                <a:spcPts val="750"/>
              </a:spcBef>
              <a:spcAft>
                <a:spcPts val="450"/>
              </a:spcAft>
              <a:buFont typeface="+mj-lt"/>
              <a:buAutoNum type="arabicPeriod"/>
              <a:defRPr lang="en-US" sz="1050" dirty="0"/>
            </a:lvl4pPr>
            <a:lvl5pPr>
              <a:spcBef>
                <a:spcPts val="750"/>
              </a:spcBef>
              <a:spcAft>
                <a:spcPts val="450"/>
              </a:spcAft>
              <a:buFont typeface="+mj-lt"/>
              <a:buAutoNum type="arabicPeriod"/>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C9B8CAF0-3749-D1CF-0FDA-20F4B5EE9862}"/>
              </a:ext>
            </a:extLst>
          </p:cNvPr>
          <p:cNvSpPr>
            <a:spLocks noGrp="1" noChangeAspect="1"/>
          </p:cNvSpPr>
          <p:nvPr>
            <p:ph type="pic" sz="quarter" idx="17" hasCustomPrompt="1"/>
          </p:nvPr>
        </p:nvSpPr>
        <p:spPr>
          <a:xfrm>
            <a:off x="0" y="4492403"/>
            <a:ext cx="9144000" cy="2365597"/>
          </a:xfrm>
          <a:blipFill>
            <a:blip r:embed="rId2">
              <a:alphaModFix amt="70000"/>
            </a:blip>
            <a:stretch>
              <a:fillRect/>
            </a:stretch>
          </a:blipFill>
        </p:spPr>
        <p:txBody>
          <a:bodyPr anchor="t"/>
          <a:lstStyle>
            <a:lvl1pPr>
              <a:defRPr/>
            </a:lvl1pPr>
          </a:lstStyle>
          <a:p>
            <a:endParaRPr/>
          </a:p>
        </p:txBody>
      </p:sp>
    </p:spTree>
    <p:extLst>
      <p:ext uri="{BB962C8B-B14F-4D97-AF65-F5344CB8AC3E}">
        <p14:creationId xmlns:p14="http://schemas.microsoft.com/office/powerpoint/2010/main" val="26013721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1_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226314" y="952500"/>
            <a:ext cx="2499588" cy="1581912"/>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226314" y="205986"/>
            <a:ext cx="822960" cy="365760"/>
          </a:xfrm>
        </p:spPr>
        <p:txBody>
          <a:bodyPr/>
          <a:lstStyle/>
          <a:p>
            <a:fld id="{37D881E9-FF16-48A7-B8AA-A17AAAEAD6E1}" type="datetimeFigureOut">
              <a:rPr lang="en-US" dirty="0"/>
              <a:t>10/8/2026</a:t>
            </a:fld>
            <a:endParaRPr lang="en-US"/>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120784" y="207291"/>
            <a:ext cx="1229529" cy="365760"/>
          </a:xfrm>
        </p:spPr>
        <p:txBody>
          <a:bodyPr/>
          <a:lstStyle/>
          <a:p>
            <a:r>
              <a:rPr lang="en-US"/>
              <a:t>
              </a:t>
            </a:r>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2355570" y="210114"/>
            <a:ext cx="370332" cy="365760"/>
          </a:xfrm>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226314" y="3099816"/>
            <a:ext cx="2499588" cy="3054096"/>
          </a:xfrm>
        </p:spPr>
        <p:txBody>
          <a:bodyPr>
            <a:normAutofit/>
          </a:bodyPr>
          <a:lstStyle>
            <a:lvl1pPr marL="0" indent="0">
              <a:buNone/>
              <a:defRPr sz="1050"/>
            </a:lvl1pPr>
            <a:lvl2pPr marL="171450" indent="0">
              <a:buNone/>
              <a:defRPr sz="1050"/>
            </a:lvl2pPr>
            <a:lvl3pPr marL="342900" indent="0">
              <a:buNone/>
              <a:defRPr sz="1050"/>
            </a:lvl3pPr>
            <a:lvl4pPr marL="514350" indent="0">
              <a:buNone/>
              <a:defRPr sz="1050"/>
            </a:lvl4pPr>
            <a:lvl5pPr marL="685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F93A3E8A-C3F5-3D0B-FDE4-68B52DFE7196}"/>
              </a:ext>
            </a:extLst>
          </p:cNvPr>
          <p:cNvSpPr>
            <a:spLocks noGrp="1" noChangeAspect="1"/>
          </p:cNvSpPr>
          <p:nvPr>
            <p:ph type="pic" sz="quarter" idx="15" hasCustomPrompt="1"/>
          </p:nvPr>
        </p:nvSpPr>
        <p:spPr>
          <a:xfrm>
            <a:off x="3114675" y="0"/>
            <a:ext cx="6029325" cy="6858000"/>
          </a:xfrm>
          <a:blipFill dpi="0" rotWithShape="1">
            <a:blip r:embed="rId2">
              <a:alphaModFix amt="60000"/>
            </a:blip>
            <a:srcRect/>
            <a:stretch>
              <a:fillRect/>
            </a:stretch>
          </a:blipFill>
        </p:spPr>
        <p:txBody>
          <a:bodyPr anchor="t"/>
          <a:lstStyle>
            <a:lvl1pPr>
              <a:defRPr/>
            </a:lvl1pPr>
          </a:lstStyle>
          <a:p>
            <a:endParaRPr/>
          </a:p>
        </p:txBody>
      </p:sp>
      <p:cxnSp>
        <p:nvCxnSpPr>
          <p:cNvPr id="5" name="Straight Connector 4">
            <a:extLst>
              <a:ext uri="{FF2B5EF4-FFF2-40B4-BE49-F238E27FC236}">
                <a16:creationId xmlns:a16="http://schemas.microsoft.com/office/drawing/2014/main" id="{2A942C55-3382-C50D-76EB-793EA21DA34F}"/>
              </a:ext>
            </a:extLst>
          </p:cNvPr>
          <p:cNvCxnSpPr>
            <a:cxnSpLocks/>
          </p:cNvCxnSpPr>
          <p:nvPr/>
        </p:nvCxnSpPr>
        <p:spPr>
          <a:xfrm flipH="1">
            <a:off x="297966" y="2811277"/>
            <a:ext cx="2434604"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565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p:nvPicPr>
        <p:blipFill>
          <a:blip r:embed="rId2">
            <a:extLst>
              <a:ext uri="{28A0092B-C50C-407E-A947-70E740481C1C}">
                <a14:useLocalDpi xmlns:a14="http://schemas.microsoft.com/office/drawing/2010/main" val="0"/>
              </a:ext>
            </a:extLst>
          </a:blip>
          <a:srcRect l="14059" t="1529" r="16895" b="27442"/>
          <a:stretch>
            <a:fillRect/>
          </a:stretch>
        </p:blipFill>
        <p:spPr>
          <a:xfrm flipH="1">
            <a:off x="-20574" y="1"/>
            <a:ext cx="9164574"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721444" y="1820487"/>
            <a:ext cx="3600450" cy="2762187"/>
          </a:xfrm>
        </p:spPr>
        <p:txBody>
          <a:bodyPr vert="horz" lIns="91440" tIns="45720" rIns="91440" bIns="45720" rtlCol="0" anchor="b">
            <a:normAutofit/>
          </a:bodyPr>
          <a:lstStyle>
            <a:lvl1pPr>
              <a:defRPr lang="en-US" sz="64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721445" y="4714821"/>
            <a:ext cx="2873156" cy="1496616"/>
          </a:xfrm>
        </p:spPr>
        <p:txBody>
          <a:bodyPr vert="horz" lIns="91440" tIns="45720" rIns="91440" bIns="45720" rtlCol="0" anchor="t">
            <a:normAutofit/>
          </a:bodyPr>
          <a:lstStyle>
            <a:lvl1pPr marL="0" indent="0">
              <a:buNone/>
              <a:defRPr lang="en-US" sz="1867" dirty="0">
                <a:solidFill>
                  <a:schemeClr val="tx1"/>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721444" y="219456"/>
            <a:ext cx="2027833" cy="338328"/>
          </a:xfrm>
        </p:spPr>
        <p:txBody>
          <a:bodyPr/>
          <a:lstStyle>
            <a:lvl1pPr>
              <a:defRPr>
                <a:solidFill>
                  <a:schemeClr val="tx1"/>
                </a:solidFill>
              </a:defRPr>
            </a:lvl1pPr>
          </a:lstStyle>
          <a:p>
            <a:r>
              <a:rPr lang="en-US"/>
              <a:t>
              </a:t>
            </a: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926580" y="219456"/>
            <a:ext cx="1121524" cy="338328"/>
          </a:xfrm>
        </p:spPr>
        <p:txBody>
          <a:bodyPr/>
          <a:lstStyle>
            <a:lvl1pPr>
              <a:defRPr>
                <a:solidFill>
                  <a:schemeClr val="tx1"/>
                </a:solidFill>
              </a:defRPr>
            </a:lvl1pPr>
          </a:lstStyle>
          <a:p>
            <a:fld id="{21359139-99F8-4B6E-8834-95F2B9D91EE4}" type="datetimeFigureOut">
              <a:rPr lang="en-US" dirty="0"/>
              <a:pPr/>
              <a:t>10/8/2026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Tree>
    <p:extLst>
      <p:ext uri="{BB962C8B-B14F-4D97-AF65-F5344CB8AC3E}">
        <p14:creationId xmlns:p14="http://schemas.microsoft.com/office/powerpoint/2010/main" val="4388284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8607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10/8/2026</a:t>
            </a:fld>
            <a:endParaRPr lang="en-US"/>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432700432"/>
      </p:ext>
    </p:extLst>
  </p:cSld>
  <p:clrMap bg1="lt1" tx1="dk1" bg2="lt2" tx2="dk2" accent1="accent1" accent2="accent2" accent3="accent3" accent4="accent4" accent5="accent5" accent6="accent6" hlink="hlink" folHlink="folHlink"/>
  <p:sldLayoutIdLst>
    <p:sldLayoutId id="2147484870" r:id="rId1"/>
    <p:sldLayoutId id="2147484871" r:id="rId2"/>
    <p:sldLayoutId id="2147484872" r:id="rId3"/>
    <p:sldLayoutId id="2147484873" r:id="rId4"/>
    <p:sldLayoutId id="2147484874" r:id="rId5"/>
    <p:sldLayoutId id="2147484875" r:id="rId6"/>
    <p:sldLayoutId id="2147484876" r:id="rId7"/>
    <p:sldLayoutId id="2147484877" r:id="rId8"/>
    <p:sldLayoutId id="2147484878" r:id="rId9"/>
    <p:sldLayoutId id="2147484879" r:id="rId10"/>
    <p:sldLayoutId id="2147484880" r:id="rId11"/>
    <p:sldLayoutId id="2147484881" r:id="rId12"/>
    <p:sldLayoutId id="2147484882" r:id="rId13"/>
    <p:sldLayoutId id="2147484883" r:id="rId14"/>
    <p:sldLayoutId id="2147484884" r:id="rId15"/>
    <p:sldLayoutId id="2147484885" r:id="rId16"/>
    <p:sldLayoutId id="2147484886" r:id="rId17"/>
    <p:sldLayoutId id="2147484887" r:id="rId18"/>
    <p:sldLayoutId id="2147484888" r:id="rId19"/>
    <p:sldLayoutId id="2147484889" r:id="rId20"/>
    <p:sldLayoutId id="2147484890" r:id="rId21"/>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8" Type="http://schemas.openxmlformats.org/officeDocument/2006/relationships/hyperlink" Target="https://digital-transformation.hee.nhs.uk/news/nhs-digital-academy-campus-new-self-guided-agile-and-product-learning" TargetMode="External"/><Relationship Id="rId13" Type="http://schemas.openxmlformats.org/officeDocument/2006/relationships/hyperlink" Target="https://journals.sagepub.com/doi/abs/10.3233/THC-161263" TargetMode="External"/><Relationship Id="rId3" Type="http://schemas.openxmlformats.org/officeDocument/2006/relationships/hyperlink" Target="https://www.cqc.org.uk/guidance-providers/adult-social-care/digital-record-systems-adult-social-care-services/benefits-good-digital-records-system" TargetMode="External"/><Relationship Id="rId7" Type="http://schemas.openxmlformats.org/officeDocument/2006/relationships/hyperlink" Target="https://www.cqc.org.uk/guidance-providers/regulations-enforcement/serious-misconduct-or-mismanagement" TargetMode="External"/><Relationship Id="rId12" Type="http://schemas.openxmlformats.org/officeDocument/2006/relationships/hyperlink" Target="https://www.jmir.org/2011/3/e67/" TargetMode="External"/><Relationship Id="rId2" Type="http://schemas.openxmlformats.org/officeDocument/2006/relationships/notesSlide" Target="../notesSlides/notesSlide4.xml"/><Relationship Id="rId1" Type="http://schemas.openxmlformats.org/officeDocument/2006/relationships/slideLayout" Target="../slideLayouts/slideLayout21.xml"/><Relationship Id="rId6" Type="http://schemas.openxmlformats.org/officeDocument/2006/relationships/hyperlink" Target="https://www.legislation.gov.uk/uksi/2014/2936/regulation/17" TargetMode="External"/><Relationship Id="rId11" Type="http://schemas.openxmlformats.org/officeDocument/2006/relationships/hyperlink" Target="https://www.skillsforcareers.education.gov.uk/pages/skills-for-life/digital-skills" TargetMode="External"/><Relationship Id="rId5" Type="http://schemas.openxmlformats.org/officeDocument/2006/relationships/hyperlink" Target="https://aging.jmir.org/2025/1/e60107" TargetMode="External"/><Relationship Id="rId10" Type="http://schemas.openxmlformats.org/officeDocument/2006/relationships/hyperlink" Target="https://www.gov.uk/government/publications/market-sustainability-and-improvement-fund-2023-to-2024/market-sustainability-and-improvement-fund-2023-to-2024" TargetMode="External"/><Relationship Id="rId4" Type="http://schemas.openxmlformats.org/officeDocument/2006/relationships/hyperlink" Target="https://digital.nhs.uk/data-and-information/looking-after-information/data-security-and-information-governance/nhs-and-social-care-data-off-shoring-and-the-use-of-public-cloud-services/guidance" TargetMode="External"/><Relationship Id="rId9" Type="http://schemas.openxmlformats.org/officeDocument/2006/relationships/hyperlink" Target="https://www.cqc.org.uk/guidance-providers/adult-social-care/digital-record-systems-adult-social-care-services/best-practice-guidance" TargetMode="External"/><Relationship Id="rId14" Type="http://schemas.openxmlformats.org/officeDocument/2006/relationships/hyperlink" Target="https://doi.org/10.34190/iccws.21.1.45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6" name="Title 1">
            <a:extLst>
              <a:ext uri="{FF2B5EF4-FFF2-40B4-BE49-F238E27FC236}">
                <a16:creationId xmlns:a16="http://schemas.microsoft.com/office/drawing/2014/main" id="{7424CB95-074B-FFDA-DE19-9F8B38562A72}"/>
              </a:ext>
            </a:extLst>
          </p:cNvPr>
          <p:cNvSpPr>
            <a:spLocks noGrp="1"/>
          </p:cNvSpPr>
          <p:nvPr>
            <p:ph type="title"/>
          </p:nvPr>
        </p:nvSpPr>
        <p:spPr>
          <a:xfrm>
            <a:off x="837573" y="512315"/>
            <a:ext cx="6670980" cy="1080996"/>
          </a:xfrm>
        </p:spPr>
        <p:txBody>
          <a:bodyPr vert="horz" lIns="91440" tIns="45720" rIns="91440" bIns="45720" rtlCol="0" anchor="t">
            <a:noAutofit/>
          </a:bodyPr>
          <a:lstStyle/>
          <a:p>
            <a:pPr algn="r"/>
            <a:r>
              <a:rPr lang="en-US" sz="2800" i="1">
                <a:solidFill>
                  <a:srgbClr val="FF0000"/>
                </a:solidFill>
              </a:rPr>
              <a:t>DIGITAL SKILLS AND RESEARCH METHODS                               (LCHS4007_BIRM)</a:t>
            </a:r>
          </a:p>
        </p:txBody>
      </p:sp>
      <p:sp>
        <p:nvSpPr>
          <p:cNvPr id="37" name="Date Placeholder 2">
            <a:extLst>
              <a:ext uri="{FF2B5EF4-FFF2-40B4-BE49-F238E27FC236}">
                <a16:creationId xmlns:a16="http://schemas.microsoft.com/office/drawing/2014/main" id="{A910B4C9-7571-DF31-5387-E0A4F98F8690}"/>
              </a:ext>
            </a:extLst>
          </p:cNvPr>
          <p:cNvSpPr>
            <a:spLocks noGrp="1"/>
          </p:cNvSpPr>
          <p:nvPr>
            <p:ph type="dt" sz="half" idx="14"/>
          </p:nvPr>
        </p:nvSpPr>
        <p:spPr>
          <a:xfrm>
            <a:off x="6463553" y="5974556"/>
            <a:ext cx="1432683" cy="365125"/>
          </a:xfrm>
        </p:spPr>
        <p:txBody>
          <a:bodyPr vert="horz" lIns="91440" tIns="45720" rIns="91440" bIns="45720" rtlCol="0" anchor="ctr">
            <a:normAutofit/>
          </a:bodyPr>
          <a:lstStyle/>
          <a:p>
            <a:pPr defTabSz="457200">
              <a:spcAft>
                <a:spcPts val="450"/>
              </a:spcAft>
            </a:pPr>
            <a:fld id="{B2847465-9E1E-4326-A9BE-71DDC33C388E}" type="datetime1">
              <a:rPr lang="en-US"/>
              <a:pPr defTabSz="457200">
                <a:spcAft>
                  <a:spcPts val="450"/>
                </a:spcAft>
              </a:pPr>
              <a:t>10/8/2026</a:t>
            </a:fld>
            <a:endParaRPr lang="en-US"/>
          </a:p>
        </p:txBody>
      </p:sp>
      <p:sp>
        <p:nvSpPr>
          <p:cNvPr id="39" name="Footer Placeholder 3">
            <a:extLst>
              <a:ext uri="{FF2B5EF4-FFF2-40B4-BE49-F238E27FC236}">
                <a16:creationId xmlns:a16="http://schemas.microsoft.com/office/drawing/2014/main" id="{BCF8E870-CE64-2683-089A-AD5D2265F391}"/>
              </a:ext>
            </a:extLst>
          </p:cNvPr>
          <p:cNvSpPr>
            <a:spLocks noGrp="1"/>
          </p:cNvSpPr>
          <p:nvPr>
            <p:ph type="ftr" sz="quarter" idx="15"/>
          </p:nvPr>
        </p:nvSpPr>
        <p:spPr>
          <a:xfrm>
            <a:off x="984524" y="5974556"/>
            <a:ext cx="3243033" cy="365125"/>
          </a:xfrm>
        </p:spPr>
        <p:txBody>
          <a:bodyPr vert="horz" lIns="91440" tIns="45720" rIns="91440" bIns="45720" rtlCol="0" anchor="ctr">
            <a:normAutofit/>
          </a:bodyPr>
          <a:lstStyle/>
          <a:p>
            <a:pPr defTabSz="457200">
              <a:lnSpc>
                <a:spcPct val="90000"/>
              </a:lnSpc>
              <a:spcAft>
                <a:spcPts val="450"/>
              </a:spcAft>
            </a:pPr>
            <a:r>
              <a:rPr lang="en-US" sz="700" b="0" i="0" kern="1200">
                <a:solidFill>
                  <a:srgbClr val="FFFFFF"/>
                </a:solidFill>
                <a:effectLst/>
                <a:latin typeface="+mn-lt"/>
                <a:ea typeface="+mn-ea"/>
                <a:cs typeface="+mn-cs"/>
              </a:rPr>
              <a:t>
              </a:t>
            </a:r>
          </a:p>
        </p:txBody>
      </p:sp>
      <p:sp>
        <p:nvSpPr>
          <p:cNvPr id="41" name="Slide Number Placeholder 4">
            <a:extLst>
              <a:ext uri="{FF2B5EF4-FFF2-40B4-BE49-F238E27FC236}">
                <a16:creationId xmlns:a16="http://schemas.microsoft.com/office/drawing/2014/main" id="{23FB614A-7CA6-A60F-5E41-338403E3E2CF}"/>
              </a:ext>
            </a:extLst>
          </p:cNvPr>
          <p:cNvSpPr>
            <a:spLocks noGrp="1"/>
          </p:cNvSpPr>
          <p:nvPr>
            <p:ph type="sldNum" sz="quarter" idx="16"/>
          </p:nvPr>
        </p:nvSpPr>
        <p:spPr>
          <a:xfrm>
            <a:off x="7953386" y="5974556"/>
            <a:ext cx="413375" cy="365125"/>
          </a:xfrm>
        </p:spPr>
        <p:txBody>
          <a:bodyPr vert="horz" lIns="91440" tIns="45720" rIns="91440" bIns="45720" rtlCol="0" anchor="ctr">
            <a:normAutofit/>
          </a:bodyPr>
          <a:lstStyle/>
          <a:p>
            <a:pPr defTabSz="457200">
              <a:spcAft>
                <a:spcPts val="450"/>
              </a:spcAft>
            </a:pPr>
            <a:fld id="{5E0677F5-4A8A-4BF1-96BE-3BAE8FBAFE2E}" type="slidenum">
              <a:rPr lang="en-US"/>
              <a:pPr defTabSz="457200">
                <a:spcAft>
                  <a:spcPts val="450"/>
                </a:spcAft>
              </a:pPr>
              <a:t>1</a:t>
            </a:fld>
            <a:endParaRPr lang="en-US"/>
          </a:p>
        </p:txBody>
      </p:sp>
      <p:sp>
        <p:nvSpPr>
          <p:cNvPr id="31" name="Content Placeholder 3">
            <a:extLst>
              <a:ext uri="{FF2B5EF4-FFF2-40B4-BE49-F238E27FC236}">
                <a16:creationId xmlns:a16="http://schemas.microsoft.com/office/drawing/2014/main" id="{A621138D-EF09-64EE-B1F9-4E57B9290332}"/>
              </a:ext>
            </a:extLst>
          </p:cNvPr>
          <p:cNvSpPr>
            <a:spLocks noGrp="1"/>
          </p:cNvSpPr>
          <p:nvPr>
            <p:ph sz="quarter" idx="13"/>
          </p:nvPr>
        </p:nvSpPr>
        <p:spPr>
          <a:xfrm>
            <a:off x="2288853" y="1955035"/>
            <a:ext cx="5866339" cy="1623790"/>
          </a:xfrm>
        </p:spPr>
        <p:txBody>
          <a:bodyPr vert="horz" lIns="91440" tIns="45720" rIns="91440" bIns="45720" rtlCol="0" anchor="t">
            <a:normAutofit/>
          </a:bodyPr>
          <a:lstStyle/>
          <a:p>
            <a:pPr marL="0" indent="0">
              <a:spcBef>
                <a:spcPct val="20000"/>
              </a:spcBef>
              <a:spcAft>
                <a:spcPts val="600"/>
              </a:spcAft>
              <a:buFont typeface="Arial"/>
              <a:buChar char="•"/>
            </a:pPr>
            <a:r>
              <a:rPr lang="en-US" sz="1600" b="1">
                <a:solidFill>
                  <a:srgbClr val="00B0F0"/>
                </a:solidFill>
              </a:rPr>
              <a:t>CASE STUDY: </a:t>
            </a:r>
            <a:r>
              <a:rPr lang="en-US" sz="1600">
                <a:solidFill>
                  <a:srgbClr val="FF0000"/>
                </a:solidFill>
              </a:rPr>
              <a:t> ASHFORD COMMUNITY CARE SERVICES</a:t>
            </a:r>
          </a:p>
          <a:p>
            <a:pPr marL="0" indent="0">
              <a:spcBef>
                <a:spcPct val="20000"/>
              </a:spcBef>
              <a:spcAft>
                <a:spcPts val="600"/>
              </a:spcAft>
              <a:buFont typeface="Arial"/>
              <a:buChar char="•"/>
            </a:pPr>
            <a:r>
              <a:rPr lang="en-US" sz="1600" b="1">
                <a:solidFill>
                  <a:srgbClr val="00B0F0"/>
                </a:solidFill>
              </a:rPr>
              <a:t>WORKPLACE TASK: </a:t>
            </a:r>
          </a:p>
          <a:p>
            <a:pPr marL="0" indent="0">
              <a:spcBef>
                <a:spcPct val="20000"/>
              </a:spcBef>
              <a:spcAft>
                <a:spcPts val="600"/>
              </a:spcAft>
              <a:buNone/>
            </a:pPr>
            <a:r>
              <a:rPr lang="en-US" sz="1600">
                <a:solidFill>
                  <a:srgbClr val="00B0F0"/>
                </a:solidFill>
              </a:rPr>
              <a:t>          </a:t>
            </a:r>
            <a:r>
              <a:rPr lang="en-US" sz="1600">
                <a:solidFill>
                  <a:srgbClr val="FF0000"/>
                </a:solidFill>
              </a:rPr>
              <a:t>WRITING CARE RELATED DOCUMENTS/CARE RECORDS</a:t>
            </a:r>
          </a:p>
          <a:p>
            <a:pPr marL="0" indent="0">
              <a:spcBef>
                <a:spcPct val="20000"/>
              </a:spcBef>
              <a:spcAft>
                <a:spcPts val="600"/>
              </a:spcAft>
              <a:buFont typeface="Arial"/>
              <a:buChar char="•"/>
            </a:pPr>
            <a:r>
              <a:rPr lang="en-US" sz="1600">
                <a:solidFill>
                  <a:srgbClr val="00B0F0"/>
                </a:solidFill>
              </a:rPr>
              <a:t>AVAILABLE MS365 TOOL:</a:t>
            </a:r>
            <a:r>
              <a:rPr lang="en-US" sz="1600">
                <a:solidFill>
                  <a:srgbClr val="FF0000"/>
                </a:solidFill>
              </a:rPr>
              <a:t>  ONE DRIVE</a:t>
            </a:r>
          </a:p>
          <a:p>
            <a:pPr marL="0" indent="0">
              <a:spcBef>
                <a:spcPct val="20000"/>
              </a:spcBef>
              <a:spcAft>
                <a:spcPts val="600"/>
              </a:spcAft>
              <a:buFont typeface="Arial"/>
              <a:buChar char="•"/>
            </a:pPr>
            <a:endParaRPr lang="en-US" sz="1600">
              <a:solidFill>
                <a:srgbClr val="00B0F0"/>
              </a:solidFill>
            </a:endParaRPr>
          </a:p>
        </p:txBody>
      </p:sp>
      <p:sp>
        <p:nvSpPr>
          <p:cNvPr id="3" name="TextBox 2">
            <a:extLst>
              <a:ext uri="{FF2B5EF4-FFF2-40B4-BE49-F238E27FC236}">
                <a16:creationId xmlns:a16="http://schemas.microsoft.com/office/drawing/2014/main" id="{5453785E-381A-CF2C-D2DA-405552398F7D}"/>
              </a:ext>
            </a:extLst>
          </p:cNvPr>
          <p:cNvSpPr txBox="1"/>
          <p:nvPr/>
        </p:nvSpPr>
        <p:spPr>
          <a:xfrm>
            <a:off x="2114253" y="6541235"/>
            <a:ext cx="2987528"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US" sz="1350"/>
              <a:t>Crestina </a:t>
            </a:r>
            <a:r>
              <a:rPr lang="en-US" sz="1350" err="1"/>
              <a:t>Donmez</a:t>
            </a:r>
          </a:p>
        </p:txBody>
      </p:sp>
      <p:sp>
        <p:nvSpPr>
          <p:cNvPr id="2" name="TextBox 1">
            <a:extLst>
              <a:ext uri="{FF2B5EF4-FFF2-40B4-BE49-F238E27FC236}">
                <a16:creationId xmlns:a16="http://schemas.microsoft.com/office/drawing/2014/main" id="{594ABAC0-151E-692C-375A-CF96F9552A46}"/>
              </a:ext>
            </a:extLst>
          </p:cNvPr>
          <p:cNvSpPr txBox="1"/>
          <p:nvPr/>
        </p:nvSpPr>
        <p:spPr>
          <a:xfrm>
            <a:off x="4677131" y="4246343"/>
            <a:ext cx="4292498" cy="21847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3D0E6B83-90C8-8862-BDEA-C031F9666BF1}"/>
              </a:ext>
            </a:extLst>
          </p:cNvPr>
          <p:cNvSpPr txBox="1"/>
          <p:nvPr/>
        </p:nvSpPr>
        <p:spPr>
          <a:xfrm>
            <a:off x="4566522" y="4650999"/>
            <a:ext cx="4406007"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latin typeface="Corbel"/>
                <a:cs typeface="Arial"/>
              </a:rPr>
              <a:t>Group Members:</a:t>
            </a:r>
            <a:endParaRPr lang="en-US">
              <a:solidFill>
                <a:srgbClr val="FF0000"/>
              </a:solidFill>
            </a:endParaRPr>
          </a:p>
          <a:p>
            <a:pPr marL="228600" indent="-228600">
              <a:buFont typeface="Arial,Sans-Serif"/>
              <a:buChar char="•"/>
            </a:pPr>
            <a:endParaRPr lang="en-US" sz="1350">
              <a:solidFill>
                <a:srgbClr val="0070C0"/>
              </a:solidFill>
              <a:latin typeface="Corbel"/>
              <a:ea typeface="Arial"/>
              <a:cs typeface="Arial"/>
            </a:endParaRPr>
          </a:p>
          <a:p>
            <a:pPr marL="228600" lvl="0" indent="-228600">
              <a:buFont typeface="Arial,Sans-Serif"/>
              <a:buChar char="•"/>
            </a:pPr>
            <a:r>
              <a:rPr lang="en-US" sz="1350" baseline="0">
                <a:solidFill>
                  <a:srgbClr val="00B0F0"/>
                </a:solidFill>
                <a:latin typeface="Corbel"/>
                <a:ea typeface="Arial"/>
                <a:cs typeface="Arial"/>
              </a:rPr>
              <a:t>CRESTINA DONMEZ</a:t>
            </a:r>
            <a:r>
              <a:rPr lang="en-US" sz="1350">
                <a:solidFill>
                  <a:srgbClr val="00B0F0"/>
                </a:solidFill>
                <a:latin typeface="Corbel"/>
                <a:ea typeface="Arial"/>
                <a:cs typeface="Arial"/>
              </a:rPr>
              <a:t>​</a:t>
            </a:r>
            <a:endParaRPr lang="en-US">
              <a:solidFill>
                <a:srgbClr val="00B0F0"/>
              </a:solidFill>
            </a:endParaRPr>
          </a:p>
          <a:p>
            <a:pPr marL="228600" lvl="0" indent="-228600" rtl="0">
              <a:buFont typeface="Arial,Sans-Serif"/>
              <a:buChar char="•"/>
            </a:pPr>
            <a:r>
              <a:rPr lang="en-US" sz="1350" baseline="0">
                <a:solidFill>
                  <a:srgbClr val="00B0F0"/>
                </a:solidFill>
                <a:latin typeface="Corbel"/>
                <a:ea typeface="Arial"/>
                <a:cs typeface="Arial"/>
              </a:rPr>
              <a:t>MATTHEW ASHEBINOMA</a:t>
            </a:r>
            <a:r>
              <a:rPr lang="en-US" sz="1350">
                <a:solidFill>
                  <a:srgbClr val="00B0F0"/>
                </a:solidFill>
                <a:latin typeface="Corbel"/>
                <a:ea typeface="Arial"/>
                <a:cs typeface="Arial"/>
              </a:rPr>
              <a:t>​</a:t>
            </a:r>
          </a:p>
          <a:p>
            <a:pPr marL="228600" lvl="0" indent="-228600" rtl="0">
              <a:buFont typeface="Arial,Sans-Serif"/>
              <a:buChar char="•"/>
            </a:pPr>
            <a:r>
              <a:rPr lang="en-US" sz="1350" baseline="0">
                <a:solidFill>
                  <a:srgbClr val="00B0F0"/>
                </a:solidFill>
                <a:latin typeface="Corbel"/>
                <a:ea typeface="Arial"/>
                <a:cs typeface="Arial"/>
              </a:rPr>
              <a:t>ROSE ABLA YAWLUI</a:t>
            </a:r>
            <a:r>
              <a:rPr lang="en-US" sz="1350">
                <a:solidFill>
                  <a:srgbClr val="00B0F0"/>
                </a:solidFill>
                <a:latin typeface="Corbel"/>
                <a:ea typeface="Arial"/>
                <a:cs typeface="Arial"/>
              </a:rPr>
              <a:t>​</a:t>
            </a:r>
          </a:p>
          <a:p>
            <a:pPr marL="228600" indent="-228600">
              <a:buFont typeface="Arial,Sans-Serif"/>
              <a:buChar char="•"/>
            </a:pPr>
            <a:endParaRPr lang="en-US">
              <a:latin typeface="Arial"/>
              <a:ea typeface="Arial"/>
              <a:cs typeface="Arial"/>
            </a:endParaRPr>
          </a:p>
          <a:p>
            <a:pPr marL="228600" lvl="0" indent="-228600" rtl="0">
              <a:buFont typeface="Arial,Sans-Serif"/>
              <a:buChar char="•"/>
            </a:pPr>
            <a:r>
              <a:rPr lang="en-US" sz="1350" baseline="0">
                <a:solidFill>
                  <a:srgbClr val="FF0000"/>
                </a:solidFill>
                <a:latin typeface="Corbel"/>
                <a:ea typeface="Arial"/>
                <a:cs typeface="Arial"/>
              </a:rPr>
              <a:t>LECTURER:</a:t>
            </a:r>
            <a:r>
              <a:rPr lang="en-US" sz="1350">
                <a:solidFill>
                  <a:srgbClr val="FF0000"/>
                </a:solidFill>
                <a:latin typeface="Corbel"/>
                <a:ea typeface="Arial"/>
                <a:cs typeface="Arial"/>
              </a:rPr>
              <a:t>​</a:t>
            </a:r>
          </a:p>
          <a:p>
            <a:pPr marL="228600" lvl="0" indent="-228600" rtl="0">
              <a:buFont typeface="Arial,Sans-Serif"/>
              <a:buChar char="•"/>
            </a:pPr>
            <a:r>
              <a:rPr lang="en-US" sz="1350" baseline="0">
                <a:solidFill>
                  <a:srgbClr val="00B0F0"/>
                </a:solidFill>
                <a:latin typeface="Corbel"/>
                <a:ea typeface="Arial"/>
                <a:cs typeface="Arial"/>
              </a:rPr>
              <a:t>BIANCA DODGER</a:t>
            </a:r>
            <a:r>
              <a:rPr lang="en-US" sz="1350">
                <a:solidFill>
                  <a:srgbClr val="00B0F0"/>
                </a:solidFill>
                <a:latin typeface="Corbel"/>
                <a:ea typeface="Arial"/>
                <a:cs typeface="Arial"/>
              </a:rPr>
              <a:t>​</a:t>
            </a:r>
            <a:endParaRPr lang="en-US">
              <a:solidFill>
                <a:srgbClr val="00B0F0"/>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1">
                                            <p:txEl>
                                              <p:pRg st="0" end="0"/>
                                            </p:txEl>
                                          </p:spTgt>
                                        </p:tgtEl>
                                        <p:attrNameLst>
                                          <p:attrName>style.visibility</p:attrName>
                                        </p:attrNameLst>
                                      </p:cBhvr>
                                      <p:to>
                                        <p:strVal val="visible"/>
                                      </p:to>
                                    </p:set>
                                    <p:animEffect transition="in" filter="fade">
                                      <p:cBhvr>
                                        <p:cTn id="7" dur="500"/>
                                        <p:tgtEl>
                                          <p:spTgt spid="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1">
                                            <p:txEl>
                                              <p:pRg st="1" end="1"/>
                                            </p:txEl>
                                          </p:spTgt>
                                        </p:tgtEl>
                                        <p:attrNameLst>
                                          <p:attrName>style.visibility</p:attrName>
                                        </p:attrNameLst>
                                      </p:cBhvr>
                                      <p:to>
                                        <p:strVal val="visible"/>
                                      </p:to>
                                    </p:set>
                                    <p:animEffect transition="in" filter="fade">
                                      <p:cBhvr>
                                        <p:cTn id="12" dur="500"/>
                                        <p:tgtEl>
                                          <p:spTgt spid="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1">
                                            <p:txEl>
                                              <p:pRg st="2" end="2"/>
                                            </p:txEl>
                                          </p:spTgt>
                                        </p:tgtEl>
                                        <p:attrNameLst>
                                          <p:attrName>style.visibility</p:attrName>
                                        </p:attrNameLst>
                                      </p:cBhvr>
                                      <p:to>
                                        <p:strVal val="visible"/>
                                      </p:to>
                                    </p:set>
                                    <p:animEffect transition="in" filter="fade">
                                      <p:cBhvr>
                                        <p:cTn id="17" dur="500"/>
                                        <p:tgtEl>
                                          <p:spTgt spid="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1">
                                            <p:txEl>
                                              <p:pRg st="3" end="3"/>
                                            </p:txEl>
                                          </p:spTgt>
                                        </p:tgtEl>
                                        <p:attrNameLst>
                                          <p:attrName>style.visibility</p:attrName>
                                        </p:attrNameLst>
                                      </p:cBhvr>
                                      <p:to>
                                        <p:strVal val="visible"/>
                                      </p:to>
                                    </p:set>
                                    <p:animEffect transition="in" filter="fade">
                                      <p:cBhvr>
                                        <p:cTn id="22" dur="500"/>
                                        <p:tgtEl>
                                          <p:spTgt spid="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009E8126-D88F-5F37-90C0-FB941F89E232}"/>
              </a:ext>
            </a:extLst>
          </p:cNvPr>
          <p:cNvGraphicFramePr>
            <a:graphicFrameLocks noGrp="1"/>
          </p:cNvGraphicFramePr>
          <p:nvPr>
            <p:ph sz="quarter" idx="14"/>
            <p:extLst>
              <p:ext uri="{D42A27DB-BD31-4B8C-83A1-F6EECF244321}">
                <p14:modId xmlns:p14="http://schemas.microsoft.com/office/powerpoint/2010/main" val="881241204"/>
              </p:ext>
            </p:extLst>
          </p:nvPr>
        </p:nvGraphicFramePr>
        <p:xfrm>
          <a:off x="679718" y="2272469"/>
          <a:ext cx="3722679" cy="1417320"/>
        </p:xfrm>
        <a:graphic>
          <a:graphicData uri="http://schemas.openxmlformats.org/drawingml/2006/table">
            <a:tbl>
              <a:tblPr firstRow="1" bandRow="1">
                <a:tableStyleId>{5C22544A-7EE6-4342-B048-85BDC9FD1C3A}</a:tableStyleId>
              </a:tblPr>
              <a:tblGrid>
                <a:gridCol w="3722679">
                  <a:extLst>
                    <a:ext uri="{9D8B030D-6E8A-4147-A177-3AD203B41FA5}">
                      <a16:colId xmlns:a16="http://schemas.microsoft.com/office/drawing/2014/main" val="3857416905"/>
                    </a:ext>
                  </a:extLst>
                </a:gridCol>
              </a:tblGrid>
              <a:tr h="217945">
                <a:tc>
                  <a:txBody>
                    <a:bodyPr/>
                    <a:lstStyle/>
                    <a:p>
                      <a:r>
                        <a:rPr lang="en-US" sz="1050"/>
                        <a:t>Personal Details</a:t>
                      </a:r>
                    </a:p>
                  </a:txBody>
                  <a:tcPr marL="68580" marR="68580" marT="34290" marB="34290"/>
                </a:tc>
                <a:extLst>
                  <a:ext uri="{0D108BD9-81ED-4DB2-BD59-A6C34878D82A}">
                    <a16:rowId xmlns:a16="http://schemas.microsoft.com/office/drawing/2014/main" val="949561371"/>
                  </a:ext>
                </a:extLst>
              </a:tr>
              <a:tr h="225554">
                <a:tc>
                  <a:txBody>
                    <a:bodyPr/>
                    <a:lstStyle/>
                    <a:p>
                      <a:r>
                        <a:rPr lang="en-US" sz="1050"/>
                        <a:t>Care plans/assessments</a:t>
                      </a:r>
                    </a:p>
                  </a:txBody>
                  <a:tcPr marL="68580" marR="68580" marT="34290" marB="34290"/>
                </a:tc>
                <a:extLst>
                  <a:ext uri="{0D108BD9-81ED-4DB2-BD59-A6C34878D82A}">
                    <a16:rowId xmlns:a16="http://schemas.microsoft.com/office/drawing/2014/main" val="3208550781"/>
                  </a:ext>
                </a:extLst>
              </a:tr>
              <a:tr h="225555">
                <a:tc>
                  <a:txBody>
                    <a:bodyPr/>
                    <a:lstStyle/>
                    <a:p>
                      <a:r>
                        <a:rPr lang="en-US" sz="1050"/>
                        <a:t>Medication details</a:t>
                      </a:r>
                    </a:p>
                  </a:txBody>
                  <a:tcPr marL="68580" marR="68580" marT="34290" marB="34290"/>
                </a:tc>
                <a:extLst>
                  <a:ext uri="{0D108BD9-81ED-4DB2-BD59-A6C34878D82A}">
                    <a16:rowId xmlns:a16="http://schemas.microsoft.com/office/drawing/2014/main" val="379570453"/>
                  </a:ext>
                </a:extLst>
              </a:tr>
              <a:tr h="225555">
                <a:tc>
                  <a:txBody>
                    <a:bodyPr/>
                    <a:lstStyle/>
                    <a:p>
                      <a:r>
                        <a:rPr lang="en-US" sz="1050"/>
                        <a:t>Medical history/diagnoses </a:t>
                      </a:r>
                    </a:p>
                  </a:txBody>
                  <a:tcPr marL="68580" marR="68580" marT="34290" marB="34290"/>
                </a:tc>
                <a:extLst>
                  <a:ext uri="{0D108BD9-81ED-4DB2-BD59-A6C34878D82A}">
                    <a16:rowId xmlns:a16="http://schemas.microsoft.com/office/drawing/2014/main" val="2302064785"/>
                  </a:ext>
                </a:extLst>
              </a:tr>
              <a:tr h="274320">
                <a:tc>
                  <a:txBody>
                    <a:bodyPr/>
                    <a:lstStyle/>
                    <a:p>
                      <a:r>
                        <a:rPr lang="en-US" sz="1050"/>
                        <a:t>Clinical notes/ healthcare Professional communications</a:t>
                      </a:r>
                    </a:p>
                  </a:txBody>
                  <a:tcPr marL="68580" marR="68580" marT="68580" marB="34290"/>
                </a:tc>
                <a:extLst>
                  <a:ext uri="{0D108BD9-81ED-4DB2-BD59-A6C34878D82A}">
                    <a16:rowId xmlns:a16="http://schemas.microsoft.com/office/drawing/2014/main" val="1517873043"/>
                  </a:ext>
                </a:extLst>
              </a:tr>
              <a:tr h="225555">
                <a:tc>
                  <a:txBody>
                    <a:bodyPr/>
                    <a:lstStyle/>
                    <a:p>
                      <a:r>
                        <a:rPr lang="en-US" sz="1050" dirty="0"/>
                        <a:t>Legal &amp; Administrative </a:t>
                      </a:r>
                      <a:r>
                        <a:rPr lang="en-US" sz="1050" dirty="0" err="1"/>
                        <a:t>Domentations</a:t>
                      </a:r>
                    </a:p>
                  </a:txBody>
                  <a:tcPr marL="68580" marR="68580" marT="34290" marB="34290"/>
                </a:tc>
                <a:extLst>
                  <a:ext uri="{0D108BD9-81ED-4DB2-BD59-A6C34878D82A}">
                    <a16:rowId xmlns:a16="http://schemas.microsoft.com/office/drawing/2014/main" val="3655917683"/>
                  </a:ext>
                </a:extLst>
              </a:tr>
            </a:tbl>
          </a:graphicData>
        </a:graphic>
      </p:graphicFrame>
      <p:sp>
        <p:nvSpPr>
          <p:cNvPr id="6" name="TextBox 5">
            <a:extLst>
              <a:ext uri="{FF2B5EF4-FFF2-40B4-BE49-F238E27FC236}">
                <a16:creationId xmlns:a16="http://schemas.microsoft.com/office/drawing/2014/main" id="{29DDD45A-3848-3AA1-8BE0-E44B699CBEF0}"/>
              </a:ext>
            </a:extLst>
          </p:cNvPr>
          <p:cNvSpPr txBox="1"/>
          <p:nvPr/>
        </p:nvSpPr>
        <p:spPr>
          <a:xfrm>
            <a:off x="1174767" y="822200"/>
            <a:ext cx="6466934" cy="284693"/>
          </a:xfrm>
          <a:prstGeom prst="rect">
            <a:avLst/>
          </a:prstGeom>
          <a:solidFill>
            <a:schemeClr val="accent6">
              <a:lumMod val="60000"/>
              <a:lumOff val="40000"/>
            </a:schemeClr>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57175" indent="-257175">
              <a:buAutoNum type="arabicPeriod"/>
            </a:pPr>
            <a:r>
              <a:rPr lang="en-US" sz="1400" b="1"/>
              <a:t>What their chosen workplace task involves and how it links to the case study</a:t>
            </a:r>
            <a:endParaRPr lang="en-US" sz="1400"/>
          </a:p>
        </p:txBody>
      </p:sp>
      <p:sp>
        <p:nvSpPr>
          <p:cNvPr id="8" name="Arrow: Right 7">
            <a:extLst>
              <a:ext uri="{FF2B5EF4-FFF2-40B4-BE49-F238E27FC236}">
                <a16:creationId xmlns:a16="http://schemas.microsoft.com/office/drawing/2014/main" id="{393CDA66-0715-5082-C010-FA91FC98059C}"/>
              </a:ext>
            </a:extLst>
          </p:cNvPr>
          <p:cNvSpPr/>
          <p:nvPr/>
        </p:nvSpPr>
        <p:spPr>
          <a:xfrm>
            <a:off x="1381718" y="1718917"/>
            <a:ext cx="3027528" cy="442535"/>
          </a:xfrm>
          <a:prstGeom prst="rightArrow">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t>Workplace task involves</a:t>
            </a:r>
          </a:p>
        </p:txBody>
      </p:sp>
      <p:sp>
        <p:nvSpPr>
          <p:cNvPr id="16" name="Arrow: Left 15">
            <a:extLst>
              <a:ext uri="{FF2B5EF4-FFF2-40B4-BE49-F238E27FC236}">
                <a16:creationId xmlns:a16="http://schemas.microsoft.com/office/drawing/2014/main" id="{A3102E37-3E28-C8AB-D75E-666BC45391F5}"/>
              </a:ext>
            </a:extLst>
          </p:cNvPr>
          <p:cNvSpPr/>
          <p:nvPr/>
        </p:nvSpPr>
        <p:spPr>
          <a:xfrm>
            <a:off x="4776121" y="1689449"/>
            <a:ext cx="3436845" cy="471594"/>
          </a:xfrm>
          <a:prstGeom prst="leftArrow">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rgbClr val="FFFFFF"/>
                </a:solidFill>
              </a:rPr>
              <a:t>Ashford</a:t>
            </a:r>
            <a:r>
              <a:rPr lang="en-US" sz="1400"/>
              <a:t> Community Care Services</a:t>
            </a:r>
          </a:p>
        </p:txBody>
      </p:sp>
      <p:graphicFrame>
        <p:nvGraphicFramePr>
          <p:cNvPr id="20" name="Table 19">
            <a:extLst>
              <a:ext uri="{FF2B5EF4-FFF2-40B4-BE49-F238E27FC236}">
                <a16:creationId xmlns:a16="http://schemas.microsoft.com/office/drawing/2014/main" id="{DAB40C04-2537-1413-2335-18705E0E4D0E}"/>
              </a:ext>
            </a:extLst>
          </p:cNvPr>
          <p:cNvGraphicFramePr>
            <a:graphicFrameLocks noGrp="1"/>
          </p:cNvGraphicFramePr>
          <p:nvPr>
            <p:extLst>
              <p:ext uri="{D42A27DB-BD31-4B8C-83A1-F6EECF244321}">
                <p14:modId xmlns:p14="http://schemas.microsoft.com/office/powerpoint/2010/main" val="1526729901"/>
              </p:ext>
            </p:extLst>
          </p:nvPr>
        </p:nvGraphicFramePr>
        <p:xfrm>
          <a:off x="4703435" y="2265855"/>
          <a:ext cx="3923008" cy="1415185"/>
        </p:xfrm>
        <a:graphic>
          <a:graphicData uri="http://schemas.openxmlformats.org/drawingml/2006/table">
            <a:tbl>
              <a:tblPr firstRow="1" bandRow="1">
                <a:tableStyleId>{5C22544A-7EE6-4342-B048-85BDC9FD1C3A}</a:tableStyleId>
              </a:tblPr>
              <a:tblGrid>
                <a:gridCol w="3923008">
                  <a:extLst>
                    <a:ext uri="{9D8B030D-6E8A-4147-A177-3AD203B41FA5}">
                      <a16:colId xmlns:a16="http://schemas.microsoft.com/office/drawing/2014/main" val="993174002"/>
                    </a:ext>
                  </a:extLst>
                </a:gridCol>
              </a:tblGrid>
              <a:tr h="237317">
                <a:tc>
                  <a:txBody>
                    <a:bodyPr/>
                    <a:lstStyle/>
                    <a:p>
                      <a:r>
                        <a:rPr lang="en-US" sz="1050"/>
                        <a:t>Client Personal details</a:t>
                      </a:r>
                    </a:p>
                  </a:txBody>
                  <a:tcPr marL="68580" marR="68580" marT="34290" marB="34290"/>
                </a:tc>
                <a:extLst>
                  <a:ext uri="{0D108BD9-81ED-4DB2-BD59-A6C34878D82A}">
                    <a16:rowId xmlns:a16="http://schemas.microsoft.com/office/drawing/2014/main" val="1926265225"/>
                  </a:ext>
                </a:extLst>
              </a:tr>
              <a:tr h="237317">
                <a:tc>
                  <a:txBody>
                    <a:bodyPr/>
                    <a:lstStyle/>
                    <a:p>
                      <a:r>
                        <a:rPr lang="en-US" sz="1050"/>
                        <a:t>Daily Care records</a:t>
                      </a:r>
                    </a:p>
                  </a:txBody>
                  <a:tcPr marL="68580" marR="68580" marT="34290" marB="34290"/>
                </a:tc>
                <a:extLst>
                  <a:ext uri="{0D108BD9-81ED-4DB2-BD59-A6C34878D82A}">
                    <a16:rowId xmlns:a16="http://schemas.microsoft.com/office/drawing/2014/main" val="3958852351"/>
                  </a:ext>
                </a:extLst>
              </a:tr>
              <a:tr h="237317">
                <a:tc>
                  <a:txBody>
                    <a:bodyPr/>
                    <a:lstStyle/>
                    <a:p>
                      <a:r>
                        <a:rPr lang="en-US" sz="1050"/>
                        <a:t>Medication records/reminders</a:t>
                      </a:r>
                    </a:p>
                  </a:txBody>
                  <a:tcPr marL="68580" marR="68580" marT="34290" marB="34290"/>
                </a:tc>
                <a:extLst>
                  <a:ext uri="{0D108BD9-81ED-4DB2-BD59-A6C34878D82A}">
                    <a16:rowId xmlns:a16="http://schemas.microsoft.com/office/drawing/2014/main" val="1756400451"/>
                  </a:ext>
                </a:extLst>
              </a:tr>
              <a:tr h="237317">
                <a:tc>
                  <a:txBody>
                    <a:bodyPr/>
                    <a:lstStyle/>
                    <a:p>
                      <a:r>
                        <a:rPr lang="en-US" sz="1050"/>
                        <a:t>Appointments Support</a:t>
                      </a:r>
                    </a:p>
                  </a:txBody>
                  <a:tcPr marL="68580" marR="68580" marT="34290" marB="34290"/>
                </a:tc>
                <a:extLst>
                  <a:ext uri="{0D108BD9-81ED-4DB2-BD59-A6C34878D82A}">
                    <a16:rowId xmlns:a16="http://schemas.microsoft.com/office/drawing/2014/main" val="534003528"/>
                  </a:ext>
                </a:extLst>
              </a:tr>
              <a:tr h="221495">
                <a:tc>
                  <a:txBody>
                    <a:bodyPr/>
                    <a:lstStyle/>
                    <a:p>
                      <a:r>
                        <a:rPr lang="en-US" sz="1050"/>
                        <a:t>Wellbeing check &amp; Health Professionals Communications</a:t>
                      </a:r>
                    </a:p>
                  </a:txBody>
                  <a:tcPr marL="68580" marR="68580" marT="34290" marB="34290"/>
                </a:tc>
                <a:extLst>
                  <a:ext uri="{0D108BD9-81ED-4DB2-BD59-A6C34878D82A}">
                    <a16:rowId xmlns:a16="http://schemas.microsoft.com/office/drawing/2014/main" val="809156971"/>
                  </a:ext>
                </a:extLst>
              </a:tr>
              <a:tr h="237317">
                <a:tc>
                  <a:txBody>
                    <a:bodyPr/>
                    <a:lstStyle/>
                    <a:p>
                      <a:r>
                        <a:rPr lang="en-US" sz="1050"/>
                        <a:t>Administrative Documentations</a:t>
                      </a:r>
                    </a:p>
                  </a:txBody>
                  <a:tcPr marL="68580" marR="68580" marT="34290" marB="34290"/>
                </a:tc>
                <a:extLst>
                  <a:ext uri="{0D108BD9-81ED-4DB2-BD59-A6C34878D82A}">
                    <a16:rowId xmlns:a16="http://schemas.microsoft.com/office/drawing/2014/main" val="206784424"/>
                  </a:ext>
                </a:extLst>
              </a:tr>
            </a:tbl>
          </a:graphicData>
        </a:graphic>
      </p:graphicFrame>
      <p:sp>
        <p:nvSpPr>
          <p:cNvPr id="31" name="Flowchart: Process 30">
            <a:extLst>
              <a:ext uri="{FF2B5EF4-FFF2-40B4-BE49-F238E27FC236}">
                <a16:creationId xmlns:a16="http://schemas.microsoft.com/office/drawing/2014/main" id="{9CD2A7CB-BFFE-A664-E82D-8792361812D9}"/>
              </a:ext>
            </a:extLst>
          </p:cNvPr>
          <p:cNvSpPr/>
          <p:nvPr/>
        </p:nvSpPr>
        <p:spPr>
          <a:xfrm>
            <a:off x="2284949" y="1265130"/>
            <a:ext cx="4450745" cy="285274"/>
          </a:xfrm>
          <a:prstGeom prst="flowChartProcess">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b="1"/>
              <a:t>Writing Care  Related Documents/ Care Records</a:t>
            </a:r>
          </a:p>
        </p:txBody>
      </p:sp>
      <p:graphicFrame>
        <p:nvGraphicFramePr>
          <p:cNvPr id="583" name="Table 582">
            <a:extLst>
              <a:ext uri="{FF2B5EF4-FFF2-40B4-BE49-F238E27FC236}">
                <a16:creationId xmlns:a16="http://schemas.microsoft.com/office/drawing/2014/main" id="{F3B1B4E9-6095-A9FA-8058-50236DC770F5}"/>
              </a:ext>
            </a:extLst>
          </p:cNvPr>
          <p:cNvGraphicFramePr>
            <a:graphicFrameLocks noGrp="1"/>
          </p:cNvGraphicFramePr>
          <p:nvPr>
            <p:extLst>
              <p:ext uri="{D42A27DB-BD31-4B8C-83A1-F6EECF244321}">
                <p14:modId xmlns:p14="http://schemas.microsoft.com/office/powerpoint/2010/main" val="842493565"/>
              </p:ext>
            </p:extLst>
          </p:nvPr>
        </p:nvGraphicFramePr>
        <p:xfrm>
          <a:off x="676573" y="3926179"/>
          <a:ext cx="7951153" cy="2552519"/>
        </p:xfrm>
        <a:graphic>
          <a:graphicData uri="http://schemas.openxmlformats.org/drawingml/2006/table">
            <a:tbl>
              <a:tblPr firstRow="1" bandRow="1">
                <a:tableStyleId>{5C22544A-7EE6-4342-B048-85BDC9FD1C3A}</a:tableStyleId>
              </a:tblPr>
              <a:tblGrid>
                <a:gridCol w="7951153">
                  <a:extLst>
                    <a:ext uri="{9D8B030D-6E8A-4147-A177-3AD203B41FA5}">
                      <a16:colId xmlns:a16="http://schemas.microsoft.com/office/drawing/2014/main" val="3912953883"/>
                    </a:ext>
                  </a:extLst>
                </a:gridCol>
              </a:tblGrid>
              <a:tr h="427877">
                <a:tc>
                  <a:txBody>
                    <a:bodyPr/>
                    <a:lstStyle/>
                    <a:p>
                      <a:pPr lvl="0" algn="l">
                        <a:lnSpc>
                          <a:spcPct val="100000"/>
                        </a:lnSpc>
                        <a:spcBef>
                          <a:spcPts val="0"/>
                        </a:spcBef>
                        <a:spcAft>
                          <a:spcPts val="0"/>
                        </a:spcAft>
                        <a:buNone/>
                      </a:pPr>
                      <a:r>
                        <a:rPr lang="en-US" sz="1000" b="0" i="0" u="none" strike="noStrike" noProof="0">
                          <a:solidFill>
                            <a:srgbClr val="000000"/>
                          </a:solidFill>
                          <a:latin typeface="Arial Nova Light"/>
                        </a:rPr>
                        <a:t>Poor documentation or care recording is considered misconduct or mismanagement based on the CQC Guidance and Regulation (2022).</a:t>
                      </a:r>
                    </a:p>
                  </a:txBody>
                  <a:tcPr marL="137160" marR="205740" marT="68580" marB="68580">
                    <a:solidFill>
                      <a:schemeClr val="accent2">
                        <a:lumMod val="60000"/>
                        <a:lumOff val="40000"/>
                      </a:schemeClr>
                    </a:solidFill>
                  </a:tcPr>
                </a:tc>
                <a:extLst>
                  <a:ext uri="{0D108BD9-81ED-4DB2-BD59-A6C34878D82A}">
                    <a16:rowId xmlns:a16="http://schemas.microsoft.com/office/drawing/2014/main" val="1132751588"/>
                  </a:ext>
                </a:extLst>
              </a:tr>
              <a:tr h="2124642">
                <a:tc>
                  <a:txBody>
                    <a:bodyPr/>
                    <a:lstStyle/>
                    <a:p>
                      <a:pPr marL="228600" marR="0" lvl="0" indent="-228600" algn="l">
                        <a:lnSpc>
                          <a:spcPct val="100000"/>
                        </a:lnSpc>
                        <a:spcBef>
                          <a:spcPct val="20000"/>
                        </a:spcBef>
                        <a:spcAft>
                          <a:spcPts val="600"/>
                        </a:spcAft>
                        <a:buFont typeface="Arial"/>
                        <a:buChar char="•"/>
                      </a:pPr>
                      <a:r>
                        <a:rPr lang="en-US" sz="1000" b="0" i="1" u="none" strike="noStrike" noProof="0" dirty="0">
                          <a:solidFill>
                            <a:srgbClr val="212121"/>
                          </a:solidFill>
                          <a:latin typeface="Open Sans"/>
                          <a:ea typeface="Open Sans"/>
                          <a:cs typeface="Open Sans"/>
                        </a:rPr>
                        <a:t>Mismanagement” means being involved in the management of an </a:t>
                      </a:r>
                      <a:r>
                        <a:rPr lang="en-US" sz="1000" b="0" i="1" u="none" strike="noStrike" noProof="0" dirty="0" err="1">
                          <a:solidFill>
                            <a:srgbClr val="212121"/>
                          </a:solidFill>
                          <a:latin typeface="Open Sans"/>
                          <a:ea typeface="Open Sans"/>
                          <a:cs typeface="Open Sans"/>
                        </a:rPr>
                        <a:t>organisation</a:t>
                      </a:r>
                      <a:r>
                        <a:rPr lang="en-US" sz="1000" b="0" i="1" u="none" strike="noStrike" noProof="0" dirty="0">
                          <a:solidFill>
                            <a:srgbClr val="212121"/>
                          </a:solidFill>
                          <a:latin typeface="Open Sans"/>
                          <a:ea typeface="Open Sans"/>
                          <a:cs typeface="Open Sans"/>
                        </a:rPr>
                        <a:t> or part of an </a:t>
                      </a:r>
                      <a:r>
                        <a:rPr lang="en-US" sz="1000" b="0" i="1" u="none" strike="noStrike" noProof="0" dirty="0" err="1">
                          <a:solidFill>
                            <a:srgbClr val="212121"/>
                          </a:solidFill>
                          <a:latin typeface="Open Sans"/>
                          <a:ea typeface="Open Sans"/>
                          <a:cs typeface="Open Sans"/>
                        </a:rPr>
                        <a:t>organisation</a:t>
                      </a:r>
                      <a:r>
                        <a:rPr lang="en-US" sz="1000" b="0" i="1" u="none" strike="noStrike" noProof="0" dirty="0">
                          <a:solidFill>
                            <a:srgbClr val="212121"/>
                          </a:solidFill>
                          <a:latin typeface="Open Sans"/>
                          <a:ea typeface="Open Sans"/>
                          <a:cs typeface="Open Sans"/>
                        </a:rPr>
                        <a:t> in such a way that the quality of decision making and actions of the managers falls below any reasonable standard of competent management" (CQC, 2022).</a:t>
                      </a:r>
                      <a:endParaRPr lang="en-US" sz="1000" b="0" i="0" u="none" strike="noStrike" noProof="0">
                        <a:solidFill>
                          <a:srgbClr val="000000"/>
                        </a:solidFill>
                        <a:latin typeface="Open Sans"/>
                        <a:ea typeface="Open Sans"/>
                        <a:cs typeface="Open Sans"/>
                      </a:endParaRPr>
                    </a:p>
                    <a:p>
                      <a:pPr marL="0" marR="0" lvl="0" indent="0" algn="l">
                        <a:lnSpc>
                          <a:spcPct val="100000"/>
                        </a:lnSpc>
                        <a:spcBef>
                          <a:spcPct val="20000"/>
                        </a:spcBef>
                        <a:spcAft>
                          <a:spcPts val="600"/>
                        </a:spcAft>
                        <a:buNone/>
                      </a:pPr>
                      <a:r>
                        <a:rPr lang="en-US" sz="1000" b="0" i="1" u="none" strike="noStrike" noProof="0" dirty="0">
                          <a:solidFill>
                            <a:srgbClr val="212121"/>
                          </a:solidFill>
                          <a:latin typeface="Open Sans"/>
                          <a:ea typeface="Open Sans"/>
                          <a:cs typeface="Open Sans"/>
                        </a:rPr>
                        <a:t>- "repeated or ongoing tolerance of poor practice, or failure to promote good practice, leading to departure from </a:t>
                      </a:r>
                      <a:r>
                        <a:rPr lang="en-US" sz="1000" b="0" i="1" u="none" strike="noStrike" noProof="0" dirty="0" err="1">
                          <a:solidFill>
                            <a:srgbClr val="212121"/>
                          </a:solidFill>
                          <a:latin typeface="Open Sans"/>
                          <a:ea typeface="Open Sans"/>
                          <a:cs typeface="Open Sans"/>
                        </a:rPr>
                        <a:t>recognised</a:t>
                      </a:r>
                      <a:r>
                        <a:rPr lang="en-US" sz="1000" b="0" i="1" u="none" strike="noStrike" noProof="0" dirty="0">
                          <a:solidFill>
                            <a:srgbClr val="212121"/>
                          </a:solidFill>
                          <a:latin typeface="Open Sans"/>
                          <a:ea typeface="Open Sans"/>
                          <a:cs typeface="Open Sans"/>
                        </a:rPr>
                        <a:t> standards, policies, or accepted practices"(CQC, 2022)</a:t>
                      </a:r>
                      <a:endParaRPr lang="en-US" sz="1000" b="0" i="0" u="none" strike="noStrike" noProof="0">
                        <a:solidFill>
                          <a:srgbClr val="000000"/>
                        </a:solidFill>
                        <a:latin typeface="Open Sans"/>
                        <a:ea typeface="Open Sans"/>
                        <a:cs typeface="Open Sans"/>
                      </a:endParaRPr>
                    </a:p>
                    <a:p>
                      <a:pPr marL="0" marR="0" lvl="0" indent="0" algn="l">
                        <a:lnSpc>
                          <a:spcPct val="100000"/>
                        </a:lnSpc>
                        <a:spcBef>
                          <a:spcPct val="20000"/>
                        </a:spcBef>
                        <a:spcAft>
                          <a:spcPts val="600"/>
                        </a:spcAft>
                        <a:buNone/>
                      </a:pPr>
                      <a:r>
                        <a:rPr lang="en-US" sz="1000" b="0" i="1" u="none" strike="noStrike" noProof="0">
                          <a:solidFill>
                            <a:srgbClr val="212121"/>
                          </a:solidFill>
                          <a:latin typeface="Open Sans"/>
                          <a:ea typeface="Open Sans"/>
                          <a:cs typeface="Open Sans"/>
                        </a:rPr>
                        <a:t>-continued failure to develop and manage business, financial, or clinical plans (CQC, 2022)</a:t>
                      </a:r>
                      <a:endParaRPr lang="en-US" sz="1000" b="0" i="0" u="none" strike="noStrike" noProof="0">
                        <a:solidFill>
                          <a:srgbClr val="000000"/>
                        </a:solidFill>
                        <a:latin typeface="Open Sans"/>
                        <a:ea typeface="Open Sans"/>
                        <a:cs typeface="Open Sans"/>
                      </a:endParaRPr>
                    </a:p>
                    <a:p>
                      <a:pPr marL="0" marR="0" lvl="0" indent="0" algn="l">
                        <a:lnSpc>
                          <a:spcPct val="100000"/>
                        </a:lnSpc>
                        <a:spcBef>
                          <a:spcPct val="20000"/>
                        </a:spcBef>
                        <a:spcAft>
                          <a:spcPts val="600"/>
                        </a:spcAft>
                        <a:buNone/>
                      </a:pPr>
                      <a:r>
                        <a:rPr lang="en-US" sz="1000" b="0" i="1" u="none" strike="noStrike" noProof="0">
                          <a:solidFill>
                            <a:srgbClr val="212121"/>
                          </a:solidFill>
                          <a:latin typeface="Open Sans"/>
                          <a:ea typeface="Open Sans"/>
                          <a:cs typeface="Open Sans"/>
                        </a:rPr>
                        <a:t>-failure to make full and timely reports to the board of significant issues or incidents, including clinical or financial issues (CQC, 2022)</a:t>
                      </a:r>
                      <a:endParaRPr lang="en-US" sz="1000" b="0" i="1" u="none" strike="noStrike" noProof="0" dirty="0">
                        <a:solidFill>
                          <a:srgbClr val="212121"/>
                        </a:solidFill>
                        <a:latin typeface="Open Sans"/>
                        <a:ea typeface="Open Sans"/>
                        <a:cs typeface="Open Sans"/>
                      </a:endParaRPr>
                    </a:p>
                    <a:p>
                      <a:pPr marL="0" marR="0" lvl="0" indent="0" algn="l">
                        <a:lnSpc>
                          <a:spcPct val="100000"/>
                        </a:lnSpc>
                        <a:spcBef>
                          <a:spcPct val="20000"/>
                        </a:spcBef>
                        <a:spcAft>
                          <a:spcPts val="600"/>
                        </a:spcAft>
                        <a:buNone/>
                      </a:pPr>
                      <a:r>
                        <a:rPr lang="en-US" sz="1000" b="0" i="0" u="none" strike="noStrike" noProof="0" dirty="0">
                          <a:solidFill>
                            <a:srgbClr val="212121"/>
                          </a:solidFill>
                          <a:latin typeface="Open Sans"/>
                          <a:ea typeface="Open Sans"/>
                          <a:cs typeface="Open Sans"/>
                        </a:rPr>
                        <a:t>Enhancing the new system in a care setting at Ashford Community Services is challenging, but with joining together; management, </a:t>
                      </a:r>
                      <a:r>
                        <a:rPr lang="en-US" sz="1000" b="0" i="0" u="none" strike="noStrike" noProof="0">
                          <a:solidFill>
                            <a:srgbClr val="212121"/>
                          </a:solidFill>
                          <a:latin typeface="Open Sans"/>
                          <a:ea typeface="Open Sans"/>
                          <a:cs typeface="Open Sans"/>
                        </a:rPr>
                        <a:t>staff members and coordinating with the Local Authority, it will lead to success and positive outcomes, that give good </a:t>
                      </a:r>
                      <a:r>
                        <a:rPr lang="en-US" sz="1000" b="0" i="0" u="none" strike="noStrike" noProof="0" dirty="0">
                          <a:solidFill>
                            <a:srgbClr val="212121"/>
                          </a:solidFill>
                          <a:latin typeface="Open Sans"/>
                          <a:ea typeface="Open Sans"/>
                          <a:cs typeface="Open Sans"/>
                        </a:rPr>
                        <a:t>benefit to the  Ashford clients and members of staff.</a:t>
                      </a:r>
                    </a:p>
                  </a:txBody>
                  <a:tcPr marL="137160" marR="68580" marT="137160" marB="137159"/>
                </a:tc>
                <a:extLst>
                  <a:ext uri="{0D108BD9-81ED-4DB2-BD59-A6C34878D82A}">
                    <a16:rowId xmlns:a16="http://schemas.microsoft.com/office/drawing/2014/main" val="1682721679"/>
                  </a:ext>
                </a:extLst>
              </a:tr>
            </a:tbl>
          </a:graphicData>
        </a:graphic>
      </p:graphicFrame>
      <p:sp>
        <p:nvSpPr>
          <p:cNvPr id="2" name="Rectangle: Rounded Corners 1">
            <a:extLst>
              <a:ext uri="{FF2B5EF4-FFF2-40B4-BE49-F238E27FC236}">
                <a16:creationId xmlns:a16="http://schemas.microsoft.com/office/drawing/2014/main" id="{C7BDCD5E-FCE2-7065-862D-0AE588805002}"/>
              </a:ext>
            </a:extLst>
          </p:cNvPr>
          <p:cNvSpPr/>
          <p:nvPr/>
        </p:nvSpPr>
        <p:spPr>
          <a:xfrm>
            <a:off x="917828" y="204407"/>
            <a:ext cx="2702196" cy="3137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Crestina </a:t>
            </a:r>
            <a:r>
              <a:rPr lang="en-US" err="1"/>
              <a:t>Donme</a:t>
            </a:r>
            <a:r>
              <a:rPr lang="en-US"/>
              <a:t>z</a:t>
            </a:r>
          </a:p>
        </p:txBody>
      </p:sp>
    </p:spTree>
    <p:extLst>
      <p:ext uri="{BB962C8B-B14F-4D97-AF65-F5344CB8AC3E}">
        <p14:creationId xmlns:p14="http://schemas.microsoft.com/office/powerpoint/2010/main" val="1902635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2EBA22-E1EE-9608-D460-C68B5E9E8842}"/>
              </a:ext>
            </a:extLst>
          </p:cNvPr>
          <p:cNvSpPr txBox="1"/>
          <p:nvPr/>
        </p:nvSpPr>
        <p:spPr>
          <a:xfrm>
            <a:off x="1161534" y="222123"/>
            <a:ext cx="3164700" cy="646331"/>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Matthew Ashebinoma</a:t>
            </a:r>
            <a:endParaRPr lang="en-US"/>
          </a:p>
          <a:p>
            <a:pPr algn="l"/>
            <a:endParaRPr lang="en-US"/>
          </a:p>
        </p:txBody>
      </p:sp>
      <p:sp>
        <p:nvSpPr>
          <p:cNvPr id="4" name="Rectangle 3">
            <a:extLst>
              <a:ext uri="{FF2B5EF4-FFF2-40B4-BE49-F238E27FC236}">
                <a16:creationId xmlns:a16="http://schemas.microsoft.com/office/drawing/2014/main" id="{54C4F809-1B98-EED7-0CD8-E01989F67AB4}"/>
              </a:ext>
            </a:extLst>
          </p:cNvPr>
          <p:cNvSpPr/>
          <p:nvPr/>
        </p:nvSpPr>
        <p:spPr>
          <a:xfrm>
            <a:off x="1833909" y="1437163"/>
            <a:ext cx="4600653" cy="564070"/>
          </a:xfrm>
          <a:prstGeom prst="rect">
            <a:avLst/>
          </a:prstGeom>
          <a:solidFill>
            <a:schemeClr val="accent5">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solidFill>
                  <a:srgbClr val="000000"/>
                </a:solidFill>
                <a:latin typeface="Calibri"/>
                <a:ea typeface="Calibri"/>
                <a:cs typeface="Calibri"/>
              </a:rPr>
              <a:t>2 – </a:t>
            </a:r>
            <a:r>
              <a:rPr lang="en-US" b="1">
                <a:solidFill>
                  <a:srgbClr val="000000"/>
                </a:solidFill>
                <a:latin typeface="Calibri"/>
                <a:ea typeface="Calibri"/>
                <a:cs typeface="Calibri"/>
              </a:rPr>
              <a:t>Which Microsoft 365 tool they selected</a:t>
            </a:r>
          </a:p>
        </p:txBody>
      </p:sp>
      <p:sp>
        <p:nvSpPr>
          <p:cNvPr id="7" name="TextBox 6">
            <a:extLst>
              <a:ext uri="{FF2B5EF4-FFF2-40B4-BE49-F238E27FC236}">
                <a16:creationId xmlns:a16="http://schemas.microsoft.com/office/drawing/2014/main" id="{0B68CD18-047B-804D-5F7D-B563F57D3E33}"/>
              </a:ext>
            </a:extLst>
          </p:cNvPr>
          <p:cNvSpPr txBox="1"/>
          <p:nvPr/>
        </p:nvSpPr>
        <p:spPr>
          <a:xfrm>
            <a:off x="1831891" y="2359810"/>
            <a:ext cx="6815688" cy="1077218"/>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Calibri"/>
                <a:ea typeface="Calibri"/>
                <a:cs typeface="Calibri"/>
              </a:rPr>
              <a:t>Ashford Community Care selected Microsoft OneDrive because it provides cloud-based storage where </a:t>
            </a:r>
            <a:r>
              <a:rPr lang="en-US" sz="1600" err="1">
                <a:latin typeface="Calibri"/>
                <a:ea typeface="Calibri"/>
                <a:cs typeface="Calibri"/>
              </a:rPr>
              <a:t>authorised</a:t>
            </a:r>
            <a:r>
              <a:rPr lang="en-US" sz="1600">
                <a:latin typeface="Calibri"/>
                <a:ea typeface="Calibri"/>
                <a:cs typeface="Calibri"/>
              </a:rPr>
              <a:t> users can store, </a:t>
            </a:r>
            <a:r>
              <a:rPr lang="en-US" sz="1600" err="1">
                <a:latin typeface="Calibri"/>
                <a:ea typeface="Calibri"/>
                <a:cs typeface="Calibri"/>
              </a:rPr>
              <a:t>organise</a:t>
            </a:r>
            <a:r>
              <a:rPr lang="en-US" sz="1600">
                <a:latin typeface="Calibri"/>
                <a:ea typeface="Calibri"/>
                <a:cs typeface="Calibri"/>
              </a:rPr>
              <a:t>, and access files. This is important to Ashford as staff work in service users’ homes, supported living settings and the main office (Kuo, 2011).</a:t>
            </a:r>
            <a:endParaRPr lang="en-US" sz="1600"/>
          </a:p>
        </p:txBody>
      </p:sp>
      <p:sp>
        <p:nvSpPr>
          <p:cNvPr id="8" name="TextBox 7">
            <a:extLst>
              <a:ext uri="{FF2B5EF4-FFF2-40B4-BE49-F238E27FC236}">
                <a16:creationId xmlns:a16="http://schemas.microsoft.com/office/drawing/2014/main" id="{A7C0F0AF-917B-BD89-C28E-53B009D7B6BD}"/>
              </a:ext>
            </a:extLst>
          </p:cNvPr>
          <p:cNvSpPr txBox="1"/>
          <p:nvPr/>
        </p:nvSpPr>
        <p:spPr>
          <a:xfrm>
            <a:off x="1833943" y="3709635"/>
            <a:ext cx="5154179" cy="646331"/>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alibri"/>
                <a:ea typeface="Calibri"/>
                <a:cs typeface="Calibri"/>
              </a:rPr>
              <a:t>3- Why this tool is suitable for the task</a:t>
            </a:r>
          </a:p>
          <a:p>
            <a:pPr algn="l"/>
            <a:endParaRPr lang="en-US" b="1"/>
          </a:p>
        </p:txBody>
      </p:sp>
      <p:sp>
        <p:nvSpPr>
          <p:cNvPr id="9" name="TextBox 8">
            <a:extLst>
              <a:ext uri="{FF2B5EF4-FFF2-40B4-BE49-F238E27FC236}">
                <a16:creationId xmlns:a16="http://schemas.microsoft.com/office/drawing/2014/main" id="{FC013531-7B12-9F58-0453-82E3040C26D1}"/>
              </a:ext>
            </a:extLst>
          </p:cNvPr>
          <p:cNvSpPr txBox="1"/>
          <p:nvPr/>
        </p:nvSpPr>
        <p:spPr>
          <a:xfrm>
            <a:off x="1831893" y="4608488"/>
            <a:ext cx="6949262" cy="2031325"/>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a:r>
              <a:rPr lang="en-US" sz="1400">
                <a:latin typeface="Calibri"/>
                <a:ea typeface="Calibri"/>
                <a:cs typeface="Calibri"/>
              </a:rPr>
              <a:t>OneDrive is a good choice for Ashford Community Care because staff need to access and manage documents across a range of working locations. Cloud-based systems can enhance access and information sharing in healthcare settings (Kuo, 2011).</a:t>
            </a:r>
          </a:p>
          <a:p>
            <a:pPr marL="285750"/>
            <a:r>
              <a:rPr lang="en-US" sz="1400">
                <a:latin typeface="Calibri"/>
                <a:ea typeface="Calibri"/>
                <a:cs typeface="Calibri"/>
              </a:rPr>
              <a:t>This is especially important for Ashford as the case study points to duplicated work, inconsistent records and inefficient ways of working. </a:t>
            </a:r>
            <a:r>
              <a:rPr lang="en-US" sz="1400" err="1">
                <a:latin typeface="Calibri"/>
                <a:ea typeface="Calibri"/>
                <a:cs typeface="Calibri"/>
              </a:rPr>
              <a:t>Organisation</a:t>
            </a:r>
            <a:r>
              <a:rPr lang="en-US" sz="1400">
                <a:latin typeface="Calibri"/>
                <a:ea typeface="Calibri"/>
                <a:cs typeface="Calibri"/>
              </a:rPr>
              <a:t> of digital information can lead to better management and sharing of information. However, Ashford deals with confidential service-user information, so the right security, privacy and control of access are critical (Kruse et al., 2017).</a:t>
            </a:r>
          </a:p>
          <a:p>
            <a:endParaRPr lang="en-US" sz="1400"/>
          </a:p>
        </p:txBody>
      </p:sp>
      <p:sp>
        <p:nvSpPr>
          <p:cNvPr id="5" name="Arrow: Curved Right 4">
            <a:extLst>
              <a:ext uri="{FF2B5EF4-FFF2-40B4-BE49-F238E27FC236}">
                <a16:creationId xmlns:a16="http://schemas.microsoft.com/office/drawing/2014/main" id="{4E036CE2-7C89-0735-C194-5C5908F15494}"/>
              </a:ext>
            </a:extLst>
          </p:cNvPr>
          <p:cNvSpPr/>
          <p:nvPr/>
        </p:nvSpPr>
        <p:spPr>
          <a:xfrm>
            <a:off x="451900" y="1595849"/>
            <a:ext cx="1383035" cy="1818156"/>
          </a:xfrm>
          <a:prstGeom prst="curvedRightArrow">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Arrow: Curved Right 5">
            <a:extLst>
              <a:ext uri="{FF2B5EF4-FFF2-40B4-BE49-F238E27FC236}">
                <a16:creationId xmlns:a16="http://schemas.microsoft.com/office/drawing/2014/main" id="{62B96265-7072-EFF8-3439-43F039D86CE0}"/>
              </a:ext>
            </a:extLst>
          </p:cNvPr>
          <p:cNvSpPr/>
          <p:nvPr/>
        </p:nvSpPr>
        <p:spPr>
          <a:xfrm>
            <a:off x="423930" y="3805034"/>
            <a:ext cx="1383625" cy="2052967"/>
          </a:xfrm>
          <a:prstGeom prst="curvedRightArrow">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78121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92D050"/>
        </a:solidFill>
        <a:effectLst/>
      </p:bgPr>
    </p:bg>
    <p:spTree>
      <p:nvGrpSpPr>
        <p:cNvPr id="1" name=""/>
        <p:cNvGrpSpPr/>
        <p:nvPr/>
      </p:nvGrpSpPr>
      <p:grpSpPr>
        <a:xfrm>
          <a:off x="0" y="0"/>
          <a:ext cx="0" cy="0"/>
          <a:chOff x="0" y="0"/>
          <a:chExt cx="0" cy="0"/>
        </a:xfrm>
      </p:grpSpPr>
      <p:sp>
        <p:nvSpPr>
          <p:cNvPr id="2" name="Text 0"/>
          <p:cNvSpPr txBox="1"/>
          <p:nvPr/>
        </p:nvSpPr>
        <p:spPr>
          <a:xfrm>
            <a:off x="1374419" y="1034650"/>
            <a:ext cx="8229600" cy="240030"/>
          </a:xfrm>
          <a:prstGeom prst="rect">
            <a:avLst/>
          </a:prstGeom>
          <a:noFill/>
          <a:ln/>
        </p:spPr>
        <p:txBody>
          <a:bodyPr wrap="square" lIns="0" tIns="0" rIns="0" bIns="0" rtlCol="0" anchor="ctr"/>
          <a:lstStyle/>
          <a:p>
            <a:r>
              <a:rPr lang="en-US" sz="2250" b="1" kern="0" spc="150">
                <a:solidFill>
                  <a:srgbClr val="12343B"/>
                </a:solidFill>
                <a:latin typeface="Corbel"/>
                <a:ea typeface="Arial" pitchFamily="34" charset="-122"/>
                <a:cs typeface="Arial"/>
              </a:rPr>
              <a:t>Rose Abla </a:t>
            </a:r>
            <a:r>
              <a:rPr lang="en-US" sz="2250" b="1" kern="0" spc="150" err="1">
                <a:solidFill>
                  <a:srgbClr val="12343B"/>
                </a:solidFill>
                <a:latin typeface="Corbel"/>
                <a:ea typeface="Arial" pitchFamily="34" charset="-122"/>
                <a:cs typeface="Arial"/>
              </a:rPr>
              <a:t>Yawlui</a:t>
            </a:r>
            <a:endParaRPr lang="en-US" sz="2250" kern="0" spc="150" err="1">
              <a:solidFill>
                <a:srgbClr val="000000"/>
              </a:solidFill>
              <a:latin typeface="Corbel"/>
              <a:ea typeface="Arial" pitchFamily="34" charset="-122"/>
              <a:cs typeface="Arial"/>
            </a:endParaRPr>
          </a:p>
          <a:p>
            <a:endParaRPr lang="en-US" sz="1050" b="1" kern="0" spc="150">
              <a:solidFill>
                <a:srgbClr val="028090"/>
              </a:solidFill>
              <a:latin typeface="Arial"/>
              <a:ea typeface="Arial" pitchFamily="34" charset="-122"/>
              <a:cs typeface="Arial"/>
            </a:endParaRPr>
          </a:p>
          <a:p>
            <a:pPr marL="0" indent="0">
              <a:buNone/>
            </a:pPr>
            <a:r>
              <a:rPr lang="en-US" sz="1050" b="1" kern="0" spc="150">
                <a:solidFill>
                  <a:srgbClr val="028090"/>
                </a:solidFill>
                <a:latin typeface="Arial"/>
                <a:ea typeface="Arial" pitchFamily="34" charset="-122"/>
                <a:cs typeface="Arial"/>
              </a:rPr>
              <a:t>STEP 3 · IMPACT</a:t>
            </a:r>
            <a:endParaRPr lang="en-US" sz="1050">
              <a:latin typeface="Arial"/>
              <a:cs typeface="Arial"/>
            </a:endParaRPr>
          </a:p>
        </p:txBody>
      </p:sp>
      <p:sp>
        <p:nvSpPr>
          <p:cNvPr id="3" name="Text 1"/>
          <p:cNvSpPr txBox="1"/>
          <p:nvPr/>
        </p:nvSpPr>
        <p:spPr>
          <a:xfrm>
            <a:off x="1163042" y="1473374"/>
            <a:ext cx="8298180" cy="548640"/>
          </a:xfrm>
          <a:prstGeom prst="rect">
            <a:avLst/>
          </a:prstGeom>
          <a:noFill/>
          <a:ln/>
        </p:spPr>
        <p:txBody>
          <a:bodyPr wrap="square" lIns="0" tIns="0" rIns="0" bIns="0" rtlCol="0" anchor="t"/>
          <a:lstStyle/>
          <a:p>
            <a:pPr marL="0" indent="0">
              <a:buNone/>
            </a:pPr>
            <a:r>
              <a:rPr lang="en-US" sz="2250" b="1">
                <a:solidFill>
                  <a:srgbClr val="12343B"/>
                </a:solidFill>
                <a:latin typeface="Arial" pitchFamily="34" charset="0"/>
                <a:ea typeface="Arial" pitchFamily="34" charset="-122"/>
                <a:cs typeface="Arial" pitchFamily="34" charset="-120"/>
              </a:rPr>
              <a:t>How OneDrive improves efficiency and communication</a:t>
            </a:r>
            <a:endParaRPr lang="en-US" sz="2250"/>
          </a:p>
        </p:txBody>
      </p:sp>
      <p:sp>
        <p:nvSpPr>
          <p:cNvPr id="4" name="Shape 2"/>
          <p:cNvSpPr/>
          <p:nvPr/>
        </p:nvSpPr>
        <p:spPr>
          <a:xfrm>
            <a:off x="411480" y="2023110"/>
            <a:ext cx="4080510" cy="411480"/>
          </a:xfrm>
          <a:prstGeom prst="roundRect">
            <a:avLst>
              <a:gd name="adj" fmla="val 16667"/>
            </a:avLst>
          </a:prstGeom>
          <a:solidFill>
            <a:srgbClr val="028090"/>
          </a:solidFill>
          <a:ln w="12700">
            <a:solidFill>
              <a:srgbClr val="028090"/>
            </a:solidFill>
            <a:prstDash val="solid"/>
          </a:ln>
        </p:spPr>
      </p:sp>
      <p:sp>
        <p:nvSpPr>
          <p:cNvPr id="5" name="Text 3"/>
          <p:cNvSpPr txBox="1"/>
          <p:nvPr/>
        </p:nvSpPr>
        <p:spPr>
          <a:xfrm>
            <a:off x="1044827" y="2023110"/>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Efficiency</a:t>
            </a:r>
            <a:endParaRPr lang="en-US" sz="1650"/>
          </a:p>
        </p:txBody>
      </p:sp>
      <p:sp>
        <p:nvSpPr>
          <p:cNvPr id="6" name="Shape 4"/>
          <p:cNvSpPr/>
          <p:nvPr/>
        </p:nvSpPr>
        <p:spPr>
          <a:xfrm>
            <a:off x="411480" y="2640330"/>
            <a:ext cx="274320" cy="274320"/>
          </a:xfrm>
          <a:prstGeom prst="ellipse">
            <a:avLst/>
          </a:prstGeom>
          <a:solidFill>
            <a:srgbClr val="028090"/>
          </a:solidFill>
          <a:ln w="12700">
            <a:solidFill>
              <a:srgbClr val="028090"/>
            </a:solidFill>
            <a:prstDash val="solid"/>
          </a:ln>
        </p:spPr>
      </p:sp>
      <p:sp>
        <p:nvSpPr>
          <p:cNvPr id="7" name="Text 5"/>
          <p:cNvSpPr txBox="1"/>
          <p:nvPr/>
        </p:nvSpPr>
        <p:spPr>
          <a:xfrm>
            <a:off x="411480" y="264033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8" name="Text 6"/>
          <p:cNvSpPr txBox="1"/>
          <p:nvPr/>
        </p:nvSpPr>
        <p:spPr>
          <a:xfrm>
            <a:off x="979535" y="2643242"/>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Improved efficiency and accuracy were the most common positive outcomes of digital care records (Snow et al., 2025).</a:t>
            </a:r>
            <a:endParaRPr lang="en-US" sz="1200"/>
          </a:p>
        </p:txBody>
      </p:sp>
      <p:sp>
        <p:nvSpPr>
          <p:cNvPr id="9" name="Shape 7"/>
          <p:cNvSpPr/>
          <p:nvPr/>
        </p:nvSpPr>
        <p:spPr>
          <a:xfrm>
            <a:off x="411480" y="3600450"/>
            <a:ext cx="274320" cy="274320"/>
          </a:xfrm>
          <a:prstGeom prst="ellipse">
            <a:avLst/>
          </a:prstGeom>
          <a:solidFill>
            <a:srgbClr val="028090"/>
          </a:solidFill>
          <a:ln w="12700">
            <a:solidFill>
              <a:srgbClr val="028090"/>
            </a:solidFill>
            <a:prstDash val="solid"/>
          </a:ln>
        </p:spPr>
      </p:sp>
      <p:sp>
        <p:nvSpPr>
          <p:cNvPr id="10" name="Text 8"/>
          <p:cNvSpPr txBox="1"/>
          <p:nvPr/>
        </p:nvSpPr>
        <p:spPr>
          <a:xfrm>
            <a:off x="411480" y="360045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11" name="Text 9"/>
          <p:cNvSpPr txBox="1"/>
          <p:nvPr/>
        </p:nvSpPr>
        <p:spPr>
          <a:xfrm>
            <a:off x="822960" y="357987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Staff can record and update information in real time, wherever they are, supporting contemporaneous records (CQC, 2023; UK Government, 2014).</a:t>
            </a:r>
            <a:endParaRPr lang="en-US" sz="1200"/>
          </a:p>
        </p:txBody>
      </p:sp>
      <p:sp>
        <p:nvSpPr>
          <p:cNvPr id="12" name="Shape 10"/>
          <p:cNvSpPr/>
          <p:nvPr/>
        </p:nvSpPr>
        <p:spPr>
          <a:xfrm>
            <a:off x="411480" y="4560570"/>
            <a:ext cx="274320" cy="274320"/>
          </a:xfrm>
          <a:prstGeom prst="ellipse">
            <a:avLst/>
          </a:prstGeom>
          <a:solidFill>
            <a:srgbClr val="028090"/>
          </a:solidFill>
          <a:ln w="12700">
            <a:solidFill>
              <a:srgbClr val="028090"/>
            </a:solidFill>
            <a:prstDash val="solid"/>
          </a:ln>
        </p:spPr>
      </p:sp>
      <p:sp>
        <p:nvSpPr>
          <p:cNvPr id="13" name="Text 11"/>
          <p:cNvSpPr txBox="1"/>
          <p:nvPr/>
        </p:nvSpPr>
        <p:spPr>
          <a:xfrm>
            <a:off x="411480" y="456057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14" name="Text 12"/>
          <p:cNvSpPr txBox="1"/>
          <p:nvPr/>
        </p:nvSpPr>
        <p:spPr>
          <a:xfrm>
            <a:off x="822960" y="453999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Version history lets an earlier version be restored after a mistake, so a record need not be rewritten.</a:t>
            </a:r>
            <a:endParaRPr lang="en-US" sz="1200"/>
          </a:p>
        </p:txBody>
      </p:sp>
      <p:sp>
        <p:nvSpPr>
          <p:cNvPr id="15" name="Shape 13"/>
          <p:cNvSpPr/>
          <p:nvPr/>
        </p:nvSpPr>
        <p:spPr>
          <a:xfrm>
            <a:off x="4649724" y="2023110"/>
            <a:ext cx="4080510" cy="411480"/>
          </a:xfrm>
          <a:prstGeom prst="roundRect">
            <a:avLst>
              <a:gd name="adj" fmla="val 16667"/>
            </a:avLst>
          </a:prstGeom>
          <a:solidFill>
            <a:srgbClr val="C2561A"/>
          </a:solidFill>
          <a:ln w="12700">
            <a:solidFill>
              <a:srgbClr val="C2561A"/>
            </a:solidFill>
            <a:prstDash val="solid"/>
          </a:ln>
        </p:spPr>
      </p:sp>
      <p:sp>
        <p:nvSpPr>
          <p:cNvPr id="16" name="Text 14"/>
          <p:cNvSpPr txBox="1"/>
          <p:nvPr/>
        </p:nvSpPr>
        <p:spPr>
          <a:xfrm>
            <a:off x="4821174" y="2023110"/>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Communication</a:t>
            </a:r>
            <a:endParaRPr lang="en-US" sz="1650"/>
          </a:p>
        </p:txBody>
      </p:sp>
      <p:sp>
        <p:nvSpPr>
          <p:cNvPr id="17" name="Shape 15"/>
          <p:cNvSpPr/>
          <p:nvPr/>
        </p:nvSpPr>
        <p:spPr>
          <a:xfrm>
            <a:off x="4649724" y="2640330"/>
            <a:ext cx="274320" cy="274320"/>
          </a:xfrm>
          <a:prstGeom prst="ellipse">
            <a:avLst/>
          </a:prstGeom>
          <a:solidFill>
            <a:srgbClr val="C2561A"/>
          </a:solidFill>
          <a:ln w="12700">
            <a:solidFill>
              <a:srgbClr val="C2561A"/>
            </a:solidFill>
            <a:prstDash val="solid"/>
          </a:ln>
        </p:spPr>
      </p:sp>
      <p:sp>
        <p:nvSpPr>
          <p:cNvPr id="18" name="Text 16"/>
          <p:cNvSpPr txBox="1"/>
          <p:nvPr/>
        </p:nvSpPr>
        <p:spPr>
          <a:xfrm>
            <a:off x="4649724" y="264033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19" name="Text 17"/>
          <p:cNvSpPr txBox="1"/>
          <p:nvPr/>
        </p:nvSpPr>
        <p:spPr>
          <a:xfrm>
            <a:off x="5061204" y="261975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Information can be shared quickly with partners in a person's care, so services respond faster when needs change (CQC, 2023).</a:t>
            </a:r>
            <a:endParaRPr lang="en-US" sz="1200"/>
          </a:p>
        </p:txBody>
      </p:sp>
      <p:sp>
        <p:nvSpPr>
          <p:cNvPr id="20" name="Shape 18"/>
          <p:cNvSpPr/>
          <p:nvPr/>
        </p:nvSpPr>
        <p:spPr>
          <a:xfrm>
            <a:off x="4649724" y="3600450"/>
            <a:ext cx="274320" cy="274320"/>
          </a:xfrm>
          <a:prstGeom prst="ellipse">
            <a:avLst/>
          </a:prstGeom>
          <a:solidFill>
            <a:srgbClr val="C2561A"/>
          </a:solidFill>
          <a:ln w="12700">
            <a:solidFill>
              <a:srgbClr val="C2561A"/>
            </a:solidFill>
            <a:prstDash val="solid"/>
          </a:ln>
        </p:spPr>
      </p:sp>
      <p:sp>
        <p:nvSpPr>
          <p:cNvPr id="21" name="Text 19"/>
          <p:cNvSpPr txBox="1"/>
          <p:nvPr/>
        </p:nvSpPr>
        <p:spPr>
          <a:xfrm>
            <a:off x="4649724" y="360045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22" name="Text 20"/>
          <p:cNvSpPr txBox="1"/>
          <p:nvPr/>
        </p:nvSpPr>
        <p:spPr>
          <a:xfrm>
            <a:off x="5061204" y="357987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Electronic information sharing has been found to improve partnership working and collaboration (Snow et al., 2025).</a:t>
            </a:r>
            <a:endParaRPr lang="en-US" sz="1200"/>
          </a:p>
        </p:txBody>
      </p:sp>
      <p:sp>
        <p:nvSpPr>
          <p:cNvPr id="23" name="Shape 21"/>
          <p:cNvSpPr/>
          <p:nvPr/>
        </p:nvSpPr>
        <p:spPr>
          <a:xfrm>
            <a:off x="4649724" y="4560570"/>
            <a:ext cx="274320" cy="274320"/>
          </a:xfrm>
          <a:prstGeom prst="ellipse">
            <a:avLst/>
          </a:prstGeom>
          <a:solidFill>
            <a:srgbClr val="C2561A"/>
          </a:solidFill>
          <a:ln w="12700">
            <a:solidFill>
              <a:srgbClr val="C2561A"/>
            </a:solidFill>
            <a:prstDash val="solid"/>
          </a:ln>
        </p:spPr>
      </p:sp>
      <p:sp>
        <p:nvSpPr>
          <p:cNvPr id="24" name="Text 22"/>
          <p:cNvSpPr txBox="1"/>
          <p:nvPr/>
        </p:nvSpPr>
        <p:spPr>
          <a:xfrm>
            <a:off x="4649724" y="456057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25" name="Text 23"/>
          <p:cNvSpPr txBox="1"/>
          <p:nvPr/>
        </p:nvSpPr>
        <p:spPr>
          <a:xfrm>
            <a:off x="5061204" y="453999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Cloud storage with multi-factor authentication helps keep shared information secure (CQC, 2023).</a:t>
            </a:r>
            <a:endParaRPr lang="en-US" sz="1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92D050"/>
        </a:solidFill>
        <a:effectLst/>
      </p:bgPr>
    </p:bg>
    <p:spTree>
      <p:nvGrpSpPr>
        <p:cNvPr id="1" name=""/>
        <p:cNvGrpSpPr/>
        <p:nvPr/>
      </p:nvGrpSpPr>
      <p:grpSpPr>
        <a:xfrm>
          <a:off x="0" y="0"/>
          <a:ext cx="0" cy="0"/>
          <a:chOff x="0" y="0"/>
          <a:chExt cx="0" cy="0"/>
        </a:xfrm>
      </p:grpSpPr>
      <p:sp>
        <p:nvSpPr>
          <p:cNvPr id="2" name="Text 0"/>
          <p:cNvSpPr txBox="1"/>
          <p:nvPr/>
        </p:nvSpPr>
        <p:spPr>
          <a:xfrm>
            <a:off x="1296131" y="854588"/>
            <a:ext cx="8229600" cy="694098"/>
          </a:xfrm>
          <a:prstGeom prst="rect">
            <a:avLst/>
          </a:prstGeom>
          <a:noFill/>
          <a:ln/>
        </p:spPr>
        <p:txBody>
          <a:bodyPr wrap="square" lIns="0" tIns="0" rIns="0" bIns="0" rtlCol="0" anchor="ctr"/>
          <a:lstStyle/>
          <a:p>
            <a:r>
              <a:rPr lang="en-US" sz="2250" b="1" kern="0" spc="150">
                <a:solidFill>
                  <a:srgbClr val="12343B"/>
                </a:solidFill>
                <a:latin typeface="Corbel"/>
                <a:ea typeface="Arial" pitchFamily="34" charset="-122"/>
                <a:cs typeface="Arial"/>
              </a:rPr>
              <a:t>Rose Abla </a:t>
            </a:r>
            <a:r>
              <a:rPr lang="en-US" sz="2250" b="1" kern="0" spc="150" err="1">
                <a:solidFill>
                  <a:srgbClr val="12343B"/>
                </a:solidFill>
                <a:latin typeface="Corbel"/>
                <a:ea typeface="Arial" pitchFamily="34" charset="-122"/>
                <a:cs typeface="Arial"/>
              </a:rPr>
              <a:t>Yawlui</a:t>
            </a:r>
            <a:endParaRPr lang="en-US" sz="2250" kern="0" spc="150" err="1">
              <a:solidFill>
                <a:srgbClr val="000000"/>
              </a:solidFill>
              <a:latin typeface="Corbel"/>
              <a:ea typeface="Arial" pitchFamily="34" charset="-122"/>
              <a:cs typeface="Arial"/>
            </a:endParaRPr>
          </a:p>
          <a:p>
            <a:endParaRPr lang="en-US" sz="1050" b="1" kern="0" spc="150">
              <a:solidFill>
                <a:srgbClr val="028090"/>
              </a:solidFill>
              <a:latin typeface="Arial"/>
              <a:ea typeface="Arial" pitchFamily="34" charset="-122"/>
              <a:cs typeface="Arial"/>
            </a:endParaRPr>
          </a:p>
          <a:p>
            <a:pPr marL="0" indent="0">
              <a:buNone/>
            </a:pPr>
            <a:r>
              <a:rPr lang="en-US" sz="1050" b="1" kern="0" spc="150">
                <a:solidFill>
                  <a:srgbClr val="028090"/>
                </a:solidFill>
                <a:latin typeface="Arial"/>
                <a:ea typeface="Arial" pitchFamily="34" charset="-122"/>
                <a:cs typeface="Arial"/>
              </a:rPr>
              <a:t>STEP 3 · EVALUATION</a:t>
            </a:r>
            <a:endParaRPr lang="en-US" sz="1050">
              <a:latin typeface="Arial"/>
              <a:cs typeface="Arial"/>
            </a:endParaRPr>
          </a:p>
        </p:txBody>
      </p:sp>
      <p:sp>
        <p:nvSpPr>
          <p:cNvPr id="3" name="Text 1"/>
          <p:cNvSpPr txBox="1"/>
          <p:nvPr/>
        </p:nvSpPr>
        <p:spPr>
          <a:xfrm>
            <a:off x="912521" y="1473374"/>
            <a:ext cx="8298180" cy="548640"/>
          </a:xfrm>
          <a:prstGeom prst="rect">
            <a:avLst/>
          </a:prstGeom>
          <a:noFill/>
          <a:ln/>
        </p:spPr>
        <p:txBody>
          <a:bodyPr wrap="square" lIns="0" tIns="0" rIns="0" bIns="0" rtlCol="0" anchor="t"/>
          <a:lstStyle/>
          <a:p>
            <a:pPr marL="0" indent="0">
              <a:buNone/>
            </a:pPr>
            <a:r>
              <a:rPr lang="en-US" sz="2250" b="1">
                <a:solidFill>
                  <a:srgbClr val="12343B"/>
                </a:solidFill>
                <a:latin typeface="Arial" pitchFamily="34" charset="0"/>
                <a:ea typeface="Arial" pitchFamily="34" charset="-122"/>
                <a:cs typeface="Arial" pitchFamily="34" charset="-120"/>
              </a:rPr>
              <a:t>Advantages and limitations of OneDrive</a:t>
            </a:r>
            <a:endParaRPr lang="en-US" sz="2250"/>
          </a:p>
        </p:txBody>
      </p:sp>
      <p:sp>
        <p:nvSpPr>
          <p:cNvPr id="4" name="Shape 2"/>
          <p:cNvSpPr/>
          <p:nvPr/>
        </p:nvSpPr>
        <p:spPr>
          <a:xfrm>
            <a:off x="411480" y="2023110"/>
            <a:ext cx="4080510" cy="411480"/>
          </a:xfrm>
          <a:prstGeom prst="roundRect">
            <a:avLst>
              <a:gd name="adj" fmla="val 16667"/>
            </a:avLst>
          </a:prstGeom>
          <a:solidFill>
            <a:srgbClr val="028090"/>
          </a:solidFill>
          <a:ln w="12700">
            <a:solidFill>
              <a:srgbClr val="028090"/>
            </a:solidFill>
            <a:prstDash val="solid"/>
          </a:ln>
        </p:spPr>
      </p:sp>
      <p:sp>
        <p:nvSpPr>
          <p:cNvPr id="5" name="Text 3"/>
          <p:cNvSpPr txBox="1"/>
          <p:nvPr/>
        </p:nvSpPr>
        <p:spPr>
          <a:xfrm>
            <a:off x="582930" y="2023110"/>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Advantages</a:t>
            </a:r>
            <a:endParaRPr lang="en-US" sz="1650"/>
          </a:p>
        </p:txBody>
      </p:sp>
      <p:sp>
        <p:nvSpPr>
          <p:cNvPr id="6" name="Shape 4"/>
          <p:cNvSpPr/>
          <p:nvPr/>
        </p:nvSpPr>
        <p:spPr>
          <a:xfrm>
            <a:off x="411480" y="2606040"/>
            <a:ext cx="274320" cy="274320"/>
          </a:xfrm>
          <a:prstGeom prst="ellipse">
            <a:avLst/>
          </a:prstGeom>
          <a:solidFill>
            <a:srgbClr val="028090"/>
          </a:solidFill>
          <a:ln w="12700">
            <a:solidFill>
              <a:srgbClr val="028090"/>
            </a:solidFill>
            <a:prstDash val="solid"/>
          </a:ln>
        </p:spPr>
      </p:sp>
      <p:sp>
        <p:nvSpPr>
          <p:cNvPr id="7" name="Text 5"/>
          <p:cNvSpPr txBox="1"/>
          <p:nvPr/>
        </p:nvSpPr>
        <p:spPr>
          <a:xfrm>
            <a:off x="411480" y="260604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8" name="Text 6"/>
          <p:cNvSpPr txBox="1"/>
          <p:nvPr/>
        </p:nvSpPr>
        <p:spPr>
          <a:xfrm>
            <a:off x="822960" y="2585466"/>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Access from any device and place suits staff working across homes and the office (CQC, 2023).</a:t>
            </a:r>
            <a:endParaRPr lang="en-US" sz="1200"/>
          </a:p>
        </p:txBody>
      </p:sp>
      <p:sp>
        <p:nvSpPr>
          <p:cNvPr id="9" name="Shape 7"/>
          <p:cNvSpPr/>
          <p:nvPr/>
        </p:nvSpPr>
        <p:spPr>
          <a:xfrm>
            <a:off x="411480" y="3278124"/>
            <a:ext cx="274320" cy="274320"/>
          </a:xfrm>
          <a:prstGeom prst="ellipse">
            <a:avLst/>
          </a:prstGeom>
          <a:solidFill>
            <a:srgbClr val="028090"/>
          </a:solidFill>
          <a:ln w="12700">
            <a:solidFill>
              <a:srgbClr val="028090"/>
            </a:solidFill>
            <a:prstDash val="solid"/>
          </a:ln>
        </p:spPr>
      </p:sp>
      <p:sp>
        <p:nvSpPr>
          <p:cNvPr id="10" name="Text 8"/>
          <p:cNvSpPr txBox="1"/>
          <p:nvPr/>
        </p:nvSpPr>
        <p:spPr>
          <a:xfrm>
            <a:off x="411480" y="3278124"/>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11" name="Text 9"/>
          <p:cNvSpPr txBox="1"/>
          <p:nvPr/>
        </p:nvSpPr>
        <p:spPr>
          <a:xfrm>
            <a:off x="822960" y="3257550"/>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Version history helps recover earlier versions of a file.</a:t>
            </a:r>
            <a:endParaRPr lang="en-US" sz="1200"/>
          </a:p>
        </p:txBody>
      </p:sp>
      <p:sp>
        <p:nvSpPr>
          <p:cNvPr id="12" name="Shape 10"/>
          <p:cNvSpPr/>
          <p:nvPr/>
        </p:nvSpPr>
        <p:spPr>
          <a:xfrm>
            <a:off x="411480" y="3950208"/>
            <a:ext cx="274320" cy="274320"/>
          </a:xfrm>
          <a:prstGeom prst="ellipse">
            <a:avLst/>
          </a:prstGeom>
          <a:solidFill>
            <a:srgbClr val="028090"/>
          </a:solidFill>
          <a:ln w="12700">
            <a:solidFill>
              <a:srgbClr val="028090"/>
            </a:solidFill>
            <a:prstDash val="solid"/>
          </a:ln>
        </p:spPr>
      </p:sp>
      <p:sp>
        <p:nvSpPr>
          <p:cNvPr id="13" name="Text 11"/>
          <p:cNvSpPr txBox="1"/>
          <p:nvPr/>
        </p:nvSpPr>
        <p:spPr>
          <a:xfrm>
            <a:off x="411480" y="3950208"/>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14" name="Text 12"/>
          <p:cNvSpPr txBox="1"/>
          <p:nvPr/>
        </p:nvSpPr>
        <p:spPr>
          <a:xfrm>
            <a:off x="822960" y="3929634"/>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Cloud providers invest heavily in security and can lower IT costs (NHS England Digital, 2022).</a:t>
            </a:r>
            <a:endParaRPr lang="en-US" sz="1200"/>
          </a:p>
        </p:txBody>
      </p:sp>
      <p:sp>
        <p:nvSpPr>
          <p:cNvPr id="15" name="Shape 13"/>
          <p:cNvSpPr/>
          <p:nvPr/>
        </p:nvSpPr>
        <p:spPr>
          <a:xfrm>
            <a:off x="411480" y="4622292"/>
            <a:ext cx="274320" cy="274320"/>
          </a:xfrm>
          <a:prstGeom prst="ellipse">
            <a:avLst/>
          </a:prstGeom>
          <a:solidFill>
            <a:srgbClr val="028090"/>
          </a:solidFill>
          <a:ln w="12700">
            <a:solidFill>
              <a:srgbClr val="028090"/>
            </a:solidFill>
            <a:prstDash val="solid"/>
          </a:ln>
        </p:spPr>
      </p:sp>
      <p:sp>
        <p:nvSpPr>
          <p:cNvPr id="16" name="Text 14"/>
          <p:cNvSpPr txBox="1"/>
          <p:nvPr/>
        </p:nvSpPr>
        <p:spPr>
          <a:xfrm>
            <a:off x="411480" y="4622292"/>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4</a:t>
            </a:r>
            <a:endParaRPr lang="en-US" sz="1050"/>
          </a:p>
        </p:txBody>
      </p:sp>
      <p:sp>
        <p:nvSpPr>
          <p:cNvPr id="17" name="Text 15"/>
          <p:cNvSpPr txBox="1"/>
          <p:nvPr/>
        </p:nvSpPr>
        <p:spPr>
          <a:xfrm>
            <a:off x="822960" y="4601718"/>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Already included in Ashford's Microsoft 365, so no new system is needed.</a:t>
            </a:r>
            <a:endParaRPr lang="en-US" sz="1200"/>
          </a:p>
        </p:txBody>
      </p:sp>
      <p:sp>
        <p:nvSpPr>
          <p:cNvPr id="18" name="Shape 16"/>
          <p:cNvSpPr/>
          <p:nvPr/>
        </p:nvSpPr>
        <p:spPr>
          <a:xfrm>
            <a:off x="4649724" y="2023110"/>
            <a:ext cx="4080510" cy="411480"/>
          </a:xfrm>
          <a:prstGeom prst="roundRect">
            <a:avLst>
              <a:gd name="adj" fmla="val 16667"/>
            </a:avLst>
          </a:prstGeom>
          <a:solidFill>
            <a:srgbClr val="C2561A"/>
          </a:solidFill>
          <a:ln w="12700">
            <a:solidFill>
              <a:srgbClr val="C2561A"/>
            </a:solidFill>
            <a:prstDash val="solid"/>
          </a:ln>
        </p:spPr>
      </p:sp>
      <p:sp>
        <p:nvSpPr>
          <p:cNvPr id="19" name="Text 17"/>
          <p:cNvSpPr txBox="1"/>
          <p:nvPr/>
        </p:nvSpPr>
        <p:spPr>
          <a:xfrm>
            <a:off x="4821174" y="2023110"/>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Limitations</a:t>
            </a:r>
            <a:endParaRPr lang="en-US" sz="1650"/>
          </a:p>
        </p:txBody>
      </p:sp>
      <p:sp>
        <p:nvSpPr>
          <p:cNvPr id="20" name="Shape 18"/>
          <p:cNvSpPr/>
          <p:nvPr/>
        </p:nvSpPr>
        <p:spPr>
          <a:xfrm>
            <a:off x="4649724" y="2606040"/>
            <a:ext cx="274320" cy="274320"/>
          </a:xfrm>
          <a:prstGeom prst="ellipse">
            <a:avLst/>
          </a:prstGeom>
          <a:solidFill>
            <a:srgbClr val="C2561A"/>
          </a:solidFill>
          <a:ln w="12700">
            <a:solidFill>
              <a:srgbClr val="C2561A"/>
            </a:solidFill>
            <a:prstDash val="solid"/>
          </a:ln>
        </p:spPr>
      </p:sp>
      <p:sp>
        <p:nvSpPr>
          <p:cNvPr id="21" name="Text 19"/>
          <p:cNvSpPr txBox="1"/>
          <p:nvPr/>
        </p:nvSpPr>
        <p:spPr>
          <a:xfrm>
            <a:off x="4649724" y="260604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22" name="Text 20"/>
          <p:cNvSpPr txBox="1"/>
          <p:nvPr/>
        </p:nvSpPr>
        <p:spPr>
          <a:xfrm>
            <a:off x="5061204" y="2585466"/>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It stores files, not structured care forms, so consistency needs shared templates; poor fit can cause workarounds (Snow et al., 2025).</a:t>
            </a:r>
            <a:endParaRPr lang="en-US" sz="1200"/>
          </a:p>
        </p:txBody>
      </p:sp>
      <p:sp>
        <p:nvSpPr>
          <p:cNvPr id="23" name="Shape 21"/>
          <p:cNvSpPr/>
          <p:nvPr/>
        </p:nvSpPr>
        <p:spPr>
          <a:xfrm>
            <a:off x="4649724" y="3278124"/>
            <a:ext cx="274320" cy="274320"/>
          </a:xfrm>
          <a:prstGeom prst="ellipse">
            <a:avLst/>
          </a:prstGeom>
          <a:solidFill>
            <a:srgbClr val="C2561A"/>
          </a:solidFill>
          <a:ln w="12700">
            <a:solidFill>
              <a:srgbClr val="C2561A"/>
            </a:solidFill>
            <a:prstDash val="solid"/>
          </a:ln>
        </p:spPr>
      </p:sp>
      <p:sp>
        <p:nvSpPr>
          <p:cNvPr id="24" name="Text 22"/>
          <p:cNvSpPr txBox="1"/>
          <p:nvPr/>
        </p:nvSpPr>
        <p:spPr>
          <a:xfrm>
            <a:off x="4649724" y="3278124"/>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25" name="Text 23"/>
          <p:cNvSpPr txBox="1"/>
          <p:nvPr/>
        </p:nvSpPr>
        <p:spPr>
          <a:xfrm>
            <a:off x="5061204" y="3257550"/>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Needs reliable internet; if access is disrupted, staff may lose access to records (NHS England Digital, 2022).</a:t>
            </a:r>
            <a:endParaRPr lang="en-US" sz="1200"/>
          </a:p>
        </p:txBody>
      </p:sp>
      <p:sp>
        <p:nvSpPr>
          <p:cNvPr id="26" name="Shape 24"/>
          <p:cNvSpPr/>
          <p:nvPr/>
        </p:nvSpPr>
        <p:spPr>
          <a:xfrm>
            <a:off x="4649724" y="3950208"/>
            <a:ext cx="274320" cy="274320"/>
          </a:xfrm>
          <a:prstGeom prst="ellipse">
            <a:avLst/>
          </a:prstGeom>
          <a:solidFill>
            <a:srgbClr val="C2561A"/>
          </a:solidFill>
          <a:ln w="12700">
            <a:solidFill>
              <a:srgbClr val="C2561A"/>
            </a:solidFill>
            <a:prstDash val="solid"/>
          </a:ln>
        </p:spPr>
      </p:sp>
      <p:sp>
        <p:nvSpPr>
          <p:cNvPr id="27" name="Text 25"/>
          <p:cNvSpPr txBox="1"/>
          <p:nvPr/>
        </p:nvSpPr>
        <p:spPr>
          <a:xfrm>
            <a:off x="4649724" y="3950208"/>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28" name="Text 26"/>
          <p:cNvSpPr txBox="1"/>
          <p:nvPr/>
        </p:nvSpPr>
        <p:spPr>
          <a:xfrm>
            <a:off x="5061204" y="3929634"/>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Administrators may switch off versioning, so Ashford must check it is on.</a:t>
            </a:r>
            <a:endParaRPr lang="en-US" sz="1200"/>
          </a:p>
        </p:txBody>
      </p:sp>
      <p:sp>
        <p:nvSpPr>
          <p:cNvPr id="29" name="Shape 27"/>
          <p:cNvSpPr/>
          <p:nvPr/>
        </p:nvSpPr>
        <p:spPr>
          <a:xfrm>
            <a:off x="4649724" y="4622292"/>
            <a:ext cx="274320" cy="274320"/>
          </a:xfrm>
          <a:prstGeom prst="ellipse">
            <a:avLst/>
          </a:prstGeom>
          <a:solidFill>
            <a:srgbClr val="C2561A"/>
          </a:solidFill>
          <a:ln w="12700">
            <a:solidFill>
              <a:srgbClr val="C2561A"/>
            </a:solidFill>
            <a:prstDash val="solid"/>
          </a:ln>
        </p:spPr>
      </p:sp>
      <p:sp>
        <p:nvSpPr>
          <p:cNvPr id="30" name="Text 28"/>
          <p:cNvSpPr txBox="1"/>
          <p:nvPr/>
        </p:nvSpPr>
        <p:spPr>
          <a:xfrm>
            <a:off x="4649724" y="4622292"/>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4</a:t>
            </a:r>
            <a:endParaRPr lang="en-US" sz="1050"/>
          </a:p>
        </p:txBody>
      </p:sp>
      <p:sp>
        <p:nvSpPr>
          <p:cNvPr id="31" name="Text 29"/>
          <p:cNvSpPr txBox="1"/>
          <p:nvPr/>
        </p:nvSpPr>
        <p:spPr>
          <a:xfrm>
            <a:off x="5061204" y="4601718"/>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Ashford stays responsible as data controller and needs staff skills to manage it safely (NHS England Digital, 2022).</a:t>
            </a:r>
            <a:endParaRPr lang="en-US" sz="1200"/>
          </a:p>
        </p:txBody>
      </p:sp>
      <p:sp>
        <p:nvSpPr>
          <p:cNvPr id="32" name="Shape 30"/>
          <p:cNvSpPr/>
          <p:nvPr/>
        </p:nvSpPr>
        <p:spPr>
          <a:xfrm>
            <a:off x="391342" y="5477510"/>
            <a:ext cx="8206812" cy="742972"/>
          </a:xfrm>
          <a:prstGeom prst="roundRect">
            <a:avLst>
              <a:gd name="adj" fmla="val 13333"/>
            </a:avLst>
          </a:prstGeom>
          <a:solidFill>
            <a:srgbClr val="D9F0EE"/>
          </a:solidFill>
          <a:ln w="12700">
            <a:solidFill>
              <a:srgbClr val="D9F0EE"/>
            </a:solidFill>
            <a:prstDash val="solid"/>
          </a:ln>
        </p:spPr>
      </p:sp>
      <p:sp>
        <p:nvSpPr>
          <p:cNvPr id="34" name="TextBox 33">
            <a:extLst>
              <a:ext uri="{FF2B5EF4-FFF2-40B4-BE49-F238E27FC236}">
                <a16:creationId xmlns:a16="http://schemas.microsoft.com/office/drawing/2014/main" id="{C327F002-47F0-F2D5-9F6A-21B91F9FCD6D}"/>
              </a:ext>
            </a:extLst>
          </p:cNvPr>
          <p:cNvSpPr txBox="1"/>
          <p:nvPr/>
        </p:nvSpPr>
        <p:spPr>
          <a:xfrm>
            <a:off x="594565" y="5479224"/>
            <a:ext cx="79753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b="1">
              <a:solidFill>
                <a:srgbClr val="12343B"/>
              </a:solidFill>
              <a:latin typeface="Arial"/>
              <a:ea typeface="Segoe UI"/>
              <a:cs typeface="Segoe UI"/>
            </a:endParaRPr>
          </a:p>
          <a:p>
            <a:r>
              <a:rPr lang="en-US" sz="1200" b="1" baseline="0">
                <a:solidFill>
                  <a:srgbClr val="12343B"/>
                </a:solidFill>
                <a:latin typeface="Arial"/>
                <a:ea typeface="Segoe UI"/>
                <a:cs typeface="Segoe UI"/>
              </a:rPr>
              <a:t>Benefits outweigh limitations if Ashford sets templates, permissions and training, though evidence of time savings is mixed (Snow et al., 2025).</a:t>
            </a:r>
            <a:r>
              <a:rPr sz="1200">
                <a:latin typeface="Arial"/>
                <a:ea typeface="Arial"/>
                <a:cs typeface="Arial"/>
              </a:rPr>
              <a:t>​</a:t>
            </a:r>
            <a:endParaRPr lang="en-US"/>
          </a:p>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C1F2B-9036-C77F-5B4E-C7283A1589F3}"/>
              </a:ext>
            </a:extLst>
          </p:cNvPr>
          <p:cNvSpPr>
            <a:spLocks noGrp="1"/>
          </p:cNvSpPr>
          <p:nvPr>
            <p:ph type="title"/>
          </p:nvPr>
        </p:nvSpPr>
        <p:spPr>
          <a:xfrm>
            <a:off x="551586" y="200923"/>
            <a:ext cx="5715950" cy="556295"/>
          </a:xfrm>
        </p:spPr>
        <p:txBody>
          <a:bodyPr>
            <a:normAutofit/>
          </a:bodyPr>
          <a:lstStyle/>
          <a:p>
            <a:r>
              <a:rPr lang="en-US" sz="1400" b="1"/>
              <a:t>Crestina </a:t>
            </a:r>
            <a:r>
              <a:rPr lang="en-US" sz="1400" b="1" err="1"/>
              <a:t>Donmez</a:t>
            </a:r>
            <a:endParaRPr lang="en-US" sz="1400" b="1"/>
          </a:p>
        </p:txBody>
      </p:sp>
      <p:sp>
        <p:nvSpPr>
          <p:cNvPr id="4" name="Date Placeholder 3">
            <a:extLst>
              <a:ext uri="{FF2B5EF4-FFF2-40B4-BE49-F238E27FC236}">
                <a16:creationId xmlns:a16="http://schemas.microsoft.com/office/drawing/2014/main" id="{993CF939-D7B6-0634-7D6C-399A2B0B3E35}"/>
              </a:ext>
            </a:extLst>
          </p:cNvPr>
          <p:cNvSpPr>
            <a:spLocks noGrp="1"/>
          </p:cNvSpPr>
          <p:nvPr>
            <p:ph type="dt" sz="half" idx="10"/>
          </p:nvPr>
        </p:nvSpPr>
        <p:spPr/>
        <p:txBody>
          <a:bodyPr/>
          <a:lstStyle/>
          <a:p>
            <a:fld id="{20C2EF24-C218-4073-AAA4-3086A99AE54B}" type="datetime1">
              <a:rPr lang="en-US"/>
              <a:t>10/8/2026</a:t>
            </a:fld>
            <a:endParaRPr lang="en-US"/>
          </a:p>
        </p:txBody>
      </p:sp>
      <p:sp>
        <p:nvSpPr>
          <p:cNvPr id="6" name="Slide Number Placeholder 5">
            <a:extLst>
              <a:ext uri="{FF2B5EF4-FFF2-40B4-BE49-F238E27FC236}">
                <a16:creationId xmlns:a16="http://schemas.microsoft.com/office/drawing/2014/main" id="{9A509CAB-389E-9C9E-46A0-39D8A8F92779}"/>
              </a:ext>
            </a:extLst>
          </p:cNvPr>
          <p:cNvSpPr>
            <a:spLocks noGrp="1"/>
          </p:cNvSpPr>
          <p:nvPr>
            <p:ph type="sldNum" sz="quarter" idx="12"/>
          </p:nvPr>
        </p:nvSpPr>
        <p:spPr/>
        <p:txBody>
          <a:bodyPr/>
          <a:lstStyle/>
          <a:p>
            <a:fld id="{24578CCF-2EC4-44CB-A694-F6F6E59A3985}" type="slidenum">
              <a:rPr lang="en-US" dirty="0"/>
              <a:t>6</a:t>
            </a:fld>
            <a:endParaRPr lang="en-US"/>
          </a:p>
        </p:txBody>
      </p:sp>
      <p:sp>
        <p:nvSpPr>
          <p:cNvPr id="3" name="Rectangle: Rounded Corners 2">
            <a:extLst>
              <a:ext uri="{FF2B5EF4-FFF2-40B4-BE49-F238E27FC236}">
                <a16:creationId xmlns:a16="http://schemas.microsoft.com/office/drawing/2014/main" id="{BC03B1C9-1C1D-DD0D-FAFC-546A1D4E76C2}"/>
              </a:ext>
            </a:extLst>
          </p:cNvPr>
          <p:cNvSpPr/>
          <p:nvPr/>
        </p:nvSpPr>
        <p:spPr>
          <a:xfrm>
            <a:off x="1541202" y="755282"/>
            <a:ext cx="6515994" cy="401733"/>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350"/>
              <a:t>6. Recommendations on how Ashford can implement</a:t>
            </a:r>
          </a:p>
        </p:txBody>
      </p:sp>
      <p:sp>
        <p:nvSpPr>
          <p:cNvPr id="10" name="Rectangle: Rounded Corners 9">
            <a:extLst>
              <a:ext uri="{FF2B5EF4-FFF2-40B4-BE49-F238E27FC236}">
                <a16:creationId xmlns:a16="http://schemas.microsoft.com/office/drawing/2014/main" id="{1175C061-90A7-E455-9586-AD7934EE6A82}"/>
              </a:ext>
            </a:extLst>
          </p:cNvPr>
          <p:cNvSpPr/>
          <p:nvPr/>
        </p:nvSpPr>
        <p:spPr>
          <a:xfrm>
            <a:off x="683372" y="1356387"/>
            <a:ext cx="8229600" cy="1277325"/>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342900" indent="-342900">
              <a:buFont typeface=""/>
              <a:buAutoNum type="arabicPeriod"/>
            </a:pPr>
            <a:r>
              <a:rPr lang="en-US" sz="1100" baseline="0" dirty="0">
                <a:solidFill>
                  <a:schemeClr val="tx1"/>
                </a:solidFill>
                <a:latin typeface="Corbel"/>
                <a:ea typeface="Arial"/>
                <a:cs typeface="Arial"/>
              </a:rPr>
              <a:t>We recommend Ashford Community Services to communicate with the Local Authority in their area to implement the new adaptation in relation of  recording and documentation within their care setting. The Government allocated a fund to the Local Authority at their area of responsibility </a:t>
            </a:r>
            <a:r>
              <a:rPr lang="en-US" sz="1100">
                <a:solidFill>
                  <a:schemeClr val="tx1"/>
                </a:solidFill>
                <a:latin typeface="Corbel"/>
                <a:ea typeface="Arial"/>
                <a:cs typeface="Arial"/>
              </a:rPr>
              <a:t>announced November</a:t>
            </a:r>
            <a:r>
              <a:rPr lang="en-US" sz="1100" baseline="0">
                <a:solidFill>
                  <a:schemeClr val="tx1"/>
                </a:solidFill>
                <a:latin typeface="Corbel"/>
                <a:ea typeface="Arial"/>
                <a:cs typeface="Arial"/>
              </a:rPr>
              <a:t> 2022</a:t>
            </a:r>
            <a:r>
              <a:rPr lang="en-US" sz="1100">
                <a:solidFill>
                  <a:schemeClr val="tx1"/>
                </a:solidFill>
                <a:latin typeface="Corbel"/>
                <a:ea typeface="Arial"/>
                <a:cs typeface="Arial"/>
              </a:rPr>
              <a:t> (Department of Health and Social Care, 2023),</a:t>
            </a:r>
            <a:r>
              <a:rPr lang="en-US" sz="1100" baseline="0">
                <a:solidFill>
                  <a:schemeClr val="tx1"/>
                </a:solidFill>
                <a:latin typeface="Corbel"/>
                <a:ea typeface="Arial"/>
                <a:cs typeface="Arial"/>
              </a:rPr>
              <a:t> to ensure the improvements of all </a:t>
            </a:r>
            <a:r>
              <a:rPr lang="en-US" sz="1100" i="1" dirty="0">
                <a:solidFill>
                  <a:schemeClr val="tx1"/>
                </a:solidFill>
                <a:latin typeface="Corbel"/>
                <a:ea typeface="Arial"/>
                <a:cs typeface="Arial"/>
              </a:rPr>
              <a:t>"</a:t>
            </a:r>
            <a:r>
              <a:rPr lang="en-US" sz="1100" i="1" baseline="0" dirty="0">
                <a:solidFill>
                  <a:schemeClr val="tx1"/>
                </a:solidFill>
                <a:latin typeface="Corbel"/>
                <a:ea typeface="Arial"/>
                <a:cs typeface="Arial"/>
              </a:rPr>
              <a:t>Adult Social Care Services</a:t>
            </a:r>
            <a:r>
              <a:rPr lang="en-US" sz="1100" i="1" dirty="0">
                <a:solidFill>
                  <a:schemeClr val="tx1"/>
                </a:solidFill>
                <a:latin typeface="Corbel"/>
                <a:ea typeface="Arial"/>
                <a:cs typeface="Arial"/>
              </a:rPr>
              <a:t>"</a:t>
            </a:r>
            <a:r>
              <a:rPr lang="en-US" sz="1100" dirty="0">
                <a:solidFill>
                  <a:schemeClr val="tx1"/>
                </a:solidFill>
                <a:latin typeface="Corbel"/>
                <a:ea typeface="Arial"/>
                <a:cs typeface="Arial"/>
              </a:rPr>
              <a:t>,</a:t>
            </a:r>
            <a:r>
              <a:rPr lang="en-US" sz="1100" baseline="0" dirty="0">
                <a:solidFill>
                  <a:schemeClr val="tx1"/>
                </a:solidFill>
                <a:latin typeface="Corbel"/>
                <a:ea typeface="Arial"/>
                <a:cs typeface="Arial"/>
              </a:rPr>
              <a:t> especially the</a:t>
            </a:r>
            <a:r>
              <a:rPr lang="en-US" sz="1100" i="1" dirty="0">
                <a:solidFill>
                  <a:schemeClr val="tx1"/>
                </a:solidFill>
                <a:latin typeface="Corbel"/>
                <a:ea typeface="Arial"/>
                <a:cs typeface="Arial"/>
              </a:rPr>
              <a:t> "</a:t>
            </a:r>
            <a:r>
              <a:rPr lang="en-US" sz="1100" i="1" baseline="0" dirty="0">
                <a:solidFill>
                  <a:schemeClr val="tx1"/>
                </a:solidFill>
                <a:latin typeface="Corbel"/>
                <a:ea typeface="Arial"/>
                <a:cs typeface="Arial"/>
              </a:rPr>
              <a:t>Market sustainability and Capacity</a:t>
            </a:r>
            <a:r>
              <a:rPr lang="en-US" sz="1100" baseline="0" dirty="0">
                <a:solidFill>
                  <a:schemeClr val="tx1"/>
                </a:solidFill>
                <a:latin typeface="Corbel"/>
                <a:ea typeface="Arial"/>
                <a:cs typeface="Arial"/>
              </a:rPr>
              <a:t> </a:t>
            </a:r>
            <a:r>
              <a:rPr lang="en-US" sz="1100" dirty="0">
                <a:solidFill>
                  <a:schemeClr val="tx1"/>
                </a:solidFill>
                <a:latin typeface="Corbel"/>
                <a:ea typeface="Arial"/>
                <a:cs typeface="Arial"/>
              </a:rPr>
              <a:t>"</a:t>
            </a:r>
            <a:r>
              <a:rPr lang="en-US" sz="1100" baseline="0" dirty="0">
                <a:solidFill>
                  <a:schemeClr val="tx1"/>
                </a:solidFill>
                <a:latin typeface="Corbel"/>
                <a:ea typeface="Arial"/>
                <a:cs typeface="Arial"/>
              </a:rPr>
              <a:t>of the care settings (Department of Health and Social Care 2023).</a:t>
            </a:r>
            <a:r>
              <a:rPr lang="en-US" sz="1100" dirty="0">
                <a:solidFill>
                  <a:schemeClr val="tx1"/>
                </a:solidFill>
                <a:latin typeface="Corbel"/>
                <a:ea typeface="Arial"/>
                <a:cs typeface="Arial"/>
              </a:rPr>
              <a:t>​</a:t>
            </a:r>
          </a:p>
          <a:p>
            <a:pPr rtl="0"/>
            <a:r>
              <a:rPr lang="en-US" sz="1100">
                <a:solidFill>
                  <a:schemeClr val="tx1"/>
                </a:solidFill>
                <a:latin typeface="Corbel"/>
                <a:ea typeface="Segoe UI"/>
                <a:cs typeface="Segoe UI"/>
              </a:rPr>
              <a:t>-</a:t>
            </a:r>
            <a:r>
              <a:rPr lang="en-US" sz="1100" baseline="0">
                <a:solidFill>
                  <a:schemeClr val="tx1"/>
                </a:solidFill>
                <a:latin typeface="Corbel"/>
                <a:ea typeface="Segoe UI"/>
                <a:cs typeface="Segoe UI"/>
              </a:rPr>
              <a:t>Under section 5 of the Care Act 2014</a:t>
            </a:r>
            <a:r>
              <a:rPr lang="en-US" sz="1100">
                <a:solidFill>
                  <a:schemeClr val="tx1"/>
                </a:solidFill>
                <a:latin typeface="Corbel"/>
                <a:ea typeface="Segoe UI"/>
                <a:cs typeface="Segoe UI"/>
              </a:rPr>
              <a:t>,</a:t>
            </a:r>
            <a:r>
              <a:rPr lang="en-US" sz="1100" baseline="0">
                <a:solidFill>
                  <a:schemeClr val="tx1"/>
                </a:solidFill>
                <a:latin typeface="Corbel"/>
                <a:ea typeface="Segoe UI"/>
                <a:cs typeface="Segoe UI"/>
              </a:rPr>
              <a:t> local authorities have a duty to promote the efficient and effective operation of the market for adult </a:t>
            </a:r>
            <a:r>
              <a:rPr lang="en-US" sz="1100" baseline="0" dirty="0">
                <a:solidFill>
                  <a:schemeClr val="tx1"/>
                </a:solidFill>
                <a:latin typeface="Corbel"/>
                <a:ea typeface="Segoe UI"/>
                <a:cs typeface="Segoe UI"/>
              </a:rPr>
              <a:t>care and support as a whole" ( Department of Health and Social Care 2023;,1.2)</a:t>
            </a:r>
            <a:r>
              <a:rPr lang="en-US" sz="1100" dirty="0">
                <a:solidFill>
                  <a:schemeClr val="tx1"/>
                </a:solidFill>
                <a:latin typeface="Corbel"/>
                <a:ea typeface="Segoe UI"/>
                <a:cs typeface="Segoe UI"/>
              </a:rPr>
              <a:t>​</a:t>
            </a:r>
            <a:endParaRPr lang="en-US" sz="1100" dirty="0">
              <a:solidFill>
                <a:schemeClr val="tx1"/>
              </a:solidFill>
            </a:endParaRPr>
          </a:p>
        </p:txBody>
      </p:sp>
      <p:sp>
        <p:nvSpPr>
          <p:cNvPr id="12" name="Rectangle: Rounded Corners 11">
            <a:extLst>
              <a:ext uri="{FF2B5EF4-FFF2-40B4-BE49-F238E27FC236}">
                <a16:creationId xmlns:a16="http://schemas.microsoft.com/office/drawing/2014/main" id="{5AC9DEDB-91A0-7D33-793F-2286106B5F13}"/>
              </a:ext>
            </a:extLst>
          </p:cNvPr>
          <p:cNvSpPr/>
          <p:nvPr/>
        </p:nvSpPr>
        <p:spPr>
          <a:xfrm>
            <a:off x="678629" y="2761386"/>
            <a:ext cx="8231524" cy="906530"/>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dirty="0">
                <a:solidFill>
                  <a:schemeClr val="tx1"/>
                </a:solidFill>
                <a:latin typeface="Corbel"/>
                <a:ea typeface="Segoe UI"/>
                <a:cs typeface="Segoe UI"/>
              </a:rPr>
              <a:t>2. The</a:t>
            </a:r>
            <a:r>
              <a:rPr lang="en-US" sz="1100" baseline="0" dirty="0">
                <a:solidFill>
                  <a:schemeClr val="tx1"/>
                </a:solidFill>
                <a:latin typeface="Corbel"/>
                <a:ea typeface="Segoe UI"/>
                <a:cs typeface="Segoe UI"/>
              </a:rPr>
              <a:t> Ashford Community Services need to coordinate with the government body that provides proper training for transitioning from paper-based to digital documentation and recording, such as the NHS; they are (NHS), offering digital training to enhance the digital </a:t>
            </a:r>
            <a:r>
              <a:rPr lang="en-US" sz="1100" baseline="0">
                <a:solidFill>
                  <a:schemeClr val="tx1"/>
                </a:solidFill>
                <a:latin typeface="Corbel"/>
                <a:ea typeface="Segoe UI"/>
                <a:cs typeface="Segoe UI"/>
              </a:rPr>
              <a:t>competency of all healthcare workers</a:t>
            </a:r>
            <a:r>
              <a:rPr lang="en-US" sz="1100">
                <a:solidFill>
                  <a:schemeClr val="tx1"/>
                </a:solidFill>
                <a:latin typeface="Corbel"/>
                <a:ea typeface="Segoe UI"/>
                <a:cs typeface="Segoe UI"/>
              </a:rPr>
              <a:t> (NHS, 2026).</a:t>
            </a:r>
            <a:r>
              <a:rPr lang="en-US" sz="1100" baseline="0">
                <a:solidFill>
                  <a:schemeClr val="tx1"/>
                </a:solidFill>
                <a:latin typeface="Corbel"/>
                <a:ea typeface="Segoe UI"/>
                <a:cs typeface="Segoe UI"/>
              </a:rPr>
              <a:t> The NHS is launching a program called "</a:t>
            </a:r>
            <a:r>
              <a:rPr lang="en-US" sz="1100" i="1" baseline="0" dirty="0">
                <a:solidFill>
                  <a:schemeClr val="tx1"/>
                </a:solidFill>
                <a:latin typeface="Corbel"/>
                <a:ea typeface="Segoe UI"/>
                <a:cs typeface="Segoe UI"/>
              </a:rPr>
              <a:t>NHS Digital Academy Campus: New self-guided agile and product learning"</a:t>
            </a:r>
            <a:r>
              <a:rPr lang="en-US" sz="1100" i="1" dirty="0">
                <a:solidFill>
                  <a:schemeClr val="tx1"/>
                </a:solidFill>
                <a:latin typeface="Corbel"/>
                <a:ea typeface="Segoe UI"/>
                <a:cs typeface="Segoe UI"/>
              </a:rPr>
              <a:t> (NHS,</a:t>
            </a:r>
            <a:r>
              <a:rPr lang="en-US" sz="1100" i="1" baseline="0" dirty="0">
                <a:solidFill>
                  <a:schemeClr val="tx1"/>
                </a:solidFill>
                <a:latin typeface="Corbel"/>
                <a:ea typeface="Segoe UI"/>
                <a:cs typeface="Segoe UI"/>
              </a:rPr>
              <a:t> </a:t>
            </a:r>
            <a:r>
              <a:rPr lang="en-US" sz="1100" i="1" dirty="0">
                <a:solidFill>
                  <a:schemeClr val="tx1"/>
                </a:solidFill>
                <a:latin typeface="Corbel"/>
                <a:ea typeface="Segoe UI"/>
                <a:cs typeface="Segoe UI"/>
              </a:rPr>
              <a:t>2026),</a:t>
            </a:r>
            <a:r>
              <a:rPr lang="en-US" sz="1100" dirty="0">
                <a:solidFill>
                  <a:schemeClr val="tx1"/>
                </a:solidFill>
                <a:latin typeface="Corbel"/>
                <a:ea typeface="Segoe UI"/>
                <a:cs typeface="Segoe UI"/>
              </a:rPr>
              <a:t> </a:t>
            </a:r>
            <a:r>
              <a:rPr lang="en-US" sz="1100" baseline="0" dirty="0">
                <a:solidFill>
                  <a:schemeClr val="tx1"/>
                </a:solidFill>
                <a:latin typeface="Corbel"/>
                <a:ea typeface="Segoe UI"/>
                <a:cs typeface="Segoe UI"/>
              </a:rPr>
              <a:t>where you can develop your digital skills. </a:t>
            </a:r>
            <a:r>
              <a:rPr lang="en-US" sz="1100" dirty="0">
                <a:solidFill>
                  <a:schemeClr val="tx1"/>
                </a:solidFill>
                <a:latin typeface="Corbel"/>
                <a:ea typeface="Corbel"/>
                <a:cs typeface="Corbel"/>
              </a:rPr>
              <a:t>​</a:t>
            </a:r>
            <a:endParaRPr lang="en-US" sz="1100">
              <a:solidFill>
                <a:schemeClr val="tx1"/>
              </a:solidFill>
            </a:endParaRPr>
          </a:p>
        </p:txBody>
      </p:sp>
      <p:sp>
        <p:nvSpPr>
          <p:cNvPr id="13" name="Rectangle: Rounded Corners 12">
            <a:extLst>
              <a:ext uri="{FF2B5EF4-FFF2-40B4-BE49-F238E27FC236}">
                <a16:creationId xmlns:a16="http://schemas.microsoft.com/office/drawing/2014/main" id="{1C03F22A-D78B-9282-01D1-7FBE5AC17BA5}"/>
              </a:ext>
            </a:extLst>
          </p:cNvPr>
          <p:cNvSpPr/>
          <p:nvPr/>
        </p:nvSpPr>
        <p:spPr>
          <a:xfrm>
            <a:off x="691830" y="3825793"/>
            <a:ext cx="8217144" cy="783467"/>
          </a:xfrm>
          <a:prstGeom prst="round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rtl="0"/>
            <a:r>
              <a:rPr lang="en-US" sz="1100">
                <a:solidFill>
                  <a:schemeClr val="tx1"/>
                </a:solidFill>
                <a:latin typeface="Corbel"/>
                <a:ea typeface="Segoe UI"/>
                <a:cs typeface="Segoe UI"/>
              </a:rPr>
              <a:t>​</a:t>
            </a:r>
            <a:r>
              <a:rPr lang="en-US" sz="1100" b="1" baseline="0">
                <a:solidFill>
                  <a:schemeClr val="tx1"/>
                </a:solidFill>
                <a:latin typeface="Corbel"/>
                <a:ea typeface="Segoe UI"/>
                <a:cs typeface="Segoe UI"/>
              </a:rPr>
              <a:t>3.</a:t>
            </a:r>
            <a:r>
              <a:rPr lang="en-US" sz="1100" baseline="0">
                <a:solidFill>
                  <a:schemeClr val="tx1"/>
                </a:solidFill>
                <a:latin typeface="Corbel"/>
                <a:ea typeface="Segoe UI"/>
                <a:cs typeface="Segoe UI"/>
              </a:rPr>
              <a:t> We also recommend  to the Ashford Community Services to check on the Government official websites, about the UK Government programs  that will help all the staff members to enhance their knowledge and digital skills. The Government (UK) it  is</a:t>
            </a:r>
            <a:r>
              <a:rPr lang="en-US" sz="1100" i="1">
                <a:solidFill>
                  <a:schemeClr val="tx1"/>
                </a:solidFill>
                <a:latin typeface="Corbel"/>
                <a:ea typeface="Segoe UI"/>
                <a:cs typeface="Segoe UI"/>
              </a:rPr>
              <a:t> "</a:t>
            </a:r>
            <a:r>
              <a:rPr lang="en-US" sz="1100" i="1" baseline="0">
                <a:solidFill>
                  <a:schemeClr val="tx1"/>
                </a:solidFill>
                <a:latin typeface="Corbel"/>
                <a:ea typeface="Segoe UI"/>
                <a:cs typeface="Segoe UI"/>
              </a:rPr>
              <a:t>offering a wide range of training and career growth development</a:t>
            </a:r>
            <a:r>
              <a:rPr lang="en-US" sz="1100" i="1">
                <a:solidFill>
                  <a:schemeClr val="tx1"/>
                </a:solidFill>
                <a:latin typeface="Corbel"/>
                <a:ea typeface="Segoe UI"/>
                <a:cs typeface="Segoe UI"/>
              </a:rPr>
              <a:t>"</a:t>
            </a:r>
            <a:r>
              <a:rPr lang="en-US" sz="1100" baseline="0">
                <a:solidFill>
                  <a:schemeClr val="tx1"/>
                </a:solidFill>
                <a:latin typeface="Corbel"/>
                <a:ea typeface="Segoe UI"/>
                <a:cs typeface="Segoe UI"/>
              </a:rPr>
              <a:t> through their  website  "</a:t>
            </a:r>
            <a:r>
              <a:rPr lang="en-US" sz="1100" i="1" baseline="0">
                <a:solidFill>
                  <a:schemeClr val="tx1"/>
                </a:solidFill>
                <a:latin typeface="Corbel"/>
                <a:ea typeface="Segoe UI"/>
                <a:cs typeface="Segoe UI"/>
              </a:rPr>
              <a:t>Skills for careers" by The Department of Education (DFE)</a:t>
            </a:r>
            <a:r>
              <a:rPr lang="en-US" sz="1100" baseline="0">
                <a:solidFill>
                  <a:schemeClr val="tx1"/>
                </a:solidFill>
                <a:latin typeface="Corbel"/>
                <a:ea typeface="Segoe UI"/>
                <a:cs typeface="Segoe UI"/>
              </a:rPr>
              <a:t> </a:t>
            </a:r>
            <a:r>
              <a:rPr lang="en-US" sz="1100">
                <a:solidFill>
                  <a:schemeClr val="tx1"/>
                </a:solidFill>
                <a:latin typeface="Corbel"/>
                <a:ea typeface="Segoe UI"/>
                <a:cs typeface="Segoe UI"/>
              </a:rPr>
              <a:t>​.</a:t>
            </a:r>
            <a:endParaRPr lang="en-US" sz="1100" dirty="0">
              <a:solidFill>
                <a:schemeClr val="tx1"/>
              </a:solidFill>
              <a:latin typeface="Corbel"/>
              <a:ea typeface="Segoe UI"/>
              <a:cs typeface="Segoe UI"/>
            </a:endParaRPr>
          </a:p>
        </p:txBody>
      </p:sp>
      <p:cxnSp>
        <p:nvCxnSpPr>
          <p:cNvPr id="16" name="Straight Arrow Connector 15">
            <a:extLst>
              <a:ext uri="{FF2B5EF4-FFF2-40B4-BE49-F238E27FC236}">
                <a16:creationId xmlns:a16="http://schemas.microsoft.com/office/drawing/2014/main" id="{2E5F10C5-E313-223A-CF6C-7A61CAECFC76}"/>
              </a:ext>
            </a:extLst>
          </p:cNvPr>
          <p:cNvCxnSpPr/>
          <p:nvPr/>
        </p:nvCxnSpPr>
        <p:spPr>
          <a:xfrm>
            <a:off x="111767" y="991243"/>
            <a:ext cx="577402" cy="80219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BD28570-FBB7-416D-DE94-6A9F09B725F6}"/>
              </a:ext>
            </a:extLst>
          </p:cNvPr>
          <p:cNvCxnSpPr/>
          <p:nvPr/>
        </p:nvCxnSpPr>
        <p:spPr>
          <a:xfrm>
            <a:off x="73052" y="2581861"/>
            <a:ext cx="585795" cy="60253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3645E722-E83E-79ED-CF8A-710B06582BE6}"/>
              </a:ext>
            </a:extLst>
          </p:cNvPr>
          <p:cNvCxnSpPr/>
          <p:nvPr/>
        </p:nvCxnSpPr>
        <p:spPr>
          <a:xfrm>
            <a:off x="63995" y="3705823"/>
            <a:ext cx="602533" cy="46863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Rectangle: Rounded Corners 7">
            <a:extLst>
              <a:ext uri="{FF2B5EF4-FFF2-40B4-BE49-F238E27FC236}">
                <a16:creationId xmlns:a16="http://schemas.microsoft.com/office/drawing/2014/main" id="{0D0E9C4E-A598-77BC-4A17-72E9A1A40B38}"/>
              </a:ext>
            </a:extLst>
          </p:cNvPr>
          <p:cNvSpPr/>
          <p:nvPr/>
        </p:nvSpPr>
        <p:spPr>
          <a:xfrm>
            <a:off x="671561" y="4724510"/>
            <a:ext cx="8224373" cy="798418"/>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200">
                <a:solidFill>
                  <a:srgbClr val="000000"/>
                </a:solidFill>
              </a:rPr>
              <a:t>4. Ashford Community Services needs to provide Good Strategy Plan to implement the new system and update the company's policy to make it mandatory for all their staff members, to undergo proper digital training. These will help ensuring all staff members will follow the new system's development. </a:t>
            </a:r>
            <a:endParaRPr lang="en-US" sz="1200" dirty="0">
              <a:solidFill>
                <a:srgbClr val="000000"/>
              </a:solidFill>
            </a:endParaRPr>
          </a:p>
        </p:txBody>
      </p:sp>
      <p:cxnSp>
        <p:nvCxnSpPr>
          <p:cNvPr id="9" name="Straight Arrow Connector 8">
            <a:extLst>
              <a:ext uri="{FF2B5EF4-FFF2-40B4-BE49-F238E27FC236}">
                <a16:creationId xmlns:a16="http://schemas.microsoft.com/office/drawing/2014/main" id="{F8A8C656-8F7D-E308-64B3-9E8E1EA0FD92}"/>
              </a:ext>
            </a:extLst>
          </p:cNvPr>
          <p:cNvCxnSpPr/>
          <p:nvPr/>
        </p:nvCxnSpPr>
        <p:spPr>
          <a:xfrm>
            <a:off x="43902" y="4390540"/>
            <a:ext cx="569256" cy="70772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Rounded Corners 14">
            <a:extLst>
              <a:ext uri="{FF2B5EF4-FFF2-40B4-BE49-F238E27FC236}">
                <a16:creationId xmlns:a16="http://schemas.microsoft.com/office/drawing/2014/main" id="{1F7B0A64-2B82-3E3C-9A80-C5F46DA06388}"/>
              </a:ext>
            </a:extLst>
          </p:cNvPr>
          <p:cNvSpPr/>
          <p:nvPr/>
        </p:nvSpPr>
        <p:spPr>
          <a:xfrm>
            <a:off x="730605" y="5687903"/>
            <a:ext cx="8172240" cy="776909"/>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100">
                <a:solidFill>
                  <a:schemeClr val="tx1"/>
                </a:solidFill>
              </a:rPr>
              <a:t>5. Proactive management and staff good coordination of adopting new changes to the care setting of Ashford Community Services is a </a:t>
            </a:r>
            <a:r>
              <a:rPr lang="en-US" sz="1100" dirty="0">
                <a:solidFill>
                  <a:schemeClr val="tx1"/>
                </a:solidFill>
              </a:rPr>
              <a:t>key to success the transitioning system. </a:t>
            </a:r>
          </a:p>
        </p:txBody>
      </p:sp>
      <p:cxnSp>
        <p:nvCxnSpPr>
          <p:cNvPr id="19" name="Straight Arrow Connector 18">
            <a:extLst>
              <a:ext uri="{FF2B5EF4-FFF2-40B4-BE49-F238E27FC236}">
                <a16:creationId xmlns:a16="http://schemas.microsoft.com/office/drawing/2014/main" id="{E6B4A1AA-0D1C-CFE3-5C01-444E1AA230C9}"/>
              </a:ext>
            </a:extLst>
          </p:cNvPr>
          <p:cNvCxnSpPr/>
          <p:nvPr/>
        </p:nvCxnSpPr>
        <p:spPr>
          <a:xfrm>
            <a:off x="30770" y="5517443"/>
            <a:ext cx="692338" cy="55387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522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1">
    <p:bg>
      <p:bgPr>
        <a:solidFill>
          <a:srgbClr val="92D050"/>
        </a:solidFill>
        <a:effectLst/>
      </p:bgPr>
    </p:bg>
    <p:spTree>
      <p:nvGrpSpPr>
        <p:cNvPr id="1" name=""/>
        <p:cNvGrpSpPr/>
        <p:nvPr/>
      </p:nvGrpSpPr>
      <p:grpSpPr>
        <a:xfrm>
          <a:off x="0" y="0"/>
          <a:ext cx="0" cy="0"/>
          <a:chOff x="0" y="0"/>
          <a:chExt cx="0" cy="0"/>
        </a:xfrm>
      </p:grpSpPr>
      <p:sp>
        <p:nvSpPr>
          <p:cNvPr id="3" name="Text 1"/>
          <p:cNvSpPr txBox="1"/>
          <p:nvPr/>
        </p:nvSpPr>
        <p:spPr>
          <a:xfrm>
            <a:off x="1028998" y="516106"/>
            <a:ext cx="7093849" cy="336766"/>
          </a:xfrm>
          <a:prstGeom prst="rect">
            <a:avLst/>
          </a:prstGeom>
          <a:noFill/>
          <a:ln/>
        </p:spPr>
        <p:txBody>
          <a:bodyPr wrap="square" lIns="0" tIns="0" rIns="0" bIns="0" rtlCol="0" anchor="t"/>
          <a:lstStyle/>
          <a:p>
            <a:pPr marL="0" indent="0">
              <a:buNone/>
            </a:pPr>
            <a:r>
              <a:rPr lang="en-US" sz="2250" b="1">
                <a:solidFill>
                  <a:srgbClr val="12343B"/>
                </a:solidFill>
                <a:latin typeface="Arial" pitchFamily="34" charset="0"/>
                <a:ea typeface="Arial" pitchFamily="34" charset="-122"/>
                <a:cs typeface="Arial" pitchFamily="34" charset="-120"/>
              </a:rPr>
              <a:t>Writing care records at Ashford Community Care</a:t>
            </a:r>
            <a:endParaRPr lang="en-US" sz="2250"/>
          </a:p>
        </p:txBody>
      </p:sp>
      <p:sp>
        <p:nvSpPr>
          <p:cNvPr id="5" name="Text 3"/>
          <p:cNvSpPr txBox="1"/>
          <p:nvPr/>
        </p:nvSpPr>
        <p:spPr>
          <a:xfrm>
            <a:off x="2520683" y="1049418"/>
            <a:ext cx="3669030" cy="342900"/>
          </a:xfrm>
          <a:prstGeom prst="rect">
            <a:avLst/>
          </a:prstGeom>
          <a:noFill/>
          <a:ln/>
        </p:spPr>
        <p:txBody>
          <a:bodyPr wrap="square" lIns="0" tIns="0" rIns="0" bIns="0" rtlCol="0" anchor="ctr"/>
          <a:lstStyle/>
          <a:p>
            <a:r>
              <a:rPr lang="en-US" sz="1650" b="1">
                <a:solidFill>
                  <a:srgbClr val="12343B"/>
                </a:solidFill>
                <a:latin typeface="Arial"/>
                <a:cs typeface="Arial"/>
              </a:rPr>
              <a:t>Outcomes of the researched</a:t>
            </a:r>
          </a:p>
        </p:txBody>
      </p:sp>
      <p:sp>
        <p:nvSpPr>
          <p:cNvPr id="9" name="TextBox 8">
            <a:extLst>
              <a:ext uri="{FF2B5EF4-FFF2-40B4-BE49-F238E27FC236}">
                <a16:creationId xmlns:a16="http://schemas.microsoft.com/office/drawing/2014/main" id="{57268B34-F1D8-5C91-77E1-D59E67A9932F}"/>
              </a:ext>
            </a:extLst>
          </p:cNvPr>
          <p:cNvSpPr txBox="1"/>
          <p:nvPr/>
        </p:nvSpPr>
        <p:spPr>
          <a:xfrm>
            <a:off x="792744" y="1589139"/>
            <a:ext cx="8110916"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endParaRPr lang="en-US" sz="1100" dirty="0"/>
          </a:p>
          <a:p>
            <a:pPr marL="171450" indent="-171450">
              <a:buFont typeface="Arial"/>
              <a:buChar char="•"/>
            </a:pPr>
            <a:r>
              <a:rPr lang="en-US" sz="1100"/>
              <a:t>Records must be accurate, complete and contemporaneous (UK Government, 2024)</a:t>
            </a:r>
            <a:endParaRPr lang="en-US" sz="1100" b="1">
              <a:solidFill>
                <a:srgbClr val="FFFFFF"/>
              </a:solidFill>
            </a:endParaRPr>
          </a:p>
          <a:p>
            <a:endParaRPr lang="en-US" sz="1100" dirty="0">
              <a:solidFill>
                <a:srgbClr val="000000"/>
              </a:solidFill>
            </a:endParaRPr>
          </a:p>
          <a:p>
            <a:r>
              <a:rPr lang="en-US" sz="1100" dirty="0">
                <a:solidFill>
                  <a:srgbClr val="0070C0"/>
                </a:solidFill>
              </a:rPr>
              <a:t>                                                                                                                                        (Rose Abla </a:t>
            </a:r>
            <a:r>
              <a:rPr lang="en-US" sz="1100" dirty="0" err="1">
                <a:solidFill>
                  <a:srgbClr val="0070C0"/>
                </a:solidFill>
              </a:rPr>
              <a:t>Yawlui</a:t>
            </a:r>
            <a:r>
              <a:rPr lang="en-US" sz="1100" dirty="0">
                <a:solidFill>
                  <a:srgbClr val="0070C0"/>
                </a:solidFill>
              </a:rPr>
              <a:t>, 7 October 2026)</a:t>
            </a:r>
          </a:p>
          <a:p>
            <a:pPr marL="285750" indent="-285750">
              <a:buFont typeface="Arial"/>
              <a:buChar char="•"/>
            </a:pPr>
            <a:r>
              <a:rPr lang="en-US" sz="1100" i="1">
                <a:solidFill>
                  <a:srgbClr val="000000"/>
                </a:solidFill>
              </a:rPr>
              <a:t>-"A Good-quality recording captured the most important details that the person wants to share with their care provider and professional, including the 'About  Me Standard' (PRSB) by the Professional Records Standards Body" (CQC, 2024)</a:t>
            </a:r>
            <a:endParaRPr lang="en-US" sz="1100" dirty="0">
              <a:solidFill>
                <a:srgbClr val="000000"/>
              </a:solidFill>
            </a:endParaRPr>
          </a:p>
          <a:p>
            <a:pPr marL="285750" indent="-285750">
              <a:buFont typeface="Arial"/>
              <a:buChar char="•"/>
            </a:pPr>
            <a:r>
              <a:rPr lang="en-US" sz="1100" i="1">
                <a:solidFill>
                  <a:srgbClr val="000000"/>
                </a:solidFill>
              </a:rPr>
              <a:t>"Good quality records underpin safe, effective, compassionate, high-quality care. They communicate the right information clearly, to the right people, when they need it. They are an essential part of achieving good outcomes for people who use services" (CQC, 2024).</a:t>
            </a:r>
            <a:endParaRPr lang="en-US" sz="1100" dirty="0">
              <a:solidFill>
                <a:srgbClr val="000000"/>
              </a:solidFill>
            </a:endParaRPr>
          </a:p>
          <a:p>
            <a:pPr marL="285750" indent="-285750">
              <a:buFont typeface="Arial"/>
              <a:buChar char="•"/>
            </a:pPr>
            <a:r>
              <a:rPr lang="en-US" sz="1100">
                <a:solidFill>
                  <a:srgbClr val="000000"/>
                </a:solidFill>
              </a:rPr>
              <a:t>-With proper training and support from different Government Agencies and the company itself, transitioning to digital recording and documentation at Ashford Community Services is possible and could be successful. </a:t>
            </a:r>
            <a:endParaRPr lang="en-US" sz="1100" dirty="0">
              <a:solidFill>
                <a:srgbClr val="000000"/>
              </a:solidFill>
            </a:endParaRPr>
          </a:p>
          <a:p>
            <a:pPr marL="285750" indent="-285750">
              <a:buFont typeface="Arial"/>
              <a:buChar char="•"/>
            </a:pPr>
            <a:r>
              <a:rPr lang="en-US" sz="1100" dirty="0">
                <a:solidFill>
                  <a:srgbClr val="000000"/>
                </a:solidFill>
              </a:rPr>
              <a:t>Good practice of recording and documentation in a Care setting at  Ashford Community Services using OneDrive is beneficial to all </a:t>
            </a:r>
            <a:r>
              <a:rPr lang="en-US" sz="1100">
                <a:solidFill>
                  <a:srgbClr val="000000"/>
                </a:solidFill>
              </a:rPr>
              <a:t>the service users under their care. It will also ensure</a:t>
            </a:r>
            <a:r>
              <a:rPr lang="en-US" sz="1100" dirty="0">
                <a:solidFill>
                  <a:srgbClr val="000000"/>
                </a:solidFill>
              </a:rPr>
              <a:t> smooth communications between the staff members and all the Healthcare Professionals who involves with their care and treatments. </a:t>
            </a:r>
          </a:p>
          <a:p>
            <a:pPr marL="285750" indent="-285750">
              <a:buFont typeface="Arial"/>
              <a:buChar char="•"/>
            </a:pPr>
            <a:r>
              <a:rPr lang="en-US" sz="1100" dirty="0">
                <a:solidFill>
                  <a:srgbClr val="000000"/>
                </a:solidFill>
              </a:rPr>
              <a:t>Good and Safe recording and documentation will elevate the Ashford Community Services the quality of services they can </a:t>
            </a:r>
            <a:r>
              <a:rPr lang="en-US" sz="1100">
                <a:solidFill>
                  <a:srgbClr val="000000"/>
                </a:solidFill>
              </a:rPr>
              <a:t>offer to their clients and help the Care setting to maintain a good rating standard</a:t>
            </a:r>
            <a:r>
              <a:rPr lang="en-US" sz="1100" dirty="0">
                <a:solidFill>
                  <a:srgbClr val="000000"/>
                </a:solidFill>
              </a:rPr>
              <a:t> from the CQC.</a:t>
            </a:r>
          </a:p>
          <a:p>
            <a:r>
              <a:rPr lang="en-US" sz="1100" dirty="0">
                <a:solidFill>
                  <a:srgbClr val="0070C0"/>
                </a:solidFill>
              </a:rPr>
              <a:t>                                                                                                                                       (Crestina </a:t>
            </a:r>
            <a:r>
              <a:rPr lang="en-US" sz="1100" dirty="0" err="1">
                <a:solidFill>
                  <a:srgbClr val="0070C0"/>
                </a:solidFill>
              </a:rPr>
              <a:t>Donmez</a:t>
            </a:r>
            <a:r>
              <a:rPr lang="en-US" sz="1100" dirty="0">
                <a:solidFill>
                  <a:srgbClr val="0070C0"/>
                </a:solidFill>
              </a:rPr>
              <a:t>, 7 October 2026)</a:t>
            </a:r>
          </a:p>
          <a:p>
            <a:pPr marL="171450" indent="-171450">
              <a:buFont typeface="Arial"/>
              <a:buChar char="•"/>
            </a:pPr>
            <a:r>
              <a:rPr lang="en-US" sz="1100">
                <a:solidFill>
                  <a:schemeClr val="tx1">
                    <a:lumMod val="95000"/>
                    <a:lumOff val="5000"/>
                  </a:schemeClr>
                </a:solidFill>
                <a:latin typeface="Open Sans"/>
                <a:ea typeface="Open Sans"/>
                <a:cs typeface="Open Sans"/>
              </a:rPr>
              <a:t>Employees responsible for authorizations should communicate more effectively with each other.</a:t>
            </a:r>
            <a:endParaRPr lang="en-US" sz="1100" dirty="0">
              <a:solidFill>
                <a:schemeClr val="tx1">
                  <a:lumMod val="95000"/>
                  <a:lumOff val="5000"/>
                </a:schemeClr>
              </a:solidFill>
              <a:latin typeface="Open Sans"/>
              <a:ea typeface="Open Sans"/>
              <a:cs typeface="Open Sans"/>
            </a:endParaRPr>
          </a:p>
          <a:p>
            <a:r>
              <a:rPr lang="en-US" sz="1100" dirty="0" err="1">
                <a:solidFill>
                  <a:schemeClr val="tx1">
                    <a:lumMod val="95000"/>
                    <a:lumOff val="5000"/>
                  </a:schemeClr>
                </a:solidFill>
                <a:latin typeface="Open Sans"/>
                <a:ea typeface="Open Sans"/>
                <a:cs typeface="Open Sans"/>
              </a:rPr>
              <a:t>Authorised</a:t>
            </a:r>
            <a:r>
              <a:rPr lang="en-US" sz="1100" dirty="0">
                <a:solidFill>
                  <a:schemeClr val="tx1">
                    <a:lumMod val="95000"/>
                    <a:lumOff val="5000"/>
                  </a:schemeClr>
                </a:solidFill>
                <a:latin typeface="Open Sans"/>
                <a:ea typeface="Open Sans"/>
                <a:cs typeface="Open Sans"/>
              </a:rPr>
              <a:t> staff should share information more effectively.</a:t>
            </a:r>
            <a:endParaRPr lang="en-US" sz="1100">
              <a:solidFill>
                <a:schemeClr val="tx1">
                  <a:lumMod val="95000"/>
                  <a:lumOff val="5000"/>
                </a:schemeClr>
              </a:solidFill>
              <a:latin typeface="Open Sans"/>
              <a:ea typeface="Open Sans"/>
              <a:cs typeface="Open Sans"/>
            </a:endParaRPr>
          </a:p>
          <a:p>
            <a:r>
              <a:rPr lang="en-US" sz="1100">
                <a:solidFill>
                  <a:schemeClr val="tx1">
                    <a:lumMod val="95000"/>
                    <a:lumOff val="5000"/>
                  </a:schemeClr>
                </a:solidFill>
                <a:latin typeface="Open Sans"/>
                <a:ea typeface="Open Sans"/>
                <a:cs typeface="Open Sans"/>
              </a:rPr>
              <a:t>There should be controls in place to ensure that access to securely stored personal information about service users is properly managed.</a:t>
            </a:r>
            <a:endParaRPr lang="en-US" sz="1100" dirty="0">
              <a:solidFill>
                <a:schemeClr val="tx1">
                  <a:lumMod val="95000"/>
                  <a:lumOff val="5000"/>
                </a:schemeClr>
              </a:solidFill>
              <a:latin typeface="Open Sans"/>
              <a:ea typeface="Open Sans"/>
              <a:cs typeface="Open Sans"/>
            </a:endParaRPr>
          </a:p>
          <a:p>
            <a:r>
              <a:rPr lang="en-US" sz="1100">
                <a:solidFill>
                  <a:schemeClr val="tx1">
                    <a:lumMod val="95000"/>
                    <a:lumOff val="5000"/>
                  </a:schemeClr>
                </a:solidFill>
                <a:latin typeface="Open Sans"/>
                <a:ea typeface="Open Sans"/>
                <a:cs typeface="Open Sans"/>
              </a:rPr>
              <a:t>Overall, these changes have led to positive results.</a:t>
            </a:r>
            <a:endParaRPr lang="en-US" sz="1100" dirty="0">
              <a:solidFill>
                <a:schemeClr val="tx1">
                  <a:lumMod val="95000"/>
                  <a:lumOff val="5000"/>
                </a:schemeClr>
              </a:solidFill>
              <a:latin typeface="Open Sans"/>
              <a:ea typeface="Open Sans"/>
              <a:cs typeface="Open Sans"/>
            </a:endParaRPr>
          </a:p>
          <a:p>
            <a:pPr marL="171450" indent="-171450">
              <a:buFont typeface="Arial"/>
              <a:buChar char="•"/>
            </a:pPr>
            <a:r>
              <a:rPr lang="en-US" sz="1100">
                <a:solidFill>
                  <a:schemeClr val="tx1">
                    <a:lumMod val="95000"/>
                    <a:lumOff val="5000"/>
                  </a:schemeClr>
                </a:solidFill>
                <a:latin typeface="Open Sans"/>
                <a:ea typeface="Open Sans"/>
                <a:cs typeface="Open Sans"/>
              </a:rPr>
              <a:t>With OneDrive, Ashford Community Care can now manage documents more effectively while maintaining security and confidentiality.</a:t>
            </a:r>
            <a:endParaRPr lang="en-US" sz="1100" dirty="0">
              <a:solidFill>
                <a:schemeClr val="tx1">
                  <a:lumMod val="95000"/>
                  <a:lumOff val="5000"/>
                </a:schemeClr>
              </a:solidFill>
              <a:latin typeface="Open Sans"/>
              <a:ea typeface="Open Sans"/>
              <a:cs typeface="Open Sans"/>
            </a:endParaRPr>
          </a:p>
          <a:p>
            <a:endParaRPr lang="en-US" sz="1100" dirty="0">
              <a:solidFill>
                <a:srgbClr val="0070C0"/>
              </a:solidFill>
            </a:endParaRPr>
          </a:p>
          <a:p>
            <a:r>
              <a:rPr lang="en-US" sz="1100">
                <a:solidFill>
                  <a:srgbClr val="0070C0"/>
                </a:solidFill>
              </a:rPr>
              <a:t>                                                                                                                                          (Matthew Ashebinoma, 7 October 2026</a:t>
            </a:r>
            <a:endParaRPr lang="en-US" sz="1100" dirty="0"/>
          </a:p>
          <a:p>
            <a:endParaRPr lang="en-US" sz="1100" dirty="0">
              <a:solidFill>
                <a:srgbClr val="0070C0"/>
              </a:solidFill>
              <a:latin typeface="Corbel" panose="020B0503020204020204"/>
              <a:ea typeface="Open Sans"/>
              <a:cs typeface="Open Sans"/>
            </a:endParaRPr>
          </a:p>
        </p:txBody>
      </p:sp>
    </p:spTree>
    <p:extLst>
      <p:ext uri="{BB962C8B-B14F-4D97-AF65-F5344CB8AC3E}">
        <p14:creationId xmlns:p14="http://schemas.microsoft.com/office/powerpoint/2010/main" val="3868732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5">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Text 1"/>
          <p:cNvSpPr txBox="1"/>
          <p:nvPr/>
        </p:nvSpPr>
        <p:spPr>
          <a:xfrm>
            <a:off x="1060685" y="235200"/>
            <a:ext cx="3774612" cy="393657"/>
          </a:xfrm>
          <a:prstGeom prst="rect">
            <a:avLst/>
          </a:prstGeom>
          <a:noFill/>
          <a:ln/>
        </p:spPr>
        <p:txBody>
          <a:bodyPr wrap="square" lIns="0" tIns="0" rIns="0" bIns="0" rtlCol="0" anchor="t"/>
          <a:lstStyle/>
          <a:p>
            <a:r>
              <a:rPr lang="en-US" sz="1350" b="1">
                <a:solidFill>
                  <a:srgbClr val="12343B"/>
                </a:solidFill>
                <a:ea typeface="+mn-lt"/>
                <a:cs typeface="+mn-lt"/>
              </a:rPr>
              <a:t>Rose Abla Yawli References</a:t>
            </a:r>
            <a:endParaRPr lang="en-US" sz="1350" b="1">
              <a:solidFill>
                <a:srgbClr val="000000"/>
              </a:solidFill>
              <a:latin typeface="Corbel" panose="020B0503020204020204"/>
              <a:cs typeface="Arial"/>
            </a:endParaRPr>
          </a:p>
        </p:txBody>
      </p:sp>
      <p:sp>
        <p:nvSpPr>
          <p:cNvPr id="4" name="Text 2"/>
          <p:cNvSpPr txBox="1"/>
          <p:nvPr/>
        </p:nvSpPr>
        <p:spPr>
          <a:xfrm>
            <a:off x="536318" y="628914"/>
            <a:ext cx="8379519" cy="1450642"/>
          </a:xfrm>
          <a:prstGeom prst="rect">
            <a:avLst/>
          </a:prstGeom>
          <a:noFill/>
          <a:ln/>
        </p:spPr>
        <p:txBody>
          <a:bodyPr wrap="square" lIns="0" tIns="0" rIns="0" bIns="0" rtlCol="0" anchor="t"/>
          <a:lstStyle/>
          <a:p>
            <a:pPr marL="171450" indent="-171450">
              <a:spcAft>
                <a:spcPts val="675"/>
              </a:spcAft>
              <a:buFont typeface="Arial"/>
              <a:buChar char="•"/>
            </a:pPr>
            <a:r>
              <a:rPr lang="en-US" sz="1000">
                <a:solidFill>
                  <a:srgbClr val="2E3D41"/>
                </a:solidFill>
                <a:latin typeface="Arial"/>
                <a:ea typeface="Arial" pitchFamily="34" charset="-122"/>
                <a:cs typeface="Arial"/>
              </a:rPr>
              <a:t>Care Quality Commission (CQC) (2023) </a:t>
            </a:r>
            <a:r>
              <a:rPr lang="en-US" sz="1000" i="1">
                <a:solidFill>
                  <a:srgbClr val="2E3D41"/>
                </a:solidFill>
                <a:latin typeface="Arial"/>
                <a:ea typeface="Arial" pitchFamily="34" charset="-122"/>
                <a:cs typeface="Arial"/>
              </a:rPr>
              <a:t>Digital record systems: achieving good outcomes for people using adult social care services. </a:t>
            </a:r>
            <a:r>
              <a:rPr lang="en-US" sz="1000">
                <a:solidFill>
                  <a:srgbClr val="2E3D41"/>
                </a:solidFill>
                <a:latin typeface="Arial"/>
                <a:ea typeface="Arial" pitchFamily="34" charset="-122"/>
                <a:cs typeface="Arial"/>
              </a:rPr>
              <a:t> </a:t>
            </a:r>
            <a:r>
              <a:rPr lang="en-US" sz="1000">
                <a:solidFill>
                  <a:srgbClr val="2E3D41"/>
                </a:solidFill>
                <a:latin typeface="Arial"/>
                <a:ea typeface="Arial" pitchFamily="34" charset="-122"/>
                <a:cs typeface="Arial"/>
                <a:hlinkClick r:id="rId3"/>
              </a:rPr>
              <a:t>https://www.cqc.org.uk/guidance-providers/adult-social-care/digital-record-systems-adult-social-care-services/benefits-good-digital-records-system</a:t>
            </a:r>
            <a:endParaRPr lang="en-US" sz="1000">
              <a:solidFill>
                <a:srgbClr val="2E3D41"/>
              </a:solidFill>
              <a:latin typeface="Arial"/>
              <a:ea typeface="Arial" pitchFamily="34" charset="-122"/>
              <a:cs typeface="Arial"/>
            </a:endParaRPr>
          </a:p>
          <a:p>
            <a:pPr marL="171450" indent="-171450">
              <a:spcAft>
                <a:spcPts val="675"/>
              </a:spcAft>
              <a:buFont typeface="Arial"/>
              <a:buChar char="•"/>
            </a:pPr>
            <a:r>
              <a:rPr lang="en-US" sz="1000">
                <a:solidFill>
                  <a:srgbClr val="2E3D41"/>
                </a:solidFill>
                <a:latin typeface="Arial"/>
                <a:ea typeface="Arial" pitchFamily="34" charset="-122"/>
                <a:cs typeface="Arial"/>
              </a:rPr>
              <a:t>NHS England Digital (2022) </a:t>
            </a:r>
            <a:r>
              <a:rPr lang="en-US" sz="1000" i="1">
                <a:solidFill>
                  <a:srgbClr val="2E3D41"/>
                </a:solidFill>
                <a:latin typeface="Arial"/>
                <a:ea typeface="Arial" pitchFamily="34" charset="-122"/>
                <a:cs typeface="Arial"/>
              </a:rPr>
              <a:t>NHS and social care data: off-shoring and the use of public cloud services guidance. </a:t>
            </a:r>
            <a:r>
              <a:rPr lang="en-US" sz="1000">
                <a:solidFill>
                  <a:srgbClr val="2E3D41"/>
                </a:solidFill>
                <a:latin typeface="Arial"/>
                <a:ea typeface="Arial" pitchFamily="34" charset="-122"/>
                <a:cs typeface="Arial"/>
                <a:hlinkClick r:id="rId4"/>
              </a:rPr>
              <a:t>https://digital.nhs.uk/data-and-information/looking-after-information/data-security-and-information-governance/nhs-and-social-care-data-off-shoring-and-the-use-of-public-cloud-services/guidance</a:t>
            </a:r>
            <a:endParaRPr lang="en-US" sz="1000">
              <a:solidFill>
                <a:srgbClr val="2E3D41"/>
              </a:solidFill>
              <a:latin typeface="Arial"/>
              <a:ea typeface="Arial" pitchFamily="34" charset="-122"/>
              <a:cs typeface="Arial"/>
            </a:endParaRPr>
          </a:p>
          <a:p>
            <a:pPr marL="171450" indent="-171450">
              <a:spcAft>
                <a:spcPts val="675"/>
              </a:spcAft>
              <a:buFont typeface="Arial"/>
              <a:buChar char="•"/>
            </a:pPr>
            <a:r>
              <a:rPr lang="en-US" sz="1000">
                <a:solidFill>
                  <a:srgbClr val="2E3D41"/>
                </a:solidFill>
                <a:latin typeface="Arial"/>
                <a:ea typeface="Arial" pitchFamily="34" charset="-122"/>
                <a:cs typeface="Arial"/>
              </a:rPr>
              <a:t>Snow, M., Ribeiro, W.S., </a:t>
            </a:r>
            <a:r>
              <a:rPr lang="en-US" sz="1000" err="1">
                <a:solidFill>
                  <a:srgbClr val="2E3D41"/>
                </a:solidFill>
                <a:latin typeface="Arial"/>
                <a:ea typeface="Arial" pitchFamily="34" charset="-122"/>
                <a:cs typeface="Arial"/>
              </a:rPr>
              <a:t>Baginsky</a:t>
            </a:r>
            <a:r>
              <a:rPr lang="en-US" sz="1000">
                <a:solidFill>
                  <a:srgbClr val="2E3D41"/>
                </a:solidFill>
                <a:latin typeface="Arial"/>
                <a:ea typeface="Arial" pitchFamily="34" charset="-122"/>
                <a:cs typeface="Arial"/>
              </a:rPr>
              <a:t>, M., Di Giorgio, S., Farrelly, N., Larkins, C., Poole, K., </a:t>
            </a:r>
            <a:r>
              <a:rPr lang="en-US" sz="1000" err="1">
                <a:solidFill>
                  <a:srgbClr val="2E3D41"/>
                </a:solidFill>
                <a:latin typeface="Arial"/>
                <a:ea typeface="Arial" pitchFamily="34" charset="-122"/>
                <a:cs typeface="Arial"/>
              </a:rPr>
              <a:t>Steils</a:t>
            </a:r>
            <a:r>
              <a:rPr lang="en-US" sz="1000">
                <a:solidFill>
                  <a:srgbClr val="2E3D41"/>
                </a:solidFill>
                <a:latin typeface="Arial"/>
                <a:ea typeface="Arial" pitchFamily="34" charset="-122"/>
                <a:cs typeface="Arial"/>
              </a:rPr>
              <a:t>, N., Westwood, J. and Malley, J. (2025) ‘Best practices for implementing electronic care records in adult social care: rapid scoping review’, </a:t>
            </a:r>
            <a:r>
              <a:rPr lang="en-US" sz="1000" i="1">
                <a:solidFill>
                  <a:srgbClr val="2E3D41"/>
                </a:solidFill>
                <a:latin typeface="Arial"/>
                <a:ea typeface="Arial" pitchFamily="34" charset="-122"/>
                <a:cs typeface="Arial"/>
              </a:rPr>
              <a:t>JMIR Aging, 8, e60107. </a:t>
            </a:r>
            <a:r>
              <a:rPr lang="en-US" sz="1000" err="1">
                <a:solidFill>
                  <a:srgbClr val="2E3D41"/>
                </a:solidFill>
                <a:latin typeface="Arial"/>
                <a:ea typeface="Arial" pitchFamily="34" charset="-122"/>
                <a:cs typeface="Arial"/>
              </a:rPr>
              <a:t>doi</a:t>
            </a:r>
            <a:r>
              <a:rPr lang="en-US" sz="1000">
                <a:solidFill>
                  <a:srgbClr val="2E3D41"/>
                </a:solidFill>
                <a:latin typeface="Arial"/>
                <a:ea typeface="Arial" pitchFamily="34" charset="-122"/>
                <a:cs typeface="Arial"/>
              </a:rPr>
              <a:t>: 10.2196/60107. </a:t>
            </a:r>
            <a:r>
              <a:rPr lang="en-US" sz="1000">
                <a:solidFill>
                  <a:srgbClr val="2E3D41"/>
                </a:solidFill>
                <a:latin typeface="Arial"/>
                <a:ea typeface="Arial" pitchFamily="34" charset="-122"/>
                <a:cs typeface="Arial"/>
                <a:hlinkClick r:id="rId5"/>
              </a:rPr>
              <a:t>https://aging.jmir.org/2025/1/e60107</a:t>
            </a:r>
            <a:endParaRPr lang="en-US" sz="1000">
              <a:solidFill>
                <a:srgbClr val="2E3D41"/>
              </a:solidFill>
              <a:latin typeface="Arial"/>
              <a:ea typeface="Arial" pitchFamily="34" charset="-122"/>
              <a:cs typeface="Arial"/>
            </a:endParaRPr>
          </a:p>
          <a:p>
            <a:pPr marL="171450" indent="-171450">
              <a:spcAft>
                <a:spcPts val="675"/>
              </a:spcAft>
              <a:buFont typeface="Arial"/>
              <a:buChar char="•"/>
            </a:pPr>
            <a:r>
              <a:rPr lang="en-US" sz="1000">
                <a:solidFill>
                  <a:srgbClr val="2E3D41"/>
                </a:solidFill>
                <a:latin typeface="Arial"/>
                <a:ea typeface="Arial" pitchFamily="34" charset="-122"/>
                <a:cs typeface="Arial"/>
              </a:rPr>
              <a:t>UK Government (2014) </a:t>
            </a:r>
            <a:r>
              <a:rPr lang="en-US" sz="1000" i="1">
                <a:solidFill>
                  <a:srgbClr val="2E3D41"/>
                </a:solidFill>
                <a:latin typeface="Arial"/>
                <a:ea typeface="Arial" pitchFamily="34" charset="-122"/>
                <a:cs typeface="Arial"/>
              </a:rPr>
              <a:t>The Health and Social Care Act 2008 (Regulated Activities) Regulations 2014, SI 2014/2936, regulation 17: good governance.</a:t>
            </a:r>
            <a:r>
              <a:rPr lang="en-US" sz="1000">
                <a:solidFill>
                  <a:srgbClr val="2E3D41"/>
                </a:solidFill>
                <a:latin typeface="Arial"/>
                <a:ea typeface="Arial" pitchFamily="34" charset="-122"/>
                <a:cs typeface="Arial"/>
              </a:rPr>
              <a:t> </a:t>
            </a:r>
            <a:r>
              <a:rPr lang="en-US" sz="1000">
                <a:solidFill>
                  <a:srgbClr val="2E3D41"/>
                </a:solidFill>
                <a:latin typeface="Arial"/>
                <a:ea typeface="Arial" pitchFamily="34" charset="-122"/>
                <a:cs typeface="Arial"/>
                <a:hlinkClick r:id="rId6"/>
              </a:rPr>
              <a:t>https://www.legislation.gov.uk/uksi/2014/2936/regulation/17</a:t>
            </a:r>
            <a:endParaRPr lang="en-US" sz="1000">
              <a:solidFill>
                <a:srgbClr val="2E3D41"/>
              </a:solidFill>
              <a:latin typeface="Arial"/>
              <a:ea typeface="Arial" pitchFamily="34" charset="-122"/>
              <a:cs typeface="Arial"/>
            </a:endParaRPr>
          </a:p>
          <a:p>
            <a:pPr marL="171450" indent="-171450">
              <a:spcAft>
                <a:spcPts val="675"/>
              </a:spcAft>
              <a:buFont typeface="Arial"/>
              <a:buChar char="•"/>
            </a:pPr>
            <a:endParaRPr lang="en-US" sz="1000" b="1"/>
          </a:p>
        </p:txBody>
      </p:sp>
      <p:sp>
        <p:nvSpPr>
          <p:cNvPr id="2" name="TextBox 1">
            <a:extLst>
              <a:ext uri="{FF2B5EF4-FFF2-40B4-BE49-F238E27FC236}">
                <a16:creationId xmlns:a16="http://schemas.microsoft.com/office/drawing/2014/main" id="{EC09390F-7896-EFFE-A201-C8BE6A9D91A3}"/>
              </a:ext>
            </a:extLst>
          </p:cNvPr>
          <p:cNvSpPr txBox="1"/>
          <p:nvPr/>
        </p:nvSpPr>
        <p:spPr>
          <a:xfrm>
            <a:off x="1095563" y="2449290"/>
            <a:ext cx="3717623"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a:t>Cresti</a:t>
            </a:r>
            <a:r>
              <a:rPr lang="en-US" sz="1350" b="1">
                <a:solidFill>
                  <a:srgbClr val="000000"/>
                </a:solidFill>
                <a:latin typeface="Corbel"/>
              </a:rPr>
              <a:t>na </a:t>
            </a:r>
            <a:r>
              <a:rPr lang="en-US" sz="1350" b="1" err="1">
                <a:solidFill>
                  <a:srgbClr val="000000"/>
                </a:solidFill>
                <a:latin typeface="Corbel"/>
              </a:rPr>
              <a:t>Donmez</a:t>
            </a:r>
            <a:r>
              <a:rPr lang="en-US" sz="1350" b="1">
                <a:solidFill>
                  <a:srgbClr val="000000"/>
                </a:solidFill>
                <a:latin typeface="Corbel"/>
              </a:rPr>
              <a:t> References</a:t>
            </a:r>
            <a:endParaRPr lang="en-US" sz="1350" b="1"/>
          </a:p>
        </p:txBody>
      </p:sp>
      <p:sp>
        <p:nvSpPr>
          <p:cNvPr id="5" name="TextBox 4">
            <a:extLst>
              <a:ext uri="{FF2B5EF4-FFF2-40B4-BE49-F238E27FC236}">
                <a16:creationId xmlns:a16="http://schemas.microsoft.com/office/drawing/2014/main" id="{F4822887-AF55-468C-6BF2-4BA9E440A93E}"/>
              </a:ext>
            </a:extLst>
          </p:cNvPr>
          <p:cNvSpPr txBox="1"/>
          <p:nvPr/>
        </p:nvSpPr>
        <p:spPr>
          <a:xfrm>
            <a:off x="538637" y="2445252"/>
            <a:ext cx="8070515" cy="254428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spcBef>
                <a:spcPct val="20000"/>
              </a:spcBef>
              <a:spcAft>
                <a:spcPts val="450"/>
              </a:spcAft>
            </a:pPr>
            <a:endParaRPr lang="en-US" sz="1000"/>
          </a:p>
          <a:p>
            <a:pPr marL="213995" indent="-213995">
              <a:spcBef>
                <a:spcPct val="20000"/>
              </a:spcBef>
              <a:spcAft>
                <a:spcPts val="450"/>
              </a:spcAft>
              <a:buFont typeface="Arial"/>
              <a:buChar char="•"/>
            </a:pPr>
            <a:r>
              <a:rPr lang="en-US" sz="1000"/>
              <a:t>CARE QUALITY COMMISSION (2022) </a:t>
            </a:r>
            <a:r>
              <a:rPr lang="en-US" sz="1000" i="1"/>
              <a:t>Serious misconduct or mismanagement</a:t>
            </a:r>
            <a:r>
              <a:rPr lang="en-US" sz="1000"/>
              <a:t>. Available at: </a:t>
            </a:r>
            <a:r>
              <a:rPr lang="en-US" sz="1000">
                <a:hlinkClick r:id="rId7"/>
              </a:rPr>
              <a:t>https://www.cqc.org.uk/guidance-providers/regulations-</a:t>
            </a:r>
            <a:r>
              <a:rPr lang="en-US" sz="1000">
                <a:hlinkClick r:id="rId8"/>
              </a:rPr>
              <a:t>enforcement/serious-misconduct-or-mismanagement</a:t>
            </a:r>
            <a:r>
              <a:rPr lang="en-US" sz="1000"/>
              <a:t> (Accessed: 03 October 2026).</a:t>
            </a:r>
          </a:p>
          <a:p>
            <a:pPr marL="213995" indent="-213995">
              <a:spcBef>
                <a:spcPct val="20000"/>
              </a:spcBef>
              <a:spcAft>
                <a:spcPts val="450"/>
              </a:spcAft>
              <a:buFont typeface="Arial"/>
              <a:buChar char="•"/>
            </a:pPr>
            <a:r>
              <a:rPr lang="en-US" sz="1000"/>
              <a:t>CQC (2024)</a:t>
            </a:r>
            <a:r>
              <a:rPr lang="en-US" sz="1000" i="1"/>
              <a:t> Digital record systems: achieving good outcomes for people using adult social care services (Sources of best practice and guidance).</a:t>
            </a:r>
            <a:r>
              <a:rPr lang="en-US" sz="1000"/>
              <a:t> Available at: </a:t>
            </a:r>
            <a:r>
              <a:rPr lang="en-US" sz="1000">
                <a:hlinkClick r:id="rId9"/>
              </a:rPr>
              <a:t>https://www.cqc.org.uk/guidance-providers/adult-social-care/digital-record-systems-adult-social-care-services/best-practice-guidance</a:t>
            </a:r>
            <a:r>
              <a:rPr lang="en-US" sz="1000"/>
              <a:t> (Accessed: 03 October 2026).</a:t>
            </a:r>
          </a:p>
          <a:p>
            <a:pPr marL="213995" indent="-213995">
              <a:spcBef>
                <a:spcPct val="20000"/>
              </a:spcBef>
              <a:spcAft>
                <a:spcPts val="450"/>
              </a:spcAft>
              <a:buFont typeface="Arial"/>
              <a:buChar char="•"/>
            </a:pPr>
            <a:r>
              <a:rPr lang="en-US" sz="1000">
                <a:ea typeface="+mn-lt"/>
                <a:cs typeface="+mn-lt"/>
              </a:rPr>
              <a:t>Gov.UK (Department of Health and Social Care) (2023) </a:t>
            </a:r>
            <a:r>
              <a:rPr lang="en-US" sz="1000" i="1">
                <a:ea typeface="+mn-lt"/>
                <a:cs typeface="+mn-lt"/>
              </a:rPr>
              <a:t> Market Sustainability and Improvement Fund 2023 to 2024 </a:t>
            </a:r>
            <a:r>
              <a:rPr lang="en-US" sz="1000">
                <a:ea typeface="+mn-lt"/>
                <a:cs typeface="+mn-lt"/>
              </a:rPr>
              <a:t>. Available at: </a:t>
            </a:r>
            <a:r>
              <a:rPr lang="en-US" sz="1000" u="sng">
                <a:ea typeface="+mn-lt"/>
                <a:cs typeface="+mn-lt"/>
                <a:hlinkClick r:id="rId10"/>
              </a:rPr>
              <a:t>https://www.gov.uk/government/publications/market-sustainability-and-improvement-fund-2023-to-2024/market-sustainability-and-improvement-fund-2023-to-2024</a:t>
            </a:r>
            <a:r>
              <a:rPr lang="en-US" sz="1000">
                <a:ea typeface="+mn-lt"/>
                <a:cs typeface="+mn-lt"/>
              </a:rPr>
              <a:t>  (Accessed: 7 October 2026 ).</a:t>
            </a:r>
          </a:p>
          <a:p>
            <a:pPr marL="213995" indent="-213995">
              <a:spcBef>
                <a:spcPct val="20000"/>
              </a:spcBef>
              <a:spcAft>
                <a:spcPts val="450"/>
              </a:spcAft>
              <a:buFont typeface="Arial"/>
              <a:buChar char="•"/>
            </a:pPr>
            <a:r>
              <a:rPr lang="en-US" sz="1000"/>
              <a:t>NHS (2026) Workforce</a:t>
            </a:r>
            <a:r>
              <a:rPr lang="en-US" sz="1000" i="1"/>
              <a:t>, training and education (Digital Transformation).</a:t>
            </a:r>
            <a:r>
              <a:rPr lang="en-US" sz="1000"/>
              <a:t> Available at: </a:t>
            </a:r>
            <a:r>
              <a:rPr lang="en-US" sz="1000">
                <a:hlinkClick r:id="rId8"/>
              </a:rPr>
              <a:t>https://digital-transformation.hee.nhs.uk/news/nhs-digital-academy-campus-new-self-guided-agile-and-product-learning</a:t>
            </a:r>
            <a:r>
              <a:rPr lang="en-US" sz="1000"/>
              <a:t> (Accessed: 03 October 2026).</a:t>
            </a:r>
          </a:p>
          <a:p>
            <a:pPr marL="213995" indent="-213995">
              <a:spcBef>
                <a:spcPct val="20000"/>
              </a:spcBef>
              <a:spcAft>
                <a:spcPts val="450"/>
              </a:spcAft>
              <a:buFont typeface="Arial"/>
              <a:buChar char="•"/>
            </a:pPr>
            <a:r>
              <a:rPr lang="en-US" sz="1000"/>
              <a:t>Skills for Careers (Department of Education) (No Date)</a:t>
            </a:r>
            <a:r>
              <a:rPr lang="en-US" sz="1000" i="1"/>
              <a:t> Digital record systems: Digital Skills.</a:t>
            </a:r>
            <a:r>
              <a:rPr lang="en-US" sz="1000"/>
              <a:t> Available at: </a:t>
            </a:r>
            <a:r>
              <a:rPr lang="en-US" sz="1000">
                <a:hlinkClick r:id="rId11"/>
              </a:rPr>
              <a:t>https://www.skillsforcareers.education.gov.uk/pages/skills-for-life/digital-skills</a:t>
            </a:r>
            <a:r>
              <a:rPr lang="en-US" sz="1000"/>
              <a:t>  (Accessed: 04 October 2026).</a:t>
            </a:r>
          </a:p>
        </p:txBody>
      </p:sp>
      <p:sp>
        <p:nvSpPr>
          <p:cNvPr id="6" name="TextBox 5">
            <a:extLst>
              <a:ext uri="{FF2B5EF4-FFF2-40B4-BE49-F238E27FC236}">
                <a16:creationId xmlns:a16="http://schemas.microsoft.com/office/drawing/2014/main" id="{FCDA8919-9247-4B90-A749-E54766E49189}"/>
              </a:ext>
            </a:extLst>
          </p:cNvPr>
          <p:cNvSpPr txBox="1"/>
          <p:nvPr/>
        </p:nvSpPr>
        <p:spPr>
          <a:xfrm>
            <a:off x="1069135" y="4981931"/>
            <a:ext cx="334413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MATTHEW ASHEBINOMA </a:t>
            </a:r>
          </a:p>
        </p:txBody>
      </p:sp>
      <p:sp>
        <p:nvSpPr>
          <p:cNvPr id="7" name="TextBox 6">
            <a:extLst>
              <a:ext uri="{FF2B5EF4-FFF2-40B4-BE49-F238E27FC236}">
                <a16:creationId xmlns:a16="http://schemas.microsoft.com/office/drawing/2014/main" id="{E6B59EC5-A1BF-DEEC-7125-F91CA37EDDC2}"/>
              </a:ext>
            </a:extLst>
          </p:cNvPr>
          <p:cNvSpPr txBox="1"/>
          <p:nvPr/>
        </p:nvSpPr>
        <p:spPr>
          <a:xfrm>
            <a:off x="417442" y="5301540"/>
            <a:ext cx="8385542" cy="15542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1000"/>
              </a:spcAft>
              <a:buFont typeface="Arial"/>
              <a:buChar char="•"/>
            </a:pPr>
            <a:r>
              <a:rPr lang="en-US" sz="1000">
                <a:latin typeface="Calibri"/>
                <a:ea typeface="Calibri"/>
                <a:cs typeface="Calibri"/>
              </a:rPr>
              <a:t>Kuo, A.M.H. (2011</a:t>
            </a:r>
            <a:r>
              <a:rPr lang="en-US" sz="1000" b="1">
                <a:latin typeface="Calibri"/>
                <a:ea typeface="Calibri"/>
                <a:cs typeface="Calibri"/>
              </a:rPr>
              <a:t>)</a:t>
            </a:r>
            <a:r>
              <a:rPr lang="en-US" sz="1000">
                <a:latin typeface="Calibri"/>
                <a:ea typeface="Calibri"/>
                <a:cs typeface="Calibri"/>
              </a:rPr>
              <a:t> ‘Opportunities and challenges of cloud computing to improve health care services’, </a:t>
            </a:r>
            <a:r>
              <a:rPr lang="en-US" sz="1000" i="1">
                <a:latin typeface="Calibri"/>
                <a:ea typeface="Calibri"/>
                <a:cs typeface="Calibri"/>
              </a:rPr>
              <a:t>Journal of Medical Internet Research</a:t>
            </a:r>
            <a:r>
              <a:rPr lang="en-US" sz="1000">
                <a:latin typeface="Calibri"/>
                <a:ea typeface="Calibri"/>
                <a:cs typeface="Calibri"/>
              </a:rPr>
              <a:t>, 13(3), p. e67. Available at: </a:t>
            </a:r>
            <a:r>
              <a:rPr lang="en-US" sz="1000">
                <a:latin typeface="Arial"/>
                <a:ea typeface="Calibri"/>
                <a:cs typeface="Arial"/>
                <a:hlinkClick r:id="rId12"/>
              </a:rPr>
              <a:t>https://www.jmir.org/2011/3/e67/</a:t>
            </a:r>
            <a:r>
              <a:rPr lang="en-US" sz="1000">
                <a:latin typeface="Calibri"/>
                <a:ea typeface="Calibri"/>
                <a:cs typeface="Calibri"/>
              </a:rPr>
              <a:t>  (Accessed: 7 October 2026).</a:t>
            </a:r>
          </a:p>
          <a:p>
            <a:pPr marL="285750" indent="-285750">
              <a:spcAft>
                <a:spcPts val="1000"/>
              </a:spcAft>
              <a:buFont typeface="Arial"/>
              <a:buChar char="•"/>
            </a:pPr>
            <a:r>
              <a:rPr lang="en-US" sz="1000">
                <a:latin typeface="Calibri"/>
                <a:ea typeface="Calibri"/>
                <a:cs typeface="Calibri"/>
              </a:rPr>
              <a:t>Kruse, C.S., Frederick, B., Jacobson, T. and </a:t>
            </a:r>
            <a:r>
              <a:rPr lang="en-US" sz="1000" err="1">
                <a:latin typeface="Calibri"/>
                <a:ea typeface="Calibri"/>
                <a:cs typeface="Calibri"/>
              </a:rPr>
              <a:t>Monticone</a:t>
            </a:r>
            <a:r>
              <a:rPr lang="en-US" sz="1000">
                <a:latin typeface="Calibri"/>
                <a:ea typeface="Calibri"/>
                <a:cs typeface="Calibri"/>
              </a:rPr>
              <a:t>, D.K. (2017) ‘Cybersecurity in healthcare: A systematic review of modern threats and trends’, </a:t>
            </a:r>
            <a:r>
              <a:rPr lang="en-US" sz="1000" i="1">
                <a:latin typeface="Calibri"/>
                <a:ea typeface="Calibri"/>
                <a:cs typeface="Calibri"/>
              </a:rPr>
              <a:t>Technology and Health Care</a:t>
            </a:r>
            <a:r>
              <a:rPr lang="en-US" sz="1000">
                <a:latin typeface="Calibri"/>
                <a:ea typeface="Calibri"/>
                <a:cs typeface="Calibri"/>
              </a:rPr>
              <a:t>, 25(1), pp. 1–10. Available at: </a:t>
            </a:r>
            <a:r>
              <a:rPr lang="en-US" sz="1000">
                <a:latin typeface="Arial"/>
                <a:ea typeface="Calibri"/>
                <a:cs typeface="Arial"/>
                <a:hlinkClick r:id="rId13"/>
              </a:rPr>
              <a:t>https://journals.sagepub.com/doi/abs/10.3233/THC-161263</a:t>
            </a:r>
            <a:r>
              <a:rPr lang="en-US" sz="1000">
                <a:latin typeface="Calibri"/>
                <a:ea typeface="Calibri"/>
                <a:cs typeface="Calibri"/>
              </a:rPr>
              <a:t>  (Accessed: 7 October 2026).</a:t>
            </a:r>
          </a:p>
          <a:p>
            <a:pPr marL="285750" indent="-285750">
              <a:spcAft>
                <a:spcPts val="1000"/>
              </a:spcAft>
              <a:buFont typeface="Arial"/>
              <a:buChar char="•"/>
            </a:pPr>
            <a:r>
              <a:rPr lang="en-US" sz="1000">
                <a:latin typeface="Calibri"/>
                <a:ea typeface="Calibri"/>
                <a:cs typeface="Calibri"/>
              </a:rPr>
              <a:t>Daruka, A., Nigam, A., &amp; Kumar, S. (2026)</a:t>
            </a:r>
            <a:r>
              <a:rPr lang="en-US" sz="1000" b="1">
                <a:latin typeface="Calibri"/>
                <a:ea typeface="Calibri"/>
                <a:cs typeface="Calibri"/>
              </a:rPr>
              <a:t>.</a:t>
            </a:r>
            <a:r>
              <a:rPr lang="en-US" sz="1000">
                <a:latin typeface="Calibri"/>
                <a:ea typeface="Calibri"/>
                <a:cs typeface="Calibri"/>
              </a:rPr>
              <a:t> </a:t>
            </a:r>
            <a:r>
              <a:rPr lang="en-US" sz="1000" err="1">
                <a:latin typeface="Calibri"/>
                <a:ea typeface="Calibri"/>
                <a:cs typeface="Calibri"/>
              </a:rPr>
              <a:t>Cyberbiosecurity</a:t>
            </a:r>
            <a:r>
              <a:rPr lang="en-US" sz="1000">
                <a:latin typeface="Calibri"/>
                <a:ea typeface="Calibri"/>
                <a:cs typeface="Calibri"/>
              </a:rPr>
              <a:t> in Action: Securing the Biological Battlespace from Digital Subversion. International Conference on Cyber Warfare and Security, 726-734. Available at: </a:t>
            </a:r>
            <a:r>
              <a:rPr lang="en-US" sz="1000">
                <a:latin typeface="Arial"/>
                <a:ea typeface="Calibri"/>
                <a:cs typeface="Arial"/>
                <a:hlinkClick r:id="rId14"/>
              </a:rPr>
              <a:t>https://doi.org/10.34190/iccws.21.1.4526</a:t>
            </a:r>
            <a:r>
              <a:rPr lang="en-US" sz="1000">
                <a:latin typeface="Arial"/>
                <a:ea typeface="Calibri"/>
                <a:cs typeface="Arial"/>
              </a:rPr>
              <a:t> (Accessed: 7 October 2026)</a:t>
            </a:r>
          </a:p>
          <a:p>
            <a:pPr>
              <a:spcAft>
                <a:spcPts val="1000"/>
              </a:spcAft>
            </a:pPr>
            <a:endParaRPr lang="en-US" sz="100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2205</Words>
  <Application>Microsoft Office PowerPoint</Application>
  <PresentationFormat>On-screen Show (4:3)</PresentationFormat>
  <Paragraphs>137</Paragraphs>
  <Slides>8</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Arial Nova Light</vt:lpstr>
      <vt:lpstr>Arial,Sans-Serif</vt:lpstr>
      <vt:lpstr>Calibri</vt:lpstr>
      <vt:lpstr>Corbel</vt:lpstr>
      <vt:lpstr>Open Sans</vt:lpstr>
      <vt:lpstr>Parallax</vt:lpstr>
      <vt:lpstr>DIGITAL SKILLS AND RESEARCH METHODS                               (LCHS4007_BIRM)</vt:lpstr>
      <vt:lpstr>PowerPoint Presentation</vt:lpstr>
      <vt:lpstr>PowerPoint Presentation</vt:lpstr>
      <vt:lpstr>PowerPoint Presentation</vt:lpstr>
      <vt:lpstr>PowerPoint Presentation</vt:lpstr>
      <vt:lpstr>Crestina Donmez</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(LCHS4007_BIRM)</dc:title>
  <dc:creator>USER</dc:creator>
  <cp:lastModifiedBy>USER</cp:lastModifiedBy>
  <cp:revision>499</cp:revision>
  <dcterms:created xsi:type="dcterms:W3CDTF">2026-09-18T10:50:22Z</dcterms:created>
  <dcterms:modified xsi:type="dcterms:W3CDTF">2026-10-08T10:29:30Z</dcterms:modified>
</cp:coreProperties>
</file>