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1713" autoAdjust="0"/>
  </p:normalViewPr>
  <p:slideViewPr>
    <p:cSldViewPr snapToGrid="0">
      <p:cViewPr varScale="1">
        <p:scale>
          <a:sx n="63" d="100"/>
          <a:sy n="63" d="100"/>
        </p:scale>
        <p:origin x="109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753004-BC87-4006-A1C0-E6FA19EE793F}" type="datetimeFigureOut">
              <a:rPr lang="en-IN" smtClean="0"/>
              <a:t>18-11-2023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08806A-628A-467B-BAAB-50039FA25F49}" type="slidenum">
              <a:rPr lang="en-IN" smtClean="0"/>
              <a:t>‹#›</a:t>
            </a:fld>
            <a:endParaRPr lang="en-IN"/>
          </a:p>
        </p:txBody>
      </p:sp>
    </p:spTree>
    <p:extLst>
      <p:ext uri="{BB962C8B-B14F-4D97-AF65-F5344CB8AC3E}">
        <p14:creationId xmlns:p14="http://schemas.microsoft.com/office/powerpoint/2010/main" val="3502589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908806A-628A-467B-BAAB-50039FA25F49}" type="slidenum">
              <a:rPr lang="en-IN" smtClean="0"/>
              <a:t>1</a:t>
            </a:fld>
            <a:endParaRPr lang="en-IN"/>
          </a:p>
        </p:txBody>
      </p:sp>
    </p:spTree>
    <p:extLst>
      <p:ext uri="{BB962C8B-B14F-4D97-AF65-F5344CB8AC3E}">
        <p14:creationId xmlns:p14="http://schemas.microsoft.com/office/powerpoint/2010/main" val="2633444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Cristian Fashions is the selected business for the below-mentioned presentation. The following section will discuss an overview of the selected business and the details of the product of the company. The ownership and legal format of Cristian Fashions will be mentioned. Then, the management of Cristian Fashions will be elaborated. An analysis of the business idea of the selected company using the SWOT analysis model will be illustrated below. Furthermore, the cash flow of the chosen company will be mentioned below.</a:t>
            </a:r>
            <a:endParaRPr lang="en-US" b="0" dirty="0">
              <a:effectLst/>
            </a:endParaRPr>
          </a:p>
        </p:txBody>
      </p:sp>
      <p:sp>
        <p:nvSpPr>
          <p:cNvPr id="4" name="Slide Number Placeholder 3"/>
          <p:cNvSpPr>
            <a:spLocks noGrp="1"/>
          </p:cNvSpPr>
          <p:nvPr>
            <p:ph type="sldNum" sz="quarter" idx="5"/>
          </p:nvPr>
        </p:nvSpPr>
        <p:spPr/>
        <p:txBody>
          <a:bodyPr/>
          <a:lstStyle/>
          <a:p>
            <a:fld id="{4908806A-628A-467B-BAAB-50039FA25F49}" type="slidenum">
              <a:rPr lang="en-IN" smtClean="0"/>
              <a:t>3</a:t>
            </a:fld>
            <a:endParaRPr lang="en-IN"/>
          </a:p>
        </p:txBody>
      </p:sp>
    </p:spTree>
    <p:extLst>
      <p:ext uri="{BB962C8B-B14F-4D97-AF65-F5344CB8AC3E}">
        <p14:creationId xmlns:p14="http://schemas.microsoft.com/office/powerpoint/2010/main" val="26133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 UK-based company called Cristian Fashion is at the forefront of creating a focused-on-users fashion platform that combines innovation and sustainability. Adopting state-of-the-art technology such as body scanning, it provides tailored experiences, guaranteeing accurate fits and customised design suggestions. Its strong infrastructure makes use of trend analysis algorithms to remain ahead of the constantly changing fashion scene. Cristian Fashion is distinguished by its steadfast dedication to sustainability, which permeates every aspect of its business operations from obtaining raw materials to manufacturing and shipping using environmentally responsible methods (Jia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 The company's mission is to empower clients with customised wardrobe options while supporting moral and sustainable business practices. Cristian Fashion reinvents the future of the fashion industry by combining technology, customisation, analysis of trends, and environmentally friendly practices to appeal to today's ethical and modern customers (</a:t>
            </a:r>
            <a:r>
              <a:rPr lang="en-IN" sz="1200" kern="1200" dirty="0" err="1">
                <a:solidFill>
                  <a:schemeClr val="tx1"/>
                </a:solidFill>
                <a:effectLst/>
                <a:latin typeface="+mn-lt"/>
                <a:ea typeface="+mn-ea"/>
                <a:cs typeface="+mn-cs"/>
              </a:rPr>
              <a:t>Goworek</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a:t>
            </a:r>
          </a:p>
          <a:p>
            <a:r>
              <a:rPr lang="en-IN" sz="1200" b="1" i="1" kern="1200" dirty="0">
                <a:solidFill>
                  <a:schemeClr val="tx1"/>
                </a:solidFill>
                <a:effectLst/>
                <a:latin typeface="+mn-lt"/>
                <a:ea typeface="+mn-ea"/>
                <a:cs typeface="+mn-cs"/>
              </a:rPr>
              <a:t>Product Description-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Cristian Fashion is a fashion platform established in the UK that provides trending designs and personalised recommendations along with state-of-the-art features like 3D body scanning and virtual try-ons. The portal offers possibilities for ethical fashion while concentrating on sustainability. Cristian Fashion is considered a cutting-edge participant in the fashion market because of its unique blend of sustainability, driven by technology try-ons, pattern alignment, and customisation (</a:t>
            </a:r>
            <a:r>
              <a:rPr lang="en-IN" sz="1200" kern="1200" dirty="0" err="1">
                <a:solidFill>
                  <a:schemeClr val="tx1"/>
                </a:solidFill>
                <a:effectLst/>
                <a:latin typeface="+mn-lt"/>
                <a:ea typeface="+mn-ea"/>
                <a:cs typeface="+mn-cs"/>
              </a:rPr>
              <a:t>Thorisdottir</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Johannsdottir</a:t>
            </a:r>
            <a:r>
              <a:rPr lang="en-IN" sz="1200" kern="1200" dirty="0">
                <a:solidFill>
                  <a:schemeClr val="tx1"/>
                </a:solidFill>
                <a:effectLst/>
                <a:latin typeface="+mn-lt"/>
                <a:ea typeface="+mn-ea"/>
                <a:cs typeface="+mn-cs"/>
              </a:rPr>
              <a:t>, 2019).</a:t>
            </a:r>
          </a:p>
        </p:txBody>
      </p:sp>
      <p:sp>
        <p:nvSpPr>
          <p:cNvPr id="4" name="Slide Number Placeholder 3"/>
          <p:cNvSpPr>
            <a:spLocks noGrp="1"/>
          </p:cNvSpPr>
          <p:nvPr>
            <p:ph type="sldNum" sz="quarter" idx="5"/>
          </p:nvPr>
        </p:nvSpPr>
        <p:spPr/>
        <p:txBody>
          <a:bodyPr/>
          <a:lstStyle/>
          <a:p>
            <a:fld id="{4908806A-628A-467B-BAAB-50039FA25F49}" type="slidenum">
              <a:rPr lang="en-IN" smtClean="0"/>
              <a:t>4</a:t>
            </a:fld>
            <a:endParaRPr lang="en-IN"/>
          </a:p>
        </p:txBody>
      </p:sp>
    </p:spTree>
    <p:extLst>
      <p:ext uri="{BB962C8B-B14F-4D97-AF65-F5344CB8AC3E}">
        <p14:creationId xmlns:p14="http://schemas.microsoft.com/office/powerpoint/2010/main" val="3514023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Ownership, Legal format of Cristian Fashions </a:t>
            </a:r>
          </a:p>
          <a:p>
            <a:r>
              <a:rPr lang="en-IN" sz="1200" kern="1200" dirty="0">
                <a:solidFill>
                  <a:schemeClr val="tx1"/>
                </a:solidFill>
                <a:effectLst/>
                <a:latin typeface="+mn-lt"/>
                <a:ea typeface="+mn-ea"/>
                <a:cs typeface="+mn-cs"/>
              </a:rPr>
              <a:t>In the United Kingdom, "Cristian Fashions Design" is a private limited corporation. Limited liability is provided by this legal structure, guaranteeing the protection of the owner's private assets. It complies with fewer legal restrictions, facilitates ownership transfers with ease, draws investment, and protects financial privacy (</a:t>
            </a:r>
            <a:r>
              <a:rPr lang="en-IN" sz="1200" kern="1200" dirty="0" err="1">
                <a:solidFill>
                  <a:schemeClr val="tx1"/>
                </a:solidFill>
                <a:effectLst/>
                <a:latin typeface="+mn-lt"/>
                <a:ea typeface="+mn-ea"/>
                <a:cs typeface="+mn-cs"/>
              </a:rPr>
              <a:t>Goworek</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a:t>
            </a:r>
          </a:p>
        </p:txBody>
      </p:sp>
      <p:sp>
        <p:nvSpPr>
          <p:cNvPr id="4" name="Slide Number Placeholder 3"/>
          <p:cNvSpPr>
            <a:spLocks noGrp="1"/>
          </p:cNvSpPr>
          <p:nvPr>
            <p:ph type="sldNum" sz="quarter" idx="5"/>
          </p:nvPr>
        </p:nvSpPr>
        <p:spPr/>
        <p:txBody>
          <a:bodyPr/>
          <a:lstStyle/>
          <a:p>
            <a:fld id="{4908806A-628A-467B-BAAB-50039FA25F49}" type="slidenum">
              <a:rPr lang="en-IN" smtClean="0"/>
              <a:t>5</a:t>
            </a:fld>
            <a:endParaRPr lang="en-IN"/>
          </a:p>
        </p:txBody>
      </p:sp>
    </p:spTree>
    <p:extLst>
      <p:ext uri="{BB962C8B-B14F-4D97-AF65-F5344CB8AC3E}">
        <p14:creationId xmlns:p14="http://schemas.microsoft.com/office/powerpoint/2010/main" val="103162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Cristian Fashions Design, renowned for its innovative approach, trend-setting, and customer satisfaction, is a leading force in the fashion industry.</a:t>
            </a:r>
          </a:p>
          <a:p>
            <a:r>
              <a:rPr lang="en-IN" sz="1200" b="1" i="1" kern="1200" dirty="0">
                <a:solidFill>
                  <a:schemeClr val="tx1"/>
                </a:solidFill>
                <a:effectLst/>
                <a:latin typeface="+mn-lt"/>
                <a:ea typeface="+mn-ea"/>
                <a:cs typeface="+mn-cs"/>
              </a:rPr>
              <a:t>1. Leadership and Vision:</a:t>
            </a:r>
            <a:r>
              <a:rPr lang="en-IN" sz="1200" kern="1200" dirty="0">
                <a:solidFill>
                  <a:schemeClr val="tx1"/>
                </a:solidFill>
                <a:effectLst/>
                <a:latin typeface="+mn-lt"/>
                <a:ea typeface="+mn-ea"/>
                <a:cs typeface="+mn-cs"/>
              </a:rPr>
              <a:t> The founder, Cristian, is the driving force behind "Cristian Fashions Design," and that leadership is based on a visionary approach. Developing innovative fashion designs that combine environmental responsibility, fashion, and creativity is central to his goal for the business. Cristian makes sure the business adheres to its principles and objectives through its active leadership (HARPA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a:t>
            </a:r>
          </a:p>
          <a:p>
            <a:r>
              <a:rPr lang="en-IN" sz="1200" b="1" i="1" kern="1200" dirty="0">
                <a:solidFill>
                  <a:schemeClr val="tx1"/>
                </a:solidFill>
                <a:effectLst/>
                <a:latin typeface="+mn-lt"/>
                <a:ea typeface="+mn-ea"/>
                <a:cs typeface="+mn-cs"/>
              </a:rPr>
              <a:t>2. Planning Strategically:</a:t>
            </a:r>
            <a:r>
              <a:rPr lang="en-IN" sz="1200" kern="1200" dirty="0">
                <a:solidFill>
                  <a:schemeClr val="tx1"/>
                </a:solidFill>
                <a:effectLst/>
                <a:latin typeface="+mn-lt"/>
                <a:ea typeface="+mn-ea"/>
                <a:cs typeface="+mn-cs"/>
              </a:rPr>
              <a:t> The management group of "Cristian Fashions Design" has experience in strategic planning and is always monitoring consumer preferences, market trends, and technical developments. This keeps the business competitive while allowing it to quickly adjust to the ever-changing fashion scene (</a:t>
            </a:r>
            <a:r>
              <a:rPr lang="en-IN" sz="1200" kern="1200" dirty="0" err="1">
                <a:solidFill>
                  <a:schemeClr val="tx1"/>
                </a:solidFill>
                <a:effectLst/>
                <a:latin typeface="+mn-lt"/>
                <a:ea typeface="+mn-ea"/>
                <a:cs typeface="+mn-cs"/>
              </a:rPr>
              <a:t>Chira</a:t>
            </a:r>
            <a:r>
              <a:rPr lang="en-IN" sz="1200" kern="1200" dirty="0">
                <a:solidFill>
                  <a:schemeClr val="tx1"/>
                </a:solidFill>
                <a:effectLst/>
                <a:latin typeface="+mn-lt"/>
                <a:ea typeface="+mn-ea"/>
                <a:cs typeface="+mn-cs"/>
              </a:rPr>
              <a:t>, 2023).</a:t>
            </a:r>
          </a:p>
          <a:p>
            <a:r>
              <a:rPr lang="en-IN" sz="1200" b="1" i="1" kern="1200" dirty="0">
                <a:solidFill>
                  <a:schemeClr val="tx1"/>
                </a:solidFill>
                <a:effectLst/>
                <a:latin typeface="+mn-lt"/>
                <a:ea typeface="+mn-ea"/>
                <a:cs typeface="+mn-cs"/>
              </a:rPr>
              <a:t>3. Empowerment of Teams:</a:t>
            </a:r>
            <a:r>
              <a:rPr lang="en-IN" sz="1200" kern="1200" dirty="0">
                <a:solidFill>
                  <a:schemeClr val="tx1"/>
                </a:solidFill>
                <a:effectLst/>
                <a:latin typeface="+mn-lt"/>
                <a:ea typeface="+mn-ea"/>
                <a:cs typeface="+mn-cs"/>
              </a:rPr>
              <a:t> The administration is adamant about encouraging employee empowerment and a diverse, creative, and collaborative culture. The company's inventive designs and methods are a result of the team members' encouragement to share their thoughts.</a:t>
            </a:r>
          </a:p>
          <a:p>
            <a:r>
              <a:rPr lang="en-IN" sz="1200" b="1" i="1" kern="1200" dirty="0">
                <a:solidFill>
                  <a:schemeClr val="tx1"/>
                </a:solidFill>
                <a:effectLst/>
                <a:latin typeface="+mn-lt"/>
                <a:ea typeface="+mn-ea"/>
                <a:cs typeface="+mn-cs"/>
              </a:rPr>
              <a:t>4. Environmental Projects:</a:t>
            </a:r>
            <a:r>
              <a:rPr lang="en-IN" sz="1200" kern="1200" dirty="0">
                <a:solidFill>
                  <a:schemeClr val="tx1"/>
                </a:solidFill>
                <a:effectLst/>
                <a:latin typeface="+mn-lt"/>
                <a:ea typeface="+mn-ea"/>
                <a:cs typeface="+mn-cs"/>
              </a:rPr>
              <a:t> Under the direction of management, "Cristian Fashions Design" is dedicated to sustainability. It included eco-friendly procedures in its business operations, ethically sourcing materials, and reducing its environmental impact all the while providing outstanding fashion experiences.</a:t>
            </a:r>
          </a:p>
        </p:txBody>
      </p:sp>
      <p:sp>
        <p:nvSpPr>
          <p:cNvPr id="4" name="Slide Number Placeholder 3"/>
          <p:cNvSpPr>
            <a:spLocks noGrp="1"/>
          </p:cNvSpPr>
          <p:nvPr>
            <p:ph type="sldNum" sz="quarter" idx="5"/>
          </p:nvPr>
        </p:nvSpPr>
        <p:spPr/>
        <p:txBody>
          <a:bodyPr/>
          <a:lstStyle/>
          <a:p>
            <a:fld id="{4908806A-628A-467B-BAAB-50039FA25F49}" type="slidenum">
              <a:rPr lang="en-IN" smtClean="0"/>
              <a:t>6</a:t>
            </a:fld>
            <a:endParaRPr lang="en-IN"/>
          </a:p>
        </p:txBody>
      </p:sp>
    </p:spTree>
    <p:extLst>
      <p:ext uri="{BB962C8B-B14F-4D97-AF65-F5344CB8AC3E}">
        <p14:creationId xmlns:p14="http://schemas.microsoft.com/office/powerpoint/2010/main" val="3063328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"Cristian Fashions Design" must strategically manage brand recognition and resource limits to capitalize on creative potential and local production advantages while navigating market rivalry and economic fluctuations.</a:t>
            </a:r>
          </a:p>
          <a:p>
            <a:r>
              <a:rPr lang="en-IN" sz="1200" b="1" kern="1200" dirty="0">
                <a:solidFill>
                  <a:schemeClr val="tx1"/>
                </a:solidFill>
                <a:effectLst/>
                <a:latin typeface="+mn-lt"/>
                <a:ea typeface="+mn-ea"/>
                <a:cs typeface="+mn-cs"/>
              </a:rPr>
              <a:t>Strength</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Weakness</a:t>
            </a:r>
            <a:endParaRPr lang="en-IN"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1. Distinctive Design Aesthetics:</a:t>
            </a:r>
            <a:r>
              <a:rPr lang="en-IN" sz="1200" kern="1200" dirty="0">
                <a:solidFill>
                  <a:schemeClr val="tx1"/>
                </a:solidFill>
                <a:effectLst/>
                <a:latin typeface="+mn-lt"/>
                <a:ea typeface="+mn-ea"/>
                <a:cs typeface="+mn-cs"/>
              </a:rPr>
              <a:t> "Cristian Fashions Design" takes pleasure in its avant-garde and unique apparel designs, which have the ability to establish trends and draw in trend-conscious customers.</a:t>
            </a:r>
          </a:p>
          <a:p>
            <a:r>
              <a:rPr lang="en-IN" sz="1200" b="1" i="1" kern="1200" dirty="0">
                <a:solidFill>
                  <a:schemeClr val="tx1"/>
                </a:solidFill>
                <a:effectLst/>
                <a:latin typeface="+mn-lt"/>
                <a:ea typeface="+mn-ea"/>
                <a:cs typeface="+mn-cs"/>
              </a:rPr>
              <a:t>2. Skilled Design Team:</a:t>
            </a:r>
            <a:r>
              <a:rPr lang="en-IN" sz="1200" kern="1200" dirty="0">
                <a:solidFill>
                  <a:schemeClr val="tx1"/>
                </a:solidFill>
                <a:effectLst/>
                <a:latin typeface="+mn-lt"/>
                <a:ea typeface="+mn-ea"/>
                <a:cs typeface="+mn-cs"/>
              </a:rPr>
              <a:t> The organisation has a strong creative and professional design team that can produce unique and captivating fashion concepts, giving it a competitive advantage (Quezada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a:t>
            </a:r>
          </a:p>
          <a:p>
            <a:r>
              <a:rPr lang="en-IN" sz="1200" b="1" i="1" kern="1200" dirty="0">
                <a:solidFill>
                  <a:schemeClr val="tx1"/>
                </a:solidFill>
                <a:effectLst/>
                <a:latin typeface="+mn-lt"/>
                <a:ea typeface="+mn-ea"/>
                <a:cs typeface="+mn-cs"/>
              </a:rPr>
              <a:t>3. Local Production:</a:t>
            </a:r>
            <a:r>
              <a:rPr lang="en-IN" sz="1200" kern="1200" dirty="0">
                <a:solidFill>
                  <a:schemeClr val="tx1"/>
                </a:solidFill>
                <a:effectLst/>
                <a:latin typeface="+mn-lt"/>
                <a:ea typeface="+mn-ea"/>
                <a:cs typeface="+mn-cs"/>
              </a:rPr>
              <a:t> Locating facilities for production close by can help with quality control, turnaround time, and building a sense of local support.</a:t>
            </a:r>
          </a:p>
          <a:p>
            <a:r>
              <a:rPr lang="en-IN" sz="1200" b="1" i="1" kern="1200" dirty="0">
                <a:solidFill>
                  <a:schemeClr val="tx1"/>
                </a:solidFill>
                <a:effectLst/>
                <a:latin typeface="+mn-lt"/>
                <a:ea typeface="+mn-ea"/>
                <a:cs typeface="+mn-cs"/>
              </a:rPr>
              <a:t>1. Restricted Brand Recognition:</a:t>
            </a:r>
            <a:r>
              <a:rPr lang="en-IN" sz="1200" kern="1200" dirty="0">
                <a:solidFill>
                  <a:schemeClr val="tx1"/>
                </a:solidFill>
                <a:effectLst/>
                <a:latin typeface="+mn-lt"/>
                <a:ea typeface="+mn-ea"/>
                <a:cs typeface="+mn-cs"/>
              </a:rPr>
              <a:t> The brand is fresh and has not yet built a reputation, which could make it difficult to gain market share among more established competitors (</a:t>
            </a:r>
            <a:r>
              <a:rPr lang="en-IN" sz="1200" kern="1200" dirty="0" err="1">
                <a:solidFill>
                  <a:schemeClr val="tx1"/>
                </a:solidFill>
                <a:effectLst/>
                <a:latin typeface="+mn-lt"/>
                <a:ea typeface="+mn-ea"/>
                <a:cs typeface="+mn-cs"/>
              </a:rPr>
              <a:t>Namugenyi</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a:t>
            </a:r>
          </a:p>
          <a:p>
            <a:r>
              <a:rPr lang="en-IN" sz="1200" b="1" i="1" kern="1200" dirty="0">
                <a:solidFill>
                  <a:schemeClr val="tx1"/>
                </a:solidFill>
                <a:effectLst/>
                <a:latin typeface="+mn-lt"/>
                <a:ea typeface="+mn-ea"/>
                <a:cs typeface="+mn-cs"/>
              </a:rPr>
              <a:t>2. Limited Resources:</a:t>
            </a:r>
            <a:r>
              <a:rPr lang="en-IN" sz="1200" kern="1200" dirty="0">
                <a:solidFill>
                  <a:schemeClr val="tx1"/>
                </a:solidFill>
                <a:effectLst/>
                <a:latin typeface="+mn-lt"/>
                <a:ea typeface="+mn-ea"/>
                <a:cs typeface="+mn-cs"/>
              </a:rPr>
              <a:t> Adopting an aggressive marketing strategy or scaling up production capabilities may be more difficult when starting with fewer financial resources.</a:t>
            </a:r>
          </a:p>
          <a:p>
            <a:r>
              <a:rPr lang="en-IN" sz="1200" b="1" i="1" kern="1200" dirty="0">
                <a:solidFill>
                  <a:schemeClr val="tx1"/>
                </a:solidFill>
                <a:effectLst/>
                <a:latin typeface="+mn-lt"/>
                <a:ea typeface="+mn-ea"/>
                <a:cs typeface="+mn-cs"/>
              </a:rPr>
              <a:t>3. Design Replication Risk:</a:t>
            </a:r>
            <a:r>
              <a:rPr lang="en-IN" sz="1200" kern="1200" dirty="0">
                <a:solidFill>
                  <a:schemeClr val="tx1"/>
                </a:solidFill>
                <a:effectLst/>
                <a:latin typeface="+mn-lt"/>
                <a:ea typeface="+mn-ea"/>
                <a:cs typeface="+mn-cs"/>
              </a:rPr>
              <a:t> Due to the fashion industry's fast-paced nature, there is a chance that rivals will copy a design, which would lessen its uniqueness.</a:t>
            </a:r>
          </a:p>
          <a:p>
            <a:r>
              <a:rPr lang="en-IN" sz="1200" b="1" kern="1200" dirty="0">
                <a:solidFill>
                  <a:schemeClr val="tx1"/>
                </a:solidFill>
                <a:effectLst/>
                <a:latin typeface="+mn-lt"/>
                <a:ea typeface="+mn-ea"/>
                <a:cs typeface="+mn-cs"/>
              </a:rPr>
              <a:t>Opportunities</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Threats</a:t>
            </a:r>
            <a:endParaRPr lang="en-IN"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1. Internet Presence:</a:t>
            </a:r>
            <a:r>
              <a:rPr lang="en-IN" sz="1200" kern="1200" dirty="0">
                <a:solidFill>
                  <a:schemeClr val="tx1"/>
                </a:solidFill>
                <a:effectLst/>
                <a:latin typeface="+mn-lt"/>
                <a:ea typeface="+mn-ea"/>
                <a:cs typeface="+mn-cs"/>
              </a:rPr>
              <a:t> In utilising digital marketing and e-commerce channels, a company can reach a worldwide client base in addition to physical locations.</a:t>
            </a:r>
          </a:p>
          <a:p>
            <a:r>
              <a:rPr lang="en-IN" sz="1200" b="1" i="1" kern="1200" dirty="0">
                <a:solidFill>
                  <a:schemeClr val="tx1"/>
                </a:solidFill>
                <a:effectLst/>
                <a:latin typeface="+mn-lt"/>
                <a:ea typeface="+mn-ea"/>
                <a:cs typeface="+mn-cs"/>
              </a:rPr>
              <a:t>2. Collaborations and Partnerships:</a:t>
            </a:r>
            <a:r>
              <a:rPr lang="en-IN" sz="1200" kern="1200" dirty="0">
                <a:solidFill>
                  <a:schemeClr val="tx1"/>
                </a:solidFill>
                <a:effectLst/>
                <a:latin typeface="+mn-lt"/>
                <a:ea typeface="+mn-ea"/>
                <a:cs typeface="+mn-cs"/>
              </a:rPr>
              <a:t> Establishing partnerships with fashion events, shops, or influencers can increase the visibility and credibility of a business.</a:t>
            </a:r>
          </a:p>
          <a:p>
            <a:r>
              <a:rPr lang="en-IN" sz="1200" b="1" i="1" kern="1200" dirty="0">
                <a:solidFill>
                  <a:schemeClr val="tx1"/>
                </a:solidFill>
                <a:effectLst/>
                <a:latin typeface="+mn-lt"/>
                <a:ea typeface="+mn-ea"/>
                <a:cs typeface="+mn-cs"/>
              </a:rPr>
              <a:t>1. Industry Competition:</a:t>
            </a:r>
            <a:r>
              <a:rPr lang="en-IN" sz="1200" kern="1200" dirty="0">
                <a:solidFill>
                  <a:schemeClr val="tx1"/>
                </a:solidFill>
                <a:effectLst/>
                <a:latin typeface="+mn-lt"/>
                <a:ea typeface="+mn-ea"/>
                <a:cs typeface="+mn-cs"/>
              </a:rPr>
              <a:t> Gaining a share of the market and interest from customers may be difficult if well-known fashion companies are the primary competitors.</a:t>
            </a:r>
          </a:p>
          <a:p>
            <a:r>
              <a:rPr lang="en-IN" sz="1200" b="1" i="1" kern="1200" dirty="0">
                <a:solidFill>
                  <a:schemeClr val="tx1"/>
                </a:solidFill>
                <a:effectLst/>
                <a:latin typeface="+mn-lt"/>
                <a:ea typeface="+mn-ea"/>
                <a:cs typeface="+mn-cs"/>
              </a:rPr>
              <a:t>2. Economic Uncertainties: </a:t>
            </a:r>
            <a:r>
              <a:rPr lang="en-IN" sz="1200" kern="1200" dirty="0">
                <a:solidFill>
                  <a:schemeClr val="tx1"/>
                </a:solidFill>
                <a:effectLst/>
                <a:latin typeface="+mn-lt"/>
                <a:ea typeface="+mn-ea"/>
                <a:cs typeface="+mn-cs"/>
              </a:rPr>
              <a:t>Changes in the economy or unanticipated occurrences may influence consumer spending patterns, which may affect the demand for luxuries or non-essential goods like high-end fashion.</a:t>
            </a:r>
          </a:p>
        </p:txBody>
      </p:sp>
      <p:sp>
        <p:nvSpPr>
          <p:cNvPr id="4" name="Slide Number Placeholder 3"/>
          <p:cNvSpPr>
            <a:spLocks noGrp="1"/>
          </p:cNvSpPr>
          <p:nvPr>
            <p:ph type="sldNum" sz="quarter" idx="5"/>
          </p:nvPr>
        </p:nvSpPr>
        <p:spPr/>
        <p:txBody>
          <a:bodyPr/>
          <a:lstStyle/>
          <a:p>
            <a:fld id="{4908806A-628A-467B-BAAB-50039FA25F49}" type="slidenum">
              <a:rPr lang="en-IN" smtClean="0"/>
              <a:t>7</a:t>
            </a:fld>
            <a:endParaRPr lang="en-IN"/>
          </a:p>
        </p:txBody>
      </p:sp>
    </p:spTree>
    <p:extLst>
      <p:ext uri="{BB962C8B-B14F-4D97-AF65-F5344CB8AC3E}">
        <p14:creationId xmlns:p14="http://schemas.microsoft.com/office/powerpoint/2010/main" val="2080429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section will illustrate the cash flow of Cristian Fashions.</a:t>
            </a:r>
          </a:p>
          <a:p>
            <a:r>
              <a:rPr lang="en-US" dirty="0"/>
              <a:t>Particulars 	January	February	March	April	May	June	July	August	September	October	November	</a:t>
            </a:r>
            <a:r>
              <a:rPr lang="en-US" dirty="0" err="1"/>
              <a:t>december</a:t>
            </a:r>
            <a:r>
              <a:rPr lang="en-US" dirty="0"/>
              <a:t> 	Total </a:t>
            </a:r>
          </a:p>
          <a:p>
            <a:r>
              <a:rPr lang="en-US" dirty="0"/>
              <a:t>Cash inflow :	 	 	 	 	 	 	 	 	 	 	 	 	 </a:t>
            </a:r>
          </a:p>
          <a:p>
            <a:r>
              <a:rPr lang="en-US" dirty="0"/>
              <a:t>Cash at the beginning of the month	2000	 	 	 	 	 	 	 	 	 	 	 	 </a:t>
            </a:r>
          </a:p>
          <a:p>
            <a:r>
              <a:rPr lang="en-US" dirty="0"/>
              <a:t>Sales 	6500	6500	6500	6500	6500	6500	6500	6500	6500	6500	6500	6500	 </a:t>
            </a:r>
          </a:p>
          <a:p>
            <a:r>
              <a:rPr lang="en-US" dirty="0"/>
              <a:t>TOTAL AMOUNT OF CASH INFLOW	8500	5000	5000	5000	5000	5000	5000	5000	5000	5000	5000	5000	63500</a:t>
            </a:r>
          </a:p>
          <a:p>
            <a:r>
              <a:rPr lang="en-US" dirty="0"/>
              <a:t>Cash outflow :	 	 	 	 	 	 	 	 	 	 	 	 	 </a:t>
            </a:r>
          </a:p>
          <a:p>
            <a:r>
              <a:rPr lang="en-US" dirty="0"/>
              <a:t>Raw materials 	50	50	50	50	50	50	50	50	50	50	50	50	600</a:t>
            </a:r>
          </a:p>
          <a:p>
            <a:r>
              <a:rPr lang="en-US" dirty="0" err="1"/>
              <a:t>Labour</a:t>
            </a:r>
            <a:r>
              <a:rPr lang="en-US" dirty="0"/>
              <a:t> 	500	500	500	500	500	500	500	500	500	500	500	500	6000</a:t>
            </a:r>
          </a:p>
          <a:p>
            <a:r>
              <a:rPr lang="en-US" dirty="0"/>
              <a:t>Utilities 	200	200	200	200	200	200	200	200	200	200	200	200	2400</a:t>
            </a:r>
          </a:p>
          <a:p>
            <a:r>
              <a:rPr lang="en-US" dirty="0"/>
              <a:t>Commissions 	600	600	600	600	600	600	600	600	600	600	600	600	7200</a:t>
            </a:r>
          </a:p>
          <a:p>
            <a:r>
              <a:rPr lang="en-US" dirty="0"/>
              <a:t>Rent and rates 	1000	1000	1000	1000	1000	1000	1000	1000	1000	1000	1000	1000	12000</a:t>
            </a:r>
          </a:p>
          <a:p>
            <a:r>
              <a:rPr lang="en-US" dirty="0"/>
              <a:t>Cost of marketing 	500	500	500	500	500	500	500	500	500	500	500	500	6000</a:t>
            </a:r>
          </a:p>
          <a:p>
            <a:r>
              <a:rPr lang="en-US" dirty="0"/>
              <a:t>Wages and salaries 	1500	1500	1500	1500	1500	1500	1500	1500	1500	1500	1500	1500	18000</a:t>
            </a:r>
          </a:p>
          <a:p>
            <a:r>
              <a:rPr lang="en-US" dirty="0"/>
              <a:t>Taxes 	 	 	500	 	 	 	500	 	 	 	500	 	1500</a:t>
            </a:r>
          </a:p>
          <a:p>
            <a:r>
              <a:rPr lang="en-US" dirty="0"/>
              <a:t>TOTAL AMOUNT OF CASH OUTFLOW	4350	4350	4850	4350	4350	4350	4850	4350	4350	4350	4850	4350	53700</a:t>
            </a:r>
          </a:p>
          <a:p>
            <a:r>
              <a:rPr lang="en-US" dirty="0"/>
              <a:t> 	 	 	 	 	 	 	 	 	 	 	 	 	 </a:t>
            </a:r>
          </a:p>
          <a:p>
            <a:r>
              <a:rPr lang="en-US" dirty="0"/>
              <a:t>Net cash inflow / (outflow)	4150	650	150	650	650	650	150	650	650	650	150	650	9800</a:t>
            </a:r>
          </a:p>
          <a:p>
            <a:endParaRPr lang="en-US" dirty="0"/>
          </a:p>
          <a:p>
            <a:r>
              <a:rPr lang="en-US" dirty="0"/>
              <a:t>According to the above-mentioned data of Cristian Fashions, the total amount of cash inflows for 12 months is 63500. The total amount of cash outflows for 12 months is 53700. Furthermore, the Net amount of cash inflow/outflow for 12 months is 9800 (Zhang et al., 2021).</a:t>
            </a:r>
          </a:p>
        </p:txBody>
      </p:sp>
      <p:sp>
        <p:nvSpPr>
          <p:cNvPr id="4" name="Slide Number Placeholder 3"/>
          <p:cNvSpPr>
            <a:spLocks noGrp="1"/>
          </p:cNvSpPr>
          <p:nvPr>
            <p:ph type="sldNum" sz="quarter" idx="5"/>
          </p:nvPr>
        </p:nvSpPr>
        <p:spPr/>
        <p:txBody>
          <a:bodyPr/>
          <a:lstStyle/>
          <a:p>
            <a:fld id="{4908806A-628A-467B-BAAB-50039FA25F49}" type="slidenum">
              <a:rPr lang="en-IN" smtClean="0"/>
              <a:t>8</a:t>
            </a:fld>
            <a:endParaRPr lang="en-IN"/>
          </a:p>
        </p:txBody>
      </p:sp>
    </p:spTree>
    <p:extLst>
      <p:ext uri="{BB962C8B-B14F-4D97-AF65-F5344CB8AC3E}">
        <p14:creationId xmlns:p14="http://schemas.microsoft.com/office/powerpoint/2010/main" val="3605075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above section discusses an overview of the selected business and the details of the product of the company. The ownership and legal format of Cristian Fashions are mentioned. Then, the management of Cristian Fashions is elaborated. An analysis of the business idea of the selected company using the SWOT analysis model is illustrated above. The cash flow of the chosen company is mentioned in the above section.</a:t>
            </a:r>
          </a:p>
        </p:txBody>
      </p:sp>
      <p:sp>
        <p:nvSpPr>
          <p:cNvPr id="4" name="Slide Number Placeholder 3"/>
          <p:cNvSpPr>
            <a:spLocks noGrp="1"/>
          </p:cNvSpPr>
          <p:nvPr>
            <p:ph type="sldNum" sz="quarter" idx="5"/>
          </p:nvPr>
        </p:nvSpPr>
        <p:spPr/>
        <p:txBody>
          <a:bodyPr/>
          <a:lstStyle/>
          <a:p>
            <a:fld id="{4908806A-628A-467B-BAAB-50039FA25F49}" type="slidenum">
              <a:rPr lang="en-IN" smtClean="0"/>
              <a:t>9</a:t>
            </a:fld>
            <a:endParaRPr lang="en-IN"/>
          </a:p>
        </p:txBody>
      </p:sp>
    </p:spTree>
    <p:extLst>
      <p:ext uri="{BB962C8B-B14F-4D97-AF65-F5344CB8AC3E}">
        <p14:creationId xmlns:p14="http://schemas.microsoft.com/office/powerpoint/2010/main" val="2882911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Chira</a:t>
            </a:r>
            <a:r>
              <a:rPr lang="en-IN" sz="1200" kern="1200" dirty="0">
                <a:solidFill>
                  <a:schemeClr val="tx1"/>
                </a:solidFill>
                <a:effectLst/>
                <a:latin typeface="+mn-lt"/>
                <a:ea typeface="+mn-ea"/>
                <a:cs typeface="+mn-cs"/>
              </a:rPr>
              <a:t>, S.C., (2023). THE CONTEMPORARY FASHION CONSUMER: PROFILE, FEATURES, TYPOLOGIES. </a:t>
            </a:r>
            <a:r>
              <a:rPr lang="en-IN" sz="1200" i="1" kern="1200" dirty="0">
                <a:solidFill>
                  <a:schemeClr val="tx1"/>
                </a:solidFill>
                <a:effectLst/>
                <a:latin typeface="+mn-lt"/>
                <a:ea typeface="+mn-ea"/>
                <a:cs typeface="+mn-cs"/>
              </a:rPr>
              <a:t>Journal of Romanian Literary Studies</a:t>
            </a:r>
            <a:r>
              <a:rPr lang="en-IN" sz="1200" kern="1200" dirty="0">
                <a:solidFill>
                  <a:schemeClr val="tx1"/>
                </a:solidFill>
                <a:effectLst/>
                <a:latin typeface="+mn-lt"/>
                <a:ea typeface="+mn-ea"/>
                <a:cs typeface="+mn-cs"/>
              </a:rPr>
              <a:t>, (34).</a:t>
            </a:r>
          </a:p>
          <a:p>
            <a:r>
              <a:rPr lang="en-IN" sz="1200" kern="1200" dirty="0" err="1">
                <a:solidFill>
                  <a:schemeClr val="tx1"/>
                </a:solidFill>
                <a:effectLst/>
                <a:latin typeface="+mn-lt"/>
                <a:ea typeface="+mn-ea"/>
                <a:cs typeface="+mn-cs"/>
              </a:rPr>
              <a:t>Goworek</a:t>
            </a:r>
            <a:r>
              <a:rPr lang="en-IN" sz="1200" kern="1200" dirty="0">
                <a:solidFill>
                  <a:schemeClr val="tx1"/>
                </a:solidFill>
                <a:effectLst/>
                <a:latin typeface="+mn-lt"/>
                <a:ea typeface="+mn-ea"/>
                <a:cs typeface="+mn-cs"/>
              </a:rPr>
              <a:t>, H., </a:t>
            </a:r>
            <a:r>
              <a:rPr lang="en-IN" sz="1200" kern="1200" dirty="0" err="1">
                <a:solidFill>
                  <a:schemeClr val="tx1"/>
                </a:solidFill>
                <a:effectLst/>
                <a:latin typeface="+mn-lt"/>
                <a:ea typeface="+mn-ea"/>
                <a:cs typeface="+mn-cs"/>
              </a:rPr>
              <a:t>Oxborrow</a:t>
            </a:r>
            <a:r>
              <a:rPr lang="en-IN" sz="1200" kern="1200" dirty="0">
                <a:solidFill>
                  <a:schemeClr val="tx1"/>
                </a:solidFill>
                <a:effectLst/>
                <a:latin typeface="+mn-lt"/>
                <a:ea typeface="+mn-ea"/>
                <a:cs typeface="+mn-cs"/>
              </a:rPr>
              <a:t>, L., Claxton, S., McLaren, A., Cooper, T. and Hill, H., (2020). Managing sustainability in the fashion business: Challenges in product development for clothing longevity in the UK. </a:t>
            </a:r>
            <a:r>
              <a:rPr lang="en-IN" sz="1200" i="1" kern="1200" dirty="0">
                <a:solidFill>
                  <a:schemeClr val="tx1"/>
                </a:solidFill>
                <a:effectLst/>
                <a:latin typeface="+mn-lt"/>
                <a:ea typeface="+mn-ea"/>
                <a:cs typeface="+mn-cs"/>
              </a:rPr>
              <a:t>Journal of Business Research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117</a:t>
            </a:r>
            <a:r>
              <a:rPr lang="en-IN" sz="1200" kern="1200" dirty="0">
                <a:solidFill>
                  <a:schemeClr val="tx1"/>
                </a:solidFill>
                <a:effectLst/>
                <a:latin typeface="+mn-lt"/>
                <a:ea typeface="+mn-ea"/>
                <a:cs typeface="+mn-cs"/>
              </a:rPr>
              <a:t>.</a:t>
            </a:r>
          </a:p>
          <a:p>
            <a:r>
              <a:rPr lang="en-IN" sz="1200" kern="1200" dirty="0">
                <a:solidFill>
                  <a:schemeClr val="tx1"/>
                </a:solidFill>
                <a:effectLst/>
                <a:latin typeface="+mn-lt"/>
                <a:ea typeface="+mn-ea"/>
                <a:cs typeface="+mn-cs"/>
              </a:rPr>
              <a:t>HARPA, R., PIROI, C. and CRISTIAN, I., (2023). RIPPED JEANS: THE DISCREPANCY BETWEEN QUALITY ASSURANCE STRATEGIES IN THE SUSTAINABLE PRODUCTION OF DENIM AND THE MARKET STRATEGIES OF FASHION MANUFACTURERS.</a:t>
            </a:r>
          </a:p>
          <a:p>
            <a:r>
              <a:rPr lang="en-IN" sz="1200" kern="1200" dirty="0">
                <a:solidFill>
                  <a:schemeClr val="tx1"/>
                </a:solidFill>
                <a:effectLst/>
                <a:latin typeface="+mn-lt"/>
                <a:ea typeface="+mn-ea"/>
                <a:cs typeface="+mn-cs"/>
              </a:rPr>
              <a:t>Jia, F., Yin, S., Chen, L. and Chen, X., (2020). The circular economy in the textile and apparel industry: A systematic literature review. </a:t>
            </a:r>
            <a:r>
              <a:rPr lang="en-IN" sz="1200" i="1" kern="1200" dirty="0">
                <a:solidFill>
                  <a:schemeClr val="tx1"/>
                </a:solidFill>
                <a:effectLst/>
                <a:latin typeface="+mn-lt"/>
                <a:ea typeface="+mn-ea"/>
                <a:cs typeface="+mn-cs"/>
              </a:rPr>
              <a:t>Journal of Cleaner Production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259</a:t>
            </a:r>
            <a:r>
              <a:rPr lang="en-IN" sz="1200" kern="1200" dirty="0">
                <a:solidFill>
                  <a:schemeClr val="tx1"/>
                </a:solidFill>
                <a:effectLst/>
                <a:latin typeface="+mn-lt"/>
                <a:ea typeface="+mn-ea"/>
                <a:cs typeface="+mn-cs"/>
              </a:rPr>
              <a:t>.</a:t>
            </a:r>
          </a:p>
          <a:p>
            <a:r>
              <a:rPr lang="en-IN" sz="1200" kern="1200" dirty="0" err="1">
                <a:solidFill>
                  <a:schemeClr val="tx1"/>
                </a:solidFill>
                <a:effectLst/>
                <a:latin typeface="+mn-lt"/>
                <a:ea typeface="+mn-ea"/>
                <a:cs typeface="+mn-cs"/>
              </a:rPr>
              <a:t>Namugenyi</a:t>
            </a:r>
            <a:r>
              <a:rPr lang="en-IN" sz="1200" kern="1200" dirty="0">
                <a:solidFill>
                  <a:schemeClr val="tx1"/>
                </a:solidFill>
                <a:effectLst/>
                <a:latin typeface="+mn-lt"/>
                <a:ea typeface="+mn-ea"/>
                <a:cs typeface="+mn-cs"/>
              </a:rPr>
              <a:t>, C., </a:t>
            </a:r>
            <a:r>
              <a:rPr lang="en-IN" sz="1200" kern="1200" dirty="0" err="1">
                <a:solidFill>
                  <a:schemeClr val="tx1"/>
                </a:solidFill>
                <a:effectLst/>
                <a:latin typeface="+mn-lt"/>
                <a:ea typeface="+mn-ea"/>
                <a:cs typeface="+mn-cs"/>
              </a:rPr>
              <a:t>Nimmagadda</a:t>
            </a:r>
            <a:r>
              <a:rPr lang="en-IN" sz="1200" kern="1200" dirty="0">
                <a:solidFill>
                  <a:schemeClr val="tx1"/>
                </a:solidFill>
                <a:effectLst/>
                <a:latin typeface="+mn-lt"/>
                <a:ea typeface="+mn-ea"/>
                <a:cs typeface="+mn-cs"/>
              </a:rPr>
              <a:t>, S.L. and </a:t>
            </a:r>
            <a:r>
              <a:rPr lang="en-IN" sz="1200" kern="1200" dirty="0" err="1">
                <a:solidFill>
                  <a:schemeClr val="tx1"/>
                </a:solidFill>
                <a:effectLst/>
                <a:latin typeface="+mn-lt"/>
                <a:ea typeface="+mn-ea"/>
                <a:cs typeface="+mn-cs"/>
              </a:rPr>
              <a:t>Reiners</a:t>
            </a:r>
            <a:r>
              <a:rPr lang="en-IN" sz="1200" kern="1200" dirty="0">
                <a:solidFill>
                  <a:schemeClr val="tx1"/>
                </a:solidFill>
                <a:effectLst/>
                <a:latin typeface="+mn-lt"/>
                <a:ea typeface="+mn-ea"/>
                <a:cs typeface="+mn-cs"/>
              </a:rPr>
              <a:t>, T., (2019). Design of a SWOT analysis model and its evaluation in diverse digital business ecosystem contexts. </a:t>
            </a:r>
            <a:r>
              <a:rPr lang="en-IN" sz="1200" i="1" kern="1200" dirty="0">
                <a:solidFill>
                  <a:schemeClr val="tx1"/>
                </a:solidFill>
                <a:effectLst/>
                <a:latin typeface="+mn-lt"/>
                <a:ea typeface="+mn-ea"/>
                <a:cs typeface="+mn-cs"/>
              </a:rPr>
              <a:t>Procedia Computer Science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159</a:t>
            </a:r>
            <a:r>
              <a:rPr lang="en-IN" sz="1200" kern="1200" dirty="0">
                <a:solidFill>
                  <a:schemeClr val="tx1"/>
                </a:solidFill>
                <a:effectLst/>
                <a:latin typeface="+mn-lt"/>
                <a:ea typeface="+mn-ea"/>
                <a:cs typeface="+mn-cs"/>
              </a:rPr>
              <a:t>.</a:t>
            </a:r>
          </a:p>
          <a:p>
            <a:r>
              <a:rPr lang="en-IN" sz="1200" kern="1200" dirty="0">
                <a:solidFill>
                  <a:schemeClr val="tx1"/>
                </a:solidFill>
                <a:effectLst/>
                <a:latin typeface="+mn-lt"/>
                <a:ea typeface="+mn-ea"/>
                <a:cs typeface="+mn-cs"/>
              </a:rPr>
              <a:t>Quezada, L.E., </a:t>
            </a:r>
            <a:r>
              <a:rPr lang="en-IN" sz="1200" kern="1200" dirty="0" err="1">
                <a:solidFill>
                  <a:schemeClr val="tx1"/>
                </a:solidFill>
                <a:effectLst/>
                <a:latin typeface="+mn-lt"/>
                <a:ea typeface="+mn-ea"/>
                <a:cs typeface="+mn-cs"/>
              </a:rPr>
              <a:t>Reinao</a:t>
            </a:r>
            <a:r>
              <a:rPr lang="en-IN" sz="1200" kern="1200" dirty="0">
                <a:solidFill>
                  <a:schemeClr val="tx1"/>
                </a:solidFill>
                <a:effectLst/>
                <a:latin typeface="+mn-lt"/>
                <a:ea typeface="+mn-ea"/>
                <a:cs typeface="+mn-cs"/>
              </a:rPr>
              <a:t>, E.A., Palominos, P.I. and </a:t>
            </a:r>
            <a:r>
              <a:rPr lang="en-IN" sz="1200" kern="1200" dirty="0" err="1">
                <a:solidFill>
                  <a:schemeClr val="tx1"/>
                </a:solidFill>
                <a:effectLst/>
                <a:latin typeface="+mn-lt"/>
                <a:ea typeface="+mn-ea"/>
                <a:cs typeface="+mn-cs"/>
              </a:rPr>
              <a:t>Oddershede</a:t>
            </a:r>
            <a:r>
              <a:rPr lang="en-IN" sz="1200" kern="1200" dirty="0">
                <a:solidFill>
                  <a:schemeClr val="tx1"/>
                </a:solidFill>
                <a:effectLst/>
                <a:latin typeface="+mn-lt"/>
                <a:ea typeface="+mn-ea"/>
                <a:cs typeface="+mn-cs"/>
              </a:rPr>
              <a:t>, A.M., (2019). Measuring performance using SWOT analysis and balanced scorecard. </a:t>
            </a:r>
            <a:r>
              <a:rPr lang="en-IN" sz="1200" i="1" kern="1200" dirty="0">
                <a:solidFill>
                  <a:schemeClr val="tx1"/>
                </a:solidFill>
                <a:effectLst/>
                <a:latin typeface="+mn-lt"/>
                <a:ea typeface="+mn-ea"/>
                <a:cs typeface="+mn-cs"/>
              </a:rPr>
              <a:t>Procedia Manufacturing</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39</a:t>
            </a:r>
            <a:r>
              <a:rPr lang="en-IN" sz="1200" kern="1200" dirty="0">
                <a:solidFill>
                  <a:schemeClr val="tx1"/>
                </a:solidFill>
                <a:effectLst/>
                <a:latin typeface="+mn-lt"/>
                <a:ea typeface="+mn-ea"/>
                <a:cs typeface="+mn-cs"/>
              </a:rPr>
              <a:t>.</a:t>
            </a:r>
          </a:p>
          <a:p>
            <a:r>
              <a:rPr lang="en-IN" sz="1200" kern="1200" dirty="0" err="1">
                <a:solidFill>
                  <a:schemeClr val="tx1"/>
                </a:solidFill>
                <a:effectLst/>
                <a:latin typeface="+mn-lt"/>
                <a:ea typeface="+mn-ea"/>
                <a:cs typeface="+mn-cs"/>
              </a:rPr>
              <a:t>Thorisdottir</a:t>
            </a:r>
            <a:r>
              <a:rPr lang="en-IN" sz="1200" kern="1200" dirty="0">
                <a:solidFill>
                  <a:schemeClr val="tx1"/>
                </a:solidFill>
                <a:effectLst/>
                <a:latin typeface="+mn-lt"/>
                <a:ea typeface="+mn-ea"/>
                <a:cs typeface="+mn-cs"/>
              </a:rPr>
              <a:t>, T.S. and </a:t>
            </a:r>
            <a:r>
              <a:rPr lang="en-IN" sz="1200" kern="1200" dirty="0" err="1">
                <a:solidFill>
                  <a:schemeClr val="tx1"/>
                </a:solidFill>
                <a:effectLst/>
                <a:latin typeface="+mn-lt"/>
                <a:ea typeface="+mn-ea"/>
                <a:cs typeface="+mn-cs"/>
              </a:rPr>
              <a:t>Johannsdottir</a:t>
            </a:r>
            <a:r>
              <a:rPr lang="en-IN" sz="1200" kern="1200" dirty="0">
                <a:solidFill>
                  <a:schemeClr val="tx1"/>
                </a:solidFill>
                <a:effectLst/>
                <a:latin typeface="+mn-lt"/>
                <a:ea typeface="+mn-ea"/>
                <a:cs typeface="+mn-cs"/>
              </a:rPr>
              <a:t>, L., (2019). Sustainability within fashion business models: A systematic literature review. </a:t>
            </a:r>
            <a:r>
              <a:rPr lang="en-IN" sz="1200" i="1" kern="1200" dirty="0">
                <a:solidFill>
                  <a:schemeClr val="tx1"/>
                </a:solidFill>
                <a:effectLst/>
                <a:latin typeface="+mn-lt"/>
                <a:ea typeface="+mn-ea"/>
                <a:cs typeface="+mn-cs"/>
              </a:rPr>
              <a:t>Sustainability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11</a:t>
            </a:r>
            <a:r>
              <a:rPr lang="en-IN" sz="1200" kern="1200" dirty="0">
                <a:solidFill>
                  <a:schemeClr val="tx1"/>
                </a:solidFill>
                <a:effectLst/>
                <a:latin typeface="+mn-lt"/>
                <a:ea typeface="+mn-ea"/>
                <a:cs typeface="+mn-cs"/>
              </a:rPr>
              <a:t>(8).</a:t>
            </a:r>
          </a:p>
          <a:p>
            <a:r>
              <a:rPr lang="en-IN" sz="1200" kern="1200" dirty="0">
                <a:solidFill>
                  <a:schemeClr val="tx1"/>
                </a:solidFill>
                <a:effectLst/>
                <a:latin typeface="+mn-lt"/>
                <a:ea typeface="+mn-ea"/>
                <a:cs typeface="+mn-cs"/>
              </a:rPr>
              <a:t>Zhang, B., Zhang, Y. and Zhou, P., (2021). Consumer attitude towards sustainability of fast fashion products in the UK. </a:t>
            </a:r>
            <a:r>
              <a:rPr lang="en-IN" sz="1200" i="1" kern="1200" dirty="0">
                <a:solidFill>
                  <a:schemeClr val="tx1"/>
                </a:solidFill>
                <a:effectLst/>
                <a:latin typeface="+mn-lt"/>
                <a:ea typeface="+mn-ea"/>
                <a:cs typeface="+mn-cs"/>
              </a:rPr>
              <a:t>Sustainability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13</a:t>
            </a:r>
            <a:r>
              <a:rPr lang="en-IN" sz="1200" kern="1200" dirty="0">
                <a:solidFill>
                  <a:schemeClr val="tx1"/>
                </a:solidFill>
                <a:effectLst/>
                <a:latin typeface="+mn-lt"/>
                <a:ea typeface="+mn-ea"/>
                <a:cs typeface="+mn-cs"/>
              </a:rPr>
              <a:t>(4).</a:t>
            </a:r>
          </a:p>
        </p:txBody>
      </p:sp>
      <p:sp>
        <p:nvSpPr>
          <p:cNvPr id="4" name="Slide Number Placeholder 3"/>
          <p:cNvSpPr>
            <a:spLocks noGrp="1"/>
          </p:cNvSpPr>
          <p:nvPr>
            <p:ph type="sldNum" sz="quarter" idx="5"/>
          </p:nvPr>
        </p:nvSpPr>
        <p:spPr/>
        <p:txBody>
          <a:bodyPr/>
          <a:lstStyle/>
          <a:p>
            <a:fld id="{4908806A-628A-467B-BAAB-50039FA25F49}" type="slidenum">
              <a:rPr lang="en-IN" smtClean="0"/>
              <a:t>10</a:t>
            </a:fld>
            <a:endParaRPr lang="en-IN"/>
          </a:p>
        </p:txBody>
      </p:sp>
    </p:spTree>
    <p:extLst>
      <p:ext uri="{BB962C8B-B14F-4D97-AF65-F5344CB8AC3E}">
        <p14:creationId xmlns:p14="http://schemas.microsoft.com/office/powerpoint/2010/main" val="464240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2487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208173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3858818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CD9C0B-547A-47A7-993D-674E9D3F0552}" type="datetimeFigureOut">
              <a:rPr lang="en-IN" smtClean="0"/>
              <a:t>18-11-2023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916865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CD9C0B-547A-47A7-993D-674E9D3F0552}" type="datetimeFigureOut">
              <a:rPr lang="en-IN" smtClean="0"/>
              <a:t>18-11-2023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3400991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CD9C0B-547A-47A7-993D-674E9D3F0552}" type="datetimeFigureOut">
              <a:rPr lang="en-IN" smtClean="0"/>
              <a:t>18-11-2023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1933436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CD9C0B-547A-47A7-993D-674E9D3F0552}" type="datetimeFigureOut">
              <a:rPr lang="en-IN" smtClean="0"/>
              <a:t>18-11-2023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1443623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CD9C0B-547A-47A7-993D-674E9D3F0552}" type="datetimeFigureOut">
              <a:rPr lang="en-IN" smtClean="0"/>
              <a:t>18-11-2023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1810488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CD9C0B-547A-47A7-993D-674E9D3F0552}" type="datetimeFigureOut">
              <a:rPr lang="en-IN" smtClean="0"/>
              <a:t>18-11-2023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4067421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53CD9C0B-547A-47A7-993D-674E9D3F0552}" type="datetimeFigureOut">
              <a:rPr lang="en-IN" smtClean="0"/>
              <a:t>18-11-2023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1304665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24388159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752103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143541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5497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2111268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1236930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CD9C0B-547A-47A7-993D-674E9D3F0552}" type="datetimeFigureOut">
              <a:rPr lang="en-IN" smtClean="0"/>
              <a:t>18-11-2023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6BF5932-7BCD-43CB-BA89-B699383CA9EC}" type="slidenum">
              <a:rPr lang="en-IN" smtClean="0"/>
              <a:t>‹#›</a:t>
            </a:fld>
            <a:endParaRPr lang="en-IN"/>
          </a:p>
        </p:txBody>
      </p:sp>
    </p:spTree>
    <p:extLst>
      <p:ext uri="{BB962C8B-B14F-4D97-AF65-F5344CB8AC3E}">
        <p14:creationId xmlns:p14="http://schemas.microsoft.com/office/powerpoint/2010/main" val="972687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3CD9C0B-547A-47A7-993D-674E9D3F0552}" type="datetimeFigureOut">
              <a:rPr lang="en-IN" smtClean="0"/>
              <a:t>18-11-2023</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6BF5932-7BCD-43CB-BA89-B699383CA9EC}" type="slidenum">
              <a:rPr lang="en-IN" smtClean="0"/>
              <a:t>‹#›</a:t>
            </a:fld>
            <a:endParaRPr lang="en-IN"/>
          </a:p>
        </p:txBody>
      </p:sp>
    </p:spTree>
    <p:extLst>
      <p:ext uri="{BB962C8B-B14F-4D97-AF65-F5344CB8AC3E}">
        <p14:creationId xmlns:p14="http://schemas.microsoft.com/office/powerpoint/2010/main" val="898987414"/>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735424E-26DB-4491-A753-28E6EA011839}"/>
              </a:ext>
            </a:extLst>
          </p:cNvPr>
          <p:cNvSpPr/>
          <p:nvPr/>
        </p:nvSpPr>
        <p:spPr>
          <a:xfrm>
            <a:off x="5924978" y="2721114"/>
            <a:ext cx="4228081" cy="707886"/>
          </a:xfrm>
          <a:prstGeom prst="rect">
            <a:avLst/>
          </a:prstGeom>
          <a:solidFill>
            <a:schemeClr val="accent1">
              <a:lumMod val="75000"/>
            </a:schemeClr>
          </a:solidFill>
        </p:spPr>
        <p:style>
          <a:lnRef idx="3">
            <a:schemeClr val="lt1"/>
          </a:lnRef>
          <a:fillRef idx="1">
            <a:schemeClr val="accent2"/>
          </a:fillRef>
          <a:effectRef idx="1">
            <a:schemeClr val="accent2"/>
          </a:effectRef>
          <a:fontRef idx="minor">
            <a:schemeClr val="lt1"/>
          </a:fontRef>
        </p:style>
        <p:txBody>
          <a:bodyPr wrap="none">
            <a:spAutoFit/>
          </a:bodyPr>
          <a:lstStyle/>
          <a:p>
            <a:r>
              <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Entrepreneurship </a:t>
            </a:r>
          </a:p>
        </p:txBody>
      </p:sp>
      <p:sp>
        <p:nvSpPr>
          <p:cNvPr id="5" name="Rectangle 4">
            <a:extLst>
              <a:ext uri="{FF2B5EF4-FFF2-40B4-BE49-F238E27FC236}">
                <a16:creationId xmlns:a16="http://schemas.microsoft.com/office/drawing/2014/main" id="{550820BB-9732-4262-8A6E-4D4C7C8B68D5}"/>
              </a:ext>
            </a:extLst>
          </p:cNvPr>
          <p:cNvSpPr/>
          <p:nvPr/>
        </p:nvSpPr>
        <p:spPr>
          <a:xfrm>
            <a:off x="-718187" y="5419214"/>
            <a:ext cx="4717774" cy="923330"/>
          </a:xfrm>
          <a:prstGeom prst="rect">
            <a:avLst/>
          </a:prstGeom>
        </p:spPr>
        <p:txBody>
          <a:bodyPr wrap="square">
            <a:spAutoFit/>
          </a:bodyPr>
          <a:lstStyle/>
          <a:p>
            <a:pPr algn="ctr"/>
            <a:r>
              <a:rPr lang="en-US" dirty="0">
                <a:latin typeface="Times New Roman" panose="02020603050405020304" pitchFamily="18" charset="0"/>
                <a:cs typeface="Times New Roman" panose="02020603050405020304" pitchFamily="18" charset="0"/>
              </a:rPr>
              <a:t>By</a:t>
            </a:r>
          </a:p>
          <a:p>
            <a:pPr algn="ctr"/>
            <a:r>
              <a:rPr lang="en-US" dirty="0">
                <a:latin typeface="Times New Roman" panose="02020603050405020304" pitchFamily="18" charset="0"/>
                <a:cs typeface="Times New Roman" panose="02020603050405020304" pitchFamily="18" charset="0"/>
              </a:rPr>
              <a:t>Student name: ……</a:t>
            </a:r>
          </a:p>
          <a:p>
            <a:pPr algn="ctr"/>
            <a:r>
              <a:rPr lang="en-US" dirty="0">
                <a:latin typeface="Times New Roman" panose="02020603050405020304" pitchFamily="18" charset="0"/>
                <a:cs typeface="Times New Roman" panose="02020603050405020304" pitchFamily="18" charset="0"/>
              </a:rPr>
              <a:t>Student id:</a:t>
            </a:r>
          </a:p>
        </p:txBody>
      </p:sp>
    </p:spTree>
    <p:extLst>
      <p:ext uri="{BB962C8B-B14F-4D97-AF65-F5344CB8AC3E}">
        <p14:creationId xmlns:p14="http://schemas.microsoft.com/office/powerpoint/2010/main" val="2552823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0B6C69E1-2790-474D-A0D0-DD9FDCD36021}"/>
              </a:ext>
            </a:extLst>
          </p:cNvPr>
          <p:cNvSpPr txBox="1">
            <a:spLocks/>
          </p:cNvSpPr>
          <p:nvPr/>
        </p:nvSpPr>
        <p:spPr>
          <a:xfrm>
            <a:off x="4913204" y="424373"/>
            <a:ext cx="2365591" cy="883033"/>
          </a:xfrm>
          <a:prstGeom prst="rect">
            <a:avLst/>
          </a:prstGeom>
        </p:spPr>
        <p:txBody>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US" b="1" u="sng" cap="none" dirty="0">
                <a:ln w="6600">
                  <a:noFill/>
                  <a:prstDash val="solid"/>
                </a:ln>
                <a:effectLst>
                  <a:outerShdw blurRad="38100" dist="38100" dir="2700000" algn="tl">
                    <a:srgbClr val="000000">
                      <a:alpha val="43137"/>
                    </a:srgbClr>
                  </a:outerShdw>
                </a:effectLst>
                <a:latin typeface="+mn-lt"/>
              </a:rPr>
              <a:t>Agenda</a:t>
            </a:r>
            <a:endParaRPr lang="en-US" b="1" u="sng" cap="none" dirty="0">
              <a:ln w="6600">
                <a:noFill/>
                <a:prstDash val="solid"/>
              </a:ln>
              <a:effectLst>
                <a:outerShdw blurRad="38100" dist="38100" dir="2700000" algn="tl">
                  <a:srgbClr val="000000">
                    <a:alpha val="43137"/>
                  </a:srgbClr>
                </a:outerShdw>
              </a:effectLst>
            </a:endParaRPr>
          </a:p>
        </p:txBody>
      </p:sp>
      <p:sp>
        <p:nvSpPr>
          <p:cNvPr id="6" name="Rectangle 5">
            <a:extLst>
              <a:ext uri="{FF2B5EF4-FFF2-40B4-BE49-F238E27FC236}">
                <a16:creationId xmlns:a16="http://schemas.microsoft.com/office/drawing/2014/main" id="{D73C3A44-96BC-4612-BD1D-5812F524BDAC}"/>
              </a:ext>
            </a:extLst>
          </p:cNvPr>
          <p:cNvSpPr/>
          <p:nvPr/>
        </p:nvSpPr>
        <p:spPr>
          <a:xfrm>
            <a:off x="8422447" y="5802003"/>
            <a:ext cx="1729961" cy="369332"/>
          </a:xfrm>
          <a:prstGeom prst="rect">
            <a:avLst/>
          </a:prstGeom>
        </p:spPr>
        <p:txBody>
          <a:bodyPr wrap="none">
            <a:spAutoFit/>
          </a:bodyPr>
          <a:lstStyle/>
          <a:p>
            <a:r>
              <a:rPr lang="en-IN" dirty="0">
                <a:latin typeface="Times New Roman" panose="02020603050405020304" pitchFamily="18" charset="0"/>
              </a:rPr>
              <a:t>(Jia </a:t>
            </a:r>
            <a:r>
              <a:rPr lang="en-IN" i="1" dirty="0">
                <a:latin typeface="Times New Roman" panose="02020603050405020304" pitchFamily="18" charset="0"/>
              </a:rPr>
              <a:t>et al</a:t>
            </a:r>
            <a:r>
              <a:rPr lang="en-IN" dirty="0">
                <a:latin typeface="Times New Roman" panose="02020603050405020304" pitchFamily="18" charset="0"/>
              </a:rPr>
              <a:t>., 2020)</a:t>
            </a:r>
            <a:endParaRPr lang="en-IN" dirty="0"/>
          </a:p>
        </p:txBody>
      </p:sp>
      <p:pic>
        <p:nvPicPr>
          <p:cNvPr id="1026" name="Picture 2" descr="UK government outlines steps to fix fast fashion - Just Style">
            <a:extLst>
              <a:ext uri="{FF2B5EF4-FFF2-40B4-BE49-F238E27FC236}">
                <a16:creationId xmlns:a16="http://schemas.microsoft.com/office/drawing/2014/main" id="{F1B213C4-8209-40EB-BFE2-3499FCA2A0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4837" y="2020947"/>
            <a:ext cx="4768784" cy="318293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Rectangle 3">
            <a:extLst>
              <a:ext uri="{FF2B5EF4-FFF2-40B4-BE49-F238E27FC236}">
                <a16:creationId xmlns:a16="http://schemas.microsoft.com/office/drawing/2014/main" id="{895DF1C3-C496-49E1-A6FE-8C50C87104EC}"/>
              </a:ext>
            </a:extLst>
          </p:cNvPr>
          <p:cNvSpPr>
            <a:spLocks noChangeArrowheads="1"/>
          </p:cNvSpPr>
          <p:nvPr/>
        </p:nvSpPr>
        <p:spPr bwMode="auto">
          <a:xfrm>
            <a:off x="147592" y="1973776"/>
            <a:ext cx="6427380" cy="41975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3</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Overview of the business idea and product details</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4</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Ownership, Legal format of Cristian Fashions</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5</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Management of Cristian Fashions</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6</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Evaluation of the business idea by using the SWOT analysis model</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7</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A cash flow forecast for the first 12 months of Cristian Fashions</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8</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Conclusion</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9</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285750" lvl="0" indent="-285750" algn="just" defTabSz="914400">
              <a:lnSpc>
                <a:spcPct val="150000"/>
              </a:lnSpc>
              <a:buFont typeface="Wingdings" panose="05000000000000000000" pitchFamily="2" charset="2"/>
              <a:buChar char="Ø"/>
            </a:pPr>
            <a:r>
              <a:rPr lang="en-US" altLang="en-US"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Reference</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 10</a:t>
            </a:r>
            <a:endParaRPr kumimoji="0" lang="en-US" altLang="en-US" b="1" i="0" u="none" strike="noStrike" cap="none" normalizeH="0" baseline="0" dirty="0">
              <a:ln>
                <a:noFill/>
              </a:ln>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8575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A18706F-1930-447B-95FF-E2F7A72CCC78}"/>
              </a:ext>
            </a:extLst>
          </p:cNvPr>
          <p:cNvSpPr/>
          <p:nvPr/>
        </p:nvSpPr>
        <p:spPr>
          <a:xfrm>
            <a:off x="1342921" y="290194"/>
            <a:ext cx="2747547" cy="1031501"/>
          </a:xfrm>
          <a:prstGeom prst="rect">
            <a:avLst/>
          </a:prstGeom>
          <a:scene3d>
            <a:camera prst="orthographicFront"/>
            <a:lightRig rig="threePt" dir="t"/>
          </a:scene3d>
          <a:sp3d>
            <a:bevelT prst="convex"/>
          </a:sp3d>
        </p:spPr>
        <p:txBody>
          <a:bodyPr wrap="none">
            <a:spAutoFit/>
          </a:bodyPr>
          <a:lstStyle/>
          <a:p>
            <a:pPr algn="just">
              <a:lnSpc>
                <a:spcPct val="200000"/>
              </a:lnSpc>
              <a:spcBef>
                <a:spcPts val="200"/>
              </a:spcBef>
              <a:spcAft>
                <a:spcPts val="0"/>
              </a:spcAft>
            </a:pPr>
            <a:r>
              <a:rPr lang="en-IN" sz="3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IN"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 </a:t>
            </a:r>
          </a:p>
        </p:txBody>
      </p:sp>
      <p:sp>
        <p:nvSpPr>
          <p:cNvPr id="3" name="Rectangle 2">
            <a:extLst>
              <a:ext uri="{FF2B5EF4-FFF2-40B4-BE49-F238E27FC236}">
                <a16:creationId xmlns:a16="http://schemas.microsoft.com/office/drawing/2014/main" id="{D8AF5777-8063-4937-BD0A-D4655C133D04}"/>
              </a:ext>
            </a:extLst>
          </p:cNvPr>
          <p:cNvSpPr/>
          <p:nvPr/>
        </p:nvSpPr>
        <p:spPr>
          <a:xfrm>
            <a:off x="331305" y="1966148"/>
            <a:ext cx="5698435" cy="646331"/>
          </a:xfrm>
          <a:prstGeom prst="rect">
            <a:avLst/>
          </a:prstGeom>
        </p:spPr>
        <p:txBody>
          <a:bodyPr wrap="square">
            <a:spAutoFit/>
          </a:bodyPr>
          <a:lstStyle/>
          <a:p>
            <a:pPr marL="285750" indent="-285750" algn="just">
              <a:buFont typeface="Wingdings" panose="05000000000000000000" pitchFamily="2" charset="2"/>
              <a:buChar char="Ø"/>
            </a:pPr>
            <a:r>
              <a:rPr lang="en-US" dirty="0">
                <a:latin typeface="Times New Roman" panose="02020603050405020304" pitchFamily="18" charset="0"/>
              </a:rPr>
              <a:t>Cristian Fashions is the selected business for the below-mentioned presentation.</a:t>
            </a:r>
            <a:endParaRPr lang="en-IN" dirty="0"/>
          </a:p>
        </p:txBody>
      </p:sp>
      <p:sp>
        <p:nvSpPr>
          <p:cNvPr id="4" name="Rectangle 3">
            <a:extLst>
              <a:ext uri="{FF2B5EF4-FFF2-40B4-BE49-F238E27FC236}">
                <a16:creationId xmlns:a16="http://schemas.microsoft.com/office/drawing/2014/main" id="{CB295731-986C-432D-B312-42954407D606}"/>
              </a:ext>
            </a:extLst>
          </p:cNvPr>
          <p:cNvSpPr/>
          <p:nvPr/>
        </p:nvSpPr>
        <p:spPr>
          <a:xfrm>
            <a:off x="331305" y="3658832"/>
            <a:ext cx="5698435" cy="646331"/>
          </a:xfrm>
          <a:prstGeom prst="rect">
            <a:avLst/>
          </a:prstGeom>
        </p:spPr>
        <p:txBody>
          <a:bodyPr wrap="square">
            <a:spAutoFit/>
          </a:bodyPr>
          <a:lstStyle/>
          <a:p>
            <a:pPr marL="285750" indent="-285750" algn="just">
              <a:buFont typeface="Wingdings" panose="05000000000000000000" pitchFamily="2" charset="2"/>
              <a:buChar char="Ø"/>
            </a:pPr>
            <a:r>
              <a:rPr lang="en-US" dirty="0">
                <a:latin typeface="Times New Roman" panose="02020603050405020304" pitchFamily="18" charset="0"/>
              </a:rPr>
              <a:t>Then, the management of Cristian Fashions will be elaborated.</a:t>
            </a:r>
            <a:endParaRPr lang="en-IN" dirty="0"/>
          </a:p>
        </p:txBody>
      </p:sp>
      <p:sp>
        <p:nvSpPr>
          <p:cNvPr id="5" name="Rectangle 4">
            <a:extLst>
              <a:ext uri="{FF2B5EF4-FFF2-40B4-BE49-F238E27FC236}">
                <a16:creationId xmlns:a16="http://schemas.microsoft.com/office/drawing/2014/main" id="{DEB43FCC-27B9-4777-88EB-528DE166223A}"/>
              </a:ext>
            </a:extLst>
          </p:cNvPr>
          <p:cNvSpPr/>
          <p:nvPr/>
        </p:nvSpPr>
        <p:spPr>
          <a:xfrm>
            <a:off x="331305" y="5074517"/>
            <a:ext cx="5698435" cy="923330"/>
          </a:xfrm>
          <a:prstGeom prst="rect">
            <a:avLst/>
          </a:prstGeom>
        </p:spPr>
        <p:txBody>
          <a:bodyPr wrap="square">
            <a:spAutoFit/>
          </a:bodyPr>
          <a:lstStyle/>
          <a:p>
            <a:pPr marL="285750" indent="-285750" algn="just">
              <a:buFont typeface="Wingdings" panose="05000000000000000000" pitchFamily="2" charset="2"/>
              <a:buChar char="Ø"/>
            </a:pPr>
            <a:r>
              <a:rPr lang="en-US" dirty="0">
                <a:latin typeface="Times New Roman" panose="02020603050405020304" pitchFamily="18" charset="0"/>
              </a:rPr>
              <a:t>An analysis of the business idea of the selected company using the SWOT analysis model will be illustrated below.</a:t>
            </a:r>
            <a:endParaRPr lang="en-IN" dirty="0"/>
          </a:p>
        </p:txBody>
      </p:sp>
      <p:pic>
        <p:nvPicPr>
          <p:cNvPr id="2050" name="Picture 2" descr="Fashion industry concept Royalty Free Vector Image">
            <a:extLst>
              <a:ext uri="{FF2B5EF4-FFF2-40B4-BE49-F238E27FC236}">
                <a16:creationId xmlns:a16="http://schemas.microsoft.com/office/drawing/2014/main" id="{8387DD89-2CC9-4EC2-A7E9-BA0792578E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375063" y="1738875"/>
            <a:ext cx="5485632" cy="383991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BC8524E2-F397-41FC-A599-6B0AB4B857B9}"/>
              </a:ext>
            </a:extLst>
          </p:cNvPr>
          <p:cNvSpPr/>
          <p:nvPr/>
        </p:nvSpPr>
        <p:spPr>
          <a:xfrm>
            <a:off x="8252898" y="5813181"/>
            <a:ext cx="1729961" cy="369332"/>
          </a:xfrm>
          <a:prstGeom prst="rect">
            <a:avLst/>
          </a:prstGeom>
        </p:spPr>
        <p:txBody>
          <a:bodyPr wrap="none">
            <a:spAutoFit/>
          </a:bodyPr>
          <a:lstStyle/>
          <a:p>
            <a:r>
              <a:rPr lang="en-IN" dirty="0">
                <a:latin typeface="Times New Roman" panose="02020603050405020304" pitchFamily="18" charset="0"/>
              </a:rPr>
              <a:t>(Jia </a:t>
            </a:r>
            <a:r>
              <a:rPr lang="en-IN" i="1" dirty="0">
                <a:latin typeface="Times New Roman" panose="02020603050405020304" pitchFamily="18" charset="0"/>
              </a:rPr>
              <a:t>et al</a:t>
            </a:r>
            <a:r>
              <a:rPr lang="en-IN" dirty="0">
                <a:latin typeface="Times New Roman" panose="02020603050405020304" pitchFamily="18" charset="0"/>
              </a:rPr>
              <a:t>., 2020)</a:t>
            </a:r>
            <a:endParaRPr lang="en-IN" dirty="0"/>
          </a:p>
        </p:txBody>
      </p:sp>
    </p:spTree>
    <p:extLst>
      <p:ext uri="{BB962C8B-B14F-4D97-AF65-F5344CB8AC3E}">
        <p14:creationId xmlns:p14="http://schemas.microsoft.com/office/powerpoint/2010/main" val="1866095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DCF4C4-31F8-40EA-9A77-EC733BF83230}"/>
              </a:ext>
            </a:extLst>
          </p:cNvPr>
          <p:cNvSpPr/>
          <p:nvPr/>
        </p:nvSpPr>
        <p:spPr>
          <a:xfrm>
            <a:off x="1066418" y="158083"/>
            <a:ext cx="10059164" cy="1031501"/>
          </a:xfrm>
          <a:prstGeom prst="rect">
            <a:avLst/>
          </a:prstGeom>
        </p:spPr>
        <p:txBody>
          <a:bodyPr wrap="none">
            <a:spAutoFit/>
          </a:bodyPr>
          <a:lstStyle/>
          <a:p>
            <a:pPr algn="just">
              <a:lnSpc>
                <a:spcPct val="200000"/>
              </a:lnSpc>
              <a:spcBef>
                <a:spcPts val="2400"/>
              </a:spcBef>
              <a:spcAft>
                <a:spcPts val="0"/>
              </a:spcAft>
            </a:pPr>
            <a:r>
              <a:rPr lang="en-IN" sz="3600" b="1" kern="0"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Overview of the business idea and product details </a:t>
            </a:r>
          </a:p>
        </p:txBody>
      </p:sp>
      <p:sp>
        <p:nvSpPr>
          <p:cNvPr id="3" name="Rectangle 2">
            <a:extLst>
              <a:ext uri="{FF2B5EF4-FFF2-40B4-BE49-F238E27FC236}">
                <a16:creationId xmlns:a16="http://schemas.microsoft.com/office/drawing/2014/main" id="{80AABF8F-76E7-4A7B-B9CB-707E74D343A8}"/>
              </a:ext>
            </a:extLst>
          </p:cNvPr>
          <p:cNvSpPr/>
          <p:nvPr/>
        </p:nvSpPr>
        <p:spPr>
          <a:xfrm>
            <a:off x="5950859" y="1849735"/>
            <a:ext cx="6096000" cy="923330"/>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A UK-based company called Cristian Fashion is at the forefront of creating a focused-on-users fashion platform that combines innovation and sustainability. </a:t>
            </a:r>
            <a:endParaRPr lang="en-IN" dirty="0"/>
          </a:p>
        </p:txBody>
      </p:sp>
      <p:sp>
        <p:nvSpPr>
          <p:cNvPr id="4" name="Rectangle 3">
            <a:extLst>
              <a:ext uri="{FF2B5EF4-FFF2-40B4-BE49-F238E27FC236}">
                <a16:creationId xmlns:a16="http://schemas.microsoft.com/office/drawing/2014/main" id="{57226A67-F1DE-4BC7-B056-B71A04F8B657}"/>
              </a:ext>
            </a:extLst>
          </p:cNvPr>
          <p:cNvSpPr/>
          <p:nvPr/>
        </p:nvSpPr>
        <p:spPr>
          <a:xfrm>
            <a:off x="5950859" y="3594771"/>
            <a:ext cx="6096000" cy="923330"/>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The company's mission is to empower clients with customised wardrobe options while supporting moral and sustainable business practices.</a:t>
            </a:r>
            <a:endParaRPr lang="en-IN" dirty="0"/>
          </a:p>
        </p:txBody>
      </p:sp>
      <p:sp>
        <p:nvSpPr>
          <p:cNvPr id="5" name="Rectangle 4">
            <a:extLst>
              <a:ext uri="{FF2B5EF4-FFF2-40B4-BE49-F238E27FC236}">
                <a16:creationId xmlns:a16="http://schemas.microsoft.com/office/drawing/2014/main" id="{F441B9F2-F660-40B5-882C-D057283D6918}"/>
              </a:ext>
            </a:extLst>
          </p:cNvPr>
          <p:cNvSpPr/>
          <p:nvPr/>
        </p:nvSpPr>
        <p:spPr>
          <a:xfrm>
            <a:off x="5950859" y="5339807"/>
            <a:ext cx="6096000" cy="1200329"/>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Cristian Fashion is considered a cutting-edge participant in the fashion market because of its unique blend of sustainability, driven by technology try-ons, pattern alignment, and customisation.</a:t>
            </a:r>
            <a:endParaRPr lang="en-IN" dirty="0"/>
          </a:p>
        </p:txBody>
      </p:sp>
      <p:pic>
        <p:nvPicPr>
          <p:cNvPr id="3074" name="Picture 2" descr="Free Vector | Hand drawn fashion designer concept | How to draw hands, Fashion  design, Animated clothes">
            <a:extLst>
              <a:ext uri="{FF2B5EF4-FFF2-40B4-BE49-F238E27FC236}">
                <a16:creationId xmlns:a16="http://schemas.microsoft.com/office/drawing/2014/main" id="{620355D3-19AD-42EC-BE14-04E22B1F7F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53" y="2098971"/>
            <a:ext cx="5766106" cy="3841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E521C4C1-F345-4E24-A513-C896E18AE4ED}"/>
              </a:ext>
            </a:extLst>
          </p:cNvPr>
          <p:cNvSpPr/>
          <p:nvPr/>
        </p:nvSpPr>
        <p:spPr>
          <a:xfrm>
            <a:off x="2202826" y="6055387"/>
            <a:ext cx="1729961" cy="369332"/>
          </a:xfrm>
          <a:prstGeom prst="rect">
            <a:avLst/>
          </a:prstGeom>
        </p:spPr>
        <p:txBody>
          <a:bodyPr wrap="none">
            <a:spAutoFit/>
          </a:bodyPr>
          <a:lstStyle/>
          <a:p>
            <a:r>
              <a:rPr lang="en-IN" dirty="0">
                <a:latin typeface="Times New Roman" panose="02020603050405020304" pitchFamily="18" charset="0"/>
              </a:rPr>
              <a:t>(Jia </a:t>
            </a:r>
            <a:r>
              <a:rPr lang="en-IN" i="1" dirty="0">
                <a:latin typeface="Times New Roman" panose="02020603050405020304" pitchFamily="18" charset="0"/>
              </a:rPr>
              <a:t>et al</a:t>
            </a:r>
            <a:r>
              <a:rPr lang="en-IN" dirty="0">
                <a:latin typeface="Times New Roman" panose="02020603050405020304" pitchFamily="18" charset="0"/>
              </a:rPr>
              <a:t>., 2020)</a:t>
            </a:r>
            <a:endParaRPr lang="en-IN" dirty="0"/>
          </a:p>
        </p:txBody>
      </p:sp>
    </p:spTree>
    <p:extLst>
      <p:ext uri="{BB962C8B-B14F-4D97-AF65-F5344CB8AC3E}">
        <p14:creationId xmlns:p14="http://schemas.microsoft.com/office/powerpoint/2010/main" val="265561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C495D2-8CEE-409E-AF3C-D67EEB10848E}"/>
              </a:ext>
            </a:extLst>
          </p:cNvPr>
          <p:cNvSpPr/>
          <p:nvPr/>
        </p:nvSpPr>
        <p:spPr>
          <a:xfrm>
            <a:off x="1406254" y="0"/>
            <a:ext cx="9379491" cy="1031501"/>
          </a:xfrm>
          <a:prstGeom prst="rect">
            <a:avLst/>
          </a:prstGeom>
        </p:spPr>
        <p:txBody>
          <a:bodyPr wrap="none">
            <a:spAutoFit/>
          </a:bodyPr>
          <a:lstStyle/>
          <a:p>
            <a:pPr algn="just">
              <a:lnSpc>
                <a:spcPct val="200000"/>
              </a:lnSpc>
              <a:spcBef>
                <a:spcPts val="2400"/>
              </a:spcBef>
              <a:spcAft>
                <a:spcPts val="0"/>
              </a:spcAft>
            </a:pPr>
            <a:r>
              <a:rPr lang="en-IN" sz="3600" b="1" kern="0" dirty="0">
                <a:solidFill>
                  <a:schemeClr val="bg1"/>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Ownership, Legal format of Cristian Fashions </a:t>
            </a:r>
          </a:p>
        </p:txBody>
      </p:sp>
      <p:sp>
        <p:nvSpPr>
          <p:cNvPr id="3" name="Rectangle 2">
            <a:extLst>
              <a:ext uri="{FF2B5EF4-FFF2-40B4-BE49-F238E27FC236}">
                <a16:creationId xmlns:a16="http://schemas.microsoft.com/office/drawing/2014/main" id="{4DDD5ACE-278E-40C3-9F84-1405E02BCCE4}"/>
              </a:ext>
            </a:extLst>
          </p:cNvPr>
          <p:cNvSpPr/>
          <p:nvPr/>
        </p:nvSpPr>
        <p:spPr>
          <a:xfrm>
            <a:off x="246747" y="2191435"/>
            <a:ext cx="6096000" cy="646331"/>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In the United Kingdom, "Cristian Fashions Design" is a private limited corporation. </a:t>
            </a:r>
            <a:endParaRPr lang="en-IN" dirty="0"/>
          </a:p>
        </p:txBody>
      </p:sp>
      <p:sp>
        <p:nvSpPr>
          <p:cNvPr id="4" name="Rectangle 3">
            <a:extLst>
              <a:ext uri="{FF2B5EF4-FFF2-40B4-BE49-F238E27FC236}">
                <a16:creationId xmlns:a16="http://schemas.microsoft.com/office/drawing/2014/main" id="{6B448E6D-9862-44CD-8A6D-89066D7AB16F}"/>
              </a:ext>
            </a:extLst>
          </p:cNvPr>
          <p:cNvSpPr/>
          <p:nvPr/>
        </p:nvSpPr>
        <p:spPr>
          <a:xfrm>
            <a:off x="246747" y="3674534"/>
            <a:ext cx="6096000" cy="646331"/>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Limited liability is provided by this legal structure, guaranteeing the protection of the owner's private assets.</a:t>
            </a:r>
            <a:endParaRPr lang="en-IN" dirty="0"/>
          </a:p>
        </p:txBody>
      </p:sp>
      <p:sp>
        <p:nvSpPr>
          <p:cNvPr id="5" name="Rectangle 4">
            <a:extLst>
              <a:ext uri="{FF2B5EF4-FFF2-40B4-BE49-F238E27FC236}">
                <a16:creationId xmlns:a16="http://schemas.microsoft.com/office/drawing/2014/main" id="{4725F240-8099-446F-9B66-9D127FD0B8A7}"/>
              </a:ext>
            </a:extLst>
          </p:cNvPr>
          <p:cNvSpPr/>
          <p:nvPr/>
        </p:nvSpPr>
        <p:spPr>
          <a:xfrm>
            <a:off x="246747" y="5157633"/>
            <a:ext cx="6096000" cy="923330"/>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It complies with fewer legal restrictions, facilitates ownership transfers with ease, draws investment, and protects financial privacy.</a:t>
            </a:r>
            <a:endParaRPr lang="en-IN" dirty="0"/>
          </a:p>
        </p:txBody>
      </p:sp>
      <p:pic>
        <p:nvPicPr>
          <p:cNvPr id="4098" name="Picture 2" descr="Fashion Ecommerce Trends + Stats 2024">
            <a:extLst>
              <a:ext uri="{FF2B5EF4-FFF2-40B4-BE49-F238E27FC236}">
                <a16:creationId xmlns:a16="http://schemas.microsoft.com/office/drawing/2014/main" id="{BC2B99F3-45DC-420E-BB2A-1E3B9402C7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6167" y="2578816"/>
            <a:ext cx="5044916" cy="283776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6" name="Rectangle 5">
            <a:extLst>
              <a:ext uri="{FF2B5EF4-FFF2-40B4-BE49-F238E27FC236}">
                <a16:creationId xmlns:a16="http://schemas.microsoft.com/office/drawing/2014/main" id="{0FBC392C-ADF5-4543-91DF-2794225B23AA}"/>
              </a:ext>
            </a:extLst>
          </p:cNvPr>
          <p:cNvSpPr/>
          <p:nvPr/>
        </p:nvSpPr>
        <p:spPr>
          <a:xfrm>
            <a:off x="8072662" y="5711631"/>
            <a:ext cx="2351926"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Goworek</a:t>
            </a:r>
            <a:r>
              <a:rPr lang="en-IN" dirty="0">
                <a:latin typeface="Times New Roman" panose="02020603050405020304" pitchFamily="18" charset="0"/>
                <a:ea typeface="Calibri" panose="020F0502020204030204" pitchFamily="34" charset="0"/>
              </a:rPr>
              <a:t> </a:t>
            </a:r>
            <a:r>
              <a:rPr lang="en-IN" i="1" dirty="0">
                <a:latin typeface="Times New Roman" panose="02020603050405020304" pitchFamily="18" charset="0"/>
                <a:ea typeface="Calibri" panose="020F0502020204030204" pitchFamily="34" charset="0"/>
              </a:rPr>
              <a:t>et al</a:t>
            </a:r>
            <a:r>
              <a:rPr lang="en-IN" dirty="0">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1926878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3F6D234-BAEE-4E3E-B63B-D76765DE1222}"/>
              </a:ext>
            </a:extLst>
          </p:cNvPr>
          <p:cNvSpPr/>
          <p:nvPr/>
        </p:nvSpPr>
        <p:spPr>
          <a:xfrm>
            <a:off x="2605301" y="129055"/>
            <a:ext cx="6981398" cy="1031501"/>
          </a:xfrm>
          <a:prstGeom prst="rect">
            <a:avLst/>
          </a:prstGeom>
        </p:spPr>
        <p:txBody>
          <a:bodyPr wrap="none">
            <a:spAutoFit/>
          </a:bodyPr>
          <a:lstStyle/>
          <a:p>
            <a:pPr algn="just">
              <a:lnSpc>
                <a:spcPct val="200000"/>
              </a:lnSpc>
              <a:spcBef>
                <a:spcPts val="2400"/>
              </a:spcBef>
              <a:spcAft>
                <a:spcPts val="0"/>
              </a:spcAft>
            </a:pPr>
            <a:r>
              <a:rPr lang="en-IN" sz="36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Management of Cristian Fashions </a:t>
            </a:r>
          </a:p>
        </p:txBody>
      </p:sp>
      <p:sp>
        <p:nvSpPr>
          <p:cNvPr id="3" name="Rectangle 2">
            <a:extLst>
              <a:ext uri="{FF2B5EF4-FFF2-40B4-BE49-F238E27FC236}">
                <a16:creationId xmlns:a16="http://schemas.microsoft.com/office/drawing/2014/main" id="{696EBA17-6106-49D8-8D28-B5E4DCC7012A}"/>
              </a:ext>
            </a:extLst>
          </p:cNvPr>
          <p:cNvSpPr/>
          <p:nvPr/>
        </p:nvSpPr>
        <p:spPr>
          <a:xfrm>
            <a:off x="232231" y="1893278"/>
            <a:ext cx="6096000" cy="923330"/>
          </a:xfrm>
          <a:prstGeom prst="rect">
            <a:avLst/>
          </a:prstGeom>
        </p:spPr>
        <p:txBody>
          <a:bodyPr>
            <a:spAutoFit/>
          </a:bodyPr>
          <a:lstStyle/>
          <a:p>
            <a:pPr marL="285750" indent="-285750" algn="just">
              <a:buFont typeface="Wingdings" panose="05000000000000000000" pitchFamily="2" charset="2"/>
              <a:buChar char="Ø"/>
            </a:pPr>
            <a:r>
              <a:rPr lang="en-IN" b="1" i="1" dirty="0">
                <a:latin typeface="Times New Roman" panose="02020603050405020304" pitchFamily="18" charset="0"/>
                <a:ea typeface="Calibri" panose="020F0502020204030204" pitchFamily="34" charset="0"/>
              </a:rPr>
              <a:t>Leadership and Vision:</a:t>
            </a:r>
            <a:r>
              <a:rPr lang="en-IN" dirty="0">
                <a:latin typeface="Times New Roman" panose="02020603050405020304" pitchFamily="18" charset="0"/>
                <a:ea typeface="Calibri" panose="020F0502020204030204" pitchFamily="34" charset="0"/>
              </a:rPr>
              <a:t> The founder, Cristian, is the driving force behind "Cristian Fashions Design," and that leadership is based on a visionary approach.</a:t>
            </a:r>
            <a:endParaRPr lang="en-IN" dirty="0"/>
          </a:p>
        </p:txBody>
      </p:sp>
      <p:sp>
        <p:nvSpPr>
          <p:cNvPr id="4" name="Rectangle 3">
            <a:extLst>
              <a:ext uri="{FF2B5EF4-FFF2-40B4-BE49-F238E27FC236}">
                <a16:creationId xmlns:a16="http://schemas.microsoft.com/office/drawing/2014/main" id="{83578D14-02F3-4C9C-9BE8-1D64D499F613}"/>
              </a:ext>
            </a:extLst>
          </p:cNvPr>
          <p:cNvSpPr/>
          <p:nvPr/>
        </p:nvSpPr>
        <p:spPr>
          <a:xfrm>
            <a:off x="232231" y="3522507"/>
            <a:ext cx="6096000" cy="923330"/>
          </a:xfrm>
          <a:prstGeom prst="rect">
            <a:avLst/>
          </a:prstGeom>
        </p:spPr>
        <p:txBody>
          <a:bodyPr>
            <a:spAutoFit/>
          </a:bodyPr>
          <a:lstStyle/>
          <a:p>
            <a:pPr marL="285750" indent="-285750" algn="just">
              <a:buFont typeface="Wingdings" panose="05000000000000000000" pitchFamily="2" charset="2"/>
              <a:buChar char="Ø"/>
            </a:pPr>
            <a:r>
              <a:rPr lang="en-IN" b="1" i="1" dirty="0">
                <a:latin typeface="Times New Roman" panose="02020603050405020304" pitchFamily="18" charset="0"/>
                <a:ea typeface="Calibri" panose="020F0502020204030204" pitchFamily="34" charset="0"/>
              </a:rPr>
              <a:t>Empowerment of Teams:</a:t>
            </a:r>
            <a:r>
              <a:rPr lang="en-IN" dirty="0">
                <a:latin typeface="Times New Roman" panose="02020603050405020304" pitchFamily="18" charset="0"/>
                <a:ea typeface="Calibri" panose="020F0502020204030204" pitchFamily="34" charset="0"/>
              </a:rPr>
              <a:t> The administration is adamant about encouraging employee empowerment and a diverse, creative, and collaborative culture. </a:t>
            </a:r>
            <a:endParaRPr lang="en-IN" dirty="0"/>
          </a:p>
        </p:txBody>
      </p:sp>
      <p:sp>
        <p:nvSpPr>
          <p:cNvPr id="6" name="Rectangle 5">
            <a:extLst>
              <a:ext uri="{FF2B5EF4-FFF2-40B4-BE49-F238E27FC236}">
                <a16:creationId xmlns:a16="http://schemas.microsoft.com/office/drawing/2014/main" id="{A62A173B-15E8-4467-B1A6-2CE6142B6A7E}"/>
              </a:ext>
            </a:extLst>
          </p:cNvPr>
          <p:cNvSpPr/>
          <p:nvPr/>
        </p:nvSpPr>
        <p:spPr>
          <a:xfrm>
            <a:off x="232231" y="5151736"/>
            <a:ext cx="6096000" cy="923330"/>
          </a:xfrm>
          <a:prstGeom prst="rect">
            <a:avLst/>
          </a:prstGeom>
        </p:spPr>
        <p:txBody>
          <a:bodyPr>
            <a:spAutoFit/>
          </a:bodyPr>
          <a:lstStyle/>
          <a:p>
            <a:pPr marL="285750" indent="-285750" algn="just">
              <a:buFont typeface="Wingdings" panose="05000000000000000000" pitchFamily="2" charset="2"/>
              <a:buChar char="Ø"/>
            </a:pPr>
            <a:r>
              <a:rPr lang="en-IN" b="1" i="1" dirty="0">
                <a:latin typeface="Times New Roman" panose="02020603050405020304" pitchFamily="18" charset="0"/>
                <a:ea typeface="Calibri" panose="020F0502020204030204" pitchFamily="34" charset="0"/>
              </a:rPr>
              <a:t>Environmental Projects:</a:t>
            </a:r>
            <a:r>
              <a:rPr lang="en-IN" dirty="0">
                <a:latin typeface="Times New Roman" panose="02020603050405020304" pitchFamily="18" charset="0"/>
                <a:ea typeface="Calibri" panose="020F0502020204030204" pitchFamily="34" charset="0"/>
              </a:rPr>
              <a:t> Under the direction of management, "Cristian Fashions Design" is dedicated to sustainability. </a:t>
            </a:r>
            <a:endParaRPr lang="en-IN" dirty="0"/>
          </a:p>
        </p:txBody>
      </p:sp>
      <p:sp>
        <p:nvSpPr>
          <p:cNvPr id="7" name="Rectangle 6">
            <a:extLst>
              <a:ext uri="{FF2B5EF4-FFF2-40B4-BE49-F238E27FC236}">
                <a16:creationId xmlns:a16="http://schemas.microsoft.com/office/drawing/2014/main" id="{F4157B38-3575-414B-B16B-7DB7488C4863}"/>
              </a:ext>
            </a:extLst>
          </p:cNvPr>
          <p:cNvSpPr/>
          <p:nvPr/>
        </p:nvSpPr>
        <p:spPr>
          <a:xfrm>
            <a:off x="8410736" y="5699314"/>
            <a:ext cx="2351926"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Goworek</a:t>
            </a:r>
            <a:r>
              <a:rPr lang="en-IN" dirty="0">
                <a:latin typeface="Times New Roman" panose="02020603050405020304" pitchFamily="18" charset="0"/>
                <a:ea typeface="Calibri" panose="020F0502020204030204" pitchFamily="34" charset="0"/>
              </a:rPr>
              <a:t> </a:t>
            </a:r>
            <a:r>
              <a:rPr lang="en-IN" i="1" dirty="0">
                <a:latin typeface="Times New Roman" panose="02020603050405020304" pitchFamily="18" charset="0"/>
                <a:ea typeface="Calibri" panose="020F0502020204030204" pitchFamily="34" charset="0"/>
              </a:rPr>
              <a:t>et al</a:t>
            </a:r>
            <a:r>
              <a:rPr lang="en-IN" dirty="0">
                <a:latin typeface="Times New Roman" panose="02020603050405020304" pitchFamily="18" charset="0"/>
                <a:ea typeface="Calibri" panose="020F0502020204030204" pitchFamily="34" charset="0"/>
              </a:rPr>
              <a:t>., 2020)</a:t>
            </a:r>
            <a:endParaRPr lang="en-IN" dirty="0"/>
          </a:p>
        </p:txBody>
      </p:sp>
      <p:pic>
        <p:nvPicPr>
          <p:cNvPr id="5122" name="Picture 2" descr="Women work in sewing fashion studio, textile... - Stock Illustration  [74600852] - PIXTA">
            <a:extLst>
              <a:ext uri="{FF2B5EF4-FFF2-40B4-BE49-F238E27FC236}">
                <a16:creationId xmlns:a16="http://schemas.microsoft.com/office/drawing/2014/main" id="{34A519BE-2968-444A-A249-25F4768C61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697004" y="2354943"/>
            <a:ext cx="5262765" cy="3048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9995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02DEBF8-009F-40E7-970F-4CCE7E7D7F99}"/>
              </a:ext>
            </a:extLst>
          </p:cNvPr>
          <p:cNvSpPr/>
          <p:nvPr/>
        </p:nvSpPr>
        <p:spPr>
          <a:xfrm>
            <a:off x="1545771" y="391665"/>
            <a:ext cx="9100457" cy="1200329"/>
          </a:xfrm>
          <a:prstGeom prst="rect">
            <a:avLst/>
          </a:prstGeom>
        </p:spPr>
        <p:txBody>
          <a:bodyPr wrap="square">
            <a:spAutoFit/>
          </a:bodyPr>
          <a:lstStyle/>
          <a:p>
            <a:pPr algn="ct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the business idea by using the SWOT analysis model </a:t>
            </a:r>
            <a:endParaRPr lang="en-IN" sz="36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5AB8375-9B0B-42D3-879D-0B3F9E888C5E}"/>
              </a:ext>
            </a:extLst>
          </p:cNvPr>
          <p:cNvSpPr/>
          <p:nvPr/>
        </p:nvSpPr>
        <p:spPr>
          <a:xfrm>
            <a:off x="85153" y="2070488"/>
            <a:ext cx="7099422" cy="830997"/>
          </a:xfrm>
          <a:prstGeom prst="rect">
            <a:avLst/>
          </a:prstGeom>
        </p:spPr>
        <p:txBody>
          <a:bodyPr wrap="square">
            <a:spAutoFit/>
          </a:bodyPr>
          <a:lstStyle/>
          <a:p>
            <a:pPr marL="285750" indent="-285750" algn="just">
              <a:buFont typeface="Wingdings" panose="05000000000000000000" pitchFamily="2" charset="2"/>
              <a:buChar char="Ø"/>
            </a:pPr>
            <a:r>
              <a:rPr lang="en-IN" sz="1600" b="1" i="1" dirty="0">
                <a:latin typeface="Times New Roman" panose="02020603050405020304" pitchFamily="18" charset="0"/>
                <a:cs typeface="Times New Roman" panose="02020603050405020304" pitchFamily="18" charset="0"/>
              </a:rPr>
              <a:t>Distinctive Design Aesthetics:</a:t>
            </a:r>
            <a:r>
              <a:rPr lang="en-IN" sz="1600" dirty="0">
                <a:latin typeface="Times New Roman" panose="02020603050405020304" pitchFamily="18" charset="0"/>
                <a:cs typeface="Times New Roman" panose="02020603050405020304" pitchFamily="18" charset="0"/>
              </a:rPr>
              <a:t> "Cristian Fashions Design" takes pleasure in its avant-garde and unique apparel designs, which have the ability to establish trends and draw in trend-conscious customers.</a:t>
            </a:r>
          </a:p>
        </p:txBody>
      </p:sp>
      <p:sp>
        <p:nvSpPr>
          <p:cNvPr id="5" name="Rectangle 4">
            <a:extLst>
              <a:ext uri="{FF2B5EF4-FFF2-40B4-BE49-F238E27FC236}">
                <a16:creationId xmlns:a16="http://schemas.microsoft.com/office/drawing/2014/main" id="{90F1F9CC-1483-4E17-A329-204F9FF887CA}"/>
              </a:ext>
            </a:extLst>
          </p:cNvPr>
          <p:cNvSpPr/>
          <p:nvPr/>
        </p:nvSpPr>
        <p:spPr>
          <a:xfrm>
            <a:off x="85152" y="3307409"/>
            <a:ext cx="7099423" cy="830997"/>
          </a:xfrm>
          <a:prstGeom prst="rect">
            <a:avLst/>
          </a:prstGeom>
        </p:spPr>
        <p:txBody>
          <a:bodyPr wrap="square">
            <a:spAutoFit/>
          </a:bodyPr>
          <a:lstStyle/>
          <a:p>
            <a:pPr marL="285750" indent="-285750" algn="just">
              <a:buFont typeface="Wingdings" panose="05000000000000000000" pitchFamily="2" charset="2"/>
              <a:buChar char="Ø"/>
            </a:pPr>
            <a:r>
              <a:rPr lang="en-IN" sz="1600" b="1" i="1" dirty="0">
                <a:latin typeface="Times New Roman" panose="02020603050405020304" pitchFamily="18" charset="0"/>
                <a:cs typeface="Times New Roman" panose="02020603050405020304" pitchFamily="18" charset="0"/>
              </a:rPr>
              <a:t>Restricted Brand Recognition:</a:t>
            </a:r>
            <a:r>
              <a:rPr lang="en-IN" sz="1600" dirty="0">
                <a:latin typeface="Times New Roman" panose="02020603050405020304" pitchFamily="18" charset="0"/>
                <a:cs typeface="Times New Roman" panose="02020603050405020304" pitchFamily="18" charset="0"/>
              </a:rPr>
              <a:t> The brand is fresh and has not yet built a reputation, which could make it difficult to gain market share among more established competitors. </a:t>
            </a:r>
            <a:endParaRPr lang="en-IN" sz="1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FF90395D-37D1-466F-83D3-2FD519E2E86B}"/>
              </a:ext>
            </a:extLst>
          </p:cNvPr>
          <p:cNvSpPr/>
          <p:nvPr/>
        </p:nvSpPr>
        <p:spPr>
          <a:xfrm>
            <a:off x="85155" y="4544330"/>
            <a:ext cx="7099418" cy="584775"/>
          </a:xfrm>
          <a:prstGeom prst="rect">
            <a:avLst/>
          </a:prstGeom>
        </p:spPr>
        <p:txBody>
          <a:bodyPr wrap="square">
            <a:spAutoFit/>
          </a:bodyPr>
          <a:lstStyle/>
          <a:p>
            <a:pPr marL="285750" indent="-285750" algn="just">
              <a:buFont typeface="Wingdings" panose="05000000000000000000" pitchFamily="2" charset="2"/>
              <a:buChar char="Ø"/>
            </a:pPr>
            <a:r>
              <a:rPr lang="en-IN" sz="1600" b="1" i="1" dirty="0">
                <a:latin typeface="Times New Roman" panose="02020603050405020304" pitchFamily="18" charset="0"/>
                <a:ea typeface="Calibri" panose="020F0502020204030204" pitchFamily="34" charset="0"/>
              </a:rPr>
              <a:t>Internet Presence:</a:t>
            </a:r>
            <a:r>
              <a:rPr lang="en-IN" sz="1600" dirty="0">
                <a:latin typeface="Times New Roman" panose="02020603050405020304" pitchFamily="18" charset="0"/>
                <a:ea typeface="Calibri" panose="020F0502020204030204" pitchFamily="34" charset="0"/>
              </a:rPr>
              <a:t> In utilising digital marketing and e-commerce channels, a company can reach a worldwide client base in addition to physical locations.</a:t>
            </a:r>
            <a:endParaRPr lang="en-IN" sz="1600" dirty="0"/>
          </a:p>
        </p:txBody>
      </p:sp>
      <p:sp>
        <p:nvSpPr>
          <p:cNvPr id="7" name="Rectangle 6">
            <a:extLst>
              <a:ext uri="{FF2B5EF4-FFF2-40B4-BE49-F238E27FC236}">
                <a16:creationId xmlns:a16="http://schemas.microsoft.com/office/drawing/2014/main" id="{DB4FCD19-95C1-4718-BA22-AB623C2BF84D}"/>
              </a:ext>
            </a:extLst>
          </p:cNvPr>
          <p:cNvSpPr/>
          <p:nvPr/>
        </p:nvSpPr>
        <p:spPr>
          <a:xfrm>
            <a:off x="85152" y="5535029"/>
            <a:ext cx="7099420" cy="830997"/>
          </a:xfrm>
          <a:prstGeom prst="rect">
            <a:avLst/>
          </a:prstGeom>
        </p:spPr>
        <p:txBody>
          <a:bodyPr wrap="square">
            <a:spAutoFit/>
          </a:bodyPr>
          <a:lstStyle/>
          <a:p>
            <a:pPr marL="285750" indent="-285750" algn="just">
              <a:buFont typeface="Wingdings" panose="05000000000000000000" pitchFamily="2" charset="2"/>
              <a:buChar char="Ø"/>
            </a:pPr>
            <a:r>
              <a:rPr lang="en-IN" sz="1600" b="1" i="1" dirty="0">
                <a:latin typeface="Times New Roman" panose="02020603050405020304" pitchFamily="18" charset="0"/>
                <a:ea typeface="Calibri" panose="020F0502020204030204" pitchFamily="34" charset="0"/>
              </a:rPr>
              <a:t>Industry Competition:</a:t>
            </a:r>
            <a:r>
              <a:rPr lang="en-IN" sz="1600" dirty="0">
                <a:latin typeface="Times New Roman" panose="02020603050405020304" pitchFamily="18" charset="0"/>
                <a:ea typeface="Calibri" panose="020F0502020204030204" pitchFamily="34" charset="0"/>
              </a:rPr>
              <a:t> Gaining a share of the market and interest from customers may be difficult if well-known fashion companies are the primary competitors.</a:t>
            </a:r>
            <a:endParaRPr lang="en-IN" sz="1600" dirty="0"/>
          </a:p>
        </p:txBody>
      </p:sp>
      <p:pic>
        <p:nvPicPr>
          <p:cNvPr id="8194" name="Picture 2" descr="Free Vector | Swot analysis concept illustration in 2023 | Swot analysis, Swot  analysis template, Infographic design template">
            <a:extLst>
              <a:ext uri="{FF2B5EF4-FFF2-40B4-BE49-F238E27FC236}">
                <a16:creationId xmlns:a16="http://schemas.microsoft.com/office/drawing/2014/main" id="{59D7A006-0DEC-4C25-AC2A-129034F0E3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1944" y="1990637"/>
            <a:ext cx="4295538" cy="429553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4191C670-2729-4CD1-B91D-55F241307AA8}"/>
              </a:ext>
            </a:extLst>
          </p:cNvPr>
          <p:cNvSpPr/>
          <p:nvPr/>
        </p:nvSpPr>
        <p:spPr>
          <a:xfrm>
            <a:off x="8533750" y="6315486"/>
            <a:ext cx="2351926"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Goworek</a:t>
            </a:r>
            <a:r>
              <a:rPr lang="en-IN" dirty="0">
                <a:latin typeface="Times New Roman" panose="02020603050405020304" pitchFamily="18" charset="0"/>
                <a:ea typeface="Calibri" panose="020F0502020204030204" pitchFamily="34" charset="0"/>
              </a:rPr>
              <a:t> </a:t>
            </a:r>
            <a:r>
              <a:rPr lang="en-IN" i="1" dirty="0">
                <a:latin typeface="Times New Roman" panose="02020603050405020304" pitchFamily="18" charset="0"/>
                <a:ea typeface="Calibri" panose="020F0502020204030204" pitchFamily="34" charset="0"/>
              </a:rPr>
              <a:t>et al</a:t>
            </a:r>
            <a:r>
              <a:rPr lang="en-IN" dirty="0">
                <a:latin typeface="Times New Roman" panose="02020603050405020304" pitchFamily="18" charset="0"/>
                <a:ea typeface="Calibri" panose="020F0502020204030204" pitchFamily="34" charset="0"/>
              </a:rPr>
              <a:t>., 2020)</a:t>
            </a:r>
            <a:endParaRPr lang="en-IN" dirty="0"/>
          </a:p>
        </p:txBody>
      </p:sp>
    </p:spTree>
    <p:extLst>
      <p:ext uri="{BB962C8B-B14F-4D97-AF65-F5344CB8AC3E}">
        <p14:creationId xmlns:p14="http://schemas.microsoft.com/office/powerpoint/2010/main" val="4235070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E0D9077-5A80-4B2C-9020-F4BDBE2184AD}"/>
              </a:ext>
            </a:extLst>
          </p:cNvPr>
          <p:cNvGraphicFramePr>
            <a:graphicFrameLocks noGrp="1"/>
          </p:cNvGraphicFramePr>
          <p:nvPr>
            <p:extLst>
              <p:ext uri="{D42A27DB-BD31-4B8C-83A1-F6EECF244321}">
                <p14:modId xmlns:p14="http://schemas.microsoft.com/office/powerpoint/2010/main" val="2267053984"/>
              </p:ext>
            </p:extLst>
          </p:nvPr>
        </p:nvGraphicFramePr>
        <p:xfrm>
          <a:off x="2123571" y="1975757"/>
          <a:ext cx="7944857" cy="4389120"/>
        </p:xfrm>
        <a:graphic>
          <a:graphicData uri="http://schemas.openxmlformats.org/drawingml/2006/table">
            <a:tbl>
              <a:tblPr firstRow="1" firstCol="1" bandRow="1">
                <a:tableStyleId>{5C22544A-7EE6-4342-B048-85BDC9FD1C3A}</a:tableStyleId>
              </a:tblPr>
              <a:tblGrid>
                <a:gridCol w="1564894">
                  <a:extLst>
                    <a:ext uri="{9D8B030D-6E8A-4147-A177-3AD203B41FA5}">
                      <a16:colId xmlns:a16="http://schemas.microsoft.com/office/drawing/2014/main" val="2922103424"/>
                    </a:ext>
                  </a:extLst>
                </a:gridCol>
                <a:gridCol w="472247">
                  <a:extLst>
                    <a:ext uri="{9D8B030D-6E8A-4147-A177-3AD203B41FA5}">
                      <a16:colId xmlns:a16="http://schemas.microsoft.com/office/drawing/2014/main" val="1157582257"/>
                    </a:ext>
                  </a:extLst>
                </a:gridCol>
                <a:gridCol w="518545">
                  <a:extLst>
                    <a:ext uri="{9D8B030D-6E8A-4147-A177-3AD203B41FA5}">
                      <a16:colId xmlns:a16="http://schemas.microsoft.com/office/drawing/2014/main" val="2413297219"/>
                    </a:ext>
                  </a:extLst>
                </a:gridCol>
                <a:gridCol w="444468">
                  <a:extLst>
                    <a:ext uri="{9D8B030D-6E8A-4147-A177-3AD203B41FA5}">
                      <a16:colId xmlns:a16="http://schemas.microsoft.com/office/drawing/2014/main" val="4173964670"/>
                    </a:ext>
                  </a:extLst>
                </a:gridCol>
                <a:gridCol w="444468">
                  <a:extLst>
                    <a:ext uri="{9D8B030D-6E8A-4147-A177-3AD203B41FA5}">
                      <a16:colId xmlns:a16="http://schemas.microsoft.com/office/drawing/2014/main" val="585815614"/>
                    </a:ext>
                  </a:extLst>
                </a:gridCol>
                <a:gridCol w="444468">
                  <a:extLst>
                    <a:ext uri="{9D8B030D-6E8A-4147-A177-3AD203B41FA5}">
                      <a16:colId xmlns:a16="http://schemas.microsoft.com/office/drawing/2014/main" val="1093757384"/>
                    </a:ext>
                  </a:extLst>
                </a:gridCol>
                <a:gridCol w="444468">
                  <a:extLst>
                    <a:ext uri="{9D8B030D-6E8A-4147-A177-3AD203B41FA5}">
                      <a16:colId xmlns:a16="http://schemas.microsoft.com/office/drawing/2014/main" val="905876228"/>
                    </a:ext>
                  </a:extLst>
                </a:gridCol>
                <a:gridCol w="444468">
                  <a:extLst>
                    <a:ext uri="{9D8B030D-6E8A-4147-A177-3AD203B41FA5}">
                      <a16:colId xmlns:a16="http://schemas.microsoft.com/office/drawing/2014/main" val="421706789"/>
                    </a:ext>
                  </a:extLst>
                </a:gridCol>
                <a:gridCol w="444468">
                  <a:extLst>
                    <a:ext uri="{9D8B030D-6E8A-4147-A177-3AD203B41FA5}">
                      <a16:colId xmlns:a16="http://schemas.microsoft.com/office/drawing/2014/main" val="3385953806"/>
                    </a:ext>
                  </a:extLst>
                </a:gridCol>
                <a:gridCol w="601883">
                  <a:extLst>
                    <a:ext uri="{9D8B030D-6E8A-4147-A177-3AD203B41FA5}">
                      <a16:colId xmlns:a16="http://schemas.microsoft.com/office/drawing/2014/main" val="786282547"/>
                    </a:ext>
                  </a:extLst>
                </a:gridCol>
                <a:gridCol w="490766">
                  <a:extLst>
                    <a:ext uri="{9D8B030D-6E8A-4147-A177-3AD203B41FA5}">
                      <a16:colId xmlns:a16="http://schemas.microsoft.com/office/drawing/2014/main" val="2773930118"/>
                    </a:ext>
                  </a:extLst>
                </a:gridCol>
                <a:gridCol w="592623">
                  <a:extLst>
                    <a:ext uri="{9D8B030D-6E8A-4147-A177-3AD203B41FA5}">
                      <a16:colId xmlns:a16="http://schemas.microsoft.com/office/drawing/2014/main" val="3222474163"/>
                    </a:ext>
                  </a:extLst>
                </a:gridCol>
                <a:gridCol w="592623">
                  <a:extLst>
                    <a:ext uri="{9D8B030D-6E8A-4147-A177-3AD203B41FA5}">
                      <a16:colId xmlns:a16="http://schemas.microsoft.com/office/drawing/2014/main" val="3863747654"/>
                    </a:ext>
                  </a:extLst>
                </a:gridCol>
                <a:gridCol w="444468">
                  <a:extLst>
                    <a:ext uri="{9D8B030D-6E8A-4147-A177-3AD203B41FA5}">
                      <a16:colId xmlns:a16="http://schemas.microsoft.com/office/drawing/2014/main" val="2241889018"/>
                    </a:ext>
                  </a:extLst>
                </a:gridCol>
              </a:tblGrid>
              <a:tr h="362790">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Particulars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January</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February</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March</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April</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May</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June</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July</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August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September</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October</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November</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december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Total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613477111"/>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Cash inflow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265111578"/>
                  </a:ext>
                </a:extLst>
              </a:tr>
              <a:tr h="362790">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Cash at the beginning of the month</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4013258121"/>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Sales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1305379388"/>
                  </a:ext>
                </a:extLst>
              </a:tr>
              <a:tr h="362790">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TOTAL AMOUNT OF CASH INFLOW</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8500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63500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74590158"/>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Cash outflow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3340738920"/>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Raw materials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3473522630"/>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Labour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389468335"/>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Utilities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2400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1596224678"/>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Commissions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7200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517772681"/>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Rent and rates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12000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3572610593"/>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Cost of marketing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4096465651"/>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Wages and salaries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18000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3359300702"/>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Taxes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u="sng">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209562783"/>
                  </a:ext>
                </a:extLst>
              </a:tr>
              <a:tr h="362790">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TOTAL AMOUNT OF CASH OUTFLOW</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4850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4850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4850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4350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53700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2900387150"/>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 </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1954572116"/>
                  </a:ext>
                </a:extLst>
              </a:tr>
              <a:tr h="166429">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Net cash inflow / (outflow)</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4150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150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a:effectLst/>
                          <a:latin typeface="Times New Roman" panose="02020603050405020304" pitchFamily="18" charset="0"/>
                          <a:cs typeface="Times New Roman" panose="02020603050405020304" pitchFamily="18" charset="0"/>
                        </a:rPr>
                        <a:t>650</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tc>
                  <a:txBody>
                    <a:bodyPr/>
                    <a:lstStyle/>
                    <a:p>
                      <a:pPr algn="just">
                        <a:lnSpc>
                          <a:spcPct val="100000"/>
                        </a:lnSpc>
                        <a:spcAft>
                          <a:spcPts val="0"/>
                        </a:spcAft>
                      </a:pPr>
                      <a:r>
                        <a:rPr lang="en-IN" sz="1200" dirty="0">
                          <a:effectLst/>
                          <a:latin typeface="Times New Roman" panose="02020603050405020304" pitchFamily="18" charset="0"/>
                          <a:cs typeface="Times New Roman" panose="02020603050405020304" pitchFamily="18" charset="0"/>
                        </a:rPr>
                        <a:t>9800</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6818" marR="36818" marT="0" marB="0"/>
                </a:tc>
                <a:extLst>
                  <a:ext uri="{0D108BD9-81ED-4DB2-BD59-A6C34878D82A}">
                    <a16:rowId xmlns:a16="http://schemas.microsoft.com/office/drawing/2014/main" val="3990081824"/>
                  </a:ext>
                </a:extLst>
              </a:tr>
            </a:tbl>
          </a:graphicData>
        </a:graphic>
      </p:graphicFrame>
      <p:sp>
        <p:nvSpPr>
          <p:cNvPr id="3" name="Rectangle 2">
            <a:extLst>
              <a:ext uri="{FF2B5EF4-FFF2-40B4-BE49-F238E27FC236}">
                <a16:creationId xmlns:a16="http://schemas.microsoft.com/office/drawing/2014/main" id="{B013DC23-4CE9-48B7-913D-062E6869C264}"/>
              </a:ext>
            </a:extLst>
          </p:cNvPr>
          <p:cNvSpPr/>
          <p:nvPr/>
        </p:nvSpPr>
        <p:spPr>
          <a:xfrm>
            <a:off x="986971" y="246381"/>
            <a:ext cx="9506857" cy="1200329"/>
          </a:xfrm>
          <a:prstGeom prst="rect">
            <a:avLst/>
          </a:prstGeom>
        </p:spPr>
        <p:txBody>
          <a:bodyPr wrap="square">
            <a:spAutoFit/>
          </a:bodyPr>
          <a:lstStyle/>
          <a:p>
            <a:pPr algn="ctr">
              <a:spcBef>
                <a:spcPts val="2400"/>
              </a:spcBef>
              <a:spcAft>
                <a:spcPts val="0"/>
              </a:spcAft>
            </a:pPr>
            <a:r>
              <a:rPr lang="en-IN" sz="36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 cash flow forecast for the first 12 months of Cristian Fashions </a:t>
            </a:r>
          </a:p>
        </p:txBody>
      </p:sp>
    </p:spTree>
    <p:extLst>
      <p:ext uri="{BB962C8B-B14F-4D97-AF65-F5344CB8AC3E}">
        <p14:creationId xmlns:p14="http://schemas.microsoft.com/office/powerpoint/2010/main" val="3674699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BAFAEF-8704-4ACB-AEB0-EE18F1CB45D1}"/>
              </a:ext>
            </a:extLst>
          </p:cNvPr>
          <p:cNvSpPr/>
          <p:nvPr/>
        </p:nvSpPr>
        <p:spPr>
          <a:xfrm>
            <a:off x="851665" y="143569"/>
            <a:ext cx="2505814" cy="1031501"/>
          </a:xfrm>
          <a:prstGeom prst="rect">
            <a:avLst/>
          </a:prstGeom>
        </p:spPr>
        <p:txBody>
          <a:bodyPr wrap="none">
            <a:spAutoFit/>
          </a:bodyPr>
          <a:lstStyle/>
          <a:p>
            <a:pPr algn="just">
              <a:lnSpc>
                <a:spcPct val="200000"/>
              </a:lnSpc>
              <a:spcBef>
                <a:spcPts val="2400"/>
              </a:spcBef>
              <a:spcAft>
                <a:spcPts val="0"/>
              </a:spcAft>
            </a:pPr>
            <a:r>
              <a:rPr lang="en-IN" sz="3600" b="1" kern="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Conclusion </a:t>
            </a:r>
          </a:p>
        </p:txBody>
      </p:sp>
      <p:sp>
        <p:nvSpPr>
          <p:cNvPr id="3" name="Rectangle 2">
            <a:extLst>
              <a:ext uri="{FF2B5EF4-FFF2-40B4-BE49-F238E27FC236}">
                <a16:creationId xmlns:a16="http://schemas.microsoft.com/office/drawing/2014/main" id="{A0342516-EF38-4DEE-9354-A2A4BB89A061}"/>
              </a:ext>
            </a:extLst>
          </p:cNvPr>
          <p:cNvSpPr/>
          <p:nvPr/>
        </p:nvSpPr>
        <p:spPr>
          <a:xfrm>
            <a:off x="377375" y="1930177"/>
            <a:ext cx="6096000" cy="646331"/>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The above section discusses an overview of the selected business and the details of the product of the company. </a:t>
            </a:r>
            <a:endParaRPr lang="en-IN" dirty="0"/>
          </a:p>
        </p:txBody>
      </p:sp>
      <p:sp>
        <p:nvSpPr>
          <p:cNvPr id="4" name="Rectangle 3">
            <a:extLst>
              <a:ext uri="{FF2B5EF4-FFF2-40B4-BE49-F238E27FC236}">
                <a16:creationId xmlns:a16="http://schemas.microsoft.com/office/drawing/2014/main" id="{8BB6F653-F17D-4A55-9D1C-D6C057624269}"/>
              </a:ext>
            </a:extLst>
          </p:cNvPr>
          <p:cNvSpPr/>
          <p:nvPr/>
        </p:nvSpPr>
        <p:spPr>
          <a:xfrm>
            <a:off x="377375" y="3559628"/>
            <a:ext cx="6096000" cy="646331"/>
          </a:xfrm>
          <a:prstGeom prst="rect">
            <a:avLst/>
          </a:prstGeom>
        </p:spPr>
        <p:txBody>
          <a:bodyPr>
            <a:spAutoFit/>
          </a:bodyPr>
          <a:lstStyle/>
          <a:p>
            <a:pPr marL="285750" indent="-285750" algn="just">
              <a:buFont typeface="Wingdings" panose="05000000000000000000" pitchFamily="2" charset="2"/>
              <a:buChar char="Ø"/>
            </a:pPr>
            <a:r>
              <a:rPr lang="en-IN" dirty="0">
                <a:latin typeface="Times New Roman" panose="02020603050405020304" pitchFamily="18" charset="0"/>
                <a:ea typeface="Calibri" panose="020F0502020204030204" pitchFamily="34" charset="0"/>
              </a:rPr>
              <a:t>An analysis of the business idea of the selected company using the SWOT analysis model is illustrated above. </a:t>
            </a:r>
            <a:endParaRPr lang="en-IN" dirty="0"/>
          </a:p>
        </p:txBody>
      </p:sp>
      <p:sp>
        <p:nvSpPr>
          <p:cNvPr id="5" name="Rectangle 4">
            <a:extLst>
              <a:ext uri="{FF2B5EF4-FFF2-40B4-BE49-F238E27FC236}">
                <a16:creationId xmlns:a16="http://schemas.microsoft.com/office/drawing/2014/main" id="{AB0B3F41-FCE6-4EEE-A699-CF564335660B}"/>
              </a:ext>
            </a:extLst>
          </p:cNvPr>
          <p:cNvSpPr/>
          <p:nvPr/>
        </p:nvSpPr>
        <p:spPr>
          <a:xfrm>
            <a:off x="377375" y="5189079"/>
            <a:ext cx="6096000" cy="646331"/>
          </a:xfrm>
          <a:prstGeom prst="rect">
            <a:avLst/>
          </a:prstGeom>
        </p:spPr>
        <p:txBody>
          <a:bodyPr>
            <a:spAutoFit/>
          </a:bodyPr>
          <a:lstStyle/>
          <a:p>
            <a:pPr marL="285750" indent="-285750" algn="just">
              <a:spcAft>
                <a:spcPts val="1000"/>
              </a:spcAft>
              <a:buFont typeface="Wingdings" panose="05000000000000000000" pitchFamily="2" charset="2"/>
              <a:buChar char="Ø"/>
            </a:pPr>
            <a:r>
              <a:rPr lang="en-IN" dirty="0">
                <a:latin typeface="Times New Roman" panose="02020603050405020304" pitchFamily="18" charset="0"/>
                <a:ea typeface="Calibri" panose="020F0502020204030204" pitchFamily="34" charset="0"/>
                <a:cs typeface="Times New Roman" panose="02020603050405020304" pitchFamily="18" charset="0"/>
              </a:rPr>
              <a:t>The cash flow of the chosen company is mentioned in the above section.</a:t>
            </a:r>
          </a:p>
        </p:txBody>
      </p:sp>
      <p:sp>
        <p:nvSpPr>
          <p:cNvPr id="8" name="Rectangle 7">
            <a:extLst>
              <a:ext uri="{FF2B5EF4-FFF2-40B4-BE49-F238E27FC236}">
                <a16:creationId xmlns:a16="http://schemas.microsoft.com/office/drawing/2014/main" id="{CB5612DC-1F35-4060-B5A1-AFBF7F0598F0}"/>
              </a:ext>
            </a:extLst>
          </p:cNvPr>
          <p:cNvSpPr/>
          <p:nvPr/>
        </p:nvSpPr>
        <p:spPr>
          <a:xfrm>
            <a:off x="8179396" y="5512244"/>
            <a:ext cx="2351926"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err="1">
                <a:latin typeface="Times New Roman" panose="02020603050405020304" pitchFamily="18" charset="0"/>
                <a:ea typeface="Calibri" panose="020F0502020204030204" pitchFamily="34" charset="0"/>
              </a:rPr>
              <a:t>Goworek</a:t>
            </a:r>
            <a:r>
              <a:rPr lang="en-IN" dirty="0">
                <a:latin typeface="Times New Roman" panose="02020603050405020304" pitchFamily="18" charset="0"/>
                <a:ea typeface="Calibri" panose="020F0502020204030204" pitchFamily="34" charset="0"/>
              </a:rPr>
              <a:t> </a:t>
            </a:r>
            <a:r>
              <a:rPr lang="en-IN" i="1" dirty="0">
                <a:latin typeface="Times New Roman" panose="02020603050405020304" pitchFamily="18" charset="0"/>
                <a:ea typeface="Calibri" panose="020F0502020204030204" pitchFamily="34" charset="0"/>
              </a:rPr>
              <a:t>et al</a:t>
            </a:r>
            <a:r>
              <a:rPr lang="en-IN" dirty="0">
                <a:latin typeface="Times New Roman" panose="02020603050405020304" pitchFamily="18" charset="0"/>
                <a:ea typeface="Calibri" panose="020F0502020204030204" pitchFamily="34" charset="0"/>
              </a:rPr>
              <a:t>., 2020)</a:t>
            </a:r>
            <a:endParaRPr lang="en-IN" dirty="0"/>
          </a:p>
        </p:txBody>
      </p:sp>
      <p:pic>
        <p:nvPicPr>
          <p:cNvPr id="7170" name="Picture 2" descr="Become a Fashion Influencer: A Comprehensive and Practical Guide">
            <a:extLst>
              <a:ext uri="{FF2B5EF4-FFF2-40B4-BE49-F238E27FC236}">
                <a16:creationId xmlns:a16="http://schemas.microsoft.com/office/drawing/2014/main" id="{B5DAE902-E88E-4050-992C-FFCB5B4505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8037" y="1881413"/>
            <a:ext cx="5034644" cy="335642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7927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CA47BF-0266-43D9-A68E-58D58F1FF36E}"/>
              </a:ext>
            </a:extLst>
          </p:cNvPr>
          <p:cNvSpPr/>
          <p:nvPr/>
        </p:nvSpPr>
        <p:spPr>
          <a:xfrm>
            <a:off x="4930617" y="335900"/>
            <a:ext cx="2330766" cy="646331"/>
          </a:xfrm>
          <a:prstGeom prst="rect">
            <a:avLst/>
          </a:prstGeom>
        </p:spPr>
        <p:txBody>
          <a:bodyPr wrap="none">
            <a:spAutoFit/>
          </a:bodyPr>
          <a:lstStyle/>
          <a:p>
            <a:r>
              <a:rPr lang="en-US" sz="3600" b="1"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en-IN" sz="3600" b="1" dirty="0">
              <a:solidFill>
                <a:srgbClr val="FFFF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817CAF22-5353-45A1-8EFF-4C762856BC71}"/>
              </a:ext>
            </a:extLst>
          </p:cNvPr>
          <p:cNvSpPr/>
          <p:nvPr/>
        </p:nvSpPr>
        <p:spPr>
          <a:xfrm>
            <a:off x="116116" y="1359602"/>
            <a:ext cx="11669485" cy="5175776"/>
          </a:xfrm>
          <a:prstGeom prst="rect">
            <a:avLst/>
          </a:prstGeom>
        </p:spPr>
        <p:txBody>
          <a:bodyPr wrap="square">
            <a:spAutoFit/>
          </a:bodyPr>
          <a:lstStyle/>
          <a:p>
            <a:pPr marL="285750" indent="-285750" algn="just">
              <a:spcAft>
                <a:spcPts val="1000"/>
              </a:spcAft>
              <a:buFont typeface="Wingdings" panose="05000000000000000000" pitchFamily="2" charset="2"/>
              <a:buChar char="Ø"/>
            </a:pPr>
            <a:r>
              <a:rPr lang="en-IN" sz="1600" dirty="0" err="1">
                <a:latin typeface="Times New Roman" panose="02020603050405020304" pitchFamily="18" charset="0"/>
                <a:ea typeface="Calibri" panose="020F0502020204030204" pitchFamily="34" charset="0"/>
                <a:cs typeface="Times New Roman" panose="02020603050405020304" pitchFamily="18" charset="0"/>
              </a:rPr>
              <a:t>Chira</a:t>
            </a:r>
            <a:r>
              <a:rPr lang="en-IN" sz="1600" dirty="0">
                <a:latin typeface="Times New Roman" panose="02020603050405020304" pitchFamily="18" charset="0"/>
                <a:ea typeface="Calibri" panose="020F0502020204030204" pitchFamily="34" charset="0"/>
                <a:cs typeface="Times New Roman" panose="02020603050405020304" pitchFamily="18" charset="0"/>
              </a:rPr>
              <a:t>, S.C., (2023). THE CONTEMPORARY FASHION CONSUMER: PROFILE, FEATURES, TYPOLOGIES. </a:t>
            </a:r>
            <a:r>
              <a:rPr lang="en-IN" sz="1600" i="1" dirty="0">
                <a:latin typeface="Times New Roman" panose="02020603050405020304" pitchFamily="18" charset="0"/>
                <a:ea typeface="Calibri" panose="020F0502020204030204" pitchFamily="34" charset="0"/>
                <a:cs typeface="Times New Roman" panose="02020603050405020304" pitchFamily="18" charset="0"/>
              </a:rPr>
              <a:t>Journal of Romanian Literary Studies</a:t>
            </a:r>
            <a:r>
              <a:rPr lang="en-IN" sz="1600" dirty="0">
                <a:latin typeface="Times New Roman" panose="02020603050405020304" pitchFamily="18" charset="0"/>
                <a:ea typeface="Calibri" panose="020F0502020204030204" pitchFamily="34" charset="0"/>
                <a:cs typeface="Times New Roman" panose="02020603050405020304" pitchFamily="18" charset="0"/>
              </a:rPr>
              <a:t>, (34).</a:t>
            </a:r>
          </a:p>
          <a:p>
            <a:pPr marL="285750" indent="-285750" algn="just">
              <a:spcAft>
                <a:spcPts val="1000"/>
              </a:spcAft>
              <a:buFont typeface="Wingdings" panose="05000000000000000000" pitchFamily="2" charset="2"/>
              <a:buChar char="Ø"/>
            </a:pPr>
            <a:r>
              <a:rPr lang="en-IN" sz="1600" dirty="0" err="1">
                <a:latin typeface="Times New Roman" panose="02020603050405020304" pitchFamily="18" charset="0"/>
                <a:ea typeface="Calibri" panose="020F0502020204030204" pitchFamily="34" charset="0"/>
                <a:cs typeface="Times New Roman" panose="02020603050405020304" pitchFamily="18" charset="0"/>
              </a:rPr>
              <a:t>Goworek</a:t>
            </a:r>
            <a:r>
              <a:rPr lang="en-IN" sz="1600" dirty="0">
                <a:latin typeface="Times New Roman" panose="02020603050405020304" pitchFamily="18" charset="0"/>
                <a:ea typeface="Calibri" panose="020F0502020204030204" pitchFamily="34" charset="0"/>
                <a:cs typeface="Times New Roman" panose="02020603050405020304" pitchFamily="18" charset="0"/>
              </a:rPr>
              <a:t>, H., </a:t>
            </a:r>
            <a:r>
              <a:rPr lang="en-IN" sz="1600" dirty="0" err="1">
                <a:latin typeface="Times New Roman" panose="02020603050405020304" pitchFamily="18" charset="0"/>
                <a:ea typeface="Calibri" panose="020F0502020204030204" pitchFamily="34" charset="0"/>
                <a:cs typeface="Times New Roman" panose="02020603050405020304" pitchFamily="18" charset="0"/>
              </a:rPr>
              <a:t>Oxborrow</a:t>
            </a:r>
            <a:r>
              <a:rPr lang="en-IN" sz="1600" dirty="0">
                <a:latin typeface="Times New Roman" panose="02020603050405020304" pitchFamily="18" charset="0"/>
                <a:ea typeface="Calibri" panose="020F0502020204030204" pitchFamily="34" charset="0"/>
                <a:cs typeface="Times New Roman" panose="02020603050405020304" pitchFamily="18" charset="0"/>
              </a:rPr>
              <a:t>, L., Claxton, S., McLaren, A., Cooper, T. and Hill, H., (2020). Managing sustainability in the fashion business: Challenges in product development for clothing longevity in the UK. </a:t>
            </a:r>
            <a:r>
              <a:rPr lang="en-IN" sz="1600" i="1" dirty="0">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r>
              <a:rPr lang="en-IN" sz="1600" i="1" dirty="0">
                <a:latin typeface="Times New Roman" panose="02020603050405020304" pitchFamily="18" charset="0"/>
                <a:ea typeface="Calibri" panose="020F0502020204030204" pitchFamily="34" charset="0"/>
                <a:cs typeface="Times New Roman" panose="02020603050405020304" pitchFamily="18" charset="0"/>
              </a:rPr>
              <a:t>117</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285750" indent="-285750" algn="just">
              <a:spcAft>
                <a:spcPts val="1000"/>
              </a:spcAft>
              <a:buFont typeface="Wingdings" panose="05000000000000000000" pitchFamily="2" charset="2"/>
              <a:buChar char="Ø"/>
            </a:pPr>
            <a:r>
              <a:rPr lang="en-IN" sz="1600" dirty="0">
                <a:latin typeface="Times New Roman" panose="02020603050405020304" pitchFamily="18" charset="0"/>
                <a:ea typeface="Calibri" panose="020F0502020204030204" pitchFamily="34" charset="0"/>
                <a:cs typeface="Times New Roman" panose="02020603050405020304" pitchFamily="18" charset="0"/>
              </a:rPr>
              <a:t>HARPA, R., PIROI, C. and CRISTIAN, I., (2023). RIPPED JEANS: THE DISCREPANCY BETWEEN QUALITY ASSURANCE STRATEGIES IN THE SUSTAINABLE PRODUCTION OF DENIM AND THE MARKET STRATEGIES OF FASHION MANUFACTURERS.</a:t>
            </a:r>
          </a:p>
          <a:p>
            <a:pPr marL="285750" indent="-285750" algn="just">
              <a:spcAft>
                <a:spcPts val="1000"/>
              </a:spcAft>
              <a:buFont typeface="Wingdings" panose="05000000000000000000" pitchFamily="2" charset="2"/>
              <a:buChar char="Ø"/>
            </a:pPr>
            <a:r>
              <a:rPr lang="en-IN" sz="1600" dirty="0">
                <a:latin typeface="Times New Roman" panose="02020603050405020304" pitchFamily="18" charset="0"/>
                <a:ea typeface="Calibri" panose="020F0502020204030204" pitchFamily="34" charset="0"/>
                <a:cs typeface="Times New Roman" panose="02020603050405020304" pitchFamily="18" charset="0"/>
              </a:rPr>
              <a:t>Jia, F., Yin, S., Chen, L. and Chen, X., (2020). The circular economy in the textile and apparel industry: A systematic literature review. </a:t>
            </a:r>
            <a:r>
              <a:rPr lang="en-IN" sz="1600" i="1" dirty="0">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r>
              <a:rPr lang="en-IN" sz="1600" i="1" dirty="0">
                <a:latin typeface="Times New Roman" panose="02020603050405020304" pitchFamily="18" charset="0"/>
                <a:ea typeface="Calibri" panose="020F0502020204030204" pitchFamily="34" charset="0"/>
                <a:cs typeface="Times New Roman" panose="02020603050405020304" pitchFamily="18" charset="0"/>
              </a:rPr>
              <a:t>259</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285750" indent="-285750" algn="just">
              <a:spcAft>
                <a:spcPts val="1000"/>
              </a:spcAft>
              <a:buFont typeface="Wingdings" panose="05000000000000000000" pitchFamily="2" charset="2"/>
              <a:buChar char="Ø"/>
            </a:pPr>
            <a:r>
              <a:rPr lang="en-IN" sz="1600" dirty="0" err="1">
                <a:latin typeface="Times New Roman" panose="02020603050405020304" pitchFamily="18" charset="0"/>
                <a:ea typeface="Calibri" panose="020F0502020204030204" pitchFamily="34" charset="0"/>
                <a:cs typeface="Times New Roman" panose="02020603050405020304" pitchFamily="18" charset="0"/>
              </a:rPr>
              <a:t>Namugenyi</a:t>
            </a:r>
            <a:r>
              <a:rPr lang="en-IN" sz="1600" dirty="0">
                <a:latin typeface="Times New Roman" panose="02020603050405020304" pitchFamily="18" charset="0"/>
                <a:ea typeface="Calibri" panose="020F0502020204030204" pitchFamily="34" charset="0"/>
                <a:cs typeface="Times New Roman" panose="02020603050405020304" pitchFamily="18" charset="0"/>
              </a:rPr>
              <a:t>, C., </a:t>
            </a:r>
            <a:r>
              <a:rPr lang="en-IN" sz="1600" dirty="0" err="1">
                <a:latin typeface="Times New Roman" panose="02020603050405020304" pitchFamily="18" charset="0"/>
                <a:ea typeface="Calibri" panose="020F0502020204030204" pitchFamily="34" charset="0"/>
                <a:cs typeface="Times New Roman" panose="02020603050405020304" pitchFamily="18" charset="0"/>
              </a:rPr>
              <a:t>Nimmagadda</a:t>
            </a:r>
            <a:r>
              <a:rPr lang="en-IN" sz="1600" dirty="0">
                <a:latin typeface="Times New Roman" panose="02020603050405020304" pitchFamily="18" charset="0"/>
                <a:ea typeface="Calibri" panose="020F0502020204030204" pitchFamily="34" charset="0"/>
                <a:cs typeface="Times New Roman" panose="02020603050405020304" pitchFamily="18" charset="0"/>
              </a:rPr>
              <a:t>, S.L. and </a:t>
            </a:r>
            <a:r>
              <a:rPr lang="en-IN" sz="1600" dirty="0" err="1">
                <a:latin typeface="Times New Roman" panose="02020603050405020304" pitchFamily="18" charset="0"/>
                <a:ea typeface="Calibri" panose="020F0502020204030204" pitchFamily="34" charset="0"/>
                <a:cs typeface="Times New Roman" panose="02020603050405020304" pitchFamily="18" charset="0"/>
              </a:rPr>
              <a:t>Reiners</a:t>
            </a:r>
            <a:r>
              <a:rPr lang="en-IN" sz="1600" dirty="0">
                <a:latin typeface="Times New Roman" panose="02020603050405020304" pitchFamily="18" charset="0"/>
                <a:ea typeface="Calibri" panose="020F0502020204030204" pitchFamily="34" charset="0"/>
                <a:cs typeface="Times New Roman" panose="02020603050405020304" pitchFamily="18" charset="0"/>
              </a:rPr>
              <a:t>, T., (2019). Design of a SWOT analysis model and its evaluation in diverse digital business ecosystem contexts. </a:t>
            </a:r>
            <a:r>
              <a:rPr lang="en-IN" sz="1600" i="1" dirty="0">
                <a:latin typeface="Times New Roman" panose="02020603050405020304" pitchFamily="18" charset="0"/>
                <a:ea typeface="Calibri" panose="020F0502020204030204" pitchFamily="34" charset="0"/>
                <a:cs typeface="Times New Roman" panose="02020603050405020304" pitchFamily="18" charset="0"/>
              </a:rPr>
              <a:t>Procedia Computer Science</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r>
              <a:rPr lang="en-IN" sz="1600" i="1" dirty="0">
                <a:latin typeface="Times New Roman" panose="02020603050405020304" pitchFamily="18" charset="0"/>
                <a:ea typeface="Calibri" panose="020F0502020204030204" pitchFamily="34" charset="0"/>
                <a:cs typeface="Times New Roman" panose="02020603050405020304" pitchFamily="18" charset="0"/>
              </a:rPr>
              <a:t>159</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285750" indent="-285750" algn="just">
              <a:spcAft>
                <a:spcPts val="1000"/>
              </a:spcAft>
              <a:buFont typeface="Wingdings" panose="05000000000000000000" pitchFamily="2" charset="2"/>
              <a:buChar char="Ø"/>
            </a:pPr>
            <a:r>
              <a:rPr lang="en-IN" sz="1600" dirty="0">
                <a:latin typeface="Times New Roman" panose="02020603050405020304" pitchFamily="18" charset="0"/>
                <a:ea typeface="Calibri" panose="020F0502020204030204" pitchFamily="34" charset="0"/>
                <a:cs typeface="Times New Roman" panose="02020603050405020304" pitchFamily="18" charset="0"/>
              </a:rPr>
              <a:t>Quezada, L.E., </a:t>
            </a:r>
            <a:r>
              <a:rPr lang="en-IN" sz="1600" dirty="0" err="1">
                <a:latin typeface="Times New Roman" panose="02020603050405020304" pitchFamily="18" charset="0"/>
                <a:ea typeface="Calibri" panose="020F0502020204030204" pitchFamily="34" charset="0"/>
                <a:cs typeface="Times New Roman" panose="02020603050405020304" pitchFamily="18" charset="0"/>
              </a:rPr>
              <a:t>Reinao</a:t>
            </a:r>
            <a:r>
              <a:rPr lang="en-IN" sz="1600" dirty="0">
                <a:latin typeface="Times New Roman" panose="02020603050405020304" pitchFamily="18" charset="0"/>
                <a:ea typeface="Calibri" panose="020F0502020204030204" pitchFamily="34" charset="0"/>
                <a:cs typeface="Times New Roman" panose="02020603050405020304" pitchFamily="18" charset="0"/>
              </a:rPr>
              <a:t>, E.A., Palominos, P.I. and </a:t>
            </a:r>
            <a:r>
              <a:rPr lang="en-IN" sz="1600" dirty="0" err="1">
                <a:latin typeface="Times New Roman" panose="02020603050405020304" pitchFamily="18" charset="0"/>
                <a:ea typeface="Calibri" panose="020F0502020204030204" pitchFamily="34" charset="0"/>
                <a:cs typeface="Times New Roman" panose="02020603050405020304" pitchFamily="18" charset="0"/>
              </a:rPr>
              <a:t>Oddershede</a:t>
            </a:r>
            <a:r>
              <a:rPr lang="en-IN" sz="1600" dirty="0">
                <a:latin typeface="Times New Roman" panose="02020603050405020304" pitchFamily="18" charset="0"/>
                <a:ea typeface="Calibri" panose="020F0502020204030204" pitchFamily="34" charset="0"/>
                <a:cs typeface="Times New Roman" panose="02020603050405020304" pitchFamily="18" charset="0"/>
              </a:rPr>
              <a:t>, A.M., (2019). Measuring performance using SWOT analysis and balanced scorecard. </a:t>
            </a:r>
            <a:r>
              <a:rPr lang="en-IN" sz="1600" i="1" dirty="0">
                <a:latin typeface="Times New Roman" panose="02020603050405020304" pitchFamily="18" charset="0"/>
                <a:ea typeface="Calibri" panose="020F0502020204030204" pitchFamily="34" charset="0"/>
                <a:cs typeface="Times New Roman" panose="02020603050405020304" pitchFamily="18" charset="0"/>
              </a:rPr>
              <a:t>Procedia Manufacturing</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r>
              <a:rPr lang="en-IN" sz="1600" i="1" dirty="0">
                <a:latin typeface="Times New Roman" panose="02020603050405020304" pitchFamily="18" charset="0"/>
                <a:ea typeface="Calibri" panose="020F0502020204030204" pitchFamily="34" charset="0"/>
                <a:cs typeface="Times New Roman" panose="02020603050405020304" pitchFamily="18" charset="0"/>
              </a:rPr>
              <a:t>39</a:t>
            </a:r>
            <a:r>
              <a:rPr lang="en-IN" sz="1600" dirty="0">
                <a:latin typeface="Times New Roman" panose="02020603050405020304" pitchFamily="18" charset="0"/>
                <a:ea typeface="Calibri" panose="020F0502020204030204" pitchFamily="34" charset="0"/>
                <a:cs typeface="Times New Roman" panose="02020603050405020304" pitchFamily="18" charset="0"/>
              </a:rPr>
              <a:t>.</a:t>
            </a:r>
          </a:p>
          <a:p>
            <a:pPr marL="285750" indent="-285750" algn="just">
              <a:spcAft>
                <a:spcPts val="1000"/>
              </a:spcAft>
              <a:buFont typeface="Wingdings" panose="05000000000000000000" pitchFamily="2" charset="2"/>
              <a:buChar char="Ø"/>
            </a:pPr>
            <a:r>
              <a:rPr lang="en-IN" sz="1600" dirty="0" err="1">
                <a:latin typeface="Times New Roman" panose="02020603050405020304" pitchFamily="18" charset="0"/>
                <a:ea typeface="Calibri" panose="020F0502020204030204" pitchFamily="34" charset="0"/>
                <a:cs typeface="Times New Roman" panose="02020603050405020304" pitchFamily="18" charset="0"/>
              </a:rPr>
              <a:t>Thorisdottir</a:t>
            </a:r>
            <a:r>
              <a:rPr lang="en-IN" sz="1600" dirty="0">
                <a:latin typeface="Times New Roman" panose="02020603050405020304" pitchFamily="18" charset="0"/>
                <a:ea typeface="Calibri" panose="020F0502020204030204" pitchFamily="34" charset="0"/>
                <a:cs typeface="Times New Roman" panose="02020603050405020304" pitchFamily="18" charset="0"/>
              </a:rPr>
              <a:t>, T.S. and </a:t>
            </a:r>
            <a:r>
              <a:rPr lang="en-IN" sz="1600" dirty="0" err="1">
                <a:latin typeface="Times New Roman" panose="02020603050405020304" pitchFamily="18" charset="0"/>
                <a:ea typeface="Calibri" panose="020F0502020204030204" pitchFamily="34" charset="0"/>
                <a:cs typeface="Times New Roman" panose="02020603050405020304" pitchFamily="18" charset="0"/>
              </a:rPr>
              <a:t>Johannsdottir</a:t>
            </a:r>
            <a:r>
              <a:rPr lang="en-IN" sz="1600" dirty="0">
                <a:latin typeface="Times New Roman" panose="02020603050405020304" pitchFamily="18" charset="0"/>
                <a:ea typeface="Calibri" panose="020F0502020204030204" pitchFamily="34" charset="0"/>
                <a:cs typeface="Times New Roman" panose="02020603050405020304" pitchFamily="18" charset="0"/>
              </a:rPr>
              <a:t>, L., (2019). Sustainability within fashion business models: A systematic literature review. </a:t>
            </a:r>
            <a:r>
              <a:rPr lang="en-IN" sz="1600" i="1" dirty="0">
                <a:latin typeface="Times New Roman" panose="02020603050405020304" pitchFamily="18" charset="0"/>
                <a:ea typeface="Calibri" panose="020F0502020204030204" pitchFamily="34" charset="0"/>
                <a:cs typeface="Times New Roman" panose="02020603050405020304" pitchFamily="18" charset="0"/>
              </a:rPr>
              <a:t>Sustainability</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r>
              <a:rPr lang="en-IN" sz="1600" i="1" dirty="0">
                <a:latin typeface="Times New Roman" panose="02020603050405020304" pitchFamily="18" charset="0"/>
                <a:ea typeface="Calibri" panose="020F0502020204030204" pitchFamily="34" charset="0"/>
                <a:cs typeface="Times New Roman" panose="02020603050405020304" pitchFamily="18" charset="0"/>
              </a:rPr>
              <a:t>11</a:t>
            </a:r>
            <a:r>
              <a:rPr lang="en-IN" sz="1600" dirty="0">
                <a:latin typeface="Times New Roman" panose="02020603050405020304" pitchFamily="18" charset="0"/>
                <a:ea typeface="Calibri" panose="020F0502020204030204" pitchFamily="34" charset="0"/>
                <a:cs typeface="Times New Roman" panose="02020603050405020304" pitchFamily="18" charset="0"/>
              </a:rPr>
              <a:t>(8).</a:t>
            </a:r>
          </a:p>
          <a:p>
            <a:pPr marL="285750" indent="-285750" algn="just">
              <a:spcAft>
                <a:spcPts val="1000"/>
              </a:spcAft>
              <a:buFont typeface="Wingdings" panose="05000000000000000000" pitchFamily="2" charset="2"/>
              <a:buChar char="Ø"/>
            </a:pPr>
            <a:r>
              <a:rPr lang="en-IN" sz="1600" dirty="0">
                <a:latin typeface="Times New Roman" panose="02020603050405020304" pitchFamily="18" charset="0"/>
                <a:ea typeface="Calibri" panose="020F0502020204030204" pitchFamily="34" charset="0"/>
                <a:cs typeface="Times New Roman" panose="02020603050405020304" pitchFamily="18" charset="0"/>
              </a:rPr>
              <a:t>Zhang, B., Zhang, Y. and Zhou, P., (2021). Consumer attitude towards sustainability of fast fashion products in the UK. </a:t>
            </a:r>
            <a:r>
              <a:rPr lang="en-IN" sz="1600" i="1" dirty="0">
                <a:latin typeface="Times New Roman" panose="02020603050405020304" pitchFamily="18" charset="0"/>
                <a:ea typeface="Calibri" panose="020F0502020204030204" pitchFamily="34" charset="0"/>
                <a:cs typeface="Times New Roman" panose="02020603050405020304" pitchFamily="18" charset="0"/>
              </a:rPr>
              <a:t>Sustainability</a:t>
            </a:r>
            <a:r>
              <a:rPr lang="en-IN" sz="1600" dirty="0">
                <a:latin typeface="Times New Roman" panose="02020603050405020304" pitchFamily="18" charset="0"/>
                <a:ea typeface="Calibri" panose="020F0502020204030204" pitchFamily="34" charset="0"/>
                <a:cs typeface="Times New Roman" panose="02020603050405020304" pitchFamily="18" charset="0"/>
              </a:rPr>
              <a:t>, </a:t>
            </a:r>
            <a:r>
              <a:rPr lang="en-IN" sz="1600" i="1" dirty="0">
                <a:latin typeface="Times New Roman" panose="02020603050405020304" pitchFamily="18" charset="0"/>
                <a:ea typeface="Calibri" panose="020F0502020204030204" pitchFamily="34" charset="0"/>
                <a:cs typeface="Times New Roman" panose="02020603050405020304" pitchFamily="18" charset="0"/>
              </a:rPr>
              <a:t>13</a:t>
            </a:r>
            <a:r>
              <a:rPr lang="en-IN" sz="1600" dirty="0">
                <a:latin typeface="Times New Roman" panose="02020603050405020304" pitchFamily="18" charset="0"/>
                <a:ea typeface="Calibri" panose="020F0502020204030204" pitchFamily="34" charset="0"/>
                <a:cs typeface="Times New Roman" panose="02020603050405020304" pitchFamily="18" charset="0"/>
              </a:rPr>
              <a:t>(4).</a:t>
            </a:r>
          </a:p>
        </p:txBody>
      </p:sp>
    </p:spTree>
    <p:extLst>
      <p:ext uri="{BB962C8B-B14F-4D97-AF65-F5344CB8AC3E}">
        <p14:creationId xmlns:p14="http://schemas.microsoft.com/office/powerpoint/2010/main" val="1078067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56E3-E4A0-42BF-896C-6C5B8D0EE6DF}"/>
              </a:ext>
            </a:extLst>
          </p:cNvPr>
          <p:cNvSpPr txBox="1">
            <a:spLocks/>
          </p:cNvSpPr>
          <p:nvPr/>
        </p:nvSpPr>
        <p:spPr>
          <a:xfrm>
            <a:off x="832040" y="2741177"/>
            <a:ext cx="10527920" cy="1375645"/>
          </a:xfrm>
          <a:prstGeom prst="rect">
            <a:avLst/>
          </a:prstGeom>
        </p:spPr>
        <p:txBody>
          <a:bodyP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pPr algn="ctr"/>
            <a:r>
              <a:rPr lang="en-US" i="1">
                <a:solidFill>
                  <a:schemeClr val="accent2">
                    <a:lumMod val="40000"/>
                    <a:lumOff val="60000"/>
                  </a:schemeClr>
                </a:solidFill>
                <a:effectLst>
                  <a:outerShdw blurRad="38100" dist="38100" dir="2700000" algn="tl">
                    <a:srgbClr val="000000">
                      <a:alpha val="43137"/>
                    </a:srgbClr>
                  </a:outerShdw>
                </a:effectLst>
                <a:latin typeface="CentSchbkCyrill BT" panose="02040603050705020303" pitchFamily="18" charset="-52"/>
              </a:rPr>
              <a:t>Thank you for your time.</a:t>
            </a:r>
            <a:br>
              <a:rPr lang="en-US" i="1">
                <a:solidFill>
                  <a:schemeClr val="accent2">
                    <a:lumMod val="40000"/>
                    <a:lumOff val="60000"/>
                  </a:schemeClr>
                </a:solidFill>
                <a:effectLst>
                  <a:outerShdw blurRad="38100" dist="38100" dir="2700000" algn="tl">
                    <a:srgbClr val="000000">
                      <a:alpha val="43137"/>
                    </a:srgbClr>
                  </a:outerShdw>
                </a:effectLst>
                <a:latin typeface="CentSchbkCyrill BT" panose="02040603050705020303" pitchFamily="18" charset="-52"/>
              </a:rPr>
            </a:br>
            <a:r>
              <a:rPr lang="en-US" i="1">
                <a:solidFill>
                  <a:schemeClr val="accent2">
                    <a:lumMod val="40000"/>
                    <a:lumOff val="60000"/>
                  </a:schemeClr>
                </a:solidFill>
                <a:effectLst>
                  <a:outerShdw blurRad="38100" dist="38100" dir="2700000" algn="tl">
                    <a:srgbClr val="000000">
                      <a:alpha val="43137"/>
                    </a:srgbClr>
                  </a:outerShdw>
                </a:effectLst>
                <a:latin typeface="CentSchbkCyrill BT" panose="02040603050705020303" pitchFamily="18" charset="-52"/>
              </a:rPr>
              <a:t>Welcome for any questions</a:t>
            </a:r>
            <a:endParaRPr lang="en-US" i="1" dirty="0">
              <a:solidFill>
                <a:schemeClr val="accent2">
                  <a:lumMod val="40000"/>
                  <a:lumOff val="60000"/>
                </a:schemeClr>
              </a:solidFill>
              <a:effectLst>
                <a:outerShdw blurRad="38100" dist="38100" dir="2700000" algn="tl">
                  <a:srgbClr val="000000">
                    <a:alpha val="43137"/>
                  </a:srgbClr>
                </a:outerShdw>
              </a:effectLst>
              <a:latin typeface="CentSchbkCyrill BT" panose="02040603050705020303" pitchFamily="18" charset="-52"/>
            </a:endParaRPr>
          </a:p>
        </p:txBody>
      </p:sp>
    </p:spTree>
    <p:extLst>
      <p:ext uri="{BB962C8B-B14F-4D97-AF65-F5344CB8AC3E}">
        <p14:creationId xmlns:p14="http://schemas.microsoft.com/office/powerpoint/2010/main" val="399391804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3079</Words>
  <Application>Microsoft Office PowerPoint</Application>
  <PresentationFormat>Widescreen</PresentationFormat>
  <Paragraphs>358</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Paul Paval</cp:lastModifiedBy>
  <cp:revision>2</cp:revision>
  <dcterms:created xsi:type="dcterms:W3CDTF">2023-11-18T08:10:37Z</dcterms:created>
  <dcterms:modified xsi:type="dcterms:W3CDTF">2023-11-18T12:43:57Z</dcterms:modified>
</cp:coreProperties>
</file>