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74" r:id="rId6"/>
    <p:sldId id="260" r:id="rId7"/>
    <p:sldId id="261" r:id="rId8"/>
    <p:sldId id="277" r:id="rId9"/>
    <p:sldId id="262" r:id="rId10"/>
    <p:sldId id="263" r:id="rId11"/>
    <p:sldId id="264" r:id="rId12"/>
    <p:sldId id="265" r:id="rId13"/>
    <p:sldId id="278" r:id="rId14"/>
    <p:sldId id="266" r:id="rId15"/>
    <p:sldId id="276" r:id="rId16"/>
    <p:sldId id="267" r:id="rId17"/>
    <p:sldId id="268" r:id="rId18"/>
    <p:sldId id="275" r:id="rId19"/>
    <p:sldId id="269" r:id="rId20"/>
    <p:sldId id="271" r:id="rId21"/>
    <p:sldId id="272" r:id="rId22"/>
    <p:sldId id="27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FFEA"/>
    <a:srgbClr val="F3FF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21"/>
    <p:restoredTop sz="94656"/>
  </p:normalViewPr>
  <p:slideViewPr>
    <p:cSldViewPr snapToGrid="0">
      <p:cViewPr varScale="1">
        <p:scale>
          <a:sx n="107" d="100"/>
          <a:sy n="107" d="100"/>
        </p:scale>
        <p:origin x="50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FD0687-DFD6-4F35-83E9-2DB543C5502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2FF5FE7-ADE2-4D98-82A6-0ED46DFF8D2E}">
      <dgm:prSet/>
      <dgm:spPr/>
      <dgm:t>
        <a:bodyPr/>
        <a:lstStyle/>
        <a:p>
          <a:pPr>
            <a:lnSpc>
              <a:spcPct val="100000"/>
            </a:lnSpc>
          </a:pPr>
          <a:r>
            <a:rPr lang="en-GB"/>
            <a:t>“Estimated annual cost of ACE-related harm: £ 2.2 billion.” — Public Health Network Cymru (2020)</a:t>
          </a:r>
          <a:endParaRPr lang="en-US"/>
        </a:p>
      </dgm:t>
    </dgm:pt>
    <dgm:pt modelId="{18E92886-7562-4471-B588-99CE6D8875A3}" type="parTrans" cxnId="{7C69C2B7-B274-4A63-8481-79A95E34157C}">
      <dgm:prSet/>
      <dgm:spPr/>
      <dgm:t>
        <a:bodyPr/>
        <a:lstStyle/>
        <a:p>
          <a:endParaRPr lang="en-US"/>
        </a:p>
      </dgm:t>
    </dgm:pt>
    <dgm:pt modelId="{8248214D-A00B-4909-8B7B-F07DAFFFF912}" type="sibTrans" cxnId="{7C69C2B7-B274-4A63-8481-79A95E34157C}">
      <dgm:prSet/>
      <dgm:spPr/>
      <dgm:t>
        <a:bodyPr/>
        <a:lstStyle/>
        <a:p>
          <a:endParaRPr lang="en-US"/>
        </a:p>
      </dgm:t>
    </dgm:pt>
    <dgm:pt modelId="{7F6066BE-4138-4AE5-9AF9-114008EA181E}">
      <dgm:prSet/>
      <dgm:spPr/>
      <dgm:t>
        <a:bodyPr/>
        <a:lstStyle/>
        <a:p>
          <a:pPr>
            <a:lnSpc>
              <a:spcPct val="100000"/>
            </a:lnSpc>
          </a:pPr>
          <a:r>
            <a:rPr lang="en-GB" b="1"/>
            <a:t>Consequences:</a:t>
          </a:r>
          <a:endParaRPr lang="en-US"/>
        </a:p>
      </dgm:t>
    </dgm:pt>
    <dgm:pt modelId="{045AEE35-A663-43B7-8FCA-F51E22AB1D27}" type="parTrans" cxnId="{C4E8C7BA-672D-444E-AAEC-D6AD20A96B61}">
      <dgm:prSet/>
      <dgm:spPr/>
      <dgm:t>
        <a:bodyPr/>
        <a:lstStyle/>
        <a:p>
          <a:endParaRPr lang="en-US"/>
        </a:p>
      </dgm:t>
    </dgm:pt>
    <dgm:pt modelId="{A845487E-0436-4FB6-A6BB-410B196679F8}" type="sibTrans" cxnId="{C4E8C7BA-672D-444E-AAEC-D6AD20A96B61}">
      <dgm:prSet/>
      <dgm:spPr/>
      <dgm:t>
        <a:bodyPr/>
        <a:lstStyle/>
        <a:p>
          <a:endParaRPr lang="en-US"/>
        </a:p>
      </dgm:t>
    </dgm:pt>
    <dgm:pt modelId="{DB0EA47E-BC9A-45B2-B663-2A851B48054F}">
      <dgm:prSet/>
      <dgm:spPr/>
      <dgm:t>
        <a:bodyPr/>
        <a:lstStyle/>
        <a:p>
          <a:pPr>
            <a:lnSpc>
              <a:spcPct val="100000"/>
            </a:lnSpc>
          </a:pPr>
          <a:r>
            <a:rPr lang="en-GB"/>
            <a:t>mental illness</a:t>
          </a:r>
          <a:endParaRPr lang="en-US"/>
        </a:p>
      </dgm:t>
    </dgm:pt>
    <dgm:pt modelId="{15AC6D22-5D80-4764-92D3-341F93A7A2E6}" type="parTrans" cxnId="{6745528B-4C64-4C5A-9067-7D99EC914F93}">
      <dgm:prSet/>
      <dgm:spPr/>
      <dgm:t>
        <a:bodyPr/>
        <a:lstStyle/>
        <a:p>
          <a:endParaRPr lang="en-US"/>
        </a:p>
      </dgm:t>
    </dgm:pt>
    <dgm:pt modelId="{58387142-4496-4148-92F2-400A79F44C87}" type="sibTrans" cxnId="{6745528B-4C64-4C5A-9067-7D99EC914F93}">
      <dgm:prSet/>
      <dgm:spPr/>
      <dgm:t>
        <a:bodyPr/>
        <a:lstStyle/>
        <a:p>
          <a:endParaRPr lang="en-US"/>
        </a:p>
      </dgm:t>
    </dgm:pt>
    <dgm:pt modelId="{E9AFCDA1-C166-4C0D-87AB-CB9943FD635A}">
      <dgm:prSet/>
      <dgm:spPr/>
      <dgm:t>
        <a:bodyPr/>
        <a:lstStyle/>
        <a:p>
          <a:pPr>
            <a:lnSpc>
              <a:spcPct val="100000"/>
            </a:lnSpc>
          </a:pPr>
          <a:r>
            <a:rPr lang="en-GB"/>
            <a:t>substance misuse</a:t>
          </a:r>
          <a:endParaRPr lang="en-US"/>
        </a:p>
      </dgm:t>
    </dgm:pt>
    <dgm:pt modelId="{1BEEBC80-AEAC-4141-A045-47EF29ACF788}" type="parTrans" cxnId="{01686AD5-2C98-4100-A653-30D893AD98BF}">
      <dgm:prSet/>
      <dgm:spPr/>
      <dgm:t>
        <a:bodyPr/>
        <a:lstStyle/>
        <a:p>
          <a:endParaRPr lang="en-US"/>
        </a:p>
      </dgm:t>
    </dgm:pt>
    <dgm:pt modelId="{23977404-46CC-45F9-A166-10EC3D176C9D}" type="sibTrans" cxnId="{01686AD5-2C98-4100-A653-30D893AD98BF}">
      <dgm:prSet/>
      <dgm:spPr/>
      <dgm:t>
        <a:bodyPr/>
        <a:lstStyle/>
        <a:p>
          <a:endParaRPr lang="en-US"/>
        </a:p>
      </dgm:t>
    </dgm:pt>
    <dgm:pt modelId="{48AE07E9-0E31-4567-93C9-4E569B1F687F}">
      <dgm:prSet/>
      <dgm:spPr/>
      <dgm:t>
        <a:bodyPr/>
        <a:lstStyle/>
        <a:p>
          <a:pPr>
            <a:lnSpc>
              <a:spcPct val="100000"/>
            </a:lnSpc>
          </a:pPr>
          <a:r>
            <a:rPr lang="en-GB"/>
            <a:t>Unemployment</a:t>
          </a:r>
          <a:endParaRPr lang="en-US"/>
        </a:p>
      </dgm:t>
    </dgm:pt>
    <dgm:pt modelId="{5802C39A-A2B0-438C-86D8-E2A92D108E51}" type="parTrans" cxnId="{AF5FECD9-F1D1-4463-B63B-175443E7DBF4}">
      <dgm:prSet/>
      <dgm:spPr/>
      <dgm:t>
        <a:bodyPr/>
        <a:lstStyle/>
        <a:p>
          <a:endParaRPr lang="en-US"/>
        </a:p>
      </dgm:t>
    </dgm:pt>
    <dgm:pt modelId="{DF5CB44A-A48D-47C4-8B91-C38F93BEF515}" type="sibTrans" cxnId="{AF5FECD9-F1D1-4463-B63B-175443E7DBF4}">
      <dgm:prSet/>
      <dgm:spPr/>
      <dgm:t>
        <a:bodyPr/>
        <a:lstStyle/>
        <a:p>
          <a:endParaRPr lang="en-US"/>
        </a:p>
      </dgm:t>
    </dgm:pt>
    <dgm:pt modelId="{44C72560-B0F7-4C4F-ADD8-6D767A8DB656}">
      <dgm:prSet/>
      <dgm:spPr/>
      <dgm:t>
        <a:bodyPr/>
        <a:lstStyle/>
        <a:p>
          <a:pPr>
            <a:lnSpc>
              <a:spcPct val="100000"/>
            </a:lnSpc>
          </a:pPr>
          <a:r>
            <a:rPr lang="en-GB"/>
            <a:t>homelessness.</a:t>
          </a:r>
          <a:endParaRPr lang="en-US"/>
        </a:p>
      </dgm:t>
    </dgm:pt>
    <dgm:pt modelId="{EA748B84-D56D-4004-80E4-D41B58879EC3}" type="parTrans" cxnId="{E306AE13-498D-415D-A9D8-47B546304C96}">
      <dgm:prSet/>
      <dgm:spPr/>
      <dgm:t>
        <a:bodyPr/>
        <a:lstStyle/>
        <a:p>
          <a:endParaRPr lang="en-US"/>
        </a:p>
      </dgm:t>
    </dgm:pt>
    <dgm:pt modelId="{8693E177-80EA-4420-A76A-3C965D7CA9A0}" type="sibTrans" cxnId="{E306AE13-498D-415D-A9D8-47B546304C96}">
      <dgm:prSet/>
      <dgm:spPr/>
      <dgm:t>
        <a:bodyPr/>
        <a:lstStyle/>
        <a:p>
          <a:endParaRPr lang="en-US"/>
        </a:p>
      </dgm:t>
    </dgm:pt>
    <dgm:pt modelId="{D79F92C8-0498-48A5-8DFA-8470895F294D}" type="pres">
      <dgm:prSet presAssocID="{2DFD0687-DFD6-4F35-83E9-2DB543C55020}" presName="root" presStyleCnt="0">
        <dgm:presLayoutVars>
          <dgm:dir/>
          <dgm:resizeHandles val="exact"/>
        </dgm:presLayoutVars>
      </dgm:prSet>
      <dgm:spPr/>
    </dgm:pt>
    <dgm:pt modelId="{FCD00354-D953-4A86-BCF1-DEA42014E591}" type="pres">
      <dgm:prSet presAssocID="{F2FF5FE7-ADE2-4D98-82A6-0ED46DFF8D2E}" presName="compNode" presStyleCnt="0"/>
      <dgm:spPr/>
    </dgm:pt>
    <dgm:pt modelId="{299712BD-59E5-41F8-BF5C-763BB52FDFA8}" type="pres">
      <dgm:prSet presAssocID="{F2FF5FE7-ADE2-4D98-82A6-0ED46DFF8D2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ce"/>
        </a:ext>
      </dgm:extLst>
    </dgm:pt>
    <dgm:pt modelId="{12419B68-D6E9-4E7F-B907-F93AD4A7D047}" type="pres">
      <dgm:prSet presAssocID="{F2FF5FE7-ADE2-4D98-82A6-0ED46DFF8D2E}" presName="spaceRect" presStyleCnt="0"/>
      <dgm:spPr/>
    </dgm:pt>
    <dgm:pt modelId="{ACF67545-F59C-4168-B5DD-2019BC0E7377}" type="pres">
      <dgm:prSet presAssocID="{F2FF5FE7-ADE2-4D98-82A6-0ED46DFF8D2E}" presName="textRect" presStyleLbl="revTx" presStyleIdx="0" presStyleCnt="6">
        <dgm:presLayoutVars>
          <dgm:chMax val="1"/>
          <dgm:chPref val="1"/>
        </dgm:presLayoutVars>
      </dgm:prSet>
      <dgm:spPr/>
    </dgm:pt>
    <dgm:pt modelId="{F78A1F12-27D1-4B33-B626-4D5991433C9C}" type="pres">
      <dgm:prSet presAssocID="{8248214D-A00B-4909-8B7B-F07DAFFFF912}" presName="sibTrans" presStyleCnt="0"/>
      <dgm:spPr/>
    </dgm:pt>
    <dgm:pt modelId="{E30502DA-71F6-4415-9F8B-866F88E19D16}" type="pres">
      <dgm:prSet presAssocID="{7F6066BE-4138-4AE5-9AF9-114008EA181E}" presName="compNode" presStyleCnt="0"/>
      <dgm:spPr/>
    </dgm:pt>
    <dgm:pt modelId="{79B147BB-68E5-4389-AE17-5D4F1BEE0CE0}" type="pres">
      <dgm:prSet presAssocID="{7F6066BE-4138-4AE5-9AF9-114008EA181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F2831A1D-B990-4DCD-89BF-3F0B9B2F32D9}" type="pres">
      <dgm:prSet presAssocID="{7F6066BE-4138-4AE5-9AF9-114008EA181E}" presName="spaceRect" presStyleCnt="0"/>
      <dgm:spPr/>
    </dgm:pt>
    <dgm:pt modelId="{3634B025-34C7-4882-A7F8-E08CF5968AA0}" type="pres">
      <dgm:prSet presAssocID="{7F6066BE-4138-4AE5-9AF9-114008EA181E}" presName="textRect" presStyleLbl="revTx" presStyleIdx="1" presStyleCnt="6">
        <dgm:presLayoutVars>
          <dgm:chMax val="1"/>
          <dgm:chPref val="1"/>
        </dgm:presLayoutVars>
      </dgm:prSet>
      <dgm:spPr/>
    </dgm:pt>
    <dgm:pt modelId="{8E58F360-151F-4A81-BCB9-32FF3C9F5FF8}" type="pres">
      <dgm:prSet presAssocID="{A845487E-0436-4FB6-A6BB-410B196679F8}" presName="sibTrans" presStyleCnt="0"/>
      <dgm:spPr/>
    </dgm:pt>
    <dgm:pt modelId="{286089B2-5826-43C4-9000-A52EE99DF4C9}" type="pres">
      <dgm:prSet presAssocID="{DB0EA47E-BC9A-45B2-B663-2A851B48054F}" presName="compNode" presStyleCnt="0"/>
      <dgm:spPr/>
    </dgm:pt>
    <dgm:pt modelId="{F9CFB7D9-F977-4AFF-9BA5-4BD18EACEC4A}" type="pres">
      <dgm:prSet presAssocID="{DB0EA47E-BC9A-45B2-B663-2A851B48054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C347D3C6-0DA3-4E0D-99AC-9378163F3FF6}" type="pres">
      <dgm:prSet presAssocID="{DB0EA47E-BC9A-45B2-B663-2A851B48054F}" presName="spaceRect" presStyleCnt="0"/>
      <dgm:spPr/>
    </dgm:pt>
    <dgm:pt modelId="{69465BC9-4FF3-4BF1-9D5B-E2814FDECF2D}" type="pres">
      <dgm:prSet presAssocID="{DB0EA47E-BC9A-45B2-B663-2A851B48054F}" presName="textRect" presStyleLbl="revTx" presStyleIdx="2" presStyleCnt="6">
        <dgm:presLayoutVars>
          <dgm:chMax val="1"/>
          <dgm:chPref val="1"/>
        </dgm:presLayoutVars>
      </dgm:prSet>
      <dgm:spPr/>
    </dgm:pt>
    <dgm:pt modelId="{12D4EE23-1939-4084-84F0-038EC6C5E7DA}" type="pres">
      <dgm:prSet presAssocID="{58387142-4496-4148-92F2-400A79F44C87}" presName="sibTrans" presStyleCnt="0"/>
      <dgm:spPr/>
    </dgm:pt>
    <dgm:pt modelId="{DD7193CD-8683-455D-BC36-AE6990BA9B08}" type="pres">
      <dgm:prSet presAssocID="{E9AFCDA1-C166-4C0D-87AB-CB9943FD635A}" presName="compNode" presStyleCnt="0"/>
      <dgm:spPr/>
    </dgm:pt>
    <dgm:pt modelId="{781C49C8-C034-4A7A-AD23-A6EA61B60BE0}" type="pres">
      <dgm:prSet presAssocID="{E9AFCDA1-C166-4C0D-87AB-CB9943FD635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dicine"/>
        </a:ext>
      </dgm:extLst>
    </dgm:pt>
    <dgm:pt modelId="{3B46011D-5E4A-4586-AD7D-6798F0D416A7}" type="pres">
      <dgm:prSet presAssocID="{E9AFCDA1-C166-4C0D-87AB-CB9943FD635A}" presName="spaceRect" presStyleCnt="0"/>
      <dgm:spPr/>
    </dgm:pt>
    <dgm:pt modelId="{211EC889-7FBE-4DB4-BE34-4427640EFE47}" type="pres">
      <dgm:prSet presAssocID="{E9AFCDA1-C166-4C0D-87AB-CB9943FD635A}" presName="textRect" presStyleLbl="revTx" presStyleIdx="3" presStyleCnt="6">
        <dgm:presLayoutVars>
          <dgm:chMax val="1"/>
          <dgm:chPref val="1"/>
        </dgm:presLayoutVars>
      </dgm:prSet>
      <dgm:spPr/>
    </dgm:pt>
    <dgm:pt modelId="{93F7E6A3-E6F3-486B-A0CE-7EBF2BB41773}" type="pres">
      <dgm:prSet presAssocID="{23977404-46CC-45F9-A166-10EC3D176C9D}" presName="sibTrans" presStyleCnt="0"/>
      <dgm:spPr/>
    </dgm:pt>
    <dgm:pt modelId="{82AE739D-EB78-4A0D-8855-787D9161E341}" type="pres">
      <dgm:prSet presAssocID="{48AE07E9-0E31-4567-93C9-4E569B1F687F}" presName="compNode" presStyleCnt="0"/>
      <dgm:spPr/>
    </dgm:pt>
    <dgm:pt modelId="{0AED90A0-474F-46FB-B2AD-7809DA7A0728}" type="pres">
      <dgm:prSet presAssocID="{48AE07E9-0E31-4567-93C9-4E569B1F687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iefcase"/>
        </a:ext>
      </dgm:extLst>
    </dgm:pt>
    <dgm:pt modelId="{D465AE16-2E45-4D00-BDDD-0B893E6F16E6}" type="pres">
      <dgm:prSet presAssocID="{48AE07E9-0E31-4567-93C9-4E569B1F687F}" presName="spaceRect" presStyleCnt="0"/>
      <dgm:spPr/>
    </dgm:pt>
    <dgm:pt modelId="{1DCE6478-C36E-48C8-974B-A719640A0E44}" type="pres">
      <dgm:prSet presAssocID="{48AE07E9-0E31-4567-93C9-4E569B1F687F}" presName="textRect" presStyleLbl="revTx" presStyleIdx="4" presStyleCnt="6">
        <dgm:presLayoutVars>
          <dgm:chMax val="1"/>
          <dgm:chPref val="1"/>
        </dgm:presLayoutVars>
      </dgm:prSet>
      <dgm:spPr/>
    </dgm:pt>
    <dgm:pt modelId="{3BCAF77D-822F-44E1-B841-3C86B874F972}" type="pres">
      <dgm:prSet presAssocID="{DF5CB44A-A48D-47C4-8B91-C38F93BEF515}" presName="sibTrans" presStyleCnt="0"/>
      <dgm:spPr/>
    </dgm:pt>
    <dgm:pt modelId="{55A73A20-9832-4706-8DAB-927F39F2E839}" type="pres">
      <dgm:prSet presAssocID="{44C72560-B0F7-4C4F-ADD8-6D767A8DB656}" presName="compNode" presStyleCnt="0"/>
      <dgm:spPr/>
    </dgm:pt>
    <dgm:pt modelId="{799F8723-4DF1-416C-B0B9-DEE2658FC874}" type="pres">
      <dgm:prSet presAssocID="{44C72560-B0F7-4C4F-ADD8-6D767A8DB65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uburban scene"/>
        </a:ext>
      </dgm:extLst>
    </dgm:pt>
    <dgm:pt modelId="{7D8017D2-7286-463A-ADDE-DD16CF991676}" type="pres">
      <dgm:prSet presAssocID="{44C72560-B0F7-4C4F-ADD8-6D767A8DB656}" presName="spaceRect" presStyleCnt="0"/>
      <dgm:spPr/>
    </dgm:pt>
    <dgm:pt modelId="{556AF2E2-312B-45C5-909C-B056DE64F175}" type="pres">
      <dgm:prSet presAssocID="{44C72560-B0F7-4C4F-ADD8-6D767A8DB656}" presName="textRect" presStyleLbl="revTx" presStyleIdx="5" presStyleCnt="6">
        <dgm:presLayoutVars>
          <dgm:chMax val="1"/>
          <dgm:chPref val="1"/>
        </dgm:presLayoutVars>
      </dgm:prSet>
      <dgm:spPr/>
    </dgm:pt>
  </dgm:ptLst>
  <dgm:cxnLst>
    <dgm:cxn modelId="{E306AE13-498D-415D-A9D8-47B546304C96}" srcId="{2DFD0687-DFD6-4F35-83E9-2DB543C55020}" destId="{44C72560-B0F7-4C4F-ADD8-6D767A8DB656}" srcOrd="5" destOrd="0" parTransId="{EA748B84-D56D-4004-80E4-D41B58879EC3}" sibTransId="{8693E177-80EA-4420-A76A-3C965D7CA9A0}"/>
    <dgm:cxn modelId="{F5A09837-7794-451C-8F61-11FE9934330C}" type="presOf" srcId="{F2FF5FE7-ADE2-4D98-82A6-0ED46DFF8D2E}" destId="{ACF67545-F59C-4168-B5DD-2019BC0E7377}" srcOrd="0" destOrd="0" presId="urn:microsoft.com/office/officeart/2018/2/layout/IconLabelList"/>
    <dgm:cxn modelId="{ED7C4C56-C815-4FB0-8921-0171C20E1981}" type="presOf" srcId="{48AE07E9-0E31-4567-93C9-4E569B1F687F}" destId="{1DCE6478-C36E-48C8-974B-A719640A0E44}" srcOrd="0" destOrd="0" presId="urn:microsoft.com/office/officeart/2018/2/layout/IconLabelList"/>
    <dgm:cxn modelId="{79AB4C61-8D27-4C60-BD2C-11F7D2FDCFFB}" type="presOf" srcId="{44C72560-B0F7-4C4F-ADD8-6D767A8DB656}" destId="{556AF2E2-312B-45C5-909C-B056DE64F175}" srcOrd="0" destOrd="0" presId="urn:microsoft.com/office/officeart/2018/2/layout/IconLabelList"/>
    <dgm:cxn modelId="{28934D61-22C6-4F1A-92B2-C71FB4F06662}" type="presOf" srcId="{2DFD0687-DFD6-4F35-83E9-2DB543C55020}" destId="{D79F92C8-0498-48A5-8DFA-8470895F294D}" srcOrd="0" destOrd="0" presId="urn:microsoft.com/office/officeart/2018/2/layout/IconLabelList"/>
    <dgm:cxn modelId="{0B8C8086-A437-4CE5-8F04-F4C892566326}" type="presOf" srcId="{7F6066BE-4138-4AE5-9AF9-114008EA181E}" destId="{3634B025-34C7-4882-A7F8-E08CF5968AA0}" srcOrd="0" destOrd="0" presId="urn:microsoft.com/office/officeart/2018/2/layout/IconLabelList"/>
    <dgm:cxn modelId="{6745528B-4C64-4C5A-9067-7D99EC914F93}" srcId="{2DFD0687-DFD6-4F35-83E9-2DB543C55020}" destId="{DB0EA47E-BC9A-45B2-B663-2A851B48054F}" srcOrd="2" destOrd="0" parTransId="{15AC6D22-5D80-4764-92D3-341F93A7A2E6}" sibTransId="{58387142-4496-4148-92F2-400A79F44C87}"/>
    <dgm:cxn modelId="{09F629B4-D981-4D3F-9572-3BEF22DD10FD}" type="presOf" srcId="{E9AFCDA1-C166-4C0D-87AB-CB9943FD635A}" destId="{211EC889-7FBE-4DB4-BE34-4427640EFE47}" srcOrd="0" destOrd="0" presId="urn:microsoft.com/office/officeart/2018/2/layout/IconLabelList"/>
    <dgm:cxn modelId="{7C69C2B7-B274-4A63-8481-79A95E34157C}" srcId="{2DFD0687-DFD6-4F35-83E9-2DB543C55020}" destId="{F2FF5FE7-ADE2-4D98-82A6-0ED46DFF8D2E}" srcOrd="0" destOrd="0" parTransId="{18E92886-7562-4471-B588-99CE6D8875A3}" sibTransId="{8248214D-A00B-4909-8B7B-F07DAFFFF912}"/>
    <dgm:cxn modelId="{C4E8C7BA-672D-444E-AAEC-D6AD20A96B61}" srcId="{2DFD0687-DFD6-4F35-83E9-2DB543C55020}" destId="{7F6066BE-4138-4AE5-9AF9-114008EA181E}" srcOrd="1" destOrd="0" parTransId="{045AEE35-A663-43B7-8FCA-F51E22AB1D27}" sibTransId="{A845487E-0436-4FB6-A6BB-410B196679F8}"/>
    <dgm:cxn modelId="{01686AD5-2C98-4100-A653-30D893AD98BF}" srcId="{2DFD0687-DFD6-4F35-83E9-2DB543C55020}" destId="{E9AFCDA1-C166-4C0D-87AB-CB9943FD635A}" srcOrd="3" destOrd="0" parTransId="{1BEEBC80-AEAC-4141-A045-47EF29ACF788}" sibTransId="{23977404-46CC-45F9-A166-10EC3D176C9D}"/>
    <dgm:cxn modelId="{AF5FECD9-F1D1-4463-B63B-175443E7DBF4}" srcId="{2DFD0687-DFD6-4F35-83E9-2DB543C55020}" destId="{48AE07E9-0E31-4567-93C9-4E569B1F687F}" srcOrd="4" destOrd="0" parTransId="{5802C39A-A2B0-438C-86D8-E2A92D108E51}" sibTransId="{DF5CB44A-A48D-47C4-8B91-C38F93BEF515}"/>
    <dgm:cxn modelId="{358AF7FC-6C97-4DD4-8E1B-972647DB74BE}" type="presOf" srcId="{DB0EA47E-BC9A-45B2-B663-2A851B48054F}" destId="{69465BC9-4FF3-4BF1-9D5B-E2814FDECF2D}" srcOrd="0" destOrd="0" presId="urn:microsoft.com/office/officeart/2018/2/layout/IconLabelList"/>
    <dgm:cxn modelId="{F5526EBE-B097-4397-8AF6-B8E0AC5B507F}" type="presParOf" srcId="{D79F92C8-0498-48A5-8DFA-8470895F294D}" destId="{FCD00354-D953-4A86-BCF1-DEA42014E591}" srcOrd="0" destOrd="0" presId="urn:microsoft.com/office/officeart/2018/2/layout/IconLabelList"/>
    <dgm:cxn modelId="{43FB6EBE-ACE2-4FE5-A751-991B59AA1D00}" type="presParOf" srcId="{FCD00354-D953-4A86-BCF1-DEA42014E591}" destId="{299712BD-59E5-41F8-BF5C-763BB52FDFA8}" srcOrd="0" destOrd="0" presId="urn:microsoft.com/office/officeart/2018/2/layout/IconLabelList"/>
    <dgm:cxn modelId="{4ACBDD2A-1A70-4AB3-A401-516B64FDE4BA}" type="presParOf" srcId="{FCD00354-D953-4A86-BCF1-DEA42014E591}" destId="{12419B68-D6E9-4E7F-B907-F93AD4A7D047}" srcOrd="1" destOrd="0" presId="urn:microsoft.com/office/officeart/2018/2/layout/IconLabelList"/>
    <dgm:cxn modelId="{5BE1B5D6-73C8-456E-935C-54BF2BEC3F20}" type="presParOf" srcId="{FCD00354-D953-4A86-BCF1-DEA42014E591}" destId="{ACF67545-F59C-4168-B5DD-2019BC0E7377}" srcOrd="2" destOrd="0" presId="urn:microsoft.com/office/officeart/2018/2/layout/IconLabelList"/>
    <dgm:cxn modelId="{63F46B76-153A-4099-9D78-0EFB87194195}" type="presParOf" srcId="{D79F92C8-0498-48A5-8DFA-8470895F294D}" destId="{F78A1F12-27D1-4B33-B626-4D5991433C9C}" srcOrd="1" destOrd="0" presId="urn:microsoft.com/office/officeart/2018/2/layout/IconLabelList"/>
    <dgm:cxn modelId="{51D0044B-DAF1-42E9-B375-CD4752104A09}" type="presParOf" srcId="{D79F92C8-0498-48A5-8DFA-8470895F294D}" destId="{E30502DA-71F6-4415-9F8B-866F88E19D16}" srcOrd="2" destOrd="0" presId="urn:microsoft.com/office/officeart/2018/2/layout/IconLabelList"/>
    <dgm:cxn modelId="{3B5585A7-BD53-4552-B765-9D4A39F5A0B4}" type="presParOf" srcId="{E30502DA-71F6-4415-9F8B-866F88E19D16}" destId="{79B147BB-68E5-4389-AE17-5D4F1BEE0CE0}" srcOrd="0" destOrd="0" presId="urn:microsoft.com/office/officeart/2018/2/layout/IconLabelList"/>
    <dgm:cxn modelId="{B91C8F60-D733-4053-8940-22F71F1FD48C}" type="presParOf" srcId="{E30502DA-71F6-4415-9F8B-866F88E19D16}" destId="{F2831A1D-B990-4DCD-89BF-3F0B9B2F32D9}" srcOrd="1" destOrd="0" presId="urn:microsoft.com/office/officeart/2018/2/layout/IconLabelList"/>
    <dgm:cxn modelId="{C6553F97-48EE-4CC8-9911-58CA2A0B07C4}" type="presParOf" srcId="{E30502DA-71F6-4415-9F8B-866F88E19D16}" destId="{3634B025-34C7-4882-A7F8-E08CF5968AA0}" srcOrd="2" destOrd="0" presId="urn:microsoft.com/office/officeart/2018/2/layout/IconLabelList"/>
    <dgm:cxn modelId="{A96D5D0A-49CA-4B4C-9BB6-3B8AA992C498}" type="presParOf" srcId="{D79F92C8-0498-48A5-8DFA-8470895F294D}" destId="{8E58F360-151F-4A81-BCB9-32FF3C9F5FF8}" srcOrd="3" destOrd="0" presId="urn:microsoft.com/office/officeart/2018/2/layout/IconLabelList"/>
    <dgm:cxn modelId="{EB533880-6C0E-4607-9D7D-514CE757E5E1}" type="presParOf" srcId="{D79F92C8-0498-48A5-8DFA-8470895F294D}" destId="{286089B2-5826-43C4-9000-A52EE99DF4C9}" srcOrd="4" destOrd="0" presId="urn:microsoft.com/office/officeart/2018/2/layout/IconLabelList"/>
    <dgm:cxn modelId="{C3927F30-D2CB-4E7A-AEC2-7AC24986CE2E}" type="presParOf" srcId="{286089B2-5826-43C4-9000-A52EE99DF4C9}" destId="{F9CFB7D9-F977-4AFF-9BA5-4BD18EACEC4A}" srcOrd="0" destOrd="0" presId="urn:microsoft.com/office/officeart/2018/2/layout/IconLabelList"/>
    <dgm:cxn modelId="{6E6480F4-3BA5-4B94-BB8C-225E4475FFDD}" type="presParOf" srcId="{286089B2-5826-43C4-9000-A52EE99DF4C9}" destId="{C347D3C6-0DA3-4E0D-99AC-9378163F3FF6}" srcOrd="1" destOrd="0" presId="urn:microsoft.com/office/officeart/2018/2/layout/IconLabelList"/>
    <dgm:cxn modelId="{AE699D29-3B39-425F-8F99-8368D58BB2B3}" type="presParOf" srcId="{286089B2-5826-43C4-9000-A52EE99DF4C9}" destId="{69465BC9-4FF3-4BF1-9D5B-E2814FDECF2D}" srcOrd="2" destOrd="0" presId="urn:microsoft.com/office/officeart/2018/2/layout/IconLabelList"/>
    <dgm:cxn modelId="{137B11B2-76E2-4273-BD38-BBB7BEF04E0D}" type="presParOf" srcId="{D79F92C8-0498-48A5-8DFA-8470895F294D}" destId="{12D4EE23-1939-4084-84F0-038EC6C5E7DA}" srcOrd="5" destOrd="0" presId="urn:microsoft.com/office/officeart/2018/2/layout/IconLabelList"/>
    <dgm:cxn modelId="{DA4A60EF-775D-47E2-B576-FE3667D05A44}" type="presParOf" srcId="{D79F92C8-0498-48A5-8DFA-8470895F294D}" destId="{DD7193CD-8683-455D-BC36-AE6990BA9B08}" srcOrd="6" destOrd="0" presId="urn:microsoft.com/office/officeart/2018/2/layout/IconLabelList"/>
    <dgm:cxn modelId="{18E564BB-6C9F-4383-8D57-5FC8C9ED674E}" type="presParOf" srcId="{DD7193CD-8683-455D-BC36-AE6990BA9B08}" destId="{781C49C8-C034-4A7A-AD23-A6EA61B60BE0}" srcOrd="0" destOrd="0" presId="urn:microsoft.com/office/officeart/2018/2/layout/IconLabelList"/>
    <dgm:cxn modelId="{287A0100-1E9B-4E2C-9C89-E23A5F0F90E2}" type="presParOf" srcId="{DD7193CD-8683-455D-BC36-AE6990BA9B08}" destId="{3B46011D-5E4A-4586-AD7D-6798F0D416A7}" srcOrd="1" destOrd="0" presId="urn:microsoft.com/office/officeart/2018/2/layout/IconLabelList"/>
    <dgm:cxn modelId="{D5255DC6-0AE2-4DBB-9C47-1BE7E43EAC12}" type="presParOf" srcId="{DD7193CD-8683-455D-BC36-AE6990BA9B08}" destId="{211EC889-7FBE-4DB4-BE34-4427640EFE47}" srcOrd="2" destOrd="0" presId="urn:microsoft.com/office/officeart/2018/2/layout/IconLabelList"/>
    <dgm:cxn modelId="{F47E7227-932F-4850-87E9-D01AECC45AA1}" type="presParOf" srcId="{D79F92C8-0498-48A5-8DFA-8470895F294D}" destId="{93F7E6A3-E6F3-486B-A0CE-7EBF2BB41773}" srcOrd="7" destOrd="0" presId="urn:microsoft.com/office/officeart/2018/2/layout/IconLabelList"/>
    <dgm:cxn modelId="{F54EF86F-3F22-4E74-958D-25BC2DD0A9C9}" type="presParOf" srcId="{D79F92C8-0498-48A5-8DFA-8470895F294D}" destId="{82AE739D-EB78-4A0D-8855-787D9161E341}" srcOrd="8" destOrd="0" presId="urn:microsoft.com/office/officeart/2018/2/layout/IconLabelList"/>
    <dgm:cxn modelId="{EC089808-C111-4325-9C43-D314AC05D74F}" type="presParOf" srcId="{82AE739D-EB78-4A0D-8855-787D9161E341}" destId="{0AED90A0-474F-46FB-B2AD-7809DA7A0728}" srcOrd="0" destOrd="0" presId="urn:microsoft.com/office/officeart/2018/2/layout/IconLabelList"/>
    <dgm:cxn modelId="{A3E707C9-31DE-4814-ADE5-44FB4D8D5891}" type="presParOf" srcId="{82AE739D-EB78-4A0D-8855-787D9161E341}" destId="{D465AE16-2E45-4D00-BDDD-0B893E6F16E6}" srcOrd="1" destOrd="0" presId="urn:microsoft.com/office/officeart/2018/2/layout/IconLabelList"/>
    <dgm:cxn modelId="{C904AF11-A400-4883-B907-3A8BEAE002EF}" type="presParOf" srcId="{82AE739D-EB78-4A0D-8855-787D9161E341}" destId="{1DCE6478-C36E-48C8-974B-A719640A0E44}" srcOrd="2" destOrd="0" presId="urn:microsoft.com/office/officeart/2018/2/layout/IconLabelList"/>
    <dgm:cxn modelId="{C7B6A9DF-CCC6-4C44-B67F-4AE892535DCB}" type="presParOf" srcId="{D79F92C8-0498-48A5-8DFA-8470895F294D}" destId="{3BCAF77D-822F-44E1-B841-3C86B874F972}" srcOrd="9" destOrd="0" presId="urn:microsoft.com/office/officeart/2018/2/layout/IconLabelList"/>
    <dgm:cxn modelId="{DAAC51C7-0180-4EC2-9ABC-EE6ADC56475E}" type="presParOf" srcId="{D79F92C8-0498-48A5-8DFA-8470895F294D}" destId="{55A73A20-9832-4706-8DAB-927F39F2E839}" srcOrd="10" destOrd="0" presId="urn:microsoft.com/office/officeart/2018/2/layout/IconLabelList"/>
    <dgm:cxn modelId="{9F5A978D-CC05-4079-9AFE-61C06D4EA0C4}" type="presParOf" srcId="{55A73A20-9832-4706-8DAB-927F39F2E839}" destId="{799F8723-4DF1-416C-B0B9-DEE2658FC874}" srcOrd="0" destOrd="0" presId="urn:microsoft.com/office/officeart/2018/2/layout/IconLabelList"/>
    <dgm:cxn modelId="{EFAA2D03-4392-49AA-9856-922FB7ECFD8C}" type="presParOf" srcId="{55A73A20-9832-4706-8DAB-927F39F2E839}" destId="{7D8017D2-7286-463A-ADDE-DD16CF991676}" srcOrd="1" destOrd="0" presId="urn:microsoft.com/office/officeart/2018/2/layout/IconLabelList"/>
    <dgm:cxn modelId="{3B31E444-E367-4A70-AB8A-1220A104C6A0}" type="presParOf" srcId="{55A73A20-9832-4706-8DAB-927F39F2E839}" destId="{556AF2E2-312B-45C5-909C-B056DE64F17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FC79C8-4D19-49EC-96B4-470C17DA4CB9}"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US"/>
        </a:p>
      </dgm:t>
    </dgm:pt>
    <dgm:pt modelId="{C2E424B1-3A0F-40F6-B149-AFB384F82D8D}">
      <dgm:prSet/>
      <dgm:spPr/>
      <dgm:t>
        <a:bodyPr/>
        <a:lstStyle/>
        <a:p>
          <a:r>
            <a:rPr lang="en-GB" dirty="0"/>
            <a:t>“Which protective factors matter most?”</a:t>
          </a:r>
          <a:endParaRPr lang="en-US" dirty="0"/>
        </a:p>
      </dgm:t>
    </dgm:pt>
    <dgm:pt modelId="{087DD64C-9D90-4412-99E1-153C1556E731}" type="parTrans" cxnId="{913A7053-E273-482F-BFF2-91C227B6BFE3}">
      <dgm:prSet/>
      <dgm:spPr/>
      <dgm:t>
        <a:bodyPr/>
        <a:lstStyle/>
        <a:p>
          <a:endParaRPr lang="en-US"/>
        </a:p>
      </dgm:t>
    </dgm:pt>
    <dgm:pt modelId="{5656AF61-2A1D-471D-BF14-971B896ED042}" type="sibTrans" cxnId="{913A7053-E273-482F-BFF2-91C227B6BFE3}">
      <dgm:prSet/>
      <dgm:spPr/>
      <dgm:t>
        <a:bodyPr/>
        <a:lstStyle/>
        <a:p>
          <a:endParaRPr lang="en-US"/>
        </a:p>
      </dgm:t>
    </dgm:pt>
    <dgm:pt modelId="{A77130AD-27C0-CC4B-83C0-2F690F40EC21}" type="pres">
      <dgm:prSet presAssocID="{A3FC79C8-4D19-49EC-96B4-470C17DA4CB9}" presName="diagram" presStyleCnt="0">
        <dgm:presLayoutVars>
          <dgm:chPref val="1"/>
          <dgm:dir/>
          <dgm:animOne val="branch"/>
          <dgm:animLvl val="lvl"/>
          <dgm:resizeHandles/>
        </dgm:presLayoutVars>
      </dgm:prSet>
      <dgm:spPr/>
    </dgm:pt>
    <dgm:pt modelId="{98C10845-9B49-3443-A6EB-DC17DEECEACE}" type="pres">
      <dgm:prSet presAssocID="{C2E424B1-3A0F-40F6-B149-AFB384F82D8D}" presName="root" presStyleCnt="0"/>
      <dgm:spPr/>
    </dgm:pt>
    <dgm:pt modelId="{F5D521E0-D173-2248-94A3-A5EF56B909C4}" type="pres">
      <dgm:prSet presAssocID="{C2E424B1-3A0F-40F6-B149-AFB384F82D8D}" presName="rootComposite" presStyleCnt="0"/>
      <dgm:spPr/>
    </dgm:pt>
    <dgm:pt modelId="{F30EE744-1311-2046-9DD8-3A096B56584C}" type="pres">
      <dgm:prSet presAssocID="{C2E424B1-3A0F-40F6-B149-AFB384F82D8D}" presName="rootText" presStyleLbl="node1" presStyleIdx="0" presStyleCnt="1"/>
      <dgm:spPr/>
    </dgm:pt>
    <dgm:pt modelId="{33E27939-0E5D-C747-999C-BC5A7211BC17}" type="pres">
      <dgm:prSet presAssocID="{C2E424B1-3A0F-40F6-B149-AFB384F82D8D}" presName="rootConnector" presStyleLbl="node1" presStyleIdx="0" presStyleCnt="1"/>
      <dgm:spPr/>
    </dgm:pt>
    <dgm:pt modelId="{2E46931F-4BBE-D742-8BC0-0DE380D195CF}" type="pres">
      <dgm:prSet presAssocID="{C2E424B1-3A0F-40F6-B149-AFB384F82D8D}" presName="childShape" presStyleCnt="0"/>
      <dgm:spPr/>
    </dgm:pt>
  </dgm:ptLst>
  <dgm:cxnLst>
    <dgm:cxn modelId="{913A7053-E273-482F-BFF2-91C227B6BFE3}" srcId="{A3FC79C8-4D19-49EC-96B4-470C17DA4CB9}" destId="{C2E424B1-3A0F-40F6-B149-AFB384F82D8D}" srcOrd="0" destOrd="0" parTransId="{087DD64C-9D90-4412-99E1-153C1556E731}" sibTransId="{5656AF61-2A1D-471D-BF14-971B896ED042}"/>
    <dgm:cxn modelId="{A5FB5958-2022-6A44-B645-D4FACFE31706}" type="presOf" srcId="{A3FC79C8-4D19-49EC-96B4-470C17DA4CB9}" destId="{A77130AD-27C0-CC4B-83C0-2F690F40EC21}" srcOrd="0" destOrd="0" presId="urn:microsoft.com/office/officeart/2005/8/layout/hierarchy3"/>
    <dgm:cxn modelId="{6B7ADADB-59CF-5741-99EC-9AABBCD48DFB}" type="presOf" srcId="{C2E424B1-3A0F-40F6-B149-AFB384F82D8D}" destId="{33E27939-0E5D-C747-999C-BC5A7211BC17}" srcOrd="1" destOrd="0" presId="urn:microsoft.com/office/officeart/2005/8/layout/hierarchy3"/>
    <dgm:cxn modelId="{16BCD9FF-EC57-794B-98F9-B28D8E8FF14B}" type="presOf" srcId="{C2E424B1-3A0F-40F6-B149-AFB384F82D8D}" destId="{F30EE744-1311-2046-9DD8-3A096B56584C}" srcOrd="0" destOrd="0" presId="urn:microsoft.com/office/officeart/2005/8/layout/hierarchy3"/>
    <dgm:cxn modelId="{A805B6BA-82F2-D849-89C0-29DCEEF4C555}" type="presParOf" srcId="{A77130AD-27C0-CC4B-83C0-2F690F40EC21}" destId="{98C10845-9B49-3443-A6EB-DC17DEECEACE}" srcOrd="0" destOrd="0" presId="urn:microsoft.com/office/officeart/2005/8/layout/hierarchy3"/>
    <dgm:cxn modelId="{4897CA03-CC8C-E74D-A5AD-FD76403B7934}" type="presParOf" srcId="{98C10845-9B49-3443-A6EB-DC17DEECEACE}" destId="{F5D521E0-D173-2248-94A3-A5EF56B909C4}" srcOrd="0" destOrd="0" presId="urn:microsoft.com/office/officeart/2005/8/layout/hierarchy3"/>
    <dgm:cxn modelId="{D048346C-AAA3-FC45-8B2D-070724D02161}" type="presParOf" srcId="{F5D521E0-D173-2248-94A3-A5EF56B909C4}" destId="{F30EE744-1311-2046-9DD8-3A096B56584C}" srcOrd="0" destOrd="0" presId="urn:microsoft.com/office/officeart/2005/8/layout/hierarchy3"/>
    <dgm:cxn modelId="{F2DF9BFD-C1C5-9B46-B169-4043A6EF419C}" type="presParOf" srcId="{F5D521E0-D173-2248-94A3-A5EF56B909C4}" destId="{33E27939-0E5D-C747-999C-BC5A7211BC17}" srcOrd="1" destOrd="0" presId="urn:microsoft.com/office/officeart/2005/8/layout/hierarchy3"/>
    <dgm:cxn modelId="{19ACEA59-39D5-9A40-8BD2-3D03A763FF69}" type="presParOf" srcId="{98C10845-9B49-3443-A6EB-DC17DEECEACE}" destId="{2E46931F-4BBE-D742-8BC0-0DE380D195CF}"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712BD-59E5-41F8-BF5C-763BB52FDFA8}">
      <dsp:nvSpPr>
        <dsp:cNvPr id="0" name=""/>
        <dsp:cNvSpPr/>
      </dsp:nvSpPr>
      <dsp:spPr>
        <a:xfrm>
          <a:off x="421398" y="1395177"/>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F67545-F59C-4168-B5DD-2019BC0E7377}">
      <dsp:nvSpPr>
        <dsp:cNvPr id="0" name=""/>
        <dsp:cNvSpPr/>
      </dsp:nvSpPr>
      <dsp:spPr>
        <a:xfrm>
          <a:off x="84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“Estimated annual cost of ACE-related harm: £ 2.2 billion.” — Public Health Network Cymru (2020)</a:t>
          </a:r>
          <a:endParaRPr lang="en-US" sz="1100" kern="1200"/>
        </a:p>
      </dsp:txBody>
      <dsp:txXfrm>
        <a:off x="841" y="2344441"/>
        <a:ext cx="1529296" cy="611718"/>
      </dsp:txXfrm>
    </dsp:sp>
    <dsp:sp modelId="{79B147BB-68E5-4389-AE17-5D4F1BEE0CE0}">
      <dsp:nvSpPr>
        <dsp:cNvPr id="0" name=""/>
        <dsp:cNvSpPr/>
      </dsp:nvSpPr>
      <dsp:spPr>
        <a:xfrm>
          <a:off x="2218322" y="1395177"/>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34B025-34C7-4882-A7F8-E08CF5968AA0}">
      <dsp:nvSpPr>
        <dsp:cNvPr id="0" name=""/>
        <dsp:cNvSpPr/>
      </dsp:nvSpPr>
      <dsp:spPr>
        <a:xfrm>
          <a:off x="1797765"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Consequences:</a:t>
          </a:r>
          <a:endParaRPr lang="en-US" sz="1100" kern="1200"/>
        </a:p>
      </dsp:txBody>
      <dsp:txXfrm>
        <a:off x="1797765" y="2344441"/>
        <a:ext cx="1529296" cy="611718"/>
      </dsp:txXfrm>
    </dsp:sp>
    <dsp:sp modelId="{F9CFB7D9-F977-4AFF-9BA5-4BD18EACEC4A}">
      <dsp:nvSpPr>
        <dsp:cNvPr id="0" name=""/>
        <dsp:cNvSpPr/>
      </dsp:nvSpPr>
      <dsp:spPr>
        <a:xfrm>
          <a:off x="4015246" y="1395177"/>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65BC9-4FF3-4BF1-9D5B-E2814FDECF2D}">
      <dsp:nvSpPr>
        <dsp:cNvPr id="0" name=""/>
        <dsp:cNvSpPr/>
      </dsp:nvSpPr>
      <dsp:spPr>
        <a:xfrm>
          <a:off x="3594689"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mental illness</a:t>
          </a:r>
          <a:endParaRPr lang="en-US" sz="1100" kern="1200"/>
        </a:p>
      </dsp:txBody>
      <dsp:txXfrm>
        <a:off x="3594689" y="2344441"/>
        <a:ext cx="1529296" cy="611718"/>
      </dsp:txXfrm>
    </dsp:sp>
    <dsp:sp modelId="{781C49C8-C034-4A7A-AD23-A6EA61B60BE0}">
      <dsp:nvSpPr>
        <dsp:cNvPr id="0" name=""/>
        <dsp:cNvSpPr/>
      </dsp:nvSpPr>
      <dsp:spPr>
        <a:xfrm>
          <a:off x="5812170" y="1395177"/>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1EC889-7FBE-4DB4-BE34-4427640EFE47}">
      <dsp:nvSpPr>
        <dsp:cNvPr id="0" name=""/>
        <dsp:cNvSpPr/>
      </dsp:nvSpPr>
      <dsp:spPr>
        <a:xfrm>
          <a:off x="5391613"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substance misuse</a:t>
          </a:r>
          <a:endParaRPr lang="en-US" sz="1100" kern="1200"/>
        </a:p>
      </dsp:txBody>
      <dsp:txXfrm>
        <a:off x="5391613" y="2344441"/>
        <a:ext cx="1529296" cy="611718"/>
      </dsp:txXfrm>
    </dsp:sp>
    <dsp:sp modelId="{0AED90A0-474F-46FB-B2AD-7809DA7A0728}">
      <dsp:nvSpPr>
        <dsp:cNvPr id="0" name=""/>
        <dsp:cNvSpPr/>
      </dsp:nvSpPr>
      <dsp:spPr>
        <a:xfrm>
          <a:off x="7609093" y="1395177"/>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CE6478-C36E-48C8-974B-A719640A0E44}">
      <dsp:nvSpPr>
        <dsp:cNvPr id="0" name=""/>
        <dsp:cNvSpPr/>
      </dsp:nvSpPr>
      <dsp:spPr>
        <a:xfrm>
          <a:off x="7188537"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Unemployment</a:t>
          </a:r>
          <a:endParaRPr lang="en-US" sz="1100" kern="1200"/>
        </a:p>
      </dsp:txBody>
      <dsp:txXfrm>
        <a:off x="7188537" y="2344441"/>
        <a:ext cx="1529296" cy="611718"/>
      </dsp:txXfrm>
    </dsp:sp>
    <dsp:sp modelId="{799F8723-4DF1-416C-B0B9-DEE2658FC874}">
      <dsp:nvSpPr>
        <dsp:cNvPr id="0" name=""/>
        <dsp:cNvSpPr/>
      </dsp:nvSpPr>
      <dsp:spPr>
        <a:xfrm>
          <a:off x="9406017" y="1395177"/>
          <a:ext cx="688183" cy="6881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6AF2E2-312B-45C5-909C-B056DE64F175}">
      <dsp:nvSpPr>
        <dsp:cNvPr id="0" name=""/>
        <dsp:cNvSpPr/>
      </dsp:nvSpPr>
      <dsp:spPr>
        <a:xfrm>
          <a:off x="898546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homelessness.</a:t>
          </a:r>
          <a:endParaRPr lang="en-US" sz="1100" kern="1200"/>
        </a:p>
      </dsp:txBody>
      <dsp:txXfrm>
        <a:off x="8985461" y="2344441"/>
        <a:ext cx="1529296" cy="611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EE744-1311-2046-9DD8-3A096B56584C}">
      <dsp:nvSpPr>
        <dsp:cNvPr id="0" name=""/>
        <dsp:cNvSpPr/>
      </dsp:nvSpPr>
      <dsp:spPr>
        <a:xfrm>
          <a:off x="1309315" y="195"/>
          <a:ext cx="7896969" cy="394848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825" tIns="82550" rIns="123825" bIns="82550" numCol="1" spcCol="1270" anchor="ctr" anchorCtr="0">
          <a:noAutofit/>
        </a:bodyPr>
        <a:lstStyle/>
        <a:p>
          <a:pPr marL="0" lvl="0" indent="0" algn="ctr" defTabSz="2889250">
            <a:lnSpc>
              <a:spcPct val="90000"/>
            </a:lnSpc>
            <a:spcBef>
              <a:spcPct val="0"/>
            </a:spcBef>
            <a:spcAft>
              <a:spcPct val="35000"/>
            </a:spcAft>
            <a:buNone/>
          </a:pPr>
          <a:r>
            <a:rPr lang="en-GB" sz="6500" kern="1200" dirty="0"/>
            <a:t>“Which protective factors matter most?”</a:t>
          </a:r>
          <a:endParaRPr lang="en-US" sz="6500" kern="1200" dirty="0"/>
        </a:p>
      </dsp:txBody>
      <dsp:txXfrm>
        <a:off x="1424962" y="115842"/>
        <a:ext cx="7665675" cy="371719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89604C-A2D1-3F4F-BCDD-EB54A27725A8}" type="datetimeFigureOut">
              <a:rPr lang="en-US" smtClean="0"/>
              <a:t>10/21/25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C13C0-5480-FD4C-B707-183DD53B0039}" type="slidenum">
              <a:rPr lang="en-US" smtClean="0"/>
              <a:t>‹#›</a:t>
            </a:fld>
            <a:endParaRPr lang="en-US"/>
          </a:p>
        </p:txBody>
      </p:sp>
    </p:spTree>
    <p:extLst>
      <p:ext uri="{BB962C8B-B14F-4D97-AF65-F5344CB8AC3E}">
        <p14:creationId xmlns:p14="http://schemas.microsoft.com/office/powerpoint/2010/main" val="2962901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Aptos" panose="020B0004020202020204" pitchFamily="34" charset="0"/>
                <a:cs typeface="Times New Roman" panose="02020603050405020304" pitchFamily="18" charset="0"/>
              </a:rPr>
              <a:t>outline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aims of the session – understanding ACEs, Welsh data and policy, and how adversity affects families across generations.</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1</a:t>
            </a:fld>
            <a:endParaRPr lang="en-US"/>
          </a:p>
        </p:txBody>
      </p:sp>
    </p:spTree>
    <p:extLst>
      <p:ext uri="{BB962C8B-B14F-4D97-AF65-F5344CB8AC3E}">
        <p14:creationId xmlns:p14="http://schemas.microsoft.com/office/powerpoint/2010/main" val="1562900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Explain how this builds from Week 2 (Defining Family) and prepares for Week 4 (Safeguarding &amp; Policy).</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2</a:t>
            </a:fld>
            <a:endParaRPr lang="en-US"/>
          </a:p>
        </p:txBody>
      </p:sp>
    </p:spTree>
    <p:extLst>
      <p:ext uri="{BB962C8B-B14F-4D97-AF65-F5344CB8AC3E}">
        <p14:creationId xmlns:p14="http://schemas.microsoft.com/office/powerpoint/2010/main" val="3128267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00" dirty="0">
                <a:effectLst/>
                <a:latin typeface="Aptos" panose="020B0004020202020204" pitchFamily="34" charset="0"/>
                <a:ea typeface="Aptos" panose="020B0004020202020204" pitchFamily="34" charset="0"/>
                <a:cs typeface="Times New Roman" panose="02020603050405020304" pitchFamily="18" charset="0"/>
              </a:rPr>
              <a:t>Encourage students to share quick reflections; list themes on board (stress, resilience, community).</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3</a:t>
            </a:fld>
            <a:endParaRPr lang="en-US"/>
          </a:p>
        </p:txBody>
      </p:sp>
    </p:spTree>
    <p:extLst>
      <p:ext uri="{BB962C8B-B14F-4D97-AF65-F5344CB8AC3E}">
        <p14:creationId xmlns:p14="http://schemas.microsoft.com/office/powerpoint/2010/main" val="2156104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00" dirty="0">
                <a:effectLst/>
                <a:latin typeface="Aptos" panose="020B0004020202020204" pitchFamily="34" charset="0"/>
                <a:ea typeface="Aptos" panose="020B0004020202020204" pitchFamily="34" charset="0"/>
                <a:cs typeface="Times New Roman" panose="02020603050405020304" pitchFamily="18" charset="0"/>
              </a:rPr>
              <a:t>Explain that these are the 10 original ACEs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Felitti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et al., 1998) but Wales also recognises poverty, discrimination, and chronic illness as related stressors.</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4</a:t>
            </a:fld>
            <a:endParaRPr lang="en-US"/>
          </a:p>
        </p:txBody>
      </p:sp>
    </p:spTree>
    <p:extLst>
      <p:ext uri="{BB962C8B-B14F-4D97-AF65-F5344CB8AC3E}">
        <p14:creationId xmlns:p14="http://schemas.microsoft.com/office/powerpoint/2010/main" val="3369554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watch a short video from Public Health Wales explaining ACEs — what they are, and why they matter for lifelong health.”</a:t>
            </a:r>
            <a:br>
              <a:rPr lang="en-GB" dirty="0"/>
            </a:br>
            <a:r>
              <a:rPr lang="en-GB" dirty="0"/>
              <a:t> “Which of the ACEs mentioned do you think you might see reflected in your practice or case studies?”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5</a:t>
            </a:fld>
            <a:endParaRPr lang="en-US"/>
          </a:p>
        </p:txBody>
      </p:sp>
    </p:spTree>
    <p:extLst>
      <p:ext uri="{BB962C8B-B14F-4D97-AF65-F5344CB8AC3E}">
        <p14:creationId xmlns:p14="http://schemas.microsoft.com/office/powerpoint/2010/main" val="19593898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Reference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Public Health Wales 2015</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study. Emphasise prevalence—ACEs are common, not exceptional.</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6</a:t>
            </a:fld>
            <a:endParaRPr lang="en-US"/>
          </a:p>
        </p:txBody>
      </p:sp>
    </p:spTree>
    <p:extLst>
      <p:ext uri="{BB962C8B-B14F-4D97-AF65-F5344CB8AC3E}">
        <p14:creationId xmlns:p14="http://schemas.microsoft.com/office/powerpoint/2010/main" val="2828471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00" dirty="0">
                <a:effectLst/>
                <a:latin typeface="Aptos" panose="020B0004020202020204" pitchFamily="34" charset="0"/>
                <a:ea typeface="Aptos" panose="020B0004020202020204" pitchFamily="34" charset="0"/>
                <a:cs typeface="Times New Roman" panose="02020603050405020304" pitchFamily="18" charset="0"/>
              </a:rPr>
              <a:t>Talk through the pathway; use real-world Welsh data (mental health, substance use, early death).</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7</a:t>
            </a:fld>
            <a:endParaRPr lang="en-US"/>
          </a:p>
        </p:txBody>
      </p:sp>
    </p:spTree>
    <p:extLst>
      <p:ext uri="{BB962C8B-B14F-4D97-AF65-F5344CB8AC3E}">
        <p14:creationId xmlns:p14="http://schemas.microsoft.com/office/powerpoint/2010/main" val="3194181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00" dirty="0">
                <a:effectLst/>
                <a:latin typeface="Aptos" panose="020B0004020202020204" pitchFamily="34" charset="0"/>
                <a:ea typeface="Aptos" panose="020B0004020202020204" pitchFamily="34" charset="0"/>
                <a:cs typeface="Times New Roman" panose="02020603050405020304" pitchFamily="18" charset="0"/>
              </a:rPr>
              <a:t>Explain that toxic stress occurs when the stress system is activated repeatedly without support; link to health outcomes like heart disease and stroke.</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9</a:t>
            </a:fld>
            <a:endParaRPr lang="en-US"/>
          </a:p>
        </p:txBody>
      </p:sp>
    </p:spTree>
    <p:extLst>
      <p:ext uri="{BB962C8B-B14F-4D97-AF65-F5344CB8AC3E}">
        <p14:creationId xmlns:p14="http://schemas.microsoft.com/office/powerpoint/2010/main" val="484729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Ask: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“What does this mean for public health budgets and service planning?”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10</a:t>
            </a:fld>
            <a:endParaRPr lang="en-US"/>
          </a:p>
        </p:txBody>
      </p:sp>
    </p:spTree>
    <p:extLst>
      <p:ext uri="{BB962C8B-B14F-4D97-AF65-F5344CB8AC3E}">
        <p14:creationId xmlns:p14="http://schemas.microsoft.com/office/powerpoint/2010/main" val="2565800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Reinforce partnership and prevention. Ask students which services they’ve encountered in practice.</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11</a:t>
            </a:fld>
            <a:endParaRPr lang="en-US"/>
          </a:p>
        </p:txBody>
      </p:sp>
    </p:spTree>
    <p:extLst>
      <p:ext uri="{BB962C8B-B14F-4D97-AF65-F5344CB8AC3E}">
        <p14:creationId xmlns:p14="http://schemas.microsoft.com/office/powerpoint/2010/main" val="18431812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Bridge theory to practice; mention that adversity isn’t only abuse—it includes cumulative stress and instability.</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12</a:t>
            </a:fld>
            <a:endParaRPr lang="en-US"/>
          </a:p>
        </p:txBody>
      </p:sp>
    </p:spTree>
    <p:extLst>
      <p:ext uri="{BB962C8B-B14F-4D97-AF65-F5344CB8AC3E}">
        <p14:creationId xmlns:p14="http://schemas.microsoft.com/office/powerpoint/2010/main" val="37916284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Introduce scenario; emphasize intergenerational ACEs and social determinants (diet, smoking, income).</a:t>
            </a:r>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14</a:t>
            </a:fld>
            <a:endParaRPr lang="en-US"/>
          </a:p>
        </p:txBody>
      </p:sp>
    </p:spTree>
    <p:extLst>
      <p:ext uri="{BB962C8B-B14F-4D97-AF65-F5344CB8AC3E}">
        <p14:creationId xmlns:p14="http://schemas.microsoft.com/office/powerpoint/2010/main" val="31040904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Allow ~25 minutes; circulate to support referencing Welsh frameworks (Families First, Social Care, NHS).</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16</a:t>
            </a:fld>
            <a:endParaRPr lang="en-US"/>
          </a:p>
        </p:txBody>
      </p:sp>
    </p:spTree>
    <p:extLst>
      <p:ext uri="{BB962C8B-B14F-4D97-AF65-F5344CB8AC3E}">
        <p14:creationId xmlns:p14="http://schemas.microsoft.com/office/powerpoint/2010/main" val="29192066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Highlight need for information-sharing and consent under safeguarding policy.</a:t>
            </a:r>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17</a:t>
            </a:fld>
            <a:endParaRPr lang="en-US"/>
          </a:p>
        </p:txBody>
      </p:sp>
    </p:spTree>
    <p:extLst>
      <p:ext uri="{BB962C8B-B14F-4D97-AF65-F5344CB8AC3E}">
        <p14:creationId xmlns:p14="http://schemas.microsoft.com/office/powerpoint/2010/main" val="32143186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describe </a:t>
            </a:r>
            <a:r>
              <a:rPr lang="en-GB" b="1" dirty="0"/>
              <a:t>how interventions affect the family system as a whole</a:t>
            </a:r>
            <a:r>
              <a:rPr lang="en-GB" dirty="0"/>
              <a:t>, not just one person.</a:t>
            </a:r>
            <a:br>
              <a:rPr lang="en-GB" dirty="0"/>
            </a:br>
            <a:r>
              <a:rPr lang="en-GB" dirty="0"/>
              <a:t>e.g., “Supporting Amina’s rehabilitation relieves pressure on Sadia and reduces Adam’s stress — improving the family’s overall functioning.” </a:t>
            </a:r>
            <a:r>
              <a:rPr lang="en-GB" b="1" dirty="0"/>
              <a:t>Text:</a:t>
            </a:r>
            <a:r>
              <a:rPr lang="en-GB" dirty="0"/>
              <a:t> </a:t>
            </a:r>
            <a:r>
              <a:rPr lang="en-GB" i="1" dirty="0"/>
              <a:t>“Change in one part of the system affects the whole family.”</a:t>
            </a:r>
            <a:endParaRPr lang="en-GB" dirty="0"/>
          </a:p>
          <a:p>
            <a:r>
              <a:rPr lang="en-GB" b="1" dirty="0"/>
              <a:t>Tutor Notes:</a:t>
            </a:r>
            <a:endParaRPr lang="en-GB" dirty="0"/>
          </a:p>
          <a:p>
            <a:r>
              <a:rPr lang="en-GB" dirty="0"/>
              <a:t>Ask: “How did Amina’s stroke change family roles?”</a:t>
            </a:r>
            <a:br>
              <a:rPr lang="en-GB" dirty="0"/>
            </a:br>
            <a:r>
              <a:rPr lang="en-GB" dirty="0"/>
              <a:t>Emphasise need for systemic interventions.</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18</a:t>
            </a:fld>
            <a:endParaRPr lang="en-US"/>
          </a:p>
        </p:txBody>
      </p:sp>
    </p:spTree>
    <p:extLst>
      <p:ext uri="{BB962C8B-B14F-4D97-AF65-F5344CB8AC3E}">
        <p14:creationId xmlns:p14="http://schemas.microsoft.com/office/powerpoint/2010/main" val="4361112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Connect to earlier theory; show how systems interact (school ↔ GP ↔ social care).</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19</a:t>
            </a:fld>
            <a:endParaRPr lang="en-US"/>
          </a:p>
        </p:txBody>
      </p:sp>
    </p:spTree>
    <p:extLst>
      <p:ext uri="{BB962C8B-B14F-4D97-AF65-F5344CB8AC3E}">
        <p14:creationId xmlns:p14="http://schemas.microsoft.com/office/powerpoint/2010/main" val="39721387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Encourage safe sharing; acknowledge emotional impact.</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20</a:t>
            </a:fld>
            <a:endParaRPr lang="en-US"/>
          </a:p>
        </p:txBody>
      </p:sp>
    </p:spTree>
    <p:extLst>
      <p:ext uri="{BB962C8B-B14F-4D97-AF65-F5344CB8AC3E}">
        <p14:creationId xmlns:p14="http://schemas.microsoft.com/office/powerpoint/2010/main" val="29556224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Week 4 moves from understanding adversity (ACEs) to examining </a:t>
            </a:r>
            <a:r>
              <a:rPr lang="en-GB" b="1" dirty="0"/>
              <a:t>how early intervention and protective services respond</a:t>
            </a:r>
            <a:r>
              <a:rPr lang="en-GB" dirty="0"/>
              <a:t>.</a:t>
            </a:r>
          </a:p>
          <a:p>
            <a:pPr>
              <a:buFont typeface="Arial" panose="020B0604020202020204" pitchFamily="34" charset="0"/>
              <a:buChar char="•"/>
            </a:pPr>
            <a:r>
              <a:rPr lang="en-GB" dirty="0"/>
              <a:t>Outline key themes:</a:t>
            </a:r>
          </a:p>
          <a:p>
            <a:pPr marL="742950" lvl="1" indent="-285750">
              <a:buFont typeface="Arial" panose="020B0604020202020204" pitchFamily="34" charset="0"/>
              <a:buChar char="•"/>
            </a:pPr>
            <a:r>
              <a:rPr lang="en-GB" dirty="0"/>
              <a:t>The </a:t>
            </a:r>
            <a:r>
              <a:rPr lang="en-GB" b="1" dirty="0"/>
              <a:t>continuum of support</a:t>
            </a:r>
            <a:r>
              <a:rPr lang="en-GB" dirty="0"/>
              <a:t> – universal → targeted → specialist.</a:t>
            </a:r>
          </a:p>
          <a:p>
            <a:pPr marL="742950" lvl="1" indent="-285750">
              <a:buFont typeface="Arial" panose="020B0604020202020204" pitchFamily="34" charset="0"/>
              <a:buChar char="•"/>
            </a:pPr>
            <a:r>
              <a:rPr lang="en-GB" b="1" dirty="0"/>
              <a:t>Multi-agency collaboration</a:t>
            </a:r>
            <a:r>
              <a:rPr lang="en-GB" dirty="0"/>
              <a:t> between health, education &amp; social care.</a:t>
            </a:r>
          </a:p>
          <a:p>
            <a:pPr marL="742950" lvl="1" indent="-285750">
              <a:buFont typeface="Arial" panose="020B0604020202020204" pitchFamily="34" charset="0"/>
              <a:buChar char="•"/>
            </a:pPr>
            <a:r>
              <a:rPr lang="en-GB" dirty="0"/>
              <a:t>Importance of </a:t>
            </a:r>
            <a:r>
              <a:rPr lang="en-GB" b="1" dirty="0"/>
              <a:t>statutory duties</a:t>
            </a:r>
            <a:r>
              <a:rPr lang="en-GB" dirty="0"/>
              <a:t> (safeguarding) and </a:t>
            </a:r>
            <a:r>
              <a:rPr lang="en-GB" b="1" dirty="0"/>
              <a:t>voluntary-sector innovation</a:t>
            </a:r>
            <a:r>
              <a:rPr lang="en-GB" dirty="0"/>
              <a:t>.</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21</a:t>
            </a:fld>
            <a:endParaRPr lang="en-US"/>
          </a:p>
        </p:txBody>
      </p:sp>
    </p:spTree>
    <p:extLst>
      <p:ext uri="{BB962C8B-B14F-4D97-AF65-F5344CB8AC3E}">
        <p14:creationId xmlns:p14="http://schemas.microsoft.com/office/powerpoint/2010/main" val="10779080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00" dirty="0">
                <a:effectLst/>
                <a:latin typeface="Aptos" panose="020B0004020202020204" pitchFamily="34" charset="0"/>
                <a:ea typeface="Aptos" panose="020B0004020202020204" pitchFamily="34" charset="0"/>
                <a:cs typeface="Times New Roman" panose="02020603050405020304" pitchFamily="18" charset="0"/>
              </a:rPr>
              <a:t>Tutor Notes: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Cite resources used in lecture; encourage further reading.</a:t>
            </a:r>
          </a:p>
          <a:p>
            <a:endParaRPr lang="en-US" dirty="0"/>
          </a:p>
        </p:txBody>
      </p:sp>
      <p:sp>
        <p:nvSpPr>
          <p:cNvPr id="4" name="Slide Number Placeholder 3"/>
          <p:cNvSpPr>
            <a:spLocks noGrp="1"/>
          </p:cNvSpPr>
          <p:nvPr>
            <p:ph type="sldNum" sz="quarter" idx="5"/>
          </p:nvPr>
        </p:nvSpPr>
        <p:spPr/>
        <p:txBody>
          <a:bodyPr/>
          <a:lstStyle/>
          <a:p>
            <a:fld id="{DDDC13C0-5480-FD4C-B707-183DD53B0039}" type="slidenum">
              <a:rPr lang="en-US" smtClean="0"/>
              <a:t>22</a:t>
            </a:fld>
            <a:endParaRPr lang="en-US"/>
          </a:p>
        </p:txBody>
      </p:sp>
    </p:spTree>
    <p:extLst>
      <p:ext uri="{BB962C8B-B14F-4D97-AF65-F5344CB8AC3E}">
        <p14:creationId xmlns:p14="http://schemas.microsoft.com/office/powerpoint/2010/main" val="870295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6711A-AF2C-0141-F419-F33E3D1451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BB30C4D-A493-B8BC-90F6-F8AF7D7CF9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4D76F78-8A25-AE22-72B1-747B45386E64}"/>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5" name="Footer Placeholder 4">
            <a:extLst>
              <a:ext uri="{FF2B5EF4-FFF2-40B4-BE49-F238E27FC236}">
                <a16:creationId xmlns:a16="http://schemas.microsoft.com/office/drawing/2014/main" id="{E33E62FC-E81A-EB3D-D236-B157CEDBE8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DF7B58-AAAF-3799-7763-40EBFC638AF4}"/>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1068767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9DF41-63AD-E632-B956-496BAF68CB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4F4096-6BC1-16A6-3177-673BFA76C9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0E3F3F-7F21-E67F-6F42-A0C9D7A65CDA}"/>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5" name="Footer Placeholder 4">
            <a:extLst>
              <a:ext uri="{FF2B5EF4-FFF2-40B4-BE49-F238E27FC236}">
                <a16:creationId xmlns:a16="http://schemas.microsoft.com/office/drawing/2014/main" id="{BF4DA1E5-6511-89BB-C9DF-D053BD681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D2825D-9A6B-CEDA-C166-555DA3EDCEF2}"/>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179116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D111E-08CC-8630-2A5C-F4C38CD3F54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72DEDAD-2CB3-1F2E-62C7-A39ECBB9D2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017955-5410-779B-6735-F6333E547F84}"/>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5" name="Footer Placeholder 4">
            <a:extLst>
              <a:ext uri="{FF2B5EF4-FFF2-40B4-BE49-F238E27FC236}">
                <a16:creationId xmlns:a16="http://schemas.microsoft.com/office/drawing/2014/main" id="{EED8BF43-3F3B-B28C-4F2F-45CAAFD0A7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B35F02-6229-97E6-F61F-798C3F7F5291}"/>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764292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4B3FF-9EAA-3CE4-A955-3F6A216320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4C4BD2-B4AB-C640-5BD8-16F8120B21E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B9F0C5-5C95-713B-DE7E-D4829B6AD72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580F8E5-E52B-1C02-4056-D34905D15EF8}"/>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6" name="Footer Placeholder 5">
            <a:extLst>
              <a:ext uri="{FF2B5EF4-FFF2-40B4-BE49-F238E27FC236}">
                <a16:creationId xmlns:a16="http://schemas.microsoft.com/office/drawing/2014/main" id="{719E0058-B771-54EA-5C17-D34842B583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BBF02F-F40A-B66F-5C42-2D473B18C857}"/>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667965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0014D-1EF9-E8D6-315B-BBB1C6ABD20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6C749A8-9001-A05D-C14E-8120C8D794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E162E-0CE9-BD2D-67F8-5B745C20065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558A78F-C4EE-59DE-3167-51ECF7641B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9062C9-2E9D-E727-D841-EC319F3C41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5EBCFCF-E4C0-ABE7-1C2A-EBA2E7927852}"/>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8" name="Footer Placeholder 7">
            <a:extLst>
              <a:ext uri="{FF2B5EF4-FFF2-40B4-BE49-F238E27FC236}">
                <a16:creationId xmlns:a16="http://schemas.microsoft.com/office/drawing/2014/main" id="{F10FB5F9-7F23-7077-C8BA-E519941A43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196927B-DF50-16AB-BDA7-2ED1EB24E573}"/>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1948151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808A-A402-BA2E-93E2-887C8BBA1C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6B53601-A6B9-BFE5-9999-C949FD891F01}"/>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4" name="Footer Placeholder 3">
            <a:extLst>
              <a:ext uri="{FF2B5EF4-FFF2-40B4-BE49-F238E27FC236}">
                <a16:creationId xmlns:a16="http://schemas.microsoft.com/office/drawing/2014/main" id="{CA584ACF-7779-DE6F-C23E-220BD0415F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8015D3-4D7B-7B8B-E28C-3AB7350E11FA}"/>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201015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DEAF50-5FB3-D4B7-572B-158AD106E4A9}"/>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3" name="Footer Placeholder 2">
            <a:extLst>
              <a:ext uri="{FF2B5EF4-FFF2-40B4-BE49-F238E27FC236}">
                <a16:creationId xmlns:a16="http://schemas.microsoft.com/office/drawing/2014/main" id="{741FA62F-948E-4285-8BE2-813BC20778D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8651C65-BB7F-3976-436B-31443218C3B2}"/>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3112278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B998C-D912-D356-6DB4-0D7D21C0A8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714E4BF-B6A4-E506-B46A-27AEF707C4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85096CB-448B-ECCA-0515-FF6429F9F5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F42C33-6D36-8D7A-AD65-F29B27B955C4}"/>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6" name="Footer Placeholder 5">
            <a:extLst>
              <a:ext uri="{FF2B5EF4-FFF2-40B4-BE49-F238E27FC236}">
                <a16:creationId xmlns:a16="http://schemas.microsoft.com/office/drawing/2014/main" id="{E0386BFB-5AFB-F253-B742-F6067BD6A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B93594-32B1-EA63-1674-92C47887FF66}"/>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2732926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6994-5CDB-89DF-81CE-BCE8A9165B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0B15325-3BA0-0834-732F-E6D7797374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1F688F3-BC1F-F92B-2FB6-B97ED5003C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B4834B-BF8E-215E-AD22-19193595100A}"/>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6" name="Footer Placeholder 5">
            <a:extLst>
              <a:ext uri="{FF2B5EF4-FFF2-40B4-BE49-F238E27FC236}">
                <a16:creationId xmlns:a16="http://schemas.microsoft.com/office/drawing/2014/main" id="{9F98C368-1358-09D5-5E48-5DF13964D7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F62547-3108-12A1-DF5E-B41DFF81ADCB}"/>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3377019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8E352-FA58-452D-EA6D-D7A099BA3CB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9B0582-442D-D8C7-D213-A7639615673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5CF456-5CC6-F519-1C24-061BEA7EF74A}"/>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5" name="Footer Placeholder 4">
            <a:extLst>
              <a:ext uri="{FF2B5EF4-FFF2-40B4-BE49-F238E27FC236}">
                <a16:creationId xmlns:a16="http://schemas.microsoft.com/office/drawing/2014/main" id="{AF58B50D-2B3B-4399-B3F2-AF1CF5B95C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8134DB-AC28-BA02-51A1-1AE329F8CD3B}"/>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746974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6D3F17-9824-2E8F-137F-5FA2ACD21B7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EC554BA-9DEE-4BE5-5A6F-71736ECF96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16CF22-BE07-7570-3FF8-B3B7B8C3ABDE}"/>
              </a:ext>
            </a:extLst>
          </p:cNvPr>
          <p:cNvSpPr>
            <a:spLocks noGrp="1"/>
          </p:cNvSpPr>
          <p:nvPr>
            <p:ph type="dt" sz="half" idx="10"/>
          </p:nvPr>
        </p:nvSpPr>
        <p:spPr/>
        <p:txBody>
          <a:bodyPr/>
          <a:lstStyle/>
          <a:p>
            <a:fld id="{AB3A6F48-D05F-1047-A376-B882B2E24514}" type="datetimeFigureOut">
              <a:rPr lang="en-US" smtClean="0"/>
              <a:t>10/21/25</a:t>
            </a:fld>
            <a:endParaRPr lang="en-US"/>
          </a:p>
        </p:txBody>
      </p:sp>
      <p:sp>
        <p:nvSpPr>
          <p:cNvPr id="5" name="Footer Placeholder 4">
            <a:extLst>
              <a:ext uri="{FF2B5EF4-FFF2-40B4-BE49-F238E27FC236}">
                <a16:creationId xmlns:a16="http://schemas.microsoft.com/office/drawing/2014/main" id="{B7929320-04E4-72DE-D805-21293FAC37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1485E0-9BF4-A972-D5CE-6A9EF7B7D11E}"/>
              </a:ext>
            </a:extLst>
          </p:cNvPr>
          <p:cNvSpPr>
            <a:spLocks noGrp="1"/>
          </p:cNvSpPr>
          <p:nvPr>
            <p:ph type="sldNum" sz="quarter" idx="12"/>
          </p:nvPr>
        </p:nvSpPr>
        <p:spPr/>
        <p:txBody>
          <a:bodyPr/>
          <a:lstStyle/>
          <a:p>
            <a:fld id="{C9273194-C77B-884E-A17E-BC969F9DEC91}" type="slidenum">
              <a:rPr lang="en-US" smtClean="0"/>
              <a:t>‹#›</a:t>
            </a:fld>
            <a:endParaRPr lang="en-US"/>
          </a:p>
        </p:txBody>
      </p:sp>
    </p:spTree>
    <p:extLst>
      <p:ext uri="{BB962C8B-B14F-4D97-AF65-F5344CB8AC3E}">
        <p14:creationId xmlns:p14="http://schemas.microsoft.com/office/powerpoint/2010/main" val="2149652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2F8BC6-F9F2-7D97-EFDB-D348CF6434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83E8FC-F9D3-3C67-AA6A-53DE137829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E33D6F-E734-5204-EF04-F5B16E99C2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3A6F48-D05F-1047-A376-B882B2E24514}" type="datetimeFigureOut">
              <a:rPr lang="en-US" smtClean="0"/>
              <a:t>10/21/25</a:t>
            </a:fld>
            <a:endParaRPr lang="en-US"/>
          </a:p>
        </p:txBody>
      </p:sp>
      <p:sp>
        <p:nvSpPr>
          <p:cNvPr id="5" name="Footer Placeholder 4">
            <a:extLst>
              <a:ext uri="{FF2B5EF4-FFF2-40B4-BE49-F238E27FC236}">
                <a16:creationId xmlns:a16="http://schemas.microsoft.com/office/drawing/2014/main" id="{2D55EBD7-3A71-58FB-B888-EFECF1DEC3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3A8E69D-0BEB-DA5A-1899-EEE1375B83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9273194-C77B-884E-A17E-BC969F9DEC91}" type="slidenum">
              <a:rPr lang="en-US" smtClean="0"/>
              <a:t>‹#›</a:t>
            </a:fld>
            <a:endParaRPr lang="en-US"/>
          </a:p>
        </p:txBody>
      </p:sp>
    </p:spTree>
    <p:extLst>
      <p:ext uri="{BB962C8B-B14F-4D97-AF65-F5344CB8AC3E}">
        <p14:creationId xmlns:p14="http://schemas.microsoft.com/office/powerpoint/2010/main" val="9809543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YiMjTzCnbNQ"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fr.wikipedia.org/wiki/%C3%89tude_ACE_(Adverse_Childhood_Experience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evelopingchild.harvard.edu/key-concept/toxic-stress/" TargetMode="External"/><Relationship Id="rId2" Type="http://schemas.openxmlformats.org/officeDocument/2006/relationships/hyperlink" Target="https://developingchild.harvard.edu/our-approach/councils/national-scientific-council/" TargetMode="Externa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ohiostate.pressbooks.pub/humantrafficking/chapter/chapter-3-theories-and-human-trafficking/" TargetMode="Externa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C138D2AC-15F1-EB44-0B47-68F541A2D7CF}"/>
              </a:ext>
            </a:extLst>
          </p:cNvPr>
          <p:cNvSpPr>
            <a:spLocks noGrp="1"/>
          </p:cNvSpPr>
          <p:nvPr>
            <p:ph type="ctrTitle"/>
          </p:nvPr>
        </p:nvSpPr>
        <p:spPr>
          <a:xfrm>
            <a:off x="3502731" y="1542402"/>
            <a:ext cx="5186842" cy="2387918"/>
          </a:xfrm>
        </p:spPr>
        <p:txBody>
          <a:bodyPr anchor="b">
            <a:normAutofit/>
          </a:bodyPr>
          <a:lstStyle/>
          <a:p>
            <a:r>
              <a:rPr lang="en-GB" sz="4000" i="1"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Adverse Childhood Experiences (ACEs) in Wales</a:t>
            </a:r>
            <a:br>
              <a:rPr lang="en-GB" sz="40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4000" dirty="0">
              <a:solidFill>
                <a:schemeClr val="tx2"/>
              </a:solidFill>
            </a:endParaRPr>
          </a:p>
        </p:txBody>
      </p:sp>
      <p:sp>
        <p:nvSpPr>
          <p:cNvPr id="3" name="Subtitle 2">
            <a:extLst>
              <a:ext uri="{FF2B5EF4-FFF2-40B4-BE49-F238E27FC236}">
                <a16:creationId xmlns:a16="http://schemas.microsoft.com/office/drawing/2014/main" id="{03E20A00-651D-A3D2-209A-05009F2D36A2}"/>
              </a:ext>
            </a:extLst>
          </p:cNvPr>
          <p:cNvSpPr>
            <a:spLocks noGrp="1"/>
          </p:cNvSpPr>
          <p:nvPr>
            <p:ph type="subTitle" idx="1"/>
          </p:nvPr>
        </p:nvSpPr>
        <p:spPr>
          <a:xfrm>
            <a:off x="3502135" y="4001587"/>
            <a:ext cx="5188034" cy="682079"/>
          </a:xfrm>
        </p:spPr>
        <p:txBody>
          <a:bodyPr>
            <a:normAutofit/>
          </a:bodyPr>
          <a:lstStyle/>
          <a:p>
            <a:r>
              <a:rPr lang="en-GB" sz="2000" i="1"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Supporting Families in Health and Social Care</a:t>
            </a:r>
            <a:endParaRPr lang="en-US" sz="2000" dirty="0">
              <a:solidFill>
                <a:schemeClr val="tx2"/>
              </a:solidFill>
            </a:endParaRP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18137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390B72-8018-DC7B-4310-F76294BEF15E}"/>
              </a:ext>
            </a:extLst>
          </p:cNvPr>
          <p:cNvSpPr>
            <a:spLocks noGrp="1"/>
          </p:cNvSpPr>
          <p:nvPr>
            <p:ph type="title"/>
          </p:nvPr>
        </p:nvSpPr>
        <p:spPr>
          <a:xfrm>
            <a:off x="621792" y="1161288"/>
            <a:ext cx="3602736" cy="4526280"/>
          </a:xfrm>
        </p:spPr>
        <p:txBody>
          <a:bodyPr>
            <a:normAutofit/>
          </a:bodyPr>
          <a:lstStyle/>
          <a:p>
            <a:r>
              <a:rPr lang="en-GB" sz="4000" b="1" dirty="0">
                <a:effectLst/>
                <a:latin typeface="Aptos" panose="020B0004020202020204" pitchFamily="34" charset="0"/>
                <a:ea typeface="Aptos" panose="020B0004020202020204" pitchFamily="34" charset="0"/>
                <a:cs typeface="Times New Roman" panose="02020603050405020304" pitchFamily="18" charset="0"/>
              </a:rPr>
              <a:t>Aims and Learning Outcomes</a:t>
            </a:r>
            <a:endParaRPr lang="en-US" sz="4000" dirty="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E70C5FB-2FD1-CAA2-E81A-650F95A017A6}"/>
              </a:ext>
            </a:extLst>
          </p:cNvPr>
          <p:cNvSpPr>
            <a:spLocks noGrp="1"/>
          </p:cNvSpPr>
          <p:nvPr>
            <p:ph idx="1"/>
          </p:nvPr>
        </p:nvSpPr>
        <p:spPr>
          <a:xfrm>
            <a:off x="5434149" y="932688"/>
            <a:ext cx="5916603" cy="4992624"/>
          </a:xfrm>
        </p:spPr>
        <p:txBody>
          <a:bodyPr anchor="ctr">
            <a:normAutofit/>
          </a:bodyPr>
          <a:lstStyle/>
          <a:p>
            <a:pPr marL="0" indent="0">
              <a:buNone/>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Session Aims:</a:t>
            </a:r>
          </a:p>
          <a:p>
            <a:pPr marL="342900" lvl="0" indent="-342900">
              <a:buSzPts val="1000"/>
              <a:buFont typeface="Symbol" pitchFamily="2"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Define Adverse Childhood Experiences (ACEs) and toxic stress</a:t>
            </a:r>
          </a:p>
          <a:p>
            <a:pPr marL="342900" lvl="0" indent="-342900">
              <a:buSzPts val="1000"/>
              <a:buFont typeface="Symbol" pitchFamily="2"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Explore Welsh data and policy responses</a:t>
            </a:r>
          </a:p>
          <a:p>
            <a:pPr marL="342900" lvl="0" indent="-342900">
              <a:buSzPts val="1000"/>
              <a:buFont typeface="Symbol" pitchFamily="2"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Apply theory to practice through the Ahmed Family case</a:t>
            </a:r>
          </a:p>
          <a:p>
            <a:pPr marL="342900" lvl="0" indent="-342900">
              <a:buSzPts val="1000"/>
              <a:buFont typeface="Symbol" pitchFamily="2"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Reflect on multi-agency protective factors</a:t>
            </a:r>
          </a:p>
          <a:p>
            <a:pPr marL="0" lvl="0" indent="0">
              <a:buSzPts val="1000"/>
              <a:buNone/>
              <a:tabLst>
                <a:tab pos="457200" algn="l"/>
              </a:tabLs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2000" b="1" kern="100" dirty="0">
                <a:effectLst/>
                <a:latin typeface="Aptos" panose="020B0004020202020204" pitchFamily="34" charset="0"/>
                <a:ea typeface="Aptos" panose="020B0004020202020204" pitchFamily="34" charset="0"/>
                <a:cs typeface="Times New Roman" panose="02020603050405020304" pitchFamily="18" charset="0"/>
              </a:rPr>
              <a:t>Learning Outcomes (LO1 &amp; LO2)</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426525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4A32DE6-954E-E4FA-3EB0-4407F5572606}"/>
              </a:ext>
            </a:extLst>
          </p:cNvPr>
          <p:cNvSpPr>
            <a:spLocks noGrp="1"/>
          </p:cNvSpPr>
          <p:nvPr>
            <p:ph type="title"/>
          </p:nvPr>
        </p:nvSpPr>
        <p:spPr>
          <a:xfrm>
            <a:off x="804672" y="1243013"/>
            <a:ext cx="3855720" cy="4371974"/>
          </a:xfrm>
        </p:spPr>
        <p:txBody>
          <a:bodyPr>
            <a:normAutofit/>
          </a:bodyPr>
          <a:lstStyle/>
          <a:p>
            <a:r>
              <a:rPr lang="en-GB" sz="36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Recap</a:t>
            </a:r>
            <a:br>
              <a:rPr lang="en-GB" sz="36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600" dirty="0">
              <a:solidFill>
                <a:schemeClr val="tx2"/>
              </a:solidFill>
            </a:endParaRP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CAB8B661-F50C-9AE1-A471-27B34B61A8E7}"/>
              </a:ext>
            </a:extLst>
          </p:cNvPr>
          <p:cNvSpPr>
            <a:spLocks noGrp="1"/>
          </p:cNvSpPr>
          <p:nvPr>
            <p:ph idx="1"/>
          </p:nvPr>
        </p:nvSpPr>
        <p:spPr>
          <a:xfrm>
            <a:off x="6632812" y="1032987"/>
            <a:ext cx="4919108" cy="4792027"/>
          </a:xfrm>
        </p:spPr>
        <p:txBody>
          <a:bodyPr anchor="ctr">
            <a:normAutofit/>
          </a:bodyPr>
          <a:lstStyle/>
          <a:p>
            <a:pPr>
              <a:buSzPts val="1000"/>
              <a:tabLst>
                <a:tab pos="457200" algn="l"/>
              </a:tabLst>
            </a:pPr>
            <a:r>
              <a:rPr lang="en-GB" sz="20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“How might adversity affect family relationships?”</a:t>
            </a:r>
          </a:p>
          <a:p>
            <a:pPr marL="0" indent="0">
              <a:buSzPts val="1000"/>
              <a:buNone/>
              <a:tabLst>
                <a:tab pos="457200" algn="l"/>
              </a:tabLst>
            </a:pPr>
            <a:endParaRPr lang="en-GB" sz="20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20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“Which agencies can support families under stress?”</a:t>
            </a:r>
          </a:p>
          <a:p>
            <a:endParaRPr lang="en-US" sz="2000" dirty="0">
              <a:solidFill>
                <a:schemeClr val="tx2"/>
              </a:solidFill>
            </a:endParaRPr>
          </a:p>
        </p:txBody>
      </p:sp>
    </p:spTree>
    <p:extLst>
      <p:ext uri="{BB962C8B-B14F-4D97-AF65-F5344CB8AC3E}">
        <p14:creationId xmlns:p14="http://schemas.microsoft.com/office/powerpoint/2010/main" val="2329744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178F9B4-DEE3-D147-DF5B-FE335BCA2B78}"/>
              </a:ext>
            </a:extLst>
          </p:cNvPr>
          <p:cNvSpPr>
            <a:spLocks noGrp="1"/>
          </p:cNvSpPr>
          <p:nvPr>
            <p:ph type="title"/>
          </p:nvPr>
        </p:nvSpPr>
        <p:spPr>
          <a:xfrm>
            <a:off x="804672" y="1401859"/>
            <a:ext cx="4130185" cy="4054282"/>
          </a:xfrm>
        </p:spPr>
        <p:txBody>
          <a:bodyPr>
            <a:normAutofit/>
          </a:bodyPr>
          <a:lstStyle/>
          <a:p>
            <a:r>
              <a:rPr lang="en-GB" sz="36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What Are ACEs?</a:t>
            </a:r>
            <a:br>
              <a:rPr lang="en-GB" sz="36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600" dirty="0">
              <a:solidFill>
                <a:schemeClr val="tx2"/>
              </a:solidFill>
            </a:endParaRPr>
          </a:p>
        </p:txBody>
      </p:sp>
      <p:grpSp>
        <p:nvGrpSpPr>
          <p:cNvPr id="1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9CF0783-7639-352A-3176-0E0E82505871}"/>
              </a:ext>
            </a:extLst>
          </p:cNvPr>
          <p:cNvSpPr>
            <a:spLocks noGrp="1"/>
          </p:cNvSpPr>
          <p:nvPr>
            <p:ph idx="1"/>
          </p:nvPr>
        </p:nvSpPr>
        <p:spPr>
          <a:xfrm>
            <a:off x="5257800" y="1553134"/>
            <a:ext cx="6128539" cy="3751732"/>
          </a:xfrm>
        </p:spPr>
        <p:txBody>
          <a:bodyPr anchor="ctr">
            <a:normAutofit/>
          </a:bodyPr>
          <a:lstStyle/>
          <a:p>
            <a:pPr marL="0" indent="0">
              <a:buNone/>
            </a:pPr>
            <a:endPar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“Potentially traumatic events occurring before age 18 that can have lasting effects on health and wellbeing.” — CDC (1997) / PHW (2015)</a:t>
            </a:r>
          </a:p>
          <a:p>
            <a:pPr marL="0" indent="0">
              <a:buNone/>
            </a:pPr>
            <a:endParaRPr lang="en-GB" sz="18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b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ACE’S: Abuse | Neglect | Household Dysfunction </a:t>
            </a:r>
          </a:p>
          <a:p>
            <a:endParaRPr lang="en-US" sz="1800" dirty="0">
              <a:solidFill>
                <a:schemeClr val="tx2"/>
              </a:solidFill>
            </a:endParaRP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45214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BD940A-5A93-615B-F783-82D721CF0925}"/>
              </a:ext>
            </a:extLst>
          </p:cNvPr>
          <p:cNvSpPr>
            <a:spLocks noGrp="1"/>
          </p:cNvSpPr>
          <p:nvPr>
            <p:ph type="title"/>
          </p:nvPr>
        </p:nvSpPr>
        <p:spPr>
          <a:xfrm>
            <a:off x="621792" y="1161288"/>
            <a:ext cx="3602736" cy="4526280"/>
          </a:xfrm>
        </p:spPr>
        <p:txBody>
          <a:bodyPr>
            <a:normAutofit/>
          </a:bodyPr>
          <a:lstStyle/>
          <a:p>
            <a:r>
              <a:rPr lang="en-GB" sz="3400" b="1" dirty="0"/>
              <a:t>“Adverse Childhood Experiences (ACEs): The Science of Resilience” – Public Health Wales</a:t>
            </a:r>
            <a:br>
              <a:rPr lang="en-GB" sz="3400" b="1" dirty="0"/>
            </a:br>
            <a:endParaRPr lang="en-US" sz="3400" dirty="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B1693C1-4FB2-9BEC-DE6E-4BD8AB31BC09}"/>
              </a:ext>
            </a:extLst>
          </p:cNvPr>
          <p:cNvSpPr>
            <a:spLocks noGrp="1"/>
          </p:cNvSpPr>
          <p:nvPr>
            <p:ph idx="1"/>
          </p:nvPr>
        </p:nvSpPr>
        <p:spPr>
          <a:xfrm>
            <a:off x="5434149" y="932688"/>
            <a:ext cx="5916603" cy="4992624"/>
          </a:xfrm>
        </p:spPr>
        <p:txBody>
          <a:bodyPr anchor="ctr">
            <a:normAutofit/>
          </a:bodyPr>
          <a:lstStyle/>
          <a:p>
            <a:pPr marL="0" indent="0">
              <a:buNone/>
            </a:pPr>
            <a:br>
              <a:rPr lang="en-GB" sz="2000" dirty="0"/>
            </a:br>
            <a:r>
              <a:rPr lang="en-GB" sz="2000" b="1" dirty="0"/>
              <a:t>Link:</a:t>
            </a:r>
            <a:r>
              <a:rPr lang="en-GB" sz="2000" dirty="0"/>
              <a:t> 🔗 </a:t>
            </a:r>
            <a:r>
              <a:rPr lang="en-GB" sz="2000" dirty="0">
                <a:hlinkClick r:id="rId3"/>
              </a:rPr>
              <a:t>https://www.youtube.com/watch?v=YiMjTzCnbNQ</a:t>
            </a:r>
            <a:endParaRPr lang="en-GB" sz="2000" dirty="0"/>
          </a:p>
          <a:p>
            <a:pPr marL="0" indent="0">
              <a:buNone/>
            </a:pPr>
            <a:br>
              <a:rPr lang="en-GB" sz="2000" dirty="0"/>
            </a:br>
            <a:r>
              <a:rPr lang="en-GB" sz="2000" dirty="0"/>
              <a:t>Produced by </a:t>
            </a:r>
            <a:r>
              <a:rPr lang="en-GB" sz="2000" i="1" dirty="0"/>
              <a:t>Public Health Wales, to e</a:t>
            </a:r>
            <a:r>
              <a:rPr lang="en-GB" sz="2000" dirty="0"/>
              <a:t>xplains ACEs and how early adversity shapes health and behaviour across the lifespan.</a:t>
            </a:r>
          </a:p>
          <a:p>
            <a:endParaRPr lang="en-US" sz="2000" dirty="0"/>
          </a:p>
        </p:txBody>
      </p:sp>
    </p:spTree>
    <p:extLst>
      <p:ext uri="{BB962C8B-B14F-4D97-AF65-F5344CB8AC3E}">
        <p14:creationId xmlns:p14="http://schemas.microsoft.com/office/powerpoint/2010/main" val="3949896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21516CB1-E8C8-4751-B6A6-46B2D1E72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67832-CA73-2601-EB54-E0ACA9994A66}"/>
              </a:ext>
            </a:extLst>
          </p:cNvPr>
          <p:cNvSpPr>
            <a:spLocks noGrp="1"/>
          </p:cNvSpPr>
          <p:nvPr>
            <p:ph type="title"/>
          </p:nvPr>
        </p:nvSpPr>
        <p:spPr>
          <a:xfrm>
            <a:off x="429768" y="411480"/>
            <a:ext cx="11131298" cy="1106424"/>
          </a:xfrm>
        </p:spPr>
        <p:txBody>
          <a:bodyPr>
            <a:normAutofit/>
          </a:bodyPr>
          <a:lstStyle/>
          <a:p>
            <a:r>
              <a:rPr lang="en-GB" sz="3600" b="1" kern="100" dirty="0">
                <a:effectLst/>
                <a:latin typeface="Aptos" panose="020B0004020202020204" pitchFamily="34" charset="0"/>
                <a:ea typeface="Aptos" panose="020B0004020202020204" pitchFamily="34" charset="0"/>
                <a:cs typeface="Times New Roman" panose="02020603050405020304" pitchFamily="18" charset="0"/>
              </a:rPr>
              <a:t>Welsh ACE Data- PHW (2015)</a:t>
            </a:r>
            <a:br>
              <a:rPr lang="en-GB" sz="3600" kern="100" dirty="0">
                <a:effectLst/>
                <a:latin typeface="Aptos" panose="020B0004020202020204" pitchFamily="34" charset="0"/>
                <a:ea typeface="Aptos" panose="020B0004020202020204" pitchFamily="34" charset="0"/>
                <a:cs typeface="Times New Roman" panose="02020603050405020304" pitchFamily="18" charset="0"/>
              </a:rPr>
            </a:br>
            <a:endParaRPr lang="en-US" sz="3600" dirty="0"/>
          </a:p>
        </p:txBody>
      </p:sp>
      <p:sp>
        <p:nvSpPr>
          <p:cNvPr id="70" name="Rectangle 69">
            <a:extLst>
              <a:ext uri="{FF2B5EF4-FFF2-40B4-BE49-F238E27FC236}">
                <a16:creationId xmlns:a16="http://schemas.microsoft.com/office/drawing/2014/main" id="{90C0C0D1-E79A-41FF-8322-256F6DD1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521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oster with information about child abuse&#10;&#10;Description automatically generated">
            <a:extLst>
              <a:ext uri="{FF2B5EF4-FFF2-40B4-BE49-F238E27FC236}">
                <a16:creationId xmlns:a16="http://schemas.microsoft.com/office/drawing/2014/main" id="{3AC172B4-3E04-24EF-056F-6D6A19BDB7F2}"/>
              </a:ext>
            </a:extLst>
          </p:cNvPr>
          <p:cNvPicPr>
            <a:picLocks noChangeAspect="1"/>
          </p:cNvPicPr>
          <p:nvPr/>
        </p:nvPicPr>
        <p:blipFill>
          <a:blip r:embed="rId3"/>
          <a:srcRect t="966" r="2" b="5184"/>
          <a:stretch>
            <a:fillRect/>
          </a:stretch>
        </p:blipFill>
        <p:spPr>
          <a:xfrm>
            <a:off x="429766" y="1289304"/>
            <a:ext cx="3627883" cy="4953178"/>
          </a:xfrm>
          <a:prstGeom prst="rect">
            <a:avLst/>
          </a:prstGeom>
        </p:spPr>
      </p:pic>
      <p:pic>
        <p:nvPicPr>
          <p:cNvPr id="7" name="Picture 6" descr="A poster with text and icons&#10;&#10;Description automatically generated with medium confidence">
            <a:extLst>
              <a:ext uri="{FF2B5EF4-FFF2-40B4-BE49-F238E27FC236}">
                <a16:creationId xmlns:a16="http://schemas.microsoft.com/office/drawing/2014/main" id="{A6EC0D71-0AB2-0651-83E4-6E687CD20FEE}"/>
              </a:ext>
            </a:extLst>
          </p:cNvPr>
          <p:cNvPicPr>
            <a:picLocks noChangeAspect="1"/>
          </p:cNvPicPr>
          <p:nvPr/>
        </p:nvPicPr>
        <p:blipFill>
          <a:blip r:embed="rId4"/>
          <a:srcRect r="-3" b="7487"/>
          <a:stretch>
            <a:fillRect/>
          </a:stretch>
        </p:blipFill>
        <p:spPr>
          <a:xfrm>
            <a:off x="4226836" y="1289304"/>
            <a:ext cx="3797811" cy="4953178"/>
          </a:xfrm>
          <a:prstGeom prst="rect">
            <a:avLst/>
          </a:prstGeom>
        </p:spPr>
      </p:pic>
      <p:sp useBgFill="1">
        <p:nvSpPr>
          <p:cNvPr id="72" name="Rectangle 71">
            <a:extLst>
              <a:ext uri="{FF2B5EF4-FFF2-40B4-BE49-F238E27FC236}">
                <a16:creationId xmlns:a16="http://schemas.microsoft.com/office/drawing/2014/main" id="{395FA420-5595-49D1-9D5F-79EC43B55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4648" y="1721922"/>
            <a:ext cx="3609143"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815F7C-F3E0-AAA9-644D-4D9932534419}"/>
              </a:ext>
            </a:extLst>
          </p:cNvPr>
          <p:cNvSpPr>
            <a:spLocks noGrp="1"/>
          </p:cNvSpPr>
          <p:nvPr>
            <p:ph idx="1"/>
          </p:nvPr>
        </p:nvSpPr>
        <p:spPr>
          <a:xfrm>
            <a:off x="8486774" y="2143124"/>
            <a:ext cx="2778633" cy="3837051"/>
          </a:xfrm>
        </p:spPr>
        <p:txBody>
          <a:bodyPr anchor="ctr">
            <a:normAutofit/>
          </a:bodyPr>
          <a:lstStyle/>
          <a:p>
            <a:pPr marL="0" indent="0">
              <a:buNone/>
            </a:pP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47% of Welsh adults ≥1 ACE.</a:t>
            </a:r>
          </a:p>
          <a:p>
            <a:pPr marL="342900" lvl="0" indent="-342900">
              <a:buSzPts val="1000"/>
              <a:buFont typeface="Symbol" pitchFamily="2"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14% have 4+ ACEs.</a:t>
            </a:r>
          </a:p>
          <a:p>
            <a:pPr marL="342900" lvl="0" indent="-342900">
              <a:buSzPts val="1000"/>
              <a:buFont typeface="Symbol" pitchFamily="2"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Strong dose–response to later health issues.</a:t>
            </a:r>
          </a:p>
          <a:p>
            <a:endParaRPr lang="en-US" sz="1800" dirty="0"/>
          </a:p>
        </p:txBody>
      </p:sp>
    </p:spTree>
    <p:extLst>
      <p:ext uri="{BB962C8B-B14F-4D97-AF65-F5344CB8AC3E}">
        <p14:creationId xmlns:p14="http://schemas.microsoft.com/office/powerpoint/2010/main" val="1789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CC5557-905F-5C35-A8CE-DF0040DC38F6}"/>
              </a:ext>
            </a:extLst>
          </p:cNvPr>
          <p:cNvSpPr>
            <a:spLocks noGrp="1"/>
          </p:cNvSpPr>
          <p:nvPr>
            <p:ph type="title"/>
          </p:nvPr>
        </p:nvSpPr>
        <p:spPr>
          <a:xfrm>
            <a:off x="371094" y="1161288"/>
            <a:ext cx="3438144" cy="1239012"/>
          </a:xfrm>
        </p:spPr>
        <p:txBody>
          <a:bodyPr anchor="ctr">
            <a:normAutofit/>
          </a:bodyPr>
          <a:lstStyle/>
          <a:p>
            <a:r>
              <a:rPr lang="en-GB" sz="2800" b="1" kern="100" dirty="0">
                <a:effectLst/>
                <a:latin typeface="Aptos" panose="020B0004020202020204" pitchFamily="34" charset="0"/>
                <a:ea typeface="Aptos" panose="020B0004020202020204" pitchFamily="34" charset="0"/>
                <a:cs typeface="Times New Roman" panose="02020603050405020304" pitchFamily="18" charset="0"/>
              </a:rPr>
              <a:t>ACE Pyramid</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endParaRPr lang="en-US" sz="2800" dirty="0"/>
          </a:p>
        </p:txBody>
      </p:sp>
      <p:sp>
        <p:nvSpPr>
          <p:cNvPr id="24" name="Rectangle 23">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867D9C-74F2-BAAB-FD02-CDEEBA8633D4}"/>
              </a:ext>
            </a:extLst>
          </p:cNvPr>
          <p:cNvSpPr>
            <a:spLocks noGrp="1"/>
          </p:cNvSpPr>
          <p:nvPr>
            <p:ph idx="1"/>
          </p:nvPr>
        </p:nvSpPr>
        <p:spPr>
          <a:xfrm>
            <a:off x="371094" y="2718054"/>
            <a:ext cx="3438906" cy="3207258"/>
          </a:xfrm>
        </p:spPr>
        <p:txBody>
          <a:bodyPr anchor="t">
            <a:normAutofit/>
          </a:bodyPr>
          <a:lstStyle/>
          <a:p>
            <a:pPr marL="0" indent="0">
              <a:buNone/>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Adversity → Disrupted Development → Risk Behaviours → Disease → Early Death</a:t>
            </a:r>
          </a:p>
          <a:p>
            <a:pPr marL="0" indent="0">
              <a:buNone/>
            </a:pPr>
            <a:br>
              <a:rPr lang="en-GB" sz="1700" kern="100" dirty="0">
                <a:effectLst/>
                <a:latin typeface="Aptos" panose="020B0004020202020204" pitchFamily="34" charset="0"/>
                <a:ea typeface="Aptos" panose="020B0004020202020204" pitchFamily="34" charset="0"/>
                <a:cs typeface="Times New Roman" panose="02020603050405020304" pitchFamily="18" charset="0"/>
              </a:rPr>
            </a:br>
            <a:r>
              <a:rPr lang="en-GB" sz="1700" i="1" kern="100" dirty="0">
                <a:effectLst/>
                <a:latin typeface="Aptos" panose="020B0004020202020204" pitchFamily="34" charset="0"/>
                <a:ea typeface="Aptos" panose="020B0004020202020204" pitchFamily="34" charset="0"/>
                <a:cs typeface="Times New Roman" panose="02020603050405020304" pitchFamily="18" charset="0"/>
              </a:rPr>
              <a:t>“The more ACEs, the greater the health risk.”</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700" dirty="0"/>
          </a:p>
          <a:p>
            <a:endParaRPr lang="en-US" sz="1700" dirty="0"/>
          </a:p>
        </p:txBody>
      </p:sp>
      <p:pic>
        <p:nvPicPr>
          <p:cNvPr id="5" name="Picture 4" descr="A pyramid of different colored triangles&#10;&#10;Description automatically generated with medium confidence">
            <a:extLst>
              <a:ext uri="{FF2B5EF4-FFF2-40B4-BE49-F238E27FC236}">
                <a16:creationId xmlns:a16="http://schemas.microsoft.com/office/drawing/2014/main" id="{BE677A6C-954D-97D2-CFD8-43DE9C10360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901184" y="1394824"/>
            <a:ext cx="6922008" cy="4168936"/>
          </a:xfrm>
          <a:prstGeom prst="rect">
            <a:avLst/>
          </a:prstGeom>
        </p:spPr>
      </p:pic>
      <p:sp>
        <p:nvSpPr>
          <p:cNvPr id="6" name="TextBox 5">
            <a:extLst>
              <a:ext uri="{FF2B5EF4-FFF2-40B4-BE49-F238E27FC236}">
                <a16:creationId xmlns:a16="http://schemas.microsoft.com/office/drawing/2014/main" id="{9C1FD2E6-4905-9F5F-D7D2-A9AB4C64E7A5}"/>
              </a:ext>
            </a:extLst>
          </p:cNvPr>
          <p:cNvSpPr txBox="1"/>
          <p:nvPr/>
        </p:nvSpPr>
        <p:spPr>
          <a:xfrm>
            <a:off x="9391116" y="5363705"/>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fr.wikipedia.org/wiki/%C3%89tude_ACE_(Adverse_Childhood_Experience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485800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9EACD-4267-9304-7F8E-AF4E965052BB}"/>
              </a:ext>
            </a:extLst>
          </p:cNvPr>
          <p:cNvSpPr>
            <a:spLocks noGrp="1"/>
          </p:cNvSpPr>
          <p:nvPr>
            <p:ph type="title"/>
          </p:nvPr>
        </p:nvSpPr>
        <p:spPr>
          <a:xfrm>
            <a:off x="761803" y="350196"/>
            <a:ext cx="4646904" cy="1624520"/>
          </a:xfrm>
        </p:spPr>
        <p:txBody>
          <a:bodyPr anchor="ctr">
            <a:normAutofit/>
          </a:bodyPr>
          <a:lstStyle/>
          <a:p>
            <a:r>
              <a:rPr lang="en-US" sz="4000" dirty="0"/>
              <a:t>Toxic Stress Theory</a:t>
            </a:r>
          </a:p>
        </p:txBody>
      </p:sp>
      <p:sp>
        <p:nvSpPr>
          <p:cNvPr id="3" name="Content Placeholder 2">
            <a:extLst>
              <a:ext uri="{FF2B5EF4-FFF2-40B4-BE49-F238E27FC236}">
                <a16:creationId xmlns:a16="http://schemas.microsoft.com/office/drawing/2014/main" id="{B649D3CB-955F-D6D1-F14D-D8AB69728306}"/>
              </a:ext>
            </a:extLst>
          </p:cNvPr>
          <p:cNvSpPr>
            <a:spLocks noGrp="1"/>
          </p:cNvSpPr>
          <p:nvPr>
            <p:ph idx="1"/>
          </p:nvPr>
        </p:nvSpPr>
        <p:spPr>
          <a:xfrm>
            <a:off x="761802" y="2743200"/>
            <a:ext cx="4646905" cy="3613149"/>
          </a:xfrm>
        </p:spPr>
        <p:txBody>
          <a:bodyPr anchor="ctr">
            <a:normAutofit/>
          </a:bodyPr>
          <a:lstStyle/>
          <a:p>
            <a:r>
              <a:rPr lang="en-GB" sz="1700" kern="100">
                <a:effectLst/>
                <a:latin typeface="Aptos" panose="020B0004020202020204" pitchFamily="34" charset="0"/>
                <a:ea typeface="Aptos" panose="020B0004020202020204" pitchFamily="34" charset="0"/>
                <a:cs typeface="Times New Roman" panose="02020603050405020304" pitchFamily="18" charset="0"/>
              </a:rPr>
              <a:t>In the early 2000s, the </a:t>
            </a:r>
            <a:r>
              <a:rPr lang="en-GB" sz="1700" u="sng" kern="100">
                <a:effectLst/>
                <a:latin typeface="Aptos" panose="020B0004020202020204" pitchFamily="34" charset="0"/>
                <a:ea typeface="Aptos" panose="020B0004020202020204" pitchFamily="34" charset="0"/>
                <a:cs typeface="Times New Roman" panose="02020603050405020304" pitchFamily="18" charset="0"/>
                <a:hlinkClick r:id="rId2"/>
              </a:rPr>
              <a:t>National Scientific Council on the Developing Child </a:t>
            </a:r>
            <a:r>
              <a:rPr lang="en-GB" sz="1700" kern="100">
                <a:effectLst/>
                <a:latin typeface="Aptos" panose="020B0004020202020204" pitchFamily="34" charset="0"/>
                <a:ea typeface="Aptos" panose="020B0004020202020204" pitchFamily="34" charset="0"/>
                <a:cs typeface="Times New Roman" panose="02020603050405020304" pitchFamily="18" charset="0"/>
              </a:rPr>
              <a:t>coined the term “</a:t>
            </a:r>
            <a:r>
              <a:rPr lang="en-GB" sz="1700" u="sng" kern="100">
                <a:effectLst/>
                <a:latin typeface="Aptos" panose="020B0004020202020204" pitchFamily="34" charset="0"/>
                <a:ea typeface="Aptos" panose="020B0004020202020204" pitchFamily="34" charset="0"/>
                <a:cs typeface="Times New Roman" panose="02020603050405020304" pitchFamily="18" charset="0"/>
                <a:hlinkClick r:id="rId3"/>
              </a:rPr>
              <a:t>toxic stress</a:t>
            </a:r>
            <a:r>
              <a:rPr lang="en-GB" sz="1700" kern="100">
                <a:effectLst/>
                <a:latin typeface="Aptos" panose="020B0004020202020204" pitchFamily="34" charset="0"/>
                <a:ea typeface="Aptos" panose="020B0004020202020204" pitchFamily="34" charset="0"/>
                <a:cs typeface="Times New Roman" panose="02020603050405020304" pitchFamily="18" charset="0"/>
              </a:rPr>
              <a:t>”.</a:t>
            </a:r>
          </a:p>
          <a:p>
            <a:endParaRPr lang="en-GB" sz="1700" kern="100">
              <a:latin typeface="Aptos" panose="020B0004020202020204" pitchFamily="34" charset="0"/>
              <a:ea typeface="Aptos" panose="020B0004020202020204" pitchFamily="34" charset="0"/>
              <a:cs typeface="Times New Roman" panose="02020603050405020304" pitchFamily="18" charset="0"/>
            </a:endParaRPr>
          </a:p>
          <a:p>
            <a:r>
              <a:rPr lang="en-GB" sz="1700" kern="100">
                <a:effectLst/>
                <a:latin typeface="Aptos" panose="020B0004020202020204" pitchFamily="34" charset="0"/>
                <a:ea typeface="Aptos" panose="020B0004020202020204" pitchFamily="34" charset="0"/>
                <a:cs typeface="Times New Roman" panose="02020603050405020304" pitchFamily="18" charset="0"/>
              </a:rPr>
              <a:t>This term </a:t>
            </a:r>
            <a:r>
              <a:rPr lang="en-GB" sz="1700" kern="100">
                <a:latin typeface="Aptos" panose="020B0004020202020204" pitchFamily="34" charset="0"/>
                <a:ea typeface="Aptos" panose="020B0004020202020204" pitchFamily="34" charset="0"/>
                <a:cs typeface="Times New Roman" panose="02020603050405020304" pitchFamily="18" charset="0"/>
              </a:rPr>
              <a:t>was derived from </a:t>
            </a:r>
            <a:r>
              <a:rPr lang="en-GB" sz="1700" kern="100">
                <a:effectLst/>
                <a:latin typeface="Aptos" panose="020B0004020202020204" pitchFamily="34" charset="0"/>
                <a:ea typeface="Aptos" panose="020B0004020202020204" pitchFamily="34" charset="0"/>
                <a:cs typeface="Times New Roman" panose="02020603050405020304" pitchFamily="18" charset="0"/>
              </a:rPr>
              <a:t>extensive, scientific research about the effects of excessive activation of stress response systems on a child’s developing brain.</a:t>
            </a:r>
          </a:p>
          <a:p>
            <a:r>
              <a:rPr lang="en-GB" sz="1700" kern="100">
                <a:latin typeface="Aptos" panose="020B0004020202020204" pitchFamily="34" charset="0"/>
                <a:ea typeface="Aptos" panose="020B0004020202020204" pitchFamily="34" charset="0"/>
                <a:cs typeface="Times New Roman" panose="02020603050405020304" pitchFamily="18" charset="0"/>
              </a:rPr>
              <a:t>Recognising that not only can brain development be affected by adverse childhood experiences but so are </a:t>
            </a:r>
            <a:r>
              <a:rPr lang="en-GB" sz="1700" kern="100">
                <a:effectLst/>
                <a:latin typeface="Aptos" panose="020B0004020202020204" pitchFamily="34" charset="0"/>
                <a:ea typeface="Aptos" panose="020B0004020202020204" pitchFamily="34" charset="0"/>
                <a:cs typeface="Times New Roman" panose="02020603050405020304" pitchFamily="18" charset="0"/>
              </a:rPr>
              <a:t>the immune system, metabolic regulatory systems, and cardiovascular system. </a:t>
            </a:r>
          </a:p>
          <a:p>
            <a:endParaRPr lang="en-US" sz="1700"/>
          </a:p>
        </p:txBody>
      </p:sp>
      <p:pic>
        <p:nvPicPr>
          <p:cNvPr id="13" name="Picture 12" descr="Computer Generated Lights">
            <a:extLst>
              <a:ext uri="{FF2B5EF4-FFF2-40B4-BE49-F238E27FC236}">
                <a16:creationId xmlns:a16="http://schemas.microsoft.com/office/drawing/2014/main" id="{70BDA7FD-8745-AF71-A4DC-227AE9169AE5}"/>
              </a:ext>
            </a:extLst>
          </p:cNvPr>
          <p:cNvPicPr>
            <a:picLocks noChangeAspect="1"/>
          </p:cNvPicPr>
          <p:nvPr/>
        </p:nvPicPr>
        <p:blipFill>
          <a:blip r:embed="rId4"/>
          <a:srcRect l="11800" r="22349"/>
          <a:stretch>
            <a:fillRect/>
          </a:stretch>
        </p:blipFill>
        <p:spPr>
          <a:xfrm>
            <a:off x="6096000" y="1"/>
            <a:ext cx="6102825" cy="6858000"/>
          </a:xfrm>
          <a:prstGeom prst="rect">
            <a:avLst/>
          </a:prstGeom>
        </p:spPr>
      </p:pic>
    </p:spTree>
    <p:extLst>
      <p:ext uri="{BB962C8B-B14F-4D97-AF65-F5344CB8AC3E}">
        <p14:creationId xmlns:p14="http://schemas.microsoft.com/office/powerpoint/2010/main" val="2647881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9FFEA">
            <a:alpha val="70980"/>
          </a:srgb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D0EF22-E219-2CCF-7853-FF6900B4BA5B}"/>
              </a:ext>
            </a:extLst>
          </p:cNvPr>
          <p:cNvSpPr>
            <a:spLocks noGrp="1"/>
          </p:cNvSpPr>
          <p:nvPr>
            <p:ph idx="1"/>
          </p:nvPr>
        </p:nvSpPr>
        <p:spPr/>
        <p:txBody>
          <a:bodyPr/>
          <a:lstStyle/>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graphicFrame>
        <p:nvGraphicFramePr>
          <p:cNvPr id="7" name="Table 6">
            <a:extLst>
              <a:ext uri="{FF2B5EF4-FFF2-40B4-BE49-F238E27FC236}">
                <a16:creationId xmlns:a16="http://schemas.microsoft.com/office/drawing/2014/main" id="{516BB303-EB3C-1E4D-3B48-285025E8C26D}"/>
              </a:ext>
            </a:extLst>
          </p:cNvPr>
          <p:cNvGraphicFramePr>
            <a:graphicFrameLocks noGrp="1"/>
          </p:cNvGraphicFramePr>
          <p:nvPr>
            <p:extLst>
              <p:ext uri="{D42A27DB-BD31-4B8C-83A1-F6EECF244321}">
                <p14:modId xmlns:p14="http://schemas.microsoft.com/office/powerpoint/2010/main" val="200464161"/>
              </p:ext>
            </p:extLst>
          </p:nvPr>
        </p:nvGraphicFramePr>
        <p:xfrm>
          <a:off x="544445" y="1314866"/>
          <a:ext cx="11385620" cy="5385971"/>
        </p:xfrm>
        <a:graphic>
          <a:graphicData uri="http://schemas.openxmlformats.org/drawingml/2006/table">
            <a:tbl>
              <a:tblPr/>
              <a:tblGrid>
                <a:gridCol w="1512955">
                  <a:extLst>
                    <a:ext uri="{9D8B030D-6E8A-4147-A177-3AD203B41FA5}">
                      <a16:colId xmlns:a16="http://schemas.microsoft.com/office/drawing/2014/main" val="711072724"/>
                    </a:ext>
                  </a:extLst>
                </a:gridCol>
                <a:gridCol w="2628900">
                  <a:extLst>
                    <a:ext uri="{9D8B030D-6E8A-4147-A177-3AD203B41FA5}">
                      <a16:colId xmlns:a16="http://schemas.microsoft.com/office/drawing/2014/main" val="601013141"/>
                    </a:ext>
                  </a:extLst>
                </a:gridCol>
                <a:gridCol w="2357438">
                  <a:extLst>
                    <a:ext uri="{9D8B030D-6E8A-4147-A177-3AD203B41FA5}">
                      <a16:colId xmlns:a16="http://schemas.microsoft.com/office/drawing/2014/main" val="1399387877"/>
                    </a:ext>
                  </a:extLst>
                </a:gridCol>
                <a:gridCol w="2143125">
                  <a:extLst>
                    <a:ext uri="{9D8B030D-6E8A-4147-A177-3AD203B41FA5}">
                      <a16:colId xmlns:a16="http://schemas.microsoft.com/office/drawing/2014/main" val="3711325737"/>
                    </a:ext>
                  </a:extLst>
                </a:gridCol>
                <a:gridCol w="2743202">
                  <a:extLst>
                    <a:ext uri="{9D8B030D-6E8A-4147-A177-3AD203B41FA5}">
                      <a16:colId xmlns:a16="http://schemas.microsoft.com/office/drawing/2014/main" val="1795982451"/>
                    </a:ext>
                  </a:extLst>
                </a:gridCol>
              </a:tblGrid>
              <a:tr h="459779">
                <a:tc>
                  <a:txBody>
                    <a:bodyPr/>
                    <a:lstStyle/>
                    <a:p>
                      <a:r>
                        <a:rPr lang="en-GB" sz="1000" b="1"/>
                        <a:t>Type of Stress Response</a:t>
                      </a:r>
                      <a:endParaRPr lang="en-GB" sz="1000"/>
                    </a:p>
                  </a:txBody>
                  <a:tcPr marL="53065" marR="53065" marT="26533" marB="26533" anchor="ctr">
                    <a:lnL>
                      <a:noFill/>
                    </a:lnL>
                    <a:lnR>
                      <a:noFill/>
                    </a:lnR>
                    <a:lnT>
                      <a:noFill/>
                    </a:lnT>
                    <a:lnB>
                      <a:noFill/>
                    </a:lnB>
                    <a:noFill/>
                  </a:tcPr>
                </a:tc>
                <a:tc>
                  <a:txBody>
                    <a:bodyPr/>
                    <a:lstStyle/>
                    <a:p>
                      <a:r>
                        <a:rPr lang="en-GB" sz="1000" b="1" dirty="0"/>
                        <a:t>                               Description</a:t>
                      </a:r>
                      <a:endParaRPr lang="en-GB" sz="1000" dirty="0"/>
                    </a:p>
                  </a:txBody>
                  <a:tcPr marL="53065" marR="53065" marT="26533" marB="26533" anchor="ctr">
                    <a:lnL>
                      <a:noFill/>
                    </a:lnL>
                    <a:lnR>
                      <a:noFill/>
                    </a:lnR>
                    <a:lnT>
                      <a:noFill/>
                    </a:lnT>
                    <a:lnB>
                      <a:noFill/>
                    </a:lnB>
                    <a:noFill/>
                  </a:tcPr>
                </a:tc>
                <a:tc>
                  <a:txBody>
                    <a:bodyPr/>
                    <a:lstStyle/>
                    <a:p>
                      <a:r>
                        <a:rPr lang="en-GB" sz="1000" b="1" dirty="0"/>
                        <a:t>           Typical Examples</a:t>
                      </a:r>
                      <a:endParaRPr lang="en-GB" sz="1000" dirty="0"/>
                    </a:p>
                  </a:txBody>
                  <a:tcPr marL="53065" marR="53065" marT="26533" marB="26533" anchor="ctr">
                    <a:lnL>
                      <a:noFill/>
                    </a:lnL>
                    <a:lnR>
                      <a:noFill/>
                    </a:lnR>
                    <a:lnT>
                      <a:noFill/>
                    </a:lnT>
                    <a:lnB>
                      <a:noFill/>
                    </a:lnB>
                    <a:noFill/>
                  </a:tcPr>
                </a:tc>
                <a:tc>
                  <a:txBody>
                    <a:bodyPr/>
                    <a:lstStyle/>
                    <a:p>
                      <a:r>
                        <a:rPr lang="en-GB" sz="1000" b="1"/>
                        <a:t>Impact on the Body &amp; Brain</a:t>
                      </a:r>
                      <a:endParaRPr lang="en-GB" sz="1000"/>
                    </a:p>
                  </a:txBody>
                  <a:tcPr marL="53065" marR="53065" marT="26533" marB="26533" anchor="ctr">
                    <a:lnL>
                      <a:noFill/>
                    </a:lnL>
                    <a:lnR>
                      <a:noFill/>
                    </a:lnR>
                    <a:lnT>
                      <a:noFill/>
                    </a:lnT>
                    <a:lnB>
                      <a:noFill/>
                    </a:lnB>
                    <a:noFill/>
                  </a:tcPr>
                </a:tc>
                <a:tc>
                  <a:txBody>
                    <a:bodyPr/>
                    <a:lstStyle/>
                    <a:p>
                      <a:r>
                        <a:rPr lang="en-GB" sz="1000" b="1"/>
                        <a:t>Role of Support / Protection</a:t>
                      </a:r>
                      <a:endParaRPr lang="en-GB" sz="1000"/>
                    </a:p>
                  </a:txBody>
                  <a:tcPr marL="53065" marR="53065" marT="26533" marB="26533" anchor="ctr">
                    <a:lnL>
                      <a:noFill/>
                    </a:lnL>
                    <a:lnR>
                      <a:noFill/>
                    </a:lnR>
                    <a:lnT>
                      <a:noFill/>
                    </a:lnT>
                    <a:lnB>
                      <a:noFill/>
                    </a:lnB>
                    <a:noFill/>
                  </a:tcPr>
                </a:tc>
                <a:extLst>
                  <a:ext uri="{0D108BD9-81ED-4DB2-BD59-A6C34878D82A}">
                    <a16:rowId xmlns:a16="http://schemas.microsoft.com/office/drawing/2014/main" val="4268574310"/>
                  </a:ext>
                </a:extLst>
              </a:tr>
              <a:tr h="1247968">
                <a:tc>
                  <a:txBody>
                    <a:bodyPr/>
                    <a:lstStyle/>
                    <a:p>
                      <a:r>
                        <a:rPr lang="en-GB" sz="1000" b="1"/>
                        <a:t>Positive Stress</a:t>
                      </a:r>
                      <a:endParaRPr lang="en-GB" sz="1000"/>
                    </a:p>
                  </a:txBody>
                  <a:tcPr marL="53065" marR="53065" marT="26533" marB="26533" anchor="ctr">
                    <a:lnL>
                      <a:noFill/>
                    </a:lnL>
                    <a:lnR>
                      <a:noFill/>
                    </a:lnR>
                    <a:lnT>
                      <a:noFill/>
                    </a:lnT>
                    <a:lnB>
                      <a:noFill/>
                    </a:lnB>
                    <a:noFill/>
                  </a:tcPr>
                </a:tc>
                <a:tc>
                  <a:txBody>
                    <a:bodyPr/>
                    <a:lstStyle/>
                    <a:p>
                      <a:r>
                        <a:rPr lang="en-GB" sz="1000" dirty="0"/>
                        <a:t>A brief increase in heart rate and mild stress hormones — part of normal development.</a:t>
                      </a:r>
                    </a:p>
                  </a:txBody>
                  <a:tcPr marL="53065" marR="53065" marT="26533" marB="26533" anchor="ctr">
                    <a:lnL>
                      <a:noFill/>
                    </a:lnL>
                    <a:lnR>
                      <a:noFill/>
                    </a:lnR>
                    <a:lnT>
                      <a:noFill/>
                    </a:lnT>
                    <a:lnB>
                      <a:noFill/>
                    </a:lnB>
                    <a:noFill/>
                  </a:tcPr>
                </a:tc>
                <a:tc>
                  <a:txBody>
                    <a:bodyPr/>
                    <a:lstStyle/>
                    <a:p>
                      <a:r>
                        <a:rPr lang="en-GB" sz="1000"/>
                        <a:t>Starting school, learning a new skill, getting a vaccination.</a:t>
                      </a:r>
                    </a:p>
                  </a:txBody>
                  <a:tcPr marL="53065" marR="53065" marT="26533" marB="26533" anchor="ctr">
                    <a:lnL>
                      <a:noFill/>
                    </a:lnL>
                    <a:lnR>
                      <a:noFill/>
                    </a:lnR>
                    <a:lnT>
                      <a:noFill/>
                    </a:lnT>
                    <a:lnB>
                      <a:noFill/>
                    </a:lnB>
                    <a:noFill/>
                  </a:tcPr>
                </a:tc>
                <a:tc>
                  <a:txBody>
                    <a:bodyPr/>
                    <a:lstStyle/>
                    <a:p>
                      <a:r>
                        <a:rPr lang="en-GB" sz="1000"/>
                        <a:t>Short-term; builds coping skills and resilience.</a:t>
                      </a:r>
                    </a:p>
                  </a:txBody>
                  <a:tcPr marL="53065" marR="53065" marT="26533" marB="26533" anchor="ctr">
                    <a:lnL>
                      <a:noFill/>
                    </a:lnL>
                    <a:lnR>
                      <a:noFill/>
                    </a:lnR>
                    <a:lnT>
                      <a:noFill/>
                    </a:lnT>
                    <a:lnB>
                      <a:noFill/>
                    </a:lnB>
                    <a:noFill/>
                  </a:tcPr>
                </a:tc>
                <a:tc>
                  <a:txBody>
                    <a:bodyPr/>
                    <a:lstStyle/>
                    <a:p>
                      <a:r>
                        <a:rPr lang="en-GB" sz="1000"/>
                        <a:t>Supportive relationships with caring adults help children learn that stress is temporary and manageable.</a:t>
                      </a:r>
                    </a:p>
                  </a:txBody>
                  <a:tcPr marL="53065" marR="53065" marT="26533" marB="26533" anchor="ctr">
                    <a:lnL>
                      <a:noFill/>
                    </a:lnL>
                    <a:lnR>
                      <a:noFill/>
                    </a:lnR>
                    <a:lnT>
                      <a:noFill/>
                    </a:lnT>
                    <a:lnB>
                      <a:noFill/>
                    </a:lnB>
                    <a:noFill/>
                  </a:tcPr>
                </a:tc>
                <a:extLst>
                  <a:ext uri="{0D108BD9-81ED-4DB2-BD59-A6C34878D82A}">
                    <a16:rowId xmlns:a16="http://schemas.microsoft.com/office/drawing/2014/main" val="2211950704"/>
                  </a:ext>
                </a:extLst>
              </a:tr>
              <a:tr h="1642064">
                <a:tc>
                  <a:txBody>
                    <a:bodyPr/>
                    <a:lstStyle/>
                    <a:p>
                      <a:r>
                        <a:rPr lang="en-GB" sz="1000" b="1"/>
                        <a:t>Tolerable Stress</a:t>
                      </a:r>
                      <a:endParaRPr lang="en-GB" sz="1000"/>
                    </a:p>
                  </a:txBody>
                  <a:tcPr marL="53065" marR="53065" marT="26533" marB="26533" anchor="ctr">
                    <a:lnL>
                      <a:noFill/>
                    </a:lnL>
                    <a:lnR>
                      <a:noFill/>
                    </a:lnR>
                    <a:lnT>
                      <a:noFill/>
                    </a:lnT>
                    <a:lnB>
                      <a:noFill/>
                    </a:lnB>
                    <a:noFill/>
                  </a:tcPr>
                </a:tc>
                <a:tc>
                  <a:txBody>
                    <a:bodyPr/>
                    <a:lstStyle/>
                    <a:p>
                      <a:r>
                        <a:rPr lang="en-GB" sz="1000"/>
                        <a:t>More serious, longer-lasting stress responses, but buffered by stable, supportive relationships.</a:t>
                      </a:r>
                    </a:p>
                  </a:txBody>
                  <a:tcPr marL="53065" marR="53065" marT="26533" marB="26533" anchor="ctr">
                    <a:lnL>
                      <a:noFill/>
                    </a:lnL>
                    <a:lnR>
                      <a:noFill/>
                    </a:lnR>
                    <a:lnT>
                      <a:noFill/>
                    </a:lnT>
                    <a:lnB>
                      <a:noFill/>
                    </a:lnB>
                    <a:noFill/>
                  </a:tcPr>
                </a:tc>
                <a:tc>
                  <a:txBody>
                    <a:bodyPr/>
                    <a:lstStyle/>
                    <a:p>
                      <a:r>
                        <a:rPr lang="en-GB" sz="1000"/>
                        <a:t>Parental divorce, serious illness, bereavement, moving home.</a:t>
                      </a:r>
                    </a:p>
                  </a:txBody>
                  <a:tcPr marL="53065" marR="53065" marT="26533" marB="26533" anchor="ctr">
                    <a:lnL>
                      <a:noFill/>
                    </a:lnL>
                    <a:lnR>
                      <a:noFill/>
                    </a:lnR>
                    <a:lnT>
                      <a:noFill/>
                    </a:lnT>
                    <a:lnB>
                      <a:noFill/>
                    </a:lnB>
                    <a:noFill/>
                  </a:tcPr>
                </a:tc>
                <a:tc>
                  <a:txBody>
                    <a:bodyPr/>
                    <a:lstStyle/>
                    <a:p>
                      <a:r>
                        <a:rPr lang="en-GB" sz="1000" dirty="0"/>
                        <a:t>The body’s stress systems activate more strongly, but recover once the situation resolves.</a:t>
                      </a:r>
                    </a:p>
                  </a:txBody>
                  <a:tcPr marL="53065" marR="53065" marT="26533" marB="26533" anchor="ctr">
                    <a:lnL>
                      <a:noFill/>
                    </a:lnL>
                    <a:lnR>
                      <a:noFill/>
                    </a:lnR>
                    <a:lnT>
                      <a:noFill/>
                    </a:lnT>
                    <a:lnB>
                      <a:noFill/>
                    </a:lnB>
                    <a:noFill/>
                  </a:tcPr>
                </a:tc>
                <a:tc>
                  <a:txBody>
                    <a:bodyPr/>
                    <a:lstStyle/>
                    <a:p>
                      <a:r>
                        <a:rPr lang="en-GB" sz="1000"/>
                        <a:t>With strong relationships (family, teacher, social worker), stress can be adapted to and overcome — no lasting damage.</a:t>
                      </a:r>
                    </a:p>
                  </a:txBody>
                  <a:tcPr marL="53065" marR="53065" marT="26533" marB="26533" anchor="ctr">
                    <a:lnL>
                      <a:noFill/>
                    </a:lnL>
                    <a:lnR>
                      <a:noFill/>
                    </a:lnR>
                    <a:lnT>
                      <a:noFill/>
                    </a:lnT>
                    <a:lnB>
                      <a:noFill/>
                    </a:lnB>
                    <a:noFill/>
                  </a:tcPr>
                </a:tc>
                <a:extLst>
                  <a:ext uri="{0D108BD9-81ED-4DB2-BD59-A6C34878D82A}">
                    <a16:rowId xmlns:a16="http://schemas.microsoft.com/office/drawing/2014/main" val="3794544149"/>
                  </a:ext>
                </a:extLst>
              </a:tr>
              <a:tr h="2036160">
                <a:tc>
                  <a:txBody>
                    <a:bodyPr/>
                    <a:lstStyle/>
                    <a:p>
                      <a:r>
                        <a:rPr lang="en-GB" sz="1000" b="1" dirty="0"/>
                        <a:t>Toxic Stress</a:t>
                      </a:r>
                      <a:endParaRPr lang="en-GB" sz="1000" dirty="0"/>
                    </a:p>
                  </a:txBody>
                  <a:tcPr marL="53065" marR="53065" marT="26533" marB="26533" anchor="ctr">
                    <a:lnL>
                      <a:noFill/>
                    </a:lnL>
                    <a:lnR>
                      <a:noFill/>
                    </a:lnR>
                    <a:lnT>
                      <a:noFill/>
                    </a:lnT>
                    <a:lnB>
                      <a:noFill/>
                    </a:lnB>
                    <a:noFill/>
                  </a:tcPr>
                </a:tc>
                <a:tc>
                  <a:txBody>
                    <a:bodyPr/>
                    <a:lstStyle/>
                    <a:p>
                      <a:r>
                        <a:rPr lang="en-GB" sz="1000" dirty="0"/>
                        <a:t>Prolonged, intense, or repeated activation of the stress system without adequate support or buffering.</a:t>
                      </a:r>
                    </a:p>
                  </a:txBody>
                  <a:tcPr marL="53065" marR="53065" marT="26533" marB="26533" anchor="ctr">
                    <a:lnL>
                      <a:noFill/>
                    </a:lnL>
                    <a:lnR>
                      <a:noFill/>
                    </a:lnR>
                    <a:lnT>
                      <a:noFill/>
                    </a:lnT>
                    <a:lnB>
                      <a:noFill/>
                    </a:lnB>
                    <a:noFill/>
                  </a:tcPr>
                </a:tc>
                <a:tc>
                  <a:txBody>
                    <a:bodyPr/>
                    <a:lstStyle/>
                    <a:p>
                      <a:r>
                        <a:rPr lang="en-GB" sz="1000" dirty="0"/>
                        <a:t>Chronic neglect, exposure to domestic abuse, long-term poverty, or parental substance misuse.</a:t>
                      </a:r>
                    </a:p>
                  </a:txBody>
                  <a:tcPr marL="53065" marR="53065" marT="26533" marB="26533" anchor="ctr">
                    <a:lnL>
                      <a:noFill/>
                    </a:lnL>
                    <a:lnR>
                      <a:noFill/>
                    </a:lnR>
                    <a:lnT>
                      <a:noFill/>
                    </a:lnT>
                    <a:lnB>
                      <a:noFill/>
                    </a:lnB>
                    <a:noFill/>
                  </a:tcPr>
                </a:tc>
                <a:tc>
                  <a:txBody>
                    <a:bodyPr/>
                    <a:lstStyle/>
                    <a:p>
                      <a:r>
                        <a:rPr lang="en-GB" sz="1000"/>
                        <a:t>Persistent high cortisol levels disrupt brain development, immune and metabolic systems — linked to poor mental and physical health in later life.</a:t>
                      </a:r>
                    </a:p>
                  </a:txBody>
                  <a:tcPr marL="53065" marR="53065" marT="26533" marB="26533" anchor="ctr">
                    <a:lnL>
                      <a:noFill/>
                    </a:lnL>
                    <a:lnR>
                      <a:noFill/>
                    </a:lnR>
                    <a:lnT>
                      <a:noFill/>
                    </a:lnT>
                    <a:lnB>
                      <a:noFill/>
                    </a:lnB>
                    <a:noFill/>
                  </a:tcPr>
                </a:tc>
                <a:tc>
                  <a:txBody>
                    <a:bodyPr/>
                    <a:lstStyle/>
                    <a:p>
                      <a:r>
                        <a:rPr lang="en-GB" sz="1000" dirty="0"/>
                        <a:t>Without a caring, consistent adult relationship, stress remains unbuffered and becomes biologically harmful.</a:t>
                      </a:r>
                    </a:p>
                  </a:txBody>
                  <a:tcPr marL="53065" marR="53065" marT="26533" marB="26533" anchor="ctr">
                    <a:lnL>
                      <a:noFill/>
                    </a:lnL>
                    <a:lnR>
                      <a:noFill/>
                    </a:lnR>
                    <a:lnT>
                      <a:noFill/>
                    </a:lnT>
                    <a:lnB>
                      <a:noFill/>
                    </a:lnB>
                    <a:noFill/>
                  </a:tcPr>
                </a:tc>
                <a:extLst>
                  <a:ext uri="{0D108BD9-81ED-4DB2-BD59-A6C34878D82A}">
                    <a16:rowId xmlns:a16="http://schemas.microsoft.com/office/drawing/2014/main" val="1690457814"/>
                  </a:ext>
                </a:extLst>
              </a:tr>
            </a:tbl>
          </a:graphicData>
        </a:graphic>
      </p:graphicFrame>
      <p:sp>
        <p:nvSpPr>
          <p:cNvPr id="8" name="Rectangle 1">
            <a:extLst>
              <a:ext uri="{FF2B5EF4-FFF2-40B4-BE49-F238E27FC236}">
                <a16:creationId xmlns:a16="http://schemas.microsoft.com/office/drawing/2014/main" id="{105CD1BA-F2D5-1D33-76B4-1C809401CB76}"/>
              </a:ext>
            </a:extLst>
          </p:cNvPr>
          <p:cNvSpPr>
            <a:spLocks noChangeArrowheads="1"/>
          </p:cNvSpPr>
          <p:nvPr/>
        </p:nvSpPr>
        <p:spPr bwMode="auto">
          <a:xfrm>
            <a:off x="544445" y="637759"/>
            <a:ext cx="10914130"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The Toxic Stress Model (Harvard, 2016)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61447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CC610-718C-2866-1896-D38BE766594E}"/>
              </a:ext>
            </a:extLst>
          </p:cNvPr>
          <p:cNvSpPr>
            <a:spLocks noGrp="1"/>
          </p:cNvSpPr>
          <p:nvPr>
            <p:ph type="title"/>
          </p:nvPr>
        </p:nvSpPr>
        <p:spPr/>
        <p:txBody>
          <a:bodyPr/>
          <a:lstStyle/>
          <a:p>
            <a:r>
              <a:rPr lang="en-GB" sz="4400" b="1" kern="100" dirty="0">
                <a:effectLst/>
                <a:latin typeface="Aptos" panose="020B0004020202020204" pitchFamily="34" charset="0"/>
                <a:ea typeface="Aptos" panose="020B0004020202020204" pitchFamily="34" charset="0"/>
                <a:cs typeface="Times New Roman" panose="02020603050405020304" pitchFamily="18" charset="0"/>
              </a:rPr>
              <a:t>The Cost to Wales</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US" dirty="0"/>
          </a:p>
        </p:txBody>
      </p:sp>
      <p:graphicFrame>
        <p:nvGraphicFramePr>
          <p:cNvPr id="12" name="Content Placeholder 2">
            <a:extLst>
              <a:ext uri="{FF2B5EF4-FFF2-40B4-BE49-F238E27FC236}">
                <a16:creationId xmlns:a16="http://schemas.microsoft.com/office/drawing/2014/main" id="{CDB702C2-1AC2-681C-8370-63333B1A364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808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2"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0C7D0E7-7996-5F8B-B8D7-55A8DD0912AC}"/>
              </a:ext>
            </a:extLst>
          </p:cNvPr>
          <p:cNvSpPr>
            <a:spLocks noGrp="1"/>
          </p:cNvSpPr>
          <p:nvPr>
            <p:ph type="title"/>
          </p:nvPr>
        </p:nvSpPr>
        <p:spPr>
          <a:xfrm>
            <a:off x="1178921" y="368151"/>
            <a:ext cx="9833548" cy="1325563"/>
          </a:xfrm>
        </p:spPr>
        <p:txBody>
          <a:bodyPr anchor="b">
            <a:normAutofit/>
          </a:bodyPr>
          <a:lstStyle/>
          <a:p>
            <a:pPr algn="ctr"/>
            <a:r>
              <a:rPr lang="en-GB" sz="36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Welsh Policy Responses</a:t>
            </a:r>
            <a:br>
              <a:rPr lang="en-GB" sz="36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600"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A3EA953-7F99-32BF-41D1-163A4E0983DC}"/>
              </a:ext>
            </a:extLst>
          </p:cNvPr>
          <p:cNvSpPr>
            <a:spLocks noGrp="1"/>
          </p:cNvSpPr>
          <p:nvPr>
            <p:ph idx="1"/>
          </p:nvPr>
        </p:nvSpPr>
        <p:spPr>
          <a:xfrm>
            <a:off x="1178921" y="1223158"/>
            <a:ext cx="9833548" cy="5237019"/>
          </a:xfrm>
        </p:spPr>
        <p:txBody>
          <a:bodyPr>
            <a:normAutofit lnSpcReduction="10000"/>
          </a:bodyPr>
          <a:lstStyle/>
          <a:p>
            <a:pPr marL="0" indent="0">
              <a:buNone/>
            </a:pPr>
            <a:endPar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buSzPts val="1000"/>
              <a:buFont typeface="Symbol" pitchFamily="2" charset="2"/>
              <a:buChar char=""/>
              <a:tabLst>
                <a:tab pos="457200" algn="l"/>
              </a:tabLst>
            </a:pPr>
            <a:r>
              <a:rPr lang="en-GB" sz="18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ACE Hub Wales</a:t>
            </a:r>
            <a: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a:t>
            </a:r>
            <a:r>
              <a:rPr lang="en-GB" sz="1800" dirty="0">
                <a:solidFill>
                  <a:schemeClr val="tx2"/>
                </a:solidFill>
                <a:latin typeface="Aptos" panose="020B0004020202020204" pitchFamily="34" charset="0"/>
              </a:rPr>
              <a:t>was founded in 2017 and was set up to support Welsh Society to help create a Trauma and </a:t>
            </a:r>
            <a:r>
              <a:rPr lang="en-GB" sz="1800" b="1" dirty="0">
                <a:solidFill>
                  <a:schemeClr val="tx2"/>
                </a:solidFill>
                <a:latin typeface="Aptos" panose="020B0004020202020204" pitchFamily="34" charset="0"/>
              </a:rPr>
              <a:t>ACE</a:t>
            </a:r>
            <a:r>
              <a:rPr lang="en-GB" sz="1800" dirty="0">
                <a:solidFill>
                  <a:schemeClr val="tx2"/>
                </a:solidFill>
                <a:latin typeface="Aptos" panose="020B0004020202020204" pitchFamily="34" charset="0"/>
              </a:rPr>
              <a:t> (</a:t>
            </a:r>
            <a:r>
              <a:rPr lang="en-GB" sz="1800" dirty="0" err="1">
                <a:solidFill>
                  <a:schemeClr val="tx2"/>
                </a:solidFill>
                <a:latin typeface="Aptos" panose="020B0004020202020204" pitchFamily="34" charset="0"/>
              </a:rPr>
              <a:t>TrACE</a:t>
            </a:r>
            <a:r>
              <a:rPr lang="en-GB" sz="1800" dirty="0">
                <a:solidFill>
                  <a:schemeClr val="tx2"/>
                </a:solidFill>
                <a:latin typeface="Aptos" panose="020B0004020202020204" pitchFamily="34" charset="0"/>
              </a:rPr>
              <a:t>) informed Wales and make Wales a leader.</a:t>
            </a:r>
          </a:p>
          <a:p>
            <a:pPr marL="342900" indent="-342900">
              <a:buSzPts val="1000"/>
              <a:buFont typeface="Symbol" pitchFamily="2" charset="2"/>
              <a:buChar char=""/>
              <a:tabLst>
                <a:tab pos="457200" algn="l"/>
              </a:tabLst>
            </a:pPr>
            <a:endPar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Early Action Together</a:t>
            </a:r>
            <a: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a:t>
            </a:r>
            <a:r>
              <a:rPr lang="en-GB" sz="1800" dirty="0">
                <a:solidFill>
                  <a:schemeClr val="tx2"/>
                </a:solidFill>
                <a:latin typeface="Aptos" panose="020B0004020202020204" pitchFamily="34" charset="0"/>
              </a:rPr>
              <a:t>The Early Action Together programme is supporting the police, prison and probation services to work collaboratively with multi-agencies (e.g. social services, schools, housing, third sector etc.) across Wales so they can identify vulnerable people, intervene early and keep them out of the criminal justice system, break the generational cycle of crime and ultimately improve their lives.</a:t>
            </a:r>
          </a:p>
          <a:p>
            <a:pPr marL="342900" lvl="0" indent="-342900">
              <a:buSzPts val="1000"/>
              <a:buFont typeface="Symbol" pitchFamily="2" charset="2"/>
              <a:buChar char=""/>
              <a:tabLst>
                <a:tab pos="457200" algn="l"/>
              </a:tabLst>
            </a:pPr>
            <a:endPar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Families First</a:t>
            </a:r>
            <a: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 </a:t>
            </a:r>
            <a:r>
              <a:rPr lang="en-GB" sz="1800" dirty="0">
                <a:solidFill>
                  <a:schemeClr val="tx2"/>
                </a:solidFill>
                <a:latin typeface="Aptos" panose="020B0004020202020204" pitchFamily="34" charset="0"/>
              </a:rPr>
              <a:t>helps families who need help. It is available for all families. The type of help you could get depends on your families' specific needs.</a:t>
            </a:r>
          </a:p>
          <a:p>
            <a:pPr marL="342900" lvl="0" indent="-342900">
              <a:buSzPts val="1000"/>
              <a:buFont typeface="Symbol" pitchFamily="2" charset="2"/>
              <a:buChar char=""/>
              <a:tabLst>
                <a:tab pos="457200" algn="l"/>
              </a:tabLst>
            </a:pPr>
            <a:endPar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r>
              <a:rPr lang="en-GB" sz="18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Flying Start</a:t>
            </a:r>
            <a: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 </a:t>
            </a:r>
            <a:r>
              <a:rPr lang="en-GB" sz="1800" dirty="0">
                <a:solidFill>
                  <a:schemeClr val="tx2"/>
                </a:solidFill>
                <a:latin typeface="Aptos" panose="020B0004020202020204" pitchFamily="34" charset="0"/>
              </a:rPr>
              <a:t>is a geographically targeted programme aimed at providing enhanced services to some of the most disadvantaged communities in Wales.</a:t>
            </a:r>
          </a:p>
          <a:p>
            <a:endPar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Well-being of Future Generations Act 2015</a:t>
            </a:r>
            <a: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 long-term resilience.</a:t>
            </a:r>
          </a:p>
          <a:p>
            <a:endParaRPr lang="en-US"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15995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50931ED-93AE-A8F7-2C31-8E8A45D109AF}"/>
              </a:ext>
            </a:extLst>
          </p:cNvPr>
          <p:cNvSpPr>
            <a:spLocks noGrp="1"/>
          </p:cNvSpPr>
          <p:nvPr>
            <p:ph type="title"/>
          </p:nvPr>
        </p:nvSpPr>
        <p:spPr>
          <a:xfrm>
            <a:off x="804672" y="1401859"/>
            <a:ext cx="4130185" cy="4054282"/>
          </a:xfrm>
        </p:spPr>
        <p:txBody>
          <a:bodyPr>
            <a:normAutofit/>
          </a:bodyPr>
          <a:lstStyle/>
          <a:p>
            <a:r>
              <a:rPr lang="en-GB" sz="36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Discussion</a:t>
            </a:r>
            <a:br>
              <a:rPr lang="en-GB" sz="36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600" dirty="0">
              <a:solidFill>
                <a:schemeClr val="tx2"/>
              </a:solidFill>
            </a:endParaRPr>
          </a:p>
        </p:txBody>
      </p:sp>
      <p:grpSp>
        <p:nvGrpSpPr>
          <p:cNvPr id="1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05359DF-1FC4-16B3-6B74-3144F9115624}"/>
              </a:ext>
            </a:extLst>
          </p:cNvPr>
          <p:cNvSpPr>
            <a:spLocks noGrp="1"/>
          </p:cNvSpPr>
          <p:nvPr>
            <p:ph idx="1"/>
          </p:nvPr>
        </p:nvSpPr>
        <p:spPr>
          <a:xfrm>
            <a:off x="5257800" y="1553134"/>
            <a:ext cx="6128539" cy="3751732"/>
          </a:xfrm>
        </p:spPr>
        <p:txBody>
          <a:bodyPr anchor="ctr">
            <a:normAutofit/>
          </a:bodyPr>
          <a:lstStyle/>
          <a:p>
            <a:r>
              <a:rPr lang="en-GB" sz="18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Questions:</a:t>
            </a:r>
            <a:endPar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“Can medical events like a stroke create ACE-type stress?”</a:t>
            </a:r>
          </a:p>
          <a:p>
            <a:pPr marL="342900" lvl="0" indent="-342900">
              <a:buSzPts val="1000"/>
              <a:buFont typeface="Symbol" pitchFamily="2" charset="2"/>
              <a:buChar char=""/>
              <a:tabLst>
                <a:tab pos="457200" algn="l"/>
              </a:tabLst>
            </a:pPr>
            <a:r>
              <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“How might this affect children in the family?”</a:t>
            </a:r>
          </a:p>
          <a:p>
            <a:endParaRPr lang="en-US" sz="1800" dirty="0">
              <a:solidFill>
                <a:schemeClr val="tx2"/>
              </a:solidFill>
            </a:endParaRP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81805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wo cups of coffee on wooden table">
            <a:extLst>
              <a:ext uri="{FF2B5EF4-FFF2-40B4-BE49-F238E27FC236}">
                <a16:creationId xmlns:a16="http://schemas.microsoft.com/office/drawing/2014/main" id="{4D65FFBF-3BC6-7B34-6301-19B913B56FF5}"/>
              </a:ext>
            </a:extLst>
          </p:cNvPr>
          <p:cNvPicPr>
            <a:picLocks noGrp="1" noChangeAspect="1"/>
          </p:cNvPicPr>
          <p:nvPr>
            <p:ph idx="1"/>
          </p:nvPr>
        </p:nvPicPr>
        <p:blipFill>
          <a:blip r:embed="rId2"/>
          <a:srcRect b="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7779F-F9CA-A315-17D0-16B117C24A80}"/>
              </a:ext>
            </a:extLst>
          </p:cNvPr>
          <p:cNvSpPr>
            <a:spLocks noGrp="1"/>
          </p:cNvSpPr>
          <p:nvPr>
            <p:ph type="title"/>
          </p:nvPr>
        </p:nvSpPr>
        <p:spPr>
          <a:xfrm>
            <a:off x="523875" y="42595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Break?</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6068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3432-C0C5-8C16-56BC-53D7E1AF52B4}"/>
              </a:ext>
            </a:extLst>
          </p:cNvPr>
          <p:cNvSpPr>
            <a:spLocks noGrp="1"/>
          </p:cNvSpPr>
          <p:nvPr>
            <p:ph type="title"/>
          </p:nvPr>
        </p:nvSpPr>
        <p:spPr/>
        <p:txBody>
          <a:bodyPr/>
          <a:lstStyle/>
          <a:p>
            <a:r>
              <a:rPr kumimoji="0" lang="en-US" altLang="en-US" sz="4400" b="1"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Case Study Intro: The Ahmed Family</a:t>
            </a:r>
            <a:br>
              <a:rPr kumimoji="0" lang="en-US" altLang="en-US" sz="3200" b="0" i="0" u="none" strike="noStrike" cap="none" normalizeH="0" baseline="0" dirty="0">
                <a:ln>
                  <a:noFill/>
                </a:ln>
                <a:solidFill>
                  <a:schemeClr val="tx1"/>
                </a:solidFill>
                <a:effectLst/>
              </a:rPr>
            </a:br>
            <a:endParaRPr lang="en-US" dirty="0"/>
          </a:p>
        </p:txBody>
      </p:sp>
      <p:graphicFrame>
        <p:nvGraphicFramePr>
          <p:cNvPr id="4" name="Content Placeholder 3">
            <a:extLst>
              <a:ext uri="{FF2B5EF4-FFF2-40B4-BE49-F238E27FC236}">
                <a16:creationId xmlns:a16="http://schemas.microsoft.com/office/drawing/2014/main" id="{4DDC64B6-92B4-8E34-2054-48C9F375BC3E}"/>
              </a:ext>
            </a:extLst>
          </p:cNvPr>
          <p:cNvGraphicFramePr>
            <a:graphicFrameLocks noGrp="1"/>
          </p:cNvGraphicFramePr>
          <p:nvPr>
            <p:ph idx="1"/>
            <p:extLst>
              <p:ext uri="{D42A27DB-BD31-4B8C-83A1-F6EECF244321}">
                <p14:modId xmlns:p14="http://schemas.microsoft.com/office/powerpoint/2010/main" val="2712807589"/>
              </p:ext>
            </p:extLst>
          </p:nvPr>
        </p:nvGraphicFramePr>
        <p:xfrm>
          <a:off x="565485" y="1690688"/>
          <a:ext cx="10515600" cy="4649952"/>
        </p:xfrm>
        <a:graphic>
          <a:graphicData uri="http://schemas.openxmlformats.org/drawingml/2006/table">
            <a:tbl>
              <a:tblPr firstRow="1" firstCol="1" bandRow="1">
                <a:tableStyleId>{5C22544A-7EE6-4342-B048-85BDC9FD1C3A}</a:tableStyleId>
              </a:tblPr>
              <a:tblGrid>
                <a:gridCol w="1720515">
                  <a:extLst>
                    <a:ext uri="{9D8B030D-6E8A-4147-A177-3AD203B41FA5}">
                      <a16:colId xmlns:a16="http://schemas.microsoft.com/office/drawing/2014/main" val="1341425407"/>
                    </a:ext>
                  </a:extLst>
                </a:gridCol>
                <a:gridCol w="3772598">
                  <a:extLst>
                    <a:ext uri="{9D8B030D-6E8A-4147-A177-3AD203B41FA5}">
                      <a16:colId xmlns:a16="http://schemas.microsoft.com/office/drawing/2014/main" val="3963402018"/>
                    </a:ext>
                  </a:extLst>
                </a:gridCol>
                <a:gridCol w="5022487">
                  <a:extLst>
                    <a:ext uri="{9D8B030D-6E8A-4147-A177-3AD203B41FA5}">
                      <a16:colId xmlns:a16="http://schemas.microsoft.com/office/drawing/2014/main" val="932404239"/>
                    </a:ext>
                  </a:extLst>
                </a:gridCol>
              </a:tblGrid>
              <a:tr h="774992">
                <a:tc>
                  <a:txBody>
                    <a:bodyPr/>
                    <a:lstStyle/>
                    <a:p>
                      <a:pPr algn="ctr"/>
                      <a:r>
                        <a:rPr lang="en-GB" sz="1200" kern="100" dirty="0">
                          <a:effectLst/>
                        </a:rPr>
                        <a:t>Name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r>
                        <a:rPr lang="en-GB" sz="1200" kern="100" dirty="0">
                          <a:effectLst/>
                        </a:rPr>
                        <a:t> Role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r>
                        <a:rPr lang="en-GB" sz="1200" kern="100" dirty="0">
                          <a:effectLst/>
                        </a:rPr>
                        <a:t>Key Points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933710718"/>
                  </a:ext>
                </a:extLst>
              </a:tr>
              <a:tr h="774992">
                <a:tc>
                  <a:txBody>
                    <a:bodyPr/>
                    <a:lstStyle/>
                    <a:p>
                      <a:pPr algn="ctr"/>
                      <a:r>
                        <a:rPr lang="en-GB" sz="1200" kern="100">
                          <a:effectLst/>
                        </a:rPr>
                        <a:t>Amina (64)</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r>
                        <a:rPr lang="en-GB" sz="1200" kern="100" dirty="0">
                          <a:effectLst/>
                        </a:rPr>
                        <a:t>Grandmother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kern="100" dirty="0">
                          <a:effectLst/>
                        </a:rPr>
                        <a:t>Stroke recovery, lifelong smoker, </a:t>
                      </a:r>
                      <a:r>
                        <a:rPr lang="en-GB" sz="1200" dirty="0"/>
                        <a:t>grew up in poverty, poor diet.</a:t>
                      </a:r>
                    </a:p>
                    <a:p>
                      <a:pPr algn="ct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37424750"/>
                  </a:ext>
                </a:extLst>
              </a:tr>
              <a:tr h="774992">
                <a:tc>
                  <a:txBody>
                    <a:bodyPr/>
                    <a:lstStyle/>
                    <a:p>
                      <a:pPr algn="ctr"/>
                      <a:r>
                        <a:rPr lang="en-GB" sz="1200" kern="100">
                          <a:effectLst/>
                        </a:rPr>
                        <a:t>Sadia (34)</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r>
                        <a:rPr lang="en-GB" sz="1200" kern="100" dirty="0">
                          <a:effectLst/>
                        </a:rPr>
                        <a:t>Daughter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r>
                        <a:rPr lang="en-GB" sz="1200" kern="100" dirty="0">
                          <a:effectLst/>
                        </a:rPr>
                        <a:t>Single parent, domestic abuse survivor, </a:t>
                      </a:r>
                      <a:r>
                        <a:rPr lang="en-GB" sz="1200" dirty="0"/>
                        <a:t>working part-time; under financial pressure.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50250367"/>
                  </a:ext>
                </a:extLst>
              </a:tr>
              <a:tr h="774992">
                <a:tc>
                  <a:txBody>
                    <a:bodyPr/>
                    <a:lstStyle/>
                    <a:p>
                      <a:pPr algn="ctr"/>
                      <a:r>
                        <a:rPr lang="en-GB" sz="1200" kern="100">
                          <a:effectLst/>
                        </a:rPr>
                        <a:t>Adam (15)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r>
                        <a:rPr lang="en-GB" sz="1200" kern="100" dirty="0">
                          <a:effectLst/>
                        </a:rPr>
                        <a:t>Son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kern="100" dirty="0">
                          <a:effectLst/>
                        </a:rPr>
                        <a:t>Young carer, </a:t>
                      </a:r>
                      <a:r>
                        <a:rPr lang="en-GB" sz="1200" dirty="0"/>
                        <a:t>poor school attendance; anxiety; poor diet, irregular meals.</a:t>
                      </a:r>
                    </a:p>
                    <a:p>
                      <a:pPr algn="ct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585332890"/>
                  </a:ext>
                </a:extLst>
              </a:tr>
              <a:tr h="774992">
                <a:tc>
                  <a:txBody>
                    <a:bodyPr/>
                    <a:lstStyle/>
                    <a:p>
                      <a:pPr algn="ctr"/>
                      <a:r>
                        <a:rPr lang="en-GB" sz="1200" kern="100" dirty="0">
                          <a:effectLst/>
                        </a:rPr>
                        <a:t>Leah (4)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r>
                        <a:rPr lang="en-GB" sz="1200" kern="100" dirty="0">
                          <a:effectLst/>
                        </a:rPr>
                        <a:t>Daughter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kern="100" dirty="0">
                          <a:effectLst/>
                        </a:rPr>
                        <a:t>Anxious, complaining of stomach pains, school concerns,</a:t>
                      </a:r>
                      <a:r>
                        <a:rPr lang="en-GB" sz="1200" dirty="0"/>
                        <a:t> withdrawn.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92450546"/>
                  </a:ext>
                </a:extLst>
              </a:tr>
              <a:tr h="774992">
                <a:tc>
                  <a:txBody>
                    <a:bodyPr/>
                    <a:lstStyle/>
                    <a:p>
                      <a:pPr algn="ctr"/>
                      <a:r>
                        <a:rPr lang="en-GB" sz="1200" kern="100" dirty="0">
                          <a:effectLst/>
                        </a:rPr>
                        <a:t>Imran (37)</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r>
                        <a:rPr lang="en-GB" sz="1200" kern="100" dirty="0">
                          <a:effectLst/>
                        </a:rPr>
                        <a:t>Father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kern="100" dirty="0">
                          <a:effectLst/>
                        </a:rPr>
                        <a:t>Estranged </a:t>
                      </a:r>
                      <a:r>
                        <a:rPr lang="en-GB" sz="1200" dirty="0"/>
                        <a:t>father; history of domestic abuse and unemployment; limited supervised contact. Probation support.</a:t>
                      </a:r>
                    </a:p>
                    <a:p>
                      <a:pPr algn="ct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50316820"/>
                  </a:ext>
                </a:extLst>
              </a:tr>
            </a:tbl>
          </a:graphicData>
        </a:graphic>
      </p:graphicFrame>
      <p:sp>
        <p:nvSpPr>
          <p:cNvPr id="5" name="Rectangle 1">
            <a:extLst>
              <a:ext uri="{FF2B5EF4-FFF2-40B4-BE49-F238E27FC236}">
                <a16:creationId xmlns:a16="http://schemas.microsoft.com/office/drawing/2014/main" id="{C04AE418-197B-BD34-94DC-E5CD81BFFF87}"/>
              </a:ext>
            </a:extLst>
          </p:cNvPr>
          <p:cNvSpPr>
            <a:spLocks noChangeArrowheads="1"/>
          </p:cNvSpPr>
          <p:nvPr/>
        </p:nvSpPr>
        <p:spPr bwMode="auto">
          <a:xfrm>
            <a:off x="565484" y="1352134"/>
            <a:ext cx="342073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Family Overview Table:</a:t>
            </a:r>
            <a:endParaRPr kumimoji="0" lang="en-US" altLang="en-US" sz="1600" b="0" i="0" u="sng" strike="noStrike" cap="none" normalizeH="0" baseline="0" dirty="0">
              <a:ln>
                <a:noFill/>
              </a:ln>
              <a:solidFill>
                <a:schemeClr val="tx1"/>
              </a:solidFill>
              <a:effectLst/>
            </a:endParaRPr>
          </a:p>
        </p:txBody>
      </p:sp>
    </p:spTree>
    <p:extLst>
      <p:ext uri="{BB962C8B-B14F-4D97-AF65-F5344CB8AC3E}">
        <p14:creationId xmlns:p14="http://schemas.microsoft.com/office/powerpoint/2010/main" val="260633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3FE4254-6B11-0E40-BFD2-834619DBA343}"/>
              </a:ext>
            </a:extLst>
          </p:cNvPr>
          <p:cNvSpPr>
            <a:spLocks noGrp="1"/>
          </p:cNvSpPr>
          <p:nvPr>
            <p:ph type="title"/>
          </p:nvPr>
        </p:nvSpPr>
        <p:spPr>
          <a:xfrm>
            <a:off x="108950" y="1909832"/>
            <a:ext cx="3934414" cy="3711983"/>
          </a:xfrm>
        </p:spPr>
        <p:txBody>
          <a:bodyPr>
            <a:normAutofit/>
          </a:bodyPr>
          <a:lstStyle/>
          <a:p>
            <a:r>
              <a:rPr lang="en-GB" sz="3600" b="1" dirty="0">
                <a:solidFill>
                  <a:schemeClr val="tx2"/>
                </a:solidFill>
              </a:rPr>
              <a:t>Scenario Summary</a:t>
            </a:r>
            <a:br>
              <a:rPr lang="en-GB" sz="3600" b="1" dirty="0">
                <a:solidFill>
                  <a:schemeClr val="tx2"/>
                </a:solidFill>
              </a:rPr>
            </a:br>
            <a:endParaRPr lang="en-US" sz="3600" dirty="0">
              <a:solidFill>
                <a:schemeClr val="tx2"/>
              </a:solidFill>
            </a:endParaRPr>
          </a:p>
        </p:txBody>
      </p:sp>
      <p:grpSp>
        <p:nvGrpSpPr>
          <p:cNvPr id="24" name="Group 23">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1A713D6-7F4E-7E4B-DDB7-284C813D3C68}"/>
              </a:ext>
            </a:extLst>
          </p:cNvPr>
          <p:cNvSpPr>
            <a:spLocks noGrp="1"/>
          </p:cNvSpPr>
          <p:nvPr>
            <p:ph idx="1"/>
          </p:nvPr>
        </p:nvSpPr>
        <p:spPr>
          <a:xfrm>
            <a:off x="4152009" y="995929"/>
            <a:ext cx="7788366" cy="5539790"/>
          </a:xfrm>
        </p:spPr>
        <p:txBody>
          <a:bodyPr anchor="ctr">
            <a:normAutofit/>
          </a:bodyPr>
          <a:lstStyle/>
          <a:p>
            <a:r>
              <a:rPr lang="en-GB" sz="2000" b="1" dirty="0">
                <a:solidFill>
                  <a:schemeClr val="tx2"/>
                </a:solidFill>
              </a:rPr>
              <a:t>Family Context:</a:t>
            </a:r>
          </a:p>
          <a:p>
            <a:r>
              <a:rPr lang="en-GB" sz="2000" dirty="0">
                <a:solidFill>
                  <a:schemeClr val="tx2"/>
                </a:solidFill>
              </a:rPr>
              <a:t>The </a:t>
            </a:r>
            <a:r>
              <a:rPr lang="en-GB" sz="2000" b="1" dirty="0">
                <a:solidFill>
                  <a:schemeClr val="tx2"/>
                </a:solidFill>
              </a:rPr>
              <a:t>Ahmed family</a:t>
            </a:r>
            <a:r>
              <a:rPr lang="en-GB" sz="2000" dirty="0">
                <a:solidFill>
                  <a:schemeClr val="tx2"/>
                </a:solidFill>
              </a:rPr>
              <a:t> live in Cardiff:</a:t>
            </a:r>
            <a:endParaRPr lang="en-GB" sz="2000" b="1" dirty="0">
              <a:solidFill>
                <a:schemeClr val="tx2"/>
              </a:solidFill>
            </a:endParaRPr>
          </a:p>
          <a:p>
            <a:r>
              <a:rPr lang="en-GB" sz="2000" dirty="0">
                <a:solidFill>
                  <a:schemeClr val="tx2"/>
                </a:solidFill>
              </a:rPr>
              <a:t>Two-bedroom council flat; low income.</a:t>
            </a:r>
          </a:p>
          <a:p>
            <a:pPr>
              <a:buFont typeface="Arial" panose="020B0604020202020204" pitchFamily="34" charset="0"/>
              <a:buChar char="•"/>
            </a:pPr>
            <a:r>
              <a:rPr lang="en-GB" sz="2000" dirty="0">
                <a:solidFill>
                  <a:schemeClr val="tx2"/>
                </a:solidFill>
              </a:rPr>
              <a:t>Poor nutrition across the household; reliance on processed food.</a:t>
            </a:r>
          </a:p>
          <a:p>
            <a:pPr>
              <a:buFont typeface="Arial" panose="020B0604020202020204" pitchFamily="34" charset="0"/>
              <a:buChar char="•"/>
            </a:pPr>
            <a:r>
              <a:rPr lang="en-GB" sz="2000" dirty="0">
                <a:solidFill>
                  <a:schemeClr val="tx2"/>
                </a:solidFill>
              </a:rPr>
              <a:t>Amina’s smoking and limited mobility affect her recovery.</a:t>
            </a:r>
          </a:p>
          <a:p>
            <a:pPr marL="0" indent="0">
              <a:buNone/>
            </a:pPr>
            <a:endParaRPr lang="en-GB" sz="2000" dirty="0">
              <a:solidFill>
                <a:schemeClr val="tx2"/>
              </a:solidFill>
            </a:endParaRPr>
          </a:p>
          <a:p>
            <a:pPr>
              <a:buFont typeface="Arial" panose="020B0604020202020204" pitchFamily="34" charset="0"/>
              <a:buChar char="•"/>
            </a:pPr>
            <a:r>
              <a:rPr lang="en-GB" sz="2000" dirty="0">
                <a:solidFill>
                  <a:schemeClr val="tx2"/>
                </a:solidFill>
              </a:rPr>
              <a:t>Support network includes:</a:t>
            </a:r>
          </a:p>
          <a:p>
            <a:pPr marL="742950" lvl="1" indent="-285750">
              <a:buFont typeface="Arial" panose="020B0604020202020204" pitchFamily="34" charset="0"/>
              <a:buChar char="•"/>
            </a:pPr>
            <a:r>
              <a:rPr lang="en-GB" sz="2000" b="1" dirty="0">
                <a:solidFill>
                  <a:schemeClr val="tx2"/>
                </a:solidFill>
              </a:rPr>
              <a:t>Health Visitor </a:t>
            </a:r>
            <a:r>
              <a:rPr lang="en-GB" sz="2000" dirty="0">
                <a:solidFill>
                  <a:schemeClr val="tx2"/>
                </a:solidFill>
              </a:rPr>
              <a:t>(for Leah)</a:t>
            </a:r>
          </a:p>
          <a:p>
            <a:pPr marL="742950" lvl="1" indent="-285750">
              <a:buFont typeface="Arial" panose="020B0604020202020204" pitchFamily="34" charset="0"/>
              <a:buChar char="•"/>
            </a:pPr>
            <a:r>
              <a:rPr lang="en-GB" sz="2000" b="1" dirty="0">
                <a:solidFill>
                  <a:schemeClr val="tx2"/>
                </a:solidFill>
              </a:rPr>
              <a:t>Community OT, physio and District Nurse</a:t>
            </a:r>
            <a:r>
              <a:rPr lang="en-GB" sz="2000" dirty="0">
                <a:solidFill>
                  <a:schemeClr val="tx2"/>
                </a:solidFill>
              </a:rPr>
              <a:t> (Amina)</a:t>
            </a:r>
          </a:p>
          <a:p>
            <a:pPr marL="742950" lvl="1" indent="-285750">
              <a:buFont typeface="Arial" panose="020B0604020202020204" pitchFamily="34" charset="0"/>
              <a:buChar char="•"/>
            </a:pPr>
            <a:r>
              <a:rPr lang="en-GB" sz="2000" b="1" dirty="0">
                <a:solidFill>
                  <a:schemeClr val="tx2"/>
                </a:solidFill>
              </a:rPr>
              <a:t>GP </a:t>
            </a:r>
            <a:r>
              <a:rPr lang="en-GB" sz="2000" dirty="0">
                <a:solidFill>
                  <a:schemeClr val="tx2"/>
                </a:solidFill>
              </a:rPr>
              <a:t>(Leah)</a:t>
            </a:r>
          </a:p>
          <a:p>
            <a:pPr marL="742950" lvl="1" indent="-285750">
              <a:buFont typeface="Arial" panose="020B0604020202020204" pitchFamily="34" charset="0"/>
              <a:buChar char="•"/>
            </a:pPr>
            <a:r>
              <a:rPr lang="en-GB" sz="2000" b="1" dirty="0">
                <a:solidFill>
                  <a:schemeClr val="tx2"/>
                </a:solidFill>
              </a:rPr>
              <a:t>Community Mental Health Support </a:t>
            </a:r>
            <a:r>
              <a:rPr lang="en-GB" sz="2000" dirty="0">
                <a:solidFill>
                  <a:schemeClr val="tx2"/>
                </a:solidFill>
              </a:rPr>
              <a:t>(Sadia)</a:t>
            </a:r>
          </a:p>
          <a:p>
            <a:pPr marL="742950" lvl="1" indent="-285750">
              <a:buFont typeface="Arial" panose="020B0604020202020204" pitchFamily="34" charset="0"/>
              <a:buChar char="•"/>
            </a:pPr>
            <a:r>
              <a:rPr lang="en-GB" sz="2000" b="1" dirty="0">
                <a:solidFill>
                  <a:schemeClr val="tx2"/>
                </a:solidFill>
              </a:rPr>
              <a:t>Secondary school pastoral support </a:t>
            </a:r>
            <a:r>
              <a:rPr lang="en-GB" sz="2000" dirty="0">
                <a:solidFill>
                  <a:schemeClr val="tx2"/>
                </a:solidFill>
              </a:rPr>
              <a:t>(Adam)</a:t>
            </a:r>
          </a:p>
          <a:p>
            <a:endParaRPr lang="en-US" sz="1500" dirty="0">
              <a:solidFill>
                <a:schemeClr val="tx2"/>
              </a:solidFill>
            </a:endParaRP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6060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9DCE4-EA94-D5A7-D19B-8A77490D831C}"/>
              </a:ext>
            </a:extLst>
          </p:cNvPr>
          <p:cNvSpPr>
            <a:spLocks noGrp="1"/>
          </p:cNvSpPr>
          <p:nvPr>
            <p:ph type="title"/>
          </p:nvPr>
        </p:nvSpPr>
        <p:spPr>
          <a:xfrm>
            <a:off x="804672" y="87520"/>
            <a:ext cx="4977976" cy="1454051"/>
          </a:xfrm>
        </p:spPr>
        <p:txBody>
          <a:bodyPr>
            <a:normAutofit fontScale="90000"/>
          </a:bodyPr>
          <a:lstStyle/>
          <a:p>
            <a:r>
              <a:rPr lang="en-GB" sz="36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Group Task (25 mins):</a:t>
            </a:r>
            <a:br>
              <a:rPr lang="en-GB" sz="36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br>
              <a:rPr lang="en-GB" sz="36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F4609CA-F221-2408-6260-A36990ACCE34}"/>
              </a:ext>
            </a:extLst>
          </p:cNvPr>
          <p:cNvSpPr>
            <a:spLocks noGrp="1"/>
          </p:cNvSpPr>
          <p:nvPr>
            <p:ph idx="1"/>
          </p:nvPr>
        </p:nvSpPr>
        <p:spPr>
          <a:xfrm>
            <a:off x="213361" y="990600"/>
            <a:ext cx="6360422" cy="5867400"/>
          </a:xfrm>
        </p:spPr>
        <p:txBody>
          <a:bodyPr anchor="ctr">
            <a:normAutofit fontScale="92500"/>
          </a:bodyPr>
          <a:lstStyle/>
          <a:p>
            <a:pPr marL="0" indent="0">
              <a:buNone/>
            </a:pPr>
            <a:endParaRPr lang="en-GB" sz="20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mj-lt"/>
              <a:buAutoNum type="arabicPeriod"/>
              <a:tabLst>
                <a:tab pos="457200" algn="l"/>
              </a:tabLst>
            </a:pPr>
            <a:r>
              <a:rPr lang="en-GB" sz="24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Identify ACEs present in the family.</a:t>
            </a:r>
          </a:p>
          <a:p>
            <a:pPr marL="342900" lvl="0" indent="-342900">
              <a:buFont typeface="+mj-lt"/>
              <a:buAutoNum type="arabicPeriod"/>
              <a:tabLst>
                <a:tab pos="457200" algn="l"/>
              </a:tabLst>
            </a:pPr>
            <a:r>
              <a:rPr lang="en-GB" sz="24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Consider how adversity affects each member differently.</a:t>
            </a:r>
          </a:p>
          <a:p>
            <a:pPr marL="342900" lvl="0" indent="-342900">
              <a:buFont typeface="+mj-lt"/>
              <a:buAutoNum type="arabicPeriod"/>
              <a:tabLst>
                <a:tab pos="457200" algn="l"/>
              </a:tabLst>
            </a:pPr>
            <a:r>
              <a:rPr lang="en-GB" sz="24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Identify protective factors and potential professional supports.</a:t>
            </a:r>
          </a:p>
          <a:p>
            <a:pPr marL="342900" lvl="0" indent="-342900">
              <a:buFont typeface="+mj-lt"/>
              <a:buAutoNum type="arabicPeriod"/>
              <a:tabLst>
                <a:tab pos="457200" algn="l"/>
              </a:tabLst>
            </a:pPr>
            <a:r>
              <a:rPr lang="en-GB" sz="24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Map agencies that must collaborate (education, health, social care, voluntary sector).</a:t>
            </a:r>
          </a:p>
          <a:p>
            <a:pPr marL="342900" lvl="0" indent="-342900">
              <a:buFont typeface="+mj-lt"/>
              <a:buAutoNum type="arabicPeriod"/>
              <a:tabLst>
                <a:tab pos="457200" algn="l"/>
              </a:tabLst>
            </a:pPr>
            <a:endParaRPr lang="en-GB" sz="2400" kern="100" dirty="0">
              <a:solidFill>
                <a:schemeClr val="tx2"/>
              </a:solidFill>
              <a:latin typeface="Aptos" panose="020B0004020202020204" pitchFamily="34" charset="0"/>
              <a:ea typeface="Aptos" panose="020B0004020202020204" pitchFamily="34" charset="0"/>
              <a:cs typeface="Times New Roman" panose="02020603050405020304" pitchFamily="18" charset="0"/>
            </a:endParaRPr>
          </a:p>
          <a:p>
            <a:pPr marL="0" indent="0">
              <a:buNone/>
              <a:tabLst>
                <a:tab pos="457200" algn="l"/>
              </a:tabLst>
            </a:pPr>
            <a:r>
              <a:rPr lang="en-GB" sz="24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Work together to map the Ahmed family’s experiences- Think about ACEs across three generations — what patterns do you see?</a:t>
            </a:r>
          </a:p>
          <a:p>
            <a:pPr marL="0" indent="0">
              <a:buNone/>
              <a:tabLst>
                <a:tab pos="457200" algn="l"/>
              </a:tabLst>
            </a:pPr>
            <a:br>
              <a:rPr lang="en-GB" sz="24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r>
              <a:rPr lang="en-GB" sz="24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Which services in Wales could intervene early to build resilience?”</a:t>
            </a:r>
          </a:p>
          <a:p>
            <a:pPr marL="342900" lvl="0" indent="-342900">
              <a:buFont typeface="+mj-lt"/>
              <a:buAutoNum type="arabicPeriod"/>
              <a:tabLst>
                <a:tab pos="457200" algn="l"/>
              </a:tabLst>
            </a:pPr>
            <a:endParaRPr lang="en-GB" sz="20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mj-lt"/>
              <a:buAutoNum type="arabicPeriod"/>
              <a:tabLst>
                <a:tab pos="457200" algn="l"/>
              </a:tabLst>
            </a:pPr>
            <a:endPar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mj-lt"/>
              <a:buAutoNum type="arabicPeriod"/>
              <a:tabLst>
                <a:tab pos="457200" algn="l"/>
              </a:tabLst>
            </a:pPr>
            <a:endParaRPr lang="en-GB" sz="1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endParaRPr>
          </a:p>
          <a:p>
            <a:endParaRPr lang="en-US"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Stopwatch">
            <a:extLst>
              <a:ext uri="{FF2B5EF4-FFF2-40B4-BE49-F238E27FC236}">
                <a16:creationId xmlns:a16="http://schemas.microsoft.com/office/drawing/2014/main" id="{CBE95B4C-6A61-7246-4174-A65B96B2D8E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515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8" name="Title 7">
            <a:extLst>
              <a:ext uri="{FF2B5EF4-FFF2-40B4-BE49-F238E27FC236}">
                <a16:creationId xmlns:a16="http://schemas.microsoft.com/office/drawing/2014/main" id="{389A07E1-FB8B-C733-991B-44BF19585A69}"/>
              </a:ext>
            </a:extLst>
          </p:cNvPr>
          <p:cNvSpPr>
            <a:spLocks noGrp="1"/>
          </p:cNvSpPr>
          <p:nvPr>
            <p:ph type="title"/>
          </p:nvPr>
        </p:nvSpPr>
        <p:spPr>
          <a:xfrm>
            <a:off x="804672" y="1541007"/>
            <a:ext cx="3401568" cy="3775985"/>
          </a:xfrm>
        </p:spPr>
        <p:txBody>
          <a:bodyPr vert="horz" lIns="91440" tIns="45720" rIns="91440" bIns="45720" rtlCol="0">
            <a:normAutofit/>
          </a:bodyPr>
          <a:lstStyle/>
          <a:p>
            <a:r>
              <a:rPr kumimoji="0" lang="en-US" altLang="en-US" sz="4000" b="1" i="0" u="none" strike="noStrike" kern="1200" cap="none" normalizeH="0" baseline="0">
                <a:ln>
                  <a:noFill/>
                </a:ln>
                <a:solidFill>
                  <a:schemeClr val="tx2"/>
                </a:solidFill>
                <a:effectLst/>
                <a:latin typeface="+mj-lt"/>
                <a:ea typeface="+mj-ea"/>
                <a:cs typeface="+mj-cs"/>
              </a:rPr>
              <a:t>Welsh Services &amp; Roles</a:t>
            </a:r>
            <a:br>
              <a:rPr kumimoji="0" lang="en-US" altLang="en-US" sz="4000" b="0" i="0" u="none" strike="noStrike" kern="1200" cap="none" normalizeH="0" baseline="0">
                <a:ln>
                  <a:noFill/>
                </a:ln>
                <a:solidFill>
                  <a:schemeClr val="tx2"/>
                </a:solidFill>
                <a:effectLst/>
                <a:latin typeface="+mj-lt"/>
                <a:ea typeface="+mj-ea"/>
                <a:cs typeface="+mj-cs"/>
              </a:rPr>
            </a:br>
            <a:endParaRPr lang="en-US" sz="4000" kern="1200">
              <a:solidFill>
                <a:schemeClr val="tx2"/>
              </a:solidFill>
              <a:latin typeface="+mj-lt"/>
              <a:ea typeface="+mj-ea"/>
              <a:cs typeface="+mj-cs"/>
            </a:endParaRPr>
          </a:p>
        </p:txBody>
      </p:sp>
      <p:grpSp>
        <p:nvGrpSpPr>
          <p:cNvPr id="56" name="Group 55">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57" name="Freeform: Shape 56">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2" name="Group 61">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68" name="Freeform: Shape 62">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3">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4">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1" name="Freeform: Shape 65">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4" name="Content Placeholder 3">
            <a:extLst>
              <a:ext uri="{FF2B5EF4-FFF2-40B4-BE49-F238E27FC236}">
                <a16:creationId xmlns:a16="http://schemas.microsoft.com/office/drawing/2014/main" id="{26A6B1B6-7DCE-27EC-3866-9A0B965860D3}"/>
              </a:ext>
            </a:extLst>
          </p:cNvPr>
          <p:cNvGraphicFramePr>
            <a:graphicFrameLocks noGrp="1"/>
          </p:cNvGraphicFramePr>
          <p:nvPr>
            <p:ph idx="1"/>
            <p:extLst>
              <p:ext uri="{D42A27DB-BD31-4B8C-83A1-F6EECF244321}">
                <p14:modId xmlns:p14="http://schemas.microsoft.com/office/powerpoint/2010/main" val="3759531263"/>
              </p:ext>
            </p:extLst>
          </p:nvPr>
        </p:nvGraphicFramePr>
        <p:xfrm>
          <a:off x="3550722" y="688175"/>
          <a:ext cx="8057845" cy="5481648"/>
        </p:xfrm>
        <a:graphic>
          <a:graphicData uri="http://schemas.openxmlformats.org/drawingml/2006/table">
            <a:tbl>
              <a:tblPr firstRow="1" firstCol="1" bandRow="1">
                <a:tableStyleId>{5C22544A-7EE6-4342-B048-85BDC9FD1C3A}</a:tableStyleId>
              </a:tblPr>
              <a:tblGrid>
                <a:gridCol w="2125328">
                  <a:extLst>
                    <a:ext uri="{9D8B030D-6E8A-4147-A177-3AD203B41FA5}">
                      <a16:colId xmlns:a16="http://schemas.microsoft.com/office/drawing/2014/main" val="3438605507"/>
                    </a:ext>
                  </a:extLst>
                </a:gridCol>
                <a:gridCol w="2384076">
                  <a:extLst>
                    <a:ext uri="{9D8B030D-6E8A-4147-A177-3AD203B41FA5}">
                      <a16:colId xmlns:a16="http://schemas.microsoft.com/office/drawing/2014/main" val="1986859806"/>
                    </a:ext>
                  </a:extLst>
                </a:gridCol>
                <a:gridCol w="3548441">
                  <a:extLst>
                    <a:ext uri="{9D8B030D-6E8A-4147-A177-3AD203B41FA5}">
                      <a16:colId xmlns:a16="http://schemas.microsoft.com/office/drawing/2014/main" val="3536774367"/>
                    </a:ext>
                  </a:extLst>
                </a:gridCol>
              </a:tblGrid>
              <a:tr h="855780">
                <a:tc>
                  <a:txBody>
                    <a:bodyPr/>
                    <a:lstStyle/>
                    <a:p>
                      <a:pPr algn="ctr"/>
                      <a:r>
                        <a:rPr lang="en-GB" sz="2400" kern="100">
                          <a:effectLst/>
                        </a:rPr>
                        <a:t>Sector</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a:effectLst/>
                        </a:rPr>
                        <a:t>Example Roles</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dirty="0">
                          <a:effectLst/>
                        </a:rPr>
                        <a:t>Possible Support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extLst>
                  <a:ext uri="{0D108BD9-81ED-4DB2-BD59-A6C34878D82A}">
                    <a16:rowId xmlns:a16="http://schemas.microsoft.com/office/drawing/2014/main" val="2265701805"/>
                  </a:ext>
                </a:extLst>
              </a:tr>
              <a:tr h="855780">
                <a:tc>
                  <a:txBody>
                    <a:bodyPr/>
                    <a:lstStyle/>
                    <a:p>
                      <a:pPr algn="ctr"/>
                      <a:r>
                        <a:rPr lang="en-GB" sz="2400" kern="100">
                          <a:effectLst/>
                        </a:rPr>
                        <a:t>Health</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dirty="0">
                          <a:effectLst/>
                        </a:rPr>
                        <a:t>GP, District Nurse, OT, Physio, dietician, HV</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dirty="0">
                          <a:effectLst/>
                        </a:rPr>
                        <a:t>Medical issues, rehab, health promotion and support, smoking cessation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extLst>
                  <a:ext uri="{0D108BD9-81ED-4DB2-BD59-A6C34878D82A}">
                    <a16:rowId xmlns:a16="http://schemas.microsoft.com/office/drawing/2014/main" val="4239531635"/>
                  </a:ext>
                </a:extLst>
              </a:tr>
              <a:tr h="855780">
                <a:tc>
                  <a:txBody>
                    <a:bodyPr/>
                    <a:lstStyle/>
                    <a:p>
                      <a:pPr algn="ctr"/>
                      <a:r>
                        <a:rPr lang="en-GB" sz="2400" kern="100" dirty="0">
                          <a:effectLst/>
                        </a:rPr>
                        <a:t>Education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a:effectLst/>
                        </a:rPr>
                        <a:t>School Nurse, FLA</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a:effectLst/>
                        </a:rPr>
                        <a:t>Attendance, well-being support</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extLst>
                  <a:ext uri="{0D108BD9-81ED-4DB2-BD59-A6C34878D82A}">
                    <a16:rowId xmlns:a16="http://schemas.microsoft.com/office/drawing/2014/main" val="1700275559"/>
                  </a:ext>
                </a:extLst>
              </a:tr>
              <a:tr h="855780">
                <a:tc>
                  <a:txBody>
                    <a:bodyPr/>
                    <a:lstStyle/>
                    <a:p>
                      <a:pPr algn="ctr"/>
                      <a:r>
                        <a:rPr lang="en-GB" sz="2400" kern="100">
                          <a:effectLst/>
                        </a:rPr>
                        <a:t>Social Care</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dirty="0">
                          <a:effectLst/>
                        </a:rPr>
                        <a:t>Social Worker, TAF, Early Help Hub.</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dirty="0">
                          <a:effectLst/>
                        </a:rPr>
                        <a:t>Child in Need Plan, family support.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extLst>
                  <a:ext uri="{0D108BD9-81ED-4DB2-BD59-A6C34878D82A}">
                    <a16:rowId xmlns:a16="http://schemas.microsoft.com/office/drawing/2014/main" val="2094848445"/>
                  </a:ext>
                </a:extLst>
              </a:tr>
              <a:tr h="855780">
                <a:tc>
                  <a:txBody>
                    <a:bodyPr/>
                    <a:lstStyle/>
                    <a:p>
                      <a:pPr algn="ctr"/>
                      <a:r>
                        <a:rPr lang="en-GB" sz="2400" kern="100" dirty="0">
                          <a:effectLst/>
                        </a:rPr>
                        <a:t>Voluntary</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dirty="0">
                          <a:effectLst/>
                        </a:rPr>
                        <a:t>Families First, food bank’s, citizen advice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tc>
                  <a:txBody>
                    <a:bodyPr/>
                    <a:lstStyle/>
                    <a:p>
                      <a:pPr algn="ctr"/>
                      <a:r>
                        <a:rPr lang="en-GB" sz="2400" kern="100" dirty="0">
                          <a:effectLst/>
                        </a:rPr>
                        <a:t>Practical, parenting support. Food provision, financial advice.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8748" marR="18748" marT="18748" marB="18748" anchor="ctr"/>
                </a:tc>
                <a:extLst>
                  <a:ext uri="{0D108BD9-81ED-4DB2-BD59-A6C34878D82A}">
                    <a16:rowId xmlns:a16="http://schemas.microsoft.com/office/drawing/2014/main" val="3329732358"/>
                  </a:ext>
                </a:extLst>
              </a:tr>
            </a:tbl>
          </a:graphicData>
        </a:graphic>
      </p:graphicFrame>
    </p:spTree>
    <p:extLst>
      <p:ext uri="{BB962C8B-B14F-4D97-AF65-F5344CB8AC3E}">
        <p14:creationId xmlns:p14="http://schemas.microsoft.com/office/powerpoint/2010/main" val="4274721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A04BA-17D1-29B5-4750-AC9A7CCB215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kumimoji="0" lang="en-US" altLang="en-US" sz="3100" b="1" i="0" u="none" strike="noStrike" kern="1200" cap="none" normalizeH="0" baseline="0" dirty="0">
                <a:ln>
                  <a:noFill/>
                </a:ln>
                <a:solidFill>
                  <a:srgbClr val="FFFFFF"/>
                </a:solidFill>
                <a:effectLst/>
                <a:latin typeface="+mj-lt"/>
                <a:ea typeface="+mj-ea"/>
                <a:cs typeface="+mj-cs"/>
              </a:rPr>
              <a:t>Family Systems Theory (Bowen, 1978)</a:t>
            </a:r>
            <a:br>
              <a:rPr kumimoji="0" lang="en-US" altLang="en-US" sz="3100" b="1" i="0" u="none" strike="noStrike" kern="1200" cap="none" normalizeH="0" baseline="0" dirty="0">
                <a:ln>
                  <a:noFill/>
                </a:ln>
                <a:solidFill>
                  <a:srgbClr val="FFFFFF"/>
                </a:solidFill>
                <a:effectLst/>
                <a:latin typeface="+mj-lt"/>
                <a:ea typeface="+mj-ea"/>
                <a:cs typeface="+mj-cs"/>
              </a:rPr>
            </a:br>
            <a:endParaRPr lang="en-US" sz="3100" kern="1200" dirty="0">
              <a:solidFill>
                <a:srgbClr val="FFFFFF"/>
              </a:solidFill>
              <a:latin typeface="+mj-lt"/>
              <a:ea typeface="+mj-ea"/>
              <a:cs typeface="+mj-cs"/>
            </a:endParaRPr>
          </a:p>
        </p:txBody>
      </p:sp>
      <p:sp>
        <p:nvSpPr>
          <p:cNvPr id="6" name="TextBox 5">
            <a:extLst>
              <a:ext uri="{FF2B5EF4-FFF2-40B4-BE49-F238E27FC236}">
                <a16:creationId xmlns:a16="http://schemas.microsoft.com/office/drawing/2014/main" id="{FBEB8B56-6DF0-3562-EEDF-967B7866B7D3}"/>
              </a:ext>
            </a:extLst>
          </p:cNvPr>
          <p:cNvSpPr txBox="1"/>
          <p:nvPr/>
        </p:nvSpPr>
        <p:spPr>
          <a:xfrm>
            <a:off x="8572499" y="390832"/>
            <a:ext cx="3233585" cy="873612"/>
          </a:xfrm>
          <a:prstGeom prst="rect">
            <a:avLst/>
          </a:prstGeom>
        </p:spPr>
        <p:txBody>
          <a:bodyPr vert="horz" lIns="91440" tIns="45720" rIns="91440" bIns="45720" rtlCol="0" anchor="ctr">
            <a:normAutofit/>
          </a:bodyPr>
          <a:lstStyle/>
          <a:p>
            <a:pPr>
              <a:lnSpc>
                <a:spcPct val="90000"/>
              </a:lnSpc>
              <a:spcBef>
                <a:spcPts val="1000"/>
              </a:spcBef>
            </a:pPr>
            <a:r>
              <a:rPr lang="en-US" sz="1700" i="1" kern="1200" dirty="0">
                <a:solidFill>
                  <a:srgbClr val="FFFFFF"/>
                </a:solidFill>
                <a:effectLst/>
                <a:latin typeface="+mn-lt"/>
                <a:ea typeface="+mn-ea"/>
                <a:cs typeface="+mn-cs"/>
              </a:rPr>
              <a:t>“Change in one part of the system affects the whole family.”</a:t>
            </a:r>
            <a:endParaRPr lang="en-US" sz="1700" kern="1200" dirty="0">
              <a:solidFill>
                <a:srgbClr val="FFFFFF"/>
              </a:solidFill>
              <a:effectLst/>
              <a:latin typeface="+mn-lt"/>
              <a:ea typeface="+mn-ea"/>
              <a:cs typeface="+mn-cs"/>
            </a:endParaRPr>
          </a:p>
        </p:txBody>
      </p:sp>
      <p:graphicFrame>
        <p:nvGraphicFramePr>
          <p:cNvPr id="4" name="Content Placeholder 3">
            <a:extLst>
              <a:ext uri="{FF2B5EF4-FFF2-40B4-BE49-F238E27FC236}">
                <a16:creationId xmlns:a16="http://schemas.microsoft.com/office/drawing/2014/main" id="{F21056C5-FB2C-7899-28D0-C974EB2A00EE}"/>
              </a:ext>
            </a:extLst>
          </p:cNvPr>
          <p:cNvGraphicFramePr>
            <a:graphicFrameLocks noGrp="1"/>
          </p:cNvGraphicFramePr>
          <p:nvPr>
            <p:ph idx="1"/>
            <p:extLst>
              <p:ext uri="{D42A27DB-BD31-4B8C-83A1-F6EECF244321}">
                <p14:modId xmlns:p14="http://schemas.microsoft.com/office/powerpoint/2010/main" val="1998537977"/>
              </p:ext>
            </p:extLst>
          </p:nvPr>
        </p:nvGraphicFramePr>
        <p:xfrm>
          <a:off x="432225" y="2055023"/>
          <a:ext cx="11327551" cy="4274703"/>
        </p:xfrm>
        <a:graphic>
          <a:graphicData uri="http://schemas.openxmlformats.org/drawingml/2006/table">
            <a:tbl>
              <a:tblPr firstRow="1" bandRow="1"/>
              <a:tblGrid>
                <a:gridCol w="1863873">
                  <a:extLst>
                    <a:ext uri="{9D8B030D-6E8A-4147-A177-3AD203B41FA5}">
                      <a16:colId xmlns:a16="http://schemas.microsoft.com/office/drawing/2014/main" val="3168836040"/>
                    </a:ext>
                  </a:extLst>
                </a:gridCol>
                <a:gridCol w="4362172">
                  <a:extLst>
                    <a:ext uri="{9D8B030D-6E8A-4147-A177-3AD203B41FA5}">
                      <a16:colId xmlns:a16="http://schemas.microsoft.com/office/drawing/2014/main" val="1186639286"/>
                    </a:ext>
                  </a:extLst>
                </a:gridCol>
                <a:gridCol w="5101506">
                  <a:extLst>
                    <a:ext uri="{9D8B030D-6E8A-4147-A177-3AD203B41FA5}">
                      <a16:colId xmlns:a16="http://schemas.microsoft.com/office/drawing/2014/main" val="2284023382"/>
                    </a:ext>
                  </a:extLst>
                </a:gridCol>
              </a:tblGrid>
              <a:tr h="361470">
                <a:tc>
                  <a:txBody>
                    <a:bodyPr/>
                    <a:lstStyle/>
                    <a:p>
                      <a:r>
                        <a:rPr lang="en-GB" sz="1500" b="1" i="0" u="sng" dirty="0"/>
                        <a:t>Concept</a:t>
                      </a:r>
                    </a:p>
                  </a:txBody>
                  <a:tcPr marL="80686" marR="80686" marT="40343" marB="40343" anchor="ctr">
                    <a:lnL>
                      <a:noFill/>
                    </a:lnL>
                    <a:lnR>
                      <a:noFill/>
                    </a:lnR>
                    <a:lnT>
                      <a:noFill/>
                    </a:lnT>
                    <a:lnB>
                      <a:noFill/>
                    </a:lnB>
                    <a:noFill/>
                  </a:tcPr>
                </a:tc>
                <a:tc>
                  <a:txBody>
                    <a:bodyPr/>
                    <a:lstStyle/>
                    <a:p>
                      <a:pPr algn="l"/>
                      <a:r>
                        <a:rPr lang="en-GB" sz="1500" b="1" u="none"/>
                        <a:t>                                 </a:t>
                      </a:r>
                      <a:r>
                        <a:rPr lang="en-GB" sz="1500" b="1" u="sng"/>
                        <a:t>Explanation</a:t>
                      </a:r>
                      <a:endParaRPr lang="en-GB" sz="1500" u="sng"/>
                    </a:p>
                  </a:txBody>
                  <a:tcPr marL="80686" marR="80686" marT="40343" marB="40343" anchor="ctr">
                    <a:lnL>
                      <a:noFill/>
                    </a:lnL>
                    <a:lnR>
                      <a:noFill/>
                    </a:lnR>
                    <a:lnT>
                      <a:noFill/>
                    </a:lnT>
                    <a:lnB>
                      <a:noFill/>
                    </a:lnB>
                    <a:noFill/>
                  </a:tcPr>
                </a:tc>
                <a:tc>
                  <a:txBody>
                    <a:bodyPr/>
                    <a:lstStyle/>
                    <a:p>
                      <a:pPr algn="ctr"/>
                      <a:r>
                        <a:rPr lang="en-GB" sz="1500" b="1" u="sng"/>
                        <a:t>Application to Ahmed Family</a:t>
                      </a:r>
                      <a:endParaRPr lang="en-GB" sz="1500" u="sng"/>
                    </a:p>
                  </a:txBody>
                  <a:tcPr marL="80686" marR="80686" marT="40343" marB="40343" anchor="ctr">
                    <a:lnL>
                      <a:noFill/>
                    </a:lnL>
                    <a:lnR>
                      <a:noFill/>
                    </a:lnR>
                    <a:lnT>
                      <a:noFill/>
                    </a:lnT>
                    <a:lnB>
                      <a:noFill/>
                    </a:lnB>
                    <a:noFill/>
                  </a:tcPr>
                </a:tc>
                <a:extLst>
                  <a:ext uri="{0D108BD9-81ED-4DB2-BD59-A6C34878D82A}">
                    <a16:rowId xmlns:a16="http://schemas.microsoft.com/office/drawing/2014/main" val="2294912544"/>
                  </a:ext>
                </a:extLst>
              </a:tr>
              <a:tr h="82944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500" b="1" dirty="0">
                          <a:latin typeface="+mn-lt"/>
                        </a:rPr>
                        <a:t>Interdependence-</a:t>
                      </a:r>
                      <a:endParaRPr lang="en-GB" sz="1500" dirty="0">
                        <a:latin typeface="+mn-lt"/>
                      </a:endParaRPr>
                    </a:p>
                  </a:txBody>
                  <a:tcPr marL="80686" marR="80686" marT="40343" marB="40343" anchor="ctr">
                    <a:lnL>
                      <a:noFill/>
                    </a:lnL>
                    <a:lnR>
                      <a:noFill/>
                    </a:lnR>
                    <a:lnT>
                      <a:noFill/>
                    </a:lnT>
                    <a:lnB>
                      <a:noFill/>
                    </a:lnB>
                    <a:noFill/>
                  </a:tcPr>
                </a:tc>
                <a:tc>
                  <a:txBody>
                    <a:bodyPr/>
                    <a:lstStyle/>
                    <a:p>
                      <a:r>
                        <a:rPr lang="en-GB" sz="1500" dirty="0"/>
                        <a:t>Each family member’s </a:t>
                      </a:r>
                      <a:r>
                        <a:rPr lang="en-GB" sz="1500" b="0" i="0" kern="1200" dirty="0">
                          <a:solidFill>
                            <a:schemeClr val="tx1"/>
                          </a:solidFill>
                          <a:effectLst/>
                          <a:latin typeface="+mn-lt"/>
                          <a:ea typeface="+mn-ea"/>
                          <a:cs typeface="+mn-cs"/>
                        </a:rPr>
                        <a:t>actions, feelings, thoughts, </a:t>
                      </a:r>
                      <a:r>
                        <a:rPr lang="en-GB" sz="1500" dirty="0"/>
                        <a:t>behaviour and wellbeing affect others.</a:t>
                      </a:r>
                    </a:p>
                  </a:txBody>
                  <a:tcPr marL="80686" marR="80686" marT="40343" marB="40343" anchor="ctr">
                    <a:lnL>
                      <a:noFill/>
                    </a:lnL>
                    <a:lnR>
                      <a:noFill/>
                    </a:lnR>
                    <a:lnT>
                      <a:noFill/>
                    </a:lnT>
                    <a:lnB>
                      <a:noFill/>
                    </a:lnB>
                    <a:noFill/>
                  </a:tcPr>
                </a:tc>
                <a:tc>
                  <a:txBody>
                    <a:bodyPr/>
                    <a:lstStyle/>
                    <a:p>
                      <a:r>
                        <a:rPr lang="en-GB" sz="1500"/>
                        <a:t>Amina’s stroke increases Sadia’s stress and Adam’s caring role.</a:t>
                      </a:r>
                    </a:p>
                    <a:p>
                      <a:r>
                        <a:rPr lang="en-GB" sz="1500"/>
                        <a:t>Leah’s anxiety rises due to family tension.</a:t>
                      </a:r>
                    </a:p>
                  </a:txBody>
                  <a:tcPr marL="80686" marR="80686" marT="40343" marB="40343" anchor="ctr">
                    <a:lnL>
                      <a:noFill/>
                    </a:lnL>
                    <a:lnR>
                      <a:noFill/>
                    </a:lnR>
                    <a:lnT>
                      <a:noFill/>
                    </a:lnT>
                    <a:lnB>
                      <a:noFill/>
                    </a:lnB>
                    <a:noFill/>
                  </a:tcPr>
                </a:tc>
                <a:extLst>
                  <a:ext uri="{0D108BD9-81ED-4DB2-BD59-A6C34878D82A}">
                    <a16:rowId xmlns:a16="http://schemas.microsoft.com/office/drawing/2014/main" val="2601400692"/>
                  </a:ext>
                </a:extLst>
              </a:tr>
              <a:tr h="595457">
                <a:tc>
                  <a:txBody>
                    <a:bodyPr/>
                    <a:lstStyle/>
                    <a:p>
                      <a:r>
                        <a:rPr lang="en-GB" sz="1500" b="1" dirty="0"/>
                        <a:t>Boundaries-</a:t>
                      </a:r>
                      <a:endParaRPr lang="en-GB" sz="1500" dirty="0"/>
                    </a:p>
                  </a:txBody>
                  <a:tcPr marL="80686" marR="80686" marT="40343" marB="40343" anchor="ctr">
                    <a:lnL>
                      <a:noFill/>
                    </a:lnL>
                    <a:lnR>
                      <a:noFill/>
                    </a:lnR>
                    <a:lnT>
                      <a:noFill/>
                    </a:lnT>
                    <a:lnB>
                      <a:noFill/>
                    </a:lnB>
                    <a:noFill/>
                  </a:tcPr>
                </a:tc>
                <a:tc>
                  <a:txBody>
                    <a:bodyPr/>
                    <a:lstStyle/>
                    <a:p>
                      <a:r>
                        <a:rPr lang="en-GB" sz="1500"/>
                        <a:t>Healthy boundaries = clear roles; unhealthy = blurred or rigid.</a:t>
                      </a:r>
                    </a:p>
                  </a:txBody>
                  <a:tcPr marL="80686" marR="80686" marT="40343" marB="40343" anchor="ctr">
                    <a:lnL>
                      <a:noFill/>
                    </a:lnL>
                    <a:lnR>
                      <a:noFill/>
                    </a:lnR>
                    <a:lnT>
                      <a:noFill/>
                    </a:lnT>
                    <a:lnB>
                      <a:noFill/>
                    </a:lnB>
                    <a:noFill/>
                  </a:tcPr>
                </a:tc>
                <a:tc>
                  <a:txBody>
                    <a:bodyPr/>
                    <a:lstStyle/>
                    <a:p>
                      <a:r>
                        <a:rPr lang="en-GB" sz="1500"/>
                        <a:t>Adam’s caring role blurs parent/child boundaries</a:t>
                      </a:r>
                    </a:p>
                    <a:p>
                      <a:r>
                        <a:rPr lang="en-GB" sz="1500"/>
                        <a:t>Sadia struggles to balance mother/carer/daughter roles.</a:t>
                      </a:r>
                    </a:p>
                  </a:txBody>
                  <a:tcPr marL="80686" marR="80686" marT="40343" marB="40343" anchor="ctr">
                    <a:lnL>
                      <a:noFill/>
                    </a:lnL>
                    <a:lnR>
                      <a:noFill/>
                    </a:lnR>
                    <a:lnT>
                      <a:noFill/>
                    </a:lnT>
                    <a:lnB>
                      <a:noFill/>
                    </a:lnB>
                    <a:noFill/>
                  </a:tcPr>
                </a:tc>
                <a:extLst>
                  <a:ext uri="{0D108BD9-81ED-4DB2-BD59-A6C34878D82A}">
                    <a16:rowId xmlns:a16="http://schemas.microsoft.com/office/drawing/2014/main" val="676275623"/>
                  </a:ext>
                </a:extLst>
              </a:tr>
              <a:tr h="595457">
                <a:tc>
                  <a:txBody>
                    <a:bodyPr/>
                    <a:lstStyle/>
                    <a:p>
                      <a:r>
                        <a:rPr lang="en-GB" sz="1500" b="1"/>
                        <a:t>Homeostasis</a:t>
                      </a:r>
                      <a:endParaRPr lang="en-GB" sz="1500"/>
                    </a:p>
                  </a:txBody>
                  <a:tcPr marL="80686" marR="80686" marT="40343" marB="40343" anchor="ctr">
                    <a:lnL>
                      <a:noFill/>
                    </a:lnL>
                    <a:lnR>
                      <a:noFill/>
                    </a:lnR>
                    <a:lnT>
                      <a:noFill/>
                    </a:lnT>
                    <a:lnB>
                      <a:noFill/>
                    </a:lnB>
                    <a:noFill/>
                  </a:tcPr>
                </a:tc>
                <a:tc>
                  <a:txBody>
                    <a:bodyPr/>
                    <a:lstStyle/>
                    <a:p>
                      <a:r>
                        <a:rPr lang="en-GB" sz="1500"/>
                        <a:t>Families seek stability; may resist change.</a:t>
                      </a:r>
                    </a:p>
                  </a:txBody>
                  <a:tcPr marL="80686" marR="80686" marT="40343" marB="40343" anchor="ctr">
                    <a:lnL>
                      <a:noFill/>
                    </a:lnL>
                    <a:lnR>
                      <a:noFill/>
                    </a:lnR>
                    <a:lnT>
                      <a:noFill/>
                    </a:lnT>
                    <a:lnB>
                      <a:noFill/>
                    </a:lnB>
                    <a:noFill/>
                  </a:tcPr>
                </a:tc>
                <a:tc>
                  <a:txBody>
                    <a:bodyPr/>
                    <a:lstStyle/>
                    <a:p>
                      <a:r>
                        <a:rPr lang="en-GB" sz="1500"/>
                        <a:t>Family resists external help at first (fear of judgement); may normalise stress or poor health.</a:t>
                      </a:r>
                    </a:p>
                  </a:txBody>
                  <a:tcPr marL="80686" marR="80686" marT="40343" marB="40343" anchor="ctr">
                    <a:lnL>
                      <a:noFill/>
                    </a:lnL>
                    <a:lnR>
                      <a:noFill/>
                    </a:lnR>
                    <a:lnT>
                      <a:noFill/>
                    </a:lnT>
                    <a:lnB>
                      <a:noFill/>
                    </a:lnB>
                    <a:noFill/>
                  </a:tcPr>
                </a:tc>
                <a:extLst>
                  <a:ext uri="{0D108BD9-81ED-4DB2-BD59-A6C34878D82A}">
                    <a16:rowId xmlns:a16="http://schemas.microsoft.com/office/drawing/2014/main" val="864369046"/>
                  </a:ext>
                </a:extLst>
              </a:tr>
              <a:tr h="1063431">
                <a:tc>
                  <a:txBody>
                    <a:bodyPr/>
                    <a:lstStyle/>
                    <a:p>
                      <a:r>
                        <a:rPr lang="en-GB" sz="1500" b="1"/>
                        <a:t>Subsystems</a:t>
                      </a:r>
                      <a:endParaRPr lang="en-GB" sz="1500"/>
                    </a:p>
                  </a:txBody>
                  <a:tcPr marL="80686" marR="80686" marT="40343" marB="40343" anchor="ctr">
                    <a:lnL>
                      <a:noFill/>
                    </a:lnL>
                    <a:lnR>
                      <a:noFill/>
                    </a:lnR>
                    <a:lnT>
                      <a:noFill/>
                    </a:lnT>
                    <a:lnB>
                      <a:noFill/>
                    </a:lnB>
                    <a:noFill/>
                  </a:tcPr>
                </a:tc>
                <a:tc>
                  <a:txBody>
                    <a:bodyPr/>
                    <a:lstStyle/>
                    <a:p>
                      <a:r>
                        <a:rPr lang="en-GB" sz="1500"/>
                        <a:t>Parent–child, sibling, grandparent–grandchild interactions.</a:t>
                      </a:r>
                    </a:p>
                  </a:txBody>
                  <a:tcPr marL="80686" marR="80686" marT="40343" marB="40343" anchor="ctr">
                    <a:lnL>
                      <a:noFill/>
                    </a:lnL>
                    <a:lnR>
                      <a:noFill/>
                    </a:lnR>
                    <a:lnT>
                      <a:noFill/>
                    </a:lnT>
                    <a:lnB>
                      <a:noFill/>
                    </a:lnB>
                    <a:noFill/>
                  </a:tcPr>
                </a:tc>
                <a:tc>
                  <a:txBody>
                    <a:bodyPr/>
                    <a:lstStyle/>
                    <a:p>
                      <a:r>
                        <a:rPr lang="en-GB" sz="1500"/>
                        <a:t>Sadia–Amina (care dynamic)</a:t>
                      </a:r>
                    </a:p>
                    <a:p>
                      <a:r>
                        <a:rPr lang="en-GB" sz="1500"/>
                        <a:t>Adam–Leah (sibling support). </a:t>
                      </a:r>
                    </a:p>
                    <a:p>
                      <a:r>
                        <a:rPr lang="en-GB" sz="1500"/>
                        <a:t>Professionals must recognise and strengthen these subsystems.</a:t>
                      </a:r>
                    </a:p>
                  </a:txBody>
                  <a:tcPr marL="80686" marR="80686" marT="40343" marB="40343" anchor="ctr">
                    <a:lnL>
                      <a:noFill/>
                    </a:lnL>
                    <a:lnR>
                      <a:noFill/>
                    </a:lnR>
                    <a:lnT>
                      <a:noFill/>
                    </a:lnT>
                    <a:lnB>
                      <a:noFill/>
                    </a:lnB>
                    <a:noFill/>
                  </a:tcPr>
                </a:tc>
                <a:extLst>
                  <a:ext uri="{0D108BD9-81ED-4DB2-BD59-A6C34878D82A}">
                    <a16:rowId xmlns:a16="http://schemas.microsoft.com/office/drawing/2014/main" val="2389695189"/>
                  </a:ext>
                </a:extLst>
              </a:tr>
              <a:tr h="829444">
                <a:tc>
                  <a:txBody>
                    <a:bodyPr/>
                    <a:lstStyle/>
                    <a:p>
                      <a:r>
                        <a:rPr lang="en-GB" sz="1500" b="1"/>
                        <a:t>Circular Causality</a:t>
                      </a:r>
                      <a:endParaRPr lang="en-GB" sz="1500"/>
                    </a:p>
                  </a:txBody>
                  <a:tcPr marL="80686" marR="80686" marT="40343" marB="40343" anchor="ctr">
                    <a:lnL>
                      <a:noFill/>
                    </a:lnL>
                    <a:lnR>
                      <a:noFill/>
                    </a:lnR>
                    <a:lnT>
                      <a:noFill/>
                    </a:lnT>
                    <a:lnB>
                      <a:noFill/>
                    </a:lnB>
                    <a:noFill/>
                  </a:tcPr>
                </a:tc>
                <a:tc>
                  <a:txBody>
                    <a:bodyPr/>
                    <a:lstStyle/>
                    <a:p>
                      <a:r>
                        <a:rPr lang="en-GB" sz="1500"/>
                        <a:t>Behaviour is part of a feedback loop, not one-directional.</a:t>
                      </a:r>
                    </a:p>
                  </a:txBody>
                  <a:tcPr marL="80686" marR="80686" marT="40343" marB="40343" anchor="ctr">
                    <a:lnL>
                      <a:noFill/>
                    </a:lnL>
                    <a:lnR>
                      <a:noFill/>
                    </a:lnR>
                    <a:lnT>
                      <a:noFill/>
                    </a:lnT>
                    <a:lnB>
                      <a:noFill/>
                    </a:lnB>
                    <a:noFill/>
                  </a:tcPr>
                </a:tc>
                <a:tc>
                  <a:txBody>
                    <a:bodyPr/>
                    <a:lstStyle/>
                    <a:p>
                      <a:r>
                        <a:rPr lang="en-GB" sz="1500" dirty="0"/>
                        <a:t>Amina’s illness → Sadia’s stress → Adam’s anxiety → Sadia’s guilt → further stress — shows interlinked emotional patterns.</a:t>
                      </a:r>
                    </a:p>
                  </a:txBody>
                  <a:tcPr marL="80686" marR="80686" marT="40343" marB="40343" anchor="ctr">
                    <a:lnL>
                      <a:noFill/>
                    </a:lnL>
                    <a:lnR>
                      <a:noFill/>
                    </a:lnR>
                    <a:lnT>
                      <a:noFill/>
                    </a:lnT>
                    <a:lnB>
                      <a:noFill/>
                    </a:lnB>
                    <a:noFill/>
                  </a:tcPr>
                </a:tc>
                <a:extLst>
                  <a:ext uri="{0D108BD9-81ED-4DB2-BD59-A6C34878D82A}">
                    <a16:rowId xmlns:a16="http://schemas.microsoft.com/office/drawing/2014/main" val="3105752668"/>
                  </a:ext>
                </a:extLst>
              </a:tr>
            </a:tbl>
          </a:graphicData>
        </a:graphic>
      </p:graphicFrame>
    </p:spTree>
    <p:extLst>
      <p:ext uri="{BB962C8B-B14F-4D97-AF65-F5344CB8AC3E}">
        <p14:creationId xmlns:p14="http://schemas.microsoft.com/office/powerpoint/2010/main" val="292642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14CD1-8ED2-A34F-1F2B-7B21BC64A403}"/>
              </a:ext>
            </a:extLst>
          </p:cNvPr>
          <p:cNvSpPr>
            <a:spLocks noGrp="1"/>
          </p:cNvSpPr>
          <p:nvPr>
            <p:ph type="title"/>
          </p:nvPr>
        </p:nvSpPr>
        <p:spPr>
          <a:xfrm>
            <a:off x="761803" y="350196"/>
            <a:ext cx="4646904" cy="1624520"/>
          </a:xfrm>
        </p:spPr>
        <p:txBody>
          <a:bodyPr anchor="ctr">
            <a:normAutofit/>
          </a:bodyPr>
          <a:lstStyle/>
          <a:p>
            <a:r>
              <a:rPr lang="en-GB" sz="3700" b="1" kern="100" dirty="0">
                <a:effectLst/>
                <a:latin typeface="Aptos" panose="020B0004020202020204" pitchFamily="34" charset="0"/>
                <a:ea typeface="Aptos" panose="020B0004020202020204" pitchFamily="34" charset="0"/>
                <a:cs typeface="Times New Roman" panose="02020603050405020304" pitchFamily="18" charset="0"/>
              </a:rPr>
              <a:t>Bronfenbrenner Ecological Model</a:t>
            </a:r>
            <a:br>
              <a:rPr lang="en-GB" sz="3700" kern="100" dirty="0">
                <a:effectLst/>
                <a:latin typeface="Aptos" panose="020B0004020202020204" pitchFamily="34" charset="0"/>
                <a:ea typeface="Aptos" panose="020B0004020202020204" pitchFamily="34" charset="0"/>
                <a:cs typeface="Times New Roman" panose="02020603050405020304" pitchFamily="18" charset="0"/>
              </a:rPr>
            </a:br>
            <a:endParaRPr lang="en-US" sz="3700" dirty="0"/>
          </a:p>
        </p:txBody>
      </p:sp>
      <p:sp>
        <p:nvSpPr>
          <p:cNvPr id="3" name="Content Placeholder 2">
            <a:extLst>
              <a:ext uri="{FF2B5EF4-FFF2-40B4-BE49-F238E27FC236}">
                <a16:creationId xmlns:a16="http://schemas.microsoft.com/office/drawing/2014/main" id="{339F294D-0010-E346-0DA3-407E6A270F96}"/>
              </a:ext>
            </a:extLst>
          </p:cNvPr>
          <p:cNvSpPr>
            <a:spLocks noGrp="1"/>
          </p:cNvSpPr>
          <p:nvPr>
            <p:ph idx="1"/>
          </p:nvPr>
        </p:nvSpPr>
        <p:spPr>
          <a:xfrm>
            <a:off x="241196" y="1213627"/>
            <a:ext cx="5388079" cy="3720154"/>
          </a:xfrm>
        </p:spPr>
        <p:txBody>
          <a:bodyPr anchor="ctr">
            <a:normAutofit/>
          </a:bodyPr>
          <a:lstStyle/>
          <a:p>
            <a:pPr marL="0" indent="0">
              <a:buNone/>
            </a:pP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kern="1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“Where does each Ahmed family member fit?”</a:t>
            </a:r>
          </a:p>
          <a:p>
            <a:endParaRPr lang="en-US" sz="2000" dirty="0"/>
          </a:p>
        </p:txBody>
      </p:sp>
      <p:pic>
        <p:nvPicPr>
          <p:cNvPr id="5" name="Picture 4" descr="A diagram of the different types of theory&#10;&#10;Description automatically generated">
            <a:extLst>
              <a:ext uri="{FF2B5EF4-FFF2-40B4-BE49-F238E27FC236}">
                <a16:creationId xmlns:a16="http://schemas.microsoft.com/office/drawing/2014/main" id="{9FB49245-4362-C85B-0997-3C6A7A695BE2}"/>
              </a:ext>
            </a:extLst>
          </p:cNvPr>
          <p:cNvPicPr>
            <a:picLocks noChangeAspect="1"/>
          </p:cNvPicPr>
          <p:nvPr/>
        </p:nvPicPr>
        <p:blipFill>
          <a:blip r:embed="rId3">
            <a:extLst>
              <a:ext uri="{837473B0-CC2E-450A-ABE3-18F120FF3D39}">
                <a1611:picAttrSrcUrl xmlns:a1611="http://schemas.microsoft.com/office/drawing/2016/11/main" r:id="rId4"/>
              </a:ext>
            </a:extLst>
          </a:blip>
          <a:srcRect l="8087" r="3815"/>
          <a:stretch>
            <a:fillRect/>
          </a:stretch>
        </p:blipFill>
        <p:spPr>
          <a:xfrm>
            <a:off x="5929314" y="1"/>
            <a:ext cx="6269512" cy="6858000"/>
          </a:xfrm>
          <a:prstGeom prst="rect">
            <a:avLst/>
          </a:prstGeom>
        </p:spPr>
      </p:pic>
    </p:spTree>
    <p:extLst>
      <p:ext uri="{BB962C8B-B14F-4D97-AF65-F5344CB8AC3E}">
        <p14:creationId xmlns:p14="http://schemas.microsoft.com/office/powerpoint/2010/main" val="3038977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C5D92-CF94-6879-1B5B-4ED733443724}"/>
              </a:ext>
            </a:extLst>
          </p:cNvPr>
          <p:cNvSpPr>
            <a:spLocks noGrp="1"/>
          </p:cNvSpPr>
          <p:nvPr>
            <p:ph type="title"/>
          </p:nvPr>
        </p:nvSpPr>
        <p:spPr>
          <a:xfrm>
            <a:off x="838200" y="365125"/>
            <a:ext cx="10515600" cy="1325563"/>
          </a:xfrm>
        </p:spPr>
        <p:txBody>
          <a:bodyPr>
            <a:normAutofit/>
          </a:bodyPr>
          <a:lstStyle/>
          <a:p>
            <a:r>
              <a:rPr lang="en-GB" sz="4200" b="1" kern="100" dirty="0">
                <a:effectLst/>
                <a:latin typeface="Aptos" panose="020B0004020202020204" pitchFamily="34" charset="0"/>
                <a:ea typeface="Aptos" panose="020B0004020202020204" pitchFamily="34" charset="0"/>
                <a:cs typeface="Times New Roman" panose="02020603050405020304" pitchFamily="18" charset="0"/>
              </a:rPr>
              <a:t>Reflection</a:t>
            </a:r>
            <a:br>
              <a:rPr lang="en-GB" sz="4200" kern="100" dirty="0">
                <a:effectLst/>
                <a:latin typeface="Aptos" panose="020B0004020202020204" pitchFamily="34" charset="0"/>
                <a:ea typeface="Aptos" panose="020B0004020202020204" pitchFamily="34" charset="0"/>
                <a:cs typeface="Times New Roman" panose="02020603050405020304" pitchFamily="18" charset="0"/>
              </a:rPr>
            </a:br>
            <a:endParaRPr lang="en-US" sz="4200" dirty="0"/>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EA60CEE-C30B-3A47-2BFB-9E16726B9C0B}"/>
              </a:ext>
            </a:extLst>
          </p:cNvPr>
          <p:cNvGraphicFramePr>
            <a:graphicFrameLocks noGrp="1"/>
          </p:cNvGraphicFramePr>
          <p:nvPr>
            <p:ph idx="1"/>
            <p:extLst>
              <p:ext uri="{D42A27DB-BD31-4B8C-83A1-F6EECF244321}">
                <p14:modId xmlns:p14="http://schemas.microsoft.com/office/powerpoint/2010/main" val="421445779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5204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11B05FF-1C72-CAED-CC5D-1CA8763F8A6B}"/>
              </a:ext>
            </a:extLst>
          </p:cNvPr>
          <p:cNvSpPr>
            <a:spLocks noGrp="1"/>
          </p:cNvSpPr>
          <p:nvPr>
            <p:ph type="title"/>
          </p:nvPr>
        </p:nvSpPr>
        <p:spPr>
          <a:xfrm>
            <a:off x="804672" y="1401859"/>
            <a:ext cx="4130185" cy="4054282"/>
          </a:xfrm>
        </p:spPr>
        <p:txBody>
          <a:bodyPr>
            <a:normAutofit/>
          </a:bodyPr>
          <a:lstStyle/>
          <a:p>
            <a:br>
              <a:rPr lang="en-GB" sz="36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r>
              <a:rPr lang="en-GB" sz="36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Looking Ahead: </a:t>
            </a:r>
            <a:r>
              <a:rPr lang="en-GB" sz="3600" i="1" dirty="0">
                <a:solidFill>
                  <a:schemeClr val="tx2"/>
                </a:solidFill>
              </a:rPr>
              <a:t>Next Week – Protective Services and Early Intervention</a:t>
            </a:r>
            <a:br>
              <a:rPr lang="en-GB" sz="3600" dirty="0">
                <a:solidFill>
                  <a:schemeClr val="tx2"/>
                </a:solidFill>
              </a:rPr>
            </a:br>
            <a:br>
              <a:rPr lang="en-GB" sz="36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US" sz="3600" dirty="0">
              <a:solidFill>
                <a:schemeClr val="tx2"/>
              </a:solidFill>
            </a:endParaRPr>
          </a:p>
        </p:txBody>
      </p:sp>
      <p:grpSp>
        <p:nvGrpSpPr>
          <p:cNvPr id="25" name="Group 24">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26" name="Freeform: Shape 25">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CE1F5C8-9CAF-CA78-5EC5-200D8BCEEEE8}"/>
              </a:ext>
            </a:extLst>
          </p:cNvPr>
          <p:cNvSpPr>
            <a:spLocks noGrp="1"/>
          </p:cNvSpPr>
          <p:nvPr>
            <p:ph idx="1"/>
          </p:nvPr>
        </p:nvSpPr>
        <p:spPr>
          <a:xfrm>
            <a:off x="4487780" y="819397"/>
            <a:ext cx="6898560" cy="5474525"/>
          </a:xfrm>
        </p:spPr>
        <p:txBody>
          <a:bodyPr anchor="ctr">
            <a:normAutofit/>
          </a:bodyPr>
          <a:lstStyle/>
          <a:p>
            <a:pPr marL="0" indent="0">
              <a:buNone/>
            </a:pPr>
            <a:endParaRPr lang="en-GB" sz="1500" dirty="0">
              <a:solidFill>
                <a:schemeClr val="tx2"/>
              </a:solidFill>
            </a:endParaRPr>
          </a:p>
          <a:p>
            <a:pPr>
              <a:buFont typeface="Arial" panose="020B0604020202020204" pitchFamily="34" charset="0"/>
              <a:buChar char="•"/>
            </a:pPr>
            <a:r>
              <a:rPr lang="en-GB" sz="2000" dirty="0">
                <a:solidFill>
                  <a:schemeClr val="tx2"/>
                </a:solidFill>
              </a:rPr>
              <a:t>Focus: How protective services support children, parents &amp; families.</a:t>
            </a:r>
          </a:p>
          <a:p>
            <a:pPr>
              <a:buFont typeface="Arial" panose="020B0604020202020204" pitchFamily="34" charset="0"/>
              <a:buChar char="•"/>
            </a:pPr>
            <a:endParaRPr lang="en-GB" sz="2000" dirty="0">
              <a:solidFill>
                <a:schemeClr val="tx2"/>
              </a:solidFill>
            </a:endParaRPr>
          </a:p>
          <a:p>
            <a:pPr>
              <a:buFont typeface="Arial" panose="020B0604020202020204" pitchFamily="34" charset="0"/>
              <a:buChar char="•"/>
            </a:pPr>
            <a:r>
              <a:rPr lang="en-GB" sz="2000" dirty="0">
                <a:solidFill>
                  <a:schemeClr val="tx2"/>
                </a:solidFill>
              </a:rPr>
              <a:t>Explore the range of </a:t>
            </a:r>
            <a:r>
              <a:rPr lang="en-GB" sz="2000" b="1" dirty="0">
                <a:solidFill>
                  <a:schemeClr val="tx2"/>
                </a:solidFill>
              </a:rPr>
              <a:t>statutory</a:t>
            </a:r>
            <a:r>
              <a:rPr lang="en-GB" sz="2000" dirty="0">
                <a:solidFill>
                  <a:schemeClr val="tx2"/>
                </a:solidFill>
              </a:rPr>
              <a:t>, </a:t>
            </a:r>
            <a:r>
              <a:rPr lang="en-GB" sz="2000" b="1" dirty="0">
                <a:solidFill>
                  <a:schemeClr val="tx2"/>
                </a:solidFill>
              </a:rPr>
              <a:t>voluntary</a:t>
            </a:r>
            <a:r>
              <a:rPr lang="en-GB" sz="2000" dirty="0">
                <a:solidFill>
                  <a:schemeClr val="tx2"/>
                </a:solidFill>
              </a:rPr>
              <a:t>, and </a:t>
            </a:r>
            <a:r>
              <a:rPr lang="en-GB" sz="2000" b="1" dirty="0">
                <a:solidFill>
                  <a:schemeClr val="tx2"/>
                </a:solidFill>
              </a:rPr>
              <a:t>private-sector</a:t>
            </a:r>
            <a:r>
              <a:rPr lang="en-GB" sz="2000" dirty="0">
                <a:solidFill>
                  <a:schemeClr val="tx2"/>
                </a:solidFill>
              </a:rPr>
              <a:t> services in Wales.</a:t>
            </a:r>
          </a:p>
          <a:p>
            <a:pPr marL="0" indent="0">
              <a:buNone/>
            </a:pPr>
            <a:endParaRPr lang="en-GB" sz="2000" dirty="0">
              <a:solidFill>
                <a:schemeClr val="tx2"/>
              </a:solidFill>
            </a:endParaRPr>
          </a:p>
          <a:p>
            <a:pPr>
              <a:buFont typeface="Arial" panose="020B0604020202020204" pitchFamily="34" charset="0"/>
              <a:buChar char="•"/>
            </a:pPr>
            <a:r>
              <a:rPr lang="en-GB" sz="2000" dirty="0">
                <a:solidFill>
                  <a:schemeClr val="tx2"/>
                </a:solidFill>
              </a:rPr>
              <a:t>Examine </a:t>
            </a:r>
            <a:r>
              <a:rPr lang="en-GB" sz="2000">
                <a:solidFill>
                  <a:schemeClr val="tx2"/>
                </a:solidFill>
              </a:rPr>
              <a:t>examples of protective </a:t>
            </a:r>
            <a:r>
              <a:rPr lang="en-GB" sz="2000" dirty="0">
                <a:solidFill>
                  <a:schemeClr val="tx2"/>
                </a:solidFill>
              </a:rPr>
              <a:t>services such as, Early Help, CAMHS, social services, family support workers &amp; charities.</a:t>
            </a:r>
            <a:endParaRPr lang="en-GB" sz="1500" dirty="0">
              <a:solidFill>
                <a:schemeClr val="tx2"/>
              </a:solidFill>
            </a:endParaRPr>
          </a:p>
          <a:p>
            <a:pPr marL="0" indent="0">
              <a:buNone/>
            </a:pPr>
            <a:endParaRPr lang="en-GB" sz="1500" dirty="0">
              <a:solidFill>
                <a:schemeClr val="tx2"/>
              </a:solidFill>
            </a:endParaRPr>
          </a:p>
          <a:p>
            <a:pPr marL="0" indent="0" algn="ctr">
              <a:buNone/>
            </a:pPr>
            <a:r>
              <a:rPr lang="en-GB" sz="2400" b="1" dirty="0">
                <a:solidFill>
                  <a:schemeClr val="tx2"/>
                </a:solidFill>
              </a:rPr>
              <a:t>“Protection is most effective when it starts early, involves the right people, and is rooted in evidence.”</a:t>
            </a:r>
          </a:p>
          <a:p>
            <a:pPr marL="0" indent="0">
              <a:buNone/>
            </a:pPr>
            <a:endParaRPr lang="en-US" sz="1500" dirty="0">
              <a:solidFill>
                <a:schemeClr val="tx2"/>
              </a:solidFill>
            </a:endParaRPr>
          </a:p>
        </p:txBody>
      </p:sp>
      <p:grpSp>
        <p:nvGrpSpPr>
          <p:cNvPr id="31" name="Group 30">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32" name="Freeform: Shape 31">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43414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B1F34-BD03-3D36-69FD-15274ACA5570}"/>
              </a:ext>
            </a:extLst>
          </p:cNvPr>
          <p:cNvSpPr>
            <a:spLocks noGrp="1"/>
          </p:cNvSpPr>
          <p:nvPr>
            <p:ph type="title"/>
          </p:nvPr>
        </p:nvSpPr>
        <p:spPr/>
        <p:txBody>
          <a:bodyPr/>
          <a:lstStyle/>
          <a:p>
            <a:r>
              <a:rPr lang="en-GB" sz="4400" b="1" kern="100" dirty="0">
                <a:effectLst/>
                <a:latin typeface="Aptos" panose="020B0004020202020204" pitchFamily="34" charset="0"/>
                <a:ea typeface="Aptos" panose="020B0004020202020204" pitchFamily="34" charset="0"/>
                <a:cs typeface="Times New Roman" panose="02020603050405020304" pitchFamily="18" charset="0"/>
              </a:rPr>
              <a:t>References</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600C2896-5B07-E4B5-704B-769EFF362C8C}"/>
              </a:ext>
            </a:extLst>
          </p:cNvPr>
          <p:cNvSpPr>
            <a:spLocks noGrp="1"/>
          </p:cNvSpPr>
          <p:nvPr>
            <p:ph idx="1"/>
          </p:nvPr>
        </p:nvSpPr>
        <p:spPr/>
        <p:txBody>
          <a:bodyPr/>
          <a:lstStyle/>
          <a:p>
            <a:r>
              <a:rPr lang="en-GB" sz="1800" b="1" kern="100" dirty="0">
                <a:effectLst/>
                <a:latin typeface="Aptos" panose="020B0004020202020204" pitchFamily="34" charset="0"/>
                <a:ea typeface="Aptos" panose="020B0004020202020204" pitchFamily="34" charset="0"/>
                <a:cs typeface="Times New Roman" panose="02020603050405020304" pitchFamily="18" charset="0"/>
              </a:rPr>
              <a:t>List:</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Public Health Wales (2015)</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ACE Hub Wales (2023)</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Early Action Together (2021)</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Families First (2023)</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Flying Start (2022)</a:t>
            </a:r>
          </a:p>
          <a:p>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Felitti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(1998)</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Harvard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Center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(2016).</a:t>
            </a:r>
          </a:p>
          <a:p>
            <a:endParaRPr lang="en-US" dirty="0"/>
          </a:p>
        </p:txBody>
      </p:sp>
    </p:spTree>
    <p:extLst>
      <p:ext uri="{BB962C8B-B14F-4D97-AF65-F5344CB8AC3E}">
        <p14:creationId xmlns:p14="http://schemas.microsoft.com/office/powerpoint/2010/main" val="3786612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413</TotalTime>
  <Words>1959</Words>
  <Application>Microsoft Macintosh PowerPoint</Application>
  <PresentationFormat>Widescreen</PresentationFormat>
  <Paragraphs>236</Paragraphs>
  <Slides>22</Slides>
  <Notes>19</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Symbol</vt:lpstr>
      <vt:lpstr>Office Theme</vt:lpstr>
      <vt:lpstr>Adverse Childhood Experiences (ACEs) in Wales </vt:lpstr>
      <vt:lpstr>Aims and Learning Outcomes</vt:lpstr>
      <vt:lpstr>Recap </vt:lpstr>
      <vt:lpstr>What Are ACEs? </vt:lpstr>
      <vt:lpstr>“Adverse Childhood Experiences (ACEs): The Science of Resilience” – Public Health Wales </vt:lpstr>
      <vt:lpstr>Welsh ACE Data- PHW (2015) </vt:lpstr>
      <vt:lpstr>ACE Pyramid </vt:lpstr>
      <vt:lpstr>Toxic Stress Theory</vt:lpstr>
      <vt:lpstr>PowerPoint Presentation</vt:lpstr>
      <vt:lpstr>The Cost to Wales </vt:lpstr>
      <vt:lpstr>Welsh Policy Responses </vt:lpstr>
      <vt:lpstr>Discussion </vt:lpstr>
      <vt:lpstr>Break?</vt:lpstr>
      <vt:lpstr>Case Study Intro: The Ahmed Family </vt:lpstr>
      <vt:lpstr>Scenario Summary </vt:lpstr>
      <vt:lpstr>Group Task (25 mins):  </vt:lpstr>
      <vt:lpstr>Welsh Services &amp; Roles </vt:lpstr>
      <vt:lpstr>Family Systems Theory (Bowen, 1978) </vt:lpstr>
      <vt:lpstr>Bronfenbrenner Ecological Model </vt:lpstr>
      <vt:lpstr>Reflection </vt:lpstr>
      <vt:lpstr> Looking Ahead: Next Week – Protective Services and Early Intervention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Natalie Davies (2317650)</dc:creator>
  <cp:lastModifiedBy>Natalie Davies (2317650)</cp:lastModifiedBy>
  <cp:revision>15</cp:revision>
  <dcterms:created xsi:type="dcterms:W3CDTF">2025-10-13T12:44:04Z</dcterms:created>
  <dcterms:modified xsi:type="dcterms:W3CDTF">2025-10-21T19:06:19Z</dcterms:modified>
</cp:coreProperties>
</file>