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5FE85B-CD1C-CA41-BED0-EB896659B5E8}" v="7" dt="2023-11-06T13:34:44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99"/>
    <p:restoredTop sz="94686"/>
  </p:normalViewPr>
  <p:slideViewPr>
    <p:cSldViewPr snapToGrid="0" snapToObjects="1">
      <p:cViewPr varScale="1">
        <p:scale>
          <a:sx n="109" d="100"/>
          <a:sy n="109" d="100"/>
        </p:scale>
        <p:origin x="3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6055E-D19A-F049-AD2D-95D12C358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4A768-9F03-A242-BD30-325196B40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235A0-D43D-C343-87AC-B8A1142D8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0FFA8-7153-4649-B478-A2FADFD11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CE88B-9825-3F4E-9790-26C9B614F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572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1D5E3-FB34-3A42-BCAB-5779002A6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A0A2C-072E-8F4A-9F29-DE9C96C33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BB1AE-54EB-394B-98E7-53E6534BB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387BC-BB00-8B4F-8401-294C6619F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84F69-9EEB-7446-8E29-6AB668E30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855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E5177-DE8E-6044-B627-887C3D742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14DB44-7057-344B-8B68-976426691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96684-13C4-804E-893C-5242843B4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5E80FA-C623-9844-A001-9A69B5A19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76AC4-935F-D247-950B-AB13B2921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5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3042A-234C-2540-94B2-518622C54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226DD-9404-5945-A5C4-2519B4EEFD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A5869-2E43-0D4A-8E3D-2170828A4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E3EB7-E4E3-3744-A094-C2ED4F058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00383C-67DD-FF4A-98B5-903AACB23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01980B-C163-764D-B35D-F6D0B785C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672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489E9-968A-B349-B691-665C8ABC5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A377AE-D0FB-214B-BFCB-9FA056C783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2093B8-714E-194D-B82E-00D67FE10E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632A4C-22D7-0D46-A54C-05B938F1ED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FA3776-31B3-2440-9E7F-BFAB1C2330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3B7A27-15BB-FA4B-A4F4-1A8B52370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F2D24A-DF79-4F4C-9F62-A2ADF4597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F1EB02-FF50-2148-B0DB-0D547C878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82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49899-ADEF-C641-9388-2C546B98B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FBC5FD-CCDA-F943-9768-005F0F304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A3DD18-1F0F-7B4D-B542-27272CC05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B0D775-3D85-CD4E-8694-25FCF767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277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C4A91E-91F1-D24B-95B4-F1B4CDCF5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6F898C-959F-0643-934C-A1D820F13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A4D61-B55D-4C43-A837-68B20854B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294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F2725-3F94-3341-955A-58F212A17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147D7-DC78-2346-BFEF-3555292C0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1A3FFC-FA74-584A-9D42-ABA10782FB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8A970-A52D-A445-A43C-E265B1BFA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CA623C-14D0-0643-8007-0FE85804F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A06C8-5813-F443-BA96-2825E7142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856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80959-E046-894F-86B8-915A71343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C96A79-558E-0A43-9B3D-9ECBF13C1F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329377-AF22-1C4C-B40A-897603366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2A60CD-84ED-EF42-BD6F-1BB1028A4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3D6FBA-316F-D945-8689-FA209B833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4E37AB-6EDE-9247-AE1D-BFF98DC52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37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BD0C5-48BB-A149-BDD9-E5256C062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5D5E24-1559-BB48-B2D6-5F267ADD8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8A953-1457-6548-B05E-4FD11FECC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A8972-0867-3E4E-B415-C64B0FBDF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EA01E-2098-3745-87C1-425D36D9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753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609422-EF83-D04C-B520-8B767F4F7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E7780F-1319-B648-B52F-9AC64E524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A833E-7602-0848-B3A5-99CD74E72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E0E44-AFFC-CF40-B4C7-766B0B1A4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9B638-2A52-5A41-8E75-8021E8E23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601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E69BCD-3876-F04F-8F62-406535FEA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4BED4C-2499-A045-B3B8-16D18ACEE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2D88E-AAA3-494C-86CD-ACD2BFE869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DC5B0-BEC3-844E-9AA8-1AA4D01A9170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B0DA2-0714-F348-942C-DD4A6C5C66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8AE5B-C5B6-4E44-9C09-054FC3FFCA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AAC91-9ED3-3A4E-925E-FA413CE69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65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4">
            <a:extLst>
              <a:ext uri="{FF2B5EF4-FFF2-40B4-BE49-F238E27FC236}">
                <a16:creationId xmlns:a16="http://schemas.microsoft.com/office/drawing/2014/main" id="{0E2D900C-A633-B277-3C42-589F830991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97" r="24160" b="1394"/>
          <a:stretch/>
        </p:blipFill>
        <p:spPr>
          <a:xfrm>
            <a:off x="3523488" y="304810"/>
            <a:ext cx="866851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F713A-E9DD-8841-910F-7D5D396B2A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2300"/>
              <a:t>WORKPLACE CULTURE AND  ITS IMPACT ON ORGANISATIONAL EFFICIENCY(BMSW5015”)</a:t>
            </a:r>
            <a:br>
              <a:rPr lang="en-GB" sz="2300"/>
            </a:br>
            <a:br>
              <a:rPr lang="en-GB" sz="2300"/>
            </a:br>
            <a:r>
              <a:rPr lang="en-GB" sz="2300"/>
              <a:t>STUDENT NUMBER:2026029</a:t>
            </a:r>
            <a:br>
              <a:rPr lang="en-GB" sz="2300"/>
            </a:br>
            <a:r>
              <a:rPr lang="en-GB" sz="2300"/>
              <a:t>CELESTINA LAVINIA MUSTATA</a:t>
            </a:r>
            <a:br>
              <a:rPr lang="en-GB" sz="2300"/>
            </a:br>
            <a:r>
              <a:rPr lang="en-GB" sz="2300"/>
              <a:t>LECTURER NAME: SAMUEL OFORI</a:t>
            </a:r>
            <a:br>
              <a:rPr lang="en-GB" sz="2300"/>
            </a:br>
            <a:endParaRPr lang="en-GB" sz="2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381A83-C0F5-BC44-BC9C-87D6CE1555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latin typeface="+mj-lt"/>
              </a:rPr>
              <a:t>CULTURE INSIDE GOOGLE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6276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 descr="White bulbs with a yellow one standing out">
            <a:extLst>
              <a:ext uri="{FF2B5EF4-FFF2-40B4-BE49-F238E27FC236}">
                <a16:creationId xmlns:a16="http://schemas.microsoft.com/office/drawing/2014/main" id="{0D3D63A3-9DFE-FC24-03E7-CB4E5AF818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153025" y="293077"/>
            <a:ext cx="9038975" cy="7151077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34097-0203-3847-8BEE-62BF7CE27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/>
              <a:t>Introduction </a:t>
            </a:r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B2E30-F143-DD49-9A93-FC501227D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827996"/>
            <a:ext cx="7858506" cy="3097316"/>
          </a:xfrm>
        </p:spPr>
        <p:txBody>
          <a:bodyPr anchor="t">
            <a:normAutofit/>
          </a:bodyPr>
          <a:lstStyle/>
          <a:p>
            <a:r>
              <a:rPr lang="en-GB" sz="1600" dirty="0"/>
              <a:t>The main purpose that define Google’s organisational culture ,</a:t>
            </a:r>
          </a:p>
          <a:p>
            <a:r>
              <a:rPr lang="en-GB" sz="1600" dirty="0"/>
              <a:t>to explore the ethos and values that drive innovation within the company </a:t>
            </a:r>
          </a:p>
          <a:p>
            <a:r>
              <a:rPr lang="en-GB" sz="1600" dirty="0"/>
              <a:t>we will examine how Google adapts and thrives in the ever-evolving tech landscape for individuals and organisations inspired by Google’s cultural success.</a:t>
            </a:r>
          </a:p>
          <a:p>
            <a:r>
              <a:rPr lang="en-GB" sz="1600" dirty="0"/>
              <a:t> We will include the model , theory's and process of Google’s Organisational Culture  models</a:t>
            </a:r>
          </a:p>
          <a:p>
            <a:r>
              <a:rPr lang="en-GB" sz="1600" dirty="0"/>
              <a:t>We will also include Google’s Innovation Frameworks and Adaptation processes.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35288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0AD54-4FAA-A849-8BF3-3A77250B6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8CD7-4E9E-8F48-BE53-2A502BCB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Google’s organisational culture , to understand how works organisational culture , such as Schein’s model (Schein,1990) </a:t>
            </a:r>
          </a:p>
          <a:p>
            <a:r>
              <a:rPr lang="en-GB" sz="2000" dirty="0"/>
              <a:t>Google embodies is a  blend of the Clan Culture, fostering a sense of collaboration and teamwork.</a:t>
            </a:r>
          </a:p>
          <a:p>
            <a:r>
              <a:rPr lang="en-GB" sz="2000" dirty="0"/>
              <a:t>Ethos and Value at Google’s , Google’s ethos is deeply rooted in its mission “ to organize the world’s information and make it universally accessible and useful 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89B9DB61-8E45-C84B-4FEC-60E6CFB99E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30" r="3146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805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EFC42-6E01-184D-BF79-93992B9EC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802198"/>
            <a:ext cx="4952999" cy="1413326"/>
          </a:xfrm>
        </p:spPr>
        <p:txBody>
          <a:bodyPr anchor="b"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Comparative Analysis of Organisational Culture Models</a:t>
            </a:r>
          </a:p>
        </p:txBody>
      </p:sp>
      <p:pic>
        <p:nvPicPr>
          <p:cNvPr id="5" name="Picture 4" descr="Wooden block pieces">
            <a:extLst>
              <a:ext uri="{FF2B5EF4-FFF2-40B4-BE49-F238E27FC236}">
                <a16:creationId xmlns:a16="http://schemas.microsoft.com/office/drawing/2014/main" id="{F0239247-4F57-9056-37A3-62DAEF20E1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44" r="38756"/>
          <a:stretch/>
        </p:blipFill>
        <p:spPr>
          <a:xfrm>
            <a:off x="612518" y="735856"/>
            <a:ext cx="4793644" cy="539284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9B991AFC-21D0-28BD-C527-F66B1B56F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64608" y="74723"/>
            <a:ext cx="1821184" cy="2084383"/>
            <a:chOff x="10264608" y="74723"/>
            <a:chExt cx="1821184" cy="2084383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4420C61-30B9-D26F-6720-C32154CA3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1465047" flipV="1">
              <a:off x="11636678" y="400406"/>
              <a:ext cx="413532" cy="36865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61205" h="5864449">
                  <a:moveTo>
                    <a:pt x="2780481" y="-2"/>
                  </a:moveTo>
                  <a:cubicBezTo>
                    <a:pt x="3471109" y="183340"/>
                    <a:pt x="4437309" y="1599245"/>
                    <a:pt x="4737647" y="2234093"/>
                  </a:cubicBezTo>
                  <a:cubicBezTo>
                    <a:pt x="5037985" y="2868941"/>
                    <a:pt x="4730843" y="3539758"/>
                    <a:pt x="4452769" y="4137274"/>
                  </a:cubicBezTo>
                  <a:cubicBezTo>
                    <a:pt x="4174695" y="4734790"/>
                    <a:pt x="3382031" y="5704221"/>
                    <a:pt x="3069205" y="5819190"/>
                  </a:cubicBezTo>
                  <a:cubicBezTo>
                    <a:pt x="2358359" y="6040255"/>
                    <a:pt x="1581959" y="5401313"/>
                    <a:pt x="1076274" y="4985423"/>
                  </a:cubicBezTo>
                  <a:cubicBezTo>
                    <a:pt x="570590" y="4569533"/>
                    <a:pt x="146935" y="3953087"/>
                    <a:pt x="35098" y="3323852"/>
                  </a:cubicBezTo>
                  <a:cubicBezTo>
                    <a:pt x="-92687" y="2646770"/>
                    <a:pt x="136312" y="1688019"/>
                    <a:pt x="593876" y="1134043"/>
                  </a:cubicBezTo>
                  <a:cubicBezTo>
                    <a:pt x="1051440" y="580067"/>
                    <a:pt x="2127808" y="30746"/>
                    <a:pt x="2780481" y="-2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8505720-2558-A390-8612-99A55D48F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7320892">
              <a:off x="11193220" y="1266534"/>
              <a:ext cx="1341234" cy="443910"/>
            </a:xfrm>
            <a:custGeom>
              <a:avLst/>
              <a:gdLst>
                <a:gd name="connsiteX0" fmla="*/ 0 w 1341234"/>
                <a:gd name="connsiteY0" fmla="*/ 254220 h 443910"/>
                <a:gd name="connsiteX1" fmla="*/ 406601 w 1341234"/>
                <a:gd name="connsiteY1" fmla="*/ 0 h 443910"/>
                <a:gd name="connsiteX2" fmla="*/ 457611 w 1341234"/>
                <a:gd name="connsiteY2" fmla="*/ 13676 h 443910"/>
                <a:gd name="connsiteX3" fmla="*/ 1341234 w 1341234"/>
                <a:gd name="connsiteY3" fmla="*/ 259580 h 443910"/>
                <a:gd name="connsiteX4" fmla="*/ 1301190 w 1341234"/>
                <a:gd name="connsiteY4" fmla="*/ 443736 h 443910"/>
                <a:gd name="connsiteX5" fmla="*/ 359344 w 1341234"/>
                <a:gd name="connsiteY5" fmla="*/ 311216 h 443910"/>
                <a:gd name="connsiteX6" fmla="*/ 47147 w 1341234"/>
                <a:gd name="connsiteY6" fmla="*/ 262014 h 443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1234" h="443910">
                  <a:moveTo>
                    <a:pt x="0" y="254220"/>
                  </a:moveTo>
                  <a:lnTo>
                    <a:pt x="406601" y="0"/>
                  </a:lnTo>
                  <a:lnTo>
                    <a:pt x="457611" y="13676"/>
                  </a:lnTo>
                  <a:cubicBezTo>
                    <a:pt x="858001" y="120586"/>
                    <a:pt x="1311317" y="239969"/>
                    <a:pt x="1341234" y="259580"/>
                  </a:cubicBezTo>
                  <a:cubicBezTo>
                    <a:pt x="1337155" y="299693"/>
                    <a:pt x="1315377" y="449736"/>
                    <a:pt x="1301190" y="443736"/>
                  </a:cubicBezTo>
                  <a:cubicBezTo>
                    <a:pt x="1267732" y="445553"/>
                    <a:pt x="557777" y="378967"/>
                    <a:pt x="359344" y="311216"/>
                  </a:cubicBezTo>
                  <a:cubicBezTo>
                    <a:pt x="245881" y="291075"/>
                    <a:pt x="140295" y="276238"/>
                    <a:pt x="47147" y="262014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720743B-9C97-37DF-D56A-D2A9E750BD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7320892">
              <a:off x="11193220" y="1266534"/>
              <a:ext cx="1341234" cy="443910"/>
            </a:xfrm>
            <a:custGeom>
              <a:avLst/>
              <a:gdLst>
                <a:gd name="connsiteX0" fmla="*/ 0 w 1341234"/>
                <a:gd name="connsiteY0" fmla="*/ 254220 h 443910"/>
                <a:gd name="connsiteX1" fmla="*/ 406601 w 1341234"/>
                <a:gd name="connsiteY1" fmla="*/ 0 h 443910"/>
                <a:gd name="connsiteX2" fmla="*/ 457611 w 1341234"/>
                <a:gd name="connsiteY2" fmla="*/ 13676 h 443910"/>
                <a:gd name="connsiteX3" fmla="*/ 1341234 w 1341234"/>
                <a:gd name="connsiteY3" fmla="*/ 259580 h 443910"/>
                <a:gd name="connsiteX4" fmla="*/ 1301190 w 1341234"/>
                <a:gd name="connsiteY4" fmla="*/ 443736 h 443910"/>
                <a:gd name="connsiteX5" fmla="*/ 359344 w 1341234"/>
                <a:gd name="connsiteY5" fmla="*/ 311216 h 443910"/>
                <a:gd name="connsiteX6" fmla="*/ 47147 w 1341234"/>
                <a:gd name="connsiteY6" fmla="*/ 262014 h 443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1234" h="443910">
                  <a:moveTo>
                    <a:pt x="0" y="254220"/>
                  </a:moveTo>
                  <a:lnTo>
                    <a:pt x="406601" y="0"/>
                  </a:lnTo>
                  <a:lnTo>
                    <a:pt x="457611" y="13676"/>
                  </a:lnTo>
                  <a:cubicBezTo>
                    <a:pt x="858001" y="120586"/>
                    <a:pt x="1311317" y="239969"/>
                    <a:pt x="1341234" y="259580"/>
                  </a:cubicBezTo>
                  <a:cubicBezTo>
                    <a:pt x="1337155" y="299693"/>
                    <a:pt x="1315377" y="449736"/>
                    <a:pt x="1301190" y="443736"/>
                  </a:cubicBezTo>
                  <a:cubicBezTo>
                    <a:pt x="1267732" y="445553"/>
                    <a:pt x="557777" y="378967"/>
                    <a:pt x="359344" y="311216"/>
                  </a:cubicBezTo>
                  <a:cubicBezTo>
                    <a:pt x="245881" y="291075"/>
                    <a:pt x="140295" y="276238"/>
                    <a:pt x="47147" y="262014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C3539A-A126-556F-3B61-690C785C7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42612" flipH="1" flipV="1">
              <a:off x="10264608" y="74723"/>
              <a:ext cx="1083994" cy="1037613"/>
            </a:xfrm>
            <a:custGeom>
              <a:avLst/>
              <a:gdLst>
                <a:gd name="connsiteX0" fmla="*/ 886520 w 1083994"/>
                <a:gd name="connsiteY0" fmla="*/ 0 h 1037613"/>
                <a:gd name="connsiteX1" fmla="*/ 990233 w 1083994"/>
                <a:gd name="connsiteY1" fmla="*/ 29654 h 1037613"/>
                <a:gd name="connsiteX2" fmla="*/ 993535 w 1083994"/>
                <a:gd name="connsiteY2" fmla="*/ 43082 h 1037613"/>
                <a:gd name="connsiteX3" fmla="*/ 1051675 w 1083994"/>
                <a:gd name="connsiteY3" fmla="*/ 356973 h 1037613"/>
                <a:gd name="connsiteX4" fmla="*/ 1083975 w 1083994"/>
                <a:gd name="connsiteY4" fmla="*/ 602023 h 1037613"/>
                <a:gd name="connsiteX5" fmla="*/ 966613 w 1083994"/>
                <a:gd name="connsiteY5" fmla="*/ 901753 h 1037613"/>
                <a:gd name="connsiteX6" fmla="*/ 713135 w 1083994"/>
                <a:gd name="connsiteY6" fmla="*/ 1026319 h 1037613"/>
                <a:gd name="connsiteX7" fmla="*/ 318855 w 1083994"/>
                <a:gd name="connsiteY7" fmla="*/ 989106 h 1037613"/>
                <a:gd name="connsiteX8" fmla="*/ 128776 w 1083994"/>
                <a:gd name="connsiteY8" fmla="*/ 649273 h 1037613"/>
                <a:gd name="connsiteX9" fmla="*/ 0 w 1083994"/>
                <a:gd name="connsiteY9" fmla="*/ 49738 h 1037613"/>
                <a:gd name="connsiteX10" fmla="*/ 620956 w 1083994"/>
                <a:gd name="connsiteY10" fmla="*/ 642355 h 1037613"/>
                <a:gd name="connsiteX11" fmla="*/ 886064 w 1083994"/>
                <a:gd name="connsiteY11" fmla="*/ 1039 h 1037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3994" h="1037613">
                  <a:moveTo>
                    <a:pt x="886520" y="0"/>
                  </a:moveTo>
                  <a:lnTo>
                    <a:pt x="990233" y="29654"/>
                  </a:lnTo>
                  <a:lnTo>
                    <a:pt x="993535" y="43082"/>
                  </a:lnTo>
                  <a:cubicBezTo>
                    <a:pt x="1016489" y="140998"/>
                    <a:pt x="1041157" y="264776"/>
                    <a:pt x="1051675" y="356973"/>
                  </a:cubicBezTo>
                  <a:lnTo>
                    <a:pt x="1083975" y="602023"/>
                  </a:lnTo>
                  <a:cubicBezTo>
                    <a:pt x="1084789" y="765231"/>
                    <a:pt x="1059669" y="806637"/>
                    <a:pt x="966613" y="901753"/>
                  </a:cubicBezTo>
                  <a:cubicBezTo>
                    <a:pt x="910153" y="966250"/>
                    <a:pt x="821095" y="1011760"/>
                    <a:pt x="713135" y="1026319"/>
                  </a:cubicBezTo>
                  <a:cubicBezTo>
                    <a:pt x="605175" y="1040878"/>
                    <a:pt x="416248" y="1051946"/>
                    <a:pt x="318855" y="989106"/>
                  </a:cubicBezTo>
                  <a:cubicBezTo>
                    <a:pt x="221462" y="926265"/>
                    <a:pt x="147001" y="727446"/>
                    <a:pt x="128776" y="649273"/>
                  </a:cubicBezTo>
                  <a:cubicBezTo>
                    <a:pt x="93895" y="519198"/>
                    <a:pt x="28063" y="235695"/>
                    <a:pt x="0" y="49738"/>
                  </a:cubicBezTo>
                  <a:cubicBezTo>
                    <a:pt x="152500" y="20987"/>
                    <a:pt x="429040" y="429202"/>
                    <a:pt x="620956" y="642355"/>
                  </a:cubicBezTo>
                  <a:cubicBezTo>
                    <a:pt x="695371" y="468649"/>
                    <a:pt x="814439" y="166732"/>
                    <a:pt x="886064" y="1039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5089FB1-F28D-0DD0-436F-D094F3C82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42612" flipH="1" flipV="1">
              <a:off x="10264609" y="74723"/>
              <a:ext cx="1083994" cy="1037611"/>
            </a:xfrm>
            <a:custGeom>
              <a:avLst/>
              <a:gdLst>
                <a:gd name="connsiteX0" fmla="*/ 886519 w 1083994"/>
                <a:gd name="connsiteY0" fmla="*/ 0 h 1037611"/>
                <a:gd name="connsiteX1" fmla="*/ 990233 w 1083994"/>
                <a:gd name="connsiteY1" fmla="*/ 29654 h 1037611"/>
                <a:gd name="connsiteX2" fmla="*/ 993535 w 1083994"/>
                <a:gd name="connsiteY2" fmla="*/ 43080 h 1037611"/>
                <a:gd name="connsiteX3" fmla="*/ 1051675 w 1083994"/>
                <a:gd name="connsiteY3" fmla="*/ 356971 h 1037611"/>
                <a:gd name="connsiteX4" fmla="*/ 1083975 w 1083994"/>
                <a:gd name="connsiteY4" fmla="*/ 602021 h 1037611"/>
                <a:gd name="connsiteX5" fmla="*/ 966613 w 1083994"/>
                <a:gd name="connsiteY5" fmla="*/ 901751 h 1037611"/>
                <a:gd name="connsiteX6" fmla="*/ 713135 w 1083994"/>
                <a:gd name="connsiteY6" fmla="*/ 1026317 h 1037611"/>
                <a:gd name="connsiteX7" fmla="*/ 318855 w 1083994"/>
                <a:gd name="connsiteY7" fmla="*/ 989104 h 1037611"/>
                <a:gd name="connsiteX8" fmla="*/ 128776 w 1083994"/>
                <a:gd name="connsiteY8" fmla="*/ 649271 h 1037611"/>
                <a:gd name="connsiteX9" fmla="*/ 0 w 1083994"/>
                <a:gd name="connsiteY9" fmla="*/ 49736 h 1037611"/>
                <a:gd name="connsiteX10" fmla="*/ 620956 w 1083994"/>
                <a:gd name="connsiteY10" fmla="*/ 642353 h 1037611"/>
                <a:gd name="connsiteX11" fmla="*/ 886064 w 1083994"/>
                <a:gd name="connsiteY11" fmla="*/ 1037 h 1037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3994" h="1037611">
                  <a:moveTo>
                    <a:pt x="886519" y="0"/>
                  </a:moveTo>
                  <a:lnTo>
                    <a:pt x="990233" y="29654"/>
                  </a:lnTo>
                  <a:lnTo>
                    <a:pt x="993535" y="43080"/>
                  </a:lnTo>
                  <a:cubicBezTo>
                    <a:pt x="1016489" y="140996"/>
                    <a:pt x="1041157" y="264774"/>
                    <a:pt x="1051675" y="356971"/>
                  </a:cubicBezTo>
                  <a:lnTo>
                    <a:pt x="1083975" y="602021"/>
                  </a:lnTo>
                  <a:cubicBezTo>
                    <a:pt x="1084789" y="765229"/>
                    <a:pt x="1059669" y="806635"/>
                    <a:pt x="966613" y="901751"/>
                  </a:cubicBezTo>
                  <a:cubicBezTo>
                    <a:pt x="910153" y="966248"/>
                    <a:pt x="821095" y="1011758"/>
                    <a:pt x="713135" y="1026317"/>
                  </a:cubicBezTo>
                  <a:cubicBezTo>
                    <a:pt x="605175" y="1040876"/>
                    <a:pt x="416248" y="1051944"/>
                    <a:pt x="318855" y="989104"/>
                  </a:cubicBezTo>
                  <a:cubicBezTo>
                    <a:pt x="221462" y="926263"/>
                    <a:pt x="147001" y="727444"/>
                    <a:pt x="128776" y="649271"/>
                  </a:cubicBezTo>
                  <a:cubicBezTo>
                    <a:pt x="93895" y="519196"/>
                    <a:pt x="28063" y="235693"/>
                    <a:pt x="0" y="49736"/>
                  </a:cubicBezTo>
                  <a:cubicBezTo>
                    <a:pt x="152500" y="20985"/>
                    <a:pt x="429040" y="429200"/>
                    <a:pt x="620956" y="642353"/>
                  </a:cubicBezTo>
                  <a:cubicBezTo>
                    <a:pt x="695371" y="468647"/>
                    <a:pt x="814439" y="166730"/>
                    <a:pt x="886064" y="1037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9AE3F-88A6-E84C-8EB0-85141BD74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596243"/>
            <a:ext cx="4953000" cy="357349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Organisational Culture is a multifaceted concept, with various models which offers distinct perspectives. </a:t>
            </a:r>
          </a:p>
          <a:p>
            <a:r>
              <a:rPr lang="en-GB" sz="1600" dirty="0">
                <a:solidFill>
                  <a:schemeClr val="tx2"/>
                </a:solidFill>
              </a:rPr>
              <a:t>Schein’s model emphasizes artefacts , value, and assumption , while Cameron and Quinn’s Competing Values.</a:t>
            </a:r>
          </a:p>
          <a:p>
            <a:r>
              <a:rPr lang="en-GB" sz="1600" dirty="0">
                <a:solidFill>
                  <a:schemeClr val="tx2"/>
                </a:solidFill>
              </a:rPr>
              <a:t>Schein’s Model: Artefacts , Google open workspaces and collaborative environments.</a:t>
            </a:r>
          </a:p>
          <a:p>
            <a:r>
              <a:rPr lang="en-GB" sz="1600" dirty="0">
                <a:solidFill>
                  <a:schemeClr val="tx2"/>
                </a:solidFill>
              </a:rPr>
              <a:t>Values: Emphasis on innovation and experimentation </a:t>
            </a:r>
          </a:p>
          <a:p>
            <a:r>
              <a:rPr lang="en-GB" sz="1600" dirty="0">
                <a:solidFill>
                  <a:schemeClr val="tx2"/>
                </a:solidFill>
              </a:rPr>
              <a:t>Assumptions : Fundamental belief in the power of creativity and exploration </a:t>
            </a:r>
          </a:p>
        </p:txBody>
      </p:sp>
    </p:spTree>
    <p:extLst>
      <p:ext uri="{BB962C8B-B14F-4D97-AF65-F5344CB8AC3E}">
        <p14:creationId xmlns:p14="http://schemas.microsoft.com/office/powerpoint/2010/main" val="3143024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7C2BE-73CF-7E46-BCA9-B8E17B7FA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459" y="278969"/>
            <a:ext cx="3945056" cy="1053885"/>
          </a:xfrm>
        </p:spPr>
        <p:txBody>
          <a:bodyPr anchor="b">
            <a:normAutofit/>
          </a:bodyPr>
          <a:lstStyle/>
          <a:p>
            <a:r>
              <a:rPr lang="en-GB" sz="3200" dirty="0"/>
              <a:t>Competing Value Framework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A663496-8420-B242-8B54-242635902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459" y="1921790"/>
            <a:ext cx="6509287" cy="4059518"/>
          </a:xfrm>
        </p:spPr>
        <p:txBody>
          <a:bodyPr anchor="t">
            <a:normAutofit/>
          </a:bodyPr>
          <a:lstStyle/>
          <a:p>
            <a:r>
              <a:rPr lang="en-GB" sz="1800" dirty="0"/>
              <a:t>Clan Culture: Google’s collaborative and team-oriented approach.</a:t>
            </a:r>
          </a:p>
          <a:p>
            <a:r>
              <a:rPr lang="en-GB" sz="1800" dirty="0"/>
              <a:t>Adhocracy culture : Encouragement of innovation and the 20%time policy.</a:t>
            </a:r>
          </a:p>
          <a:p>
            <a:r>
              <a:rPr lang="en-GB" sz="1800" dirty="0"/>
              <a:t>Market Culture : Focus on delivering high-quality products . </a:t>
            </a:r>
          </a:p>
          <a:p>
            <a:r>
              <a:rPr lang="en-GB" sz="1800" dirty="0"/>
              <a:t>Hierarchy Culture :Stability through effective management structures.</a:t>
            </a:r>
          </a:p>
          <a:p>
            <a:r>
              <a:rPr lang="en-GB" sz="1800" dirty="0"/>
              <a:t>Schein's model delves deeply into the underlying assumptions</a:t>
            </a:r>
          </a:p>
          <a:p>
            <a:r>
              <a:rPr lang="en-GB" sz="1800" dirty="0"/>
              <a:t>it shape Google culture, the Competing Value Framework </a:t>
            </a:r>
          </a:p>
          <a:p>
            <a:r>
              <a:rPr lang="en-GB" sz="1800" dirty="0"/>
              <a:t>offers a more comprehensive classification</a:t>
            </a:r>
          </a:p>
          <a:p>
            <a:r>
              <a:rPr lang="en-GB" sz="1800" dirty="0"/>
              <a:t>It encompasses the various aspects that show how Google manages to strike a balance between adhocracy-driven innovation and clan-like collaboration.</a:t>
            </a:r>
          </a:p>
        </p:txBody>
      </p:sp>
      <p:pic>
        <p:nvPicPr>
          <p:cNvPr id="39" name="Picture 4" descr="Colourful carved figures of humans">
            <a:extLst>
              <a:ext uri="{FF2B5EF4-FFF2-40B4-BE49-F238E27FC236}">
                <a16:creationId xmlns:a16="http://schemas.microsoft.com/office/drawing/2014/main" id="{D1D6BB49-12F7-625E-F718-B0BCC746D1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07" r="12974" b="-1"/>
          <a:stretch/>
        </p:blipFill>
        <p:spPr>
          <a:xfrm>
            <a:off x="7671661" y="10"/>
            <a:ext cx="4520338" cy="6857990"/>
          </a:xfrm>
          <a:prstGeom prst="rect">
            <a:avLst/>
          </a:prstGeom>
        </p:spPr>
      </p:pic>
      <p:grpSp>
        <p:nvGrpSpPr>
          <p:cNvPr id="40" name="Group 8">
            <a:extLst>
              <a:ext uri="{FF2B5EF4-FFF2-40B4-BE49-F238E27FC236}">
                <a16:creationId xmlns:a16="http://schemas.microsoft.com/office/drawing/2014/main" id="{A5AFD70F-20E3-55D2-E154-7D4FACFBB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FBDB812-268E-7EC5-B48A-752271816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10">
              <a:extLst>
                <a:ext uri="{FF2B5EF4-FFF2-40B4-BE49-F238E27FC236}">
                  <a16:creationId xmlns:a16="http://schemas.microsoft.com/office/drawing/2014/main" id="{EDA30E18-AA70-D998-AAFC-727CB0367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42064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E613E4D3-8CA8-6F13-89BC-C39A9CACE8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54" r="32987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AC69D-DAAD-1A41-BCD4-E80FB7794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CECE5-1C13-6F4D-871F-89A07609D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In conclusion , Google’s success is a testament to its ability and harness the strengths of various cultural models adapting to the ever-changing landscape of the tech industry .As we apply these insights to our own contexts, let's remember the importance of fostering flexibility , encouraging innovation , and maintaining stability for long-term success.</a:t>
            </a:r>
          </a:p>
        </p:txBody>
      </p:sp>
    </p:spTree>
    <p:extLst>
      <p:ext uri="{BB962C8B-B14F-4D97-AF65-F5344CB8AC3E}">
        <p14:creationId xmlns:p14="http://schemas.microsoft.com/office/powerpoint/2010/main" val="3604285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02539-0827-D74A-8246-D9605A2EE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Reference list :</a:t>
            </a:r>
          </a:p>
        </p:txBody>
      </p:sp>
      <p:pic>
        <p:nvPicPr>
          <p:cNvPr id="25" name="Picture 4" descr="Close up of book pages">
            <a:extLst>
              <a:ext uri="{FF2B5EF4-FFF2-40B4-BE49-F238E27FC236}">
                <a16:creationId xmlns:a16="http://schemas.microsoft.com/office/drawing/2014/main" id="{007F87D9-8EEC-AB0F-F2C9-3D3D1D6674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23" r="1154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26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D4104-15B2-704D-A90E-CCE324C9F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 </a:t>
            </a:r>
            <a:r>
              <a:rPr lang="en-GB" sz="2000" i="1"/>
              <a:t>Cameron,K.S.,&amp;Quinn.(2006).Diagnosis changing organisational culture. John Wiley &amp;Sons .</a:t>
            </a:r>
          </a:p>
          <a:p>
            <a:r>
              <a:rPr lang="en-GB" sz="2000" i="1"/>
              <a:t>Google.(2021).Our culture .</a:t>
            </a:r>
          </a:p>
          <a:p>
            <a:r>
              <a:rPr lang="en-GB" sz="2000" i="1"/>
              <a:t>Hofstede.(1980).Culture’s Consequences: International Differences in Work-Related Values . Sage Publications.</a:t>
            </a:r>
          </a:p>
          <a:p>
            <a:r>
              <a:rPr lang="en-GB" sz="2000" i="1"/>
              <a:t>Schein, E.H.(1990).Organisational culture .American Psychologist,45(2),109-119.</a:t>
            </a:r>
          </a:p>
        </p:txBody>
      </p:sp>
    </p:spTree>
    <p:extLst>
      <p:ext uri="{BB962C8B-B14F-4D97-AF65-F5344CB8AC3E}">
        <p14:creationId xmlns:p14="http://schemas.microsoft.com/office/powerpoint/2010/main" val="3863884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6127</TotalTime>
  <Words>447</Words>
  <Application>Microsoft Macintosh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WORKPLACE CULTURE AND  ITS IMPACT ON ORGANISATIONAL EFFICIENCY(BMSW5015”)  STUDENT NUMBER:2026029 CELESTINA LAVINIA MUSTATA LECTURER NAME: SAMUEL OFORI </vt:lpstr>
      <vt:lpstr>Introduction </vt:lpstr>
      <vt:lpstr>Main body</vt:lpstr>
      <vt:lpstr>Comparative Analysis of Organisational Culture Models</vt:lpstr>
      <vt:lpstr>Competing Value Framework</vt:lpstr>
      <vt:lpstr>Conclusion</vt:lpstr>
      <vt:lpstr>Reference list 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 CULTURE AND  ITS IMPACT ON ORGANISATIONAL EFFICIENCY(BMSW5015”)  STUDENT NUMBER:2026029 CELESTINA LAVINIA MUSTATA LECTURER NAME: SAMUEL OFORI </dc:title>
  <dc:creator>elisei mustata</dc:creator>
  <cp:lastModifiedBy>elisei mustata</cp:lastModifiedBy>
  <cp:revision>1</cp:revision>
  <dcterms:created xsi:type="dcterms:W3CDTF">2023-11-06T13:23:57Z</dcterms:created>
  <dcterms:modified xsi:type="dcterms:W3CDTF">2023-11-10T19:31:53Z</dcterms:modified>
</cp:coreProperties>
</file>