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26E9C5-4D99-E239-96FF-3A469A507C8F}" v="38" dt="2023-03-03T09:33:55.328"/>
    <p1510:client id="{235E08B3-BC34-78E1-7C28-44D40B04279A}" v="6" dt="2023-03-03T12:23:09.595"/>
    <p1510:client id="{32EA189F-C070-81D0-012C-4B43FEB57525}" v="6" dt="2023-03-03T15:53:55.374"/>
    <p1510:client id="{43FD9412-C9BF-4BC9-D267-A9ED255DA234}" v="6" dt="2023-03-01T20:24:47.140"/>
    <p1510:client id="{50453A40-D671-EE83-9C6E-F0D431240954}" v="8" dt="2023-03-01T20:42:34.080"/>
    <p1510:client id="{6A9D75AC-0CF5-3DFA-400F-3FDBDECEBD77}" v="39" dt="2023-03-05T15:58:36.769"/>
    <p1510:client id="{7A0100E3-900D-DB5E-F430-D2CA1B355A97}" v="279" dt="2023-03-05T19:14:09.146"/>
    <p1510:client id="{AE056CDD-6C86-5372-6F0E-383E2847D2F2}" v="21" dt="2023-03-03T14:43:36.563"/>
    <p1510:client id="{C47ED7AF-0405-F424-610E-082A7947DCA1}" v="143" dt="2023-03-01T17:58:35.036"/>
    <p1510:client id="{D22E1226-53CE-54EC-9701-9C7AADB92DBE}" v="14" dt="2023-03-05T17:35:58.414"/>
    <p1510:client id="{D731DE68-79E0-445E-A586-12A38DA7E606}" v="65" dt="2023-03-01T12:34:28.938"/>
    <p1510:client id="{E00CDCC1-69FB-5020-B91A-1B41D8E73108}" v="13" dt="2023-03-05T16:58:29.147"/>
    <p1510:client id="{FC33C2EB-51DC-6534-3467-E0CEECA8E269}" v="9" dt="2023-03-05T16:34:04.1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3/5/2023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6590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3/5/2023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52893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3/5/2023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50508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3/5/2023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41425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3/5/2023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07408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3/5/2023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49339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3/5/2023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89288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3/5/2023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02526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3/5/2023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30832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3/5/2023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0028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3/5/2023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58754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3/5/2023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39193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8">
            <a:extLst>
              <a:ext uri="{FF2B5EF4-FFF2-40B4-BE49-F238E27FC236}">
                <a16:creationId xmlns:a16="http://schemas.microsoft.com/office/drawing/2014/main" id="{06E15305-164C-44CD-9E0F-420C2DC1B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5" name="Rectangle 10">
            <a:extLst>
              <a:ext uri="{FF2B5EF4-FFF2-40B4-BE49-F238E27FC236}">
                <a16:creationId xmlns:a16="http://schemas.microsoft.com/office/drawing/2014/main" id="{4A2DC5C2-CCA7-49E4-B67F-6F121D4889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Picture 3" descr="Abstract smoke background">
            <a:extLst>
              <a:ext uri="{FF2B5EF4-FFF2-40B4-BE49-F238E27FC236}">
                <a16:creationId xmlns:a16="http://schemas.microsoft.com/office/drawing/2014/main" id="{641A4660-43E2-2A36-4576-178EFE638F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616" r="-2" b="9863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27966D5E-7857-415C-B50C-0DD96BCB7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7986" y="0"/>
            <a:ext cx="10615629" cy="6858000"/>
          </a:xfrm>
          <a:custGeom>
            <a:avLst/>
            <a:gdLst>
              <a:gd name="connsiteX0" fmla="*/ 7169276 w 10615629"/>
              <a:gd name="connsiteY0" fmla="*/ 5704266 h 6858000"/>
              <a:gd name="connsiteX1" fmla="*/ 7514897 w 10615629"/>
              <a:gd name="connsiteY1" fmla="*/ 6049887 h 6858000"/>
              <a:gd name="connsiteX2" fmla="*/ 7169276 w 10615629"/>
              <a:gd name="connsiteY2" fmla="*/ 6395508 h 6858000"/>
              <a:gd name="connsiteX3" fmla="*/ 6823655 w 10615629"/>
              <a:gd name="connsiteY3" fmla="*/ 6049887 h 6858000"/>
              <a:gd name="connsiteX4" fmla="*/ 7169276 w 10615629"/>
              <a:gd name="connsiteY4" fmla="*/ 5704266 h 6858000"/>
              <a:gd name="connsiteX5" fmla="*/ 10010446 w 10615629"/>
              <a:gd name="connsiteY5" fmla="*/ 2324705 h 6858000"/>
              <a:gd name="connsiteX6" fmla="*/ 10456760 w 10615629"/>
              <a:gd name="connsiteY6" fmla="*/ 2771019 h 6858000"/>
              <a:gd name="connsiteX7" fmla="*/ 10010446 w 10615629"/>
              <a:gd name="connsiteY7" fmla="*/ 3217333 h 6858000"/>
              <a:gd name="connsiteX8" fmla="*/ 9564132 w 10615629"/>
              <a:gd name="connsiteY8" fmla="*/ 2771019 h 6858000"/>
              <a:gd name="connsiteX9" fmla="*/ 10010446 w 10615629"/>
              <a:gd name="connsiteY9" fmla="*/ 2324705 h 6858000"/>
              <a:gd name="connsiteX10" fmla="*/ 10354145 w 10615629"/>
              <a:gd name="connsiteY10" fmla="*/ 1665213 h 6858000"/>
              <a:gd name="connsiteX11" fmla="*/ 10615629 w 10615629"/>
              <a:gd name="connsiteY11" fmla="*/ 1926697 h 6858000"/>
              <a:gd name="connsiteX12" fmla="*/ 10354145 w 10615629"/>
              <a:gd name="connsiteY12" fmla="*/ 2188181 h 6858000"/>
              <a:gd name="connsiteX13" fmla="*/ 10092661 w 10615629"/>
              <a:gd name="connsiteY13" fmla="*/ 1926697 h 6858000"/>
              <a:gd name="connsiteX14" fmla="*/ 10354145 w 10615629"/>
              <a:gd name="connsiteY14" fmla="*/ 1665213 h 6858000"/>
              <a:gd name="connsiteX15" fmla="*/ 1458901 w 10615629"/>
              <a:gd name="connsiteY15" fmla="*/ 659644 h 6858000"/>
              <a:gd name="connsiteX16" fmla="*/ 1905215 w 10615629"/>
              <a:gd name="connsiteY16" fmla="*/ 1105958 h 6858000"/>
              <a:gd name="connsiteX17" fmla="*/ 1458901 w 10615629"/>
              <a:gd name="connsiteY17" fmla="*/ 1552272 h 6858000"/>
              <a:gd name="connsiteX18" fmla="*/ 1012587 w 10615629"/>
              <a:gd name="connsiteY18" fmla="*/ 1105958 h 6858000"/>
              <a:gd name="connsiteX19" fmla="*/ 1458901 w 10615629"/>
              <a:gd name="connsiteY19" fmla="*/ 659644 h 6858000"/>
              <a:gd name="connsiteX20" fmla="*/ 6674038 w 10615629"/>
              <a:gd name="connsiteY20" fmla="*/ 0 h 6858000"/>
              <a:gd name="connsiteX21" fmla="*/ 10121228 w 10615629"/>
              <a:gd name="connsiteY21" fmla="*/ 0 h 6858000"/>
              <a:gd name="connsiteX22" fmla="*/ 10122250 w 10615629"/>
              <a:gd name="connsiteY22" fmla="*/ 1542 h 6858000"/>
              <a:gd name="connsiteX23" fmla="*/ 9914575 w 10615629"/>
              <a:gd name="connsiteY23" fmla="*/ 1714821 h 6858000"/>
              <a:gd name="connsiteX24" fmla="*/ 9361609 w 10615629"/>
              <a:gd name="connsiteY24" fmla="*/ 2396453 h 6858000"/>
              <a:gd name="connsiteX25" fmla="*/ 9334635 w 10615629"/>
              <a:gd name="connsiteY25" fmla="*/ 3107486 h 6858000"/>
              <a:gd name="connsiteX26" fmla="*/ 9815042 w 10615629"/>
              <a:gd name="connsiteY26" fmla="*/ 3891891 h 6858000"/>
              <a:gd name="connsiteX27" fmla="*/ 9376176 w 10615629"/>
              <a:gd name="connsiteY27" fmla="*/ 5202286 h 6858000"/>
              <a:gd name="connsiteX28" fmla="*/ 7869813 w 10615629"/>
              <a:gd name="connsiteY28" fmla="*/ 5436960 h 6858000"/>
              <a:gd name="connsiteX29" fmla="*/ 6545392 w 10615629"/>
              <a:gd name="connsiteY29" fmla="*/ 5630362 h 6858000"/>
              <a:gd name="connsiteX30" fmla="*/ 5772723 w 10615629"/>
              <a:gd name="connsiteY30" fmla="*/ 6502431 h 6858000"/>
              <a:gd name="connsiteX31" fmla="*/ 5542129 w 10615629"/>
              <a:gd name="connsiteY31" fmla="*/ 6791052 h 6858000"/>
              <a:gd name="connsiteX32" fmla="*/ 5487454 w 10615629"/>
              <a:gd name="connsiteY32" fmla="*/ 6858000 h 6858000"/>
              <a:gd name="connsiteX33" fmla="*/ 3860772 w 10615629"/>
              <a:gd name="connsiteY33" fmla="*/ 6858000 h 6858000"/>
              <a:gd name="connsiteX34" fmla="*/ 3806309 w 10615629"/>
              <a:gd name="connsiteY34" fmla="*/ 6753976 h 6858000"/>
              <a:gd name="connsiteX35" fmla="*/ 3692626 w 10615629"/>
              <a:gd name="connsiteY35" fmla="*/ 6315366 h 6858000"/>
              <a:gd name="connsiteX36" fmla="*/ 2561203 w 10615629"/>
              <a:gd name="connsiteY36" fmla="*/ 5694965 h 6858000"/>
              <a:gd name="connsiteX37" fmla="*/ 69617 w 10615629"/>
              <a:gd name="connsiteY37" fmla="*/ 4316865 h 6858000"/>
              <a:gd name="connsiteX38" fmla="*/ 1643 w 10615629"/>
              <a:gd name="connsiteY38" fmla="*/ 3718987 h 6858000"/>
              <a:gd name="connsiteX39" fmla="*/ 368893 w 10615629"/>
              <a:gd name="connsiteY39" fmla="*/ 2555465 h 6858000"/>
              <a:gd name="connsiteX40" fmla="*/ 1113509 w 10615629"/>
              <a:gd name="connsiteY40" fmla="*/ 2231777 h 6858000"/>
              <a:gd name="connsiteX41" fmla="*/ 2037233 w 10615629"/>
              <a:gd name="connsiteY41" fmla="*/ 2044714 h 6858000"/>
              <a:gd name="connsiteX42" fmla="*/ 2547311 w 10615629"/>
              <a:gd name="connsiteY42" fmla="*/ 1444273 h 6858000"/>
              <a:gd name="connsiteX43" fmla="*/ 3900864 w 10615629"/>
              <a:gd name="connsiteY43" fmla="*/ 617925 h 6858000"/>
              <a:gd name="connsiteX44" fmla="*/ 4571572 w 10615629"/>
              <a:gd name="connsiteY44" fmla="*/ 899937 h 6858000"/>
              <a:gd name="connsiteX45" fmla="*/ 6039226 w 10615629"/>
              <a:gd name="connsiteY45" fmla="*/ 670658 h 6858000"/>
              <a:gd name="connsiteX46" fmla="*/ 6656610 w 10615629"/>
              <a:gd name="connsiteY46" fmla="*/ 1615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10615629" h="6858000">
                <a:moveTo>
                  <a:pt x="7169276" y="5704266"/>
                </a:moveTo>
                <a:cubicBezTo>
                  <a:pt x="7360157" y="5704266"/>
                  <a:pt x="7514897" y="5859006"/>
                  <a:pt x="7514897" y="6049887"/>
                </a:cubicBezTo>
                <a:cubicBezTo>
                  <a:pt x="7514897" y="6240768"/>
                  <a:pt x="7360157" y="6395508"/>
                  <a:pt x="7169276" y="6395508"/>
                </a:cubicBezTo>
                <a:cubicBezTo>
                  <a:pt x="6978395" y="6395508"/>
                  <a:pt x="6823655" y="6240768"/>
                  <a:pt x="6823655" y="6049887"/>
                </a:cubicBezTo>
                <a:cubicBezTo>
                  <a:pt x="6823655" y="5859006"/>
                  <a:pt x="6978395" y="5704266"/>
                  <a:pt x="7169276" y="5704266"/>
                </a:cubicBezTo>
                <a:close/>
                <a:moveTo>
                  <a:pt x="10010446" y="2324705"/>
                </a:moveTo>
                <a:cubicBezTo>
                  <a:pt x="10256938" y="2324705"/>
                  <a:pt x="10456760" y="2524528"/>
                  <a:pt x="10456760" y="2771019"/>
                </a:cubicBezTo>
                <a:cubicBezTo>
                  <a:pt x="10456760" y="3017511"/>
                  <a:pt x="10256938" y="3217333"/>
                  <a:pt x="10010446" y="3217333"/>
                </a:cubicBezTo>
                <a:cubicBezTo>
                  <a:pt x="9763954" y="3217333"/>
                  <a:pt x="9564132" y="3017511"/>
                  <a:pt x="9564132" y="2771019"/>
                </a:cubicBezTo>
                <a:cubicBezTo>
                  <a:pt x="9564132" y="2524528"/>
                  <a:pt x="9763954" y="2324705"/>
                  <a:pt x="10010446" y="2324705"/>
                </a:cubicBezTo>
                <a:close/>
                <a:moveTo>
                  <a:pt x="10354145" y="1665213"/>
                </a:moveTo>
                <a:cubicBezTo>
                  <a:pt x="10498559" y="1665213"/>
                  <a:pt x="10615629" y="1782283"/>
                  <a:pt x="10615629" y="1926697"/>
                </a:cubicBezTo>
                <a:cubicBezTo>
                  <a:pt x="10615629" y="2071111"/>
                  <a:pt x="10498559" y="2188181"/>
                  <a:pt x="10354145" y="2188181"/>
                </a:cubicBezTo>
                <a:cubicBezTo>
                  <a:pt x="10209731" y="2188181"/>
                  <a:pt x="10092661" y="2071111"/>
                  <a:pt x="10092661" y="1926697"/>
                </a:cubicBezTo>
                <a:cubicBezTo>
                  <a:pt x="10092661" y="1782283"/>
                  <a:pt x="10209731" y="1665213"/>
                  <a:pt x="10354145" y="1665213"/>
                </a:cubicBezTo>
                <a:close/>
                <a:moveTo>
                  <a:pt x="1458901" y="659644"/>
                </a:moveTo>
                <a:cubicBezTo>
                  <a:pt x="1705393" y="659644"/>
                  <a:pt x="1905215" y="859466"/>
                  <a:pt x="1905215" y="1105958"/>
                </a:cubicBezTo>
                <a:cubicBezTo>
                  <a:pt x="1905215" y="1352450"/>
                  <a:pt x="1705393" y="1552272"/>
                  <a:pt x="1458901" y="1552272"/>
                </a:cubicBezTo>
                <a:cubicBezTo>
                  <a:pt x="1212409" y="1552272"/>
                  <a:pt x="1012587" y="1352450"/>
                  <a:pt x="1012587" y="1105958"/>
                </a:cubicBezTo>
                <a:cubicBezTo>
                  <a:pt x="1012587" y="859466"/>
                  <a:pt x="1212409" y="659644"/>
                  <a:pt x="1458901" y="659644"/>
                </a:cubicBezTo>
                <a:close/>
                <a:moveTo>
                  <a:pt x="6674038" y="0"/>
                </a:moveTo>
                <a:lnTo>
                  <a:pt x="10121228" y="0"/>
                </a:lnTo>
                <a:lnTo>
                  <a:pt x="10122250" y="1542"/>
                </a:lnTo>
                <a:cubicBezTo>
                  <a:pt x="10407914" y="485220"/>
                  <a:pt x="10448238" y="1134713"/>
                  <a:pt x="9914575" y="1714821"/>
                </a:cubicBezTo>
                <a:cubicBezTo>
                  <a:pt x="9716856" y="1929804"/>
                  <a:pt x="9539638" y="2164208"/>
                  <a:pt x="9361609" y="2396453"/>
                </a:cubicBezTo>
                <a:cubicBezTo>
                  <a:pt x="9193292" y="2616157"/>
                  <a:pt x="9188572" y="2869712"/>
                  <a:pt x="9334635" y="3107486"/>
                </a:cubicBezTo>
                <a:cubicBezTo>
                  <a:pt x="9495670" y="3368730"/>
                  <a:pt x="9683004" y="3617025"/>
                  <a:pt x="9815042" y="3891891"/>
                </a:cubicBezTo>
                <a:cubicBezTo>
                  <a:pt x="10050525" y="4382007"/>
                  <a:pt x="9955575" y="4864841"/>
                  <a:pt x="9376176" y="5202286"/>
                </a:cubicBezTo>
                <a:cubicBezTo>
                  <a:pt x="8901029" y="5479039"/>
                  <a:pt x="8396077" y="5489829"/>
                  <a:pt x="7869813" y="5436960"/>
                </a:cubicBezTo>
                <a:cubicBezTo>
                  <a:pt x="7414764" y="5391373"/>
                  <a:pt x="6924917" y="5356038"/>
                  <a:pt x="6545392" y="5630362"/>
                </a:cubicBezTo>
                <a:cubicBezTo>
                  <a:pt x="6238294" y="5852628"/>
                  <a:pt x="6024795" y="6205178"/>
                  <a:pt x="5772723" y="6502431"/>
                </a:cubicBezTo>
                <a:cubicBezTo>
                  <a:pt x="5693285" y="6596233"/>
                  <a:pt x="5618533" y="6694485"/>
                  <a:pt x="5542129" y="6791052"/>
                </a:cubicBezTo>
                <a:lnTo>
                  <a:pt x="5487454" y="6858000"/>
                </a:lnTo>
                <a:lnTo>
                  <a:pt x="3860772" y="6858000"/>
                </a:lnTo>
                <a:lnTo>
                  <a:pt x="3806309" y="6753976"/>
                </a:lnTo>
                <a:cubicBezTo>
                  <a:pt x="3748311" y="6617180"/>
                  <a:pt x="3717510" y="6461835"/>
                  <a:pt x="3692626" y="6315366"/>
                </a:cubicBezTo>
                <a:cubicBezTo>
                  <a:pt x="3594980" y="5743923"/>
                  <a:pt x="2996563" y="5569132"/>
                  <a:pt x="2561203" y="5694965"/>
                </a:cubicBezTo>
                <a:cubicBezTo>
                  <a:pt x="1295584" y="6063834"/>
                  <a:pt x="405173" y="5417942"/>
                  <a:pt x="69617" y="4316865"/>
                </a:cubicBezTo>
                <a:cubicBezTo>
                  <a:pt x="12163" y="4128181"/>
                  <a:pt x="22818" y="3919404"/>
                  <a:pt x="1643" y="3718987"/>
                </a:cubicBezTo>
                <a:cubicBezTo>
                  <a:pt x="-11845" y="3285650"/>
                  <a:pt x="53163" y="2879692"/>
                  <a:pt x="368893" y="2555465"/>
                </a:cubicBezTo>
                <a:cubicBezTo>
                  <a:pt x="570254" y="2348709"/>
                  <a:pt x="826642" y="2266304"/>
                  <a:pt x="1113509" y="2231777"/>
                </a:cubicBezTo>
                <a:cubicBezTo>
                  <a:pt x="1425464" y="2194013"/>
                  <a:pt x="1739171" y="2139122"/>
                  <a:pt x="2037233" y="2044714"/>
                </a:cubicBezTo>
                <a:cubicBezTo>
                  <a:pt x="2313448" y="1957047"/>
                  <a:pt x="2430109" y="1689061"/>
                  <a:pt x="2547311" y="1444273"/>
                </a:cubicBezTo>
                <a:cubicBezTo>
                  <a:pt x="2839304" y="834121"/>
                  <a:pt x="3300290" y="529585"/>
                  <a:pt x="3900864" y="617925"/>
                </a:cubicBezTo>
                <a:cubicBezTo>
                  <a:pt x="4133785" y="652182"/>
                  <a:pt x="4362119" y="778959"/>
                  <a:pt x="4571572" y="899937"/>
                </a:cubicBezTo>
                <a:cubicBezTo>
                  <a:pt x="5133170" y="1224435"/>
                  <a:pt x="5641899" y="1068660"/>
                  <a:pt x="6039226" y="670658"/>
                </a:cubicBezTo>
                <a:cubicBezTo>
                  <a:pt x="6250634" y="458239"/>
                  <a:pt x="6444898" y="227157"/>
                  <a:pt x="6656610" y="16159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91743" y="1122363"/>
            <a:ext cx="6458556" cy="2387600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cs typeface="Posterama"/>
              </a:rPr>
              <a:t>Kelly Evans </a:t>
            </a:r>
            <a:br>
              <a:rPr lang="en-GB" dirty="0">
                <a:cs typeface="Posterama"/>
              </a:rPr>
            </a:br>
            <a:r>
              <a:rPr lang="en-GB" dirty="0">
                <a:cs typeface="Posterama"/>
              </a:rPr>
              <a:t>2004456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91743" y="3602038"/>
            <a:ext cx="6458556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dirty="0"/>
              <a:t>The fight against online child </a:t>
            </a:r>
            <a:r>
              <a:rPr lang="en-GB"/>
              <a:t>expolitation.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B98C8F-8564-1ACF-4819-6283197EBB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Posterama"/>
              </a:rPr>
              <a:t>Contents.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580C66-505F-E753-1EA2-E97FCDCD5D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/>
              <a:t>Advantages of digital platforms in our community.</a:t>
            </a:r>
          </a:p>
          <a:p>
            <a:r>
              <a:rPr lang="en-GB" sz="2800" dirty="0"/>
              <a:t>Advantages of online digital platforms for children.</a:t>
            </a:r>
          </a:p>
          <a:p>
            <a:r>
              <a:rPr lang="en-GB" sz="2800" dirty="0"/>
              <a:t>Disadvantages of online platforms.</a:t>
            </a:r>
          </a:p>
          <a:p>
            <a:r>
              <a:rPr lang="en-GB" sz="2800" dirty="0"/>
              <a:t>How digital platforms are used to their advantage.</a:t>
            </a:r>
          </a:p>
          <a:p>
            <a:r>
              <a:rPr lang="en-GB" sz="2800" dirty="0"/>
              <a:t>Any questions.</a:t>
            </a:r>
          </a:p>
          <a:p>
            <a:r>
              <a:rPr lang="en-GB" sz="2800" dirty="0"/>
              <a:t>References.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955979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679E20-A8A1-F93C-8668-82B5332920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0316" y="224334"/>
            <a:ext cx="5412084" cy="1972111"/>
          </a:xfrm>
        </p:spPr>
        <p:txBody>
          <a:bodyPr>
            <a:normAutofit fontScale="90000"/>
          </a:bodyPr>
          <a:lstStyle/>
          <a:p>
            <a:r>
              <a:rPr lang="en-GB" dirty="0">
                <a:cs typeface="Posterama"/>
              </a:rPr>
              <a:t>Advantages of digital platforms in our community.</a:t>
            </a:r>
            <a:endParaRPr lang="en-GB" dirty="0"/>
          </a:p>
        </p:txBody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D253704B-27D4-F6C3-83D2-9C5C5E18880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182" r="1915" b="2"/>
          <a:stretch/>
        </p:blipFill>
        <p:spPr>
          <a:xfrm>
            <a:off x="2" y="10"/>
            <a:ext cx="6164130" cy="5529421"/>
          </a:xfrm>
          <a:custGeom>
            <a:avLst/>
            <a:gdLst/>
            <a:ahLst/>
            <a:cxnLst/>
            <a:rect l="l" t="t" r="r" b="b"/>
            <a:pathLst>
              <a:path w="6972657" h="6356349">
                <a:moveTo>
                  <a:pt x="4162425" y="4810724"/>
                </a:moveTo>
                <a:cubicBezTo>
                  <a:pt x="4508954" y="4810724"/>
                  <a:pt x="4789872" y="5103559"/>
                  <a:pt x="4789872" y="5464789"/>
                </a:cubicBezTo>
                <a:cubicBezTo>
                  <a:pt x="4789872" y="5826019"/>
                  <a:pt x="4508954" y="6118855"/>
                  <a:pt x="4162425" y="6118855"/>
                </a:cubicBezTo>
                <a:cubicBezTo>
                  <a:pt x="3815896" y="6118855"/>
                  <a:pt x="3534978" y="5826019"/>
                  <a:pt x="3534978" y="5464789"/>
                </a:cubicBezTo>
                <a:cubicBezTo>
                  <a:pt x="3534978" y="5103559"/>
                  <a:pt x="3815896" y="4810724"/>
                  <a:pt x="4162425" y="4810724"/>
                </a:cubicBezTo>
                <a:close/>
                <a:moveTo>
                  <a:pt x="92101" y="4731176"/>
                </a:moveTo>
                <a:cubicBezTo>
                  <a:pt x="540880" y="4731176"/>
                  <a:pt x="904688" y="5094984"/>
                  <a:pt x="904688" y="5543763"/>
                </a:cubicBezTo>
                <a:cubicBezTo>
                  <a:pt x="904688" y="5964494"/>
                  <a:pt x="584935" y="6310542"/>
                  <a:pt x="175183" y="6352155"/>
                </a:cubicBezTo>
                <a:lnTo>
                  <a:pt x="92121" y="6356349"/>
                </a:lnTo>
                <a:lnTo>
                  <a:pt x="92081" y="6356349"/>
                </a:lnTo>
                <a:lnTo>
                  <a:pt x="9019" y="6352155"/>
                </a:lnTo>
                <a:lnTo>
                  <a:pt x="4079" y="6351401"/>
                </a:lnTo>
                <a:lnTo>
                  <a:pt x="0" y="6352492"/>
                </a:lnTo>
                <a:lnTo>
                  <a:pt x="0" y="4736748"/>
                </a:lnTo>
                <a:lnTo>
                  <a:pt x="9019" y="4735372"/>
                </a:lnTo>
                <a:cubicBezTo>
                  <a:pt x="36336" y="4732597"/>
                  <a:pt x="64052" y="4731176"/>
                  <a:pt x="92101" y="4731176"/>
                </a:cubicBezTo>
                <a:close/>
                <a:moveTo>
                  <a:pt x="6385770" y="2098604"/>
                </a:moveTo>
                <a:cubicBezTo>
                  <a:pt x="6543907" y="2107100"/>
                  <a:pt x="6698935" y="2178483"/>
                  <a:pt x="6813407" y="2310776"/>
                </a:cubicBezTo>
                <a:cubicBezTo>
                  <a:pt x="7042252" y="2575278"/>
                  <a:pt x="7022052" y="2983098"/>
                  <a:pt x="6768322" y="3221698"/>
                </a:cubicBezTo>
                <a:cubicBezTo>
                  <a:pt x="6718815" y="3268040"/>
                  <a:pt x="6662527" y="3305861"/>
                  <a:pt x="6601629" y="3333787"/>
                </a:cubicBezTo>
                <a:cubicBezTo>
                  <a:pt x="6357584" y="3444872"/>
                  <a:pt x="6072796" y="3380857"/>
                  <a:pt x="5894479" y="3174765"/>
                </a:cubicBezTo>
                <a:cubicBezTo>
                  <a:pt x="5665537" y="2910180"/>
                  <a:pt x="5685739" y="2502359"/>
                  <a:pt x="5939476" y="2263752"/>
                </a:cubicBezTo>
                <a:cubicBezTo>
                  <a:pt x="6066385" y="2144498"/>
                  <a:pt x="6227633" y="2090107"/>
                  <a:pt x="6385770" y="2098604"/>
                </a:cubicBezTo>
                <a:close/>
                <a:moveTo>
                  <a:pt x="0" y="0"/>
                </a:moveTo>
                <a:lnTo>
                  <a:pt x="5609109" y="0"/>
                </a:lnTo>
                <a:lnTo>
                  <a:pt x="5710855" y="100163"/>
                </a:lnTo>
                <a:cubicBezTo>
                  <a:pt x="5940043" y="363896"/>
                  <a:pt x="6060564" y="781193"/>
                  <a:pt x="5983550" y="1133306"/>
                </a:cubicBezTo>
                <a:cubicBezTo>
                  <a:pt x="5820740" y="1874471"/>
                  <a:pt x="4868226" y="1916819"/>
                  <a:pt x="4807924" y="2551785"/>
                </a:cubicBezTo>
                <a:cubicBezTo>
                  <a:pt x="4772098" y="2931077"/>
                  <a:pt x="5073952" y="3310271"/>
                  <a:pt x="5323480" y="3486493"/>
                </a:cubicBezTo>
                <a:cubicBezTo>
                  <a:pt x="5798207" y="3822498"/>
                  <a:pt x="6190925" y="3545085"/>
                  <a:pt x="6484693" y="3873055"/>
                </a:cubicBezTo>
                <a:cubicBezTo>
                  <a:pt x="6702769" y="4116667"/>
                  <a:pt x="6749067" y="4564067"/>
                  <a:pt x="6564699" y="4869471"/>
                </a:cubicBezTo>
                <a:cubicBezTo>
                  <a:pt x="6538929" y="4912110"/>
                  <a:pt x="6508772" y="4951720"/>
                  <a:pt x="6474766" y="4987555"/>
                </a:cubicBezTo>
                <a:lnTo>
                  <a:pt x="6475634" y="4987552"/>
                </a:lnTo>
                <a:cubicBezTo>
                  <a:pt x="6246183" y="5229347"/>
                  <a:pt x="5896158" y="5245005"/>
                  <a:pt x="5787911" y="5249784"/>
                </a:cubicBezTo>
                <a:cubicBezTo>
                  <a:pt x="5276208" y="5272608"/>
                  <a:pt x="5181583" y="4739335"/>
                  <a:pt x="4594647" y="4582595"/>
                </a:cubicBezTo>
                <a:cubicBezTo>
                  <a:pt x="4553401" y="4571414"/>
                  <a:pt x="4047262" y="4444111"/>
                  <a:pt x="3576692" y="4689896"/>
                </a:cubicBezTo>
                <a:cubicBezTo>
                  <a:pt x="2903508" y="5041365"/>
                  <a:pt x="3035835" y="5772616"/>
                  <a:pt x="2439534" y="6019748"/>
                </a:cubicBezTo>
                <a:cubicBezTo>
                  <a:pt x="2062607" y="6175963"/>
                  <a:pt x="1545662" y="6076257"/>
                  <a:pt x="1262869" y="5786450"/>
                </a:cubicBezTo>
                <a:cubicBezTo>
                  <a:pt x="864056" y="5377550"/>
                  <a:pt x="1125562" y="4799418"/>
                  <a:pt x="734842" y="4526254"/>
                </a:cubicBezTo>
                <a:cubicBezTo>
                  <a:pt x="506361" y="4366061"/>
                  <a:pt x="192715" y="4446641"/>
                  <a:pt x="19856" y="4511293"/>
                </a:cubicBezTo>
                <a:lnTo>
                  <a:pt x="0" y="4519330"/>
                </a:lnTo>
                <a:close/>
              </a:path>
            </a:pathLst>
          </a:cu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13F2DB9-2AE7-980F-0AAC-CB628634A0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3074" y="2755549"/>
            <a:ext cx="5149326" cy="403291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(Mental Health at Work, 2021).</a:t>
            </a:r>
          </a:p>
          <a:p>
            <a:r>
              <a:rPr lang="en-US" dirty="0"/>
              <a:t>(National Health Service, 2023).</a:t>
            </a:r>
          </a:p>
          <a:p>
            <a:r>
              <a:rPr lang="en-US" dirty="0"/>
              <a:t>(National Health Service, 2022).</a:t>
            </a:r>
          </a:p>
          <a:p>
            <a:r>
              <a:rPr lang="en-US" dirty="0">
                <a:ea typeface="+mn-lt"/>
                <a:cs typeface="+mn-lt"/>
              </a:rPr>
              <a:t>(</a:t>
            </a:r>
            <a:r>
              <a:rPr lang="en-US" dirty="0" err="1">
                <a:ea typeface="+mn-lt"/>
                <a:cs typeface="+mn-lt"/>
              </a:rPr>
              <a:t>Wymant</a:t>
            </a:r>
            <a:r>
              <a:rPr lang="en-US" dirty="0">
                <a:ea typeface="+mn-lt"/>
                <a:cs typeface="+mn-lt"/>
              </a:rPr>
              <a:t> et al., 2021).</a:t>
            </a:r>
          </a:p>
          <a:p>
            <a:r>
              <a:rPr lang="en-GB" dirty="0">
                <a:ea typeface="+mn-lt"/>
                <a:cs typeface="+mn-lt"/>
              </a:rPr>
              <a:t>(Zhou and Wan, 2022).</a:t>
            </a:r>
          </a:p>
          <a:p>
            <a:r>
              <a:rPr lang="en-GB" dirty="0">
                <a:ea typeface="+mn-lt"/>
                <a:cs typeface="+mn-lt"/>
              </a:rPr>
              <a:t> (Liese, Gribble and </a:t>
            </a:r>
            <a:r>
              <a:rPr lang="en-GB" dirty="0" err="1">
                <a:ea typeface="+mn-lt"/>
                <a:cs typeface="+mn-lt"/>
              </a:rPr>
              <a:t>Wickremsinhe</a:t>
            </a:r>
            <a:r>
              <a:rPr lang="en-GB" dirty="0">
                <a:ea typeface="+mn-lt"/>
                <a:cs typeface="+mn-lt"/>
              </a:rPr>
              <a:t>, 2019).</a:t>
            </a:r>
          </a:p>
          <a:p>
            <a:r>
              <a:rPr lang="en-GB" dirty="0">
                <a:ea typeface="+mn-lt"/>
                <a:cs typeface="+mn-lt"/>
              </a:rPr>
              <a:t> (Ramirez-Rubio et al., 2019).</a:t>
            </a:r>
          </a:p>
          <a:p>
            <a:r>
              <a:rPr lang="en-GB" dirty="0">
                <a:ea typeface="+mn-lt"/>
                <a:cs typeface="+mn-lt"/>
              </a:rPr>
              <a:t> (Vargo et al., 2020).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89900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E64E4A9-D8D0-4AE7-99BD-EFE51D6EB1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AFD62F46-8DC3-4EDF-BDEF-27C439C6F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6336253" cy="6858001"/>
          </a:xfrm>
          <a:custGeom>
            <a:avLst/>
            <a:gdLst>
              <a:gd name="connsiteX0" fmla="*/ 5721063 w 6336253"/>
              <a:gd name="connsiteY0" fmla="*/ 3536635 h 6858001"/>
              <a:gd name="connsiteX1" fmla="*/ 6230651 w 6336253"/>
              <a:gd name="connsiteY1" fmla="*/ 4046223 h 6858001"/>
              <a:gd name="connsiteX2" fmla="*/ 5721063 w 6336253"/>
              <a:gd name="connsiteY2" fmla="*/ 4555811 h 6858001"/>
              <a:gd name="connsiteX3" fmla="*/ 5211475 w 6336253"/>
              <a:gd name="connsiteY3" fmla="*/ 4046223 h 6858001"/>
              <a:gd name="connsiteX4" fmla="*/ 5721063 w 6336253"/>
              <a:gd name="connsiteY4" fmla="*/ 3536635 h 6858001"/>
              <a:gd name="connsiteX5" fmla="*/ 5456902 w 6336253"/>
              <a:gd name="connsiteY5" fmla="*/ 0 h 6858001"/>
              <a:gd name="connsiteX6" fmla="*/ 6321710 w 6336253"/>
              <a:gd name="connsiteY6" fmla="*/ 0 h 6858001"/>
              <a:gd name="connsiteX7" fmla="*/ 6332019 w 6336253"/>
              <a:gd name="connsiteY7" fmla="*/ 42969 h 6858001"/>
              <a:gd name="connsiteX8" fmla="*/ 6320934 w 6336253"/>
              <a:gd name="connsiteY8" fmla="*/ 219852 h 6858001"/>
              <a:gd name="connsiteX9" fmla="*/ 5774313 w 6336253"/>
              <a:gd name="connsiteY9" fmla="*/ 535443 h 6858001"/>
              <a:gd name="connsiteX10" fmla="*/ 5444200 w 6336253"/>
              <a:gd name="connsiteY10" fmla="*/ 78052 h 6858001"/>
              <a:gd name="connsiteX11" fmla="*/ 609600 w 6336253"/>
              <a:gd name="connsiteY11" fmla="*/ 0 h 6858001"/>
              <a:gd name="connsiteX12" fmla="*/ 1171409 w 6336253"/>
              <a:gd name="connsiteY12" fmla="*/ 0 h 6858001"/>
              <a:gd name="connsiteX13" fmla="*/ 4838473 w 6336253"/>
              <a:gd name="connsiteY13" fmla="*/ 0 h 6858001"/>
              <a:gd name="connsiteX14" fmla="*/ 4830349 w 6336253"/>
              <a:gd name="connsiteY14" fmla="*/ 184996 h 6858001"/>
              <a:gd name="connsiteX15" fmla="*/ 4833376 w 6336253"/>
              <a:gd name="connsiteY15" fmla="*/ 419995 h 6858001"/>
              <a:gd name="connsiteX16" fmla="*/ 5281338 w 6336253"/>
              <a:gd name="connsiteY16" fmla="*/ 1068099 h 6858001"/>
              <a:gd name="connsiteX17" fmla="*/ 5729205 w 6336253"/>
              <a:gd name="connsiteY17" fmla="*/ 2589405 h 6858001"/>
              <a:gd name="connsiteX18" fmla="*/ 5283212 w 6336253"/>
              <a:gd name="connsiteY18" fmla="*/ 3164269 h 6858001"/>
              <a:gd name="connsiteX19" fmla="*/ 5124820 w 6336253"/>
              <a:gd name="connsiteY19" fmla="*/ 4641255 h 6858001"/>
              <a:gd name="connsiteX20" fmla="*/ 5736551 w 6336253"/>
              <a:gd name="connsiteY20" fmla="*/ 5670858 h 6858001"/>
              <a:gd name="connsiteX21" fmla="*/ 6022123 w 6336253"/>
              <a:gd name="connsiteY21" fmla="*/ 6707670 h 6858001"/>
              <a:gd name="connsiteX22" fmla="*/ 6024496 w 6336253"/>
              <a:gd name="connsiteY22" fmla="*/ 6858000 h 6858001"/>
              <a:gd name="connsiteX23" fmla="*/ 2242268 w 6336253"/>
              <a:gd name="connsiteY23" fmla="*/ 6858000 h 6858001"/>
              <a:gd name="connsiteX24" fmla="*/ 2242268 w 6336253"/>
              <a:gd name="connsiteY24" fmla="*/ 6858001 h 6858001"/>
              <a:gd name="connsiteX25" fmla="*/ 0 w 6336253"/>
              <a:gd name="connsiteY25" fmla="*/ 6858001 h 6858001"/>
              <a:gd name="connsiteX26" fmla="*/ 0 w 6336253"/>
              <a:gd name="connsiteY26" fmla="*/ 1 h 6858001"/>
              <a:gd name="connsiteX27" fmla="*/ 609600 w 6336253"/>
              <a:gd name="connsiteY27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336253" h="6858001">
                <a:moveTo>
                  <a:pt x="5721063" y="3536635"/>
                </a:moveTo>
                <a:cubicBezTo>
                  <a:pt x="6002501" y="3536635"/>
                  <a:pt x="6230651" y="3764785"/>
                  <a:pt x="6230651" y="4046223"/>
                </a:cubicBezTo>
                <a:cubicBezTo>
                  <a:pt x="6230651" y="4327661"/>
                  <a:pt x="6002501" y="4555811"/>
                  <a:pt x="5721063" y="4555811"/>
                </a:cubicBezTo>
                <a:cubicBezTo>
                  <a:pt x="5439625" y="4555811"/>
                  <a:pt x="5211475" y="4327661"/>
                  <a:pt x="5211475" y="4046223"/>
                </a:cubicBezTo>
                <a:cubicBezTo>
                  <a:pt x="5211475" y="3764785"/>
                  <a:pt x="5439625" y="3536635"/>
                  <a:pt x="5721063" y="3536635"/>
                </a:cubicBezTo>
                <a:close/>
                <a:moveTo>
                  <a:pt x="5456902" y="0"/>
                </a:moveTo>
                <a:lnTo>
                  <a:pt x="6321710" y="0"/>
                </a:lnTo>
                <a:lnTo>
                  <a:pt x="6332019" y="42969"/>
                </a:lnTo>
                <a:cubicBezTo>
                  <a:pt x="6340015" y="100391"/>
                  <a:pt x="6336884" y="160329"/>
                  <a:pt x="6320934" y="219852"/>
                </a:cubicBezTo>
                <a:cubicBezTo>
                  <a:pt x="6257137" y="457945"/>
                  <a:pt x="6012407" y="599240"/>
                  <a:pt x="5774313" y="535443"/>
                </a:cubicBezTo>
                <a:cubicBezTo>
                  <a:pt x="5565982" y="479621"/>
                  <a:pt x="5431761" y="285271"/>
                  <a:pt x="5444200" y="78052"/>
                </a:cubicBezTo>
                <a:close/>
                <a:moveTo>
                  <a:pt x="609600" y="0"/>
                </a:moveTo>
                <a:lnTo>
                  <a:pt x="1171409" y="0"/>
                </a:lnTo>
                <a:lnTo>
                  <a:pt x="4838473" y="0"/>
                </a:lnTo>
                <a:lnTo>
                  <a:pt x="4830349" y="184996"/>
                </a:lnTo>
                <a:cubicBezTo>
                  <a:pt x="4828991" y="263520"/>
                  <a:pt x="4829864" y="341910"/>
                  <a:pt x="4833376" y="419995"/>
                </a:cubicBezTo>
                <a:cubicBezTo>
                  <a:pt x="4846565" y="709488"/>
                  <a:pt x="5075226" y="891535"/>
                  <a:pt x="5281338" y="1068099"/>
                </a:cubicBezTo>
                <a:cubicBezTo>
                  <a:pt x="5795128" y="1508061"/>
                  <a:pt x="5969974" y="2032158"/>
                  <a:pt x="5729205" y="2589405"/>
                </a:cubicBezTo>
                <a:cubicBezTo>
                  <a:pt x="5635831" y="2805523"/>
                  <a:pt x="5454276" y="2993264"/>
                  <a:pt x="5283212" y="3164269"/>
                </a:cubicBezTo>
                <a:cubicBezTo>
                  <a:pt x="4824418" y="3622744"/>
                  <a:pt x="4843217" y="4154456"/>
                  <a:pt x="5124820" y="4641255"/>
                </a:cubicBezTo>
                <a:cubicBezTo>
                  <a:pt x="5325440" y="4986832"/>
                  <a:pt x="5565996" y="5311556"/>
                  <a:pt x="5736551" y="5670858"/>
                </a:cubicBezTo>
                <a:cubicBezTo>
                  <a:pt x="5902602" y="6019042"/>
                  <a:pt x="6001121" y="6366409"/>
                  <a:pt x="6022123" y="6707670"/>
                </a:cubicBezTo>
                <a:lnTo>
                  <a:pt x="6024496" y="6858000"/>
                </a:lnTo>
                <a:lnTo>
                  <a:pt x="2242268" y="6858000"/>
                </a:lnTo>
                <a:lnTo>
                  <a:pt x="2242268" y="6858001"/>
                </a:lnTo>
                <a:lnTo>
                  <a:pt x="0" y="6858001"/>
                </a:lnTo>
                <a:lnTo>
                  <a:pt x="0" y="1"/>
                </a:lnTo>
                <a:lnTo>
                  <a:pt x="609600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280142-9D08-E5F6-8B29-40EAE273AA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6458" y="552782"/>
            <a:ext cx="5125941" cy="951226"/>
          </a:xfrm>
        </p:spPr>
        <p:txBody>
          <a:bodyPr>
            <a:normAutofit/>
          </a:bodyPr>
          <a:lstStyle/>
          <a:p>
            <a:r>
              <a:rPr lang="en-GB" sz="2800" dirty="0">
                <a:cs typeface="Posterama"/>
              </a:rPr>
              <a:t>Advantages of online digital platforms for children.</a:t>
            </a:r>
            <a:endParaRPr lang="en-GB" sz="28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1D00997-F2B2-3093-727A-87A97A411B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6458" y="1861469"/>
            <a:ext cx="5125941" cy="49069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( National Society for the Prevention of Cruelty to Children, 2021).</a:t>
            </a:r>
          </a:p>
          <a:p>
            <a:r>
              <a:rPr lang="en-US" dirty="0"/>
              <a:t>(World Health Organization, 2022).</a:t>
            </a:r>
          </a:p>
          <a:p>
            <a:r>
              <a:rPr lang="en-US" dirty="0">
                <a:ea typeface="+mn-lt"/>
                <a:cs typeface="+mn-lt"/>
              </a:rPr>
              <a:t>(</a:t>
            </a:r>
            <a:r>
              <a:rPr lang="en-US" dirty="0" err="1">
                <a:ea typeface="+mn-lt"/>
                <a:cs typeface="+mn-lt"/>
              </a:rPr>
              <a:t>Keynejad</a:t>
            </a:r>
            <a:r>
              <a:rPr lang="en-US" dirty="0">
                <a:ea typeface="+mn-lt"/>
                <a:cs typeface="+mn-lt"/>
              </a:rPr>
              <a:t>, Spagnolo and Thornicroft, 2021).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(Chancellor and De Choudhury, 2020).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(Frau-Meigs et al., 2017).</a:t>
            </a:r>
            <a:endParaRPr lang="en-US" dirty="0"/>
          </a:p>
          <a:p>
            <a:r>
              <a:rPr lang="en-US" dirty="0"/>
              <a:t>(The Kings Fund, 2018). </a:t>
            </a:r>
          </a:p>
          <a:p>
            <a:r>
              <a:rPr lang="en-US" dirty="0">
                <a:ea typeface="+mn-lt"/>
                <a:cs typeface="+mn-lt"/>
              </a:rPr>
              <a:t>(Bucci, </a:t>
            </a:r>
            <a:r>
              <a:rPr lang="en-US" dirty="0" err="1">
                <a:ea typeface="+mn-lt"/>
                <a:cs typeface="+mn-lt"/>
              </a:rPr>
              <a:t>Schwannauer</a:t>
            </a:r>
            <a:r>
              <a:rPr lang="en-US" dirty="0">
                <a:ea typeface="+mn-lt"/>
                <a:cs typeface="+mn-lt"/>
              </a:rPr>
              <a:t> and Berry, 2019).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 (Naslund et al., 2020).</a:t>
            </a:r>
            <a:endParaRPr lang="en-US" dirty="0"/>
          </a:p>
          <a:p>
            <a:endParaRPr lang="en-US" dirty="0"/>
          </a:p>
        </p:txBody>
      </p:sp>
      <p:pic>
        <p:nvPicPr>
          <p:cNvPr id="4" name="Picture 4" descr="Text, timeline&#10;&#10;Description automatically generated">
            <a:extLst>
              <a:ext uri="{FF2B5EF4-FFF2-40B4-BE49-F238E27FC236}">
                <a16:creationId xmlns:a16="http://schemas.microsoft.com/office/drawing/2014/main" id="{9A570EBD-F7C2-B9C7-26EC-D5494BCC69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4927" y="552782"/>
            <a:ext cx="3910259" cy="5667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64609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11847D-0C36-1C2B-2C43-545571FE93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7494" y="552782"/>
            <a:ext cx="5369169" cy="161961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dirty="0">
                <a:cs typeface="Posterama"/>
              </a:rPr>
              <a:t>Disadvantage of online platforms.</a:t>
            </a:r>
          </a:p>
        </p:txBody>
      </p:sp>
      <p:pic>
        <p:nvPicPr>
          <p:cNvPr id="4" name="Picture 4" descr="A picture containing indoor, person, arm&#10;&#10;Description automatically generated">
            <a:extLst>
              <a:ext uri="{FF2B5EF4-FFF2-40B4-BE49-F238E27FC236}">
                <a16:creationId xmlns:a16="http://schemas.microsoft.com/office/drawing/2014/main" id="{BE9B3985-A9B2-28D2-389F-FDE88385A2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1" r="42978" b="-1"/>
          <a:stretch/>
        </p:blipFill>
        <p:spPr>
          <a:xfrm>
            <a:off x="-52346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5436113" y="4232571"/>
                </a:moveTo>
                <a:cubicBezTo>
                  <a:pt x="5625722" y="4232571"/>
                  <a:pt x="5779430" y="4386279"/>
                  <a:pt x="5779430" y="4575888"/>
                </a:cubicBezTo>
                <a:cubicBezTo>
                  <a:pt x="5779430" y="4765497"/>
                  <a:pt x="5625722" y="4919205"/>
                  <a:pt x="5436113" y="4919205"/>
                </a:cubicBezTo>
                <a:cubicBezTo>
                  <a:pt x="5246504" y="4919205"/>
                  <a:pt x="5092796" y="4765497"/>
                  <a:pt x="5092796" y="4575888"/>
                </a:cubicBezTo>
                <a:cubicBezTo>
                  <a:pt x="5092796" y="4386279"/>
                  <a:pt x="5246504" y="4232571"/>
                  <a:pt x="5436113" y="4232571"/>
                </a:cubicBezTo>
                <a:close/>
                <a:moveTo>
                  <a:pt x="5580185" y="1806694"/>
                </a:moveTo>
                <a:cubicBezTo>
                  <a:pt x="5699726" y="1806694"/>
                  <a:pt x="5799461" y="1891487"/>
                  <a:pt x="5822527" y="2004209"/>
                </a:cubicBezTo>
                <a:lnTo>
                  <a:pt x="5827552" y="2054052"/>
                </a:lnTo>
                <a:lnTo>
                  <a:pt x="5827552" y="2054073"/>
                </a:lnTo>
                <a:lnTo>
                  <a:pt x="5822527" y="2103916"/>
                </a:lnTo>
                <a:cubicBezTo>
                  <a:pt x="5799461" y="2216637"/>
                  <a:pt x="5699726" y="2301430"/>
                  <a:pt x="5580185" y="2301430"/>
                </a:cubicBezTo>
                <a:cubicBezTo>
                  <a:pt x="5443567" y="2301430"/>
                  <a:pt x="5332817" y="2190680"/>
                  <a:pt x="5332817" y="2054062"/>
                </a:cubicBezTo>
                <a:cubicBezTo>
                  <a:pt x="5332817" y="1917444"/>
                  <a:pt x="5443567" y="1806694"/>
                  <a:pt x="5580185" y="1806694"/>
                </a:cubicBezTo>
                <a:close/>
                <a:moveTo>
                  <a:pt x="5580184" y="1294715"/>
                </a:moveTo>
                <a:cubicBezTo>
                  <a:pt x="5659753" y="1294715"/>
                  <a:pt x="5724256" y="1359218"/>
                  <a:pt x="5724256" y="1438787"/>
                </a:cubicBezTo>
                <a:cubicBezTo>
                  <a:pt x="5724256" y="1518356"/>
                  <a:pt x="5659753" y="1582859"/>
                  <a:pt x="5580184" y="1582859"/>
                </a:cubicBezTo>
                <a:cubicBezTo>
                  <a:pt x="5500615" y="1582859"/>
                  <a:pt x="5436112" y="1518356"/>
                  <a:pt x="5436112" y="1438787"/>
                </a:cubicBezTo>
                <a:cubicBezTo>
                  <a:pt x="5436112" y="1359218"/>
                  <a:pt x="5500615" y="1294715"/>
                  <a:pt x="5580184" y="1294715"/>
                </a:cubicBezTo>
                <a:close/>
                <a:moveTo>
                  <a:pt x="0" y="0"/>
                </a:moveTo>
                <a:lnTo>
                  <a:pt x="5346882" y="0"/>
                </a:lnTo>
                <a:lnTo>
                  <a:pt x="5396357" y="64140"/>
                </a:lnTo>
                <a:cubicBezTo>
                  <a:pt x="5509528" y="228632"/>
                  <a:pt x="5577723" y="424885"/>
                  <a:pt x="5582550" y="646882"/>
                </a:cubicBezTo>
                <a:cubicBezTo>
                  <a:pt x="5608062" y="1102027"/>
                  <a:pt x="5203194" y="1301070"/>
                  <a:pt x="5151872" y="1809180"/>
                </a:cubicBezTo>
                <a:cubicBezTo>
                  <a:pt x="5104686" y="2276432"/>
                  <a:pt x="5496947" y="2514465"/>
                  <a:pt x="5323965" y="3464278"/>
                </a:cubicBezTo>
                <a:cubicBezTo>
                  <a:pt x="5211960" y="4079388"/>
                  <a:pt x="4297510" y="4259025"/>
                  <a:pt x="5513003" y="5720066"/>
                </a:cubicBezTo>
                <a:cubicBezTo>
                  <a:pt x="5768583" y="6027176"/>
                  <a:pt x="5791560" y="6490332"/>
                  <a:pt x="5601722" y="6841105"/>
                </a:cubicBezTo>
                <a:lnTo>
                  <a:pt x="5590822" y="6858000"/>
                </a:lnTo>
                <a:lnTo>
                  <a:pt x="1735" y="6858000"/>
                </a:lnTo>
                <a:lnTo>
                  <a:pt x="0" y="6858000"/>
                </a:lnTo>
                <a:lnTo>
                  <a:pt x="0" y="6849812"/>
                </a:lnTo>
                <a:lnTo>
                  <a:pt x="0" y="6483067"/>
                </a:lnTo>
                <a:lnTo>
                  <a:pt x="0" y="1250146"/>
                </a:lnTo>
                <a:close/>
              </a:path>
            </a:pathLst>
          </a:cu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E23D02B-C118-3C8F-F5E2-7AEB6F9BBB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8092" y="2391995"/>
            <a:ext cx="5355276" cy="3174788"/>
          </a:xfrm>
        </p:spPr>
        <p:txBody>
          <a:bodyPr anchor="t">
            <a:normAutofit/>
          </a:bodyPr>
          <a:lstStyle/>
          <a:p>
            <a:r>
              <a:rPr lang="en-US" dirty="0"/>
              <a:t>(O'Donnell, 2021).</a:t>
            </a:r>
          </a:p>
          <a:p>
            <a:r>
              <a:rPr lang="en-GB" dirty="0">
                <a:ea typeface="+mn-lt"/>
                <a:cs typeface="+mn-lt"/>
              </a:rPr>
              <a:t>(</a:t>
            </a:r>
            <a:r>
              <a:rPr lang="en-GB" dirty="0" err="1">
                <a:ea typeface="+mn-lt"/>
                <a:cs typeface="+mn-lt"/>
              </a:rPr>
              <a:t>Bursztein</a:t>
            </a:r>
            <a:r>
              <a:rPr lang="en-GB" dirty="0">
                <a:ea typeface="+mn-lt"/>
                <a:cs typeface="+mn-lt"/>
              </a:rPr>
              <a:t> et al., 2019).</a:t>
            </a:r>
          </a:p>
          <a:p>
            <a:r>
              <a:rPr lang="en-GB">
                <a:ea typeface="+mn-lt"/>
                <a:cs typeface="+mn-lt"/>
              </a:rPr>
              <a:t>(National Crime Agency, 2023).</a:t>
            </a:r>
            <a:endParaRPr lang="en-GB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5679662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76BDF4D-4826-490A-8307-7247A295E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2E0FF4CF-25CB-4537-9BBF-28B36C76BE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65328" y="1352190"/>
            <a:ext cx="7823624" cy="5505810"/>
          </a:xfrm>
          <a:custGeom>
            <a:avLst/>
            <a:gdLst>
              <a:gd name="connsiteX0" fmla="*/ 7676365 w 7823624"/>
              <a:gd name="connsiteY0" fmla="*/ 583688 h 5505810"/>
              <a:gd name="connsiteX1" fmla="*/ 7807957 w 7823624"/>
              <a:gd name="connsiteY1" fmla="*/ 609260 h 5505810"/>
              <a:gd name="connsiteX2" fmla="*/ 7823624 w 7823624"/>
              <a:gd name="connsiteY2" fmla="*/ 618028 h 5505810"/>
              <a:gd name="connsiteX3" fmla="*/ 7823624 w 7823624"/>
              <a:gd name="connsiteY3" fmla="*/ 1356037 h 5505810"/>
              <a:gd name="connsiteX4" fmla="*/ 7783921 w 7823624"/>
              <a:gd name="connsiteY4" fmla="*/ 1367061 h 5505810"/>
              <a:gd name="connsiteX5" fmla="*/ 7685829 w 7823624"/>
              <a:gd name="connsiteY5" fmla="*/ 1364631 h 5505810"/>
              <a:gd name="connsiteX6" fmla="*/ 7556041 w 7823624"/>
              <a:gd name="connsiteY6" fmla="*/ 1308528 h 5505810"/>
              <a:gd name="connsiteX7" fmla="*/ 7412440 w 7823624"/>
              <a:gd name="connsiteY7" fmla="*/ 765688 h 5505810"/>
              <a:gd name="connsiteX8" fmla="*/ 7676365 w 7823624"/>
              <a:gd name="connsiteY8" fmla="*/ 583688 h 5505810"/>
              <a:gd name="connsiteX9" fmla="*/ 7062857 w 7823624"/>
              <a:gd name="connsiteY9" fmla="*/ 396783 h 5505810"/>
              <a:gd name="connsiteX10" fmla="*/ 7127059 w 7823624"/>
              <a:gd name="connsiteY10" fmla="*/ 424535 h 5505810"/>
              <a:gd name="connsiteX11" fmla="*/ 7198094 w 7823624"/>
              <a:gd name="connsiteY11" fmla="*/ 693059 h 5505810"/>
              <a:gd name="connsiteX12" fmla="*/ 7099157 w 7823624"/>
              <a:gd name="connsiteY12" fmla="*/ 778505 h 5505810"/>
              <a:gd name="connsiteX13" fmla="*/ 7034998 w 7823624"/>
              <a:gd name="connsiteY13" fmla="*/ 780480 h 5505810"/>
              <a:gd name="connsiteX14" fmla="*/ 6970795 w 7823624"/>
              <a:gd name="connsiteY14" fmla="*/ 752727 h 5505810"/>
              <a:gd name="connsiteX15" fmla="*/ 6899760 w 7823624"/>
              <a:gd name="connsiteY15" fmla="*/ 484203 h 5505810"/>
              <a:gd name="connsiteX16" fmla="*/ 7062857 w 7823624"/>
              <a:gd name="connsiteY16" fmla="*/ 396783 h 5505810"/>
              <a:gd name="connsiteX17" fmla="*/ 1780739 w 7823624"/>
              <a:gd name="connsiteY17" fmla="*/ 1190 h 5505810"/>
              <a:gd name="connsiteX18" fmla="*/ 2850847 w 7823624"/>
              <a:gd name="connsiteY18" fmla="*/ 384530 h 5505810"/>
              <a:gd name="connsiteX19" fmla="*/ 3809413 w 7823624"/>
              <a:gd name="connsiteY19" fmla="*/ 1153764 h 5505810"/>
              <a:gd name="connsiteX20" fmla="*/ 5160376 w 7823624"/>
              <a:gd name="connsiteY20" fmla="*/ 1003825 h 5505810"/>
              <a:gd name="connsiteX21" fmla="*/ 5677238 w 7823624"/>
              <a:gd name="connsiteY21" fmla="*/ 480424 h 5505810"/>
              <a:gd name="connsiteX22" fmla="*/ 7082965 w 7823624"/>
              <a:gd name="connsiteY22" fmla="*/ 1065272 h 5505810"/>
              <a:gd name="connsiteX23" fmla="*/ 7687818 w 7823624"/>
              <a:gd name="connsiteY23" fmla="*/ 1625585 h 5505810"/>
              <a:gd name="connsiteX24" fmla="*/ 7823624 w 7823624"/>
              <a:gd name="connsiteY24" fmla="*/ 1633445 h 5505810"/>
              <a:gd name="connsiteX25" fmla="*/ 7823624 w 7823624"/>
              <a:gd name="connsiteY25" fmla="*/ 5505810 h 5505810"/>
              <a:gd name="connsiteX26" fmla="*/ 1419133 w 7823624"/>
              <a:gd name="connsiteY26" fmla="*/ 5505810 h 5505810"/>
              <a:gd name="connsiteX27" fmla="*/ 1422753 w 7823624"/>
              <a:gd name="connsiteY27" fmla="*/ 5488656 h 5505810"/>
              <a:gd name="connsiteX28" fmla="*/ 1543078 w 7823624"/>
              <a:gd name="connsiteY28" fmla="*/ 4961644 h 5505810"/>
              <a:gd name="connsiteX29" fmla="*/ 1334564 w 7823624"/>
              <a:gd name="connsiteY29" fmla="*/ 4133160 h 5505810"/>
              <a:gd name="connsiteX30" fmla="*/ 670875 w 7823624"/>
              <a:gd name="connsiteY30" fmla="*/ 3489628 h 5505810"/>
              <a:gd name="connsiteX31" fmla="*/ 499515 w 7823624"/>
              <a:gd name="connsiteY31" fmla="*/ 578153 h 5505810"/>
              <a:gd name="connsiteX32" fmla="*/ 1780739 w 7823624"/>
              <a:gd name="connsiteY32" fmla="*/ 1190 h 5505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7823624" h="5505810">
                <a:moveTo>
                  <a:pt x="7676365" y="583688"/>
                </a:moveTo>
                <a:cubicBezTo>
                  <a:pt x="7719804" y="582304"/>
                  <a:pt x="7764489" y="590613"/>
                  <a:pt x="7807957" y="609260"/>
                </a:cubicBezTo>
                <a:lnTo>
                  <a:pt x="7823624" y="618028"/>
                </a:lnTo>
                <a:lnTo>
                  <a:pt x="7823624" y="1356037"/>
                </a:lnTo>
                <a:lnTo>
                  <a:pt x="7783921" y="1367061"/>
                </a:lnTo>
                <a:cubicBezTo>
                  <a:pt x="7751926" y="1371702"/>
                  <a:pt x="7718882" y="1370985"/>
                  <a:pt x="7685829" y="1364631"/>
                </a:cubicBezTo>
                <a:cubicBezTo>
                  <a:pt x="7641760" y="1356162"/>
                  <a:pt x="7597675" y="1337676"/>
                  <a:pt x="7556041" y="1308528"/>
                </a:cubicBezTo>
                <a:cubicBezTo>
                  <a:pt x="7389499" y="1191936"/>
                  <a:pt x="7325207" y="948898"/>
                  <a:pt x="7412440" y="765688"/>
                </a:cubicBezTo>
                <a:cubicBezTo>
                  <a:pt x="7466961" y="651183"/>
                  <a:pt x="7567768" y="587147"/>
                  <a:pt x="7676365" y="583688"/>
                </a:cubicBezTo>
                <a:close/>
                <a:moveTo>
                  <a:pt x="7062857" y="396783"/>
                </a:moveTo>
                <a:cubicBezTo>
                  <a:pt x="7084657" y="400973"/>
                  <a:pt x="7106463" y="410117"/>
                  <a:pt x="7127059" y="424535"/>
                </a:cubicBezTo>
                <a:cubicBezTo>
                  <a:pt x="7209442" y="482209"/>
                  <a:pt x="7241245" y="602433"/>
                  <a:pt x="7198094" y="693059"/>
                </a:cubicBezTo>
                <a:cubicBezTo>
                  <a:pt x="7176519" y="738373"/>
                  <a:pt x="7140289" y="767709"/>
                  <a:pt x="7099157" y="778505"/>
                </a:cubicBezTo>
                <a:cubicBezTo>
                  <a:pt x="7078590" y="783905"/>
                  <a:pt x="7056797" y="784670"/>
                  <a:pt x="7034998" y="780480"/>
                </a:cubicBezTo>
                <a:cubicBezTo>
                  <a:pt x="7013198" y="776289"/>
                  <a:pt x="6991391" y="767146"/>
                  <a:pt x="6970795" y="752727"/>
                </a:cubicBezTo>
                <a:cubicBezTo>
                  <a:pt x="6888412" y="695052"/>
                  <a:pt x="6856608" y="574829"/>
                  <a:pt x="6899760" y="484203"/>
                </a:cubicBezTo>
                <a:cubicBezTo>
                  <a:pt x="6932124" y="416232"/>
                  <a:pt x="6997458" y="384213"/>
                  <a:pt x="7062857" y="396783"/>
                </a:cubicBezTo>
                <a:close/>
                <a:moveTo>
                  <a:pt x="1780739" y="1190"/>
                </a:moveTo>
                <a:cubicBezTo>
                  <a:pt x="2129768" y="14988"/>
                  <a:pt x="2488852" y="148495"/>
                  <a:pt x="2850847" y="384530"/>
                </a:cubicBezTo>
                <a:cubicBezTo>
                  <a:pt x="3184362" y="601036"/>
                  <a:pt x="3487788" y="901267"/>
                  <a:pt x="3809413" y="1153764"/>
                </a:cubicBezTo>
                <a:cubicBezTo>
                  <a:pt x="4262448" y="1508236"/>
                  <a:pt x="4750558" y="1545992"/>
                  <a:pt x="5160376" y="1003825"/>
                </a:cubicBezTo>
                <a:cubicBezTo>
                  <a:pt x="5313232" y="801671"/>
                  <a:pt x="5481196" y="587300"/>
                  <a:pt x="5677238" y="480424"/>
                </a:cubicBezTo>
                <a:cubicBezTo>
                  <a:pt x="6182723" y="204840"/>
                  <a:pt x="6667481" y="431193"/>
                  <a:pt x="7082965" y="1065272"/>
                </a:cubicBezTo>
                <a:cubicBezTo>
                  <a:pt x="7249706" y="1319645"/>
                  <a:pt x="7421998" y="1601453"/>
                  <a:pt x="7687818" y="1625585"/>
                </a:cubicBezTo>
                <a:lnTo>
                  <a:pt x="7823624" y="1633445"/>
                </a:lnTo>
                <a:lnTo>
                  <a:pt x="7823624" y="5505810"/>
                </a:lnTo>
                <a:lnTo>
                  <a:pt x="1419133" y="5505810"/>
                </a:lnTo>
                <a:lnTo>
                  <a:pt x="1422753" y="5488656"/>
                </a:lnTo>
                <a:cubicBezTo>
                  <a:pt x="1462649" y="5312984"/>
                  <a:pt x="1506176" y="5138278"/>
                  <a:pt x="1543078" y="4961644"/>
                </a:cubicBezTo>
                <a:cubicBezTo>
                  <a:pt x="1609806" y="4640258"/>
                  <a:pt x="1539760" y="4343419"/>
                  <a:pt x="1334564" y="4133160"/>
                </a:cubicBezTo>
                <a:cubicBezTo>
                  <a:pt x="1117562" y="3910930"/>
                  <a:pt x="900716" y="3685928"/>
                  <a:pt x="670875" y="3489628"/>
                </a:cubicBezTo>
                <a:cubicBezTo>
                  <a:pt x="-321639" y="2642174"/>
                  <a:pt x="-67393" y="1165752"/>
                  <a:pt x="499515" y="578153"/>
                </a:cubicBezTo>
                <a:cubicBezTo>
                  <a:pt x="899852" y="163598"/>
                  <a:pt x="1331986" y="-16550"/>
                  <a:pt x="1780739" y="119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B2F911-5F7C-38B8-463A-32AC6B0D34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3"/>
            <a:ext cx="10972800" cy="1570804"/>
          </a:xfrm>
        </p:spPr>
        <p:txBody>
          <a:bodyPr>
            <a:normAutofit/>
          </a:bodyPr>
          <a:lstStyle/>
          <a:p>
            <a:r>
              <a:rPr lang="en-GB" dirty="0">
                <a:cs typeface="Posterama"/>
              </a:rPr>
              <a:t>How digital platforms are used to their full advantage.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82D967-E52A-9D5D-2235-B9D600459A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2397689"/>
            <a:ext cx="3750023" cy="344589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(Wang et al., 2019).</a:t>
            </a:r>
          </a:p>
          <a:p>
            <a:r>
              <a:rPr lang="en-GB" dirty="0">
                <a:ea typeface="+mn-lt"/>
                <a:cs typeface="+mn-lt"/>
              </a:rPr>
              <a:t> (Lee and Maher, 2021).</a:t>
            </a:r>
          </a:p>
          <a:p>
            <a:r>
              <a:rPr lang="en-GB" dirty="0">
                <a:ea typeface="+mn-lt"/>
                <a:cs typeface="+mn-lt"/>
              </a:rPr>
              <a:t> (Department for Digital, Culture, Media &amp; Sport, 2021)</a:t>
            </a:r>
          </a:p>
          <a:p>
            <a:r>
              <a:rPr lang="en-GB" dirty="0">
                <a:ea typeface="+mn-lt"/>
                <a:cs typeface="+mn-lt"/>
              </a:rPr>
              <a:t>(</a:t>
            </a:r>
            <a:r>
              <a:rPr lang="en-GB" dirty="0" err="1">
                <a:ea typeface="+mn-lt"/>
                <a:cs typeface="+mn-lt"/>
              </a:rPr>
              <a:t>Açar</a:t>
            </a:r>
            <a:r>
              <a:rPr lang="en-GB" dirty="0">
                <a:ea typeface="+mn-lt"/>
                <a:cs typeface="+mn-lt"/>
              </a:rPr>
              <a:t>, 2019)</a:t>
            </a:r>
          </a:p>
        </p:txBody>
      </p:sp>
      <p:pic>
        <p:nvPicPr>
          <p:cNvPr id="4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6BD4967F-ED2F-CD64-FC57-B4356235B3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9584" y="3021098"/>
            <a:ext cx="5352816" cy="2676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16284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6" name="Background Fill">
            <a:extLst>
              <a:ext uri="{FF2B5EF4-FFF2-40B4-BE49-F238E27FC236}">
                <a16:creationId xmlns:a16="http://schemas.microsoft.com/office/drawing/2014/main" id="{6DA65B90-7B06-4499-91BA-CDDD3613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3D black question marks with one yellow question mark">
            <a:extLst>
              <a:ext uri="{FF2B5EF4-FFF2-40B4-BE49-F238E27FC236}">
                <a16:creationId xmlns:a16="http://schemas.microsoft.com/office/drawing/2014/main" id="{532B763B-BFED-D1C2-19AB-2E12388CF25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29903" r="5179" b="-5"/>
          <a:stretch/>
        </p:blipFill>
        <p:spPr>
          <a:xfrm>
            <a:off x="3048" y="10"/>
            <a:ext cx="12188952" cy="6857990"/>
          </a:xfrm>
          <a:prstGeom prst="rect">
            <a:avLst/>
          </a:prstGeom>
        </p:spPr>
      </p:pic>
      <p:sp useBgFill="1">
        <p:nvSpPr>
          <p:cNvPr id="18" name="Freeform: Shape 17">
            <a:extLst>
              <a:ext uri="{FF2B5EF4-FFF2-40B4-BE49-F238E27FC236}">
                <a16:creationId xmlns:a16="http://schemas.microsoft.com/office/drawing/2014/main" id="{389C36E1-2D95-402F-A472-3E6699BE2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835775" cy="6730860"/>
          </a:xfrm>
          <a:custGeom>
            <a:avLst/>
            <a:gdLst>
              <a:gd name="connsiteX0" fmla="*/ 1016151 w 5835775"/>
              <a:gd name="connsiteY0" fmla="*/ 6072484 h 6730860"/>
              <a:gd name="connsiteX1" fmla="*/ 1082018 w 5835775"/>
              <a:gd name="connsiteY1" fmla="*/ 6083111 h 6730860"/>
              <a:gd name="connsiteX2" fmla="*/ 1315484 w 5835775"/>
              <a:gd name="connsiteY2" fmla="*/ 6486206 h 6730860"/>
              <a:gd name="connsiteX3" fmla="*/ 912386 w 5835775"/>
              <a:gd name="connsiteY3" fmla="*/ 6719672 h 6730860"/>
              <a:gd name="connsiteX4" fmla="*/ 678923 w 5835775"/>
              <a:gd name="connsiteY4" fmla="*/ 6316576 h 6730860"/>
              <a:gd name="connsiteX5" fmla="*/ 1016151 w 5835775"/>
              <a:gd name="connsiteY5" fmla="*/ 6072484 h 6730860"/>
              <a:gd name="connsiteX6" fmla="*/ 4968517 w 5835775"/>
              <a:gd name="connsiteY6" fmla="*/ 3411427 h 6730860"/>
              <a:gd name="connsiteX7" fmla="*/ 5079176 w 5835775"/>
              <a:gd name="connsiteY7" fmla="*/ 3429280 h 6730860"/>
              <a:gd name="connsiteX8" fmla="*/ 5471396 w 5835775"/>
              <a:gd name="connsiteY8" fmla="*/ 4106482 h 6730860"/>
              <a:gd name="connsiteX9" fmla="*/ 4794194 w 5835775"/>
              <a:gd name="connsiteY9" fmla="*/ 4498704 h 6730860"/>
              <a:gd name="connsiteX10" fmla="*/ 4401974 w 5835775"/>
              <a:gd name="connsiteY10" fmla="*/ 3821503 h 6730860"/>
              <a:gd name="connsiteX11" fmla="*/ 4968517 w 5835775"/>
              <a:gd name="connsiteY11" fmla="*/ 3411427 h 6730860"/>
              <a:gd name="connsiteX12" fmla="*/ 4362805 w 5835775"/>
              <a:gd name="connsiteY12" fmla="*/ 855055 h 6730860"/>
              <a:gd name="connsiteX13" fmla="*/ 4428674 w 5835775"/>
              <a:gd name="connsiteY13" fmla="*/ 865682 h 6730860"/>
              <a:gd name="connsiteX14" fmla="*/ 4662139 w 5835775"/>
              <a:gd name="connsiteY14" fmla="*/ 1268778 h 6730860"/>
              <a:gd name="connsiteX15" fmla="*/ 4259044 w 5835775"/>
              <a:gd name="connsiteY15" fmla="*/ 1502244 h 6730860"/>
              <a:gd name="connsiteX16" fmla="*/ 4025578 w 5835775"/>
              <a:gd name="connsiteY16" fmla="*/ 1099146 h 6730860"/>
              <a:gd name="connsiteX17" fmla="*/ 4362805 w 5835775"/>
              <a:gd name="connsiteY17" fmla="*/ 855055 h 6730860"/>
              <a:gd name="connsiteX18" fmla="*/ 0 w 5835775"/>
              <a:gd name="connsiteY18" fmla="*/ 0 h 6730860"/>
              <a:gd name="connsiteX19" fmla="*/ 3267758 w 5835775"/>
              <a:gd name="connsiteY19" fmla="*/ 0 h 6730860"/>
              <a:gd name="connsiteX20" fmla="*/ 3305063 w 5835775"/>
              <a:gd name="connsiteY20" fmla="*/ 63726 h 6730860"/>
              <a:gd name="connsiteX21" fmla="*/ 3406985 w 5835775"/>
              <a:gd name="connsiteY21" fmla="*/ 462295 h 6730860"/>
              <a:gd name="connsiteX22" fmla="*/ 2970594 w 5835775"/>
              <a:gd name="connsiteY22" fmla="*/ 1557974 h 6730860"/>
              <a:gd name="connsiteX23" fmla="*/ 3515337 w 5835775"/>
              <a:gd name="connsiteY23" fmla="*/ 2066142 h 6730860"/>
              <a:gd name="connsiteX24" fmla="*/ 4650938 w 5835775"/>
              <a:gd name="connsiteY24" fmla="*/ 2132151 h 6730860"/>
              <a:gd name="connsiteX25" fmla="*/ 4897972 w 5835775"/>
              <a:gd name="connsiteY25" fmla="*/ 2795603 h 6730860"/>
              <a:gd name="connsiteX26" fmla="*/ 4062979 w 5835775"/>
              <a:gd name="connsiteY26" fmla="*/ 3417553 h 6730860"/>
              <a:gd name="connsiteX27" fmla="*/ 3501188 w 5835775"/>
              <a:gd name="connsiteY27" fmla="*/ 3937791 h 6730860"/>
              <a:gd name="connsiteX28" fmla="*/ 4449937 w 5835775"/>
              <a:gd name="connsiteY28" fmla="*/ 4695499 h 6730860"/>
              <a:gd name="connsiteX29" fmla="*/ 5440291 w 5835775"/>
              <a:gd name="connsiteY29" fmla="*/ 4956658 h 6730860"/>
              <a:gd name="connsiteX30" fmla="*/ 5762821 w 5835775"/>
              <a:gd name="connsiteY30" fmla="*/ 6073049 h 6730860"/>
              <a:gd name="connsiteX31" fmla="*/ 4438972 w 5835775"/>
              <a:gd name="connsiteY31" fmla="*/ 6432286 h 6730860"/>
              <a:gd name="connsiteX32" fmla="*/ 3687617 w 5835775"/>
              <a:gd name="connsiteY32" fmla="*/ 5512601 h 6730860"/>
              <a:gd name="connsiteX33" fmla="*/ 3137471 w 5835775"/>
              <a:gd name="connsiteY33" fmla="*/ 5228621 h 6730860"/>
              <a:gd name="connsiteX34" fmla="*/ 2219026 w 5835775"/>
              <a:gd name="connsiteY34" fmla="*/ 6103852 h 6730860"/>
              <a:gd name="connsiteX35" fmla="*/ 962609 w 5835775"/>
              <a:gd name="connsiteY35" fmla="*/ 5594024 h 6730860"/>
              <a:gd name="connsiteX36" fmla="*/ 9468 w 5835775"/>
              <a:gd name="connsiteY36" fmla="*/ 6709780 h 6730860"/>
              <a:gd name="connsiteX37" fmla="*/ 0 w 5835775"/>
              <a:gd name="connsiteY37" fmla="*/ 6715849 h 67308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5835775" h="6730860">
                <a:moveTo>
                  <a:pt x="1016151" y="6072484"/>
                </a:moveTo>
                <a:cubicBezTo>
                  <a:pt x="1037999" y="6073765"/>
                  <a:pt x="1060047" y="6077256"/>
                  <a:pt x="1082018" y="6083111"/>
                </a:cubicBezTo>
                <a:cubicBezTo>
                  <a:pt x="1257801" y="6129954"/>
                  <a:pt x="1362328" y="6310424"/>
                  <a:pt x="1315484" y="6486206"/>
                </a:cubicBezTo>
                <a:cubicBezTo>
                  <a:pt x="1268642" y="6661989"/>
                  <a:pt x="1088168" y="6766515"/>
                  <a:pt x="912386" y="6719672"/>
                </a:cubicBezTo>
                <a:cubicBezTo>
                  <a:pt x="736607" y="6672830"/>
                  <a:pt x="632080" y="6492357"/>
                  <a:pt x="678923" y="6316576"/>
                </a:cubicBezTo>
                <a:cubicBezTo>
                  <a:pt x="719910" y="6162766"/>
                  <a:pt x="863206" y="6063513"/>
                  <a:pt x="1016151" y="6072484"/>
                </a:cubicBezTo>
                <a:close/>
                <a:moveTo>
                  <a:pt x="4968517" y="3411427"/>
                </a:moveTo>
                <a:cubicBezTo>
                  <a:pt x="5005224" y="3413581"/>
                  <a:pt x="5042261" y="3419444"/>
                  <a:pt x="5079176" y="3429280"/>
                </a:cubicBezTo>
                <a:cubicBezTo>
                  <a:pt x="5374488" y="3507975"/>
                  <a:pt x="5550091" y="3811170"/>
                  <a:pt x="5471396" y="4106482"/>
                </a:cubicBezTo>
                <a:cubicBezTo>
                  <a:pt x="5392701" y="4401796"/>
                  <a:pt x="5089508" y="4577399"/>
                  <a:pt x="4794194" y="4498704"/>
                </a:cubicBezTo>
                <a:cubicBezTo>
                  <a:pt x="4498880" y="4420008"/>
                  <a:pt x="4323277" y="4116815"/>
                  <a:pt x="4401974" y="3821503"/>
                </a:cubicBezTo>
                <a:cubicBezTo>
                  <a:pt x="4470833" y="3563104"/>
                  <a:pt x="4711571" y="3396357"/>
                  <a:pt x="4968517" y="3411427"/>
                </a:cubicBezTo>
                <a:close/>
                <a:moveTo>
                  <a:pt x="4362805" y="855055"/>
                </a:moveTo>
                <a:cubicBezTo>
                  <a:pt x="4384656" y="856336"/>
                  <a:pt x="4406701" y="859827"/>
                  <a:pt x="4428674" y="865682"/>
                </a:cubicBezTo>
                <a:cubicBezTo>
                  <a:pt x="4604455" y="912524"/>
                  <a:pt x="4708982" y="1092997"/>
                  <a:pt x="4662139" y="1268778"/>
                </a:cubicBezTo>
                <a:cubicBezTo>
                  <a:pt x="4615296" y="1444559"/>
                  <a:pt x="4434824" y="1549086"/>
                  <a:pt x="4259044" y="1502244"/>
                </a:cubicBezTo>
                <a:cubicBezTo>
                  <a:pt x="4083261" y="1455402"/>
                  <a:pt x="3978736" y="1274928"/>
                  <a:pt x="4025578" y="1099146"/>
                </a:cubicBezTo>
                <a:cubicBezTo>
                  <a:pt x="4066564" y="945337"/>
                  <a:pt x="4209864" y="846084"/>
                  <a:pt x="4362805" y="855055"/>
                </a:cubicBezTo>
                <a:close/>
                <a:moveTo>
                  <a:pt x="0" y="0"/>
                </a:moveTo>
                <a:lnTo>
                  <a:pt x="3267758" y="0"/>
                </a:lnTo>
                <a:lnTo>
                  <a:pt x="3305063" y="63726"/>
                </a:lnTo>
                <a:cubicBezTo>
                  <a:pt x="3369183" y="191635"/>
                  <a:pt x="3406589" y="329370"/>
                  <a:pt x="3406985" y="462295"/>
                </a:cubicBezTo>
                <a:cubicBezTo>
                  <a:pt x="3408485" y="962453"/>
                  <a:pt x="2891543" y="1144904"/>
                  <a:pt x="2970594" y="1557974"/>
                </a:cubicBezTo>
                <a:cubicBezTo>
                  <a:pt x="3032280" y="1880398"/>
                  <a:pt x="3449119" y="2040925"/>
                  <a:pt x="3515337" y="2066142"/>
                </a:cubicBezTo>
                <a:cubicBezTo>
                  <a:pt x="4015284" y="2256630"/>
                  <a:pt x="4332227" y="1913363"/>
                  <a:pt x="4650938" y="2132151"/>
                </a:cubicBezTo>
                <a:cubicBezTo>
                  <a:pt x="4853731" y="2271360"/>
                  <a:pt x="4965324" y="2574996"/>
                  <a:pt x="4897972" y="2795603"/>
                </a:cubicBezTo>
                <a:cubicBezTo>
                  <a:pt x="4830989" y="3014971"/>
                  <a:pt x="4662056" y="3104561"/>
                  <a:pt x="4062979" y="3417553"/>
                </a:cubicBezTo>
                <a:cubicBezTo>
                  <a:pt x="3838920" y="3534602"/>
                  <a:pt x="3512702" y="3705038"/>
                  <a:pt x="3501188" y="3937791"/>
                </a:cubicBezTo>
                <a:cubicBezTo>
                  <a:pt x="3482029" y="4324932"/>
                  <a:pt x="4394257" y="4674655"/>
                  <a:pt x="4449937" y="4695499"/>
                </a:cubicBezTo>
                <a:cubicBezTo>
                  <a:pt x="4884270" y="4858160"/>
                  <a:pt x="5186431" y="4793445"/>
                  <a:pt x="5440291" y="4956658"/>
                </a:cubicBezTo>
                <a:cubicBezTo>
                  <a:pt x="5797237" y="5186171"/>
                  <a:pt x="5933047" y="5687465"/>
                  <a:pt x="5762821" y="6073049"/>
                </a:cubicBezTo>
                <a:cubicBezTo>
                  <a:pt x="5566196" y="6518425"/>
                  <a:pt x="4842241" y="6698608"/>
                  <a:pt x="4438972" y="6432286"/>
                </a:cubicBezTo>
                <a:cubicBezTo>
                  <a:pt x="4148514" y="6240453"/>
                  <a:pt x="4125510" y="5878795"/>
                  <a:pt x="3687617" y="5512601"/>
                </a:cubicBezTo>
                <a:cubicBezTo>
                  <a:pt x="3487248" y="5345038"/>
                  <a:pt x="3330804" y="5214736"/>
                  <a:pt x="3137471" y="5228621"/>
                </a:cubicBezTo>
                <a:cubicBezTo>
                  <a:pt x="2702082" y="5259873"/>
                  <a:pt x="2676865" y="5988253"/>
                  <a:pt x="2219026" y="6103852"/>
                </a:cubicBezTo>
                <a:cubicBezTo>
                  <a:pt x="1741606" y="6224379"/>
                  <a:pt x="1457366" y="5508411"/>
                  <a:pt x="962609" y="5594024"/>
                </a:cubicBezTo>
                <a:cubicBezTo>
                  <a:pt x="494464" y="5675021"/>
                  <a:pt x="474925" y="6363960"/>
                  <a:pt x="9468" y="6709780"/>
                </a:cubicBezTo>
                <a:lnTo>
                  <a:pt x="0" y="6715849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382C11-9CA0-C7A6-34F2-42CDD32C9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4220" y="663960"/>
            <a:ext cx="2987417" cy="322810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/>
              <a:t>Any Questions? </a:t>
            </a:r>
          </a:p>
        </p:txBody>
      </p:sp>
    </p:spTree>
    <p:extLst>
      <p:ext uri="{BB962C8B-B14F-4D97-AF65-F5344CB8AC3E}">
        <p14:creationId xmlns:p14="http://schemas.microsoft.com/office/powerpoint/2010/main" val="38137481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093AC-B896-76EA-8B67-0FEAE143E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63647"/>
            <a:ext cx="10972800" cy="458459"/>
          </a:xfrm>
        </p:spPr>
        <p:txBody>
          <a:bodyPr>
            <a:normAutofit/>
          </a:bodyPr>
          <a:lstStyle/>
          <a:p>
            <a:r>
              <a:rPr lang="en-GB" sz="2400" dirty="0">
                <a:cs typeface="Posterama"/>
              </a:rPr>
              <a:t>References </a:t>
            </a: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BC8A13-E8E7-9D08-8C7D-320972DFF8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" y="621618"/>
            <a:ext cx="12036972" cy="615173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>
                <a:latin typeface="Calibri"/>
                <a:ea typeface="+mn-lt"/>
                <a:cs typeface="+mn-lt"/>
              </a:rPr>
              <a:t>Açar</a:t>
            </a:r>
            <a:r>
              <a:rPr lang="en-GB" dirty="0">
                <a:latin typeface="Calibri"/>
                <a:ea typeface="+mn-lt"/>
                <a:cs typeface="+mn-lt"/>
              </a:rPr>
              <a:t>, K.V. (2019) ‘Framework for a Single Global Repository of Child Abuse Materials’, </a:t>
            </a:r>
            <a:r>
              <a:rPr lang="en-GB" i="1" dirty="0">
                <a:latin typeface="Calibri"/>
                <a:ea typeface="+mn-lt"/>
                <a:cs typeface="+mn-lt"/>
              </a:rPr>
              <a:t>Global Policy</a:t>
            </a:r>
            <a:r>
              <a:rPr lang="en-GB" dirty="0">
                <a:latin typeface="Calibri"/>
                <a:ea typeface="+mn-lt"/>
                <a:cs typeface="+mn-lt"/>
              </a:rPr>
              <a:t>, 11(1), pp.178–190.  </a:t>
            </a:r>
            <a:endParaRPr lang="en-US">
              <a:latin typeface="Calibri"/>
              <a:cs typeface="Calibri"/>
            </a:endParaRPr>
          </a:p>
          <a:p>
            <a:r>
              <a:rPr lang="en-GB" dirty="0">
                <a:latin typeface="Calibri"/>
                <a:ea typeface="+mn-lt"/>
                <a:cs typeface="+mn-lt"/>
              </a:rPr>
              <a:t>Bucci, S., </a:t>
            </a:r>
            <a:r>
              <a:rPr lang="en-GB" dirty="0" err="1">
                <a:latin typeface="Calibri"/>
                <a:ea typeface="+mn-lt"/>
                <a:cs typeface="+mn-lt"/>
              </a:rPr>
              <a:t>Schwannauer</a:t>
            </a:r>
            <a:r>
              <a:rPr lang="en-GB" dirty="0">
                <a:latin typeface="Calibri"/>
                <a:ea typeface="+mn-lt"/>
                <a:cs typeface="+mn-lt"/>
              </a:rPr>
              <a:t>, M. and Berry, N. (2019) ‘The digital revolution and its impact on mental health care’, </a:t>
            </a:r>
            <a:r>
              <a:rPr lang="en-GB" i="1" dirty="0">
                <a:latin typeface="Calibri"/>
                <a:ea typeface="+mn-lt"/>
                <a:cs typeface="+mn-lt"/>
              </a:rPr>
              <a:t>Psychology and psychotherapy</a:t>
            </a:r>
            <a:r>
              <a:rPr lang="en-GB" dirty="0">
                <a:latin typeface="Calibri"/>
                <a:ea typeface="+mn-lt"/>
                <a:cs typeface="+mn-lt"/>
              </a:rPr>
              <a:t>, 92(2), pp.277–297. </a:t>
            </a:r>
            <a:endParaRPr lang="en-GB">
              <a:latin typeface="Calibri"/>
              <a:cs typeface="Calibri"/>
            </a:endParaRPr>
          </a:p>
          <a:p>
            <a:r>
              <a:rPr lang="en-GB" dirty="0" err="1">
                <a:latin typeface="Calibri"/>
                <a:ea typeface="+mn-lt"/>
                <a:cs typeface="+mn-lt"/>
              </a:rPr>
              <a:t>Bursztein</a:t>
            </a:r>
            <a:r>
              <a:rPr lang="en-GB" dirty="0">
                <a:latin typeface="Calibri"/>
                <a:ea typeface="+mn-lt"/>
                <a:cs typeface="+mn-lt"/>
              </a:rPr>
              <a:t>, E., Bright, T., Clarke, E., </a:t>
            </a:r>
            <a:r>
              <a:rPr lang="en-GB" dirty="0" err="1">
                <a:latin typeface="Calibri"/>
                <a:ea typeface="+mn-lt"/>
                <a:cs typeface="+mn-lt"/>
              </a:rPr>
              <a:t>DeLaune</a:t>
            </a:r>
            <a:r>
              <a:rPr lang="en-GB" dirty="0">
                <a:latin typeface="Calibri"/>
                <a:ea typeface="+mn-lt"/>
                <a:cs typeface="+mn-lt"/>
              </a:rPr>
              <a:t>, M., </a:t>
            </a:r>
            <a:r>
              <a:rPr lang="en-GB" dirty="0" err="1">
                <a:latin typeface="Calibri"/>
                <a:ea typeface="+mn-lt"/>
                <a:cs typeface="+mn-lt"/>
              </a:rPr>
              <a:t>Elifff</a:t>
            </a:r>
            <a:r>
              <a:rPr lang="en-GB" dirty="0">
                <a:latin typeface="Calibri"/>
                <a:ea typeface="+mn-lt"/>
                <a:cs typeface="+mn-lt"/>
              </a:rPr>
              <a:t>, D.M., Hsu, N., Olson, L., Shehan, J., Thakur, M. and Thomas, K. (2019) ‘Rethinking the Detection of Child Sexual Abuse Imagery on the Internet’, </a:t>
            </a:r>
            <a:r>
              <a:rPr lang="en-GB" i="1" dirty="0">
                <a:latin typeface="Calibri"/>
                <a:ea typeface="+mn-lt"/>
                <a:cs typeface="+mn-lt"/>
              </a:rPr>
              <a:t>The World Wide Web Conference on - WWW ’19</a:t>
            </a:r>
            <a:r>
              <a:rPr lang="en-GB" dirty="0">
                <a:latin typeface="Calibri"/>
                <a:ea typeface="+mn-lt"/>
                <a:cs typeface="+mn-lt"/>
              </a:rPr>
              <a:t>.  </a:t>
            </a:r>
            <a:endParaRPr lang="en-GB">
              <a:latin typeface="Calibri"/>
              <a:cs typeface="Calibri"/>
            </a:endParaRPr>
          </a:p>
          <a:p>
            <a:r>
              <a:rPr lang="en-GB" dirty="0">
                <a:latin typeface="Calibri"/>
                <a:ea typeface="+mn-lt"/>
                <a:cs typeface="+mn-lt"/>
              </a:rPr>
              <a:t>Chancellor, S. and De Choudhury, M. (2020) ‘Methods in predictive techniques for mental health status on social media: a critical review’, </a:t>
            </a:r>
            <a:r>
              <a:rPr lang="en-GB" i="1" dirty="0" err="1">
                <a:latin typeface="Calibri"/>
                <a:ea typeface="+mn-lt"/>
                <a:cs typeface="+mn-lt"/>
              </a:rPr>
              <a:t>npj</a:t>
            </a:r>
            <a:r>
              <a:rPr lang="en-GB" i="1" dirty="0">
                <a:latin typeface="Calibri"/>
                <a:ea typeface="+mn-lt"/>
                <a:cs typeface="+mn-lt"/>
              </a:rPr>
              <a:t> Digital Medicine</a:t>
            </a:r>
            <a:r>
              <a:rPr lang="en-GB" dirty="0">
                <a:latin typeface="Calibri"/>
                <a:ea typeface="+mn-lt"/>
                <a:cs typeface="+mn-lt"/>
              </a:rPr>
              <a:t>, 3(1).   </a:t>
            </a:r>
            <a:endParaRPr lang="en-GB">
              <a:latin typeface="Calibri"/>
              <a:cs typeface="Calibri"/>
            </a:endParaRPr>
          </a:p>
          <a:p>
            <a:r>
              <a:rPr lang="en-GB" dirty="0">
                <a:latin typeface="Calibri"/>
                <a:ea typeface="+mn-lt"/>
                <a:cs typeface="+mn-lt"/>
              </a:rPr>
              <a:t> Department for Digital, Culture, Media &amp; Sport (2021) </a:t>
            </a:r>
            <a:r>
              <a:rPr lang="en-GB" i="1" dirty="0">
                <a:latin typeface="Calibri"/>
                <a:ea typeface="+mn-lt"/>
                <a:cs typeface="+mn-lt"/>
              </a:rPr>
              <a:t>Government funds new tech in the fight against online child abuse.</a:t>
            </a:r>
            <a:r>
              <a:rPr lang="en-GB" dirty="0">
                <a:latin typeface="Calibri"/>
                <a:ea typeface="+mn-lt"/>
                <a:cs typeface="+mn-lt"/>
              </a:rPr>
              <a:t> Available at: https://www.gov.uk/government/news/government-funds-new-tech-in-the-fight-against-online-child-abuse (Accessed: 1 March 2023).  </a:t>
            </a:r>
            <a:endParaRPr lang="en-GB">
              <a:latin typeface="Calibri"/>
              <a:cs typeface="Calibri"/>
            </a:endParaRPr>
          </a:p>
          <a:p>
            <a:endParaRPr lang="en-GB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667901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882E6-EECB-1354-A94A-3FC210006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00129"/>
            <a:ext cx="10972800" cy="379633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BBC91D-D054-3EEC-13EB-46E0ECAC77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497" y="1042032"/>
            <a:ext cx="11958144" cy="56919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Calibri"/>
                <a:ea typeface="+mn-lt"/>
                <a:cs typeface="+mn-lt"/>
              </a:rPr>
              <a:t>Frau-Meigs, D., O’Neill, B., Alessandro </a:t>
            </a:r>
            <a:r>
              <a:rPr lang="en-GB" dirty="0" err="1">
                <a:latin typeface="Calibri"/>
                <a:ea typeface="+mn-lt"/>
                <a:cs typeface="+mn-lt"/>
              </a:rPr>
              <a:t>Soriani</a:t>
            </a:r>
            <a:r>
              <a:rPr lang="en-GB" dirty="0">
                <a:latin typeface="Calibri"/>
                <a:ea typeface="+mn-lt"/>
                <a:cs typeface="+mn-lt"/>
              </a:rPr>
              <a:t> and Vitor Tomé (2017) </a:t>
            </a:r>
            <a:r>
              <a:rPr lang="en-GB" i="1" dirty="0">
                <a:latin typeface="Calibri"/>
                <a:ea typeface="+mn-lt"/>
                <a:cs typeface="+mn-lt"/>
              </a:rPr>
              <a:t>Digital citizenship education</a:t>
            </a:r>
            <a:r>
              <a:rPr lang="en-GB" dirty="0">
                <a:latin typeface="Calibri"/>
                <a:ea typeface="+mn-lt"/>
                <a:cs typeface="+mn-lt"/>
              </a:rPr>
              <a:t>. Council of Europe.  </a:t>
            </a:r>
            <a:endParaRPr lang="en-US">
              <a:latin typeface="Calibri"/>
              <a:cs typeface="Calibri"/>
            </a:endParaRPr>
          </a:p>
          <a:p>
            <a:r>
              <a:rPr lang="en-GB" dirty="0" err="1">
                <a:latin typeface="Calibri"/>
                <a:ea typeface="+mn-lt"/>
                <a:cs typeface="+mn-lt"/>
              </a:rPr>
              <a:t>Keynejad</a:t>
            </a:r>
            <a:r>
              <a:rPr lang="en-GB" dirty="0">
                <a:latin typeface="Calibri"/>
                <a:ea typeface="+mn-lt"/>
                <a:cs typeface="+mn-lt"/>
              </a:rPr>
              <a:t>, R., Spagnolo, J. and Thornicroft, G. (2021) ‘WHO mental health gap action programme (</a:t>
            </a:r>
            <a:r>
              <a:rPr lang="en-GB" dirty="0" err="1">
                <a:latin typeface="Calibri"/>
                <a:ea typeface="+mn-lt"/>
                <a:cs typeface="+mn-lt"/>
              </a:rPr>
              <a:t>mhGAP</a:t>
            </a:r>
            <a:r>
              <a:rPr lang="en-GB" dirty="0">
                <a:latin typeface="Calibri"/>
                <a:ea typeface="+mn-lt"/>
                <a:cs typeface="+mn-lt"/>
              </a:rPr>
              <a:t>) intervention guide: updated systematic review on evidence and impact’, </a:t>
            </a:r>
            <a:r>
              <a:rPr lang="en-GB" i="1" dirty="0">
                <a:latin typeface="Calibri"/>
                <a:ea typeface="+mn-lt"/>
                <a:cs typeface="+mn-lt"/>
              </a:rPr>
              <a:t>Evidence Based Mental Health</a:t>
            </a:r>
            <a:r>
              <a:rPr lang="en-GB" dirty="0">
                <a:latin typeface="Calibri"/>
                <a:ea typeface="+mn-lt"/>
                <a:cs typeface="+mn-lt"/>
              </a:rPr>
              <a:t>, p.ebmental-2021-300254. </a:t>
            </a:r>
            <a:endParaRPr lang="en-GB">
              <a:latin typeface="Calibri"/>
              <a:cs typeface="Calibri"/>
            </a:endParaRPr>
          </a:p>
          <a:p>
            <a:r>
              <a:rPr lang="en-GB" dirty="0">
                <a:latin typeface="Calibri"/>
                <a:ea typeface="+mn-lt"/>
                <a:cs typeface="+mn-lt"/>
              </a:rPr>
              <a:t>Lee, L. and Maher, M.L. (2021) ‘Factors Affecting the Initial Engagement of Older Adults in the Use of Interactive Technology’, </a:t>
            </a:r>
            <a:r>
              <a:rPr lang="en-GB" i="1" dirty="0">
                <a:latin typeface="Calibri"/>
                <a:ea typeface="+mn-lt"/>
                <a:cs typeface="+mn-lt"/>
              </a:rPr>
              <a:t>International Journal of Environmental Research and Public Health</a:t>
            </a:r>
            <a:r>
              <a:rPr lang="en-GB" dirty="0">
                <a:latin typeface="Calibri"/>
                <a:ea typeface="+mn-lt"/>
                <a:cs typeface="+mn-lt"/>
              </a:rPr>
              <a:t>, 18(6), p.2847. </a:t>
            </a:r>
            <a:endParaRPr lang="en-GB">
              <a:latin typeface="Calibri"/>
              <a:cs typeface="Calibri"/>
            </a:endParaRPr>
          </a:p>
          <a:p>
            <a:r>
              <a:rPr lang="en-GB" dirty="0">
                <a:latin typeface="Calibri"/>
                <a:ea typeface="+mn-lt"/>
                <a:cs typeface="+mn-lt"/>
              </a:rPr>
              <a:t>Liese, B.H., Gribble, R.S.F. and </a:t>
            </a:r>
            <a:r>
              <a:rPr lang="en-GB" dirty="0" err="1">
                <a:latin typeface="Calibri"/>
                <a:ea typeface="+mn-lt"/>
                <a:cs typeface="+mn-lt"/>
              </a:rPr>
              <a:t>Wickremsinhe</a:t>
            </a:r>
            <a:r>
              <a:rPr lang="en-GB" dirty="0">
                <a:latin typeface="Calibri"/>
                <a:ea typeface="+mn-lt"/>
                <a:cs typeface="+mn-lt"/>
              </a:rPr>
              <a:t>, M.N. (2019) ‘International funding for mental health: a review of the last decade’, </a:t>
            </a:r>
            <a:r>
              <a:rPr lang="en-GB" i="1" dirty="0">
                <a:latin typeface="Calibri"/>
                <a:ea typeface="+mn-lt"/>
                <a:cs typeface="+mn-lt"/>
              </a:rPr>
              <a:t>International Health</a:t>
            </a:r>
            <a:r>
              <a:rPr lang="en-GB" dirty="0">
                <a:latin typeface="Calibri"/>
                <a:ea typeface="+mn-lt"/>
                <a:cs typeface="+mn-lt"/>
              </a:rPr>
              <a:t>, 11(5), pp.361–369. </a:t>
            </a:r>
            <a:endParaRPr lang="en-GB">
              <a:latin typeface="Calibri"/>
              <a:cs typeface="Calibri"/>
            </a:endParaRPr>
          </a:p>
          <a:p>
            <a:r>
              <a:rPr lang="en-GB" dirty="0">
                <a:latin typeface="Calibri"/>
                <a:ea typeface="+mn-lt"/>
                <a:cs typeface="+mn-lt"/>
              </a:rPr>
              <a:t>Mental Health at Work (2021) </a:t>
            </a:r>
            <a:r>
              <a:rPr lang="en-GB" i="1" dirty="0">
                <a:latin typeface="Calibri"/>
                <a:ea typeface="+mn-lt"/>
                <a:cs typeface="+mn-lt"/>
              </a:rPr>
              <a:t>Every mind matters.</a:t>
            </a:r>
            <a:r>
              <a:rPr lang="en-GB" dirty="0">
                <a:latin typeface="Calibri"/>
                <a:ea typeface="+mn-lt"/>
                <a:cs typeface="+mn-lt"/>
              </a:rPr>
              <a:t> Available at: https://www.mentalhealthatwork.org.uk/toolkit/every-mind-matters/#:~:text=Every%20Mind%20Matters%20is%20the%20national%20platform%20for,to%20help%20everyone%20create%20their%20own%20action%20plan. (Accessed: 1 March 2023).  </a:t>
            </a:r>
            <a:endParaRPr lang="en-GB">
              <a:latin typeface="Calibri"/>
              <a:cs typeface="Calibri"/>
            </a:endParaRPr>
          </a:p>
          <a:p>
            <a:endParaRPr lang="en-GB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009027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5AB6EB-7796-4657-CC9F-9074FB9646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37371"/>
            <a:ext cx="10972800" cy="327081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2FCF21-0550-9E4C-A57D-7AB7A50B0B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635" y="792412"/>
            <a:ext cx="11931868" cy="596780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Calibri"/>
                <a:ea typeface="+mn-lt"/>
                <a:cs typeface="+mn-lt"/>
              </a:rPr>
              <a:t>Naslund, J.A., Bondre, A., </a:t>
            </a:r>
            <a:r>
              <a:rPr lang="en-GB" dirty="0" err="1">
                <a:latin typeface="Calibri"/>
                <a:ea typeface="+mn-lt"/>
                <a:cs typeface="+mn-lt"/>
              </a:rPr>
              <a:t>Torous</a:t>
            </a:r>
            <a:r>
              <a:rPr lang="en-GB" dirty="0">
                <a:latin typeface="Calibri"/>
                <a:ea typeface="+mn-lt"/>
                <a:cs typeface="+mn-lt"/>
              </a:rPr>
              <a:t>, J. and Aschbrenner, K.A. (2020) ‘Social Media and Mental Health: Benefits, Risks, and Opportunities for Research and Practice’, </a:t>
            </a:r>
            <a:r>
              <a:rPr lang="en-GB" i="1" dirty="0">
                <a:latin typeface="Calibri"/>
                <a:ea typeface="+mn-lt"/>
                <a:cs typeface="+mn-lt"/>
              </a:rPr>
              <a:t>Journal of Technology in </a:t>
            </a:r>
            <a:r>
              <a:rPr lang="en-GB" i="1" dirty="0" err="1">
                <a:latin typeface="Calibri"/>
                <a:ea typeface="+mn-lt"/>
                <a:cs typeface="+mn-lt"/>
              </a:rPr>
              <a:t>Behavioral</a:t>
            </a:r>
            <a:r>
              <a:rPr lang="en-GB" i="1" dirty="0">
                <a:latin typeface="Calibri"/>
                <a:ea typeface="+mn-lt"/>
                <a:cs typeface="+mn-lt"/>
              </a:rPr>
              <a:t> Science</a:t>
            </a:r>
            <a:r>
              <a:rPr lang="en-GB" dirty="0">
                <a:latin typeface="Calibri"/>
                <a:ea typeface="+mn-lt"/>
                <a:cs typeface="+mn-lt"/>
              </a:rPr>
              <a:t>, 5(3), pp.245–257.   </a:t>
            </a:r>
            <a:endParaRPr lang="en-US">
              <a:latin typeface="Calibri"/>
              <a:cs typeface="Calibri"/>
            </a:endParaRPr>
          </a:p>
          <a:p>
            <a:r>
              <a:rPr lang="en-GB" dirty="0">
                <a:latin typeface="Calibri"/>
                <a:ea typeface="+mn-lt"/>
                <a:cs typeface="+mn-lt"/>
              </a:rPr>
              <a:t>National Crime Agency (2023)</a:t>
            </a:r>
            <a:r>
              <a:rPr lang="en-GB" i="1" dirty="0">
                <a:latin typeface="Calibri"/>
                <a:ea typeface="+mn-lt"/>
                <a:cs typeface="+mn-lt"/>
              </a:rPr>
              <a:t> Child sexual abuse and exploitation.</a:t>
            </a:r>
            <a:r>
              <a:rPr lang="en-GB" dirty="0">
                <a:latin typeface="Calibri"/>
                <a:ea typeface="+mn-lt"/>
                <a:cs typeface="+mn-lt"/>
              </a:rPr>
              <a:t> Available at: https://nationalcrimeagency.gov.uk/what-we-do/crime-threats/child-sexual-abuse-and-exploitation (Accessed: 5 March 2023).  </a:t>
            </a:r>
            <a:endParaRPr lang="en-GB">
              <a:latin typeface="Calibri"/>
              <a:cs typeface="Calibri"/>
            </a:endParaRPr>
          </a:p>
          <a:p>
            <a:r>
              <a:rPr lang="en-GB" dirty="0">
                <a:latin typeface="Calibri"/>
                <a:ea typeface="+mn-lt"/>
                <a:cs typeface="+mn-lt"/>
              </a:rPr>
              <a:t>National Health Service (2022) </a:t>
            </a:r>
            <a:r>
              <a:rPr lang="en-GB" i="1" dirty="0">
                <a:latin typeface="Calibri"/>
                <a:ea typeface="+mn-lt"/>
                <a:cs typeface="+mn-lt"/>
              </a:rPr>
              <a:t>NHS App features.</a:t>
            </a:r>
            <a:r>
              <a:rPr lang="en-GB" dirty="0">
                <a:latin typeface="Calibri"/>
                <a:ea typeface="+mn-lt"/>
                <a:cs typeface="+mn-lt"/>
              </a:rPr>
              <a:t> Available at: https://digital.nhs.uk/services/nhs-app/nhs-app-features (Accessed: 1 March 2023).  </a:t>
            </a:r>
            <a:endParaRPr lang="en-GB">
              <a:latin typeface="Calibri"/>
              <a:cs typeface="Calibri"/>
            </a:endParaRPr>
          </a:p>
          <a:p>
            <a:r>
              <a:rPr lang="en-GB" dirty="0">
                <a:latin typeface="Calibri"/>
                <a:ea typeface="+mn-lt"/>
                <a:cs typeface="+mn-lt"/>
              </a:rPr>
              <a:t>National Health Service (2023) </a:t>
            </a:r>
            <a:r>
              <a:rPr lang="en-GB" i="1" dirty="0">
                <a:latin typeface="Calibri"/>
                <a:ea typeface="+mn-lt"/>
                <a:cs typeface="+mn-lt"/>
              </a:rPr>
              <a:t>Be kind to your mind</a:t>
            </a:r>
            <a:r>
              <a:rPr lang="en-GB" dirty="0">
                <a:latin typeface="Calibri"/>
                <a:ea typeface="+mn-lt"/>
                <a:cs typeface="+mn-lt"/>
              </a:rPr>
              <a:t>. Available at: https://www.nhs.uk/every-mind-matters/ (Accessed: 1 March 2023).  </a:t>
            </a:r>
            <a:endParaRPr lang="en-GB">
              <a:latin typeface="Calibri"/>
              <a:cs typeface="Calibri"/>
            </a:endParaRPr>
          </a:p>
          <a:p>
            <a:r>
              <a:rPr lang="en-GB" dirty="0">
                <a:latin typeface="Calibri"/>
                <a:ea typeface="+mn-lt"/>
                <a:cs typeface="+mn-lt"/>
              </a:rPr>
              <a:t>National Society for the Prevention of Cruelty to Children (2021)</a:t>
            </a:r>
            <a:r>
              <a:rPr lang="en-GB" i="1" dirty="0">
                <a:latin typeface="Calibri"/>
                <a:ea typeface="+mn-lt"/>
                <a:cs typeface="+mn-lt"/>
              </a:rPr>
              <a:t> Social media and online safety</a:t>
            </a:r>
            <a:r>
              <a:rPr lang="en-GB" dirty="0">
                <a:latin typeface="Calibri"/>
                <a:ea typeface="+mn-lt"/>
                <a:cs typeface="+mn-lt"/>
              </a:rPr>
              <a:t>. Available at: https://learning.nspcc.org.uk/safeguarding-child-protection/social-media-and-online-safety (Accessed: 3 March 2023). </a:t>
            </a:r>
            <a:endParaRPr lang="en-GB">
              <a:latin typeface="Calibri"/>
              <a:cs typeface="Calibri"/>
            </a:endParaRPr>
          </a:p>
          <a:p>
            <a:r>
              <a:rPr lang="en-GB" dirty="0">
                <a:latin typeface="Calibri"/>
                <a:ea typeface="+mn-lt"/>
                <a:cs typeface="+mn-lt"/>
              </a:rPr>
              <a:t>O’Donnell, B. (2021) ‘Rise in Online Enticement and Other Trends: NCMEC Releases 2020 Exploitation Stats’, </a:t>
            </a:r>
            <a:r>
              <a:rPr lang="en-GB" i="1" dirty="0">
                <a:latin typeface="Calibri"/>
                <a:ea typeface="+mn-lt"/>
                <a:cs typeface="+mn-lt"/>
              </a:rPr>
              <a:t>Brenda O’Donnell </a:t>
            </a:r>
            <a:r>
              <a:rPr lang="en-GB" dirty="0">
                <a:latin typeface="Calibri"/>
                <a:ea typeface="+mn-lt"/>
                <a:cs typeface="+mn-lt"/>
              </a:rPr>
              <a:t>[blog]. 24 February. Available at: https://www.missingkids.org/blog/2021/rise-in-online-enticement-and-other-trends--ncmec-releases-2020- (Accessed: 1 March 2023). </a:t>
            </a:r>
            <a:endParaRPr lang="en-GB">
              <a:latin typeface="Calibri"/>
              <a:cs typeface="Calibri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6182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76C0B-F83F-AE4D-AC1D-C1BBDE12BA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287667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5D24F6-38DB-C187-9790-BE187DB6D9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463" y="792411"/>
            <a:ext cx="11734799" cy="5875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Calibri"/>
                <a:ea typeface="+mn-lt"/>
                <a:cs typeface="+mn-lt"/>
              </a:rPr>
              <a:t>Prescott, J., Rathbone, A.L. and Brown, G. (2020) ‘Online peer to peer support: Qualitative analysis of UK and US open mental health Facebook groups’, </a:t>
            </a:r>
            <a:r>
              <a:rPr lang="en-GB" i="1" dirty="0">
                <a:latin typeface="Calibri"/>
                <a:ea typeface="+mn-lt"/>
                <a:cs typeface="+mn-lt"/>
              </a:rPr>
              <a:t>DIGITAL HEALTH</a:t>
            </a:r>
            <a:r>
              <a:rPr lang="en-GB" dirty="0">
                <a:latin typeface="Calibri"/>
                <a:ea typeface="+mn-lt"/>
                <a:cs typeface="+mn-lt"/>
              </a:rPr>
              <a:t>, 6, p.205520762097920. </a:t>
            </a:r>
            <a:endParaRPr lang="en-US">
              <a:latin typeface="Calibri"/>
              <a:cs typeface="Calibri"/>
            </a:endParaRPr>
          </a:p>
          <a:p>
            <a:r>
              <a:rPr lang="en-GB" dirty="0">
                <a:latin typeface="Calibri"/>
                <a:ea typeface="+mn-lt"/>
                <a:cs typeface="+mn-lt"/>
              </a:rPr>
              <a:t>Ramirez-Rubio, O., Daher, C., Fanjul, G., Gascon, M., Mueller, N., </a:t>
            </a:r>
            <a:r>
              <a:rPr lang="en-GB" dirty="0" err="1">
                <a:latin typeface="Calibri"/>
                <a:ea typeface="+mn-lt"/>
                <a:cs typeface="+mn-lt"/>
              </a:rPr>
              <a:t>Pajín</a:t>
            </a:r>
            <a:r>
              <a:rPr lang="en-GB" dirty="0">
                <a:latin typeface="Calibri"/>
                <a:ea typeface="+mn-lt"/>
                <a:cs typeface="+mn-lt"/>
              </a:rPr>
              <a:t>, L., Plasencia, A., Rojas-Rueda, D., </a:t>
            </a:r>
            <a:r>
              <a:rPr lang="en-GB" dirty="0" err="1">
                <a:latin typeface="Calibri"/>
                <a:ea typeface="+mn-lt"/>
                <a:cs typeface="+mn-lt"/>
              </a:rPr>
              <a:t>Thondoo</a:t>
            </a:r>
            <a:r>
              <a:rPr lang="en-GB" dirty="0">
                <a:latin typeface="Calibri"/>
                <a:ea typeface="+mn-lt"/>
                <a:cs typeface="+mn-lt"/>
              </a:rPr>
              <a:t>, M. and </a:t>
            </a:r>
            <a:r>
              <a:rPr lang="en-GB" dirty="0" err="1">
                <a:latin typeface="Calibri"/>
                <a:ea typeface="+mn-lt"/>
                <a:cs typeface="+mn-lt"/>
              </a:rPr>
              <a:t>Nieuwenhuijsen</a:t>
            </a:r>
            <a:r>
              <a:rPr lang="en-GB" dirty="0">
                <a:latin typeface="Calibri"/>
                <a:ea typeface="+mn-lt"/>
                <a:cs typeface="+mn-lt"/>
              </a:rPr>
              <a:t>, M.J. (2019) ‘Urban health: an example of a ‘health in all policies’ approach in the context of SDGs implementation’, </a:t>
            </a:r>
            <a:r>
              <a:rPr lang="en-GB" i="1" dirty="0">
                <a:latin typeface="Calibri"/>
                <a:ea typeface="+mn-lt"/>
                <a:cs typeface="+mn-lt"/>
              </a:rPr>
              <a:t>Globalization and Health</a:t>
            </a:r>
            <a:r>
              <a:rPr lang="en-GB" dirty="0">
                <a:latin typeface="Calibri"/>
                <a:ea typeface="+mn-lt"/>
                <a:cs typeface="+mn-lt"/>
              </a:rPr>
              <a:t>, 15(1).  </a:t>
            </a:r>
            <a:endParaRPr lang="en-GB">
              <a:latin typeface="Calibri"/>
              <a:cs typeface="Calibri"/>
            </a:endParaRPr>
          </a:p>
          <a:p>
            <a:r>
              <a:rPr lang="en-GB" dirty="0">
                <a:latin typeface="Calibri"/>
                <a:ea typeface="+mn-lt"/>
                <a:cs typeface="+mn-lt"/>
              </a:rPr>
              <a:t>The Kings Fund (2018) </a:t>
            </a:r>
            <a:r>
              <a:rPr lang="en-GB" i="1" dirty="0">
                <a:latin typeface="Calibri"/>
                <a:ea typeface="+mn-lt"/>
                <a:cs typeface="+mn-lt"/>
              </a:rPr>
              <a:t>Digital change in health and social care.</a:t>
            </a:r>
            <a:r>
              <a:rPr lang="en-GB" dirty="0">
                <a:latin typeface="Calibri"/>
                <a:ea typeface="+mn-lt"/>
                <a:cs typeface="+mn-lt"/>
              </a:rPr>
              <a:t> Available at: https:// www.kingsfund.org.uk/publications/digital-change-health-social-care (Accessed: 5 March 2023). </a:t>
            </a:r>
            <a:endParaRPr lang="en-GB">
              <a:latin typeface="Calibri"/>
              <a:cs typeface="Calibri"/>
            </a:endParaRPr>
          </a:p>
          <a:p>
            <a:r>
              <a:rPr lang="en-GB" dirty="0">
                <a:latin typeface="Calibri"/>
                <a:ea typeface="+mn-lt"/>
                <a:cs typeface="+mn-lt"/>
              </a:rPr>
              <a:t>Vargo, D., Zhu, L., Benwell, B. and Yan, Z. (2020) ‘Digital technology use during COVID-19 pandemic: A rapid review’, </a:t>
            </a:r>
            <a:r>
              <a:rPr lang="en-GB" i="1" dirty="0">
                <a:latin typeface="Calibri"/>
                <a:ea typeface="+mn-lt"/>
                <a:cs typeface="+mn-lt"/>
              </a:rPr>
              <a:t>Human </a:t>
            </a:r>
            <a:r>
              <a:rPr lang="en-GB" i="1" dirty="0" err="1">
                <a:latin typeface="Calibri"/>
                <a:ea typeface="+mn-lt"/>
                <a:cs typeface="+mn-lt"/>
              </a:rPr>
              <a:t>Behavior</a:t>
            </a:r>
            <a:r>
              <a:rPr lang="en-GB" i="1" dirty="0">
                <a:latin typeface="Calibri"/>
                <a:ea typeface="+mn-lt"/>
                <a:cs typeface="+mn-lt"/>
              </a:rPr>
              <a:t> and Emerging Technologies</a:t>
            </a:r>
            <a:r>
              <a:rPr lang="en-GB" dirty="0">
                <a:latin typeface="Calibri"/>
                <a:ea typeface="+mn-lt"/>
                <a:cs typeface="+mn-lt"/>
              </a:rPr>
              <a:t>, 3(1), pp.13–24. </a:t>
            </a:r>
            <a:endParaRPr lang="en-GB">
              <a:latin typeface="Calibri"/>
              <a:cs typeface="Calibri"/>
            </a:endParaRPr>
          </a:p>
          <a:p>
            <a:r>
              <a:rPr lang="en-GB" dirty="0">
                <a:latin typeface="Calibri"/>
                <a:ea typeface="+mn-lt"/>
                <a:cs typeface="+mn-lt"/>
              </a:rPr>
              <a:t>Wang, S., Bolling, K., Mao, W., Reichstadt, J., Jeste, D., Kim, H.-C. and Nebeker, C. (2019) ‘Technology to Support Aging in Place: Older Adults’ Perspectives’, </a:t>
            </a:r>
            <a:r>
              <a:rPr lang="en-GB" i="1" dirty="0">
                <a:latin typeface="Calibri"/>
                <a:ea typeface="+mn-lt"/>
                <a:cs typeface="+mn-lt"/>
              </a:rPr>
              <a:t>Healthcare</a:t>
            </a:r>
            <a:r>
              <a:rPr lang="en-GB" dirty="0">
                <a:latin typeface="Calibri"/>
                <a:ea typeface="+mn-lt"/>
                <a:cs typeface="+mn-lt"/>
              </a:rPr>
              <a:t>, 7(2), p.60. </a:t>
            </a:r>
            <a:endParaRPr lang="en-GB">
              <a:latin typeface="Calibri"/>
              <a:cs typeface="Calibri"/>
            </a:endParaRPr>
          </a:p>
          <a:p>
            <a:r>
              <a:rPr lang="en-GB" dirty="0">
                <a:latin typeface="Calibri"/>
                <a:ea typeface="+mn-lt"/>
                <a:cs typeface="+mn-lt"/>
              </a:rPr>
              <a:t>World Health Organization (2023)</a:t>
            </a:r>
            <a:r>
              <a:rPr lang="en-GB" i="1" dirty="0">
                <a:latin typeface="Calibri"/>
                <a:ea typeface="+mn-lt"/>
                <a:cs typeface="+mn-lt"/>
              </a:rPr>
              <a:t> Mental Health.</a:t>
            </a:r>
            <a:r>
              <a:rPr lang="en-GB" dirty="0">
                <a:latin typeface="Calibri"/>
                <a:ea typeface="+mn-lt"/>
                <a:cs typeface="+mn-lt"/>
              </a:rPr>
              <a:t> Available at: https://www.who.int/health-topics/mental-health#tab=tab_2 (Accessed: 3 March 2023).  </a:t>
            </a:r>
            <a:endParaRPr lang="en-GB">
              <a:latin typeface="Calibri"/>
              <a:cs typeface="Calibri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86370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5AC82-68BA-BA88-A278-EB411B316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327081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5E977B-755F-BA07-D9AB-9927D5EC3A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42032"/>
            <a:ext cx="10972800" cy="51007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>
                <a:latin typeface="Calibri"/>
                <a:ea typeface="+mn-lt"/>
                <a:cs typeface="+mn-lt"/>
              </a:rPr>
              <a:t>Wymant</a:t>
            </a:r>
            <a:r>
              <a:rPr lang="en-GB" dirty="0">
                <a:latin typeface="Calibri"/>
                <a:ea typeface="+mn-lt"/>
                <a:cs typeface="+mn-lt"/>
              </a:rPr>
              <a:t>, C., Ferretti, L., </a:t>
            </a:r>
            <a:r>
              <a:rPr lang="en-GB" dirty="0" err="1">
                <a:latin typeface="Calibri"/>
                <a:ea typeface="+mn-lt"/>
                <a:cs typeface="+mn-lt"/>
              </a:rPr>
              <a:t>Tsallis</a:t>
            </a:r>
            <a:r>
              <a:rPr lang="en-GB" dirty="0">
                <a:latin typeface="Calibri"/>
                <a:ea typeface="+mn-lt"/>
                <a:cs typeface="+mn-lt"/>
              </a:rPr>
              <a:t>, D., </a:t>
            </a:r>
            <a:r>
              <a:rPr lang="en-GB" dirty="0" err="1">
                <a:latin typeface="Calibri"/>
                <a:ea typeface="+mn-lt"/>
                <a:cs typeface="+mn-lt"/>
              </a:rPr>
              <a:t>Charalambides</a:t>
            </a:r>
            <a:r>
              <a:rPr lang="en-GB" dirty="0">
                <a:latin typeface="Calibri"/>
                <a:ea typeface="+mn-lt"/>
                <a:cs typeface="+mn-lt"/>
              </a:rPr>
              <a:t>, M., </a:t>
            </a:r>
            <a:r>
              <a:rPr lang="en-GB" dirty="0" err="1">
                <a:latin typeface="Calibri"/>
                <a:ea typeface="+mn-lt"/>
                <a:cs typeface="+mn-lt"/>
              </a:rPr>
              <a:t>Abeler</a:t>
            </a:r>
            <a:r>
              <a:rPr lang="en-GB" dirty="0">
                <a:latin typeface="Calibri"/>
                <a:ea typeface="+mn-lt"/>
                <a:cs typeface="+mn-lt"/>
              </a:rPr>
              <a:t>-Dörner, L., Bonsall, D., Hinch, R., Kendall, M., Milsom, L., Ayres, M., Holmes, C., Briers, M. and Fraser, C. (2021) ‘The epidemiological impact of the NHS COVID-19 App’, </a:t>
            </a:r>
            <a:r>
              <a:rPr lang="en-GB" i="1" dirty="0">
                <a:latin typeface="Calibri"/>
                <a:ea typeface="+mn-lt"/>
                <a:cs typeface="+mn-lt"/>
              </a:rPr>
              <a:t>Nature</a:t>
            </a:r>
            <a:r>
              <a:rPr lang="en-GB" dirty="0">
                <a:latin typeface="Calibri"/>
                <a:ea typeface="+mn-lt"/>
                <a:cs typeface="+mn-lt"/>
              </a:rPr>
              <a:t>.    (</a:t>
            </a:r>
            <a:r>
              <a:rPr lang="en-GB" dirty="0" err="1">
                <a:latin typeface="Calibri"/>
                <a:ea typeface="+mn-lt"/>
                <a:cs typeface="+mn-lt"/>
              </a:rPr>
              <a:t>Wymant</a:t>
            </a:r>
            <a:r>
              <a:rPr lang="en-GB" dirty="0">
                <a:latin typeface="Calibri"/>
                <a:ea typeface="+mn-lt"/>
                <a:cs typeface="+mn-lt"/>
              </a:rPr>
              <a:t> et al., 2021) </a:t>
            </a:r>
            <a:endParaRPr lang="en-US">
              <a:latin typeface="Calibri"/>
              <a:cs typeface="Calibri"/>
            </a:endParaRPr>
          </a:p>
          <a:p>
            <a:r>
              <a:rPr lang="en-GB" dirty="0">
                <a:latin typeface="Calibri"/>
                <a:ea typeface="+mn-lt"/>
                <a:cs typeface="+mn-lt"/>
              </a:rPr>
              <a:t>Zhou, J. and Wan, X. (2022) ‘How to Build Network Effects on Online Platforms for Mental Health’, </a:t>
            </a:r>
            <a:r>
              <a:rPr lang="en-GB" i="1" dirty="0">
                <a:latin typeface="Calibri"/>
                <a:ea typeface="+mn-lt"/>
                <a:cs typeface="+mn-lt"/>
              </a:rPr>
              <a:t>California Management Review</a:t>
            </a:r>
            <a:r>
              <a:rPr lang="en-GB" dirty="0">
                <a:latin typeface="Calibri"/>
                <a:ea typeface="+mn-lt"/>
                <a:cs typeface="+mn-lt"/>
              </a:rPr>
              <a:t>, p.000812562211074.    </a:t>
            </a:r>
            <a:endParaRPr lang="en-GB" dirty="0">
              <a:latin typeface="Calibri"/>
              <a:cs typeface="Calibri"/>
            </a:endParaRPr>
          </a:p>
          <a:p>
            <a:endParaRPr lang="en-GB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59260048"/>
      </p:ext>
    </p:extLst>
  </p:cSld>
  <p:clrMapOvr>
    <a:masterClrMapping/>
  </p:clrMapOvr>
</p:sld>
</file>

<file path=ppt/theme/theme1.xml><?xml version="1.0" encoding="utf-8"?>
<a:theme xmlns:a="http://schemas.openxmlformats.org/drawingml/2006/main" name="SplashVTI">
  <a:themeElements>
    <a:clrScheme name="AnalogousFromDarkSeedLeftStep">
      <a:dk1>
        <a:srgbClr val="000000"/>
      </a:dk1>
      <a:lt1>
        <a:srgbClr val="FFFFFF"/>
      </a:lt1>
      <a:dk2>
        <a:srgbClr val="301B2E"/>
      </a:dk2>
      <a:lt2>
        <a:srgbClr val="F0F3F2"/>
      </a:lt2>
      <a:accent1>
        <a:srgbClr val="E72986"/>
      </a:accent1>
      <a:accent2>
        <a:srgbClr val="D517C3"/>
      </a:accent2>
      <a:accent3>
        <a:srgbClr val="AA29E7"/>
      </a:accent3>
      <a:accent4>
        <a:srgbClr val="5526D8"/>
      </a:accent4>
      <a:accent5>
        <a:srgbClr val="2946E7"/>
      </a:accent5>
      <a:accent6>
        <a:srgbClr val="1784D5"/>
      </a:accent6>
      <a:hlink>
        <a:srgbClr val="413FBF"/>
      </a:hlink>
      <a:folHlink>
        <a:srgbClr val="7F7F7F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SplashVTI</vt:lpstr>
      <vt:lpstr>Kelly Evans  2004456</vt:lpstr>
      <vt:lpstr>Contents.</vt:lpstr>
      <vt:lpstr>Advantages of digital platforms in our community.</vt:lpstr>
      <vt:lpstr>Advantages of online digital platforms for children.</vt:lpstr>
      <vt:lpstr>Disadvantage of online platforms.</vt:lpstr>
      <vt:lpstr>How digital platforms are used to their full advantage.</vt:lpstr>
      <vt:lpstr>Any Questions? </vt:lpstr>
      <vt:lpstr>References 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282</cp:revision>
  <dcterms:created xsi:type="dcterms:W3CDTF">2023-03-01T11:57:00Z</dcterms:created>
  <dcterms:modified xsi:type="dcterms:W3CDTF">2023-03-05T19:16:03Z</dcterms:modified>
</cp:coreProperties>
</file>