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662" autoAdjust="0"/>
    <p:restoredTop sz="94660"/>
  </p:normalViewPr>
  <p:slideViewPr>
    <p:cSldViewPr snapToGrid="0">
      <p:cViewPr varScale="1">
        <p:scale>
          <a:sx n="85" d="100"/>
          <a:sy n="85" d="100"/>
        </p:scale>
        <p:origin x="3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53E-A1F3-4FB1-8C00-0733D0BDC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7DF19-CFF1-454D-A03A-F6BE72FF3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AB739-79C4-4560-A782-6F377C85E20A}"/>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5" name="Footer Placeholder 4">
            <a:extLst>
              <a:ext uri="{FF2B5EF4-FFF2-40B4-BE49-F238E27FC236}">
                <a16:creationId xmlns:a16="http://schemas.microsoft.com/office/drawing/2014/main" id="{79408334-73A0-49A0-9C33-173E0AC97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629B-D001-4460-BCA5-898918CD727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74004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9BF4-CA5D-47D7-9688-547DB7BC3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52F0C-5678-4A08-9F95-C2DCD5B47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75675-2EE3-409A-81F5-052AA06DC2A7}"/>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5" name="Footer Placeholder 4">
            <a:extLst>
              <a:ext uri="{FF2B5EF4-FFF2-40B4-BE49-F238E27FC236}">
                <a16:creationId xmlns:a16="http://schemas.microsoft.com/office/drawing/2014/main" id="{975686F5-99BC-4129-83BB-9D6EC162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9103C-010E-452C-828D-1EEE35FC124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03450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6F69-CA8D-40E5-BE55-BC91E87FA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46D3D9-DAE1-4D26-B33B-0495B4244A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90DD19-1B94-4B4E-8DD4-27F4B289F422}"/>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5" name="Footer Placeholder 4">
            <a:extLst>
              <a:ext uri="{FF2B5EF4-FFF2-40B4-BE49-F238E27FC236}">
                <a16:creationId xmlns:a16="http://schemas.microsoft.com/office/drawing/2014/main" id="{1E3951F8-F2D5-4513-ADE1-1B5343DD8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2935F-146F-4F67-B387-F16222A367F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054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321C-FADA-48BD-9ECC-7A32B281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8DA353-BC13-443A-AA11-7CDAB041A6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A087D6-632E-4979-B165-B833D79D47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BA25A-1A5A-4CD1-8837-D4360011EFAB}"/>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6" name="Footer Placeholder 5">
            <a:extLst>
              <a:ext uri="{FF2B5EF4-FFF2-40B4-BE49-F238E27FC236}">
                <a16:creationId xmlns:a16="http://schemas.microsoft.com/office/drawing/2014/main" id="{C6CF9707-2FB8-4776-AE3D-1A4637678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B201-A64B-4644-9D9E-AA3149DFDFBC}"/>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004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EA6D-7021-42A9-816D-822AB4BA36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39BCA-7F4B-4251-85FE-600B7015D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7A26E-A0F0-4D15-817E-798482102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8A2E6-A891-4A34-8038-F955C500F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E84D6-1DF4-4C1F-A755-F8689ED09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EB928D-2A39-478E-B0E2-AE2A769D1378}"/>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8" name="Footer Placeholder 7">
            <a:extLst>
              <a:ext uri="{FF2B5EF4-FFF2-40B4-BE49-F238E27FC236}">
                <a16:creationId xmlns:a16="http://schemas.microsoft.com/office/drawing/2014/main" id="{49FC3FC2-8E0B-464A-9BC6-1EEBDB4153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04C054-4045-476C-8854-CAE64F30E30B}"/>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0456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749-E2A2-4DEF-AD72-BB9C92ADE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40ECC-422C-41FE-8E30-BF17E3EA9A3B}"/>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4" name="Footer Placeholder 3">
            <a:extLst>
              <a:ext uri="{FF2B5EF4-FFF2-40B4-BE49-F238E27FC236}">
                <a16:creationId xmlns:a16="http://schemas.microsoft.com/office/drawing/2014/main" id="{477EC97C-B88B-49F4-9E59-06F2F3DC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9CEF6-7B39-415F-8A4D-557CE7415A56}"/>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805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653343-A67E-4B23-A182-305C11E09029}"/>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3" name="Footer Placeholder 2">
            <a:extLst>
              <a:ext uri="{FF2B5EF4-FFF2-40B4-BE49-F238E27FC236}">
                <a16:creationId xmlns:a16="http://schemas.microsoft.com/office/drawing/2014/main" id="{4F01E718-0534-4835-8781-E2125A8C8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16C2F-2407-415F-8566-8CB8906D0BB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82904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DB27-166B-4C79-8DA3-F9C4A15122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E79139-32D8-4CF3-B446-AC0589374C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8A9E72-74B9-4D05-AE98-3ADE1D9E3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DEF367-84FA-4D2D-B92C-044A146B3D1E}"/>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6" name="Footer Placeholder 5">
            <a:extLst>
              <a:ext uri="{FF2B5EF4-FFF2-40B4-BE49-F238E27FC236}">
                <a16:creationId xmlns:a16="http://schemas.microsoft.com/office/drawing/2014/main" id="{7197487C-6243-46DA-8748-0ECE35810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42687-D61D-43C6-9109-A2E825E9FE57}"/>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59171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31AA-43C4-46E8-A92B-D0A76C06E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06AF-B0A2-4131-AF37-64B1400F37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B70EB-0549-4EA4-9ADB-8C7503F5D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EF53A-27CE-43B2-B95B-C28D172AF81C}"/>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6" name="Footer Placeholder 5">
            <a:extLst>
              <a:ext uri="{FF2B5EF4-FFF2-40B4-BE49-F238E27FC236}">
                <a16:creationId xmlns:a16="http://schemas.microsoft.com/office/drawing/2014/main" id="{0BD03BCD-A304-4930-A0BC-0856105FF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5450-9957-4132-BBF2-112D5D8C8232}"/>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23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762E-ACF9-4C56-8E92-CC22D1272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BA50D-CDC2-4723-AB9A-69B742C464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18E36-2902-4B00-B5F8-C41D1CC62E2B}"/>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5" name="Footer Placeholder 4">
            <a:extLst>
              <a:ext uri="{FF2B5EF4-FFF2-40B4-BE49-F238E27FC236}">
                <a16:creationId xmlns:a16="http://schemas.microsoft.com/office/drawing/2014/main" id="{B2EAF0D2-7E54-4AF7-B757-67398BA84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6C662-48A8-4506-B05E-75EC82CC071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3300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24BA3-BB8B-4B77-86A2-B48C1FDAF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E82C-96CB-495E-A1AE-4AF218807A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F0A0-0098-4C86-9F77-8E8C22CB2E8C}"/>
              </a:ext>
            </a:extLst>
          </p:cNvPr>
          <p:cNvSpPr>
            <a:spLocks noGrp="1"/>
          </p:cNvSpPr>
          <p:nvPr>
            <p:ph type="dt" sz="half" idx="10"/>
          </p:nvPr>
        </p:nvSpPr>
        <p:spPr/>
        <p:txBody>
          <a:bodyPr/>
          <a:lstStyle/>
          <a:p>
            <a:fld id="{60518C2D-5102-48F2-A859-5366198EAF86}" type="datetimeFigureOut">
              <a:rPr lang="en-GB" smtClean="0"/>
              <a:t>03/04/2020</a:t>
            </a:fld>
            <a:endParaRPr lang="en-GB"/>
          </a:p>
        </p:txBody>
      </p:sp>
      <p:sp>
        <p:nvSpPr>
          <p:cNvPr id="5" name="Footer Placeholder 4">
            <a:extLst>
              <a:ext uri="{FF2B5EF4-FFF2-40B4-BE49-F238E27FC236}">
                <a16:creationId xmlns:a16="http://schemas.microsoft.com/office/drawing/2014/main" id="{1ED04BCC-5128-4129-BD7C-968B9FF92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201FE-E0ED-4C57-A7A8-B0C9B9D23BBE}"/>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2173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EE6A0-F048-48DC-90AC-19554418D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FBBC-1F53-4A96-847F-141408736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538BE-2C54-4A68-BF77-31B12885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18C2D-5102-48F2-A859-5366198EAF86}" type="datetimeFigureOut">
              <a:rPr lang="en-GB" smtClean="0"/>
              <a:t>03/04/2020</a:t>
            </a:fld>
            <a:endParaRPr lang="en-GB"/>
          </a:p>
        </p:txBody>
      </p:sp>
      <p:sp>
        <p:nvSpPr>
          <p:cNvPr id="5" name="Footer Placeholder 4">
            <a:extLst>
              <a:ext uri="{FF2B5EF4-FFF2-40B4-BE49-F238E27FC236}">
                <a16:creationId xmlns:a16="http://schemas.microsoft.com/office/drawing/2014/main" id="{F2D4589C-3213-4F21-9A1A-422316CB0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96F70-62D5-4CE6-901F-E36BD9702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36067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109182" y="54590"/>
            <a:ext cx="11969928" cy="7598880"/>
          </a:xfrm>
          <a:prstGeom prst="rect">
            <a:avLst/>
          </a:prstGeom>
          <a:noFill/>
        </p:spPr>
        <p:txBody>
          <a:bodyPr wrap="square" rtlCol="0">
            <a:spAutoFit/>
          </a:bodyPr>
          <a:lstStyle/>
          <a:p>
            <a:pPr algn="ctr"/>
            <a:r>
              <a:rPr lang="en-GB" sz="2000" b="1" dirty="0">
                <a:cs typeface="Arial" panose="020B0604020202020204" pitchFamily="34" charset="0"/>
              </a:rPr>
              <a:t>Welcome to the Scenography: Stage Design Realisation Module</a:t>
            </a:r>
          </a:p>
          <a:p>
            <a:pPr algn="ctr"/>
            <a:r>
              <a:rPr lang="en-GB" sz="2000" b="1" dirty="0">
                <a:cs typeface="Arial" panose="020B0604020202020204" pitchFamily="34" charset="0"/>
              </a:rPr>
              <a:t>SESSION – The Adding Machine by Elmer L. Rice – Expressionist Techniques &amp; Play Analysis (Part 2)  </a:t>
            </a:r>
            <a:endParaRPr lang="en-GB" dirty="0">
              <a:cs typeface="Arial" panose="020B0604020202020204" pitchFamily="34" charset="0"/>
            </a:endParaRPr>
          </a:p>
          <a:p>
            <a:endParaRPr lang="en-GB" b="1" u="sng" dirty="0">
              <a:cs typeface="Arial" panose="020B0604020202020204" pitchFamily="34" charset="0"/>
            </a:endParaRPr>
          </a:p>
          <a:p>
            <a:r>
              <a:rPr lang="en-GB" b="1" u="sng" dirty="0">
                <a:cs typeface="Arial" panose="020B0604020202020204" pitchFamily="34" charset="0"/>
              </a:rPr>
              <a:t>What does the structure of the 8 Scenes do that is characteristic of Expressionism /Expressionist techniques?</a:t>
            </a:r>
          </a:p>
          <a:p>
            <a:endParaRPr lang="en-GB" sz="1200" dirty="0">
              <a:cs typeface="Arial" panose="020B0604020202020204" pitchFamily="34" charset="0"/>
            </a:endParaRPr>
          </a:p>
          <a:p>
            <a:r>
              <a:rPr lang="en-GB" sz="1600" b="1" u="sng" dirty="0">
                <a:cs typeface="Arial" panose="020B0604020202020204" pitchFamily="34" charset="0"/>
              </a:rPr>
              <a:t>Scene 1 - A bedroom:</a:t>
            </a:r>
          </a:p>
          <a:p>
            <a:r>
              <a:rPr lang="en-GB" sz="1400" dirty="0">
                <a:cs typeface="Arial" panose="020B0604020202020204" pitchFamily="34" charset="0"/>
              </a:rPr>
              <a:t>•   In this scene, we see the tableau of a man (Mr. Zero) lying in bed, facing the audience, surrounded by figures projected on the wall, while Mrs Zero stands talking at her bedroom vanity, undressing as she dresses down her husband. </a:t>
            </a:r>
            <a:r>
              <a:rPr lang="en-GB" sz="1400" b="1" dirty="0">
                <a:cs typeface="Arial" panose="020B0604020202020204" pitchFamily="34" charset="0"/>
              </a:rPr>
              <a:t>This tightly constructed visual image like others in the play comment ironically on the character’s dialogue. </a:t>
            </a:r>
          </a:p>
          <a:p>
            <a:r>
              <a:rPr lang="en-GB" sz="1400" dirty="0">
                <a:cs typeface="Arial" panose="020B0604020202020204" pitchFamily="34" charset="0"/>
              </a:rPr>
              <a:t>•   The play opens with </a:t>
            </a:r>
            <a:r>
              <a:rPr lang="en-GB" sz="1400" b="1" dirty="0">
                <a:cs typeface="Arial" panose="020B0604020202020204" pitchFamily="34" charset="0"/>
              </a:rPr>
              <a:t>a substantial monologue </a:t>
            </a:r>
            <a:r>
              <a:rPr lang="en-GB" sz="1400" dirty="0">
                <a:cs typeface="Arial" panose="020B0604020202020204" pitchFamily="34" charset="0"/>
              </a:rPr>
              <a:t>in which Mrs. Zero divulges her very disappointment in her husband. She badgers her husband for his lack of initiative and success at his job of twenty-five years.</a:t>
            </a:r>
          </a:p>
          <a:p>
            <a:r>
              <a:rPr lang="en-GB" sz="1400" dirty="0">
                <a:cs typeface="Arial" panose="020B0604020202020204" pitchFamily="34" charset="0"/>
              </a:rPr>
              <a:t>•   Mrs. Zero also discusses the latest movies she has seen and argues that sentimental love films are superior to Westerns. </a:t>
            </a:r>
          </a:p>
          <a:p>
            <a:r>
              <a:rPr lang="en-GB" sz="1400" dirty="0">
                <a:cs typeface="Arial" panose="020B0604020202020204" pitchFamily="34" charset="0"/>
              </a:rPr>
              <a:t>•   Although Zero takes secretive pleasure in watching a woman (Judy O’Grady) across the courtyard undress, he outwardly adheres to conventional moral standards, channelling his sexual desires into watching the films that his shrewish wife demands to see.</a:t>
            </a:r>
          </a:p>
          <a:p>
            <a:endParaRPr lang="en-GB" sz="1200" b="1" dirty="0">
              <a:cs typeface="Arial" panose="020B0604020202020204" pitchFamily="34" charset="0"/>
            </a:endParaRPr>
          </a:p>
          <a:p>
            <a:r>
              <a:rPr lang="en-GB" sz="1600" b="1" u="sng" dirty="0">
                <a:cs typeface="Arial" panose="020B0604020202020204" pitchFamily="34" charset="0"/>
              </a:rPr>
              <a:t>Scene 2 - An office: </a:t>
            </a:r>
          </a:p>
          <a:p>
            <a:r>
              <a:rPr lang="en-GB" sz="1400" dirty="0">
                <a:cs typeface="Arial" panose="020B0604020202020204" pitchFamily="34" charset="0"/>
              </a:rPr>
              <a:t>•</a:t>
            </a:r>
            <a:r>
              <a:rPr lang="en-GB" sz="1400" b="1" dirty="0">
                <a:cs typeface="Arial" panose="020B0604020202020204" pitchFamily="34" charset="0"/>
              </a:rPr>
              <a:t>   </a:t>
            </a:r>
            <a:r>
              <a:rPr lang="en-GB" sz="1400" dirty="0">
                <a:cs typeface="Arial" panose="020B0604020202020204" pitchFamily="34" charset="0"/>
              </a:rPr>
              <a:t>In this scene, we see Mr. Zero’s office at the department store he argues with Daisy Devour as they record receipts in a in numbingly repetitive order. They sometimes speak as though the other is not listening. </a:t>
            </a:r>
          </a:p>
          <a:p>
            <a:r>
              <a:rPr lang="en-GB" sz="1400" b="1" dirty="0">
                <a:cs typeface="Arial" panose="020B0604020202020204" pitchFamily="34" charset="0"/>
              </a:rPr>
              <a:t>•   </a:t>
            </a:r>
            <a:r>
              <a:rPr lang="en-GB" sz="1400" dirty="0">
                <a:cs typeface="Arial" panose="020B0604020202020204" pitchFamily="34" charset="0"/>
              </a:rPr>
              <a:t>Daisy Devour ponders suicide, while Mr. Zero reflects on the arrest of a Judy O’Grady for walking in front of her window in nothing but a shirt.  </a:t>
            </a:r>
          </a:p>
          <a:p>
            <a:r>
              <a:rPr lang="en-GB" sz="1400" b="1" dirty="0">
                <a:cs typeface="Arial" panose="020B0604020202020204" pitchFamily="34" charset="0"/>
              </a:rPr>
              <a:t>•   </a:t>
            </a:r>
            <a:r>
              <a:rPr lang="en-GB" sz="1400" dirty="0">
                <a:cs typeface="Arial" panose="020B0604020202020204" pitchFamily="34" charset="0"/>
              </a:rPr>
              <a:t>The play's most powerful image closes this scene. Just as Zero is about to leave, he encounters his boss, who, rather than promote him or give him a raise as expected, fires Zero with remarkably heartless indifference. The boss continues to speak, spouting dull excuses.</a:t>
            </a:r>
          </a:p>
          <a:p>
            <a:r>
              <a:rPr lang="en-GB" sz="1400" dirty="0">
                <a:cs typeface="Arial" panose="020B0604020202020204" pitchFamily="34" charset="0"/>
              </a:rPr>
              <a:t>•   Meanwhile, Zero's mind begins to whirl: "The sound of the mechanical player of a distant merry-go-round" is softly heard. "The part of the floor upon which the desk and stools are standing begins to revolve very slowly". Gradually, the music increases in volume and the floor rotates more quickly. Although the boss's jaw continues to move, we are unable to hear what he says. The music swells and swells. To it is added every off-stage effect of the theatre. The noise is deafening, maddening, unendurable. Suddenly it culminates in a terrific peal of thunder. For an instant, there is a flash of red and then everything is plunged into blackness.”</a:t>
            </a:r>
          </a:p>
          <a:p>
            <a:r>
              <a:rPr lang="en-GB" sz="1400" dirty="0">
                <a:cs typeface="Arial" panose="020B0604020202020204" pitchFamily="34" charset="0"/>
              </a:rPr>
              <a:t>•   </a:t>
            </a:r>
            <a:r>
              <a:rPr lang="en-GB" sz="1400" b="1" dirty="0">
                <a:cs typeface="Arial" panose="020B0604020202020204" pitchFamily="34" charset="0"/>
              </a:rPr>
              <a:t>This "brainstorm," as Elmer Rice called it, is at once a visual and aural metaphor for Zero's state of mind. </a:t>
            </a:r>
            <a:r>
              <a:rPr lang="en-GB" sz="1400" dirty="0">
                <a:cs typeface="Arial" panose="020B0604020202020204" pitchFamily="34" charset="0"/>
              </a:rPr>
              <a:t>Witnessing it, we feel his anger &amp; confusion and are paralysed by its force.</a:t>
            </a:r>
          </a:p>
          <a:p>
            <a:endParaRPr lang="en-GB" sz="1000" b="1" dirty="0">
              <a:cs typeface="Arial" panose="020B0604020202020204" pitchFamily="34" charset="0"/>
            </a:endParaRPr>
          </a:p>
          <a:p>
            <a:r>
              <a:rPr lang="en-GB" sz="1400" b="1" dirty="0">
                <a:cs typeface="Arial" panose="020B0604020202020204" pitchFamily="34" charset="0"/>
              </a:rPr>
              <a:t>What happens when his boss fires him after 25 years of loyal service?</a:t>
            </a:r>
          </a:p>
          <a:p>
            <a:r>
              <a:rPr lang="en-GB" sz="1400" dirty="0">
                <a:cs typeface="Arial" panose="020B0604020202020204" pitchFamily="34" charset="0"/>
              </a:rPr>
              <a:t>•   Zero finds himself unable to cope and, in a moment of unexpected passion, plunges a bill file through his boss's heart.</a:t>
            </a:r>
            <a:endParaRPr lang="en-GB" u="sng" dirty="0"/>
          </a:p>
          <a:p>
            <a:endParaRPr lang="en-GB" u="sng" dirty="0"/>
          </a:p>
          <a:p>
            <a:endParaRPr lang="en-GB" dirty="0"/>
          </a:p>
        </p:txBody>
      </p:sp>
    </p:spTree>
    <p:extLst>
      <p:ext uri="{BB962C8B-B14F-4D97-AF65-F5344CB8AC3E}">
        <p14:creationId xmlns:p14="http://schemas.microsoft.com/office/powerpoint/2010/main" val="576054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379E5D-E320-4F85-83E7-83C87B0FA811}"/>
              </a:ext>
            </a:extLst>
          </p:cNvPr>
          <p:cNvSpPr/>
          <p:nvPr/>
        </p:nvSpPr>
        <p:spPr>
          <a:xfrm>
            <a:off x="144379" y="224589"/>
            <a:ext cx="11923295" cy="7971413"/>
          </a:xfrm>
          <a:prstGeom prst="rect">
            <a:avLst/>
          </a:prstGeom>
        </p:spPr>
        <p:txBody>
          <a:bodyPr wrap="square">
            <a:spAutoFit/>
          </a:bodyPr>
          <a:lstStyle/>
          <a:p>
            <a:pPr>
              <a:spcAft>
                <a:spcPts val="0"/>
              </a:spcAft>
            </a:pPr>
            <a:r>
              <a:rPr lang="en-GB" sz="1600" b="1" u="sng" dirty="0">
                <a:ea typeface="Calibri" panose="020F0502020204030204" pitchFamily="34" charset="0"/>
                <a:cs typeface="Times New Roman" panose="02020603050405020304" pitchFamily="18" charset="0"/>
              </a:rPr>
              <a:t>Scene 3 - A living room: </a:t>
            </a:r>
          </a:p>
          <a:p>
            <a:pPr>
              <a:spcAft>
                <a:spcPts val="0"/>
              </a:spcAft>
            </a:pPr>
            <a:r>
              <a:rPr lang="en-GB" sz="1400" dirty="0">
                <a:ea typeface="Calibri" panose="020F0502020204030204" pitchFamily="34" charset="0"/>
                <a:cs typeface="Times New Roman" panose="02020603050405020304" pitchFamily="18" charset="0"/>
              </a:rPr>
              <a:t>•   When the guests arrive all the woman and men are </a:t>
            </a:r>
            <a:r>
              <a:rPr lang="en-GB" sz="1400" b="1" dirty="0">
                <a:ea typeface="Calibri" panose="020F0502020204030204" pitchFamily="34" charset="0"/>
                <a:cs typeface="Times New Roman" panose="02020603050405020304" pitchFamily="18" charset="0"/>
              </a:rPr>
              <a:t>indistinguishable</a:t>
            </a:r>
            <a:r>
              <a:rPr lang="en-GB" sz="1400" dirty="0">
                <a:ea typeface="Calibri" panose="020F0502020204030204" pitchFamily="34" charset="0"/>
                <a:cs typeface="Times New Roman" panose="02020603050405020304" pitchFamily="18" charset="0"/>
              </a:rPr>
              <a:t>. All dressed in similar clothing, </a:t>
            </a:r>
            <a:r>
              <a:rPr lang="en-GB" sz="1400" b="1" dirty="0">
                <a:ea typeface="Calibri" panose="020F0502020204030204" pitchFamily="34" charset="0"/>
                <a:cs typeface="Times New Roman" panose="02020603050405020304" pitchFamily="18" charset="0"/>
              </a:rPr>
              <a:t>moving with symmetrical and repetitive movement</a:t>
            </a:r>
            <a:r>
              <a:rPr lang="en-GB" sz="1400" dirty="0">
                <a:ea typeface="Calibri" panose="020F0502020204030204" pitchFamily="34" charset="0"/>
                <a:cs typeface="Times New Roman" panose="02020603050405020304" pitchFamily="18" charset="0"/>
              </a:rPr>
              <a:t>. </a:t>
            </a:r>
            <a:r>
              <a:rPr lang="en-GB" sz="1400" b="1" dirty="0">
                <a:ea typeface="Calibri" panose="020F0502020204030204" pitchFamily="34" charset="0"/>
                <a:cs typeface="Times New Roman" panose="02020603050405020304" pitchFamily="18" charset="0"/>
              </a:rPr>
              <a:t>They are types: a very Expressionist technique.</a:t>
            </a:r>
          </a:p>
          <a:p>
            <a:pPr>
              <a:spcAft>
                <a:spcPts val="0"/>
              </a:spcAft>
            </a:pPr>
            <a:r>
              <a:rPr lang="en-GB" sz="1400" dirty="0">
                <a:ea typeface="Calibri" panose="020F0502020204030204" pitchFamily="34" charset="0"/>
                <a:cs typeface="Times New Roman" panose="02020603050405020304" pitchFamily="18" charset="0"/>
              </a:rPr>
              <a:t>•   </a:t>
            </a:r>
            <a:r>
              <a:rPr lang="en-GB" sz="1400" b="1" dirty="0">
                <a:ea typeface="Calibri" panose="020F0502020204030204" pitchFamily="34" charset="0"/>
                <a:cs typeface="Times New Roman" panose="02020603050405020304" pitchFamily="18" charset="0"/>
              </a:rPr>
              <a:t>Dialogue takes the form of ‘staccato’ until it acquires a sort of rhythmic beat</a:t>
            </a:r>
            <a:r>
              <a:rPr lang="en-GB" sz="1400" dirty="0">
                <a:ea typeface="Calibri" panose="020F0502020204030204" pitchFamily="34" charset="0"/>
                <a:cs typeface="Times New Roman" panose="02020603050405020304" pitchFamily="18" charset="0"/>
              </a:rPr>
              <a:t>. All six couples express the same views and the same prejudices: “Politics is a man’s business”; “Women’s place is in the home”; “America for the Americans.”</a:t>
            </a:r>
          </a:p>
          <a:p>
            <a:pPr>
              <a:spcAft>
                <a:spcPts val="0"/>
              </a:spcAft>
            </a:pPr>
            <a:r>
              <a:rPr lang="en-GB" sz="1400" dirty="0">
                <a:ea typeface="Calibri" panose="020F0502020204030204" pitchFamily="34" charset="0"/>
                <a:cs typeface="Times New Roman" panose="02020603050405020304" pitchFamily="18" charset="0"/>
              </a:rPr>
              <a:t>•   After returning home to the dinner party with "red ink" on his collar, he waits for the police. The "red ink," of course, is blood but its significance is the same - Zero's luck is running at a deficit. The man who simply "</a:t>
            </a:r>
            <a:r>
              <a:rPr lang="en-GB" sz="1400" dirty="0" err="1">
                <a:ea typeface="Calibri" panose="020F0502020204030204" pitchFamily="34" charset="0"/>
                <a:cs typeface="Times New Roman" panose="02020603050405020304" pitchFamily="18" charset="0"/>
              </a:rPr>
              <a:t>ain't</a:t>
            </a:r>
            <a:r>
              <a:rPr lang="en-GB" sz="1400" dirty="0">
                <a:ea typeface="Calibri" panose="020F0502020204030204" pitchFamily="34" charset="0"/>
                <a:cs typeface="Times New Roman" panose="02020603050405020304" pitchFamily="18" charset="0"/>
              </a:rPr>
              <a:t> got the nerve" to take a mistress, confess his love to his co-worker, Daisy, or tell his boss to shut up is instantly sentenced to execution by a jury of his peers!</a:t>
            </a:r>
          </a:p>
          <a:p>
            <a:pPr>
              <a:spcAft>
                <a:spcPts val="0"/>
              </a:spcAft>
            </a:pPr>
            <a:endParaRPr lang="en-GB" sz="1200" b="1" dirty="0">
              <a:ea typeface="Calibri" panose="020F0502020204030204" pitchFamily="34" charset="0"/>
              <a:cs typeface="Times New Roman" panose="02020603050405020304" pitchFamily="18" charset="0"/>
            </a:endParaRPr>
          </a:p>
          <a:p>
            <a:pPr>
              <a:spcAft>
                <a:spcPts val="0"/>
              </a:spcAft>
            </a:pPr>
            <a:r>
              <a:rPr lang="en-GB" sz="1600" b="1" u="sng" dirty="0">
                <a:ea typeface="Calibri" panose="020F0502020204030204" pitchFamily="34" charset="0"/>
                <a:cs typeface="Times New Roman" panose="02020603050405020304" pitchFamily="18" charset="0"/>
              </a:rPr>
              <a:t>Scene 4 - A place of justice: </a:t>
            </a:r>
          </a:p>
          <a:p>
            <a:pPr>
              <a:spcAft>
                <a:spcPts val="0"/>
              </a:spcAft>
            </a:pPr>
            <a:r>
              <a:rPr lang="en-GB" sz="1400" dirty="0">
                <a:ea typeface="Calibri" panose="020F0502020204030204" pitchFamily="34" charset="0"/>
                <a:cs typeface="Times New Roman" panose="02020603050405020304" pitchFamily="18" charset="0"/>
              </a:rPr>
              <a:t>•   At the court of Justice, Zero is dragged before a jury made up of his former dinner guests, who do not acknowledge him.</a:t>
            </a:r>
          </a:p>
          <a:p>
            <a:pPr>
              <a:spcAft>
                <a:spcPts val="0"/>
              </a:spcAft>
            </a:pPr>
            <a:r>
              <a:rPr lang="en-GB" sz="1400" dirty="0">
                <a:ea typeface="Calibri" panose="020F0502020204030204" pitchFamily="34" charset="0"/>
                <a:cs typeface="Times New Roman" panose="02020603050405020304" pitchFamily="18" charset="0"/>
              </a:rPr>
              <a:t>•   </a:t>
            </a:r>
            <a:r>
              <a:rPr lang="en-GB" sz="1400" b="1" dirty="0">
                <a:ea typeface="Calibri" panose="020F0502020204030204" pitchFamily="34" charset="0"/>
                <a:cs typeface="Times New Roman" panose="02020603050405020304" pitchFamily="18" charset="0"/>
              </a:rPr>
              <a:t>The scene consists of a stream-of-consciousness monologue (a characteristic of Expressionist drama) by Zero to the jury. </a:t>
            </a:r>
            <a:r>
              <a:rPr lang="en-GB" sz="1400" dirty="0">
                <a:ea typeface="Calibri" panose="020F0502020204030204" pitchFamily="34" charset="0"/>
                <a:cs typeface="Times New Roman" panose="02020603050405020304" pitchFamily="18" charset="0"/>
              </a:rPr>
              <a:t>He jumps back and forth from one recollection to another as he relates the repeated frustration of his hopes and dreams. </a:t>
            </a:r>
          </a:p>
          <a:p>
            <a:pPr>
              <a:spcAft>
                <a:spcPts val="0"/>
              </a:spcAft>
            </a:pPr>
            <a:r>
              <a:rPr lang="en-GB" sz="1400" dirty="0">
                <a:ea typeface="Calibri" panose="020F0502020204030204" pitchFamily="34" charset="0"/>
                <a:cs typeface="Times New Roman" panose="02020603050405020304" pitchFamily="18" charset="0"/>
              </a:rPr>
              <a:t>•   The jurors impassively ignore his story, until Zero says he is just like them. </a:t>
            </a:r>
            <a:r>
              <a:rPr lang="en-GB" sz="1400" b="1" dirty="0">
                <a:ea typeface="Calibri" panose="020F0502020204030204" pitchFamily="34" charset="0"/>
                <a:cs typeface="Times New Roman" panose="02020603050405020304" pitchFamily="18" charset="0"/>
              </a:rPr>
              <a:t>At this they stand and shout “GUILTY!” and move mechanically off stage</a:t>
            </a:r>
            <a:r>
              <a:rPr lang="en-GB" sz="1400" dirty="0">
                <a:ea typeface="Calibri" panose="020F0502020204030204" pitchFamily="34" charset="0"/>
                <a:cs typeface="Times New Roman" panose="02020603050405020304" pitchFamily="18" charset="0"/>
              </a:rPr>
              <a:t>.</a:t>
            </a:r>
          </a:p>
          <a:p>
            <a:pPr>
              <a:spcAft>
                <a:spcPts val="0"/>
              </a:spcAft>
            </a:pPr>
            <a:endParaRPr lang="en-GB" sz="1200" dirty="0">
              <a:ea typeface="Calibri" panose="020F0502020204030204" pitchFamily="34" charset="0"/>
              <a:cs typeface="Times New Roman" panose="02020603050405020304" pitchFamily="18" charset="0"/>
            </a:endParaRPr>
          </a:p>
          <a:p>
            <a:pPr>
              <a:spcAft>
                <a:spcPts val="0"/>
              </a:spcAft>
            </a:pPr>
            <a:r>
              <a:rPr lang="en-GB" sz="1600" b="1" u="sng" dirty="0">
                <a:ea typeface="Calibri" panose="020F0502020204030204" pitchFamily="34" charset="0"/>
                <a:cs typeface="Times New Roman" panose="02020603050405020304" pitchFamily="18" charset="0"/>
              </a:rPr>
              <a:t>Scene 5 - A cage: </a:t>
            </a:r>
          </a:p>
          <a:p>
            <a:pPr>
              <a:spcAft>
                <a:spcPts val="0"/>
              </a:spcAft>
            </a:pPr>
            <a:r>
              <a:rPr lang="en-GB" sz="1400" dirty="0">
                <a:ea typeface="Calibri" panose="020F0502020204030204" pitchFamily="34" charset="0"/>
                <a:cs typeface="Times New Roman" panose="02020603050405020304" pitchFamily="18" charset="0"/>
              </a:rPr>
              <a:t>•   In scene 5 we discover Zero in the middle of a large cage seated at a table eating an enormous platter of ham and eggs with a wooden spoon. </a:t>
            </a:r>
          </a:p>
          <a:p>
            <a:pPr>
              <a:spcAft>
                <a:spcPts val="0"/>
              </a:spcAft>
            </a:pPr>
            <a:r>
              <a:rPr lang="en-GB" sz="1400" dirty="0">
                <a:ea typeface="Calibri" panose="020F0502020204030204" pitchFamily="34" charset="0"/>
                <a:cs typeface="Times New Roman" panose="02020603050405020304" pitchFamily="18" charset="0"/>
              </a:rPr>
              <a:t>•   The Guide sees Zero as an exhibit attraction that he has to showcase. T</a:t>
            </a:r>
            <a:r>
              <a:rPr lang="en-GB" sz="1400" b="1" dirty="0">
                <a:ea typeface="Calibri" panose="020F0502020204030204" pitchFamily="34" charset="0"/>
                <a:cs typeface="Times New Roman" panose="02020603050405020304" pitchFamily="18" charset="0"/>
              </a:rPr>
              <a:t>he sightseers, whose collective nature is more important than their individual features represent a chorus of members of society</a:t>
            </a:r>
            <a:r>
              <a:rPr lang="en-GB" sz="1400" dirty="0">
                <a:ea typeface="Calibri" panose="020F0502020204030204" pitchFamily="34" charset="0"/>
                <a:cs typeface="Times New Roman" panose="02020603050405020304" pitchFamily="18" charset="0"/>
              </a:rPr>
              <a:t>! They show indifference for a human being displayed in a cage, because society has determined that it is fine to do so; since he is a murderer, it is all justified.</a:t>
            </a:r>
          </a:p>
          <a:p>
            <a:pPr>
              <a:spcAft>
                <a:spcPts val="0"/>
              </a:spcAft>
            </a:pPr>
            <a:r>
              <a:rPr lang="en-GB" sz="1400" dirty="0">
                <a:ea typeface="Calibri" panose="020F0502020204030204" pitchFamily="34" charset="0"/>
                <a:cs typeface="Times New Roman" panose="02020603050405020304" pitchFamily="18" charset="0"/>
              </a:rPr>
              <a:t>•   Mrs Zero goes to visit her husband one last time, to try and make up for the years of hatred but habit wins and they end up arguing again.</a:t>
            </a:r>
          </a:p>
          <a:p>
            <a:pPr>
              <a:spcAft>
                <a:spcPts val="0"/>
              </a:spcAft>
            </a:pPr>
            <a:r>
              <a:rPr lang="en-GB" sz="1400" dirty="0">
                <a:ea typeface="Calibri" panose="020F0502020204030204" pitchFamily="34" charset="0"/>
                <a:cs typeface="Times New Roman" panose="02020603050405020304" pitchFamily="18" charset="0"/>
              </a:rPr>
              <a:t>•   The Fixer is the first character from the cosmic plane that we see in the play. He reveals himself to Zero and, since Zero complains about his death sentence, the Fixer tries to explain why his death is fair from a practical point of view: “It costs a lot to keep up all the delicate mechanism of eye and ear and hand and brain which you never put to any use.”</a:t>
            </a:r>
          </a:p>
          <a:p>
            <a:pPr>
              <a:spcAft>
                <a:spcPts val="0"/>
              </a:spcAft>
            </a:pPr>
            <a:endParaRPr lang="en-GB" sz="1200" b="1" u="sng" dirty="0">
              <a:ea typeface="Calibri" panose="020F0502020204030204" pitchFamily="34" charset="0"/>
              <a:cs typeface="Times New Roman" panose="02020603050405020304" pitchFamily="18" charset="0"/>
            </a:endParaRPr>
          </a:p>
          <a:p>
            <a:pPr>
              <a:spcAft>
                <a:spcPts val="0"/>
              </a:spcAft>
            </a:pPr>
            <a:r>
              <a:rPr lang="en-GB" sz="1600" b="1" u="sng" dirty="0">
                <a:ea typeface="Calibri" panose="020F0502020204030204" pitchFamily="34" charset="0"/>
                <a:cs typeface="Times New Roman" panose="02020603050405020304" pitchFamily="18" charset="0"/>
              </a:rPr>
              <a:t>Scene 6 - A graveyard: </a:t>
            </a:r>
          </a:p>
          <a:p>
            <a:pPr>
              <a:spcAft>
                <a:spcPts val="0"/>
              </a:spcAft>
            </a:pPr>
            <a:r>
              <a:rPr lang="en-GB" sz="1400" dirty="0">
                <a:ea typeface="Calibri" panose="020F0502020204030204" pitchFamily="34" charset="0"/>
                <a:cs typeface="Times New Roman" panose="02020603050405020304" pitchFamily="18" charset="0"/>
              </a:rPr>
              <a:t>•   In the lower-class graveyard, Judy O’Grady arrives with a man, presumably to engage in sex. She reads a tombstone, and discovers it is Mr. Zero’s, whom she remembers as the man responsible for her arrest. She wants to perform sex on his grave. (Rocking with laughter) “Say wouldn’t it be funny if—if— That would be a good joke on him, all right. He can’t do </a:t>
            </a:r>
            <a:r>
              <a:rPr lang="en-GB" sz="1400" dirty="0" err="1">
                <a:ea typeface="Calibri" panose="020F0502020204030204" pitchFamily="34" charset="0"/>
                <a:cs typeface="Times New Roman" panose="02020603050405020304" pitchFamily="18" charset="0"/>
              </a:rPr>
              <a:t>nothin</a:t>
            </a:r>
            <a:r>
              <a:rPr lang="en-GB" sz="1400" dirty="0">
                <a:ea typeface="Calibri" panose="020F0502020204030204" pitchFamily="34" charset="0"/>
                <a:cs typeface="Times New Roman" panose="02020603050405020304" pitchFamily="18" charset="0"/>
              </a:rPr>
              <a:t>’ about it now, can he?”</a:t>
            </a:r>
          </a:p>
          <a:p>
            <a:pPr>
              <a:spcAft>
                <a:spcPts val="0"/>
              </a:spcAft>
            </a:pPr>
            <a:r>
              <a:rPr lang="en-GB" sz="1400" dirty="0">
                <a:ea typeface="Calibri" panose="020F0502020204030204" pitchFamily="34" charset="0"/>
                <a:cs typeface="Times New Roman" panose="02020603050405020304" pitchFamily="18" charset="0"/>
              </a:rPr>
              <a:t> </a:t>
            </a:r>
          </a:p>
          <a:p>
            <a:pPr>
              <a:spcAft>
                <a:spcPts val="0"/>
              </a:spcAft>
            </a:pPr>
            <a:endParaRPr lang="en-GB" sz="1400" dirty="0">
              <a:ea typeface="Calibri" panose="020F0502020204030204" pitchFamily="34" charset="0"/>
              <a:cs typeface="Times New Roman" panose="02020603050405020304" pitchFamily="18" charset="0"/>
            </a:endParaRPr>
          </a:p>
          <a:p>
            <a:pPr>
              <a:spcAft>
                <a:spcPts val="0"/>
              </a:spcAft>
            </a:pPr>
            <a:endParaRPr lang="en-GB" sz="800" dirty="0">
              <a:ea typeface="Calibri" panose="020F0502020204030204" pitchFamily="34" charset="0"/>
              <a:cs typeface="Times New Roman" panose="02020603050405020304" pitchFamily="18" charset="0"/>
            </a:endParaRPr>
          </a:p>
          <a:p>
            <a:pPr>
              <a:spcAft>
                <a:spcPts val="0"/>
              </a:spcAft>
            </a:pPr>
            <a:endParaRPr lang="en-GB" sz="1400" dirty="0">
              <a:ea typeface="Calibri" panose="020F0502020204030204" pitchFamily="34" charset="0"/>
              <a:cs typeface="Times New Roman" panose="02020603050405020304" pitchFamily="18" charset="0"/>
            </a:endParaRPr>
          </a:p>
          <a:p>
            <a:pPr>
              <a:spcAft>
                <a:spcPts val="0"/>
              </a:spcAft>
            </a:pPr>
            <a:endParaRPr lang="en-GB" b="1" dirty="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endParaRPr lang="en-GB" b="1" dirty="0"/>
          </a:p>
          <a:p>
            <a:r>
              <a:rPr lang="en-GB" b="1" dirty="0"/>
              <a:t>   </a:t>
            </a:r>
          </a:p>
        </p:txBody>
      </p:sp>
    </p:spTree>
    <p:extLst>
      <p:ext uri="{BB962C8B-B14F-4D97-AF65-F5344CB8AC3E}">
        <p14:creationId xmlns:p14="http://schemas.microsoft.com/office/powerpoint/2010/main" val="38908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6C1413-4FBD-4950-B5E8-72ECF75631AB}"/>
              </a:ext>
            </a:extLst>
          </p:cNvPr>
          <p:cNvSpPr/>
          <p:nvPr/>
        </p:nvSpPr>
        <p:spPr>
          <a:xfrm>
            <a:off x="128337" y="112296"/>
            <a:ext cx="11935326" cy="6524863"/>
          </a:xfrm>
          <a:prstGeom prst="rect">
            <a:avLst/>
          </a:prstGeom>
        </p:spPr>
        <p:txBody>
          <a:bodyPr wrap="square">
            <a:spAutoFit/>
          </a:bodyPr>
          <a:lstStyle/>
          <a:p>
            <a:r>
              <a:rPr lang="en-GB" dirty="0"/>
              <a:t>•   </a:t>
            </a:r>
            <a:r>
              <a:rPr lang="en-GB" sz="1400" dirty="0"/>
              <a:t>In the graveyard, we also meet </a:t>
            </a:r>
            <a:r>
              <a:rPr lang="en-GB" sz="1400" dirty="0" err="1"/>
              <a:t>Shrdlu</a:t>
            </a:r>
            <a:r>
              <a:rPr lang="en-GB" sz="1400" dirty="0"/>
              <a:t> there is verbal significance to his name. </a:t>
            </a:r>
            <a:r>
              <a:rPr lang="en-GB" sz="1400" b="1" dirty="0"/>
              <a:t>"</a:t>
            </a:r>
            <a:r>
              <a:rPr lang="en-GB" sz="1400" b="1" dirty="0" err="1"/>
              <a:t>Shrdlu</a:t>
            </a:r>
            <a:r>
              <a:rPr lang="en-GB" sz="1400" b="1" dirty="0"/>
              <a:t>" is the sequence of keys on the second line of a linotype machine (comparable to "qwerty," for example, on a computer keyboard today). </a:t>
            </a:r>
            <a:r>
              <a:rPr lang="en-GB" sz="1400" dirty="0"/>
              <a:t>This suggests that he represents a random - and therefore meaningless - order. Indeed, the character of </a:t>
            </a:r>
            <a:r>
              <a:rPr lang="en-GB" sz="1400" dirty="0" err="1"/>
              <a:t>Shrdlu</a:t>
            </a:r>
            <a:r>
              <a:rPr lang="en-GB" sz="1400" dirty="0"/>
              <a:t> seems to exist simply to make us see the meaninglessness of the conventional moral order. </a:t>
            </a:r>
          </a:p>
          <a:p>
            <a:r>
              <a:rPr lang="en-GB" sz="1400" dirty="0"/>
              <a:t>Like Zero, he has committed a crime that is so horrible (in his case, matricide) that he expects to and wants to go to hell. His mother, however, was not the "saint" he insists she was, but, as we easily deduce from his story, a controlling, moralizing monster who ultimately reaped the abuse that she sowed.</a:t>
            </a:r>
          </a:p>
          <a:p>
            <a:r>
              <a:rPr lang="en-GB" sz="1400" dirty="0"/>
              <a:t>•   </a:t>
            </a:r>
            <a:r>
              <a:rPr lang="en-GB" sz="1400" b="1" dirty="0"/>
              <a:t>The Head at the end of this scene is a comedically grotesque device </a:t>
            </a:r>
            <a:r>
              <a:rPr lang="en-GB" sz="1400" dirty="0"/>
              <a:t>“Are you going to beat it or not? (He calls into the grave) Hey, Bill, lend me your head a minute.”</a:t>
            </a:r>
          </a:p>
          <a:p>
            <a:endParaRPr lang="en-GB" sz="1400" u="sng" dirty="0"/>
          </a:p>
          <a:p>
            <a:r>
              <a:rPr lang="en-GB" sz="1600" b="1" u="sng" dirty="0"/>
              <a:t>Scene 7 - A pleasant place:</a:t>
            </a:r>
          </a:p>
          <a:p>
            <a:r>
              <a:rPr lang="en-GB" sz="1400" dirty="0"/>
              <a:t>•   Passing into the afterlife, Zero - along with </a:t>
            </a:r>
            <a:r>
              <a:rPr lang="en-GB" sz="1400" dirty="0" err="1"/>
              <a:t>Shrdlu</a:t>
            </a:r>
            <a:r>
              <a:rPr lang="en-GB" sz="1400" dirty="0"/>
              <a:t>, a fellow traveller across the river Styx is disappointed to find that the conventional morality they lived by on earth is not the morality that abides in heaven. </a:t>
            </a:r>
            <a:r>
              <a:rPr lang="en-GB" sz="1400" b="1" dirty="0"/>
              <a:t>Ironically, the very misdeeds for which they were punished are their passports to paradise! </a:t>
            </a:r>
          </a:p>
          <a:p>
            <a:r>
              <a:rPr lang="en-GB" sz="1400" dirty="0"/>
              <a:t>•   Daisy and Zero are reunited; they exchange memories, which lead to declarations of love and regrets that they had not acted on their feelings while still living. They kiss, and suddenly begin to hear divine music. They dance with great abandon, and dream about staying in this world.</a:t>
            </a:r>
          </a:p>
          <a:p>
            <a:r>
              <a:rPr lang="en-GB" sz="1400" dirty="0"/>
              <a:t>•   However unable to accept this new state of affairs, Mr. Zero leaves the Elysian Fields and the happy life </a:t>
            </a:r>
            <a:r>
              <a:rPr lang="en-GB" sz="1400"/>
              <a:t>he and Daisy </a:t>
            </a:r>
            <a:r>
              <a:rPr lang="en-GB" sz="1400" dirty="0"/>
              <a:t>could have there in order to return to the familiar comforts of routine.</a:t>
            </a:r>
          </a:p>
          <a:p>
            <a:endParaRPr lang="en-GB" sz="1400" b="1" u="sng" dirty="0"/>
          </a:p>
          <a:p>
            <a:r>
              <a:rPr lang="en-GB" sz="1600" b="1" u="sng" dirty="0"/>
              <a:t>Scene 8 - Another office: </a:t>
            </a:r>
          </a:p>
          <a:p>
            <a:r>
              <a:rPr lang="en-GB" sz="1400" dirty="0"/>
              <a:t>•   When scene 8 opens, we discover Zero in limbo, hard at work on the very machine that replaced him in his past life. From there he is called up for active duty by Lt. Charles, the commanding officer of a "repair and service station - a sort of cosmic laundry" for recycled souls. Noting that Zero's past lives have traced a pattern of evolutionary descent, Lt. Charles nonetheless manages to convince Zero to return to a life of even more unimaginative drudgery by conjuring up an </a:t>
            </a:r>
            <a:r>
              <a:rPr lang="en-GB" sz="1400" b="1" dirty="0"/>
              <a:t>illusory vixen named Hope, </a:t>
            </a:r>
            <a:r>
              <a:rPr lang="en-GB" sz="1400" dirty="0"/>
              <a:t>whom Zero hastily pursues offstage. </a:t>
            </a:r>
          </a:p>
          <a:p>
            <a:r>
              <a:rPr lang="en-GB" sz="1400" b="1" dirty="0"/>
              <a:t>•   The play's final image, like the closing image in scene 2 functions as a powerful metaphor for the forces in Zero’s life. </a:t>
            </a:r>
            <a:r>
              <a:rPr lang="en-GB" sz="1400" dirty="0"/>
              <a:t>Rice's stage directions indicate that; “Before the curtain rises the clicking of an adding machine is heard. The curtain rises upon an office similar in appearance to that in scene two... In the middle of the room Zero is seated completely absorbed in the operation of an adding machine. He presses the keys and pulls the lever with mechanical precision. He still wears his full-dress suit but he has added to it sleeve protectors and a green eye shade. A strip of-white paper-tape flows steadily from the machine as Zero operates. The room is filled with this tape - streamers, festoons, billows of it everywhere. It covers the floor and furniture; it climbs the walls and chokes the doorways”. </a:t>
            </a:r>
            <a:endParaRPr lang="en-GB" sz="1600" b="1" dirty="0"/>
          </a:p>
          <a:p>
            <a:r>
              <a:rPr lang="en-GB" sz="1600" b="1" dirty="0"/>
              <a:t>Once again, Zero is dwarfed by forces much larger than he finds satisfaction in generating and being consumed by the debris of modern life.</a:t>
            </a:r>
          </a:p>
          <a:p>
            <a:endParaRPr lang="en-GB" sz="1400" dirty="0"/>
          </a:p>
        </p:txBody>
      </p:sp>
    </p:spTree>
    <p:extLst>
      <p:ext uri="{BB962C8B-B14F-4D97-AF65-F5344CB8AC3E}">
        <p14:creationId xmlns:p14="http://schemas.microsoft.com/office/powerpoint/2010/main" val="64924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1658</TotalTime>
  <Words>1832</Words>
  <Application>Microsoft Office PowerPoint</Application>
  <PresentationFormat>Widescreen</PresentationFormat>
  <Paragraphs>58</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Beth Tearle</cp:lastModifiedBy>
  <cp:revision>126</cp:revision>
  <dcterms:created xsi:type="dcterms:W3CDTF">2020-03-19T21:03:25Z</dcterms:created>
  <dcterms:modified xsi:type="dcterms:W3CDTF">2020-04-02T23:11:10Z</dcterms:modified>
</cp:coreProperties>
</file>