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0" r:id="rId1"/>
  </p:sldMasterIdLst>
  <p:notesMasterIdLst>
    <p:notesMasterId r:id="rId17"/>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9AE974-BFF8-4B53-8E2D-F70541AF44EF}" v="29" dt="2025-11-03T12:44:39.0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6" d="100"/>
          <a:sy n="56" d="100"/>
        </p:scale>
        <p:origin x="10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ylyn mais" userId="5b48df3853855623" providerId="LiveId" clId="{DF91A17A-1F10-4BCC-BDD0-13F88A588BBC}"/>
    <pc:docChg chg="undo custSel addSld delSld modSld">
      <pc:chgData name="kaylyn mais" userId="5b48df3853855623" providerId="LiveId" clId="{DF91A17A-1F10-4BCC-BDD0-13F88A588BBC}" dt="2025-11-03T12:46:24.408" v="7278" actId="20577"/>
      <pc:docMkLst>
        <pc:docMk/>
      </pc:docMkLst>
      <pc:sldChg chg="addSp delSp modSp mod setBg">
        <pc:chgData name="kaylyn mais" userId="5b48df3853855623" providerId="LiveId" clId="{DF91A17A-1F10-4BCC-BDD0-13F88A588BBC}" dt="2025-10-29T11:39:45.659" v="3609" actId="27636"/>
        <pc:sldMkLst>
          <pc:docMk/>
          <pc:sldMk cId="2302228948" sldId="257"/>
        </pc:sldMkLst>
        <pc:spChg chg="add mod">
          <ac:chgData name="kaylyn mais" userId="5b48df3853855623" providerId="LiveId" clId="{DF91A17A-1F10-4BCC-BDD0-13F88A588BBC}" dt="2025-10-29T11:39:45.659" v="3609" actId="27636"/>
          <ac:spMkLst>
            <pc:docMk/>
            <pc:sldMk cId="2302228948" sldId="257"/>
            <ac:spMk id="15" creationId="{027BE17D-6A77-9527-8E50-67BA6463A56B}"/>
          </ac:spMkLst>
        </pc:spChg>
        <pc:spChg chg="add">
          <ac:chgData name="kaylyn mais" userId="5b48df3853855623" providerId="LiveId" clId="{DF91A17A-1F10-4BCC-BDD0-13F88A588BBC}" dt="2025-10-29T11:38:31.238" v="3598" actId="26606"/>
          <ac:spMkLst>
            <pc:docMk/>
            <pc:sldMk cId="2302228948" sldId="257"/>
            <ac:spMk id="20" creationId="{001B0E35-F788-4608-ABBE-0D971AA5028F}"/>
          </ac:spMkLst>
        </pc:spChg>
        <pc:spChg chg="add">
          <ac:chgData name="kaylyn mais" userId="5b48df3853855623" providerId="LiveId" clId="{DF91A17A-1F10-4BCC-BDD0-13F88A588BBC}" dt="2025-10-29T11:38:31.238" v="3598" actId="26606"/>
          <ac:spMkLst>
            <pc:docMk/>
            <pc:sldMk cId="2302228948" sldId="257"/>
            <ac:spMk id="22" creationId="{4431B8EA-FCCA-47DD-A0C4-A653EC4AB846}"/>
          </ac:spMkLst>
        </pc:spChg>
        <pc:spChg chg="add">
          <ac:chgData name="kaylyn mais" userId="5b48df3853855623" providerId="LiveId" clId="{DF91A17A-1F10-4BCC-BDD0-13F88A588BBC}" dt="2025-10-29T11:38:31.238" v="3598" actId="26606"/>
          <ac:spMkLst>
            <pc:docMk/>
            <pc:sldMk cId="2302228948" sldId="257"/>
            <ac:spMk id="24" creationId="{1C781EDE-83AA-44D6-8054-A4E2D6F28086}"/>
          </ac:spMkLst>
        </pc:spChg>
      </pc:sldChg>
      <pc:sldChg chg="addSp delSp modSp mod setBg delDesignElem">
        <pc:chgData name="kaylyn mais" userId="5b48df3853855623" providerId="LiveId" clId="{DF91A17A-1F10-4BCC-BDD0-13F88A588BBC}" dt="2025-11-02T16:23:58.693" v="6545" actId="20577"/>
        <pc:sldMkLst>
          <pc:docMk/>
          <pc:sldMk cId="1570978426" sldId="258"/>
        </pc:sldMkLst>
        <pc:spChg chg="mod">
          <ac:chgData name="kaylyn mais" userId="5b48df3853855623" providerId="LiveId" clId="{DF91A17A-1F10-4BCC-BDD0-13F88A588BBC}" dt="2025-11-02T16:00:03.615" v="6227" actId="14100"/>
          <ac:spMkLst>
            <pc:docMk/>
            <pc:sldMk cId="1570978426" sldId="258"/>
            <ac:spMk id="2" creationId="{C5668B93-8574-C6C2-26B7-27B858E138FC}"/>
          </ac:spMkLst>
        </pc:spChg>
        <pc:spChg chg="mod">
          <ac:chgData name="kaylyn mais" userId="5b48df3853855623" providerId="LiveId" clId="{DF91A17A-1F10-4BCC-BDD0-13F88A588BBC}" dt="2025-11-02T16:23:58.693" v="6545" actId="20577"/>
          <ac:spMkLst>
            <pc:docMk/>
            <pc:sldMk cId="1570978426" sldId="258"/>
            <ac:spMk id="3" creationId="{691D4E6B-AF08-1073-7381-126727469B39}"/>
          </ac:spMkLst>
        </pc:spChg>
      </pc:sldChg>
      <pc:sldChg chg="addSp delSp modSp mod setBg setClrOvrMap delDesignElem">
        <pc:chgData name="kaylyn mais" userId="5b48df3853855623" providerId="LiveId" clId="{DF91A17A-1F10-4BCC-BDD0-13F88A588BBC}" dt="2025-11-02T16:24:46.863" v="6618" actId="5793"/>
        <pc:sldMkLst>
          <pc:docMk/>
          <pc:sldMk cId="17031965" sldId="259"/>
        </pc:sldMkLst>
        <pc:spChg chg="mod">
          <ac:chgData name="kaylyn mais" userId="5b48df3853855623" providerId="LiveId" clId="{DF91A17A-1F10-4BCC-BDD0-13F88A588BBC}" dt="2025-11-02T16:24:46.863" v="6618" actId="5793"/>
          <ac:spMkLst>
            <pc:docMk/>
            <pc:sldMk cId="17031965" sldId="259"/>
            <ac:spMk id="3" creationId="{CCAFCD12-66D0-3F55-2702-ACE42B5293A1}"/>
          </ac:spMkLst>
        </pc:spChg>
      </pc:sldChg>
      <pc:sldChg chg="addSp delSp modSp mod setBg delDesignElem">
        <pc:chgData name="kaylyn mais" userId="5b48df3853855623" providerId="LiveId" clId="{DF91A17A-1F10-4BCC-BDD0-13F88A588BBC}" dt="2025-11-02T16:34:00.576" v="6994" actId="20577"/>
        <pc:sldMkLst>
          <pc:docMk/>
          <pc:sldMk cId="850695798" sldId="260"/>
        </pc:sldMkLst>
        <pc:spChg chg="mod">
          <ac:chgData name="kaylyn mais" userId="5b48df3853855623" providerId="LiveId" clId="{DF91A17A-1F10-4BCC-BDD0-13F88A588BBC}" dt="2025-10-30T23:22:11.682" v="3848" actId="20577"/>
          <ac:spMkLst>
            <pc:docMk/>
            <pc:sldMk cId="850695798" sldId="260"/>
            <ac:spMk id="2" creationId="{4FE6C4D2-66A4-D37A-235D-EE6DABFF3F96}"/>
          </ac:spMkLst>
        </pc:spChg>
        <pc:spChg chg="mod">
          <ac:chgData name="kaylyn mais" userId="5b48df3853855623" providerId="LiveId" clId="{DF91A17A-1F10-4BCC-BDD0-13F88A588BBC}" dt="2025-11-02T16:34:00.576" v="6994" actId="20577"/>
          <ac:spMkLst>
            <pc:docMk/>
            <pc:sldMk cId="850695798" sldId="260"/>
            <ac:spMk id="3" creationId="{2BEEC40C-D494-884C-989E-196245508F06}"/>
          </ac:spMkLst>
        </pc:spChg>
      </pc:sldChg>
      <pc:sldChg chg="addSp delSp modSp mod setBg delDesignElem">
        <pc:chgData name="kaylyn mais" userId="5b48df3853855623" providerId="LiveId" clId="{DF91A17A-1F10-4BCC-BDD0-13F88A588BBC}" dt="2025-11-01T22:38:16.084" v="5398" actId="20577"/>
        <pc:sldMkLst>
          <pc:docMk/>
          <pc:sldMk cId="1927111419" sldId="261"/>
        </pc:sldMkLst>
        <pc:spChg chg="mod">
          <ac:chgData name="kaylyn mais" userId="5b48df3853855623" providerId="LiveId" clId="{DF91A17A-1F10-4BCC-BDD0-13F88A588BBC}" dt="2025-10-29T11:35:03.960" v="3545" actId="26606"/>
          <ac:spMkLst>
            <pc:docMk/>
            <pc:sldMk cId="1927111419" sldId="261"/>
            <ac:spMk id="2" creationId="{41B00C8B-518C-B061-7058-9CDAD6F3E6E0}"/>
          </ac:spMkLst>
        </pc:spChg>
        <pc:spChg chg="mod ord">
          <ac:chgData name="kaylyn mais" userId="5b48df3853855623" providerId="LiveId" clId="{DF91A17A-1F10-4BCC-BDD0-13F88A588BBC}" dt="2025-11-01T22:38:16.084" v="5398" actId="20577"/>
          <ac:spMkLst>
            <pc:docMk/>
            <pc:sldMk cId="1927111419" sldId="261"/>
            <ac:spMk id="3" creationId="{D617A8DA-F973-BDAC-674F-C3CD1A450000}"/>
          </ac:spMkLst>
        </pc:spChg>
        <pc:picChg chg="add mod">
          <ac:chgData name="kaylyn mais" userId="5b48df3853855623" providerId="LiveId" clId="{DF91A17A-1F10-4BCC-BDD0-13F88A588BBC}" dt="2025-10-29T11:35:03.960" v="3545" actId="26606"/>
          <ac:picMkLst>
            <pc:docMk/>
            <pc:sldMk cId="1927111419" sldId="261"/>
            <ac:picMk id="1026" creationId="{CECBB261-569D-7900-FE5A-27311CF30742}"/>
          </ac:picMkLst>
        </pc:picChg>
      </pc:sldChg>
      <pc:sldChg chg="modSp mod">
        <pc:chgData name="kaylyn mais" userId="5b48df3853855623" providerId="LiveId" clId="{DF91A17A-1F10-4BCC-BDD0-13F88A588BBC}" dt="2025-11-01T23:20:08.940" v="5765" actId="20577"/>
        <pc:sldMkLst>
          <pc:docMk/>
          <pc:sldMk cId="1203260128" sldId="262"/>
        </pc:sldMkLst>
        <pc:spChg chg="mod">
          <ac:chgData name="kaylyn mais" userId="5b48df3853855623" providerId="LiveId" clId="{DF91A17A-1F10-4BCC-BDD0-13F88A588BBC}" dt="2025-10-29T11:38:28.334" v="3597"/>
          <ac:spMkLst>
            <pc:docMk/>
            <pc:sldMk cId="1203260128" sldId="262"/>
            <ac:spMk id="2" creationId="{E2256F19-7A48-2F7E-F0CF-DD3CE9CEF603}"/>
          </ac:spMkLst>
        </pc:spChg>
        <pc:spChg chg="mod">
          <ac:chgData name="kaylyn mais" userId="5b48df3853855623" providerId="LiveId" clId="{DF91A17A-1F10-4BCC-BDD0-13F88A588BBC}" dt="2025-11-01T23:20:08.940" v="5765" actId="20577"/>
          <ac:spMkLst>
            <pc:docMk/>
            <pc:sldMk cId="1203260128" sldId="262"/>
            <ac:spMk id="3" creationId="{6E271865-A5A3-6F35-CE4B-82E6BFFF159A}"/>
          </ac:spMkLst>
        </pc:spChg>
      </pc:sldChg>
      <pc:sldChg chg="modSp new mod">
        <pc:chgData name="kaylyn mais" userId="5b48df3853855623" providerId="LiveId" clId="{DF91A17A-1F10-4BCC-BDD0-13F88A588BBC}" dt="2025-10-30T23:36:36.259" v="4002" actId="5793"/>
        <pc:sldMkLst>
          <pc:docMk/>
          <pc:sldMk cId="1373312225" sldId="263"/>
        </pc:sldMkLst>
        <pc:spChg chg="mod">
          <ac:chgData name="kaylyn mais" userId="5b48df3853855623" providerId="LiveId" clId="{DF91A17A-1F10-4BCC-BDD0-13F88A588BBC}" dt="2025-10-28T16:34:34.191" v="3435" actId="14100"/>
          <ac:spMkLst>
            <pc:docMk/>
            <pc:sldMk cId="1373312225" sldId="263"/>
            <ac:spMk id="2" creationId="{E192B7EE-0F07-5301-EC6C-451159E14720}"/>
          </ac:spMkLst>
        </pc:spChg>
        <pc:spChg chg="mod">
          <ac:chgData name="kaylyn mais" userId="5b48df3853855623" providerId="LiveId" clId="{DF91A17A-1F10-4BCC-BDD0-13F88A588BBC}" dt="2025-10-30T23:36:36.259" v="4002" actId="5793"/>
          <ac:spMkLst>
            <pc:docMk/>
            <pc:sldMk cId="1373312225" sldId="263"/>
            <ac:spMk id="3" creationId="{80945FAA-29D4-874B-69C6-7FEFD0FDA803}"/>
          </ac:spMkLst>
        </pc:spChg>
      </pc:sldChg>
      <pc:sldChg chg="modSp new mod">
        <pc:chgData name="kaylyn mais" userId="5b48df3853855623" providerId="LiveId" clId="{DF91A17A-1F10-4BCC-BDD0-13F88A588BBC}" dt="2025-10-30T23:24:23.316" v="3861" actId="948"/>
        <pc:sldMkLst>
          <pc:docMk/>
          <pc:sldMk cId="4291604846" sldId="264"/>
        </pc:sldMkLst>
        <pc:spChg chg="mod">
          <ac:chgData name="kaylyn mais" userId="5b48df3853855623" providerId="LiveId" clId="{DF91A17A-1F10-4BCC-BDD0-13F88A588BBC}" dt="2025-10-29T11:38:28.334" v="3597"/>
          <ac:spMkLst>
            <pc:docMk/>
            <pc:sldMk cId="4291604846" sldId="264"/>
            <ac:spMk id="2" creationId="{45981150-9966-427D-D878-457D0A24E5D7}"/>
          </ac:spMkLst>
        </pc:spChg>
        <pc:spChg chg="mod">
          <ac:chgData name="kaylyn mais" userId="5b48df3853855623" providerId="LiveId" clId="{DF91A17A-1F10-4BCC-BDD0-13F88A588BBC}" dt="2025-10-30T23:24:23.316" v="3861" actId="948"/>
          <ac:spMkLst>
            <pc:docMk/>
            <pc:sldMk cId="4291604846" sldId="264"/>
            <ac:spMk id="3" creationId="{F5AFF8D7-DFB6-1271-C920-ED8B5285FA6B}"/>
          </ac:spMkLst>
        </pc:spChg>
      </pc:sldChg>
      <pc:sldChg chg="addSp modSp new mod setBg">
        <pc:chgData name="kaylyn mais" userId="5b48df3853855623" providerId="LiveId" clId="{DF91A17A-1F10-4BCC-BDD0-13F88A588BBC}" dt="2025-11-01T23:11:57.669" v="5669" actId="14100"/>
        <pc:sldMkLst>
          <pc:docMk/>
          <pc:sldMk cId="84978467" sldId="265"/>
        </pc:sldMkLst>
        <pc:spChg chg="mod">
          <ac:chgData name="kaylyn mais" userId="5b48df3853855623" providerId="LiveId" clId="{DF91A17A-1F10-4BCC-BDD0-13F88A588BBC}" dt="2025-11-01T23:09:01.078" v="5641" actId="26606"/>
          <ac:spMkLst>
            <pc:docMk/>
            <pc:sldMk cId="84978467" sldId="265"/>
            <ac:spMk id="2" creationId="{B72A07E3-C602-349E-89ED-58A9DAF376CC}"/>
          </ac:spMkLst>
        </pc:spChg>
        <pc:spChg chg="mod ord">
          <ac:chgData name="kaylyn mais" userId="5b48df3853855623" providerId="LiveId" clId="{DF91A17A-1F10-4BCC-BDD0-13F88A588BBC}" dt="2025-11-01T23:11:29.205" v="5668" actId="27636"/>
          <ac:spMkLst>
            <pc:docMk/>
            <pc:sldMk cId="84978467" sldId="265"/>
            <ac:spMk id="3" creationId="{54DC0E6E-E6D1-2993-9E38-95538D6A07F9}"/>
          </ac:spMkLst>
        </pc:spChg>
        <pc:spChg chg="add">
          <ac:chgData name="kaylyn mais" userId="5b48df3853855623" providerId="LiveId" clId="{DF91A17A-1F10-4BCC-BDD0-13F88A588BBC}" dt="2025-11-01T23:09:01.078" v="5641" actId="26606"/>
          <ac:spMkLst>
            <pc:docMk/>
            <pc:sldMk cId="84978467" sldId="265"/>
            <ac:spMk id="1039" creationId="{E336C991-AA99-423E-8FE1-5BA9C97F2C77}"/>
          </ac:spMkLst>
        </pc:spChg>
        <pc:grpChg chg="add">
          <ac:chgData name="kaylyn mais" userId="5b48df3853855623" providerId="LiveId" clId="{DF91A17A-1F10-4BCC-BDD0-13F88A588BBC}" dt="2025-11-01T23:09:01.078" v="5641" actId="26606"/>
          <ac:grpSpMkLst>
            <pc:docMk/>
            <pc:sldMk cId="84978467" sldId="265"/>
            <ac:grpSpMk id="1031" creationId="{71315106-A7B3-4730-9E6C-5A878C46681B}"/>
          </ac:grpSpMkLst>
        </pc:grpChg>
        <pc:picChg chg="add mod">
          <ac:chgData name="kaylyn mais" userId="5b48df3853855623" providerId="LiveId" clId="{DF91A17A-1F10-4BCC-BDD0-13F88A588BBC}" dt="2025-11-01T23:11:57.669" v="5669" actId="14100"/>
          <ac:picMkLst>
            <pc:docMk/>
            <pc:sldMk cId="84978467" sldId="265"/>
            <ac:picMk id="1026" creationId="{10F90BCF-0F87-73A9-C25B-CD53DD6856AF}"/>
          </ac:picMkLst>
        </pc:picChg>
        <pc:cxnChg chg="add">
          <ac:chgData name="kaylyn mais" userId="5b48df3853855623" providerId="LiveId" clId="{DF91A17A-1F10-4BCC-BDD0-13F88A588BBC}" dt="2025-11-01T23:09:01.078" v="5641" actId="26606"/>
          <ac:cxnSpMkLst>
            <pc:docMk/>
            <pc:sldMk cId="84978467" sldId="265"/>
            <ac:cxnSpMk id="1041" creationId="{D2B860ED-0E27-4D8E-B5F4-C8C3F33C7234}"/>
          </ac:cxnSpMkLst>
        </pc:cxnChg>
      </pc:sldChg>
      <pc:sldChg chg="modSp new mod">
        <pc:chgData name="kaylyn mais" userId="5b48df3853855623" providerId="LiveId" clId="{DF91A17A-1F10-4BCC-BDD0-13F88A588BBC}" dt="2025-11-01T23:01:12.897" v="5637" actId="27636"/>
        <pc:sldMkLst>
          <pc:docMk/>
          <pc:sldMk cId="290466788" sldId="266"/>
        </pc:sldMkLst>
        <pc:spChg chg="mod">
          <ac:chgData name="kaylyn mais" userId="5b48df3853855623" providerId="LiveId" clId="{DF91A17A-1F10-4BCC-BDD0-13F88A588BBC}" dt="2025-10-29T11:38:28.334" v="3597"/>
          <ac:spMkLst>
            <pc:docMk/>
            <pc:sldMk cId="290466788" sldId="266"/>
            <ac:spMk id="2" creationId="{BC4222ED-F371-E7D5-C573-AA186D92178B}"/>
          </ac:spMkLst>
        </pc:spChg>
        <pc:spChg chg="mod">
          <ac:chgData name="kaylyn mais" userId="5b48df3853855623" providerId="LiveId" clId="{DF91A17A-1F10-4BCC-BDD0-13F88A588BBC}" dt="2025-11-01T23:01:12.897" v="5637" actId="27636"/>
          <ac:spMkLst>
            <pc:docMk/>
            <pc:sldMk cId="290466788" sldId="266"/>
            <ac:spMk id="3" creationId="{10EB6250-7F54-3F01-7672-AB0B03BD5054}"/>
          </ac:spMkLst>
        </pc:spChg>
      </pc:sldChg>
      <pc:sldChg chg="addSp delSp modSp new mod">
        <pc:chgData name="kaylyn mais" userId="5b48df3853855623" providerId="LiveId" clId="{DF91A17A-1F10-4BCC-BDD0-13F88A588BBC}" dt="2025-11-01T23:30:43.483" v="5776" actId="20577"/>
        <pc:sldMkLst>
          <pc:docMk/>
          <pc:sldMk cId="552548611" sldId="267"/>
        </pc:sldMkLst>
        <pc:spChg chg="mod">
          <ac:chgData name="kaylyn mais" userId="5b48df3853855623" providerId="LiveId" clId="{DF91A17A-1F10-4BCC-BDD0-13F88A588BBC}" dt="2025-10-29T11:38:28.334" v="3597"/>
          <ac:spMkLst>
            <pc:docMk/>
            <pc:sldMk cId="552548611" sldId="267"/>
            <ac:spMk id="2" creationId="{2BDBC725-CDD9-5387-CA26-466DF3E106CB}"/>
          </ac:spMkLst>
        </pc:spChg>
        <pc:spChg chg="mod">
          <ac:chgData name="kaylyn mais" userId="5b48df3853855623" providerId="LiveId" clId="{DF91A17A-1F10-4BCC-BDD0-13F88A588BBC}" dt="2025-11-01T23:30:43.483" v="5776" actId="20577"/>
          <ac:spMkLst>
            <pc:docMk/>
            <pc:sldMk cId="552548611" sldId="267"/>
            <ac:spMk id="3" creationId="{7963D542-A5CF-1449-277A-967C6F22DD6C}"/>
          </ac:spMkLst>
        </pc:spChg>
        <pc:spChg chg="add">
          <ac:chgData name="kaylyn mais" userId="5b48df3853855623" providerId="LiveId" clId="{DF91A17A-1F10-4BCC-BDD0-13F88A588BBC}" dt="2025-11-01T20:46:21.209" v="4668"/>
          <ac:spMkLst>
            <pc:docMk/>
            <pc:sldMk cId="552548611" sldId="267"/>
            <ac:spMk id="6" creationId="{02B1ADC8-59AA-7FEF-9BF4-0727AD80EFF1}"/>
          </ac:spMkLst>
        </pc:spChg>
      </pc:sldChg>
      <pc:sldChg chg="modSp new mod">
        <pc:chgData name="kaylyn mais" userId="5b48df3853855623" providerId="LiveId" clId="{DF91A17A-1F10-4BCC-BDD0-13F88A588BBC}" dt="2025-11-01T22:06:52.840" v="5352" actId="948"/>
        <pc:sldMkLst>
          <pc:docMk/>
          <pc:sldMk cId="626715197" sldId="268"/>
        </pc:sldMkLst>
        <pc:spChg chg="mod">
          <ac:chgData name="kaylyn mais" userId="5b48df3853855623" providerId="LiveId" clId="{DF91A17A-1F10-4BCC-BDD0-13F88A588BBC}" dt="2025-10-29T11:38:28.334" v="3597"/>
          <ac:spMkLst>
            <pc:docMk/>
            <pc:sldMk cId="626715197" sldId="268"/>
            <ac:spMk id="2" creationId="{286A9145-6423-D21F-B80B-E16B082490C4}"/>
          </ac:spMkLst>
        </pc:spChg>
        <pc:spChg chg="mod">
          <ac:chgData name="kaylyn mais" userId="5b48df3853855623" providerId="LiveId" clId="{DF91A17A-1F10-4BCC-BDD0-13F88A588BBC}" dt="2025-11-01T22:06:52.840" v="5352" actId="948"/>
          <ac:spMkLst>
            <pc:docMk/>
            <pc:sldMk cId="626715197" sldId="268"/>
            <ac:spMk id="3" creationId="{B57B5362-1938-F971-8231-2F6C6941CA9A}"/>
          </ac:spMkLst>
        </pc:spChg>
      </pc:sldChg>
      <pc:sldChg chg="modSp new mod">
        <pc:chgData name="kaylyn mais" userId="5b48df3853855623" providerId="LiveId" clId="{DF91A17A-1F10-4BCC-BDD0-13F88A588BBC}" dt="2025-11-01T21:03:05.603" v="4932" actId="948"/>
        <pc:sldMkLst>
          <pc:docMk/>
          <pc:sldMk cId="2642189565" sldId="269"/>
        </pc:sldMkLst>
        <pc:spChg chg="mod">
          <ac:chgData name="kaylyn mais" userId="5b48df3853855623" providerId="LiveId" clId="{DF91A17A-1F10-4BCC-BDD0-13F88A588BBC}" dt="2025-10-29T11:38:28.334" v="3597"/>
          <ac:spMkLst>
            <pc:docMk/>
            <pc:sldMk cId="2642189565" sldId="269"/>
            <ac:spMk id="2" creationId="{5EA5F1AC-3076-4498-ADE3-2C0EDB749BFE}"/>
          </ac:spMkLst>
        </pc:spChg>
        <pc:spChg chg="mod">
          <ac:chgData name="kaylyn mais" userId="5b48df3853855623" providerId="LiveId" clId="{DF91A17A-1F10-4BCC-BDD0-13F88A588BBC}" dt="2025-11-01T21:03:05.603" v="4932" actId="948"/>
          <ac:spMkLst>
            <pc:docMk/>
            <pc:sldMk cId="2642189565" sldId="269"/>
            <ac:spMk id="3" creationId="{9CC7562E-693C-601F-1D5E-FD5E14BCD708}"/>
          </ac:spMkLst>
        </pc:spChg>
      </pc:sldChg>
      <pc:sldChg chg="modSp new mod">
        <pc:chgData name="kaylyn mais" userId="5b48df3853855623" providerId="LiveId" clId="{DF91A17A-1F10-4BCC-BDD0-13F88A588BBC}" dt="2025-11-03T12:46:24.408" v="7278" actId="20577"/>
        <pc:sldMkLst>
          <pc:docMk/>
          <pc:sldMk cId="2567100627" sldId="270"/>
        </pc:sldMkLst>
        <pc:spChg chg="mod">
          <ac:chgData name="kaylyn mais" userId="5b48df3853855623" providerId="LiveId" clId="{DF91A17A-1F10-4BCC-BDD0-13F88A588BBC}" dt="2025-10-28T16:55:34.373" v="3471" actId="14100"/>
          <ac:spMkLst>
            <pc:docMk/>
            <pc:sldMk cId="2567100627" sldId="270"/>
            <ac:spMk id="2" creationId="{33EF0197-8189-E6B9-A8C3-71EAD7779198}"/>
          </ac:spMkLst>
        </pc:spChg>
        <pc:spChg chg="mod">
          <ac:chgData name="kaylyn mais" userId="5b48df3853855623" providerId="LiveId" clId="{DF91A17A-1F10-4BCC-BDD0-13F88A588BBC}" dt="2025-11-03T12:46:24.408" v="7278" actId="20577"/>
          <ac:spMkLst>
            <pc:docMk/>
            <pc:sldMk cId="2567100627" sldId="270"/>
            <ac:spMk id="3" creationId="{F5692A13-42B9-DA4D-9FC9-1451B6B87D62}"/>
          </ac:spMkLst>
        </pc:spChg>
      </pc:sldChg>
      <pc:sldChg chg="modSp new mod">
        <pc:chgData name="kaylyn mais" userId="5b48df3853855623" providerId="LiveId" clId="{DF91A17A-1F10-4BCC-BDD0-13F88A588BBC}" dt="2025-11-03T12:36:49.052" v="7263" actId="20577"/>
        <pc:sldMkLst>
          <pc:docMk/>
          <pc:sldMk cId="1752852870" sldId="271"/>
        </pc:sldMkLst>
        <pc:spChg chg="mod">
          <ac:chgData name="kaylyn mais" userId="5b48df3853855623" providerId="LiveId" clId="{DF91A17A-1F10-4BCC-BDD0-13F88A588BBC}" dt="2025-10-29T11:38:28.334" v="3597"/>
          <ac:spMkLst>
            <pc:docMk/>
            <pc:sldMk cId="1752852870" sldId="271"/>
            <ac:spMk id="2" creationId="{6079CC13-EC07-0FE1-1750-46D5014CAE2C}"/>
          </ac:spMkLst>
        </pc:spChg>
        <pc:spChg chg="mod">
          <ac:chgData name="kaylyn mais" userId="5b48df3853855623" providerId="LiveId" clId="{DF91A17A-1F10-4BCC-BDD0-13F88A588BBC}" dt="2025-11-03T12:36:49.052" v="7263" actId="20577"/>
          <ac:spMkLst>
            <pc:docMk/>
            <pc:sldMk cId="1752852870" sldId="271"/>
            <ac:spMk id="3" creationId="{6EDA56AE-C599-C01D-4D39-35CEDD7CFC3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259225-6BE9-4ACD-909D-B3A7BABFD74E}" type="datetimeFigureOut">
              <a:rPr lang="en-GB" smtClean="0"/>
              <a:t>03/11/2025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BBA41B-5D5E-46FE-BEF0-66EE234505E4}" type="slidenum">
              <a:rPr lang="en-GB" smtClean="0"/>
              <a:t>‹#›</a:t>
            </a:fld>
            <a:endParaRPr lang="en-GB"/>
          </a:p>
        </p:txBody>
      </p:sp>
    </p:spTree>
    <p:extLst>
      <p:ext uri="{BB962C8B-B14F-4D97-AF65-F5344CB8AC3E}">
        <p14:creationId xmlns:p14="http://schemas.microsoft.com/office/powerpoint/2010/main" val="2287707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BBA41B-5D5E-46FE-BEF0-66EE234505E4}" type="slidenum">
              <a:rPr lang="en-GB" smtClean="0"/>
              <a:t>9</a:t>
            </a:fld>
            <a:endParaRPr lang="en-GB"/>
          </a:p>
        </p:txBody>
      </p:sp>
    </p:spTree>
    <p:extLst>
      <p:ext uri="{BB962C8B-B14F-4D97-AF65-F5344CB8AC3E}">
        <p14:creationId xmlns:p14="http://schemas.microsoft.com/office/powerpoint/2010/main" val="378154565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C128FA71-3A18-48C0-980F-4B68F7F63042}" type="datetime1">
              <a:rPr lang="en-US" smtClean="0"/>
              <a:t>11/3/2025</a:t>
            </a:fld>
            <a:endParaRPr lang="en-US"/>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CC057153-B650-4DEB-B370-79DDCFDCE934}" type="slidenum">
              <a:rPr lang="en-US" smtClean="0"/>
              <a:t>‹#›</a:t>
            </a:fld>
            <a:endParaRPr 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80375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1C1210E-201E-4473-82AC-2466F5386C38}"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595616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01EA198-6CAB-4B8F-B93F-1F9C8C4B6CE7}"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25451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06041F-4525-44D5-AA4F-332294BF1F56}" type="datetime1">
              <a:rPr lang="en-US" smtClean="0"/>
              <a:t>11/3/2025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18528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9557091-BBDF-4EB9-BA6B-2BB67AC4FC0F}" type="datetime1">
              <a:rPr lang="en-US" smtClean="0"/>
              <a:t>11/3/2025</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057153-B650-4DEB-B370-79DDCFDCE934}" type="slidenum">
              <a:rPr lang="en-US" smtClean="0"/>
              <a:t>‹#›</a:t>
            </a:fld>
            <a:endParaRPr 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54373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2D6B226B-77A6-410C-9796-083F278E0125}" type="datetime1">
              <a:rPr lang="en-US" smtClean="0"/>
              <a:t>11/3/2025</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057153-B650-4DEB-B370-79DDCFDCE93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248574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3A578B-D289-4C40-8593-3D356C49DA58}" type="datetime1">
              <a:rPr lang="en-US" smtClean="0"/>
              <a:t>11/3/2025</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71358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13DFAE3-14DB-48A7-A80F-80DDB072CE3D}" type="datetime1">
              <a:rPr lang="en-US" smtClean="0"/>
              <a:t>11/3/2025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65924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C5EAEF-6478-4102-8F5D-A5FE9FC97ACB}" type="datetime1">
              <a:rPr lang="en-US" smtClean="0"/>
              <a:t>11/3/2025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868359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67F45AC6-C491-4585-A584-9CE2AF7D5500}" type="datetime1">
              <a:rPr lang="en-US" smtClean="0"/>
              <a:t>11/3/2025</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73123896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40000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9559114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484582506"/>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02285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67F45AC6-C491-4585-A584-9CE2AF7D5500}"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1044246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104EDB3-C0E8-45F8-9E1D-1B6C8D1880C0}"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361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CF0EC4B-54ED-4041-B552-9BA760FA3DBA}" type="datetime1">
              <a:rPr lang="en-US" smtClean="0"/>
              <a:t>11/3/2025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057153-B650-4DEB-B370-79DDCFDCE934}" type="slidenum">
              <a:rPr lang="en-US" smtClean="0"/>
              <a:t>‹#›</a:t>
            </a:fld>
            <a:endParaRPr 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3604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7F45AC6-C491-4585-A584-9CE2AF7D5500}" type="datetime1">
              <a:rPr lang="en-US" smtClean="0"/>
              <a:t>11/3/2025</a:t>
            </a:fld>
            <a:endParaRPr 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4146769687"/>
      </p:ext>
    </p:extLst>
  </p:cSld>
  <p:clrMap bg1="lt1" tx1="dk1" bg2="lt2" tx2="dk2" accent1="accent1" accent2="accent2" accent3="accent3" accent4="accent4" accent5="accent5" accent6="accent6" hlink="hlink" folHlink="folHlink"/>
  <p:sldLayoutIdLst>
    <p:sldLayoutId id="2147483771" r:id="rId1"/>
    <p:sldLayoutId id="2147483772" r:id="rId2"/>
    <p:sldLayoutId id="2147483773" r:id="rId3"/>
    <p:sldLayoutId id="2147483774" r:id="rId4"/>
    <p:sldLayoutId id="2147483775" r:id="rId5"/>
    <p:sldLayoutId id="2147483776" r:id="rId6"/>
    <p:sldLayoutId id="2147483777" r:id="rId7"/>
    <p:sldLayoutId id="2147483778" r:id="rId8"/>
    <p:sldLayoutId id="2147483779" r:id="rId9"/>
    <p:sldLayoutId id="2147483780" r:id="rId10"/>
    <p:sldLayoutId id="2147483781" r:id="rId11"/>
    <p:sldLayoutId id="2147483782" r:id="rId12"/>
    <p:sldLayoutId id="2147483783" r:id="rId13"/>
    <p:sldLayoutId id="2147483784" r:id="rId14"/>
    <p:sldLayoutId id="2147483785" r:id="rId15"/>
    <p:sldLayoutId id="2147483786" r:id="rId16"/>
    <p:sldLayoutId id="2147483787" r:id="rId17"/>
  </p:sldLayoutIdLst>
  <p:hf sldNum="0" hdr="0" ftr="0" dt="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4.pn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01B0E35-F788-4608-ABBE-0D971AA50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431B8EA-FCCA-47DD-A0C4-A653EC4AB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2" y="469900"/>
            <a:ext cx="11239500" cy="5918200"/>
          </a:xfrm>
          <a:prstGeom prst="rect">
            <a:avLst/>
          </a:prstGeom>
          <a:solidFill>
            <a:schemeClr val="bg1"/>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C781EDE-83AA-44D6-8054-A4E2D6F280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solidFill>
              <a:schemeClr val="accent2"/>
            </a:solidFill>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TextBox 14">
            <a:extLst>
              <a:ext uri="{FF2B5EF4-FFF2-40B4-BE49-F238E27FC236}">
                <a16:creationId xmlns:a16="http://schemas.microsoft.com/office/drawing/2014/main" id="{027BE17D-6A77-9527-8E50-67BA6463A56B}"/>
              </a:ext>
            </a:extLst>
          </p:cNvPr>
          <p:cNvSpPr txBox="1"/>
          <p:nvPr/>
        </p:nvSpPr>
        <p:spPr>
          <a:xfrm>
            <a:off x="1295401" y="1325880"/>
            <a:ext cx="9601196" cy="4549988"/>
          </a:xfrm>
          <a:prstGeom prst="rect">
            <a:avLst/>
          </a:prstGeom>
        </p:spPr>
        <p:txBody>
          <a:bodyPr vert="horz" lIns="91440" tIns="45720" rIns="91440" bIns="45720" rtlCol="0" anchor="t">
            <a:normAutofit lnSpcReduction="10000"/>
          </a:bodyPr>
          <a:lstStyle/>
          <a:p>
            <a:pPr algn="ctr">
              <a:spcBef>
                <a:spcPct val="20000"/>
              </a:spcBef>
              <a:spcAft>
                <a:spcPts val="600"/>
              </a:spcAft>
              <a:buClr>
                <a:schemeClr val="accent1"/>
              </a:buClr>
              <a:buSzPct val="115000"/>
            </a:pPr>
            <a:r>
              <a:rPr lang="en-US" sz="2800" b="1" dirty="0">
                <a:solidFill>
                  <a:schemeClr val="tx1">
                    <a:lumMod val="85000"/>
                    <a:lumOff val="15000"/>
                  </a:schemeClr>
                </a:solidFill>
              </a:rPr>
              <a:t>Student Name: Kaylyn Mais </a:t>
            </a:r>
            <a:br>
              <a:rPr lang="en-US" sz="2800" b="1" dirty="0">
                <a:solidFill>
                  <a:schemeClr val="tx1">
                    <a:lumMod val="85000"/>
                    <a:lumOff val="15000"/>
                  </a:schemeClr>
                </a:solidFill>
              </a:rPr>
            </a:br>
            <a:endParaRPr lang="en-US" sz="2800" b="1" dirty="0">
              <a:solidFill>
                <a:schemeClr val="tx1">
                  <a:lumMod val="85000"/>
                  <a:lumOff val="15000"/>
                </a:schemeClr>
              </a:solidFill>
            </a:endParaRPr>
          </a:p>
          <a:p>
            <a:pPr algn="ctr">
              <a:spcBef>
                <a:spcPct val="20000"/>
              </a:spcBef>
              <a:spcAft>
                <a:spcPts val="600"/>
              </a:spcAft>
              <a:buClr>
                <a:schemeClr val="accent1"/>
              </a:buClr>
              <a:buSzPct val="115000"/>
            </a:pPr>
            <a:r>
              <a:rPr lang="en-US" sz="2800" b="1" dirty="0">
                <a:solidFill>
                  <a:schemeClr val="tx1">
                    <a:lumMod val="85000"/>
                    <a:lumOff val="15000"/>
                  </a:schemeClr>
                </a:solidFill>
              </a:rPr>
              <a:t>Student Number: 2245427</a:t>
            </a:r>
            <a:br>
              <a:rPr lang="en-US" sz="2800" b="1" dirty="0">
                <a:solidFill>
                  <a:schemeClr val="tx1">
                    <a:lumMod val="85000"/>
                    <a:lumOff val="15000"/>
                  </a:schemeClr>
                </a:solidFill>
              </a:rPr>
            </a:br>
            <a:r>
              <a:rPr lang="en-US" sz="2800" b="1" dirty="0">
                <a:solidFill>
                  <a:schemeClr val="tx1">
                    <a:lumMod val="85000"/>
                    <a:lumOff val="15000"/>
                  </a:schemeClr>
                </a:solidFill>
              </a:rPr>
              <a:t>Module Code: BMHP6026 </a:t>
            </a:r>
            <a:br>
              <a:rPr lang="en-US" sz="2800" b="1" dirty="0">
                <a:solidFill>
                  <a:schemeClr val="tx1">
                    <a:lumMod val="85000"/>
                    <a:lumOff val="15000"/>
                  </a:schemeClr>
                </a:solidFill>
              </a:rPr>
            </a:br>
            <a:endParaRPr lang="en-US" sz="2800" b="1" dirty="0">
              <a:solidFill>
                <a:schemeClr val="tx1">
                  <a:lumMod val="85000"/>
                  <a:lumOff val="15000"/>
                </a:schemeClr>
              </a:solidFill>
            </a:endParaRPr>
          </a:p>
          <a:p>
            <a:pPr algn="ctr">
              <a:spcBef>
                <a:spcPct val="20000"/>
              </a:spcBef>
              <a:spcAft>
                <a:spcPts val="600"/>
              </a:spcAft>
              <a:buClr>
                <a:schemeClr val="accent1"/>
              </a:buClr>
              <a:buSzPct val="115000"/>
            </a:pPr>
            <a:r>
              <a:rPr lang="en-US" sz="2800" b="1" dirty="0">
                <a:solidFill>
                  <a:schemeClr val="tx1">
                    <a:lumMod val="85000"/>
                    <a:lumOff val="15000"/>
                  </a:schemeClr>
                </a:solidFill>
              </a:rPr>
              <a:t>Assignment Title: Component 2: Oral Presentation </a:t>
            </a:r>
            <a:br>
              <a:rPr lang="en-US" sz="2800" b="1" dirty="0">
                <a:solidFill>
                  <a:schemeClr val="tx1">
                    <a:lumMod val="85000"/>
                    <a:lumOff val="15000"/>
                  </a:schemeClr>
                </a:solidFill>
              </a:rPr>
            </a:br>
            <a:r>
              <a:rPr lang="en-US" sz="2800" b="1" dirty="0">
                <a:solidFill>
                  <a:schemeClr val="tx1">
                    <a:lumMod val="85000"/>
                    <a:lumOff val="15000"/>
                  </a:schemeClr>
                </a:solidFill>
              </a:rPr>
              <a:t>Module: Digital Transformation in the Healthcare Professional</a:t>
            </a:r>
            <a:br>
              <a:rPr lang="en-US" sz="2800" b="1" dirty="0">
                <a:solidFill>
                  <a:schemeClr val="tx1">
                    <a:lumMod val="85000"/>
                    <a:lumOff val="15000"/>
                  </a:schemeClr>
                </a:solidFill>
              </a:rPr>
            </a:br>
            <a:endParaRPr lang="en-US" sz="2800" b="1" dirty="0">
              <a:solidFill>
                <a:schemeClr val="tx1">
                  <a:lumMod val="85000"/>
                  <a:lumOff val="15000"/>
                </a:schemeClr>
              </a:solidFill>
            </a:endParaRPr>
          </a:p>
          <a:p>
            <a:pPr algn="ctr">
              <a:spcBef>
                <a:spcPct val="20000"/>
              </a:spcBef>
              <a:spcAft>
                <a:spcPts val="600"/>
              </a:spcAft>
              <a:buClr>
                <a:schemeClr val="accent1"/>
              </a:buClr>
              <a:buSzPct val="115000"/>
            </a:pPr>
            <a:r>
              <a:rPr lang="en-US" sz="2800" b="1" dirty="0">
                <a:solidFill>
                  <a:schemeClr val="tx1">
                    <a:lumMod val="85000"/>
                    <a:lumOff val="15000"/>
                  </a:schemeClr>
                </a:solidFill>
              </a:rPr>
              <a:t>Lecturer: Joanne Davies</a:t>
            </a:r>
          </a:p>
        </p:txBody>
      </p:sp>
    </p:spTree>
    <p:extLst>
      <p:ext uri="{BB962C8B-B14F-4D97-AF65-F5344CB8AC3E}">
        <p14:creationId xmlns:p14="http://schemas.microsoft.com/office/powerpoint/2010/main" val="2302228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68B93-8574-C6C2-26B7-27B858E138FC}"/>
              </a:ext>
            </a:extLst>
          </p:cNvPr>
          <p:cNvSpPr>
            <a:spLocks noGrp="1"/>
          </p:cNvSpPr>
          <p:nvPr>
            <p:ph type="title"/>
          </p:nvPr>
        </p:nvSpPr>
        <p:spPr>
          <a:xfrm>
            <a:off x="1295402" y="982133"/>
            <a:ext cx="9601196" cy="972398"/>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691D4E6B-AF08-1073-7381-126727469B39}"/>
              </a:ext>
            </a:extLst>
          </p:cNvPr>
          <p:cNvSpPr>
            <a:spLocks noGrp="1"/>
          </p:cNvSpPr>
          <p:nvPr>
            <p:ph idx="1"/>
          </p:nvPr>
        </p:nvSpPr>
        <p:spPr>
          <a:xfrm>
            <a:off x="1295401" y="1954531"/>
            <a:ext cx="9601196" cy="3921337"/>
          </a:xfrm>
        </p:spPr>
        <p:txBody>
          <a:bodyPr>
            <a:normAutofit fontScale="85000" lnSpcReduction="10000"/>
          </a:bodyPr>
          <a:lstStyle/>
          <a:p>
            <a:pPr algn="just">
              <a:lnSpc>
                <a:spcPct val="170000"/>
              </a:lnSpc>
            </a:pPr>
            <a:r>
              <a:rPr lang="en-GB" sz="2200" dirty="0"/>
              <a:t> </a:t>
            </a:r>
            <a:r>
              <a:rPr lang="en-GB" sz="1900" dirty="0">
                <a:latin typeface="Arial" panose="020B0604020202020204" pitchFamily="34" charset="0"/>
                <a:cs typeface="Arial" panose="020B0604020202020204" pitchFamily="34" charset="0"/>
              </a:rPr>
              <a:t>Digital changes are needed in healthcare to improve patient outcomes, enhance operational efficiency, cost-effectiveness, and increase accessibility. </a:t>
            </a:r>
          </a:p>
          <a:p>
            <a:pPr algn="just">
              <a:lnSpc>
                <a:spcPct val="150000"/>
              </a:lnSpc>
            </a:pPr>
            <a:r>
              <a:rPr lang="en-GB" sz="1800" dirty="0">
                <a:latin typeface="Arial" panose="020B0604020202020204" pitchFamily="34" charset="0"/>
                <a:cs typeface="Arial" panose="020B0604020202020204" pitchFamily="34" charset="0"/>
              </a:rPr>
              <a:t>Digital technology has been increasing over the last decade to drive changes that allow for more personalized and productive treatment and streamlined workflows.  </a:t>
            </a:r>
          </a:p>
          <a:p>
            <a:pPr algn="just">
              <a:lnSpc>
                <a:spcPct val="150000"/>
              </a:lnSpc>
            </a:pPr>
            <a:r>
              <a:rPr lang="en-GB" sz="1800" dirty="0">
                <a:latin typeface="Arial" panose="020B0604020202020204" pitchFamily="34" charset="0"/>
                <a:cs typeface="Arial" panose="020B0604020202020204" pitchFamily="34" charset="0"/>
              </a:rPr>
              <a:t>Medical drone delivery is a flying robot that can be remotely controlled or fly autonomously using software-controlled systems. This technology is transforming healthcare settings.</a:t>
            </a:r>
          </a:p>
          <a:p>
            <a:pPr algn="just">
              <a:lnSpc>
                <a:spcPct val="150000"/>
              </a:lnSpc>
            </a:pPr>
            <a:r>
              <a:rPr lang="en-GB" sz="1800" dirty="0">
                <a:latin typeface="Arial" panose="020B0604020202020204" pitchFamily="34" charset="0"/>
                <a:cs typeface="Arial" panose="020B0604020202020204" pitchFamily="34" charset="0"/>
              </a:rPr>
              <a:t>Using drones in healthcare is a big step in the right direction. </a:t>
            </a:r>
          </a:p>
          <a:p>
            <a:pPr marL="0" indent="0" algn="just">
              <a:lnSpc>
                <a:spcPct val="150000"/>
              </a:lnSpc>
              <a:buNone/>
            </a:pPr>
            <a:endParaRPr lang="en-GB" sz="1800" dirty="0">
              <a:latin typeface="Arial" panose="020B0604020202020204" pitchFamily="34" charset="0"/>
              <a:cs typeface="Arial" panose="020B0604020202020204" pitchFamily="34" charset="0"/>
            </a:endParaRPr>
          </a:p>
          <a:p>
            <a:pPr marL="0" indent="0" algn="r">
              <a:lnSpc>
                <a:spcPct val="150000"/>
              </a:lnSpc>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Oigbochie</a:t>
            </a:r>
            <a:r>
              <a:rPr lang="en-GB" sz="1800" dirty="0">
                <a:latin typeface="Arial" panose="020B0604020202020204" pitchFamily="34" charset="0"/>
                <a:cs typeface="Arial" panose="020B0604020202020204" pitchFamily="34" charset="0"/>
              </a:rPr>
              <a:t> et al., 2021).</a:t>
            </a:r>
          </a:p>
        </p:txBody>
      </p:sp>
    </p:spTree>
    <p:extLst>
      <p:ext uri="{BB962C8B-B14F-4D97-AF65-F5344CB8AC3E}">
        <p14:creationId xmlns:p14="http://schemas.microsoft.com/office/powerpoint/2010/main" val="1570978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AFCD12-66D0-3F55-2702-ACE42B5293A1}"/>
              </a:ext>
            </a:extLst>
          </p:cNvPr>
          <p:cNvSpPr>
            <a:spLocks noGrp="1"/>
          </p:cNvSpPr>
          <p:nvPr>
            <p:ph idx="1"/>
          </p:nvPr>
        </p:nvSpPr>
        <p:spPr>
          <a:xfrm>
            <a:off x="1295401" y="1268730"/>
            <a:ext cx="9601196" cy="4607138"/>
          </a:xfrm>
        </p:spPr>
        <p:txBody>
          <a:bodyPr>
            <a:normAutofit/>
          </a:bodyPr>
          <a:lstStyle/>
          <a:p>
            <a:pPr algn="just">
              <a:lnSpc>
                <a:spcPct val="150000"/>
              </a:lnSpc>
            </a:pPr>
            <a:r>
              <a:rPr lang="en-GB" sz="1800" dirty="0">
                <a:latin typeface="Arial" panose="020B0604020202020204" pitchFamily="34" charset="0"/>
                <a:cs typeface="Arial" panose="020B0604020202020204" pitchFamily="34" charset="0"/>
              </a:rPr>
              <a:t>A drone is an unmanned aerial vehicle that can bypass traffic congestion and geographical barriers.</a:t>
            </a:r>
          </a:p>
          <a:p>
            <a:pPr algn="just">
              <a:lnSpc>
                <a:spcPct val="150000"/>
              </a:lnSpc>
            </a:pPr>
            <a:endParaRPr lang="en-GB" sz="1800" dirty="0">
              <a:latin typeface="Arial" panose="020B0604020202020204" pitchFamily="34" charset="0"/>
              <a:cs typeface="Arial" panose="020B0604020202020204" pitchFamily="34" charset="0"/>
            </a:endParaRPr>
          </a:p>
          <a:p>
            <a:pPr algn="just">
              <a:lnSpc>
                <a:spcPct val="150000"/>
              </a:lnSpc>
            </a:pPr>
            <a:r>
              <a:rPr lang="en-GB" sz="1800" dirty="0">
                <a:latin typeface="Arial" panose="020B0604020202020204" pitchFamily="34" charset="0"/>
                <a:cs typeface="Arial" panose="020B0604020202020204" pitchFamily="34" charset="0"/>
              </a:rPr>
              <a:t>Drones offer the potential to significantly enhance emergency response capabilities by providing rapid and remote delivery services, thereby improving overall response time.</a:t>
            </a:r>
          </a:p>
          <a:p>
            <a:pPr algn="just">
              <a:lnSpc>
                <a:spcPct val="150000"/>
              </a:lnSpc>
            </a:pPr>
            <a:r>
              <a:rPr lang="en-GB" sz="1800" dirty="0">
                <a:latin typeface="Arial" panose="020B0604020202020204" pitchFamily="34" charset="0"/>
                <a:cs typeface="Arial" panose="020B0604020202020204" pitchFamily="34" charset="0"/>
              </a:rPr>
              <a:t>It delivers critical medical supplies, provides environmental benefits, and increases access to care for underserved populations, making it essential for the healthcare system. </a:t>
            </a:r>
          </a:p>
          <a:p>
            <a:pPr marL="0" indent="0" algn="just">
              <a:lnSpc>
                <a:spcPct val="150000"/>
              </a:lnSpc>
              <a:buNone/>
            </a:pPr>
            <a:r>
              <a:rPr lang="en-GB" sz="1800" dirty="0">
                <a:latin typeface="Arial" panose="020B0604020202020204" pitchFamily="34" charset="0"/>
                <a:cs typeface="Arial" panose="020B0604020202020204" pitchFamily="34" charset="0"/>
              </a:rPr>
              <a:t> </a:t>
            </a:r>
          </a:p>
          <a:p>
            <a:pPr algn="just">
              <a:lnSpc>
                <a:spcPct val="150000"/>
              </a:lnSpc>
            </a:pPr>
            <a:endParaRPr lang="en-GB" sz="1800" dirty="0">
              <a:latin typeface="Arial" panose="020B0604020202020204" pitchFamily="34" charset="0"/>
              <a:cs typeface="Arial" panose="020B0604020202020204" pitchFamily="34" charset="0"/>
            </a:endParaRPr>
          </a:p>
          <a:p>
            <a:pPr algn="just">
              <a:lnSpc>
                <a:spcPct val="150000"/>
              </a:lnSpc>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031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6C4D2-66A4-D37A-235D-EE6DABFF3F96}"/>
              </a:ext>
            </a:extLst>
          </p:cNvPr>
          <p:cNvSpPr>
            <a:spLocks noGrp="1"/>
          </p:cNvSpPr>
          <p:nvPr>
            <p:ph type="title"/>
          </p:nvPr>
        </p:nvSpPr>
        <p:spPr/>
        <p:txBody>
          <a:bodyPr>
            <a:normAutofit/>
          </a:bodyPr>
          <a:lstStyle/>
          <a:p>
            <a:r>
              <a:rPr lang="en-GB" dirty="0"/>
              <a:t>Overview of Drone Innovation </a:t>
            </a:r>
          </a:p>
        </p:txBody>
      </p:sp>
      <p:sp>
        <p:nvSpPr>
          <p:cNvPr id="3" name="Content Placeholder 2">
            <a:extLst>
              <a:ext uri="{FF2B5EF4-FFF2-40B4-BE49-F238E27FC236}">
                <a16:creationId xmlns:a16="http://schemas.microsoft.com/office/drawing/2014/main" id="{2BEEC40C-D494-884C-989E-196245508F06}"/>
              </a:ext>
            </a:extLst>
          </p:cNvPr>
          <p:cNvSpPr>
            <a:spLocks noGrp="1"/>
          </p:cNvSpPr>
          <p:nvPr>
            <p:ph idx="1"/>
          </p:nvPr>
        </p:nvSpPr>
        <p:spPr/>
        <p:txBody>
          <a:bodyPr>
            <a:normAutofit fontScale="55000" lnSpcReduction="20000"/>
          </a:bodyPr>
          <a:lstStyle/>
          <a:p>
            <a:pPr algn="just">
              <a:lnSpc>
                <a:spcPct val="150000"/>
              </a:lnSpc>
            </a:pPr>
            <a:r>
              <a:rPr lang="en-GB" sz="2500" dirty="0">
                <a:latin typeface="Arial" panose="020B0604020202020204" pitchFamily="34" charset="0"/>
                <a:cs typeface="Arial" panose="020B0604020202020204" pitchFamily="34" charset="0"/>
              </a:rPr>
              <a:t> Drone delivery is a service that uses unmanned aerial vehicles to deliver essential supplies, such as medications and organs for transplants, to remote or underserved areas, often in record time. Medical drones are transforming healthcare. </a:t>
            </a:r>
          </a:p>
          <a:p>
            <a:pPr algn="just">
              <a:lnSpc>
                <a:spcPct val="150000"/>
              </a:lnSpc>
            </a:pPr>
            <a:r>
              <a:rPr lang="en-GB" sz="2500" dirty="0">
                <a:latin typeface="Arial" panose="020B0604020202020204" pitchFamily="34" charset="0"/>
                <a:cs typeface="Arial" panose="020B0604020202020204" pitchFamily="34" charset="0"/>
              </a:rPr>
              <a:t>Drone delivery is a service that uses unmanned aerial vehicles to deliver essential supplies, such as medications and organs for transplants, to remote or underserved areas, often in record time. </a:t>
            </a:r>
          </a:p>
          <a:p>
            <a:pPr algn="just">
              <a:lnSpc>
                <a:spcPct val="150000"/>
              </a:lnSpc>
            </a:pPr>
            <a:r>
              <a:rPr lang="en-GB" sz="2500" dirty="0">
                <a:latin typeface="Arial" panose="020B0604020202020204" pitchFamily="34" charset="0"/>
                <a:cs typeface="Arial" panose="020B0604020202020204" pitchFamily="34" charset="0"/>
              </a:rPr>
              <a:t>Drones can quickly deliver life-saving supplies such as AEDs in emergencies like a natural disaster area. </a:t>
            </a:r>
          </a:p>
          <a:p>
            <a:pPr algn="just">
              <a:lnSpc>
                <a:spcPct val="150000"/>
              </a:lnSpc>
            </a:pPr>
            <a:r>
              <a:rPr lang="en-GB" sz="2500" dirty="0">
                <a:latin typeface="Arial" panose="020B0604020202020204" pitchFamily="34" charset="0"/>
                <a:cs typeface="Arial" panose="020B0604020202020204" pitchFamily="34" charset="0"/>
              </a:rPr>
              <a:t>NHS drones deliver medical supplies such as blood samples, vaccines, lab samples, chemotherapy drugs, and other medical supplies, significantly cutting delivery time and carbon emissions.  </a:t>
            </a:r>
          </a:p>
          <a:p>
            <a:pPr marL="0" indent="0" algn="just">
              <a:lnSpc>
                <a:spcPct val="150000"/>
              </a:lnSpc>
              <a:buNone/>
            </a:pPr>
            <a:r>
              <a:rPr lang="en-GB" sz="2300" dirty="0">
                <a:latin typeface="Arial" panose="020B0604020202020204" pitchFamily="34" charset="0"/>
                <a:cs typeface="Arial" panose="020B0604020202020204" pitchFamily="34" charset="0"/>
              </a:rPr>
              <a:t> </a:t>
            </a:r>
          </a:p>
          <a:p>
            <a:pPr marL="0" indent="0" algn="r">
              <a:lnSpc>
                <a:spcPct val="90000"/>
              </a:lnSpc>
              <a:buNone/>
            </a:pPr>
            <a:r>
              <a:rPr lang="en-GB" dirty="0">
                <a:latin typeface="Arial" panose="020B0604020202020204" pitchFamily="34" charset="0"/>
                <a:cs typeface="Arial" panose="020B0604020202020204" pitchFamily="34" charset="0"/>
              </a:rPr>
              <a:t>NHS (2022)</a:t>
            </a:r>
          </a:p>
        </p:txBody>
      </p:sp>
    </p:spTree>
    <p:extLst>
      <p:ext uri="{BB962C8B-B14F-4D97-AF65-F5344CB8AC3E}">
        <p14:creationId xmlns:p14="http://schemas.microsoft.com/office/powerpoint/2010/main" val="8506957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00C8B-518C-B061-7058-9CDAD6F3E6E0}"/>
              </a:ext>
            </a:extLst>
          </p:cNvPr>
          <p:cNvSpPr>
            <a:spLocks noGrp="1"/>
          </p:cNvSpPr>
          <p:nvPr>
            <p:ph type="title"/>
          </p:nvPr>
        </p:nvSpPr>
        <p:spPr>
          <a:xfrm>
            <a:off x="6094412" y="982132"/>
            <a:ext cx="4802185" cy="1303867"/>
          </a:xfrm>
        </p:spPr>
        <p:txBody>
          <a:bodyPr>
            <a:normAutofit/>
          </a:bodyPr>
          <a:lstStyle/>
          <a:p>
            <a:r>
              <a:rPr lang="en-GB" sz="4100"/>
              <a:t>Where is a drone used</a:t>
            </a:r>
          </a:p>
        </p:txBody>
      </p:sp>
      <p:sp>
        <p:nvSpPr>
          <p:cNvPr id="3" name="Content Placeholder 2">
            <a:extLst>
              <a:ext uri="{FF2B5EF4-FFF2-40B4-BE49-F238E27FC236}">
                <a16:creationId xmlns:a16="http://schemas.microsoft.com/office/drawing/2014/main" id="{D617A8DA-F973-BDAC-674F-C3CD1A450000}"/>
              </a:ext>
            </a:extLst>
          </p:cNvPr>
          <p:cNvSpPr>
            <a:spLocks noGrp="1"/>
          </p:cNvSpPr>
          <p:nvPr>
            <p:ph idx="1"/>
          </p:nvPr>
        </p:nvSpPr>
        <p:spPr>
          <a:xfrm>
            <a:off x="6094412" y="2556932"/>
            <a:ext cx="4802184" cy="3649558"/>
          </a:xfrm>
        </p:spPr>
        <p:txBody>
          <a:bodyPr>
            <a:normAutofit fontScale="40000" lnSpcReduction="20000"/>
          </a:bodyPr>
          <a:lstStyle/>
          <a:p>
            <a:pPr algn="just">
              <a:lnSpc>
                <a:spcPct val="170000"/>
              </a:lnSpc>
            </a:pPr>
            <a:r>
              <a:rPr lang="en-GB" sz="3500" dirty="0">
                <a:latin typeface="Arial" panose="020B0604020202020204" pitchFamily="34" charset="0"/>
                <a:cs typeface="Arial" panose="020B0604020202020204" pitchFamily="34" charset="0"/>
              </a:rPr>
              <a:t>Drone medical technology is used in various UK locations, including the Isle of Wight for transporting chemotherapy drugs and the London area for delivering blood samples. (Discover Health Systems).</a:t>
            </a:r>
          </a:p>
          <a:p>
            <a:pPr algn="just">
              <a:lnSpc>
                <a:spcPct val="170000"/>
              </a:lnSpc>
            </a:pPr>
            <a:r>
              <a:rPr lang="en-GB" sz="3500" dirty="0">
                <a:latin typeface="Arial" panose="020B0604020202020204" pitchFamily="34" charset="0"/>
                <a:cs typeface="Arial" panose="020B0604020202020204" pitchFamily="34" charset="0"/>
              </a:rPr>
              <a:t>Drone delivers critical supplies to hospitals and GP practices. </a:t>
            </a:r>
          </a:p>
          <a:p>
            <a:pPr algn="just">
              <a:lnSpc>
                <a:spcPct val="170000"/>
              </a:lnSpc>
            </a:pPr>
            <a:r>
              <a:rPr lang="en-GB" sz="3500" dirty="0">
                <a:latin typeface="Arial" panose="020B0604020202020204" pitchFamily="34" charset="0"/>
                <a:cs typeface="Arial" panose="020B0604020202020204" pitchFamily="34" charset="0"/>
              </a:rPr>
              <a:t> A drone is used in emergencies to reduce response time</a:t>
            </a:r>
            <a:r>
              <a:rPr lang="en-GB" sz="2900" dirty="0">
                <a:latin typeface="Arial" panose="020B0604020202020204" pitchFamily="34" charset="0"/>
                <a:cs typeface="Arial" panose="020B0604020202020204" pitchFamily="34" charset="0"/>
              </a:rPr>
              <a:t>.</a:t>
            </a:r>
          </a:p>
          <a:p>
            <a:pPr marL="0" indent="0" algn="r">
              <a:lnSpc>
                <a:spcPct val="90000"/>
              </a:lnSpc>
              <a:buNone/>
            </a:pPr>
            <a:endParaRPr lang="en-GB" sz="2000" dirty="0"/>
          </a:p>
          <a:p>
            <a:pPr marL="0" indent="0" algn="r">
              <a:lnSpc>
                <a:spcPct val="90000"/>
              </a:lnSpc>
              <a:buNone/>
            </a:pPr>
            <a:endParaRPr lang="en-GB" sz="2000" dirty="0"/>
          </a:p>
          <a:p>
            <a:pPr marL="0" indent="0" algn="r">
              <a:lnSpc>
                <a:spcPct val="90000"/>
              </a:lnSpc>
              <a:buNone/>
            </a:pPr>
            <a:r>
              <a:rPr lang="en-GB" sz="3300" dirty="0" err="1">
                <a:latin typeface="Arial" panose="020B0604020202020204" pitchFamily="34" charset="0"/>
                <a:cs typeface="Arial" panose="020B0604020202020204" pitchFamily="34" charset="0"/>
              </a:rPr>
              <a:t>Lakhwani</a:t>
            </a:r>
            <a:r>
              <a:rPr lang="en-GB" sz="3300" dirty="0">
                <a:latin typeface="Arial" panose="020B0604020202020204" pitchFamily="34" charset="0"/>
                <a:cs typeface="Arial" panose="020B0604020202020204" pitchFamily="34" charset="0"/>
              </a:rPr>
              <a:t> (2025).</a:t>
            </a:r>
          </a:p>
          <a:p>
            <a:pPr marL="0" indent="0" algn="r">
              <a:lnSpc>
                <a:spcPct val="90000"/>
              </a:lnSpc>
              <a:buNone/>
            </a:pPr>
            <a:endParaRPr lang="en-GB" sz="3300" dirty="0">
              <a:latin typeface="Arial" panose="020B0604020202020204" pitchFamily="34" charset="0"/>
              <a:cs typeface="Arial" panose="020B0604020202020204" pitchFamily="34" charset="0"/>
            </a:endParaRPr>
          </a:p>
          <a:p>
            <a:pPr marL="0" indent="0" algn="r">
              <a:lnSpc>
                <a:spcPct val="90000"/>
              </a:lnSpc>
              <a:buNone/>
            </a:pPr>
            <a:endParaRPr lang="en-GB" sz="3300" dirty="0">
              <a:latin typeface="Arial" panose="020B0604020202020204" pitchFamily="34" charset="0"/>
              <a:cs typeface="Arial" panose="020B0604020202020204" pitchFamily="34" charset="0"/>
            </a:endParaRPr>
          </a:p>
          <a:p>
            <a:pPr marL="0" indent="0" algn="r">
              <a:lnSpc>
                <a:spcPct val="90000"/>
              </a:lnSpc>
              <a:buNone/>
            </a:pPr>
            <a:endParaRPr lang="en-GB" sz="3300" dirty="0">
              <a:latin typeface="Arial" panose="020B0604020202020204" pitchFamily="34" charset="0"/>
              <a:cs typeface="Arial" panose="020B0604020202020204" pitchFamily="34" charset="0"/>
            </a:endParaRPr>
          </a:p>
          <a:p>
            <a:pPr marL="0" indent="0" algn="r">
              <a:lnSpc>
                <a:spcPct val="90000"/>
              </a:lnSpc>
              <a:buNone/>
            </a:pPr>
            <a:endParaRPr lang="en-GB" sz="3300" dirty="0">
              <a:latin typeface="Arial" panose="020B0604020202020204" pitchFamily="34" charset="0"/>
              <a:cs typeface="Arial" panose="020B0604020202020204" pitchFamily="34" charset="0"/>
            </a:endParaRPr>
          </a:p>
        </p:txBody>
      </p:sp>
      <p:pic>
        <p:nvPicPr>
          <p:cNvPr id="1026" name="Picture 2" descr="drone technology offer healthcare ...">
            <a:extLst>
              <a:ext uri="{FF2B5EF4-FFF2-40B4-BE49-F238E27FC236}">
                <a16:creationId xmlns:a16="http://schemas.microsoft.com/office/drawing/2014/main" id="{CECBB261-569D-7900-FE5A-27311CF307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1063" r="12080" b="-1"/>
          <a:stretch>
            <a:fillRect/>
          </a:stretch>
        </p:blipFill>
        <p:spPr bwMode="auto">
          <a:xfrm>
            <a:off x="1412683" y="1410208"/>
            <a:ext cx="3876801" cy="38587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7111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56F19-7A48-2F7E-F0CF-DD3CE9CEF603}"/>
              </a:ext>
            </a:extLst>
          </p:cNvPr>
          <p:cNvSpPr>
            <a:spLocks noGrp="1"/>
          </p:cNvSpPr>
          <p:nvPr>
            <p:ph type="title"/>
          </p:nvPr>
        </p:nvSpPr>
        <p:spPr/>
        <p:txBody>
          <a:bodyPr>
            <a:normAutofit fontScale="90000"/>
          </a:bodyPr>
          <a:lstStyle/>
          <a:p>
            <a:r>
              <a:rPr lang="en-GB" dirty="0"/>
              <a:t>Impact on workforce</a:t>
            </a:r>
            <a:br>
              <a:rPr lang="en-GB" dirty="0"/>
            </a:br>
            <a:r>
              <a:rPr lang="en-GB" dirty="0"/>
              <a:t>New skills</a:t>
            </a:r>
          </a:p>
        </p:txBody>
      </p:sp>
      <p:sp>
        <p:nvSpPr>
          <p:cNvPr id="3" name="Content Placeholder 2">
            <a:extLst>
              <a:ext uri="{FF2B5EF4-FFF2-40B4-BE49-F238E27FC236}">
                <a16:creationId xmlns:a16="http://schemas.microsoft.com/office/drawing/2014/main" id="{6E271865-A5A3-6F35-CE4B-82E6BFFF159A}"/>
              </a:ext>
            </a:extLst>
          </p:cNvPr>
          <p:cNvSpPr>
            <a:spLocks noGrp="1"/>
          </p:cNvSpPr>
          <p:nvPr>
            <p:ph idx="1"/>
          </p:nvPr>
        </p:nvSpPr>
        <p:spPr>
          <a:xfrm>
            <a:off x="1295401" y="2445744"/>
            <a:ext cx="9601196" cy="3430123"/>
          </a:xfrm>
        </p:spPr>
        <p:txBody>
          <a:bodyPr>
            <a:normAutofit fontScale="92500" lnSpcReduction="20000"/>
          </a:bodyPr>
          <a:lstStyle/>
          <a:p>
            <a:pPr marL="0" indent="0" algn="just">
              <a:lnSpc>
                <a:spcPct val="150000"/>
              </a:lnSpc>
              <a:buNone/>
            </a:pPr>
            <a:r>
              <a:rPr lang="en-GB" dirty="0"/>
              <a:t> </a:t>
            </a:r>
            <a:r>
              <a:rPr lang="en-GB" sz="1700" dirty="0">
                <a:latin typeface="Arial" panose="020B0604020202020204" pitchFamily="34" charset="0"/>
                <a:cs typeface="Arial" panose="020B0604020202020204" pitchFamily="34" charset="0"/>
              </a:rPr>
              <a:t>Drone technology </a:t>
            </a:r>
            <a:r>
              <a:rPr lang="en-GB" dirty="0"/>
              <a:t>is </a:t>
            </a:r>
            <a:r>
              <a:rPr lang="en-GB" sz="1800" dirty="0">
                <a:latin typeface="Arial" panose="020B0604020202020204" pitchFamily="34" charset="0"/>
                <a:cs typeface="Arial" panose="020B0604020202020204" pitchFamily="34" charset="0"/>
              </a:rPr>
              <a:t>introducing new duties and obligations. </a:t>
            </a:r>
          </a:p>
          <a:p>
            <a:pPr marL="0" indent="0" algn="just">
              <a:lnSpc>
                <a:spcPct val="150000"/>
              </a:lnSpc>
              <a:buNone/>
            </a:pPr>
            <a:r>
              <a:rPr lang="en-GB" sz="1800" dirty="0">
                <a:latin typeface="Arial" panose="020B0604020202020204" pitchFamily="34" charset="0"/>
                <a:cs typeface="Arial" panose="020B0604020202020204" pitchFamily="34" charset="0"/>
              </a:rPr>
              <a:t>Require specific knowledge and abilities.</a:t>
            </a:r>
          </a:p>
          <a:p>
            <a:pPr marL="0" indent="0" algn="just">
              <a:lnSpc>
                <a:spcPct val="150000"/>
              </a:lnSpc>
              <a:buNone/>
            </a:pPr>
            <a:r>
              <a:rPr lang="en-GB" sz="1800" dirty="0">
                <a:latin typeface="Arial" panose="020B0604020202020204" pitchFamily="34" charset="0"/>
                <a:cs typeface="Arial" panose="020B0604020202020204" pitchFamily="34" charset="0"/>
              </a:rPr>
              <a:t>Perform duties like site inspection, monitoring, and data interpretation</a:t>
            </a:r>
          </a:p>
          <a:p>
            <a:pPr marL="0" indent="0" algn="just">
              <a:lnSpc>
                <a:spcPct val="150000"/>
              </a:lnSpc>
              <a:buNone/>
            </a:pPr>
            <a:r>
              <a:rPr lang="en-GB" sz="1800" dirty="0">
                <a:latin typeface="Arial" panose="020B0604020202020204" pitchFamily="34" charset="0"/>
                <a:cs typeface="Arial" panose="020B0604020202020204" pitchFamily="34" charset="0"/>
              </a:rPr>
              <a:t>Staff are digitally literate and trained. </a:t>
            </a:r>
          </a:p>
          <a:p>
            <a:pPr marL="0" indent="0" algn="just">
              <a:lnSpc>
                <a:spcPct val="150000"/>
              </a:lnSpc>
              <a:buNone/>
            </a:pPr>
            <a:r>
              <a:rPr lang="en-GB" sz="1800" dirty="0">
                <a:latin typeface="Arial" panose="020B0604020202020204" pitchFamily="34" charset="0"/>
                <a:cs typeface="Arial" panose="020B0604020202020204" pitchFamily="34" charset="0"/>
              </a:rPr>
              <a:t>By creating a new role in operation, maintenance, and management </a:t>
            </a:r>
          </a:p>
          <a:p>
            <a:pPr marL="0" indent="0" algn="just">
              <a:lnSpc>
                <a:spcPct val="150000"/>
              </a:lnSpc>
              <a:buNone/>
            </a:pPr>
            <a:r>
              <a:rPr lang="en-GB" sz="1800" dirty="0">
                <a:latin typeface="Arial" panose="020B0604020202020204" pitchFamily="34" charset="0"/>
                <a:cs typeface="Arial" panose="020B0604020202020204" pitchFamily="34" charset="0"/>
              </a:rPr>
              <a:t>Adapt to new technologies and regulations, training providers are ready to offer specialist courier blue light services like the NHS.                                                                               Rauch, (2022)</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203260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2B7EE-0F07-5301-EC6C-451159E14720}"/>
              </a:ext>
            </a:extLst>
          </p:cNvPr>
          <p:cNvSpPr>
            <a:spLocks noGrp="1"/>
          </p:cNvSpPr>
          <p:nvPr>
            <p:ph type="title"/>
          </p:nvPr>
        </p:nvSpPr>
        <p:spPr>
          <a:xfrm>
            <a:off x="1295402" y="982133"/>
            <a:ext cx="9601196" cy="812378"/>
          </a:xfrm>
        </p:spPr>
        <p:txBody>
          <a:bodyPr/>
          <a:lstStyle/>
          <a:p>
            <a:r>
              <a:rPr lang="en-GB" dirty="0"/>
              <a:t>New roles  </a:t>
            </a:r>
          </a:p>
        </p:txBody>
      </p:sp>
      <p:sp>
        <p:nvSpPr>
          <p:cNvPr id="3" name="Content Placeholder 2">
            <a:extLst>
              <a:ext uri="{FF2B5EF4-FFF2-40B4-BE49-F238E27FC236}">
                <a16:creationId xmlns:a16="http://schemas.microsoft.com/office/drawing/2014/main" id="{80945FAA-29D4-874B-69C6-7FEFD0FDA803}"/>
              </a:ext>
            </a:extLst>
          </p:cNvPr>
          <p:cNvSpPr>
            <a:spLocks noGrp="1"/>
          </p:cNvSpPr>
          <p:nvPr>
            <p:ph idx="1"/>
          </p:nvPr>
        </p:nvSpPr>
        <p:spPr>
          <a:xfrm>
            <a:off x="1691640" y="2148840"/>
            <a:ext cx="9338310" cy="3727028"/>
          </a:xfrm>
        </p:spPr>
        <p:txBody>
          <a:bodyPr>
            <a:normAutofit fontScale="47500" lnSpcReduction="20000"/>
          </a:bodyPr>
          <a:lstStyle/>
          <a:p>
            <a:pPr algn="just">
              <a:lnSpc>
                <a:spcPct val="150000"/>
              </a:lnSpc>
            </a:pPr>
            <a:r>
              <a:rPr lang="en-GB" sz="3300" dirty="0">
                <a:latin typeface="Arial" panose="020B0604020202020204" pitchFamily="34" charset="0"/>
                <a:cs typeface="Arial" panose="020B0604020202020204" pitchFamily="34" charset="0"/>
              </a:rPr>
              <a:t>Performing remote diagnostics and telemedicine </a:t>
            </a:r>
          </a:p>
          <a:p>
            <a:pPr algn="just">
              <a:lnSpc>
                <a:spcPct val="150000"/>
              </a:lnSpc>
            </a:pPr>
            <a:r>
              <a:rPr lang="en-GB" sz="3300" dirty="0">
                <a:latin typeface="Arial" panose="020B0604020202020204" pitchFamily="34" charset="0"/>
                <a:cs typeface="Arial" panose="020B0604020202020204" pitchFamily="34" charset="0"/>
              </a:rPr>
              <a:t>Enabling medical surveillance and search and rescue operations</a:t>
            </a:r>
          </a:p>
          <a:p>
            <a:pPr algn="just">
              <a:lnSpc>
                <a:spcPct val="150000"/>
              </a:lnSpc>
            </a:pPr>
            <a:r>
              <a:rPr lang="en-GB" sz="3300" dirty="0">
                <a:latin typeface="Arial" panose="020B0604020202020204" pitchFamily="34" charset="0"/>
                <a:cs typeface="Arial" panose="020B0604020202020204" pitchFamily="34" charset="0"/>
              </a:rPr>
              <a:t>Delivering first aid kits </a:t>
            </a:r>
          </a:p>
          <a:p>
            <a:pPr algn="just">
              <a:lnSpc>
                <a:spcPct val="150000"/>
              </a:lnSpc>
            </a:pPr>
            <a:r>
              <a:rPr lang="en-GB" sz="3300" dirty="0">
                <a:latin typeface="Arial" panose="020B0604020202020204" pitchFamily="34" charset="0"/>
                <a:cs typeface="Arial" panose="020B0604020202020204" pitchFamily="34" charset="0"/>
              </a:rPr>
              <a:t>Automated external defibrillators before the medical team arrives</a:t>
            </a:r>
          </a:p>
          <a:p>
            <a:pPr algn="just">
              <a:lnSpc>
                <a:spcPct val="150000"/>
              </a:lnSpc>
            </a:pPr>
            <a:r>
              <a:rPr lang="en-GB" sz="3300" dirty="0">
                <a:latin typeface="Arial" panose="020B0604020202020204" pitchFamily="34" charset="0"/>
                <a:cs typeface="Arial" panose="020B0604020202020204" pitchFamily="34" charset="0"/>
              </a:rPr>
              <a:t>Tele assistance </a:t>
            </a:r>
          </a:p>
          <a:p>
            <a:pPr algn="just">
              <a:lnSpc>
                <a:spcPct val="150000"/>
              </a:lnSpc>
            </a:pPr>
            <a:r>
              <a:rPr lang="en-GB" sz="3300" dirty="0">
                <a:latin typeface="Arial" panose="020B0604020202020204" pitchFamily="34" charset="0"/>
                <a:cs typeface="Arial" panose="020B0604020202020204" pitchFamily="34" charset="0"/>
              </a:rPr>
              <a:t> flooded roads, mountainous terrain, or distance can be avoided by using a drone.</a:t>
            </a:r>
          </a:p>
          <a:p>
            <a:pPr algn="just">
              <a:lnSpc>
                <a:spcPct val="150000"/>
              </a:lnSpc>
            </a:pPr>
            <a:r>
              <a:rPr lang="en-GB" sz="3300" dirty="0">
                <a:latin typeface="Arial" panose="020B0604020202020204" pitchFamily="34" charset="0"/>
                <a:cs typeface="Arial" panose="020B0604020202020204" pitchFamily="34" charset="0"/>
              </a:rPr>
              <a:t> NHS is creating new virtual academies and digital platforms.</a:t>
            </a:r>
          </a:p>
          <a:p>
            <a:pPr marL="0" indent="0" algn="r">
              <a:lnSpc>
                <a:spcPct val="150000"/>
              </a:lnSpc>
              <a:buNone/>
            </a:pPr>
            <a:r>
              <a:rPr lang="en-GB" sz="3400" dirty="0">
                <a:latin typeface="Arial" panose="020B0604020202020204" pitchFamily="34" charset="0"/>
                <a:cs typeface="Arial" panose="020B0604020202020204" pitchFamily="34" charset="0"/>
              </a:rPr>
              <a:t>Anderson 2021). </a:t>
            </a:r>
          </a:p>
          <a:p>
            <a:endParaRPr lang="en-GB" dirty="0"/>
          </a:p>
        </p:txBody>
      </p:sp>
    </p:spTree>
    <p:extLst>
      <p:ext uri="{BB962C8B-B14F-4D97-AF65-F5344CB8AC3E}">
        <p14:creationId xmlns:p14="http://schemas.microsoft.com/office/powerpoint/2010/main" val="13733122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81150-9966-427D-D878-457D0A24E5D7}"/>
              </a:ext>
            </a:extLst>
          </p:cNvPr>
          <p:cNvSpPr>
            <a:spLocks noGrp="1"/>
          </p:cNvSpPr>
          <p:nvPr>
            <p:ph type="title"/>
          </p:nvPr>
        </p:nvSpPr>
        <p:spPr/>
        <p:txBody>
          <a:bodyPr/>
          <a:lstStyle/>
          <a:p>
            <a:r>
              <a:rPr lang="en-GB" dirty="0"/>
              <a:t>Impact on service delivery efficiency </a:t>
            </a:r>
          </a:p>
        </p:txBody>
      </p:sp>
      <p:sp>
        <p:nvSpPr>
          <p:cNvPr id="3" name="Content Placeholder 2">
            <a:extLst>
              <a:ext uri="{FF2B5EF4-FFF2-40B4-BE49-F238E27FC236}">
                <a16:creationId xmlns:a16="http://schemas.microsoft.com/office/drawing/2014/main" id="{F5AFF8D7-DFB6-1271-C920-ED8B5285FA6B}"/>
              </a:ext>
            </a:extLst>
          </p:cNvPr>
          <p:cNvSpPr>
            <a:spLocks noGrp="1"/>
          </p:cNvSpPr>
          <p:nvPr>
            <p:ph idx="1"/>
          </p:nvPr>
        </p:nvSpPr>
        <p:spPr/>
        <p:txBody>
          <a:bodyPr/>
          <a:lstStyle/>
          <a:p>
            <a:pPr algn="just">
              <a:lnSpc>
                <a:spcPct val="150000"/>
              </a:lnSpc>
            </a:pPr>
            <a:r>
              <a:rPr lang="en-GB" dirty="0"/>
              <a:t> </a:t>
            </a:r>
            <a:r>
              <a:rPr lang="en-GB" sz="1800" dirty="0">
                <a:latin typeface="Arial" panose="020B0604020202020204" pitchFamily="34" charset="0"/>
                <a:cs typeface="Arial" panose="020B0604020202020204" pitchFamily="34" charset="0"/>
              </a:rPr>
              <a:t>It’s efficient in delivering medication in a faster time. </a:t>
            </a:r>
          </a:p>
          <a:p>
            <a:pPr algn="just">
              <a:lnSpc>
                <a:spcPct val="150000"/>
              </a:lnSpc>
            </a:pPr>
            <a:r>
              <a:rPr lang="en-GB" sz="1800" dirty="0">
                <a:latin typeface="Arial" panose="020B0604020202020204" pitchFamily="34" charset="0"/>
                <a:cs typeface="Arial" panose="020B0604020202020204" pitchFamily="34" charset="0"/>
              </a:rPr>
              <a:t>It transforms the day-to-day service of health care </a:t>
            </a:r>
          </a:p>
          <a:p>
            <a:pPr algn="just">
              <a:lnSpc>
                <a:spcPct val="150000"/>
              </a:lnSpc>
            </a:pPr>
            <a:r>
              <a:rPr lang="en-GB" sz="1800" dirty="0">
                <a:latin typeface="Arial" panose="020B0604020202020204" pitchFamily="34" charset="0"/>
                <a:cs typeface="Arial" panose="020B0604020202020204" pitchFamily="34" charset="0"/>
              </a:rPr>
              <a:t>Their effectiveness and agility in getting around urban traffic restrictions. </a:t>
            </a:r>
          </a:p>
          <a:p>
            <a:pPr algn="just">
              <a:lnSpc>
                <a:spcPct val="150000"/>
              </a:lnSpc>
            </a:pPr>
            <a:r>
              <a:rPr lang="en-GB" sz="1800" dirty="0">
                <a:latin typeface="Arial" panose="020B0604020202020204" pitchFamily="34" charset="0"/>
                <a:cs typeface="Arial" panose="020B0604020202020204" pitchFamily="34" charset="0"/>
              </a:rPr>
              <a:t>Drone has increased coordination and patient care </a:t>
            </a:r>
          </a:p>
          <a:p>
            <a:pPr algn="just">
              <a:lnSpc>
                <a:spcPct val="150000"/>
              </a:lnSpc>
            </a:pPr>
            <a:r>
              <a:rPr lang="en-GB" sz="1800" dirty="0">
                <a:latin typeface="Arial" panose="020B0604020202020204" pitchFamily="34" charset="0"/>
                <a:cs typeface="Arial" panose="020B0604020202020204" pitchFamily="34" charset="0"/>
              </a:rPr>
              <a:t>Drones are among the safest ways to transport goods</a:t>
            </a:r>
          </a:p>
          <a:p>
            <a:endParaRPr lang="en-GB" dirty="0"/>
          </a:p>
          <a:p>
            <a:endParaRPr lang="en-GB" dirty="0"/>
          </a:p>
        </p:txBody>
      </p:sp>
    </p:spTree>
    <p:extLst>
      <p:ext uri="{BB962C8B-B14F-4D97-AF65-F5344CB8AC3E}">
        <p14:creationId xmlns:p14="http://schemas.microsoft.com/office/powerpoint/2010/main" val="4291604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grpSp>
        <p:nvGrpSpPr>
          <p:cNvPr id="1031" name="Group 1030">
            <a:extLst>
              <a:ext uri="{FF2B5EF4-FFF2-40B4-BE49-F238E27FC236}">
                <a16:creationId xmlns:a16="http://schemas.microsoft.com/office/drawing/2014/main" id="{71315106-A7B3-4730-9E6C-5A878C4668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useBgFill="1">
          <p:nvSpPr>
            <p:cNvPr id="1032" name="Rectangle 1031">
              <a:extLst>
                <a:ext uri="{FF2B5EF4-FFF2-40B4-BE49-F238E27FC236}">
                  <a16:creationId xmlns:a16="http://schemas.microsoft.com/office/drawing/2014/main" id="{BD4BC59E-CB55-4DBD-9167-83683CF5CB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3" name="Group 1032">
              <a:extLst>
                <a:ext uri="{FF2B5EF4-FFF2-40B4-BE49-F238E27FC236}">
                  <a16:creationId xmlns:a16="http://schemas.microsoft.com/office/drawing/2014/main" id="{112B0D5C-D671-4BE5-A795-F9E3F4917F7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188825" cy="6856215"/>
              <a:chOff x="0" y="0"/>
              <a:chExt cx="12188825" cy="6856215"/>
            </a:xfrm>
          </p:grpSpPr>
          <p:pic>
            <p:nvPicPr>
              <p:cNvPr id="1034" name="Picture 1033">
                <a:extLst>
                  <a:ext uri="{FF2B5EF4-FFF2-40B4-BE49-F238E27FC236}">
                    <a16:creationId xmlns:a16="http://schemas.microsoft.com/office/drawing/2014/main" id="{9C3C9968-3015-4513-8699-20563F8826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35" name="Rectangle 1034">
                <a:extLst>
                  <a:ext uri="{FF2B5EF4-FFF2-40B4-BE49-F238E27FC236}">
                    <a16:creationId xmlns:a16="http://schemas.microsoft.com/office/drawing/2014/main" id="{FF20E447-AC9A-4615-B8F6-3D2192D83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36" name="Picture 1035">
                <a:extLst>
                  <a:ext uri="{FF2B5EF4-FFF2-40B4-BE49-F238E27FC236}">
                    <a16:creationId xmlns:a16="http://schemas.microsoft.com/office/drawing/2014/main" id="{CF0CB558-FAA8-4F42-8DE5-6E14A66A114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037" name="Picture 1036">
                <a:extLst>
                  <a:ext uri="{FF2B5EF4-FFF2-40B4-BE49-F238E27FC236}">
                    <a16:creationId xmlns:a16="http://schemas.microsoft.com/office/drawing/2014/main" id="{826614F0-52FE-48FC-AA4F-AE0E9CDCE39A}"/>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grpSp>
      <p:sp>
        <p:nvSpPr>
          <p:cNvPr id="2" name="Title 1">
            <a:extLst>
              <a:ext uri="{FF2B5EF4-FFF2-40B4-BE49-F238E27FC236}">
                <a16:creationId xmlns:a16="http://schemas.microsoft.com/office/drawing/2014/main" id="{B72A07E3-C602-349E-89ED-58A9DAF376CC}"/>
              </a:ext>
            </a:extLst>
          </p:cNvPr>
          <p:cNvSpPr>
            <a:spLocks noGrp="1"/>
          </p:cNvSpPr>
          <p:nvPr>
            <p:ph type="title"/>
          </p:nvPr>
        </p:nvSpPr>
        <p:spPr>
          <a:xfrm>
            <a:off x="7535825" y="982132"/>
            <a:ext cx="3360772" cy="1303867"/>
          </a:xfrm>
        </p:spPr>
        <p:txBody>
          <a:bodyPr>
            <a:normAutofit/>
          </a:bodyPr>
          <a:lstStyle/>
          <a:p>
            <a:r>
              <a:rPr lang="en-GB" dirty="0"/>
              <a:t>Accessibility </a:t>
            </a:r>
          </a:p>
        </p:txBody>
      </p:sp>
      <p:sp>
        <p:nvSpPr>
          <p:cNvPr id="1039" name="Rectangle 1038">
            <a:extLst>
              <a:ext uri="{FF2B5EF4-FFF2-40B4-BE49-F238E27FC236}">
                <a16:creationId xmlns:a16="http://schemas.microsoft.com/office/drawing/2014/main" id="{E336C991-AA99-423E-8FE1-5BA9C97F2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Benefits and Use of Drones in Helathcare Industry - Aeologic">
            <a:extLst>
              <a:ext uri="{FF2B5EF4-FFF2-40B4-BE49-F238E27FC236}">
                <a16:creationId xmlns:a16="http://schemas.microsoft.com/office/drawing/2014/main" id="{10F90BCF-0F87-73A9-C25B-CD53DD6856A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r="23050" b="-1"/>
          <a:stretch>
            <a:fillRect/>
          </a:stretch>
        </p:blipFill>
        <p:spPr bwMode="auto">
          <a:xfrm>
            <a:off x="1412683" y="1923472"/>
            <a:ext cx="4576637" cy="3345516"/>
          </a:xfrm>
          <a:prstGeom prst="rect">
            <a:avLst/>
          </a:prstGeom>
          <a:noFill/>
          <a:extLst>
            <a:ext uri="{909E8E84-426E-40DD-AFC4-6F175D3DCCD1}">
              <a14:hiddenFill xmlns:a14="http://schemas.microsoft.com/office/drawing/2010/main">
                <a:solidFill>
                  <a:srgbClr val="FFFFFF"/>
                </a:solidFill>
              </a14:hiddenFill>
            </a:ext>
          </a:extLst>
        </p:spPr>
      </p:pic>
      <p:cxnSp>
        <p:nvCxnSpPr>
          <p:cNvPr id="1041" name="Straight Connector 1040">
            <a:extLst>
              <a:ext uri="{FF2B5EF4-FFF2-40B4-BE49-F238E27FC236}">
                <a16:creationId xmlns:a16="http://schemas.microsoft.com/office/drawing/2014/main" id="{D2B860ED-0E27-4D8E-B5F4-C8C3F33C72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54DC0E6E-E6D1-2993-9E38-95538D6A07F9}"/>
              </a:ext>
            </a:extLst>
          </p:cNvPr>
          <p:cNvSpPr>
            <a:spLocks noGrp="1"/>
          </p:cNvSpPr>
          <p:nvPr>
            <p:ph idx="1"/>
          </p:nvPr>
        </p:nvSpPr>
        <p:spPr>
          <a:xfrm>
            <a:off x="7535824" y="2556932"/>
            <a:ext cx="3360771" cy="3318936"/>
          </a:xfrm>
        </p:spPr>
        <p:txBody>
          <a:bodyPr>
            <a:normAutofit fontScale="77500" lnSpcReduction="20000"/>
          </a:bodyPr>
          <a:lstStyle/>
          <a:p>
            <a:pPr algn="just">
              <a:lnSpc>
                <a:spcPct val="150000"/>
              </a:lnSpc>
            </a:pPr>
            <a:r>
              <a:rPr lang="en-GB" sz="1800" dirty="0">
                <a:latin typeface="Arial" panose="020B0604020202020204" pitchFamily="34" charset="0"/>
                <a:cs typeface="Arial" panose="020B0604020202020204" pitchFamily="34" charset="0"/>
              </a:rPr>
              <a:t>Increasing the accessibility of medical supplies. </a:t>
            </a:r>
          </a:p>
          <a:p>
            <a:pPr algn="just">
              <a:lnSpc>
                <a:spcPct val="150000"/>
              </a:lnSpc>
            </a:pPr>
            <a:r>
              <a:rPr lang="en-GB" sz="1800" dirty="0">
                <a:latin typeface="Arial" panose="020B0604020202020204" pitchFamily="34" charset="0"/>
                <a:cs typeface="Arial" panose="020B0604020202020204" pitchFamily="34" charset="0"/>
              </a:rPr>
              <a:t>Bypassing traffic congestion and difficult terrain. </a:t>
            </a:r>
          </a:p>
          <a:p>
            <a:pPr algn="just">
              <a:lnSpc>
                <a:spcPct val="150000"/>
              </a:lnSpc>
            </a:pPr>
            <a:r>
              <a:rPr lang="en-GB" sz="1800" dirty="0">
                <a:latin typeface="Arial" panose="020B0604020202020204" pitchFamily="34" charset="0"/>
                <a:cs typeface="Arial" panose="020B0604020202020204" pitchFamily="34" charset="0"/>
              </a:rPr>
              <a:t>Drone delivers treatment to patients in record time. </a:t>
            </a:r>
          </a:p>
          <a:p>
            <a:pPr algn="just">
              <a:lnSpc>
                <a:spcPct val="150000"/>
              </a:lnSpc>
            </a:pPr>
            <a:r>
              <a:rPr lang="en-GB" sz="1800" dirty="0">
                <a:latin typeface="Arial" panose="020B0604020202020204" pitchFamily="34" charset="0"/>
                <a:cs typeface="Arial" panose="020B0604020202020204" pitchFamily="34" charset="0"/>
              </a:rPr>
              <a:t> Drones can serve patients, clinicians, and the public.</a:t>
            </a:r>
          </a:p>
          <a:p>
            <a:pPr>
              <a:lnSpc>
                <a:spcPct val="90000"/>
              </a:lnSpc>
            </a:pPr>
            <a:endParaRPr lang="en-GB" sz="1700" dirty="0">
              <a:latin typeface="Arial" panose="020B0604020202020204" pitchFamily="34" charset="0"/>
              <a:cs typeface="Arial" panose="020B0604020202020204" pitchFamily="34" charset="0"/>
            </a:endParaRPr>
          </a:p>
          <a:p>
            <a:pPr marL="0" indent="0">
              <a:lnSpc>
                <a:spcPct val="90000"/>
              </a:lnSpc>
              <a:buNone/>
            </a:pPr>
            <a:r>
              <a:rPr lang="en-GB" sz="1700" dirty="0">
                <a:latin typeface="Arial" panose="020B0604020202020204" pitchFamily="34" charset="0"/>
                <a:cs typeface="Arial" panose="020B0604020202020204" pitchFamily="34" charset="0"/>
              </a:rPr>
              <a:t>                 (Stephan et al., 2022</a:t>
            </a:r>
            <a:r>
              <a:rPr lang="en-GB" sz="1700" dirty="0"/>
              <a:t>). </a:t>
            </a:r>
            <a:endParaRPr lang="en-GB" sz="1700" dirty="0">
              <a:latin typeface="Arial" panose="020B0604020202020204" pitchFamily="34" charset="0"/>
              <a:cs typeface="Arial" panose="020B0604020202020204" pitchFamily="34" charset="0"/>
            </a:endParaRPr>
          </a:p>
          <a:p>
            <a:pPr>
              <a:lnSpc>
                <a:spcPct val="90000"/>
              </a:lnSpc>
            </a:pPr>
            <a:endParaRPr lang="en-GB"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9784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222ED-F371-E7D5-C573-AA186D92178B}"/>
              </a:ext>
            </a:extLst>
          </p:cNvPr>
          <p:cNvSpPr>
            <a:spLocks noGrp="1"/>
          </p:cNvSpPr>
          <p:nvPr>
            <p:ph type="title"/>
          </p:nvPr>
        </p:nvSpPr>
        <p:spPr/>
        <p:txBody>
          <a:bodyPr/>
          <a:lstStyle/>
          <a:p>
            <a:r>
              <a:rPr lang="en-GB" dirty="0"/>
              <a:t>Quality of care </a:t>
            </a:r>
          </a:p>
        </p:txBody>
      </p:sp>
      <p:sp>
        <p:nvSpPr>
          <p:cNvPr id="3" name="Content Placeholder 2">
            <a:extLst>
              <a:ext uri="{FF2B5EF4-FFF2-40B4-BE49-F238E27FC236}">
                <a16:creationId xmlns:a16="http://schemas.microsoft.com/office/drawing/2014/main" id="{10EB6250-7F54-3F01-7672-AB0B03BD5054}"/>
              </a:ext>
            </a:extLst>
          </p:cNvPr>
          <p:cNvSpPr>
            <a:spLocks noGrp="1"/>
          </p:cNvSpPr>
          <p:nvPr>
            <p:ph idx="1"/>
          </p:nvPr>
        </p:nvSpPr>
        <p:spPr/>
        <p:txBody>
          <a:bodyPr>
            <a:normAutofit fontScale="85000" lnSpcReduction="10000"/>
          </a:bodyPr>
          <a:lstStyle/>
          <a:p>
            <a:pPr algn="just">
              <a:lnSpc>
                <a:spcPct val="150000"/>
              </a:lnSpc>
            </a:pPr>
            <a:r>
              <a:rPr lang="en-GB" sz="1900" dirty="0">
                <a:latin typeface="Arial" panose="020B0604020202020204" pitchFamily="34" charset="0"/>
                <a:cs typeface="Arial" panose="020B0604020202020204" pitchFamily="34" charset="0"/>
              </a:rPr>
              <a:t>When comparing drones to other forms of air or road transportation, they are more affordable. However, drones have a limited carrying capacity and are unable to transport larger payloads. </a:t>
            </a:r>
          </a:p>
          <a:p>
            <a:pPr algn="just">
              <a:lnSpc>
                <a:spcPct val="150000"/>
              </a:lnSpc>
            </a:pPr>
            <a:r>
              <a:rPr lang="en-GB" sz="1900" dirty="0">
                <a:latin typeface="Arial" panose="020B0604020202020204" pitchFamily="34" charset="0"/>
                <a:cs typeface="Arial" panose="020B0604020202020204" pitchFamily="34" charset="0"/>
              </a:rPr>
              <a:t>Performing tasks like site inspection, monitoring, and data interpretation. </a:t>
            </a:r>
          </a:p>
          <a:p>
            <a:pPr algn="just">
              <a:lnSpc>
                <a:spcPct val="150000"/>
              </a:lnSpc>
            </a:pPr>
            <a:r>
              <a:rPr lang="en-GB" sz="1900" dirty="0">
                <a:latin typeface="Arial" panose="020B0604020202020204" pitchFamily="34" charset="0"/>
                <a:cs typeface="Arial" panose="020B0604020202020204" pitchFamily="34" charset="0"/>
              </a:rPr>
              <a:t>Current roles must acquire new skills. Skills such as problem solving, adaptability, communication, and risk management.  </a:t>
            </a:r>
          </a:p>
          <a:p>
            <a:endParaRPr lang="en-GB" dirty="0"/>
          </a:p>
          <a:p>
            <a:pPr marL="0" indent="0">
              <a:buNone/>
            </a:pPr>
            <a:r>
              <a:rPr lang="en-GB" dirty="0"/>
              <a:t>  </a:t>
            </a:r>
          </a:p>
        </p:txBody>
      </p:sp>
    </p:spTree>
    <p:extLst>
      <p:ext uri="{BB962C8B-B14F-4D97-AF65-F5344CB8AC3E}">
        <p14:creationId xmlns:p14="http://schemas.microsoft.com/office/powerpoint/2010/main" val="290466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BC725-CDD9-5387-CA26-466DF3E106CB}"/>
              </a:ext>
            </a:extLst>
          </p:cNvPr>
          <p:cNvSpPr>
            <a:spLocks noGrp="1"/>
          </p:cNvSpPr>
          <p:nvPr>
            <p:ph type="title"/>
          </p:nvPr>
        </p:nvSpPr>
        <p:spPr/>
        <p:txBody>
          <a:bodyPr/>
          <a:lstStyle/>
          <a:p>
            <a:r>
              <a:rPr lang="en-GB" dirty="0"/>
              <a:t>Conclusion critical evaluation</a:t>
            </a:r>
          </a:p>
        </p:txBody>
      </p:sp>
      <p:sp>
        <p:nvSpPr>
          <p:cNvPr id="3" name="Content Placeholder 2">
            <a:extLst>
              <a:ext uri="{FF2B5EF4-FFF2-40B4-BE49-F238E27FC236}">
                <a16:creationId xmlns:a16="http://schemas.microsoft.com/office/drawing/2014/main" id="{7963D542-A5CF-1449-277A-967C6F22DD6C}"/>
              </a:ext>
            </a:extLst>
          </p:cNvPr>
          <p:cNvSpPr>
            <a:spLocks noGrp="1"/>
          </p:cNvSpPr>
          <p:nvPr>
            <p:ph idx="1"/>
          </p:nvPr>
        </p:nvSpPr>
        <p:spPr/>
        <p:txBody>
          <a:bodyPr>
            <a:normAutofit lnSpcReduction="10000"/>
          </a:bodyPr>
          <a:lstStyle/>
          <a:p>
            <a:pPr algn="just">
              <a:lnSpc>
                <a:spcPct val="150000"/>
              </a:lnSpc>
            </a:pPr>
            <a:r>
              <a:rPr lang="en-GB" sz="1800" dirty="0">
                <a:latin typeface="Arial" panose="020B0604020202020204" pitchFamily="34" charset="0"/>
                <a:cs typeface="Arial" panose="020B0604020202020204" pitchFamily="34" charset="0"/>
              </a:rPr>
              <a:t> Drones' delivery is transforming healthcare by rapidly delivering essential medical supplies to remote and hard-to-reach areas. </a:t>
            </a:r>
          </a:p>
          <a:p>
            <a:pPr algn="just">
              <a:lnSpc>
                <a:spcPct val="150000"/>
              </a:lnSpc>
            </a:pPr>
            <a:r>
              <a:rPr lang="en-GB" sz="1800" dirty="0">
                <a:latin typeface="Arial" panose="020B0604020202020204" pitchFamily="34" charset="0"/>
                <a:cs typeface="Arial" panose="020B0604020202020204" pitchFamily="34" charset="0"/>
              </a:rPr>
              <a:t>However, the healthcare delivery system has downsides despite its many beneficial uses. For example, the NIH also states that privacy, security, and safety are the main concerns.</a:t>
            </a:r>
          </a:p>
          <a:p>
            <a:pPr algn="just">
              <a:lnSpc>
                <a:spcPct val="150000"/>
              </a:lnSpc>
            </a:pPr>
            <a:r>
              <a:rPr lang="en-GB" sz="1800" dirty="0">
                <a:latin typeface="Arial" panose="020B0604020202020204" pitchFamily="34" charset="0"/>
                <a:cs typeface="Arial" panose="020B0604020202020204" pitchFamily="34" charset="0"/>
              </a:rPr>
              <a:t>A thorough analysis identifies a potential but emerging industry that enhances rather than replaces conventional logistics. </a:t>
            </a:r>
          </a:p>
          <a:p>
            <a:pPr marL="0" indent="0" algn="r">
              <a:buNone/>
            </a:pPr>
            <a:r>
              <a:rPr lang="en-GB" sz="1800" dirty="0">
                <a:latin typeface="Arial" panose="020B0604020202020204" pitchFamily="34" charset="0"/>
                <a:cs typeface="Arial" panose="020B0604020202020204" pitchFamily="34" charset="0"/>
              </a:rPr>
              <a:t>(Scott et al,.2023</a:t>
            </a:r>
            <a:r>
              <a:rPr lang="en-GB" dirty="0"/>
              <a:t>) </a:t>
            </a:r>
          </a:p>
          <a:p>
            <a:endParaRPr lang="en-GB" dirty="0"/>
          </a:p>
        </p:txBody>
      </p:sp>
      <p:sp>
        <p:nvSpPr>
          <p:cNvPr id="6" name="Rectangle 1">
            <a:extLst>
              <a:ext uri="{FF2B5EF4-FFF2-40B4-BE49-F238E27FC236}">
                <a16:creationId xmlns:a16="http://schemas.microsoft.com/office/drawing/2014/main" id="{02B1ADC8-59AA-7FEF-9BF4-0727AD80EFF1}"/>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panose="020B0604020202020204" pitchFamily="34" charset="0"/>
              </a:rPr>
              <a:t>A thorough analysis identifies a potential but emerging industry that enhances rather than replaces conventional logistics infrastructure. </a:t>
            </a:r>
          </a:p>
        </p:txBody>
      </p:sp>
    </p:spTree>
    <p:extLst>
      <p:ext uri="{BB962C8B-B14F-4D97-AF65-F5344CB8AC3E}">
        <p14:creationId xmlns:p14="http://schemas.microsoft.com/office/powerpoint/2010/main" val="5525486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A9145-6423-D21F-B80B-E16B082490C4}"/>
              </a:ext>
            </a:extLst>
          </p:cNvPr>
          <p:cNvSpPr>
            <a:spLocks noGrp="1"/>
          </p:cNvSpPr>
          <p:nvPr>
            <p:ph type="title"/>
          </p:nvPr>
        </p:nvSpPr>
        <p:spPr/>
        <p:txBody>
          <a:bodyPr/>
          <a:lstStyle/>
          <a:p>
            <a:r>
              <a:rPr lang="en-GB" dirty="0"/>
              <a:t>Critical evaluate </a:t>
            </a:r>
          </a:p>
        </p:txBody>
      </p:sp>
      <p:sp>
        <p:nvSpPr>
          <p:cNvPr id="3" name="Content Placeholder 2">
            <a:extLst>
              <a:ext uri="{FF2B5EF4-FFF2-40B4-BE49-F238E27FC236}">
                <a16:creationId xmlns:a16="http://schemas.microsoft.com/office/drawing/2014/main" id="{B57B5362-1938-F971-8231-2F6C6941CA9A}"/>
              </a:ext>
            </a:extLst>
          </p:cNvPr>
          <p:cNvSpPr>
            <a:spLocks noGrp="1"/>
          </p:cNvSpPr>
          <p:nvPr>
            <p:ph idx="1"/>
          </p:nvPr>
        </p:nvSpPr>
        <p:spPr/>
        <p:txBody>
          <a:bodyPr/>
          <a:lstStyle/>
          <a:p>
            <a:pPr algn="just">
              <a:lnSpc>
                <a:spcPct val="150000"/>
              </a:lnSpc>
            </a:pPr>
            <a:r>
              <a:rPr lang="en-GB" sz="1800" dirty="0">
                <a:latin typeface="Arial" panose="020B0604020202020204" pitchFamily="34" charset="0"/>
                <a:cs typeface="Arial" panose="020B0604020202020204" pitchFamily="34" charset="0"/>
              </a:rPr>
              <a:t>Drone usage must adhere to the Caldicott principles, ensuring that personal information is shared legally and ethically.  </a:t>
            </a:r>
          </a:p>
          <a:p>
            <a:pPr algn="just">
              <a:lnSpc>
                <a:spcPct val="150000"/>
              </a:lnSpc>
            </a:pPr>
            <a:r>
              <a:rPr lang="en-GB" sz="1800" dirty="0">
                <a:latin typeface="Arial" panose="020B0604020202020204" pitchFamily="34" charset="0"/>
                <a:cs typeface="Arial" panose="020B0604020202020204" pitchFamily="34" charset="0"/>
              </a:rPr>
              <a:t>The NHS has partnered with tech company Aprin to come up with a new way of getting the treatment to patients in record time. </a:t>
            </a:r>
          </a:p>
          <a:p>
            <a:pPr algn="just">
              <a:lnSpc>
                <a:spcPct val="150000"/>
              </a:lnSpc>
            </a:pPr>
            <a:r>
              <a:rPr lang="en-GB" sz="1800" dirty="0">
                <a:latin typeface="Arial" panose="020B0604020202020204" pitchFamily="34" charset="0"/>
                <a:cs typeface="Arial" panose="020B0604020202020204" pitchFamily="34" charset="0"/>
              </a:rPr>
              <a:t> Drone face limitation in the current technology and regulation framework. </a:t>
            </a:r>
          </a:p>
          <a:p>
            <a:endParaRPr lang="en-GB" dirty="0"/>
          </a:p>
        </p:txBody>
      </p:sp>
    </p:spTree>
    <p:extLst>
      <p:ext uri="{BB962C8B-B14F-4D97-AF65-F5344CB8AC3E}">
        <p14:creationId xmlns:p14="http://schemas.microsoft.com/office/powerpoint/2010/main" val="6267151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5F1AC-3076-4498-ADE3-2C0EDB749BFE}"/>
              </a:ext>
            </a:extLst>
          </p:cNvPr>
          <p:cNvSpPr>
            <a:spLocks noGrp="1"/>
          </p:cNvSpPr>
          <p:nvPr>
            <p:ph type="title"/>
          </p:nvPr>
        </p:nvSpPr>
        <p:spPr/>
        <p:txBody>
          <a:bodyPr/>
          <a:lstStyle/>
          <a:p>
            <a:r>
              <a:rPr lang="en-GB" dirty="0"/>
              <a:t>Recommendation  </a:t>
            </a:r>
          </a:p>
        </p:txBody>
      </p:sp>
      <p:sp>
        <p:nvSpPr>
          <p:cNvPr id="3" name="Content Placeholder 2">
            <a:extLst>
              <a:ext uri="{FF2B5EF4-FFF2-40B4-BE49-F238E27FC236}">
                <a16:creationId xmlns:a16="http://schemas.microsoft.com/office/drawing/2014/main" id="{9CC7562E-693C-601F-1D5E-FD5E14BCD708}"/>
              </a:ext>
            </a:extLst>
          </p:cNvPr>
          <p:cNvSpPr>
            <a:spLocks noGrp="1"/>
          </p:cNvSpPr>
          <p:nvPr>
            <p:ph idx="1"/>
          </p:nvPr>
        </p:nvSpPr>
        <p:spPr/>
        <p:txBody>
          <a:bodyPr/>
          <a:lstStyle/>
          <a:p>
            <a:pPr algn="just">
              <a:lnSpc>
                <a:spcPct val="150000"/>
              </a:lnSpc>
            </a:pPr>
            <a:r>
              <a:rPr lang="en-GB" sz="1800" dirty="0">
                <a:latin typeface="Arial" panose="020B0604020202020204" pitchFamily="34" charset="0"/>
                <a:cs typeface="Arial" panose="020B0604020202020204" pitchFamily="34" charset="0"/>
              </a:rPr>
              <a:t>Adopting such innovations ensures that patients receive the care they need at the most critical times. </a:t>
            </a:r>
          </a:p>
          <a:p>
            <a:pPr algn="just">
              <a:lnSpc>
                <a:spcPct val="150000"/>
              </a:lnSpc>
            </a:pPr>
            <a:r>
              <a:rPr lang="en-GB" sz="1800" dirty="0">
                <a:latin typeface="Arial" panose="020B0604020202020204" pitchFamily="34" charset="0"/>
                <a:cs typeface="Arial" panose="020B0604020202020204" pitchFamily="34" charset="0"/>
              </a:rPr>
              <a:t>Operating the drone, the ground pilot, and the vehicle must have an ongoing communication system. </a:t>
            </a:r>
          </a:p>
          <a:p>
            <a:pPr algn="just">
              <a:lnSpc>
                <a:spcPct val="150000"/>
              </a:lnSpc>
            </a:pPr>
            <a:r>
              <a:rPr lang="en-GB" sz="1800" dirty="0">
                <a:latin typeface="Arial" panose="020B0604020202020204" pitchFamily="34" charset="0"/>
                <a:cs typeface="Arial" panose="020B0604020202020204" pitchFamily="34" charset="0"/>
              </a:rPr>
              <a:t>Implementing a robust system to ensure a high standard of quality and patient safety. </a:t>
            </a:r>
          </a:p>
          <a:p>
            <a:endParaRPr lang="en-GB" dirty="0"/>
          </a:p>
        </p:txBody>
      </p:sp>
    </p:spTree>
    <p:extLst>
      <p:ext uri="{BB962C8B-B14F-4D97-AF65-F5344CB8AC3E}">
        <p14:creationId xmlns:p14="http://schemas.microsoft.com/office/powerpoint/2010/main" val="26421895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F0197-8189-E6B9-A8C3-71EAD7779198}"/>
              </a:ext>
            </a:extLst>
          </p:cNvPr>
          <p:cNvSpPr>
            <a:spLocks noGrp="1"/>
          </p:cNvSpPr>
          <p:nvPr>
            <p:ph type="title"/>
          </p:nvPr>
        </p:nvSpPr>
        <p:spPr>
          <a:xfrm>
            <a:off x="1295402" y="982133"/>
            <a:ext cx="9601196" cy="789518"/>
          </a:xfrm>
        </p:spPr>
        <p:txBody>
          <a:bodyPr/>
          <a:lstStyle/>
          <a:p>
            <a:r>
              <a:rPr lang="en-GB" dirty="0"/>
              <a:t>Reference </a:t>
            </a:r>
          </a:p>
        </p:txBody>
      </p:sp>
      <p:sp>
        <p:nvSpPr>
          <p:cNvPr id="3" name="Content Placeholder 2">
            <a:extLst>
              <a:ext uri="{FF2B5EF4-FFF2-40B4-BE49-F238E27FC236}">
                <a16:creationId xmlns:a16="http://schemas.microsoft.com/office/drawing/2014/main" id="{F5692A13-42B9-DA4D-9FC9-1451B6B87D62}"/>
              </a:ext>
            </a:extLst>
          </p:cNvPr>
          <p:cNvSpPr>
            <a:spLocks noGrp="1"/>
          </p:cNvSpPr>
          <p:nvPr>
            <p:ph idx="1"/>
          </p:nvPr>
        </p:nvSpPr>
        <p:spPr>
          <a:xfrm>
            <a:off x="1295401" y="1771651"/>
            <a:ext cx="9601196" cy="4104217"/>
          </a:xfrm>
        </p:spPr>
        <p:txBody>
          <a:bodyPr>
            <a:noAutofit/>
          </a:bodyPr>
          <a:lstStyle/>
          <a:p>
            <a:r>
              <a:rPr lang="en-GB" sz="1200" dirty="0">
                <a:latin typeface="Arial" panose="020B0604020202020204" pitchFamily="34" charset="0"/>
                <a:cs typeface="Arial" panose="020B0604020202020204" pitchFamily="34" charset="0"/>
              </a:rPr>
              <a:t>Anderson, M., O'Neill, C., Clark, J.M., Street, A., Woods, M., Johnston-Webber, C., Charlesworth, A., Whyte, M., Foster, M., Majeed, A. and Pitchforth, E., 2021. Securing a sustainable and fit-for-purpose UK health and care workforce. </a:t>
            </a:r>
            <a:r>
              <a:rPr lang="en-GB" sz="1200" i="1" dirty="0">
                <a:latin typeface="Arial" panose="020B0604020202020204" pitchFamily="34" charset="0"/>
                <a:cs typeface="Arial" panose="020B0604020202020204" pitchFamily="34" charset="0"/>
              </a:rPr>
              <a:t>The Lancet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397</a:t>
            </a:r>
            <a:r>
              <a:rPr lang="en-GB" sz="1200" dirty="0">
                <a:latin typeface="Arial" panose="020B0604020202020204" pitchFamily="34" charset="0"/>
                <a:cs typeface="Arial" panose="020B0604020202020204" pitchFamily="34" charset="0"/>
              </a:rPr>
              <a:t>(10288), pp.1992-2011.</a:t>
            </a:r>
          </a:p>
          <a:p>
            <a:r>
              <a:rPr lang="en-GB" sz="1200" dirty="0">
                <a:latin typeface="Arial" panose="020B0604020202020204" pitchFamily="34" charset="0"/>
                <a:cs typeface="Arial" panose="020B0604020202020204" pitchFamily="34" charset="0"/>
              </a:rPr>
              <a:t>Dodson, P., Haase, A.M., Jeffreys, M. and Hales, C., 2024. Capturing patient experiences of care with digital technology to improve service delivery and quality of care: A scoping review. </a:t>
            </a:r>
            <a:r>
              <a:rPr lang="en-GB" sz="1200" i="1" dirty="0">
                <a:latin typeface="Arial" panose="020B0604020202020204" pitchFamily="34" charset="0"/>
                <a:cs typeface="Arial" panose="020B0604020202020204" pitchFamily="34" charset="0"/>
              </a:rPr>
              <a:t>Digital Health</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10</a:t>
            </a:r>
            <a:r>
              <a:rPr lang="en-GB" sz="1200" dirty="0">
                <a:latin typeface="Arial" panose="020B0604020202020204" pitchFamily="34" charset="0"/>
                <a:cs typeface="Arial" panose="020B0604020202020204" pitchFamily="34" charset="0"/>
              </a:rPr>
              <a:t>, p.20552076241282900.</a:t>
            </a:r>
          </a:p>
          <a:p>
            <a:r>
              <a:rPr lang="en-GB" sz="1200" dirty="0" err="1">
                <a:latin typeface="Arial" panose="020B0604020202020204" pitchFamily="34" charset="0"/>
                <a:cs typeface="Arial" panose="020B0604020202020204" pitchFamily="34" charset="0"/>
              </a:rPr>
              <a:t>Faramondi</a:t>
            </a:r>
            <a:r>
              <a:rPr lang="en-GB" sz="1200" dirty="0">
                <a:latin typeface="Arial" panose="020B0604020202020204" pitchFamily="34" charset="0"/>
                <a:cs typeface="Arial" panose="020B0604020202020204" pitchFamily="34" charset="0"/>
              </a:rPr>
              <a:t>, L., Oliva, G., Ardito, L., Crescenzi, A., Caricato, M., Tesei, M., Muda, A.O. and </a:t>
            </a:r>
            <a:r>
              <a:rPr lang="en-GB" sz="1200" dirty="0" err="1">
                <a:latin typeface="Arial" panose="020B0604020202020204" pitchFamily="34" charset="0"/>
                <a:cs typeface="Arial" panose="020B0604020202020204" pitchFamily="34" charset="0"/>
              </a:rPr>
              <a:t>Setola</a:t>
            </a:r>
            <a:r>
              <a:rPr lang="en-GB" sz="1200" dirty="0">
                <a:latin typeface="Arial" panose="020B0604020202020204" pitchFamily="34" charset="0"/>
                <a:cs typeface="Arial" panose="020B0604020202020204" pitchFamily="34" charset="0"/>
              </a:rPr>
              <a:t>, R., 2020, September. Use of drone to improve healthcare efficiency and sustainability. In </a:t>
            </a:r>
            <a:r>
              <a:rPr lang="en-GB" sz="1200" i="1" dirty="0">
                <a:latin typeface="Arial" panose="020B0604020202020204" pitchFamily="34" charset="0"/>
                <a:cs typeface="Arial" panose="020B0604020202020204" pitchFamily="34" charset="0"/>
              </a:rPr>
              <a:t>2020 43rd International Convention on Information, Communication and Electronic Technology (MIPRO)</a:t>
            </a:r>
            <a:r>
              <a:rPr lang="en-GB" sz="1200" dirty="0">
                <a:latin typeface="Arial" panose="020B0604020202020204" pitchFamily="34" charset="0"/>
                <a:cs typeface="Arial" panose="020B0604020202020204" pitchFamily="34" charset="0"/>
              </a:rPr>
              <a:t> (pp. </a:t>
            </a:r>
            <a:r>
              <a:rPr lang="en-GB" sz="1200">
                <a:latin typeface="Arial" panose="020B0604020202020204" pitchFamily="34" charset="0"/>
                <a:cs typeface="Arial" panose="020B0604020202020204" pitchFamily="34" charset="0"/>
              </a:rPr>
              <a:t>1783-1788)</a:t>
            </a:r>
            <a:r>
              <a:rPr lang="en-GB" sz="1200"/>
              <a:t>.</a:t>
            </a: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Goodchild, A. and Toy, J., 2018. Delivery by drone: An evaluation of unmanned aerial vehicle technology in reducing CO2 emissions in the delivery service industry. </a:t>
            </a:r>
            <a:r>
              <a:rPr lang="en-GB" sz="1200" i="1" dirty="0">
                <a:latin typeface="Arial" panose="020B0604020202020204" pitchFamily="34" charset="0"/>
                <a:cs typeface="Arial" panose="020B0604020202020204" pitchFamily="34" charset="0"/>
              </a:rPr>
              <a:t>Transportation Research Part D: Transport and Environment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61</a:t>
            </a:r>
            <a:r>
              <a:rPr lang="en-GB" sz="1200" dirty="0">
                <a:latin typeface="Arial" panose="020B0604020202020204" pitchFamily="34" charset="0"/>
                <a:cs typeface="Arial" panose="020B0604020202020204" pitchFamily="34" charset="0"/>
              </a:rPr>
              <a:t>, pp.58-67.</a:t>
            </a:r>
          </a:p>
          <a:p>
            <a:r>
              <a:rPr lang="en-GB" sz="1200" dirty="0" err="1">
                <a:latin typeface="Arial" panose="020B0604020202020204" pitchFamily="34" charset="0"/>
                <a:cs typeface="Arial" panose="020B0604020202020204" pitchFamily="34" charset="0"/>
              </a:rPr>
              <a:t>Kutynska</a:t>
            </a:r>
            <a:r>
              <a:rPr lang="en-GB" sz="1200" dirty="0">
                <a:latin typeface="Arial" panose="020B0604020202020204" pitchFamily="34" charset="0"/>
                <a:cs typeface="Arial" panose="020B0604020202020204" pitchFamily="34" charset="0"/>
              </a:rPr>
              <a:t>, A. and Dei, M., 2023. Legal regulation of the use of drones: Human rights and privacy challenges. </a:t>
            </a:r>
            <a:r>
              <a:rPr lang="en-GB" sz="1200" i="1" dirty="0">
                <a:latin typeface="Arial" panose="020B0604020202020204" pitchFamily="34" charset="0"/>
                <a:cs typeface="Arial" panose="020B0604020202020204" pitchFamily="34" charset="0"/>
              </a:rPr>
              <a:t>J. Int'l Legal Commc'n</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8</a:t>
            </a:r>
            <a:r>
              <a:rPr lang="en-GB" sz="1200" dirty="0">
                <a:latin typeface="Arial" panose="020B0604020202020204" pitchFamily="34" charset="0"/>
                <a:cs typeface="Arial" panose="020B0604020202020204" pitchFamily="34" charset="0"/>
              </a:rPr>
              <a:t>, p.39.</a:t>
            </a:r>
          </a:p>
          <a:p>
            <a:r>
              <a:rPr lang="en-GB" sz="1200" dirty="0">
                <a:latin typeface="Arial" panose="020B0604020202020204" pitchFamily="34" charset="0"/>
                <a:cs typeface="Arial" panose="020B0604020202020204" pitchFamily="34" charset="0"/>
              </a:rPr>
              <a:t>Singh, B. and </a:t>
            </a:r>
            <a:r>
              <a:rPr lang="en-GB" sz="1200" dirty="0" err="1">
                <a:latin typeface="Arial" panose="020B0604020202020204" pitchFamily="34" charset="0"/>
                <a:cs typeface="Arial" panose="020B0604020202020204" pitchFamily="34" charset="0"/>
              </a:rPr>
              <a:t>Kaunert</a:t>
            </a:r>
            <a:r>
              <a:rPr lang="en-GB" sz="1200" dirty="0">
                <a:latin typeface="Arial" panose="020B0604020202020204" pitchFamily="34" charset="0"/>
                <a:cs typeface="Arial" panose="020B0604020202020204" pitchFamily="34" charset="0"/>
              </a:rPr>
              <a:t>, C., 2024. Unmanned aerial vehicle. </a:t>
            </a:r>
            <a:r>
              <a:rPr lang="en-GB" sz="1200" i="1" dirty="0">
                <a:latin typeface="Arial" panose="020B0604020202020204" pitchFamily="34" charset="0"/>
                <a:cs typeface="Arial" panose="020B0604020202020204" pitchFamily="34" charset="0"/>
              </a:rPr>
              <a:t>Cognitive Machine Intelligence: Applications, Challenges, and Related Technologies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108</a:t>
            </a:r>
            <a:r>
              <a:rPr lang="en-GB" sz="1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567100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9CC13-EC07-0FE1-1750-46D5014CAE2C}"/>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6EDA56AE-C599-C01D-4D39-35CEDD7CFC3B}"/>
              </a:ext>
            </a:extLst>
          </p:cNvPr>
          <p:cNvSpPr>
            <a:spLocks noGrp="1"/>
          </p:cNvSpPr>
          <p:nvPr>
            <p:ph idx="1"/>
          </p:nvPr>
        </p:nvSpPr>
        <p:spPr/>
        <p:txBody>
          <a:bodyPr>
            <a:normAutofit fontScale="25000" lnSpcReduction="20000"/>
          </a:bodyPr>
          <a:lstStyle/>
          <a:p>
            <a:pPr algn="just">
              <a:lnSpc>
                <a:spcPct val="170000"/>
              </a:lnSpc>
            </a:pPr>
            <a:r>
              <a:rPr lang="en-GB" sz="4800" dirty="0">
                <a:latin typeface="Arial" panose="020B0604020202020204" pitchFamily="34" charset="0"/>
                <a:cs typeface="Arial" panose="020B0604020202020204" pitchFamily="34" charset="0"/>
              </a:rPr>
              <a:t>Madir, J., 2020. Using technology to deliver health services. In </a:t>
            </a:r>
            <a:r>
              <a:rPr lang="en-GB" sz="4800" i="1" dirty="0">
                <a:latin typeface="Arial" panose="020B0604020202020204" pitchFamily="34" charset="0"/>
                <a:cs typeface="Arial" panose="020B0604020202020204" pitchFamily="34" charset="0"/>
              </a:rPr>
              <a:t>HealthTech</a:t>
            </a:r>
            <a:r>
              <a:rPr lang="en-GB" sz="4800" dirty="0">
                <a:latin typeface="Arial" panose="020B0604020202020204" pitchFamily="34" charset="0"/>
                <a:cs typeface="Arial" panose="020B0604020202020204" pitchFamily="34" charset="0"/>
              </a:rPr>
              <a:t> (pp. 1-22). Edward Elgar Publishing.</a:t>
            </a:r>
          </a:p>
          <a:p>
            <a:pPr algn="just">
              <a:lnSpc>
                <a:spcPct val="170000"/>
              </a:lnSpc>
            </a:pPr>
            <a:r>
              <a:rPr lang="en-GB" sz="4800" dirty="0">
                <a:latin typeface="Arial" panose="020B0604020202020204" pitchFamily="34" charset="0"/>
                <a:cs typeface="Arial" panose="020B0604020202020204" pitchFamily="34" charset="0"/>
              </a:rPr>
              <a:t>Mohsan, S.A.H., Othman, N.Q.H., Li, Y., Alsharif, M.H. and Khan, M.A., 2023. Unmanned aerial vehicles (UAVs): Practical aspects, applications, open challenges, security issues, and future trends. </a:t>
            </a:r>
            <a:r>
              <a:rPr lang="en-GB" sz="4800" i="1" dirty="0">
                <a:latin typeface="Arial" panose="020B0604020202020204" pitchFamily="34" charset="0"/>
                <a:cs typeface="Arial" panose="020B0604020202020204" pitchFamily="34" charset="0"/>
              </a:rPr>
              <a:t>Intelligent service robotics</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16</a:t>
            </a:r>
            <a:r>
              <a:rPr lang="en-GB" sz="4800" dirty="0">
                <a:latin typeface="Arial" panose="020B0604020202020204" pitchFamily="34" charset="0"/>
                <a:cs typeface="Arial" panose="020B0604020202020204" pitchFamily="34" charset="0"/>
              </a:rPr>
              <a:t>(1), pp.109-137.</a:t>
            </a:r>
          </a:p>
          <a:p>
            <a:endParaRPr lang="en-GB" sz="4800" dirty="0">
              <a:latin typeface="Arial" panose="020B0604020202020204" pitchFamily="34" charset="0"/>
              <a:cs typeface="Arial" panose="020B0604020202020204" pitchFamily="34" charset="0"/>
            </a:endParaRPr>
          </a:p>
          <a:p>
            <a:pPr marL="0" indent="0">
              <a:buNone/>
            </a:pPr>
            <a:r>
              <a:rPr lang="en-GB" sz="4800" dirty="0">
                <a:latin typeface="Arial" panose="020B0604020202020204" pitchFamily="34" charset="0"/>
                <a:cs typeface="Arial" panose="020B0604020202020204" pitchFamily="34" charset="0"/>
              </a:rPr>
              <a:t>Oakey, A., Grote, M., Smith, A., </a:t>
            </a:r>
            <a:r>
              <a:rPr lang="en-GB" sz="4800" dirty="0" err="1">
                <a:latin typeface="Arial" panose="020B0604020202020204" pitchFamily="34" charset="0"/>
                <a:cs typeface="Arial" panose="020B0604020202020204" pitchFamily="34" charset="0"/>
              </a:rPr>
              <a:t>Cherrett</a:t>
            </a:r>
            <a:r>
              <a:rPr lang="en-GB" sz="4800" dirty="0">
                <a:latin typeface="Arial" panose="020B0604020202020204" pitchFamily="34" charset="0"/>
                <a:cs typeface="Arial" panose="020B0604020202020204" pitchFamily="34" charset="0"/>
              </a:rPr>
              <a:t>, T., </a:t>
            </a:r>
            <a:r>
              <a:rPr lang="en-GB" sz="4800" dirty="0" err="1">
                <a:latin typeface="Arial" panose="020B0604020202020204" pitchFamily="34" charset="0"/>
                <a:cs typeface="Arial" panose="020B0604020202020204" pitchFamily="34" charset="0"/>
              </a:rPr>
              <a:t>Pilko</a:t>
            </a:r>
            <a:r>
              <a:rPr lang="en-GB" sz="4800" dirty="0">
                <a:latin typeface="Arial" panose="020B0604020202020204" pitchFamily="34" charset="0"/>
                <a:cs typeface="Arial" panose="020B0604020202020204" pitchFamily="34" charset="0"/>
              </a:rPr>
              <a:t>, A., Dickinson, J. and </a:t>
            </a:r>
            <a:r>
              <a:rPr lang="en-GB" sz="4800" dirty="0" err="1">
                <a:latin typeface="Arial" panose="020B0604020202020204" pitchFamily="34" charset="0"/>
                <a:cs typeface="Arial" panose="020B0604020202020204" pitchFamily="34" charset="0"/>
              </a:rPr>
              <a:t>AitBihiOuali</a:t>
            </a:r>
            <a:r>
              <a:rPr lang="en-GB" sz="4800" dirty="0">
                <a:latin typeface="Arial" panose="020B0604020202020204" pitchFamily="34" charset="0"/>
                <a:cs typeface="Arial" panose="020B0604020202020204" pitchFamily="34" charset="0"/>
              </a:rPr>
              <a:t>, L., 2022. Integrating drones into NHS patient diagnostic logistics systems: Flight or fantasy?. </a:t>
            </a:r>
            <a:r>
              <a:rPr lang="en-GB" sz="4800" i="1" dirty="0" err="1">
                <a:latin typeface="Arial" panose="020B0604020202020204" pitchFamily="34" charset="0"/>
                <a:cs typeface="Arial" panose="020B0604020202020204" pitchFamily="34" charset="0"/>
              </a:rPr>
              <a:t>PLoS</a:t>
            </a:r>
            <a:r>
              <a:rPr lang="en-GB" sz="4800" i="1" dirty="0">
                <a:latin typeface="Arial" panose="020B0604020202020204" pitchFamily="34" charset="0"/>
                <a:cs typeface="Arial" panose="020B0604020202020204" pitchFamily="34" charset="0"/>
              </a:rPr>
              <a:t> One</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17</a:t>
            </a:r>
            <a:r>
              <a:rPr lang="en-GB" sz="4800" dirty="0">
                <a:latin typeface="Arial" panose="020B0604020202020204" pitchFamily="34" charset="0"/>
                <a:cs typeface="Arial" panose="020B0604020202020204" pitchFamily="34" charset="0"/>
              </a:rPr>
              <a:t>(12), p.e0264669.</a:t>
            </a:r>
          </a:p>
          <a:p>
            <a:pPr marL="0" indent="0">
              <a:buNone/>
            </a:pPr>
            <a:r>
              <a:rPr lang="en-GB" sz="4800" dirty="0" err="1">
                <a:latin typeface="Arial" panose="020B0604020202020204" pitchFamily="34" charset="0"/>
                <a:cs typeface="Arial" panose="020B0604020202020204" pitchFamily="34" charset="0"/>
              </a:rPr>
              <a:t>Oigbochie</a:t>
            </a:r>
            <a:r>
              <a:rPr lang="en-GB" sz="4800" dirty="0">
                <a:latin typeface="Arial" panose="020B0604020202020204" pitchFamily="34" charset="0"/>
                <a:cs typeface="Arial" panose="020B0604020202020204" pitchFamily="34" charset="0"/>
              </a:rPr>
              <a:t>, A.E., Odigie, E.B. and Adejumo, B.I.G., 2021. Importance of drones in healthcare delivery amid a pandemic: Current and generation next application. </a:t>
            </a:r>
            <a:r>
              <a:rPr lang="en-GB" sz="4800" i="1" dirty="0">
                <a:latin typeface="Arial" panose="020B0604020202020204" pitchFamily="34" charset="0"/>
                <a:cs typeface="Arial" panose="020B0604020202020204" pitchFamily="34" charset="0"/>
              </a:rPr>
              <a:t>Open Journal of Medical Research (ISSN: 2734-2093)</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2</a:t>
            </a:r>
            <a:r>
              <a:rPr lang="en-GB" sz="4800" dirty="0">
                <a:latin typeface="Arial" panose="020B0604020202020204" pitchFamily="34" charset="0"/>
                <a:cs typeface="Arial" panose="020B0604020202020204" pitchFamily="34" charset="0"/>
              </a:rPr>
              <a:t>(1), pp.01-13.</a:t>
            </a:r>
          </a:p>
          <a:p>
            <a:pPr marL="0" indent="0">
              <a:buNone/>
            </a:pPr>
            <a:r>
              <a:rPr lang="en-GB" sz="4800" dirty="0">
                <a:latin typeface="Arial" panose="020B0604020202020204" pitchFamily="34" charset="0"/>
                <a:cs typeface="Arial" panose="020B0604020202020204" pitchFamily="34" charset="0"/>
              </a:rPr>
              <a:t>Rauch, M. and Ansari, S., 2022. Waging war from remote cubicles: How workers cope with technologies that disrupt the meaning and morality of their work. </a:t>
            </a:r>
            <a:r>
              <a:rPr lang="en-GB" sz="4800" i="1" dirty="0">
                <a:latin typeface="Arial" panose="020B0604020202020204" pitchFamily="34" charset="0"/>
                <a:cs typeface="Arial" panose="020B0604020202020204" pitchFamily="34" charset="0"/>
              </a:rPr>
              <a:t>Organization Science</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33</a:t>
            </a:r>
            <a:r>
              <a:rPr lang="en-GB" sz="4800" dirty="0">
                <a:latin typeface="Arial" panose="020B0604020202020204" pitchFamily="34" charset="0"/>
                <a:cs typeface="Arial" panose="020B0604020202020204" pitchFamily="34" charset="0"/>
              </a:rPr>
              <a:t>(1), pp.83-104. Oakey, A., Grote, M., Smith, A., </a:t>
            </a:r>
            <a:r>
              <a:rPr lang="en-GB" sz="4800" dirty="0" err="1">
                <a:latin typeface="Arial" panose="020B0604020202020204" pitchFamily="34" charset="0"/>
                <a:cs typeface="Arial" panose="020B0604020202020204" pitchFamily="34" charset="0"/>
              </a:rPr>
              <a:t>Cherrett</a:t>
            </a:r>
            <a:r>
              <a:rPr lang="en-GB" sz="4800" dirty="0">
                <a:latin typeface="Arial" panose="020B0604020202020204" pitchFamily="34" charset="0"/>
                <a:cs typeface="Arial" panose="020B0604020202020204" pitchFamily="34" charset="0"/>
              </a:rPr>
              <a:t>, T., </a:t>
            </a:r>
            <a:r>
              <a:rPr lang="en-GB" sz="4800" dirty="0" err="1">
                <a:latin typeface="Arial" panose="020B0604020202020204" pitchFamily="34" charset="0"/>
                <a:cs typeface="Arial" panose="020B0604020202020204" pitchFamily="34" charset="0"/>
              </a:rPr>
              <a:t>Pilko</a:t>
            </a:r>
            <a:r>
              <a:rPr lang="en-GB" sz="4800" dirty="0">
                <a:latin typeface="Arial" panose="020B0604020202020204" pitchFamily="34" charset="0"/>
                <a:cs typeface="Arial" panose="020B0604020202020204" pitchFamily="34" charset="0"/>
              </a:rPr>
              <a:t>, A., Dickinson, J. and </a:t>
            </a:r>
            <a:r>
              <a:rPr lang="en-GB" sz="4800" dirty="0" err="1">
                <a:latin typeface="Arial" panose="020B0604020202020204" pitchFamily="34" charset="0"/>
                <a:cs typeface="Arial" panose="020B0604020202020204" pitchFamily="34" charset="0"/>
              </a:rPr>
              <a:t>AitBihiOuali</a:t>
            </a:r>
            <a:r>
              <a:rPr lang="en-GB" sz="4800" dirty="0">
                <a:latin typeface="Arial" panose="020B0604020202020204" pitchFamily="34" charset="0"/>
                <a:cs typeface="Arial" panose="020B0604020202020204" pitchFamily="34" charset="0"/>
              </a:rPr>
              <a:t>, L., 2022. Integrating drones into NHS patient diagnostic logistics systems: Flight or fantasy?. </a:t>
            </a:r>
            <a:r>
              <a:rPr lang="en-GB" sz="4800" i="1" dirty="0" err="1">
                <a:latin typeface="Arial" panose="020B0604020202020204" pitchFamily="34" charset="0"/>
                <a:cs typeface="Arial" panose="020B0604020202020204" pitchFamily="34" charset="0"/>
              </a:rPr>
              <a:t>PLoS</a:t>
            </a:r>
            <a:r>
              <a:rPr lang="en-GB" sz="4800" i="1" dirty="0">
                <a:latin typeface="Arial" panose="020B0604020202020204" pitchFamily="34" charset="0"/>
                <a:cs typeface="Arial" panose="020B0604020202020204" pitchFamily="34" charset="0"/>
              </a:rPr>
              <a:t> One</a:t>
            </a:r>
            <a:r>
              <a:rPr lang="en-GB" sz="4800" dirty="0">
                <a:latin typeface="Arial" panose="020B0604020202020204" pitchFamily="34" charset="0"/>
                <a:cs typeface="Arial" panose="020B0604020202020204" pitchFamily="34" charset="0"/>
              </a:rPr>
              <a:t>, </a:t>
            </a:r>
            <a:r>
              <a:rPr lang="en-GB" sz="4800" i="1" dirty="0">
                <a:latin typeface="Arial" panose="020B0604020202020204" pitchFamily="34" charset="0"/>
                <a:cs typeface="Arial" panose="020B0604020202020204" pitchFamily="34" charset="0"/>
              </a:rPr>
              <a:t>17</a:t>
            </a:r>
            <a:r>
              <a:rPr lang="en-GB" sz="4800" dirty="0">
                <a:latin typeface="Arial" panose="020B0604020202020204" pitchFamily="34" charset="0"/>
                <a:cs typeface="Arial" panose="020B0604020202020204" pitchFamily="34" charset="0"/>
              </a:rPr>
              <a:t>(12), p.e0264669.</a:t>
            </a:r>
          </a:p>
          <a:p>
            <a:pPr marL="0" indent="0">
              <a:buNone/>
            </a:pPr>
            <a:endParaRPr lang="en-GB" sz="4800" dirty="0">
              <a:latin typeface="Arial" panose="020B0604020202020204" pitchFamily="34" charset="0"/>
              <a:cs typeface="Arial" panose="020B0604020202020204" pitchFamily="34" charset="0"/>
            </a:endParaRPr>
          </a:p>
          <a:p>
            <a:pPr marL="0" indent="0">
              <a:buNone/>
            </a:pPr>
            <a:endParaRPr lang="en-GB" sz="4000" dirty="0">
              <a:latin typeface="Arial" panose="020B0604020202020204" pitchFamily="34" charset="0"/>
              <a:cs typeface="Arial" panose="020B0604020202020204" pitchFamily="34" charset="0"/>
            </a:endParaRPr>
          </a:p>
          <a:p>
            <a:pPr marL="0" indent="0" algn="just">
              <a:lnSpc>
                <a:spcPct val="170000"/>
              </a:lnSpc>
              <a:buNone/>
            </a:pPr>
            <a:endParaRPr lang="en-GB" sz="3700" dirty="0">
              <a:latin typeface="Arial" panose="020B0604020202020204" pitchFamily="34" charset="0"/>
              <a:cs typeface="Arial" panose="020B0604020202020204" pitchFamily="34" charset="0"/>
            </a:endParaRPr>
          </a:p>
          <a:p>
            <a:pPr marL="0" indent="0" algn="just">
              <a:lnSpc>
                <a:spcPct val="170000"/>
              </a:lnSpc>
              <a:buNone/>
            </a:pPr>
            <a:endParaRPr lang="en-GB" sz="3700"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175285287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8810</TotalTime>
  <Words>1502</Words>
  <Application>Microsoft Office PowerPoint</Application>
  <PresentationFormat>Widescreen</PresentationFormat>
  <Paragraphs>102</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Aptos</vt:lpstr>
      <vt:lpstr>Arial</vt:lpstr>
      <vt:lpstr>Garamond</vt:lpstr>
      <vt:lpstr>Organic</vt:lpstr>
      <vt:lpstr>PowerPoint Presentation</vt:lpstr>
      <vt:lpstr>Introduction</vt:lpstr>
      <vt:lpstr>PowerPoint Presentation</vt:lpstr>
      <vt:lpstr>Overview of Drone Innovation </vt:lpstr>
      <vt:lpstr>Where is a drone used</vt:lpstr>
      <vt:lpstr>Impact on workforce New skills</vt:lpstr>
      <vt:lpstr>New roles  </vt:lpstr>
      <vt:lpstr>Impact on service delivery efficiency </vt:lpstr>
      <vt:lpstr>Accessibility </vt:lpstr>
      <vt:lpstr>Quality of care </vt:lpstr>
      <vt:lpstr>Conclusion critical evaluation</vt:lpstr>
      <vt:lpstr>Critical evaluate </vt:lpstr>
      <vt:lpstr>Recommendation  </vt:lpstr>
      <vt:lpstr>Reference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kaylyn mais</dc:creator>
  <cp:lastModifiedBy>kaylyn mais</cp:lastModifiedBy>
  <cp:revision>1</cp:revision>
  <dcterms:created xsi:type="dcterms:W3CDTF">2025-10-20T12:44:12Z</dcterms:created>
  <dcterms:modified xsi:type="dcterms:W3CDTF">2025-11-03T12:46:29Z</dcterms:modified>
</cp:coreProperties>
</file>