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67" r:id="rId4"/>
    <p:sldId id="257" r:id="rId5"/>
    <p:sldId id="258" r:id="rId6"/>
    <p:sldId id="259" r:id="rId7"/>
    <p:sldId id="256" r:id="rId8"/>
    <p:sldId id="262" r:id="rId9"/>
    <p:sldId id="263" r:id="rId10"/>
    <p:sldId id="266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74" d="100"/>
          <a:sy n="74" d="100"/>
        </p:scale>
        <p:origin x="617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DE2A-3B2A-F7FC-349D-B64589A0B2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8C615D-BDF6-D303-7D0C-BCC9A86E6D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EEE9A-F15D-9B32-755B-E301050DA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A37A9-1B87-2815-BA1C-E10E09E77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F3748-1204-F3C1-B379-E78E8CDFD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928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CDB75-2B07-17A8-63B5-82CBAD2B4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66674-13C9-C86D-5C2A-16F81E557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DEBD0-2BA3-3D7B-05EC-9BAEF4389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9F3A01-9C3A-09AA-7C7C-C24AD2FFE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70F5E-F7A3-19C8-B38C-7B3694928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944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4AEA9-B779-2357-5439-7938E08A5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5747B-9D15-6422-A3A2-73486C49EF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1FD264-85A5-443F-AF7E-690320395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C434B-96E8-DBC8-EEA4-CB98FB6CD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5B8AC-477E-86F0-5A30-7FE19B392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669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03164-DE9F-4431-AB00-FC7558C49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B09FC-542C-3838-1262-C1F4FE735E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27997-56A1-E8BF-D35A-1420EF57D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B87B4-F292-937A-E9EC-74C9A89CF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2E871D-4A61-E00C-53AC-57674AD02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D7623E-833F-A577-AF03-ECCDF6D0D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096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BBC9-4193-C46C-9CDF-112DC0030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35D6FF-7231-EE15-B198-8AEE31057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911996-3566-A26F-C893-FFDE482F4E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EEE1DC-2AA1-20F6-BB10-187CBC9413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652FC4-4EF2-F327-1AE0-4E77C19E5B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813DC4-AC34-5AA5-FE7F-B0B89B469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4821BC-5D85-1DDB-9A50-D8F09FD84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CD37A9-ACAD-D88B-7CB7-B7D8BA6C4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64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2AD53-4A68-7274-509F-403C5D00B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E70DD-91E7-D460-9A29-1DC4817E6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B6F9DF-BDE2-C125-0563-20F576C04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D6A06-E159-10D9-3FE9-398E4AC49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649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A1673A-68A5-DFC6-93E5-904013F2E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84C65B-F1CF-DBDF-5BFB-136069E76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9D3FFD-6367-995A-8410-2F8610930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78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F16A3-12D3-37A4-DC7C-2021E98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3316B-1B21-FD11-4668-5C28F6A71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53308A-EF84-0049-B6C8-4DE0F8B7F5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BC5AEA-5CDB-45F0-D94D-0DC90DE02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AB567-8959-DDAB-78B2-C254028BC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E29B1-51D1-8A8F-2AC0-419F1F79E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888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F24BC-7943-CD2C-DF0A-1EAB1A81A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9BC5ED-1DF3-5ADE-ABC2-1905B3BAC0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7014A5-0C18-DF41-646D-F1BD8CAAEF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71FBF9-8EF0-9D14-5416-D2FA1FAB5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23584-E403-8714-00B0-6FE848636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95A122-54C2-A3C9-63D2-458A2339F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05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F3E44-268E-3F70-BD1E-5635A8368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3391DF-D4D8-B43E-3235-99B559F0E3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692AC-C1EF-6E53-A060-ECB26D40E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694F9-DF8F-A7EC-802C-694F0A0E7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4E936C-C55F-BAA4-C4B2-7171964DB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643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CDA663-2969-D81A-08ED-37DBB047EE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94C8B0-E6FB-1DD7-FE15-4D1C98B0A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350AD-5BEF-1F46-E321-66AD454E3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3C0A9-57FB-E1BB-0DA1-4735A3B34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763AC-F81E-601B-229F-1AE824AD5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235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E176FF-6AF0-2786-91FC-980D36FB0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FD0EEF-39E5-5909-466B-71FA1DC7C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34EC6-8289-0130-978F-500F058680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81A7E7-6278-4D26-9D1C-84605845F30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A74DB-9E6A-F746-6531-5D88FA23AF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3A616-C80B-87C5-71D5-7E681A81E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7495B3-57D4-483D-A9BD-E84120CAF8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12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8A464-BBB6-92BA-119B-AB3399950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3164"/>
            <a:ext cx="10515600" cy="4039760"/>
          </a:xfrm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Sentiljano Kacokaj</a:t>
            </a:r>
            <a:b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2313169</a:t>
            </a:r>
            <a:b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ACCA6000</a:t>
            </a:r>
            <a:br>
              <a:rPr lang="en-GB" sz="66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600" b="1">
                <a:solidFill>
                  <a:schemeClr val="tx2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Deliverable 1 &amp; 2</a:t>
            </a:r>
            <a:endParaRPr lang="en-GB" sz="6600" b="1" dirty="0">
              <a:solidFill>
                <a:schemeClr val="tx2">
                  <a:lumMod val="50000"/>
                  <a:lumOff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940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6D29E91-6737-57E3-8272-C56FD1BD1E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379" y="343347"/>
            <a:ext cx="10043239" cy="564760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D561FB-1B0E-8417-80A8-6BED83774D49}"/>
              </a:ext>
            </a:extLst>
          </p:cNvPr>
          <p:cNvSpPr txBox="1"/>
          <p:nvPr/>
        </p:nvSpPr>
        <p:spPr>
          <a:xfrm>
            <a:off x="2519718" y="6145320"/>
            <a:ext cx="715255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VMs</a:t>
            </a:r>
            <a:r>
              <a:rPr lang="en-GB" sz="2800" b="1" dirty="0"/>
              <a:t> deployed correctly from the OVA file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94308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16945F9-55C8-D484-D360-88F38E9EF0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6884" y="606113"/>
            <a:ext cx="5272548" cy="5476361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Network Connectivity Verification – L-CD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Conducted ping tests from the London Debian server (L-CD).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Verified communication with: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192.168.1.10 – Swansea Client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192.168.1.1 – Swansea Domain Controller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1192.168.2.10 – London Client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 pings successful (0% packet loss).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Confirms correct routing and active VPN connectivity between Swansea and London networks.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986A8B-2417-8235-90CD-36194FFC91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263" y="606113"/>
            <a:ext cx="6152740" cy="564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589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AAF8A-FBA0-138A-AFCA-241DA2143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428" y="4383183"/>
            <a:ext cx="11419657" cy="2296423"/>
          </a:xfrm>
        </p:spPr>
        <p:txBody>
          <a:bodyPr>
            <a:noAutofit/>
          </a:bodyPr>
          <a:lstStyle/>
          <a:p>
            <a:r>
              <a:rPr lang="en-GB" sz="2800" b="1" dirty="0"/>
              <a:t>Network Connectivity Verification – S-DC1</a:t>
            </a:r>
            <a:br>
              <a:rPr lang="en-GB" sz="2800" dirty="0"/>
            </a:br>
            <a:r>
              <a:rPr lang="en-GB" sz="2800" dirty="0"/>
              <a:t>Pinged 192.168.1.10 and 192.168.2.1 successfully (0% loss).</a:t>
            </a:r>
            <a:br>
              <a:rPr lang="en-GB" sz="2800" dirty="0"/>
            </a:br>
            <a:r>
              <a:rPr lang="en-GB" sz="2800" dirty="0"/>
              <a:t>Ping to 192.168.2.10 failed (100% loss).</a:t>
            </a:r>
            <a:br>
              <a:rPr lang="en-GB" sz="2800" dirty="0"/>
            </a:br>
            <a:r>
              <a:rPr lang="en-GB" sz="2800" dirty="0"/>
              <a:t>Confirms partial connectivity: Swansea network working,</a:t>
            </a:r>
            <a:br>
              <a:rPr lang="en-GB" sz="2800" dirty="0"/>
            </a:br>
            <a:r>
              <a:rPr lang="en-GB" sz="2800" dirty="0"/>
              <a:t>but London client unreachable. Likely due to routing or firewall issue.</a:t>
            </a:r>
          </a:p>
        </p:txBody>
      </p:sp>
      <p:pic>
        <p:nvPicPr>
          <p:cNvPr id="5" name="Content Placeholder 4" descr="A computer screen with a black background&#10;&#10;AI-generated content may be incorrect.">
            <a:extLst>
              <a:ext uri="{FF2B5EF4-FFF2-40B4-BE49-F238E27FC236}">
                <a16:creationId xmlns:a16="http://schemas.microsoft.com/office/drawing/2014/main" id="{66CB4E06-8FCC-FAEC-2445-3543EB3BAB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775" y="213757"/>
            <a:ext cx="7585819" cy="4169426"/>
          </a:xfrm>
        </p:spPr>
      </p:pic>
    </p:spTree>
    <p:extLst>
      <p:ext uri="{BB962C8B-B14F-4D97-AF65-F5344CB8AC3E}">
        <p14:creationId xmlns:p14="http://schemas.microsoft.com/office/powerpoint/2010/main" val="2013885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F85F-7B98-C676-C5BB-439A18278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775" y="4688379"/>
            <a:ext cx="10515600" cy="1741516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Network Connectivity Verification – Kali Linux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Successful pings to 192.168.1.1, 192.168.1.10, and 192.168.2.1 (0% loss).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Ping to 192.168.2.10 failed: “Network unreachable.”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Confirms partial connectivity: access to both networks via VPN is working, but London client remains unreachable, indicating a routing or firewall issue.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48F01AF-6563-26AF-3731-13BFC0296B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371" y="212295"/>
            <a:ext cx="7824058" cy="4399695"/>
          </a:xfrm>
        </p:spPr>
      </p:pic>
    </p:spTree>
    <p:extLst>
      <p:ext uri="{BB962C8B-B14F-4D97-AF65-F5344CB8AC3E}">
        <p14:creationId xmlns:p14="http://schemas.microsoft.com/office/powerpoint/2010/main" val="2966447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4DA6-7CFD-3F2C-4B82-2F62F7B40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702" y="4793564"/>
            <a:ext cx="11030311" cy="184598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Network Connectivity Verification – ClientS1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Successful pings to 192.168.1.1 and 192.168.2.1 (0% packet loss).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Confirms connectivity between the Swansea and London networks through the VPN tunnel.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computer screen shot of a black screen&#10;&#10;AI-generated content may be incorrect.">
            <a:extLst>
              <a:ext uri="{FF2B5EF4-FFF2-40B4-BE49-F238E27FC236}">
                <a16:creationId xmlns:a16="http://schemas.microsoft.com/office/drawing/2014/main" id="{11AB8EFD-E27C-B109-1A98-BE17394FEB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95" y="272489"/>
            <a:ext cx="7751047" cy="4358639"/>
          </a:xfrm>
        </p:spPr>
      </p:pic>
    </p:spTree>
    <p:extLst>
      <p:ext uri="{BB962C8B-B14F-4D97-AF65-F5344CB8AC3E}">
        <p14:creationId xmlns:p14="http://schemas.microsoft.com/office/powerpoint/2010/main" val="2723098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16945F9-55C8-D484-D360-88F38E9EF0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23541" y="3319669"/>
            <a:ext cx="5406679" cy="1852489"/>
          </a:xfrm>
        </p:spPr>
        <p:txBody>
          <a:bodyPr>
            <a:noAutofit/>
          </a:bodyPr>
          <a:lstStyle/>
          <a:p>
            <a:pPr algn="l"/>
            <a:r>
              <a:rPr lang="en-GB" dirty="0"/>
              <a:t>All ping tests successful (0% loss). Kali (192.168.1.50) confirmed full connectivity to Swansea and London networks via site-to-site VPN. Routing verified and network ready for security assessment.</a:t>
            </a:r>
          </a:p>
        </p:txBody>
      </p:sp>
      <p:pic>
        <p:nvPicPr>
          <p:cNvPr id="31" name="Picture 3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282B3B9-ABD5-2A35-6797-04629E15A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34" y="69573"/>
            <a:ext cx="2817390" cy="2618850"/>
          </a:xfrm>
          <a:prstGeom prst="rect">
            <a:avLst/>
          </a:prstGeom>
        </p:spPr>
      </p:pic>
      <p:pic>
        <p:nvPicPr>
          <p:cNvPr id="33" name="Picture 3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6E7B2B7-DCAE-D1A0-2B97-2A179916FE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34" y="3230218"/>
            <a:ext cx="2825040" cy="2618850"/>
          </a:xfrm>
          <a:prstGeom prst="rect">
            <a:avLst/>
          </a:prstGeom>
        </p:spPr>
      </p:pic>
      <p:pic>
        <p:nvPicPr>
          <p:cNvPr id="35" name="Picture 3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9C99293-CF31-CB0F-DE33-97EEEDFBBD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6343" y="69573"/>
            <a:ext cx="2822118" cy="2618850"/>
          </a:xfrm>
          <a:prstGeom prst="rect">
            <a:avLst/>
          </a:prstGeom>
        </p:spPr>
      </p:pic>
      <p:pic>
        <p:nvPicPr>
          <p:cNvPr id="37" name="Picture 3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31F70C3-89D3-B819-641D-B1D4F130D2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6342" y="3230218"/>
            <a:ext cx="2822119" cy="2621046"/>
          </a:xfrm>
          <a:prstGeom prst="rect">
            <a:avLst/>
          </a:prstGeom>
        </p:spPr>
      </p:pic>
      <p:pic>
        <p:nvPicPr>
          <p:cNvPr id="39" name="Picture 3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CE39BA7-2D5B-47DA-8AB5-C8D4C2BCD3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9770" y="69573"/>
            <a:ext cx="2827410" cy="2618850"/>
          </a:xfrm>
          <a:prstGeom prst="rect">
            <a:avLst/>
          </a:prstGeom>
        </p:spPr>
      </p:pic>
      <p:pic>
        <p:nvPicPr>
          <p:cNvPr id="41" name="Picture 4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C0A46D-E538-D719-AF53-C8E59E573C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8490" y="69573"/>
            <a:ext cx="2827410" cy="2623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74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23D57-BBB7-1195-576D-C89929D93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A726F4B-A996-60ED-2157-1EABC93E7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2420" y="72986"/>
            <a:ext cx="4741448" cy="3788987"/>
          </a:xfrm>
        </p:spPr>
        <p:txBody>
          <a:bodyPr>
            <a:noAutofit/>
          </a:bodyPr>
          <a:lstStyle/>
          <a:p>
            <a:pPr algn="l"/>
            <a:r>
              <a:rPr lang="en-GB" sz="1200" dirty="0"/>
              <a:t>A detailed Nmap enumeration was performed on all four hosts across the Swansea and London networks.</a:t>
            </a:r>
            <a:br>
              <a:rPr lang="en-GB" sz="1200" dirty="0"/>
            </a:br>
            <a:r>
              <a:rPr lang="en-GB" sz="1200" dirty="0"/>
              <a:t>Results confirmed the following active systems and services:</a:t>
            </a:r>
          </a:p>
          <a:p>
            <a:pPr algn="l"/>
            <a:r>
              <a:rPr lang="en-GB" sz="1200" b="1" dirty="0"/>
              <a:t>192.168.1.1 (S-DC – Windows Server 2022):</a:t>
            </a:r>
            <a:r>
              <a:rPr lang="en-GB" sz="1200" dirty="0"/>
              <a:t> Ports 80 (HTTP IIS 10.0), 88 (Kerberos), 135 (RPC), 389 (LDAP), 445 (SMB), and 636 (LDAPS) open. Identified as the Domain Controller for </a:t>
            </a:r>
            <a:r>
              <a:rPr lang="en-GB" sz="1200" i="1" dirty="0" err="1"/>
              <a:t>swansea.acca</a:t>
            </a:r>
            <a:r>
              <a:rPr lang="en-GB" sz="1200" dirty="0"/>
              <a:t> with Microsoft Active Directory services.</a:t>
            </a:r>
          </a:p>
          <a:p>
            <a:pPr algn="l"/>
            <a:r>
              <a:rPr lang="en-GB" sz="1200" b="1" dirty="0"/>
              <a:t>192.168.1.10 (S-Client – Windows 10):</a:t>
            </a:r>
            <a:r>
              <a:rPr lang="en-GB" sz="1200" dirty="0"/>
              <a:t> Ports 135, 139 and 445 open for SMB and NetBIOS; no web services detected.</a:t>
            </a:r>
          </a:p>
          <a:p>
            <a:pPr algn="l"/>
            <a:r>
              <a:rPr lang="en-GB" sz="1200" b="1" dirty="0"/>
              <a:t>192.168.2.1 (L-CD – Debian Server):</a:t>
            </a:r>
            <a:r>
              <a:rPr lang="en-GB" sz="1200" dirty="0"/>
              <a:t> Ports 21 (FTP, anonymous login allowed), 22 (SSH), and 80 (HTTP Apache 2.4.62) open. Identified as a Debian 10+ server running </a:t>
            </a:r>
            <a:r>
              <a:rPr lang="en-GB" sz="1200" dirty="0" err="1"/>
              <a:t>vsftpd</a:t>
            </a:r>
            <a:r>
              <a:rPr lang="en-GB" sz="1200" dirty="0"/>
              <a:t> 3.0.5 and Apache.</a:t>
            </a:r>
          </a:p>
          <a:p>
            <a:pPr algn="l"/>
            <a:r>
              <a:rPr lang="en-GB" sz="1200" b="1" dirty="0"/>
              <a:t>192.168.2.10 (L-Client – Debian Client):</a:t>
            </a:r>
            <a:r>
              <a:rPr lang="en-GB" sz="1200" dirty="0"/>
              <a:t> Ports 22 (SSH) and 80 (HTTP Apache 2.4.62) open. Detected as Debian Linux kernel 4.x/5.x.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D2E7503-383C-F0BA-6657-8B82566530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894" y="4048909"/>
            <a:ext cx="2828800" cy="2528155"/>
          </a:xfrm>
          <a:prstGeom prst="rect">
            <a:avLst/>
          </a:prstGeom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A96AF3-8A89-6C26-E0E7-F6082E2B19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295" y="4046871"/>
            <a:ext cx="2828802" cy="2530193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A3E0860-AA13-B397-A5A2-B9C56E13EC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8385" y="4044832"/>
            <a:ext cx="2828800" cy="2532232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F573E07-7B12-7C4A-C457-FF6CDC6D30A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9" y="4048909"/>
            <a:ext cx="2865194" cy="2562988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72B37F-7D4D-33D7-01F9-D54B578A25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623" y="72986"/>
            <a:ext cx="3290720" cy="3050542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7FE974C-A76F-8FEA-4DBA-7B1668EDD9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9" y="72986"/>
            <a:ext cx="3302447" cy="305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023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68739-48C9-5295-8803-9C5DDCA887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54F3313-2D5D-8CBB-8AB6-252C64FAB4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09" y="76200"/>
            <a:ext cx="2434364" cy="26031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E40B9E-B686-62B8-27AE-C12FDD5E6574}"/>
              </a:ext>
            </a:extLst>
          </p:cNvPr>
          <p:cNvSpPr txBox="1"/>
          <p:nvPr/>
        </p:nvSpPr>
        <p:spPr>
          <a:xfrm>
            <a:off x="50545" y="2720534"/>
            <a:ext cx="27073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Apache HTTP server discloses version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2.4.62 (Debian)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Reveals software details useful for targeted exploits.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Information disclosure vulnerability.</a:t>
            </a: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3164B1-23AB-373A-CCAA-987F5CC0E2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079" y="1269996"/>
            <a:ext cx="2445531" cy="260315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B590872-70BD-2DF7-446F-B455C2B2B3F0}"/>
              </a:ext>
            </a:extLst>
          </p:cNvPr>
          <p:cNvSpPr txBox="1"/>
          <p:nvPr/>
        </p:nvSpPr>
        <p:spPr>
          <a:xfrm>
            <a:off x="2776797" y="69667"/>
            <a:ext cx="30600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SSH service supports weak or legacy encryption algorithms.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May allow brute-force or downgrade attacks against SSH sessions.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Outdated cipher configuration.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E644A1-CA4B-6C1D-7981-A80075E38164}"/>
              </a:ext>
            </a:extLst>
          </p:cNvPr>
          <p:cNvSpPr txBox="1"/>
          <p:nvPr/>
        </p:nvSpPr>
        <p:spPr>
          <a:xfrm>
            <a:off x="5980816" y="2736502"/>
            <a:ext cx="298440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TLS 1.0 and 1.1 protocols enabled on HTTPS service.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Susceptible to known cryptographic attacks (e.g., SWEET32).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Outdated encryption support.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FF5807-B98E-3FBD-59CC-D0BDD2BB7D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881" y="69649"/>
            <a:ext cx="2443289" cy="2603153"/>
          </a:xfrm>
          <a:prstGeom prst="rect">
            <a:avLst/>
          </a:prstGeom>
        </p:spPr>
      </p:pic>
      <p:pic>
        <p:nvPicPr>
          <p:cNvPr id="23" name="Picture 2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0B8D99-7345-12CD-DDEA-D6B91BDEA8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3376" y="1384995"/>
            <a:ext cx="2445675" cy="26031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5B6155-0478-A416-D47F-10F2CAEBCF75}"/>
              </a:ext>
            </a:extLst>
          </p:cNvPr>
          <p:cNvSpPr txBox="1"/>
          <p:nvPr/>
        </p:nvSpPr>
        <p:spPr>
          <a:xfrm>
            <a:off x="9057660" y="0"/>
            <a:ext cx="30017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Multiple SMB shares (IPC$, SYSVOL, NETLOGON) accessible with guest or anonymous access.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Allows unauthorised users to view or copy sensitive files.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Improper access control.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3399134-0A49-77A2-079C-1F0ACA0D0EB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09" y="4121119"/>
            <a:ext cx="2445530" cy="260330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FBDDEE-E5F6-20DB-2FD9-CE7D4FF24BC0}"/>
              </a:ext>
            </a:extLst>
          </p:cNvPr>
          <p:cNvSpPr txBox="1"/>
          <p:nvPr/>
        </p:nvSpPr>
        <p:spPr>
          <a:xfrm>
            <a:off x="2757861" y="4723248"/>
            <a:ext cx="190571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SMB authentication allows guest access without credentials.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Enables unauthorised users to connect and enumerate shared resources.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Critical authentication weakness.</a:t>
            </a: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717C044-9957-BD25-6B9B-8B4099D99D6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190" y="4062271"/>
            <a:ext cx="2984403" cy="26621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01F8A86-7DCB-62CF-0221-1FCE621EDD54}"/>
              </a:ext>
            </a:extLst>
          </p:cNvPr>
          <p:cNvSpPr txBox="1"/>
          <p:nvPr/>
        </p:nvSpPr>
        <p:spPr>
          <a:xfrm>
            <a:off x="8507170" y="5090615"/>
            <a:ext cx="231683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Finding: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FTP service permits anonymous login without authentication.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Impact: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Allows public access to server directories and potential data leakage.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Unrestricted remote access vulnerability.</a:t>
            </a:r>
          </a:p>
        </p:txBody>
      </p:sp>
    </p:spTree>
    <p:extLst>
      <p:ext uri="{BB962C8B-B14F-4D97-AF65-F5344CB8AC3E}">
        <p14:creationId xmlns:p14="http://schemas.microsoft.com/office/powerpoint/2010/main" val="2899230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48239-E6EA-4A38-4256-B279527FF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717744-AD2F-4B17-326C-43BA53407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3996599"/>
            <a:ext cx="3695890" cy="497024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Unauthenticated FTP access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070695B-BF2C-67C9-2329-14AD189622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57" y="134071"/>
            <a:ext cx="3695890" cy="3791145"/>
          </a:xfrm>
          <a:prstGeom prst="rect">
            <a:avLst/>
          </a:prstGeom>
        </p:spPr>
      </p:pic>
      <p:pic>
        <p:nvPicPr>
          <p:cNvPr id="6" name="Picture 5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2044F881-7A8C-4F2F-CFC7-4568D449D7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3563" y="378589"/>
            <a:ext cx="3802998" cy="5418780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ABB2E7-88D9-539F-2F17-412C71D611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8438" y="3010003"/>
            <a:ext cx="3928505" cy="343947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20A0AD9-3F66-DEFD-3DCC-F45526AFF299}"/>
              </a:ext>
            </a:extLst>
          </p:cNvPr>
          <p:cNvSpPr txBox="1"/>
          <p:nvPr/>
        </p:nvSpPr>
        <p:spPr>
          <a:xfrm>
            <a:off x="8078438" y="2494845"/>
            <a:ext cx="39285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Guest SMB share exposed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A4C7BE-2EA3-257C-890F-0198D4D622DF}"/>
              </a:ext>
            </a:extLst>
          </p:cNvPr>
          <p:cNvSpPr txBox="1"/>
          <p:nvPr/>
        </p:nvSpPr>
        <p:spPr>
          <a:xfrm>
            <a:off x="4113563" y="5938421"/>
            <a:ext cx="38029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Weak SSH </a:t>
            </a:r>
            <a:r>
              <a:rPr lang="en-GB" sz="2000" dirty="0"/>
              <a:t>algorithms</a:t>
            </a:r>
            <a:r>
              <a:rPr lang="en-GB" dirty="0"/>
              <a:t> disclosed</a:t>
            </a:r>
          </a:p>
        </p:txBody>
      </p:sp>
    </p:spTree>
    <p:extLst>
      <p:ext uri="{BB962C8B-B14F-4D97-AF65-F5344CB8AC3E}">
        <p14:creationId xmlns:p14="http://schemas.microsoft.com/office/powerpoint/2010/main" val="59960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5A9B63-F117-779A-0382-C27C09A95E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078D5C-C3E9-0E99-1810-4EF81897C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Security Measures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ECCD58-4A07-035F-0B44-0FE91EB7BB6A}"/>
              </a:ext>
            </a:extLst>
          </p:cNvPr>
          <p:cNvSpPr txBox="1"/>
          <p:nvPr/>
        </p:nvSpPr>
        <p:spPr>
          <a:xfrm>
            <a:off x="217714" y="1736329"/>
            <a:ext cx="543632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Immediate Remediation (Priority Order)</a:t>
            </a:r>
          </a:p>
          <a:p>
            <a:pPr algn="r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Disable Anonymous FTP (High)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L-CD login then type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elevate privileges, then type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nano /etc/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vsftpd.conf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anonymous_enable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=NO, and restart the service using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systemctl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restart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vsftpd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r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Lock Down SMB Shares (Medium)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Remove guest access, enforce authenticated domain access only, and enable SMB signing in Group Policy.</a:t>
            </a:r>
          </a:p>
          <a:p>
            <a:pPr algn="r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Harden SSH Ciphers (Low)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Edit /etc/ssh/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sshd_config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disable weak algorithms and allow only strong ciphers (chacha20-poly1305, aes256-gcm), then restart SSH.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06BCB4-F18A-8EBC-6A26-BAC814071E06}"/>
              </a:ext>
            </a:extLst>
          </p:cNvPr>
          <p:cNvSpPr txBox="1"/>
          <p:nvPr/>
        </p:nvSpPr>
        <p:spPr>
          <a:xfrm>
            <a:off x="6111240" y="1690688"/>
            <a:ext cx="524256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Validation Steps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Re-run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nmap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vulnerability scripts (ftp-anon,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smb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enum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-shares, ssh2-enum-algos) to confirm issues are resolved.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Verify anonymous FTP login returns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“530 Login incorrect”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Confirm SMB shares require authentication and reject guest access.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 SSH output lists only modern algorithms (no weak ciphers or deprecated KEX).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Document the before/after results as remediation proof.</a:t>
            </a:r>
          </a:p>
        </p:txBody>
      </p:sp>
    </p:spTree>
    <p:extLst>
      <p:ext uri="{BB962C8B-B14F-4D97-AF65-F5344CB8AC3E}">
        <p14:creationId xmlns:p14="http://schemas.microsoft.com/office/powerpoint/2010/main" val="15970311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EA3DD-ED57-87C9-631F-6E89A96D1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EFBFE6-49BA-1045-E897-2F6987B91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3252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829</Words>
  <Application>Microsoft Office PowerPoint</Application>
  <PresentationFormat>Widescreen</PresentationFormat>
  <Paragraphs>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1_Office Theme</vt:lpstr>
      <vt:lpstr>Sentiljano Kacokaj 2313169 ACCA6000 Deliverable 1 &amp; 2</vt:lpstr>
      <vt:lpstr>PowerPoint Presentation</vt:lpstr>
      <vt:lpstr>PowerPoint Presentation</vt:lpstr>
      <vt:lpstr>Network Connectivity Verification – S-DC1 Pinged 192.168.1.10 and 192.168.2.1 successfully (0% loss). Ping to 192.168.2.10 failed (100% loss). Confirms partial connectivity: Swansea network working, but London client unreachable. Likely due to routing or firewall issue.</vt:lpstr>
      <vt:lpstr>Network Connectivity Verification – Kali Linux Successful pings to 192.168.1.1, 192.168.1.10, and 192.168.2.1 (0% loss). Ping to 192.168.2.10 failed: “Network unreachable.” Confirms partial connectivity: access to both networks via VPN is working, but London client remains unreachable, indicating a routing or firewall issue.</vt:lpstr>
      <vt:lpstr>Network Connectivity Verification – ClientS1 Successful pings to 192.168.1.1 and 192.168.2.1 (0% packet loss). Confirms connectivity between the Swansea and London networks through the VPN tunnel. </vt:lpstr>
      <vt:lpstr>PowerPoint Presentation</vt:lpstr>
      <vt:lpstr>PowerPoint Presentation</vt:lpstr>
      <vt:lpstr>PowerPoint Presentation</vt:lpstr>
      <vt:lpstr>Unauthenticated FTP access</vt:lpstr>
      <vt:lpstr>Security Measures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Sentiljano Kacokaj (2313169)</dc:creator>
  <cp:lastModifiedBy>Sentiljano Kacokaj (2313169)</cp:lastModifiedBy>
  <cp:revision>9</cp:revision>
  <dcterms:created xsi:type="dcterms:W3CDTF">2025-11-05T23:52:42Z</dcterms:created>
  <dcterms:modified xsi:type="dcterms:W3CDTF">2025-11-06T14:32:44Z</dcterms:modified>
</cp:coreProperties>
</file>