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 /><Relationship Id="rId2" Type="http://schemas.openxmlformats.org/package/2006/relationships/metadata/thumbnail" Target="docProps/thumbnail.jpeg" /><Relationship Id="rId1" Type="http://schemas.openxmlformats.org/officeDocument/2006/relationships/officeDocument" Target="ppt/presentation.xml" /><Relationship Id="rId4" Type="http://schemas.openxmlformats.org/officeDocument/2006/relationships/extended-properties" Target="docProps/app.xml" /></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72" r:id="rId1"/>
  </p:sldMasterIdLst>
  <p:notesMasterIdLst>
    <p:notesMasterId r:id="rId13"/>
  </p:notesMasterIdLst>
  <p:sldIdLst>
    <p:sldId id="256" r:id="rId2"/>
    <p:sldId id="257" r:id="rId3"/>
    <p:sldId id="258" r:id="rId4"/>
    <p:sldId id="259" r:id="rId5"/>
    <p:sldId id="260" r:id="rId6"/>
    <p:sldId id="261" r:id="rId7"/>
    <p:sldId id="262" r:id="rId8"/>
    <p:sldId id="263" r:id="rId9"/>
    <p:sldId id="264" r:id="rId10"/>
    <p:sldId id="265" r:id="rId11"/>
    <p:sldId id="266" r:id="rId1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10"/>
    <p:restoredTop sz="80569"/>
  </p:normalViewPr>
  <p:slideViewPr>
    <p:cSldViewPr snapToGrid="0" snapToObjects="1">
      <p:cViewPr varScale="1">
        <p:scale>
          <a:sx n="87" d="100"/>
          <a:sy n="87" d="100"/>
        </p:scale>
        <p:origin x="1536" y="184"/>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 /><Relationship Id="rId13" Type="http://schemas.openxmlformats.org/officeDocument/2006/relationships/notesMaster" Target="notesMasters/notesMaster1.xml" /><Relationship Id="rId3" Type="http://schemas.openxmlformats.org/officeDocument/2006/relationships/slide" Target="slides/slide2.xml" /><Relationship Id="rId7" Type="http://schemas.openxmlformats.org/officeDocument/2006/relationships/slide" Target="slides/slide6.xml" /><Relationship Id="rId12" Type="http://schemas.openxmlformats.org/officeDocument/2006/relationships/slide" Target="slides/slide11.xml" /><Relationship Id="rId17" Type="http://schemas.openxmlformats.org/officeDocument/2006/relationships/tableStyles" Target="tableStyles.xml" /><Relationship Id="rId2" Type="http://schemas.openxmlformats.org/officeDocument/2006/relationships/slide" Target="slides/slide1.xml" /><Relationship Id="rId16" Type="http://schemas.openxmlformats.org/officeDocument/2006/relationships/theme" Target="theme/theme1.xml" /><Relationship Id="rId1" Type="http://schemas.openxmlformats.org/officeDocument/2006/relationships/slideMaster" Target="slideMasters/slideMaster1.xml" /><Relationship Id="rId6" Type="http://schemas.openxmlformats.org/officeDocument/2006/relationships/slide" Target="slides/slide5.xml" /><Relationship Id="rId11" Type="http://schemas.openxmlformats.org/officeDocument/2006/relationships/slide" Target="slides/slide10.xml" /><Relationship Id="rId5" Type="http://schemas.openxmlformats.org/officeDocument/2006/relationships/slide" Target="slides/slide4.xml" /><Relationship Id="rId15" Type="http://schemas.openxmlformats.org/officeDocument/2006/relationships/viewProps" Target="viewProps.xml" /><Relationship Id="rId10" Type="http://schemas.openxmlformats.org/officeDocument/2006/relationships/slide" Target="slides/slide9.xml" /><Relationship Id="rId4" Type="http://schemas.openxmlformats.org/officeDocument/2006/relationships/slide" Target="slides/slide3.xml" /><Relationship Id="rId9" Type="http://schemas.openxmlformats.org/officeDocument/2006/relationships/slide" Target="slides/slide8.xml" /><Relationship Id="rId14" Type="http://schemas.openxmlformats.org/officeDocument/2006/relationships/presProps" Target="presProps.xml" /></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 /></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F092C97-415E-B44B-92B1-DA05913A81FA}" type="datetimeFigureOut">
              <a:rPr lang="en-US" smtClean="0"/>
              <a:t>11/19/2023</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C75B606-8ED8-AD42-BD61-5462A0F97C7B}" type="slidenum">
              <a:rPr lang="en-US" smtClean="0"/>
              <a:t>‹#›</a:t>
            </a:fld>
            <a:endParaRPr lang="en-US"/>
          </a:p>
        </p:txBody>
      </p:sp>
    </p:spTree>
    <p:extLst>
      <p:ext uri="{BB962C8B-B14F-4D97-AF65-F5344CB8AC3E}">
        <p14:creationId xmlns:p14="http://schemas.microsoft.com/office/powerpoint/2010/main" val="243877204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 /><Relationship Id="rId1" Type="http://schemas.openxmlformats.org/officeDocument/2006/relationships/notesMaster" Target="../notesMasters/notesMaster1.xml" /></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 /><Relationship Id="rId1" Type="http://schemas.openxmlformats.org/officeDocument/2006/relationships/notesMaster" Target="../notesMasters/notesMaster1.xml" /></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 /><Relationship Id="rId1" Type="http://schemas.openxmlformats.org/officeDocument/2006/relationships/notesMaster" Target="../notesMasters/notesMaster1.xml" /></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 /><Relationship Id="rId1" Type="http://schemas.openxmlformats.org/officeDocument/2006/relationships/notesMaster" Target="../notesMasters/notesMaster1.xml" /></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 /><Relationship Id="rId1" Type="http://schemas.openxmlformats.org/officeDocument/2006/relationships/notesMaster" Target="../notesMasters/notesMaster1.xml" /></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 /><Relationship Id="rId1" Type="http://schemas.openxmlformats.org/officeDocument/2006/relationships/notesMaster" Target="../notesMasters/notesMaster1.xml" /></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 /><Relationship Id="rId1" Type="http://schemas.openxmlformats.org/officeDocument/2006/relationships/notesMaster" Target="../notesMasters/notesMaster1.xml" /></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 /><Relationship Id="rId1"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"Bite of Britain" does a great job of capturing the spirit of British cuisine, there is far more in common with German culture than there is difference when comparing the United Kingdom and Germany. Language, steeped in their Germanic heritage, unifies them, albeit unique accents and terminology abound. While immigration has broadened the cultural landscape in both countries, the makeup of their immigrant populations is distinct. Despite a common ground in political systems and labor ethics, cultural differences in social services, religious practices, and corporate philosophies shine through. In this quick analysis, we'll look at the similarities and differences between the cultures of the United Kingdom and Germany.</a:t>
            </a:r>
          </a:p>
          <a:p>
            <a:endParaRPr lang="en-US" dirty="0"/>
          </a:p>
        </p:txBody>
      </p:sp>
      <p:sp>
        <p:nvSpPr>
          <p:cNvPr id="4" name="Slide Number Placeholder 3"/>
          <p:cNvSpPr>
            <a:spLocks noGrp="1"/>
          </p:cNvSpPr>
          <p:nvPr>
            <p:ph type="sldNum" sz="quarter" idx="5"/>
          </p:nvPr>
        </p:nvSpPr>
        <p:spPr/>
        <p:txBody>
          <a:bodyPr/>
          <a:lstStyle/>
          <a:p>
            <a:fld id="{EC75B606-8ED8-AD42-BD61-5462A0F97C7B}" type="slidenum">
              <a:rPr lang="en-US" smtClean="0"/>
              <a:t>2</a:t>
            </a:fld>
            <a:endParaRPr lang="en-US"/>
          </a:p>
        </p:txBody>
      </p:sp>
    </p:spTree>
    <p:extLst>
      <p:ext uri="{BB962C8B-B14F-4D97-AF65-F5344CB8AC3E}">
        <p14:creationId xmlns:p14="http://schemas.microsoft.com/office/powerpoint/2010/main" val="304494604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Languages spoken in both the United Kingdom and Germany have their origins in the Germanic language family. However, their language similarities and contrasts present a complex picture of cultural connectedness and distinctiveness. Since both English and German have this Germanic origin, they may be used as a common language between the United Kingdom and Germany. However, despite the fact that the languages share a few cognates and grammatical components, they are quite different in terms of lexicon, pronunciation, and grammatical subtleties. The complex linguistic tapestry that characterizes both nations' identities is further highlighted by the fact that English and German include distinctive accents and dialects.</a:t>
            </a:r>
          </a:p>
        </p:txBody>
      </p:sp>
      <p:sp>
        <p:nvSpPr>
          <p:cNvPr id="4" name="Slide Number Placeholder 3"/>
          <p:cNvSpPr>
            <a:spLocks noGrp="1"/>
          </p:cNvSpPr>
          <p:nvPr>
            <p:ph type="sldNum" sz="quarter" idx="5"/>
          </p:nvPr>
        </p:nvSpPr>
        <p:spPr/>
        <p:txBody>
          <a:bodyPr/>
          <a:lstStyle/>
          <a:p>
            <a:fld id="{EC75B606-8ED8-AD42-BD61-5462A0F97C7B}" type="slidenum">
              <a:rPr lang="en-US" smtClean="0"/>
              <a:t>3</a:t>
            </a:fld>
            <a:endParaRPr lang="en-US"/>
          </a:p>
        </p:txBody>
      </p:sp>
    </p:spTree>
    <p:extLst>
      <p:ext uri="{BB962C8B-B14F-4D97-AF65-F5344CB8AC3E}">
        <p14:creationId xmlns:p14="http://schemas.microsoft.com/office/powerpoint/2010/main" val="232964969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Cultural variety is a hallmark of both the United Kingdom and Germany, reflecting their respective global prominence throughout history. Both countries have had substantial influxes of immigrants, who have enriched cultural life and influenced cuisine. The people that make up these immigration groups, however, are not uniform.  Turkey's large immigrant population has left an enduring impression on Germany. The cultural fabric of each nation is distinctive because of the ways in which its people have migrated.</a:t>
            </a:r>
          </a:p>
          <a:p>
            <a:endParaRPr lang="en-US" dirty="0"/>
          </a:p>
          <a:p>
            <a:endParaRPr lang="en-US" dirty="0"/>
          </a:p>
        </p:txBody>
      </p:sp>
      <p:sp>
        <p:nvSpPr>
          <p:cNvPr id="4" name="Slide Number Placeholder 3"/>
          <p:cNvSpPr>
            <a:spLocks noGrp="1"/>
          </p:cNvSpPr>
          <p:nvPr>
            <p:ph type="sldNum" sz="quarter" idx="5"/>
          </p:nvPr>
        </p:nvSpPr>
        <p:spPr/>
        <p:txBody>
          <a:bodyPr/>
          <a:lstStyle/>
          <a:p>
            <a:fld id="{EC75B606-8ED8-AD42-BD61-5462A0F97C7B}" type="slidenum">
              <a:rPr lang="en-US" smtClean="0"/>
              <a:t>4</a:t>
            </a:fld>
            <a:endParaRPr lang="en-US"/>
          </a:p>
        </p:txBody>
      </p:sp>
    </p:spTree>
    <p:extLst>
      <p:ext uri="{BB962C8B-B14F-4D97-AF65-F5344CB8AC3E}">
        <p14:creationId xmlns:p14="http://schemas.microsoft.com/office/powerpoint/2010/main" val="213917379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Both the United Kingdom and Germany believe in providing for its population and have a commitment to democratic government and social welfare. Significant differences are revealed, however, when one examines the finer points of their social systems. While Germany's mandatory health insurance is part of a multi-payer system, the National Health Service (NHS) in the United Kingdom provides tax-funded healthcare to all citizens. When comparing the educational systems of Germany and the United Kingdom, one can see that the former places a greater focus on vocational training alongside academic paths. These variations illustrate the subtle ways in which different countries handle the well-being and development of their inhabitants within the larger framework of democratic government.</a:t>
            </a:r>
          </a:p>
        </p:txBody>
      </p:sp>
      <p:sp>
        <p:nvSpPr>
          <p:cNvPr id="4" name="Slide Number Placeholder 3"/>
          <p:cNvSpPr>
            <a:spLocks noGrp="1"/>
          </p:cNvSpPr>
          <p:nvPr>
            <p:ph type="sldNum" sz="quarter" idx="5"/>
          </p:nvPr>
        </p:nvSpPr>
        <p:spPr/>
        <p:txBody>
          <a:bodyPr/>
          <a:lstStyle/>
          <a:p>
            <a:fld id="{EC75B606-8ED8-AD42-BD61-5462A0F97C7B}" type="slidenum">
              <a:rPr lang="en-US" smtClean="0"/>
              <a:t>5</a:t>
            </a:fld>
            <a:endParaRPr lang="en-US"/>
          </a:p>
        </p:txBody>
      </p:sp>
    </p:spTree>
    <p:extLst>
      <p:ext uri="{BB962C8B-B14F-4D97-AF65-F5344CB8AC3E}">
        <p14:creationId xmlns:p14="http://schemas.microsoft.com/office/powerpoint/2010/main" val="137340898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Christian faith has a long and significant history in both the United Kingdom and Germany. There is a wide range of religiosity and religious variety among them, however. While Catholics and Protestants make up a sizable portion of Germany's population, religious diversity is on the rise in the United Kingdom along with secularism and a rich tapestry of faiths. The distinct religious dynamics and evolving cultural views in each nation are reflected in these differences.</a:t>
            </a:r>
          </a:p>
          <a:p>
            <a:endParaRPr lang="en-US" dirty="0"/>
          </a:p>
          <a:p>
            <a:endParaRPr lang="en-US" dirty="0"/>
          </a:p>
          <a:p>
            <a:endParaRPr lang="en-US" dirty="0"/>
          </a:p>
          <a:p>
            <a:endParaRPr lang="en-US" dirty="0"/>
          </a:p>
          <a:p>
            <a:endParaRPr lang="en-US" dirty="0"/>
          </a:p>
        </p:txBody>
      </p:sp>
      <p:sp>
        <p:nvSpPr>
          <p:cNvPr id="4" name="Slide Number Placeholder 3"/>
          <p:cNvSpPr>
            <a:spLocks noGrp="1"/>
          </p:cNvSpPr>
          <p:nvPr>
            <p:ph type="sldNum" sz="quarter" idx="5"/>
          </p:nvPr>
        </p:nvSpPr>
        <p:spPr/>
        <p:txBody>
          <a:bodyPr/>
          <a:lstStyle/>
          <a:p>
            <a:fld id="{EC75B606-8ED8-AD42-BD61-5462A0F97C7B}" type="slidenum">
              <a:rPr lang="en-US" smtClean="0"/>
              <a:t>6</a:t>
            </a:fld>
            <a:endParaRPr lang="en-US"/>
          </a:p>
        </p:txBody>
      </p:sp>
    </p:spTree>
    <p:extLst>
      <p:ext uri="{BB962C8B-B14F-4D97-AF65-F5344CB8AC3E}">
        <p14:creationId xmlns:p14="http://schemas.microsoft.com/office/powerpoint/2010/main" val="407866773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corporate cultures of the United Kingdom and Germany have a lot in common, including a shared emphasis on timeliness and professionalism. But their approaches to work are different. Precision, efficiency, and systematic procedures are highly valued in Germany, reflecting the country's long-standing dedication to quality. Diplomacy, relationship-building, and networking are valued highly in British workplaces because of their importance to success. These variances demonstrate the subtle ways in which each country mixes their common dedication to professionalism with different methods to attaining efficiency and success in the corporate sector.</a:t>
            </a:r>
          </a:p>
        </p:txBody>
      </p:sp>
      <p:sp>
        <p:nvSpPr>
          <p:cNvPr id="4" name="Slide Number Placeholder 3"/>
          <p:cNvSpPr>
            <a:spLocks noGrp="1"/>
          </p:cNvSpPr>
          <p:nvPr>
            <p:ph type="sldNum" sz="quarter" idx="5"/>
          </p:nvPr>
        </p:nvSpPr>
        <p:spPr/>
        <p:txBody>
          <a:bodyPr/>
          <a:lstStyle/>
          <a:p>
            <a:fld id="{EC75B606-8ED8-AD42-BD61-5462A0F97C7B}" type="slidenum">
              <a:rPr lang="en-US" smtClean="0"/>
              <a:t>7</a:t>
            </a:fld>
            <a:endParaRPr lang="en-US"/>
          </a:p>
        </p:txBody>
      </p:sp>
    </p:spTree>
    <p:extLst>
      <p:ext uri="{BB962C8B-B14F-4D97-AF65-F5344CB8AC3E}">
        <p14:creationId xmlns:p14="http://schemas.microsoft.com/office/powerpoint/2010/main" val="402706970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In order to be successful in Germany, "Bite of Britain" will need to serve both English and German speakers, focus on using locally produced foods wherever possible, and adapt British classics with a German twist. Diners in Germany will be able to picture themselves in the United Kingdom thanks to these tactics, which will enrich their meal.</a:t>
            </a:r>
          </a:p>
          <a:p>
            <a:endParaRPr lang="en-US" dirty="0"/>
          </a:p>
        </p:txBody>
      </p:sp>
      <p:sp>
        <p:nvSpPr>
          <p:cNvPr id="4" name="Slide Number Placeholder 3"/>
          <p:cNvSpPr>
            <a:spLocks noGrp="1"/>
          </p:cNvSpPr>
          <p:nvPr>
            <p:ph type="sldNum" sz="quarter" idx="5"/>
          </p:nvPr>
        </p:nvSpPr>
        <p:spPr/>
        <p:txBody>
          <a:bodyPr/>
          <a:lstStyle/>
          <a:p>
            <a:fld id="{EC75B606-8ED8-AD42-BD61-5462A0F97C7B}" type="slidenum">
              <a:rPr lang="en-US" smtClean="0"/>
              <a:t>8</a:t>
            </a:fld>
            <a:endParaRPr lang="en-US"/>
          </a:p>
        </p:txBody>
      </p:sp>
    </p:spTree>
    <p:extLst>
      <p:ext uri="{BB962C8B-B14F-4D97-AF65-F5344CB8AC3E}">
        <p14:creationId xmlns:p14="http://schemas.microsoft.com/office/powerpoint/2010/main" val="297658113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Through the gastronomic adventure that is "Bite of Britain" in Germany, we learn about the interesting interplay of similarities and differences between the United Kingdom and Germany. Germanic languages' common origins facilitate communication, and their cuisines benefit from the vast diversity of immigrant influences. Despite differences in healthcare and education, the democratic underpinnings of both nations demonstrate a dedication to the well-being of their population. The shared Christian background provides a cultural touchstone, but the nuances emerge within the wide range of religious observance and individualism. In the same way, everyone may agree on the value of professionalism, yet different approaches to corporate success are defined by different work cultures. The cultural and culinary tapestry of "Bite of Britain" is a delicious example of how these common and individual aspects blend to produce something special.</a:t>
            </a:r>
          </a:p>
          <a:p>
            <a:endParaRPr lang="en-US" dirty="0"/>
          </a:p>
          <a:p>
            <a:endParaRPr lang="en-US" dirty="0"/>
          </a:p>
          <a:p>
            <a:endParaRPr lang="en-US" dirty="0"/>
          </a:p>
          <a:p>
            <a:endParaRPr lang="en-US" dirty="0"/>
          </a:p>
          <a:p>
            <a:endParaRPr lang="en-US" dirty="0"/>
          </a:p>
        </p:txBody>
      </p:sp>
      <p:sp>
        <p:nvSpPr>
          <p:cNvPr id="4" name="Slide Number Placeholder 3"/>
          <p:cNvSpPr>
            <a:spLocks noGrp="1"/>
          </p:cNvSpPr>
          <p:nvPr>
            <p:ph type="sldNum" sz="quarter" idx="5"/>
          </p:nvPr>
        </p:nvSpPr>
        <p:spPr/>
        <p:txBody>
          <a:bodyPr/>
          <a:lstStyle/>
          <a:p>
            <a:fld id="{EC75B606-8ED8-AD42-BD61-5462A0F97C7B}" type="slidenum">
              <a:rPr lang="en-US" smtClean="0"/>
              <a:t>9</a:t>
            </a:fld>
            <a:endParaRPr lang="en-US"/>
          </a:p>
        </p:txBody>
      </p:sp>
    </p:spTree>
    <p:extLst>
      <p:ext uri="{BB962C8B-B14F-4D97-AF65-F5344CB8AC3E}">
        <p14:creationId xmlns:p14="http://schemas.microsoft.com/office/powerpoint/2010/main" val="37486429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493105" y="802298"/>
            <a:ext cx="8561747" cy="2541431"/>
          </a:xfrm>
        </p:spPr>
        <p:txBody>
          <a:bodyPr bIns="0" anchor="b">
            <a:normAutofit/>
          </a:bodyPr>
          <a:lstStyle>
            <a:lvl1pPr algn="l">
              <a:defRPr sz="6600"/>
            </a:lvl1pPr>
          </a:lstStyle>
          <a:p>
            <a:r>
              <a:rPr lang="en-US"/>
              <a:t>Click to edit Master title style</a:t>
            </a:r>
            <a:endParaRPr lang="en-US" dirty="0"/>
          </a:p>
        </p:txBody>
      </p:sp>
      <p:sp>
        <p:nvSpPr>
          <p:cNvPr id="3" name="Subtitle 2"/>
          <p:cNvSpPr>
            <a:spLocks noGrp="1"/>
          </p:cNvSpPr>
          <p:nvPr>
            <p:ph type="subTitle" idx="1"/>
          </p:nvPr>
        </p:nvSpPr>
        <p:spPr>
          <a:xfrm>
            <a:off x="2493106" y="3531204"/>
            <a:ext cx="8561746" cy="977621"/>
          </a:xfrm>
        </p:spPr>
        <p:txBody>
          <a:bodyPr tIns="91440" bIns="91440">
            <a:normAutofit/>
          </a:bodyPr>
          <a:lstStyle>
            <a:lvl1pPr marL="0" indent="0" algn="l">
              <a:buNone/>
              <a:defRPr sz="1800" b="0" cap="all" baseline="0">
                <a:solidFill>
                  <a:schemeClr val="tx1"/>
                </a:solidFill>
              </a:defRPr>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EA127D55-2672-674C-ABD3-199AB24136BF}" type="datetimeFigureOut">
              <a:rPr lang="en-US" smtClean="0"/>
              <a:t>11/19/2023</a:t>
            </a:fld>
            <a:endParaRPr lang="en-US"/>
          </a:p>
        </p:txBody>
      </p:sp>
      <p:sp>
        <p:nvSpPr>
          <p:cNvPr id="5" name="Footer Placeholder 4"/>
          <p:cNvSpPr>
            <a:spLocks noGrp="1"/>
          </p:cNvSpPr>
          <p:nvPr>
            <p:ph type="ftr" sz="quarter" idx="11"/>
          </p:nvPr>
        </p:nvSpPr>
        <p:spPr>
          <a:xfrm>
            <a:off x="2493105" y="329307"/>
            <a:ext cx="4897310" cy="309201"/>
          </a:xfrm>
        </p:spPr>
        <p:txBody>
          <a:bodyPr/>
          <a:lstStyle/>
          <a:p>
            <a:endParaRPr lang="en-US"/>
          </a:p>
        </p:txBody>
      </p:sp>
      <p:sp>
        <p:nvSpPr>
          <p:cNvPr id="6" name="Slide Number Placeholder 5"/>
          <p:cNvSpPr>
            <a:spLocks noGrp="1"/>
          </p:cNvSpPr>
          <p:nvPr>
            <p:ph type="sldNum" sz="quarter" idx="12"/>
          </p:nvPr>
        </p:nvSpPr>
        <p:spPr>
          <a:xfrm>
            <a:off x="1437664" y="798973"/>
            <a:ext cx="811019" cy="503578"/>
          </a:xfrm>
        </p:spPr>
        <p:txBody>
          <a:bodyPr/>
          <a:lstStyle/>
          <a:p>
            <a:fld id="{E4715E9A-271E-B042-AF0B-648ACABBFB20}" type="slidenum">
              <a:rPr lang="en-US" smtClean="0"/>
              <a:t>‹#›</a:t>
            </a:fld>
            <a:endParaRPr lang="en-US"/>
          </a:p>
        </p:txBody>
      </p:sp>
      <p:cxnSp>
        <p:nvCxnSpPr>
          <p:cNvPr id="8" name="Straight Connector 7"/>
          <p:cNvCxnSpPr/>
          <p:nvPr/>
        </p:nvCxnSpPr>
        <p:spPr>
          <a:xfrm>
            <a:off x="2334637" y="798973"/>
            <a:ext cx="0" cy="2544756"/>
          </a:xfrm>
          <a:prstGeom prst="line">
            <a:avLst/>
          </a:prstGeom>
          <a:ln w="38100" cmpd="sng">
            <a:solidFill>
              <a:schemeClr val="accent1"/>
            </a:solidFill>
            <a:prstDash val="solid"/>
            <a:tailEnd type="none"/>
          </a:ln>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29617825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A127D55-2672-674C-ABD3-199AB24136BF}" type="datetimeFigureOut">
              <a:rPr lang="en-US" smtClean="0"/>
              <a:t>11/19/2023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4715E9A-271E-B042-AF0B-648ACABBFB20}" type="slidenum">
              <a:rPr lang="en-US" smtClean="0"/>
              <a:t>‹#›</a:t>
            </a:fld>
            <a:endParaRPr lang="en-US"/>
          </a:p>
        </p:txBody>
      </p:sp>
      <p:cxnSp>
        <p:nvCxnSpPr>
          <p:cNvPr id="8" name="Straight Connector 7"/>
          <p:cNvCxnSpPr/>
          <p:nvPr/>
        </p:nvCxnSpPr>
        <p:spPr>
          <a:xfrm>
            <a:off x="1371687" y="798973"/>
            <a:ext cx="0" cy="1067168"/>
          </a:xfrm>
          <a:prstGeom prst="line">
            <a:avLst/>
          </a:prstGeom>
          <a:ln w="38100" cmpd="sng">
            <a:solidFill>
              <a:schemeClr val="accent1"/>
            </a:solidFill>
            <a:prstDash val="solid"/>
            <a:tailEnd type="none"/>
          </a:ln>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84633973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534813" y="1756130"/>
            <a:ext cx="8562580" cy="1887950"/>
          </a:xfrm>
        </p:spPr>
        <p:txBody>
          <a:bodyPr anchor="b">
            <a:normAutofit/>
          </a:bodyPr>
          <a:lstStyle>
            <a:lvl1pPr algn="l">
              <a:defRPr sz="3600"/>
            </a:lvl1pPr>
          </a:lstStyle>
          <a:p>
            <a:r>
              <a:rPr lang="en-US"/>
              <a:t>Click to edit Master title style</a:t>
            </a:r>
            <a:endParaRPr lang="en-US" dirty="0"/>
          </a:p>
        </p:txBody>
      </p:sp>
      <p:sp>
        <p:nvSpPr>
          <p:cNvPr id="3" name="Text Placeholder 2"/>
          <p:cNvSpPr>
            <a:spLocks noGrp="1"/>
          </p:cNvSpPr>
          <p:nvPr>
            <p:ph type="body" idx="1"/>
          </p:nvPr>
        </p:nvSpPr>
        <p:spPr>
          <a:xfrm>
            <a:off x="1534695" y="3806195"/>
            <a:ext cx="8549990" cy="1012929"/>
          </a:xfrm>
        </p:spPr>
        <p:txBody>
          <a:bodyPr tIns="91440">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EA127D55-2672-674C-ABD3-199AB24136BF}" type="datetimeFigureOut">
              <a:rPr lang="en-US" smtClean="0"/>
              <a:t>11/19/2023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4715E9A-271E-B042-AF0B-648ACABBFB20}" type="slidenum">
              <a:rPr lang="en-US" smtClean="0"/>
              <a:t>‹#›</a:t>
            </a:fld>
            <a:endParaRPr lang="en-US"/>
          </a:p>
        </p:txBody>
      </p:sp>
      <p:cxnSp>
        <p:nvCxnSpPr>
          <p:cNvPr id="8" name="Straight Connector 7"/>
          <p:cNvCxnSpPr/>
          <p:nvPr/>
        </p:nvCxnSpPr>
        <p:spPr>
          <a:xfrm>
            <a:off x="1371687" y="798973"/>
            <a:ext cx="0" cy="2845107"/>
          </a:xfrm>
          <a:prstGeom prst="line">
            <a:avLst/>
          </a:prstGeom>
          <a:ln w="38100" cmpd="sng">
            <a:solidFill>
              <a:schemeClr val="accent1"/>
            </a:solidFill>
            <a:prstDash val="solid"/>
            <a:tailEnd type="none"/>
          </a:ln>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421527975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534695" y="804889"/>
            <a:ext cx="9520157" cy="1059305"/>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534695" y="2010878"/>
            <a:ext cx="4608576" cy="343814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454793" y="2017343"/>
            <a:ext cx="4604130" cy="344152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EA127D55-2672-674C-ABD3-199AB24136BF}" type="datetimeFigureOut">
              <a:rPr lang="en-US" smtClean="0"/>
              <a:t>11/19/2023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E4715E9A-271E-B042-AF0B-648ACABBFB20}" type="slidenum">
              <a:rPr lang="en-US" smtClean="0"/>
              <a:t>‹#›</a:t>
            </a:fld>
            <a:endParaRPr lang="en-US"/>
          </a:p>
        </p:txBody>
      </p:sp>
      <p:cxnSp>
        <p:nvCxnSpPr>
          <p:cNvPr id="9" name="Straight Connector 8"/>
          <p:cNvCxnSpPr/>
          <p:nvPr/>
        </p:nvCxnSpPr>
        <p:spPr>
          <a:xfrm>
            <a:off x="1371687" y="798973"/>
            <a:ext cx="0" cy="1067168"/>
          </a:xfrm>
          <a:prstGeom prst="line">
            <a:avLst/>
          </a:prstGeom>
          <a:ln w="38100" cmpd="sng">
            <a:solidFill>
              <a:schemeClr val="accent1"/>
            </a:solidFill>
            <a:prstDash val="solid"/>
            <a:tailEnd type="none"/>
          </a:ln>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29108181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534695" y="804163"/>
            <a:ext cx="9520157" cy="1056319"/>
          </a:xfrm>
        </p:spPr>
        <p:txBody>
          <a:bodyPr/>
          <a:lstStyle/>
          <a:p>
            <a:r>
              <a:rPr lang="en-US"/>
              <a:t>Click to edit Master title style</a:t>
            </a:r>
            <a:endParaRPr lang="en-US" dirty="0"/>
          </a:p>
        </p:txBody>
      </p:sp>
      <p:sp>
        <p:nvSpPr>
          <p:cNvPr id="3" name="Text Placeholder 2"/>
          <p:cNvSpPr>
            <a:spLocks noGrp="1"/>
          </p:cNvSpPr>
          <p:nvPr>
            <p:ph type="body" idx="1"/>
          </p:nvPr>
        </p:nvSpPr>
        <p:spPr>
          <a:xfrm>
            <a:off x="1534695" y="2019549"/>
            <a:ext cx="4608576" cy="801943"/>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534695" y="2824269"/>
            <a:ext cx="4608576" cy="264445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54791" y="2023003"/>
            <a:ext cx="4608576" cy="802237"/>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454792" y="2821491"/>
            <a:ext cx="4608576" cy="263737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EA127D55-2672-674C-ABD3-199AB24136BF}" type="datetimeFigureOut">
              <a:rPr lang="en-US" smtClean="0"/>
              <a:t>11/19/2023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E4715E9A-271E-B042-AF0B-648ACABBFB20}" type="slidenum">
              <a:rPr lang="en-US" smtClean="0"/>
              <a:t>‹#›</a:t>
            </a:fld>
            <a:endParaRPr lang="en-US"/>
          </a:p>
        </p:txBody>
      </p:sp>
      <p:cxnSp>
        <p:nvCxnSpPr>
          <p:cNvPr id="11" name="Straight Connector 10"/>
          <p:cNvCxnSpPr/>
          <p:nvPr/>
        </p:nvCxnSpPr>
        <p:spPr>
          <a:xfrm>
            <a:off x="1371687" y="798973"/>
            <a:ext cx="0" cy="1067168"/>
          </a:xfrm>
          <a:prstGeom prst="line">
            <a:avLst/>
          </a:prstGeom>
          <a:ln w="38100" cmpd="sng">
            <a:solidFill>
              <a:schemeClr val="accent1"/>
            </a:solidFill>
            <a:prstDash val="solid"/>
            <a:tailEnd type="none"/>
          </a:ln>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54234287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EA127D55-2672-674C-ABD3-199AB24136BF}" type="datetimeFigureOut">
              <a:rPr lang="en-US" smtClean="0"/>
              <a:t>11/19/2023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E4715E9A-271E-B042-AF0B-648ACABBFB20}" type="slidenum">
              <a:rPr lang="en-US" smtClean="0"/>
              <a:t>‹#›</a:t>
            </a:fld>
            <a:endParaRPr lang="en-US"/>
          </a:p>
        </p:txBody>
      </p:sp>
      <p:cxnSp>
        <p:nvCxnSpPr>
          <p:cNvPr id="7" name="Straight Connector 6"/>
          <p:cNvCxnSpPr/>
          <p:nvPr/>
        </p:nvCxnSpPr>
        <p:spPr>
          <a:xfrm>
            <a:off x="1371687" y="798973"/>
            <a:ext cx="0" cy="1067168"/>
          </a:xfrm>
          <a:prstGeom prst="line">
            <a:avLst/>
          </a:prstGeom>
          <a:ln w="38100" cmpd="sng">
            <a:solidFill>
              <a:schemeClr val="accent1"/>
            </a:solidFill>
            <a:prstDash val="solid"/>
            <a:tailEnd type="none"/>
          </a:ln>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667987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A127D55-2672-674C-ABD3-199AB24136BF}" type="datetimeFigureOut">
              <a:rPr lang="en-US" smtClean="0"/>
              <a:t>11/19/2023</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E4715E9A-271E-B042-AF0B-648ACABBFB20}" type="slidenum">
              <a:rPr lang="en-US" smtClean="0"/>
              <a:t>‹#›</a:t>
            </a:fld>
            <a:endParaRPr lang="en-US"/>
          </a:p>
        </p:txBody>
      </p:sp>
    </p:spTree>
    <p:extLst>
      <p:ext uri="{BB962C8B-B14F-4D97-AF65-F5344CB8AC3E}">
        <p14:creationId xmlns:p14="http://schemas.microsoft.com/office/powerpoint/2010/main" val="340336858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34642" y="798973"/>
            <a:ext cx="3183128" cy="2247117"/>
          </a:xfrm>
        </p:spPr>
        <p:txBody>
          <a:bodyPr anchor="b">
            <a:normAutofit/>
          </a:bodyPr>
          <a:lstStyle>
            <a:lvl1pPr algn="l">
              <a:defRPr sz="2400"/>
            </a:lvl1pPr>
          </a:lstStyle>
          <a:p>
            <a:r>
              <a:rPr lang="en-US"/>
              <a:t>Click to edit Master title style</a:t>
            </a:r>
            <a:endParaRPr lang="en-US" dirty="0"/>
          </a:p>
        </p:txBody>
      </p:sp>
      <p:sp>
        <p:nvSpPr>
          <p:cNvPr id="3" name="Content Placeholder 2"/>
          <p:cNvSpPr>
            <a:spLocks noGrp="1"/>
          </p:cNvSpPr>
          <p:nvPr>
            <p:ph idx="1"/>
          </p:nvPr>
        </p:nvSpPr>
        <p:spPr>
          <a:xfrm>
            <a:off x="5043714" y="798974"/>
            <a:ext cx="6012470" cy="4658826"/>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534695" y="3205491"/>
            <a:ext cx="3184989" cy="2248181"/>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EA127D55-2672-674C-ABD3-199AB24136BF}" type="datetimeFigureOut">
              <a:rPr lang="en-US" smtClean="0"/>
              <a:t>11/19/2023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E4715E9A-271E-B042-AF0B-648ACABBFB20}" type="slidenum">
              <a:rPr lang="en-US" smtClean="0"/>
              <a:t>‹#›</a:t>
            </a:fld>
            <a:endParaRPr lang="en-US"/>
          </a:p>
        </p:txBody>
      </p:sp>
      <p:cxnSp>
        <p:nvCxnSpPr>
          <p:cNvPr id="9" name="Straight Connector 8"/>
          <p:cNvCxnSpPr/>
          <p:nvPr/>
        </p:nvCxnSpPr>
        <p:spPr>
          <a:xfrm>
            <a:off x="1371687" y="798973"/>
            <a:ext cx="0" cy="2247117"/>
          </a:xfrm>
          <a:prstGeom prst="line">
            <a:avLst/>
          </a:prstGeom>
          <a:ln w="38100" cmpd="sng">
            <a:solidFill>
              <a:schemeClr val="accent1"/>
            </a:solidFill>
            <a:prstDash val="solid"/>
            <a:tailEnd type="none"/>
          </a:ln>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27519081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8" name="Group 7"/>
          <p:cNvGrpSpPr/>
          <p:nvPr/>
        </p:nvGrpSpPr>
        <p:grpSpPr>
          <a:xfrm>
            <a:off x="7477387" y="482170"/>
            <a:ext cx="4074533" cy="5149101"/>
            <a:chOff x="7477387" y="482170"/>
            <a:chExt cx="4074533" cy="5149101"/>
          </a:xfrm>
        </p:grpSpPr>
        <p:sp>
          <p:nvSpPr>
            <p:cNvPr id="18" name="Rectangle 17"/>
            <p:cNvSpPr/>
            <p:nvPr/>
          </p:nvSpPr>
          <p:spPr>
            <a:xfrm>
              <a:off x="7477387" y="482170"/>
              <a:ext cx="4074533" cy="5149101"/>
            </a:xfrm>
            <a:prstGeom prst="rect">
              <a:avLst/>
            </a:prstGeom>
            <a:gradFill>
              <a:gsLst>
                <a:gs pos="0">
                  <a:schemeClr val="bg2">
                    <a:lumMod val="10000"/>
                  </a:schemeClr>
                </a:gs>
                <a:gs pos="100000">
                  <a:schemeClr val="bg2">
                    <a:lumMod val="10000"/>
                  </a:schemeClr>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prstMaterial="matte">
              <a:bevelT w="133350" h="50800" prst="divot"/>
            </a:sp3d>
          </p:spPr>
          <p:style>
            <a:lnRef idx="1">
              <a:schemeClr val="accent1"/>
            </a:lnRef>
            <a:fillRef idx="3">
              <a:schemeClr val="accent1"/>
            </a:fillRef>
            <a:effectRef idx="2">
              <a:schemeClr val="accent1"/>
            </a:effectRef>
            <a:fontRef idx="minor">
              <a:schemeClr val="lt1"/>
            </a:fontRef>
          </p:style>
        </p:sp>
        <p:sp>
          <p:nvSpPr>
            <p:cNvPr id="19" name="Rectangle 18"/>
            <p:cNvSpPr/>
            <p:nvPr/>
          </p:nvSpPr>
          <p:spPr>
            <a:xfrm>
              <a:off x="7790446" y="812506"/>
              <a:ext cx="3450289" cy="4466452"/>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title"/>
          </p:nvPr>
        </p:nvSpPr>
        <p:spPr>
          <a:xfrm>
            <a:off x="1535694" y="1129513"/>
            <a:ext cx="5447840" cy="1830584"/>
          </a:xfrm>
        </p:spPr>
        <p:txBody>
          <a:bodyPr anchor="b">
            <a:normAutofit/>
          </a:bodyPr>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8124389" y="1122542"/>
            <a:ext cx="2791171" cy="3866327"/>
          </a:xfrm>
          <a:solidFill>
            <a:schemeClr val="bg1">
              <a:lumMod val="85000"/>
            </a:schemeClr>
          </a:solidFill>
          <a:ln w="9525" cap="sq">
            <a:noFill/>
            <a:miter lim="800000"/>
          </a:ln>
          <a:effectLst/>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534695" y="3145992"/>
            <a:ext cx="5440037" cy="2003742"/>
          </a:xfrm>
        </p:spPr>
        <p:txBody>
          <a:bodyPr>
            <a:normAutofit/>
          </a:bodyPr>
          <a:lstStyle>
            <a:lvl1pPr marL="0" indent="0" algn="l">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1534695" y="5469856"/>
            <a:ext cx="5440038" cy="320123"/>
          </a:xfrm>
        </p:spPr>
        <p:txBody>
          <a:bodyPr/>
          <a:lstStyle>
            <a:lvl1pPr algn="l">
              <a:defRPr/>
            </a:lvl1pPr>
          </a:lstStyle>
          <a:p>
            <a:fld id="{EA127D55-2672-674C-ABD3-199AB24136BF}" type="datetimeFigureOut">
              <a:rPr lang="en-US" smtClean="0"/>
              <a:t>11/19/2023</a:t>
            </a:fld>
            <a:endParaRPr lang="en-US"/>
          </a:p>
        </p:txBody>
      </p:sp>
      <p:sp>
        <p:nvSpPr>
          <p:cNvPr id="6" name="Footer Placeholder 5"/>
          <p:cNvSpPr>
            <a:spLocks noGrp="1"/>
          </p:cNvSpPr>
          <p:nvPr>
            <p:ph type="ftr" sz="quarter" idx="11"/>
          </p:nvPr>
        </p:nvSpPr>
        <p:spPr>
          <a:xfrm>
            <a:off x="1534910" y="318640"/>
            <a:ext cx="5453475" cy="320931"/>
          </a:xfrm>
        </p:spPr>
        <p:txBody>
          <a:bodyPr/>
          <a:lstStyle/>
          <a:p>
            <a:endParaRPr lang="en-US"/>
          </a:p>
        </p:txBody>
      </p:sp>
      <p:sp>
        <p:nvSpPr>
          <p:cNvPr id="7" name="Slide Number Placeholder 6"/>
          <p:cNvSpPr>
            <a:spLocks noGrp="1"/>
          </p:cNvSpPr>
          <p:nvPr>
            <p:ph type="sldNum" sz="quarter" idx="12"/>
          </p:nvPr>
        </p:nvSpPr>
        <p:spPr/>
        <p:txBody>
          <a:bodyPr/>
          <a:lstStyle/>
          <a:p>
            <a:fld id="{E4715E9A-271E-B042-AF0B-648ACABBFB20}" type="slidenum">
              <a:rPr lang="en-US" smtClean="0"/>
              <a:t>‹#›</a:t>
            </a:fld>
            <a:endParaRPr lang="en-US"/>
          </a:p>
        </p:txBody>
      </p:sp>
      <p:cxnSp>
        <p:nvCxnSpPr>
          <p:cNvPr id="14" name="Straight Connector 13"/>
          <p:cNvCxnSpPr/>
          <p:nvPr/>
        </p:nvCxnSpPr>
        <p:spPr>
          <a:xfrm>
            <a:off x="1371687" y="798973"/>
            <a:ext cx="0" cy="2161124"/>
          </a:xfrm>
          <a:prstGeom prst="line">
            <a:avLst/>
          </a:prstGeom>
          <a:ln w="38100" cmpd="sng">
            <a:solidFill>
              <a:schemeClr val="accent1"/>
            </a:solidFill>
            <a:prstDash val="solid"/>
            <a:tailEnd type="none"/>
          </a:ln>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36496222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A127D55-2672-674C-ABD3-199AB24136BF}" type="datetimeFigureOut">
              <a:rPr lang="en-US" smtClean="0"/>
              <a:t>11/19/2023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4715E9A-271E-B042-AF0B-648ACABBFB20}" type="slidenum">
              <a:rPr lang="en-US" smtClean="0"/>
              <a:t>‹#›</a:t>
            </a:fld>
            <a:endParaRPr lang="en-US"/>
          </a:p>
        </p:txBody>
      </p:sp>
      <p:cxnSp>
        <p:nvCxnSpPr>
          <p:cNvPr id="8" name="Straight Connector 7"/>
          <p:cNvCxnSpPr/>
          <p:nvPr/>
        </p:nvCxnSpPr>
        <p:spPr>
          <a:xfrm>
            <a:off x="1371687" y="798973"/>
            <a:ext cx="0" cy="1067168"/>
          </a:xfrm>
          <a:prstGeom prst="line">
            <a:avLst/>
          </a:prstGeom>
          <a:ln w="38100" cmpd="sng">
            <a:solidFill>
              <a:schemeClr val="accent1"/>
            </a:solidFill>
            <a:prstDash val="solid"/>
            <a:tailEnd type="none"/>
          </a:ln>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17115503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439111" y="883863"/>
            <a:ext cx="1615742" cy="4574999"/>
          </a:xfrm>
        </p:spPr>
        <p:txBody>
          <a:bodyPr vert="eaVert"/>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1534694" y="883863"/>
            <a:ext cx="7738807" cy="4574999"/>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A127D55-2672-674C-ABD3-199AB24136BF}" type="datetimeFigureOut">
              <a:rPr lang="en-US" smtClean="0"/>
              <a:t>11/19/2023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4715E9A-271E-B042-AF0B-648ACABBFB20}" type="slidenum">
              <a:rPr lang="en-US" smtClean="0"/>
              <a:t>‹#›</a:t>
            </a:fld>
            <a:endParaRPr lang="en-US"/>
          </a:p>
        </p:txBody>
      </p:sp>
      <p:cxnSp>
        <p:nvCxnSpPr>
          <p:cNvPr id="8" name="Straight Connector 7"/>
          <p:cNvCxnSpPr/>
          <p:nvPr/>
        </p:nvCxnSpPr>
        <p:spPr>
          <a:xfrm flipH="1">
            <a:off x="9439111" y="719272"/>
            <a:ext cx="1615742" cy="0"/>
          </a:xfrm>
          <a:prstGeom prst="line">
            <a:avLst/>
          </a:prstGeom>
          <a:ln w="38100" cmpd="sng">
            <a:solidFill>
              <a:schemeClr val="accent1"/>
            </a:solidFill>
            <a:prstDash val="solid"/>
            <a:tailEnd type="none"/>
          </a:ln>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36045502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 /><Relationship Id="rId13" Type="http://schemas.openxmlformats.org/officeDocument/2006/relationships/image" Target="../media/image1.jpg" /><Relationship Id="rId3" Type="http://schemas.openxmlformats.org/officeDocument/2006/relationships/slideLayout" Target="../slideLayouts/slideLayout3.xml" /><Relationship Id="rId7" Type="http://schemas.openxmlformats.org/officeDocument/2006/relationships/slideLayout" Target="../slideLayouts/slideLayout7.xml" /><Relationship Id="rId12" Type="http://schemas.openxmlformats.org/officeDocument/2006/relationships/theme" Target="../theme/theme1.xml" /><Relationship Id="rId2" Type="http://schemas.openxmlformats.org/officeDocument/2006/relationships/slideLayout" Target="../slideLayouts/slideLayout2.xml" /><Relationship Id="rId1" Type="http://schemas.openxmlformats.org/officeDocument/2006/relationships/slideLayout" Target="../slideLayouts/slideLayout1.xml" /><Relationship Id="rId6" Type="http://schemas.openxmlformats.org/officeDocument/2006/relationships/slideLayout" Target="../slideLayouts/slideLayout6.xml" /><Relationship Id="rId11" Type="http://schemas.openxmlformats.org/officeDocument/2006/relationships/slideLayout" Target="../slideLayouts/slideLayout11.xml" /><Relationship Id="rId5" Type="http://schemas.openxmlformats.org/officeDocument/2006/relationships/slideLayout" Target="../slideLayouts/slideLayout5.xml" /><Relationship Id="rId10" Type="http://schemas.openxmlformats.org/officeDocument/2006/relationships/slideLayout" Target="../slideLayouts/slideLayout10.xml" /><Relationship Id="rId4" Type="http://schemas.openxmlformats.org/officeDocument/2006/relationships/slideLayout" Target="../slideLayouts/slideLayout4.xml" /><Relationship Id="rId9" Type="http://schemas.openxmlformats.org/officeDocument/2006/relationships/slideLayout" Target="../slideLayouts/slideLayout9.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9" name="Rectangle 8"/>
          <p:cNvSpPr/>
          <p:nvPr/>
        </p:nvSpPr>
        <p:spPr>
          <a:xfrm>
            <a:off x="0" y="2015732"/>
            <a:ext cx="12192000" cy="4118829"/>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pic>
        <p:nvPicPr>
          <p:cNvPr id="7" name="Picture 6"/>
          <p:cNvPicPr>
            <a:picLocks noChangeAspect="1"/>
          </p:cNvPicPr>
          <p:nvPr/>
        </p:nvPicPr>
        <p:blipFill rotWithShape="1">
          <a:blip r:embed="rId13"/>
          <a:srcRect t="2769" b="-2769"/>
          <a:stretch/>
        </p:blipFill>
        <p:spPr>
          <a:xfrm>
            <a:off x="0" y="6135624"/>
            <a:ext cx="12192000" cy="742950"/>
          </a:xfrm>
          <a:prstGeom prst="rect">
            <a:avLst/>
          </a:prstGeom>
        </p:spPr>
      </p:pic>
      <p:sp>
        <p:nvSpPr>
          <p:cNvPr id="2" name="Title Placeholder 1"/>
          <p:cNvSpPr>
            <a:spLocks noGrp="1"/>
          </p:cNvSpPr>
          <p:nvPr>
            <p:ph type="title"/>
          </p:nvPr>
        </p:nvSpPr>
        <p:spPr>
          <a:xfrm>
            <a:off x="1534696" y="804519"/>
            <a:ext cx="9520158" cy="1049235"/>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1534696" y="2015732"/>
            <a:ext cx="9520158" cy="345061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554138" y="330370"/>
            <a:ext cx="3500715" cy="309201"/>
          </a:xfrm>
          <a:prstGeom prst="rect">
            <a:avLst/>
          </a:prstGeom>
        </p:spPr>
        <p:txBody>
          <a:bodyPr vert="horz" lIns="91440" tIns="45720" rIns="91440" bIns="45720" rtlCol="0" anchor="ctr"/>
          <a:lstStyle>
            <a:lvl1pPr algn="r">
              <a:defRPr sz="1000">
                <a:solidFill>
                  <a:schemeClr val="tx1">
                    <a:tint val="75000"/>
                  </a:schemeClr>
                </a:solidFill>
              </a:defRPr>
            </a:lvl1pPr>
          </a:lstStyle>
          <a:p>
            <a:fld id="{EA127D55-2672-674C-ABD3-199AB24136BF}" type="datetimeFigureOut">
              <a:rPr lang="en-US" smtClean="0"/>
              <a:t>11/19/2023</a:t>
            </a:fld>
            <a:endParaRPr lang="en-US"/>
          </a:p>
        </p:txBody>
      </p:sp>
      <p:sp>
        <p:nvSpPr>
          <p:cNvPr id="5" name="Footer Placeholder 4"/>
          <p:cNvSpPr>
            <a:spLocks noGrp="1"/>
          </p:cNvSpPr>
          <p:nvPr>
            <p:ph type="ftr" sz="quarter" idx="3"/>
          </p:nvPr>
        </p:nvSpPr>
        <p:spPr>
          <a:xfrm>
            <a:off x="1534695" y="329307"/>
            <a:ext cx="5855719" cy="309201"/>
          </a:xfrm>
          <a:prstGeom prst="rect">
            <a:avLst/>
          </a:prstGeom>
        </p:spPr>
        <p:txBody>
          <a:bodyPr vert="horz" lIns="91440" tIns="45720" rIns="91440" bIns="45720" rtlCol="0" anchor="ctr"/>
          <a:lstStyle>
            <a:lvl1pPr algn="l">
              <a:defRPr sz="10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480060" y="798973"/>
            <a:ext cx="811019" cy="503578"/>
          </a:xfrm>
          <a:prstGeom prst="rect">
            <a:avLst/>
          </a:prstGeom>
        </p:spPr>
        <p:txBody>
          <a:bodyPr vert="horz" lIns="91440" tIns="45720" rIns="91440" bIns="45720" rtlCol="0" anchor="t"/>
          <a:lstStyle>
            <a:lvl1pPr algn="r">
              <a:defRPr sz="2800">
                <a:solidFill>
                  <a:schemeClr val="accent1"/>
                </a:solidFill>
              </a:defRPr>
            </a:lvl1pPr>
          </a:lstStyle>
          <a:p>
            <a:fld id="{E4715E9A-271E-B042-AF0B-648ACABBFB20}" type="slidenum">
              <a:rPr lang="en-US" smtClean="0"/>
              <a:t>‹#›</a:t>
            </a:fld>
            <a:endParaRPr lang="en-US"/>
          </a:p>
        </p:txBody>
      </p:sp>
      <p:cxnSp>
        <p:nvCxnSpPr>
          <p:cNvPr id="12" name="Straight Connector 11"/>
          <p:cNvCxnSpPr/>
          <p:nvPr/>
        </p:nvCxnSpPr>
        <p:spPr>
          <a:xfrm>
            <a:off x="0" y="6141705"/>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218112898"/>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defTabSz="914400" rtl="0" eaLnBrk="1" latinLnBrk="0" hangingPunct="1">
        <a:lnSpc>
          <a:spcPct val="90000"/>
        </a:lnSpc>
        <a:spcBef>
          <a:spcPct val="0"/>
        </a:spcBef>
        <a:buNone/>
        <a:defRPr sz="3200" b="0" i="0" kern="1200" cap="none">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accent1"/>
        </a:buClr>
        <a:buSzPct val="100000"/>
        <a:buFont typeface="Arial" panose="020B0604020202020204" pitchFamily="34" charset="0"/>
        <a:buChar char="•"/>
        <a:defRPr sz="2000" kern="120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800" kern="1200" cap="none"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600" kern="120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400" kern="1200" cap="none"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png" /><Relationship Id="rId2" Type="http://schemas.openxmlformats.org/officeDocument/2006/relationships/image" Target="../media/image2.png" /><Relationship Id="rId1" Type="http://schemas.openxmlformats.org/officeDocument/2006/relationships/slideLayout" Target="../slideLayouts/slideLayout1.xml" /></Relationships>
</file>

<file path=ppt/slides/_rels/slide2.xml.rels><?xml version="1.0" encoding="UTF-8" standalone="yes"?>
<Relationships xmlns="http://schemas.openxmlformats.org/package/2006/relationships"><Relationship Id="rId3" Type="http://schemas.openxmlformats.org/officeDocument/2006/relationships/image" Target="../media/image4.jpeg" /><Relationship Id="rId2" Type="http://schemas.openxmlformats.org/officeDocument/2006/relationships/notesSlide" Target="../notesSlides/notesSlide1.xml" /><Relationship Id="rId1" Type="http://schemas.openxmlformats.org/officeDocument/2006/relationships/slideLayout" Target="../slideLayouts/slideLayout2.xml" /></Relationships>
</file>

<file path=ppt/slides/_rels/slide3.xml.rels><?xml version="1.0" encoding="UTF-8" standalone="yes"?>
<Relationships xmlns="http://schemas.openxmlformats.org/package/2006/relationships"><Relationship Id="rId3" Type="http://schemas.openxmlformats.org/officeDocument/2006/relationships/image" Target="../media/image5.jpeg" /><Relationship Id="rId2" Type="http://schemas.openxmlformats.org/officeDocument/2006/relationships/notesSlide" Target="../notesSlides/notesSlide2.xml" /><Relationship Id="rId1" Type="http://schemas.openxmlformats.org/officeDocument/2006/relationships/slideLayout" Target="../slideLayouts/slideLayout2.xml" /></Relationships>
</file>

<file path=ppt/slides/_rels/slide4.xml.rels><?xml version="1.0" encoding="UTF-8" standalone="yes"?>
<Relationships xmlns="http://schemas.openxmlformats.org/package/2006/relationships"><Relationship Id="rId3" Type="http://schemas.openxmlformats.org/officeDocument/2006/relationships/image" Target="../media/image6.jpeg" /><Relationship Id="rId2" Type="http://schemas.openxmlformats.org/officeDocument/2006/relationships/notesSlide" Target="../notesSlides/notesSlide3.xml" /><Relationship Id="rId1" Type="http://schemas.openxmlformats.org/officeDocument/2006/relationships/slideLayout" Target="../slideLayouts/slideLayout2.xml" /></Relationships>
</file>

<file path=ppt/slides/_rels/slide5.xml.rels><?xml version="1.0" encoding="UTF-8" standalone="yes"?>
<Relationships xmlns="http://schemas.openxmlformats.org/package/2006/relationships"><Relationship Id="rId3" Type="http://schemas.openxmlformats.org/officeDocument/2006/relationships/image" Target="../media/image7.jpeg" /><Relationship Id="rId2" Type="http://schemas.openxmlformats.org/officeDocument/2006/relationships/notesSlide" Target="../notesSlides/notesSlide4.xml" /><Relationship Id="rId1" Type="http://schemas.openxmlformats.org/officeDocument/2006/relationships/slideLayout" Target="../slideLayouts/slideLayout2.xml" /></Relationships>
</file>

<file path=ppt/slides/_rels/slide6.xml.rels><?xml version="1.0" encoding="UTF-8" standalone="yes"?>
<Relationships xmlns="http://schemas.openxmlformats.org/package/2006/relationships"><Relationship Id="rId3" Type="http://schemas.openxmlformats.org/officeDocument/2006/relationships/image" Target="../media/image8.png" /><Relationship Id="rId2" Type="http://schemas.openxmlformats.org/officeDocument/2006/relationships/notesSlide" Target="../notesSlides/notesSlide5.xml" /><Relationship Id="rId1" Type="http://schemas.openxmlformats.org/officeDocument/2006/relationships/slideLayout" Target="../slideLayouts/slideLayout2.xml" /></Relationships>
</file>

<file path=ppt/slides/_rels/slide7.xml.rels><?xml version="1.0" encoding="UTF-8" standalone="yes"?>
<Relationships xmlns="http://schemas.openxmlformats.org/package/2006/relationships"><Relationship Id="rId3" Type="http://schemas.openxmlformats.org/officeDocument/2006/relationships/image" Target="../media/image9.png" /><Relationship Id="rId2" Type="http://schemas.openxmlformats.org/officeDocument/2006/relationships/notesSlide" Target="../notesSlides/notesSlide6.xml" /><Relationship Id="rId1" Type="http://schemas.openxmlformats.org/officeDocument/2006/relationships/slideLayout" Target="../slideLayouts/slideLayout2.xml" /></Relationships>
</file>

<file path=ppt/slides/_rels/slide8.xml.rels><?xml version="1.0" encoding="UTF-8" standalone="yes"?>
<Relationships xmlns="http://schemas.openxmlformats.org/package/2006/relationships"><Relationship Id="rId3" Type="http://schemas.openxmlformats.org/officeDocument/2006/relationships/image" Target="../media/image10.jpeg" /><Relationship Id="rId2" Type="http://schemas.openxmlformats.org/officeDocument/2006/relationships/notesSlide" Target="../notesSlides/notesSlide7.xml" /><Relationship Id="rId1" Type="http://schemas.openxmlformats.org/officeDocument/2006/relationships/slideLayout" Target="../slideLayouts/slideLayout2.xml" /></Relationships>
</file>

<file path=ppt/slides/_rels/slide9.xml.rels><?xml version="1.0" encoding="UTF-8" standalone="yes"?>
<Relationships xmlns="http://schemas.openxmlformats.org/package/2006/relationships"><Relationship Id="rId3" Type="http://schemas.openxmlformats.org/officeDocument/2006/relationships/image" Target="../media/image11.jpeg" /><Relationship Id="rId2" Type="http://schemas.openxmlformats.org/officeDocument/2006/relationships/notesSlide" Target="../notesSlides/notesSlide8.xml" /><Relationship Id="rId1" Type="http://schemas.openxmlformats.org/officeDocument/2006/relationships/slideLayout" Target="../slideLayouts/slideLayout2.xml" /></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11.xml.rels><?xml version="1.0" encoding="UTF-8" standalone="yes"?>
<Relationships xmlns="http://schemas.openxmlformats.org/package/2006/relationships"><Relationship Id="rId2" Type="http://schemas.openxmlformats.org/officeDocument/2006/relationships/image" Target="../media/image12.jpeg" /><Relationship Id="rId1" Type="http://schemas.openxmlformats.org/officeDocument/2006/relationships/slideLayout" Target="../slideLayouts/slideLayout2.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AB571D-A7A0-D54E-A8E4-EA5350ECC82E}"/>
              </a:ext>
            </a:extLst>
          </p:cNvPr>
          <p:cNvSpPr>
            <a:spLocks noGrp="1"/>
          </p:cNvSpPr>
          <p:nvPr>
            <p:ph type="ctrTitle"/>
          </p:nvPr>
        </p:nvSpPr>
        <p:spPr/>
        <p:txBody>
          <a:bodyPr>
            <a:normAutofit/>
          </a:bodyPr>
          <a:lstStyle/>
          <a:p>
            <a:r>
              <a:rPr lang="en-US" sz="4000" dirty="0"/>
              <a:t>International Business Communications </a:t>
            </a:r>
            <a:br>
              <a:rPr lang="en-US" sz="4000" dirty="0"/>
            </a:br>
            <a:r>
              <a:rPr lang="en-US" sz="4000" dirty="0"/>
              <a:t>Company: Bite of Britain</a:t>
            </a:r>
            <a:br>
              <a:rPr lang="en-US" sz="4000" dirty="0"/>
            </a:br>
            <a:endParaRPr lang="en-US" sz="4000" dirty="0"/>
          </a:p>
        </p:txBody>
      </p:sp>
      <p:sp>
        <p:nvSpPr>
          <p:cNvPr id="3" name="Subtitle 2">
            <a:extLst>
              <a:ext uri="{FF2B5EF4-FFF2-40B4-BE49-F238E27FC236}">
                <a16:creationId xmlns:a16="http://schemas.microsoft.com/office/drawing/2014/main" id="{ABFE678E-D9C1-6B45-BE14-7BFDD60A94FA}"/>
              </a:ext>
            </a:extLst>
          </p:cNvPr>
          <p:cNvSpPr>
            <a:spLocks noGrp="1"/>
          </p:cNvSpPr>
          <p:nvPr>
            <p:ph type="subTitle" idx="1"/>
          </p:nvPr>
        </p:nvSpPr>
        <p:spPr/>
        <p:txBody>
          <a:bodyPr/>
          <a:lstStyle/>
          <a:p>
            <a:r>
              <a:rPr lang="en-US" dirty="0" err="1"/>
              <a:t>Kostadin</a:t>
            </a:r>
            <a:r>
              <a:rPr lang="en-US" dirty="0"/>
              <a:t> Dimitrov </a:t>
            </a:r>
            <a:r>
              <a:rPr lang="en-US" dirty="0" err="1"/>
              <a:t>Kostov</a:t>
            </a:r>
            <a:endParaRPr lang="en-US" dirty="0"/>
          </a:p>
          <a:p>
            <a:r>
              <a:rPr lang="en-US" dirty="0"/>
              <a:t>2115193</a:t>
            </a:r>
          </a:p>
        </p:txBody>
      </p:sp>
      <p:pic>
        <p:nvPicPr>
          <p:cNvPr id="10242" name="Picture 2" descr="Bite Sized Britain - Britain's amazing history and culture">
            <a:extLst>
              <a:ext uri="{FF2B5EF4-FFF2-40B4-BE49-F238E27FC236}">
                <a16:creationId xmlns:a16="http://schemas.microsoft.com/office/drawing/2014/main" id="{6A8CDFD5-DDC1-D947-96F5-CD6BE1F9000F}"/>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686299" y="4020014"/>
            <a:ext cx="3394075" cy="1807235"/>
          </a:xfrm>
          <a:prstGeom prst="roundRect">
            <a:avLst>
              <a:gd name="adj" fmla="val 16667"/>
            </a:avLst>
          </a:prstGeom>
          <a:ln>
            <a:noFill/>
          </a:ln>
          <a:effectLst>
            <a:outerShdw blurRad="152400" dist="12000" dir="900000" sy="98000" kx="110000" ky="200000" algn="tl" rotWithShape="0">
              <a:srgbClr val="000000">
                <a:alpha val="30000"/>
              </a:srgbClr>
            </a:outerShdw>
          </a:effectLst>
          <a:scene3d>
            <a:camera prst="perspectiveRelaxed">
              <a:rot lat="19800000" lon="1200000" rev="20820000"/>
            </a:camera>
            <a:lightRig rig="threePt" dir="t"/>
          </a:scene3d>
          <a:sp3d contourW="6350" prstMaterial="matte">
            <a:bevelT w="101600" h="101600"/>
            <a:contourClr>
              <a:srgbClr val="969696"/>
            </a:contourClr>
          </a:sp3d>
          <a:extLst>
            <a:ext uri="{909E8E84-426E-40DD-AFC4-6F175D3DCCD1}">
              <a14:hiddenFill xmlns:a14="http://schemas.microsoft.com/office/drawing/2010/main">
                <a:solidFill>
                  <a:srgbClr val="FFFFFF"/>
                </a:solidFill>
              </a14:hiddenFill>
            </a:ext>
          </a:extLst>
        </p:spPr>
      </p:pic>
      <p:pic>
        <p:nvPicPr>
          <p:cNvPr id="4" name="Picture 3">
            <a:extLst>
              <a:ext uri="{FF2B5EF4-FFF2-40B4-BE49-F238E27FC236}">
                <a16:creationId xmlns:a16="http://schemas.microsoft.com/office/drawing/2014/main" id="{48F4CE5E-1EE9-2743-A58D-61DF45C4033D}"/>
              </a:ext>
            </a:extLst>
          </p:cNvPr>
          <p:cNvPicPr>
            <a:picLocks noChangeAspect="1"/>
          </p:cNvPicPr>
          <p:nvPr/>
        </p:nvPicPr>
        <p:blipFill>
          <a:blip r:embed="rId3"/>
          <a:stretch>
            <a:fillRect/>
          </a:stretch>
        </p:blipFill>
        <p:spPr>
          <a:xfrm>
            <a:off x="9041376" y="1234880"/>
            <a:ext cx="2781300" cy="977900"/>
          </a:xfrm>
          <a:prstGeom prst="rect">
            <a:avLst/>
          </a:prstGeom>
        </p:spPr>
      </p:pic>
    </p:spTree>
    <p:extLst>
      <p:ext uri="{BB962C8B-B14F-4D97-AF65-F5344CB8AC3E}">
        <p14:creationId xmlns:p14="http://schemas.microsoft.com/office/powerpoint/2010/main" val="196626676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B8A4B4-1C23-9A46-A04D-400759430776}"/>
              </a:ext>
            </a:extLst>
          </p:cNvPr>
          <p:cNvSpPr>
            <a:spLocks noGrp="1"/>
          </p:cNvSpPr>
          <p:nvPr>
            <p:ph type="title"/>
          </p:nvPr>
        </p:nvSpPr>
        <p:spPr/>
        <p:txBody>
          <a:bodyPr/>
          <a:lstStyle/>
          <a:p>
            <a:r>
              <a:rPr lang="en-US" dirty="0"/>
              <a:t>Introduction</a:t>
            </a:r>
          </a:p>
        </p:txBody>
      </p:sp>
      <p:sp>
        <p:nvSpPr>
          <p:cNvPr id="3" name="Content Placeholder 2">
            <a:extLst>
              <a:ext uri="{FF2B5EF4-FFF2-40B4-BE49-F238E27FC236}">
                <a16:creationId xmlns:a16="http://schemas.microsoft.com/office/drawing/2014/main" id="{B2A7C901-2BEC-B748-B204-A78276D7E133}"/>
              </a:ext>
            </a:extLst>
          </p:cNvPr>
          <p:cNvSpPr>
            <a:spLocks noGrp="1"/>
          </p:cNvSpPr>
          <p:nvPr>
            <p:ph idx="1"/>
          </p:nvPr>
        </p:nvSpPr>
        <p:spPr/>
        <p:txBody>
          <a:bodyPr>
            <a:normAutofit/>
          </a:bodyPr>
          <a:lstStyle/>
          <a:p>
            <a:r>
              <a:rPr lang="en-US" dirty="0"/>
              <a:t>There are more similarities to German culture in UK than there are differences, but "Bite of Britain" does a good job of capturing the essence of British food. </a:t>
            </a:r>
          </a:p>
          <a:p>
            <a:r>
              <a:rPr lang="en-US" dirty="0"/>
              <a:t>Their shared language has a common Germanic history, each group has its own distinct dialect and vocabulary. </a:t>
            </a:r>
          </a:p>
          <a:p>
            <a:r>
              <a:rPr lang="en-US" dirty="0"/>
              <a:t>Social services, religious customs, and business ideas may vary greatly from one culture to the next, despite similarities in government systems and work ethics.</a:t>
            </a:r>
          </a:p>
        </p:txBody>
      </p:sp>
      <p:pic>
        <p:nvPicPr>
          <p:cNvPr id="1026" name="Picture 2" descr="The Importance of the Introduction | Lisa's Study Guides">
            <a:extLst>
              <a:ext uri="{FF2B5EF4-FFF2-40B4-BE49-F238E27FC236}">
                <a16:creationId xmlns:a16="http://schemas.microsoft.com/office/drawing/2014/main" id="{5E83D94A-00BD-1C43-B9B0-5521C8F31D6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720486" y="4579088"/>
            <a:ext cx="2358341" cy="1320671"/>
          </a:xfrm>
          <a:prstGeom prst="roundRect">
            <a:avLst>
              <a:gd name="adj" fmla="val 16667"/>
            </a:avLst>
          </a:prstGeom>
          <a:ln>
            <a:noFill/>
          </a:ln>
          <a:effectLst>
            <a:outerShdw blurRad="152400" dist="12000" dir="900000" sy="98000" kx="110000" ky="200000" algn="tl" rotWithShape="0">
              <a:srgbClr val="000000">
                <a:alpha val="30000"/>
              </a:srgbClr>
            </a:outerShdw>
          </a:effectLst>
          <a:scene3d>
            <a:camera prst="perspectiveRelaxed">
              <a:rot lat="19800000" lon="1200000" rev="20820000"/>
            </a:camera>
            <a:lightRig rig="threePt" dir="t"/>
          </a:scene3d>
          <a:sp3d contourW="6350" prstMaterial="matte">
            <a:bevelT w="101600" h="101600"/>
            <a:contourClr>
              <a:srgbClr val="969696"/>
            </a:contourClr>
          </a:sp3d>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87214657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DCDD93-8878-7A4E-9749-EEC744BCD293}"/>
              </a:ext>
            </a:extLst>
          </p:cNvPr>
          <p:cNvSpPr>
            <a:spLocks noGrp="1"/>
          </p:cNvSpPr>
          <p:nvPr>
            <p:ph type="title"/>
          </p:nvPr>
        </p:nvSpPr>
        <p:spPr/>
        <p:txBody>
          <a:bodyPr/>
          <a:lstStyle/>
          <a:p>
            <a:r>
              <a:rPr lang="en-US" dirty="0"/>
              <a:t>Language</a:t>
            </a:r>
          </a:p>
        </p:txBody>
      </p:sp>
      <p:sp>
        <p:nvSpPr>
          <p:cNvPr id="3" name="Content Placeholder 2">
            <a:extLst>
              <a:ext uri="{FF2B5EF4-FFF2-40B4-BE49-F238E27FC236}">
                <a16:creationId xmlns:a16="http://schemas.microsoft.com/office/drawing/2014/main" id="{4CD40A46-71F4-A84B-86DE-20CB7E4A1BD6}"/>
              </a:ext>
            </a:extLst>
          </p:cNvPr>
          <p:cNvSpPr>
            <a:spLocks noGrp="1"/>
          </p:cNvSpPr>
          <p:nvPr>
            <p:ph idx="1"/>
          </p:nvPr>
        </p:nvSpPr>
        <p:spPr/>
        <p:txBody>
          <a:bodyPr>
            <a:normAutofit/>
          </a:bodyPr>
          <a:lstStyle/>
          <a:p>
            <a:r>
              <a:rPr lang="en-US" b="1" dirty="0"/>
              <a:t>Similarity</a:t>
            </a:r>
          </a:p>
          <a:p>
            <a:pPr marL="0" indent="0">
              <a:buNone/>
            </a:pPr>
            <a:r>
              <a:rPr lang="en-US" dirty="0"/>
              <a:t>The official languages of both the United Kingdom and Germany are Germanic. The United Kingdom's official language is English, whereas Germany's is German. Their shared Germanic ancestry accounts for some of the language's similarities.</a:t>
            </a:r>
          </a:p>
          <a:p>
            <a:r>
              <a:rPr lang="en-US" b="1" dirty="0"/>
              <a:t>Variations</a:t>
            </a:r>
          </a:p>
          <a:p>
            <a:pPr marL="0" indent="0">
              <a:buNone/>
            </a:pPr>
            <a:r>
              <a:rPr lang="en-US" dirty="0"/>
              <a:t>Naturally, there are differences in the particular languages, accents, and dialects spoken in each country. Grammar rules, vocabulary, and pronunciation vary greatly between the two languages.</a:t>
            </a:r>
          </a:p>
        </p:txBody>
      </p:sp>
      <p:pic>
        <p:nvPicPr>
          <p:cNvPr id="2050" name="Picture 2" descr="Describing language - OpenLearn - Open University">
            <a:extLst>
              <a:ext uri="{FF2B5EF4-FFF2-40B4-BE49-F238E27FC236}">
                <a16:creationId xmlns:a16="http://schemas.microsoft.com/office/drawing/2014/main" id="{4AC8B749-F69E-5E48-A7B8-432CBF3FA1F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905367" y="4989006"/>
            <a:ext cx="2065682" cy="104923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64843976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956E1A-D01D-6F4B-831F-3E5E6BCE3FA9}"/>
              </a:ext>
            </a:extLst>
          </p:cNvPr>
          <p:cNvSpPr>
            <a:spLocks noGrp="1"/>
          </p:cNvSpPr>
          <p:nvPr>
            <p:ph type="title"/>
          </p:nvPr>
        </p:nvSpPr>
        <p:spPr/>
        <p:txBody>
          <a:bodyPr/>
          <a:lstStyle/>
          <a:p>
            <a:r>
              <a:rPr lang="en-US" dirty="0"/>
              <a:t>Ethnic Makeup</a:t>
            </a:r>
          </a:p>
        </p:txBody>
      </p:sp>
      <p:sp>
        <p:nvSpPr>
          <p:cNvPr id="3" name="Content Placeholder 2">
            <a:extLst>
              <a:ext uri="{FF2B5EF4-FFF2-40B4-BE49-F238E27FC236}">
                <a16:creationId xmlns:a16="http://schemas.microsoft.com/office/drawing/2014/main" id="{34A57800-20FD-C44E-826C-47DCDB09543B}"/>
              </a:ext>
            </a:extLst>
          </p:cNvPr>
          <p:cNvSpPr>
            <a:spLocks noGrp="1"/>
          </p:cNvSpPr>
          <p:nvPr>
            <p:ph idx="1"/>
          </p:nvPr>
        </p:nvSpPr>
        <p:spPr/>
        <p:txBody>
          <a:bodyPr/>
          <a:lstStyle/>
          <a:p>
            <a:r>
              <a:rPr lang="en-US" dirty="0"/>
              <a:t>Similarity</a:t>
            </a:r>
          </a:p>
          <a:p>
            <a:pPr marL="0" indent="0">
              <a:buNone/>
            </a:pPr>
            <a:r>
              <a:rPr lang="en-US" dirty="0"/>
              <a:t>The United Kingdom and Germany both have large immigrant populations and are therefore culturally varied. Because of this, their traditions and cuisines have flourished.</a:t>
            </a:r>
          </a:p>
          <a:p>
            <a:r>
              <a:rPr lang="en-US" dirty="0"/>
              <a:t>Variations</a:t>
            </a:r>
          </a:p>
          <a:p>
            <a:pPr marL="0" indent="0">
              <a:buNone/>
            </a:pPr>
            <a:r>
              <a:rPr lang="en-US" dirty="0"/>
              <a:t>Different types of immigrants make up different communities. In the UK, the focus is on discover individuals from former British colonies whereas Germany has a strong Turkish immigrant community.</a:t>
            </a:r>
          </a:p>
          <a:p>
            <a:endParaRPr lang="en-US" dirty="0"/>
          </a:p>
        </p:txBody>
      </p:sp>
      <p:pic>
        <p:nvPicPr>
          <p:cNvPr id="3074" name="Picture 2" descr="Language Connect | Lighthouse Translations">
            <a:extLst>
              <a:ext uri="{FF2B5EF4-FFF2-40B4-BE49-F238E27FC236}">
                <a16:creationId xmlns:a16="http://schemas.microsoft.com/office/drawing/2014/main" id="{49303F70-01A2-EA48-925D-57DE252BC3E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527004" y="5018670"/>
            <a:ext cx="2260600" cy="89535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87649405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956E1A-D01D-6F4B-831F-3E5E6BCE3FA9}"/>
              </a:ext>
            </a:extLst>
          </p:cNvPr>
          <p:cNvSpPr>
            <a:spLocks noGrp="1"/>
          </p:cNvSpPr>
          <p:nvPr>
            <p:ph type="title"/>
          </p:nvPr>
        </p:nvSpPr>
        <p:spPr/>
        <p:txBody>
          <a:bodyPr/>
          <a:lstStyle/>
          <a:p>
            <a:r>
              <a:rPr lang="en-US" dirty="0"/>
              <a:t>Social Structures</a:t>
            </a:r>
          </a:p>
        </p:txBody>
      </p:sp>
      <p:sp>
        <p:nvSpPr>
          <p:cNvPr id="3" name="Content Placeholder 2">
            <a:extLst>
              <a:ext uri="{FF2B5EF4-FFF2-40B4-BE49-F238E27FC236}">
                <a16:creationId xmlns:a16="http://schemas.microsoft.com/office/drawing/2014/main" id="{34A57800-20FD-C44E-826C-47DCDB09543B}"/>
              </a:ext>
            </a:extLst>
          </p:cNvPr>
          <p:cNvSpPr>
            <a:spLocks noGrp="1"/>
          </p:cNvSpPr>
          <p:nvPr>
            <p:ph idx="1"/>
          </p:nvPr>
        </p:nvSpPr>
        <p:spPr/>
        <p:txBody>
          <a:bodyPr/>
          <a:lstStyle/>
          <a:p>
            <a:r>
              <a:rPr lang="en-US" b="1" dirty="0"/>
              <a:t>Similarity</a:t>
            </a:r>
          </a:p>
          <a:p>
            <a:pPr marL="0" indent="0">
              <a:buNone/>
            </a:pPr>
            <a:r>
              <a:rPr lang="en-US" dirty="0"/>
              <a:t>Both governments UK and Germany are democratic, and their people are well-provided for via various forms of social assistance.</a:t>
            </a:r>
          </a:p>
          <a:p>
            <a:r>
              <a:rPr lang="en-US" b="1" dirty="0"/>
              <a:t>Variations</a:t>
            </a:r>
          </a:p>
          <a:p>
            <a:pPr marL="0" indent="0">
              <a:buNone/>
            </a:pPr>
            <a:r>
              <a:rPr lang="en-US" dirty="0"/>
              <a:t>Citizens of both nations are supported by democratic governments and social safety nets.</a:t>
            </a:r>
          </a:p>
          <a:p>
            <a:endParaRPr lang="en-US" dirty="0"/>
          </a:p>
        </p:txBody>
      </p:sp>
      <p:pic>
        <p:nvPicPr>
          <p:cNvPr id="4098" name="Picture 2" descr="How does social structure affect international business? - University of  York">
            <a:extLst>
              <a:ext uri="{FF2B5EF4-FFF2-40B4-BE49-F238E27FC236}">
                <a16:creationId xmlns:a16="http://schemas.microsoft.com/office/drawing/2014/main" id="{4B5A110F-F090-DA4C-B3E5-8370DA1A2DD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360373" y="4500563"/>
            <a:ext cx="2593861" cy="145256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14508944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956E1A-D01D-6F4B-831F-3E5E6BCE3FA9}"/>
              </a:ext>
            </a:extLst>
          </p:cNvPr>
          <p:cNvSpPr>
            <a:spLocks noGrp="1"/>
          </p:cNvSpPr>
          <p:nvPr>
            <p:ph type="title"/>
          </p:nvPr>
        </p:nvSpPr>
        <p:spPr/>
        <p:txBody>
          <a:bodyPr/>
          <a:lstStyle/>
          <a:p>
            <a:r>
              <a:rPr lang="en-US" dirty="0"/>
              <a:t>Religious Values</a:t>
            </a:r>
          </a:p>
        </p:txBody>
      </p:sp>
      <p:sp>
        <p:nvSpPr>
          <p:cNvPr id="3" name="Content Placeholder 2">
            <a:extLst>
              <a:ext uri="{FF2B5EF4-FFF2-40B4-BE49-F238E27FC236}">
                <a16:creationId xmlns:a16="http://schemas.microsoft.com/office/drawing/2014/main" id="{34A57800-20FD-C44E-826C-47DCDB09543B}"/>
              </a:ext>
            </a:extLst>
          </p:cNvPr>
          <p:cNvSpPr>
            <a:spLocks noGrp="1"/>
          </p:cNvSpPr>
          <p:nvPr>
            <p:ph idx="1"/>
          </p:nvPr>
        </p:nvSpPr>
        <p:spPr/>
        <p:txBody>
          <a:bodyPr/>
          <a:lstStyle/>
          <a:p>
            <a:r>
              <a:rPr lang="en-US" b="1" dirty="0"/>
              <a:t>Similarity</a:t>
            </a:r>
          </a:p>
          <a:p>
            <a:pPr marL="0" indent="0">
              <a:buNone/>
            </a:pPr>
            <a:r>
              <a:rPr lang="en-US" dirty="0"/>
              <a:t>Christians make up a significant portion of the population in both the United Kingdom and Germany.</a:t>
            </a:r>
          </a:p>
          <a:p>
            <a:r>
              <a:rPr lang="en-US" b="1" dirty="0"/>
              <a:t>Variations</a:t>
            </a:r>
          </a:p>
          <a:p>
            <a:pPr marL="0" indent="0">
              <a:buNone/>
            </a:pPr>
            <a:r>
              <a:rPr lang="en-US" dirty="0"/>
              <a:t>Religion and religious diversity are found at varying levels. While Catholics and Protestants make up a significant portion of Germany's population, secularism and religious plurality are on the rise in the United Kingdom.</a:t>
            </a:r>
          </a:p>
          <a:p>
            <a:pPr marL="0" indent="0">
              <a:buNone/>
            </a:pPr>
            <a:endParaRPr lang="en-US" dirty="0"/>
          </a:p>
          <a:p>
            <a:endParaRPr lang="en-US" dirty="0"/>
          </a:p>
        </p:txBody>
      </p:sp>
      <p:pic>
        <p:nvPicPr>
          <p:cNvPr id="5122" name="Picture 2" descr="Role of good family education and religious values in shaping life | The  Asian Age Online, Bangladesh">
            <a:extLst>
              <a:ext uri="{FF2B5EF4-FFF2-40B4-BE49-F238E27FC236}">
                <a16:creationId xmlns:a16="http://schemas.microsoft.com/office/drawing/2014/main" id="{E6B90BDC-3D30-ED48-92B0-CF39AC080C0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0657304" y="4682680"/>
            <a:ext cx="1259518" cy="121001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42133369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956E1A-D01D-6F4B-831F-3E5E6BCE3FA9}"/>
              </a:ext>
            </a:extLst>
          </p:cNvPr>
          <p:cNvSpPr>
            <a:spLocks noGrp="1"/>
          </p:cNvSpPr>
          <p:nvPr>
            <p:ph type="title"/>
          </p:nvPr>
        </p:nvSpPr>
        <p:spPr/>
        <p:txBody>
          <a:bodyPr/>
          <a:lstStyle/>
          <a:p>
            <a:r>
              <a:rPr lang="en-US" dirty="0"/>
              <a:t>Business and Work-related Values</a:t>
            </a:r>
          </a:p>
        </p:txBody>
      </p:sp>
      <p:sp>
        <p:nvSpPr>
          <p:cNvPr id="3" name="Content Placeholder 2">
            <a:extLst>
              <a:ext uri="{FF2B5EF4-FFF2-40B4-BE49-F238E27FC236}">
                <a16:creationId xmlns:a16="http://schemas.microsoft.com/office/drawing/2014/main" id="{34A57800-20FD-C44E-826C-47DCDB09543B}"/>
              </a:ext>
            </a:extLst>
          </p:cNvPr>
          <p:cNvSpPr>
            <a:spLocks noGrp="1"/>
          </p:cNvSpPr>
          <p:nvPr>
            <p:ph idx="1"/>
          </p:nvPr>
        </p:nvSpPr>
        <p:spPr/>
        <p:txBody>
          <a:bodyPr/>
          <a:lstStyle/>
          <a:p>
            <a:r>
              <a:rPr lang="en-US" b="1" dirty="0"/>
              <a:t>Similarity</a:t>
            </a:r>
          </a:p>
          <a:p>
            <a:pPr marL="0" indent="0">
              <a:buNone/>
            </a:pPr>
            <a:r>
              <a:rPr lang="en-US" dirty="0"/>
              <a:t>Punctuality and professionalism are highly prized in both national and international arenas of business.</a:t>
            </a:r>
          </a:p>
          <a:p>
            <a:r>
              <a:rPr lang="en-US" b="1" dirty="0"/>
              <a:t>Variations</a:t>
            </a:r>
          </a:p>
          <a:p>
            <a:pPr marL="0" indent="0">
              <a:buNone/>
            </a:pPr>
            <a:r>
              <a:rPr lang="en-US" dirty="0"/>
              <a:t>Work cultures may vary widely, with the Germans placing a premium on accuracy and efficiency and the British on making connections.</a:t>
            </a:r>
          </a:p>
          <a:p>
            <a:pPr marL="0" indent="0">
              <a:buNone/>
            </a:pPr>
            <a:endParaRPr lang="en-US" dirty="0"/>
          </a:p>
        </p:txBody>
      </p:sp>
      <p:pic>
        <p:nvPicPr>
          <p:cNvPr id="6146" name="Picture 2" descr="Company Values : Definition, Importance and Examples">
            <a:extLst>
              <a:ext uri="{FF2B5EF4-FFF2-40B4-BE49-F238E27FC236}">
                <a16:creationId xmlns:a16="http://schemas.microsoft.com/office/drawing/2014/main" id="{F842B77A-5653-644A-AFED-9E8E86C2ACF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556955" y="4371975"/>
            <a:ext cx="3123870" cy="156686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41985598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956E1A-D01D-6F4B-831F-3E5E6BCE3FA9}"/>
              </a:ext>
            </a:extLst>
          </p:cNvPr>
          <p:cNvSpPr>
            <a:spLocks noGrp="1"/>
          </p:cNvSpPr>
          <p:nvPr>
            <p:ph type="title"/>
          </p:nvPr>
        </p:nvSpPr>
        <p:spPr/>
        <p:txBody>
          <a:bodyPr/>
          <a:lstStyle/>
          <a:p>
            <a:r>
              <a:rPr lang="en-US" dirty="0"/>
              <a:t>Recommendations</a:t>
            </a:r>
          </a:p>
        </p:txBody>
      </p:sp>
      <p:sp>
        <p:nvSpPr>
          <p:cNvPr id="3" name="Content Placeholder 2">
            <a:extLst>
              <a:ext uri="{FF2B5EF4-FFF2-40B4-BE49-F238E27FC236}">
                <a16:creationId xmlns:a16="http://schemas.microsoft.com/office/drawing/2014/main" id="{34A57800-20FD-C44E-826C-47DCDB09543B}"/>
              </a:ext>
            </a:extLst>
          </p:cNvPr>
          <p:cNvSpPr>
            <a:spLocks noGrp="1"/>
          </p:cNvSpPr>
          <p:nvPr>
            <p:ph idx="1"/>
          </p:nvPr>
        </p:nvSpPr>
        <p:spPr/>
        <p:txBody>
          <a:bodyPr/>
          <a:lstStyle/>
          <a:p>
            <a:r>
              <a:rPr lang="en-US" dirty="0"/>
              <a:t>Get familiar with the local cuisine and eating customs. Provide a variety of British standards modified to appeal to German sensibilities.</a:t>
            </a:r>
          </a:p>
          <a:p>
            <a:r>
              <a:rPr lang="en-US" dirty="0"/>
              <a:t>To attract a larger clientele, it's a good idea to print your menus and other marketing materials in both English and German.</a:t>
            </a:r>
          </a:p>
          <a:p>
            <a:r>
              <a:rPr lang="en-US" dirty="0"/>
              <a:t>To win over picky German eaters, put an emphasis on using only the freshest, locally produced foods while yet maintaining a high standard of quality. </a:t>
            </a:r>
          </a:p>
          <a:p>
            <a:r>
              <a:rPr lang="en-US" dirty="0"/>
              <a:t>Use music, decorations, and themed events from the United Kingdom to transport diners to the Mother Country.</a:t>
            </a:r>
          </a:p>
        </p:txBody>
      </p:sp>
      <p:pic>
        <p:nvPicPr>
          <p:cNvPr id="7170" name="Picture 2" descr="Recommendations are Highly Recommended: Part 2 - The Mauler Institute">
            <a:extLst>
              <a:ext uri="{FF2B5EF4-FFF2-40B4-BE49-F238E27FC236}">
                <a16:creationId xmlns:a16="http://schemas.microsoft.com/office/drawing/2014/main" id="{FA0D6AEE-05B2-A74A-B949-F32B8E8BB5F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0078248" y="4907345"/>
            <a:ext cx="1953212" cy="1118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52578203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956E1A-D01D-6F4B-831F-3E5E6BCE3FA9}"/>
              </a:ext>
            </a:extLst>
          </p:cNvPr>
          <p:cNvSpPr>
            <a:spLocks noGrp="1"/>
          </p:cNvSpPr>
          <p:nvPr>
            <p:ph type="title"/>
          </p:nvPr>
        </p:nvSpPr>
        <p:spPr/>
        <p:txBody>
          <a:bodyPr/>
          <a:lstStyle/>
          <a:p>
            <a:r>
              <a:rPr lang="en-US" dirty="0"/>
              <a:t>Conclusion </a:t>
            </a:r>
          </a:p>
        </p:txBody>
      </p:sp>
      <p:sp>
        <p:nvSpPr>
          <p:cNvPr id="3" name="Content Placeholder 2">
            <a:extLst>
              <a:ext uri="{FF2B5EF4-FFF2-40B4-BE49-F238E27FC236}">
                <a16:creationId xmlns:a16="http://schemas.microsoft.com/office/drawing/2014/main" id="{34A57800-20FD-C44E-826C-47DCDB09543B}"/>
              </a:ext>
            </a:extLst>
          </p:cNvPr>
          <p:cNvSpPr>
            <a:spLocks noGrp="1"/>
          </p:cNvSpPr>
          <p:nvPr>
            <p:ph idx="1"/>
          </p:nvPr>
        </p:nvSpPr>
        <p:spPr/>
        <p:txBody>
          <a:bodyPr/>
          <a:lstStyle/>
          <a:p>
            <a:r>
              <a:rPr lang="en-US" dirty="0"/>
              <a:t>In Germany, you may experience the unique fusion of German and British cuisine and culture during the "Bite of Britain" festival. Germanic languages and immigration have enriched each region's cuisine. </a:t>
            </a:r>
          </a:p>
          <a:p>
            <a:r>
              <a:rPr lang="en-US" dirty="0"/>
              <a:t>Both nations place a premium on the health and education of their residents, but in different ways. Christian values and a respect for professionalism bring people together, while diverse organizational cultures are the driving forces behind successful companies. Together, they weave a fascinating tapestry of flavor.</a:t>
            </a:r>
          </a:p>
        </p:txBody>
      </p:sp>
      <p:pic>
        <p:nvPicPr>
          <p:cNvPr id="8194" name="Picture 2" descr="Conclusion And Communication: Success Within Criminal Investigations">
            <a:extLst>
              <a:ext uri="{FF2B5EF4-FFF2-40B4-BE49-F238E27FC236}">
                <a16:creationId xmlns:a16="http://schemas.microsoft.com/office/drawing/2014/main" id="{36BD097C-A663-D54D-9CA8-E83AC9664BE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0001250" y="4932476"/>
            <a:ext cx="1906209" cy="106747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8053600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956E1A-D01D-6F4B-831F-3E5E6BCE3FA9}"/>
              </a:ext>
            </a:extLst>
          </p:cNvPr>
          <p:cNvSpPr>
            <a:spLocks noGrp="1"/>
          </p:cNvSpPr>
          <p:nvPr>
            <p:ph type="title"/>
          </p:nvPr>
        </p:nvSpPr>
        <p:spPr/>
        <p:txBody>
          <a:bodyPr/>
          <a:lstStyle/>
          <a:p>
            <a:r>
              <a:rPr lang="en-US" dirty="0"/>
              <a:t>References</a:t>
            </a:r>
          </a:p>
        </p:txBody>
      </p:sp>
      <p:sp>
        <p:nvSpPr>
          <p:cNvPr id="3" name="Content Placeholder 2">
            <a:extLst>
              <a:ext uri="{FF2B5EF4-FFF2-40B4-BE49-F238E27FC236}">
                <a16:creationId xmlns:a16="http://schemas.microsoft.com/office/drawing/2014/main" id="{34A57800-20FD-C44E-826C-47DCDB09543B}"/>
              </a:ext>
            </a:extLst>
          </p:cNvPr>
          <p:cNvSpPr>
            <a:spLocks noGrp="1"/>
          </p:cNvSpPr>
          <p:nvPr>
            <p:ph idx="1"/>
          </p:nvPr>
        </p:nvSpPr>
        <p:spPr/>
        <p:txBody>
          <a:bodyPr>
            <a:normAutofit fontScale="70000" lnSpcReduction="20000"/>
          </a:bodyPr>
          <a:lstStyle/>
          <a:p>
            <a:r>
              <a:rPr lang="en-US" b="0" i="0" dirty="0" err="1">
                <a:solidFill>
                  <a:srgbClr val="222222"/>
                </a:solidFill>
                <a:effectLst/>
                <a:latin typeface="Arial" panose="020B0604020202020204" pitchFamily="34" charset="0"/>
              </a:rPr>
              <a:t>Lanvers</a:t>
            </a:r>
            <a:r>
              <a:rPr lang="en-US" b="0" i="0" dirty="0">
                <a:solidFill>
                  <a:srgbClr val="222222"/>
                </a:solidFill>
                <a:effectLst/>
                <a:latin typeface="Arial" panose="020B0604020202020204" pitchFamily="34" charset="0"/>
              </a:rPr>
              <a:t>, U. and Chambers, G., 2019. In the shadow of global English? Comparing language learner motivation in Germany and the United Kingdom. </a:t>
            </a:r>
            <a:r>
              <a:rPr lang="en-US" b="0" i="1" dirty="0">
                <a:solidFill>
                  <a:srgbClr val="222222"/>
                </a:solidFill>
                <a:effectLst/>
                <a:latin typeface="Arial" panose="020B0604020202020204" pitchFamily="34" charset="0"/>
              </a:rPr>
              <a:t>The Palgrave handbook of motivation for language learning</a:t>
            </a:r>
            <a:r>
              <a:rPr lang="en-US" b="0" i="0" dirty="0">
                <a:solidFill>
                  <a:srgbClr val="222222"/>
                </a:solidFill>
                <a:effectLst/>
                <a:latin typeface="Arial" panose="020B0604020202020204" pitchFamily="34" charset="0"/>
              </a:rPr>
              <a:t>, pp.429-448.</a:t>
            </a:r>
          </a:p>
          <a:p>
            <a:r>
              <a:rPr lang="en-US" b="0" i="0" dirty="0" err="1">
                <a:solidFill>
                  <a:srgbClr val="222222"/>
                </a:solidFill>
                <a:effectLst/>
                <a:latin typeface="Arial" panose="020B0604020202020204" pitchFamily="34" charset="0"/>
              </a:rPr>
              <a:t>Lancee</a:t>
            </a:r>
            <a:r>
              <a:rPr lang="en-US" b="0" i="0" dirty="0">
                <a:solidFill>
                  <a:srgbClr val="222222"/>
                </a:solidFill>
                <a:effectLst/>
                <a:latin typeface="Arial" panose="020B0604020202020204" pitchFamily="34" charset="0"/>
              </a:rPr>
              <a:t>, B., 2021. Ethnic discrimination in hiring: comparing groups across contexts. Results from a cross-national field experiment. </a:t>
            </a:r>
            <a:r>
              <a:rPr lang="en-US" b="0" i="1" dirty="0">
                <a:solidFill>
                  <a:srgbClr val="222222"/>
                </a:solidFill>
                <a:effectLst/>
                <a:latin typeface="Arial" panose="020B0604020202020204" pitchFamily="34" charset="0"/>
              </a:rPr>
              <a:t>Journal of Ethnic and Migration Studies</a:t>
            </a:r>
            <a:r>
              <a:rPr lang="en-US" b="0" i="0" dirty="0">
                <a:solidFill>
                  <a:srgbClr val="222222"/>
                </a:solidFill>
                <a:effectLst/>
                <a:latin typeface="Arial" panose="020B0604020202020204" pitchFamily="34" charset="0"/>
              </a:rPr>
              <a:t>, </a:t>
            </a:r>
            <a:r>
              <a:rPr lang="en-US" b="0" i="1" dirty="0">
                <a:solidFill>
                  <a:srgbClr val="222222"/>
                </a:solidFill>
                <a:effectLst/>
                <a:latin typeface="Arial" panose="020B0604020202020204" pitchFamily="34" charset="0"/>
              </a:rPr>
              <a:t>47</a:t>
            </a:r>
            <a:r>
              <a:rPr lang="en-US" b="0" i="0" dirty="0">
                <a:solidFill>
                  <a:srgbClr val="222222"/>
                </a:solidFill>
                <a:effectLst/>
                <a:latin typeface="Arial" panose="020B0604020202020204" pitchFamily="34" charset="0"/>
              </a:rPr>
              <a:t>(6), pp.1181-1200.</a:t>
            </a:r>
            <a:endParaRPr lang="en-US" dirty="0">
              <a:solidFill>
                <a:srgbClr val="222222"/>
              </a:solidFill>
              <a:latin typeface="Arial" panose="020B0604020202020204" pitchFamily="34" charset="0"/>
            </a:endParaRPr>
          </a:p>
          <a:p>
            <a:r>
              <a:rPr lang="en-US" b="0" i="0" dirty="0" err="1">
                <a:solidFill>
                  <a:srgbClr val="222222"/>
                </a:solidFill>
                <a:effectLst/>
                <a:latin typeface="Arial" panose="020B0604020202020204" pitchFamily="34" charset="0"/>
              </a:rPr>
              <a:t>Quillian</a:t>
            </a:r>
            <a:r>
              <a:rPr lang="en-US" b="0" i="0" dirty="0">
                <a:solidFill>
                  <a:srgbClr val="222222"/>
                </a:solidFill>
                <a:effectLst/>
                <a:latin typeface="Arial" panose="020B0604020202020204" pitchFamily="34" charset="0"/>
              </a:rPr>
              <a:t>, L., Heath, A., Pager, D., </a:t>
            </a:r>
            <a:r>
              <a:rPr lang="en-US" b="0" i="0" dirty="0" err="1">
                <a:solidFill>
                  <a:srgbClr val="222222"/>
                </a:solidFill>
                <a:effectLst/>
                <a:latin typeface="Arial" panose="020B0604020202020204" pitchFamily="34" charset="0"/>
              </a:rPr>
              <a:t>Midtbøen</a:t>
            </a:r>
            <a:r>
              <a:rPr lang="en-US" b="0" i="0" dirty="0">
                <a:solidFill>
                  <a:srgbClr val="222222"/>
                </a:solidFill>
                <a:effectLst/>
                <a:latin typeface="Arial" panose="020B0604020202020204" pitchFamily="34" charset="0"/>
              </a:rPr>
              <a:t>, A.H., Fleischmann, F. and </a:t>
            </a:r>
            <a:r>
              <a:rPr lang="en-US" b="0" i="0" dirty="0" err="1">
                <a:solidFill>
                  <a:srgbClr val="222222"/>
                </a:solidFill>
                <a:effectLst/>
                <a:latin typeface="Arial" panose="020B0604020202020204" pitchFamily="34" charset="0"/>
              </a:rPr>
              <a:t>Hexel</a:t>
            </a:r>
            <a:r>
              <a:rPr lang="en-US" b="0" i="0" dirty="0">
                <a:solidFill>
                  <a:srgbClr val="222222"/>
                </a:solidFill>
                <a:effectLst/>
                <a:latin typeface="Arial" panose="020B0604020202020204" pitchFamily="34" charset="0"/>
              </a:rPr>
              <a:t>, O., 2019. Do some countries discriminate more than others? Evidence from 97 field experiments of racial discrimination in hiring. </a:t>
            </a:r>
            <a:r>
              <a:rPr lang="en-US" b="0" i="1" dirty="0">
                <a:solidFill>
                  <a:srgbClr val="222222"/>
                </a:solidFill>
                <a:effectLst/>
                <a:latin typeface="Arial" panose="020B0604020202020204" pitchFamily="34" charset="0"/>
              </a:rPr>
              <a:t>Sociological Science</a:t>
            </a:r>
            <a:r>
              <a:rPr lang="en-US" b="0" i="0" dirty="0">
                <a:solidFill>
                  <a:srgbClr val="222222"/>
                </a:solidFill>
                <a:effectLst/>
                <a:latin typeface="Arial" panose="020B0604020202020204" pitchFamily="34" charset="0"/>
              </a:rPr>
              <a:t>, </a:t>
            </a:r>
            <a:r>
              <a:rPr lang="en-US" b="0" i="1" dirty="0">
                <a:solidFill>
                  <a:srgbClr val="222222"/>
                </a:solidFill>
                <a:effectLst/>
                <a:latin typeface="Arial" panose="020B0604020202020204" pitchFamily="34" charset="0"/>
              </a:rPr>
              <a:t>6</a:t>
            </a:r>
            <a:r>
              <a:rPr lang="en-US" b="0" i="0" dirty="0">
                <a:solidFill>
                  <a:srgbClr val="222222"/>
                </a:solidFill>
                <a:effectLst/>
                <a:latin typeface="Arial" panose="020B0604020202020204" pitchFamily="34" charset="0"/>
              </a:rPr>
              <a:t>, pp.467-496.</a:t>
            </a:r>
          </a:p>
          <a:p>
            <a:r>
              <a:rPr lang="en-US" b="0" i="0" dirty="0">
                <a:solidFill>
                  <a:srgbClr val="222222"/>
                </a:solidFill>
                <a:effectLst/>
                <a:latin typeface="Arial" panose="020B0604020202020204" pitchFamily="34" charset="0"/>
              </a:rPr>
              <a:t>Silverberg, J.I., </a:t>
            </a:r>
            <a:r>
              <a:rPr lang="en-US" b="0" i="0" dirty="0" err="1">
                <a:solidFill>
                  <a:srgbClr val="222222"/>
                </a:solidFill>
                <a:effectLst/>
                <a:latin typeface="Arial" panose="020B0604020202020204" pitchFamily="34" charset="0"/>
              </a:rPr>
              <a:t>Barbarot</a:t>
            </a:r>
            <a:r>
              <a:rPr lang="en-US" b="0" i="0" dirty="0">
                <a:solidFill>
                  <a:srgbClr val="222222"/>
                </a:solidFill>
                <a:effectLst/>
                <a:latin typeface="Arial" panose="020B0604020202020204" pitchFamily="34" charset="0"/>
              </a:rPr>
              <a:t>, S., Gadkari, A., Simpson, E.L., </a:t>
            </a:r>
            <a:r>
              <a:rPr lang="en-US" b="0" i="0" dirty="0" err="1">
                <a:solidFill>
                  <a:srgbClr val="222222"/>
                </a:solidFill>
                <a:effectLst/>
                <a:latin typeface="Arial" panose="020B0604020202020204" pitchFamily="34" charset="0"/>
              </a:rPr>
              <a:t>Weidinger</a:t>
            </a:r>
            <a:r>
              <a:rPr lang="en-US" b="0" i="0" dirty="0">
                <a:solidFill>
                  <a:srgbClr val="222222"/>
                </a:solidFill>
                <a:effectLst/>
                <a:latin typeface="Arial" panose="020B0604020202020204" pitchFamily="34" charset="0"/>
              </a:rPr>
              <a:t>, S., Mina-Osorio, P., Rossi, A.B., </a:t>
            </a:r>
            <a:r>
              <a:rPr lang="en-US" b="0" i="0" dirty="0" err="1">
                <a:solidFill>
                  <a:srgbClr val="222222"/>
                </a:solidFill>
                <a:effectLst/>
                <a:latin typeface="Arial" panose="020B0604020202020204" pitchFamily="34" charset="0"/>
              </a:rPr>
              <a:t>Brignoli</a:t>
            </a:r>
            <a:r>
              <a:rPr lang="en-US" b="0" i="0" dirty="0">
                <a:solidFill>
                  <a:srgbClr val="222222"/>
                </a:solidFill>
                <a:effectLst/>
                <a:latin typeface="Arial" panose="020B0604020202020204" pitchFamily="34" charset="0"/>
              </a:rPr>
              <a:t>, L., Saba, G., Guillemin, I. and Fenton, M.C., 2021. Atopic dermatitis in the pediatric population: a cross-sectional, international epidemiologic study. </a:t>
            </a:r>
            <a:r>
              <a:rPr lang="en-US" b="0" i="1" dirty="0">
                <a:solidFill>
                  <a:srgbClr val="222222"/>
                </a:solidFill>
                <a:effectLst/>
                <a:latin typeface="Arial" panose="020B0604020202020204" pitchFamily="34" charset="0"/>
              </a:rPr>
              <a:t>Annals of Allergy, Asthma &amp; Immunology</a:t>
            </a:r>
            <a:r>
              <a:rPr lang="en-US" b="0" i="0" dirty="0">
                <a:solidFill>
                  <a:srgbClr val="222222"/>
                </a:solidFill>
                <a:effectLst/>
                <a:latin typeface="Arial" panose="020B0604020202020204" pitchFamily="34" charset="0"/>
              </a:rPr>
              <a:t>, </a:t>
            </a:r>
            <a:r>
              <a:rPr lang="en-US" b="0" i="1" dirty="0">
                <a:solidFill>
                  <a:srgbClr val="222222"/>
                </a:solidFill>
                <a:effectLst/>
                <a:latin typeface="Arial" panose="020B0604020202020204" pitchFamily="34" charset="0"/>
              </a:rPr>
              <a:t>126</a:t>
            </a:r>
            <a:r>
              <a:rPr lang="en-US" b="0" i="0" dirty="0">
                <a:solidFill>
                  <a:srgbClr val="222222"/>
                </a:solidFill>
                <a:effectLst/>
                <a:latin typeface="Arial" panose="020B0604020202020204" pitchFamily="34" charset="0"/>
              </a:rPr>
              <a:t>(4), pp.417-428.</a:t>
            </a:r>
          </a:p>
          <a:p>
            <a:r>
              <a:rPr lang="en-US" b="0" i="0" dirty="0">
                <a:solidFill>
                  <a:srgbClr val="222222"/>
                </a:solidFill>
                <a:effectLst/>
                <a:latin typeface="Arial" panose="020B0604020202020204" pitchFamily="34" charset="0"/>
              </a:rPr>
              <a:t>Peters, M., 2022. Market size and spatial growth—evidence from Germany's post‐war population expulsions. </a:t>
            </a:r>
            <a:r>
              <a:rPr lang="en-US" b="0" i="1" dirty="0" err="1">
                <a:solidFill>
                  <a:srgbClr val="222222"/>
                </a:solidFill>
                <a:effectLst/>
                <a:latin typeface="Arial" panose="020B0604020202020204" pitchFamily="34" charset="0"/>
              </a:rPr>
              <a:t>Econometrica</a:t>
            </a:r>
            <a:r>
              <a:rPr lang="en-US" b="0" i="0" dirty="0">
                <a:solidFill>
                  <a:srgbClr val="222222"/>
                </a:solidFill>
                <a:effectLst/>
                <a:latin typeface="Arial" panose="020B0604020202020204" pitchFamily="34" charset="0"/>
              </a:rPr>
              <a:t>, </a:t>
            </a:r>
            <a:r>
              <a:rPr lang="en-US" b="0" i="1" dirty="0">
                <a:solidFill>
                  <a:srgbClr val="222222"/>
                </a:solidFill>
                <a:effectLst/>
                <a:latin typeface="Arial" panose="020B0604020202020204" pitchFamily="34" charset="0"/>
              </a:rPr>
              <a:t>90</a:t>
            </a:r>
            <a:r>
              <a:rPr lang="en-US" b="0" i="0" dirty="0">
                <a:solidFill>
                  <a:srgbClr val="222222"/>
                </a:solidFill>
                <a:effectLst/>
                <a:latin typeface="Arial" panose="020B0604020202020204" pitchFamily="34" charset="0"/>
              </a:rPr>
              <a:t>(5), pp.2357-2396.</a:t>
            </a:r>
            <a:endParaRPr lang="en-US" dirty="0"/>
          </a:p>
        </p:txBody>
      </p:sp>
    </p:spTree>
    <p:extLst>
      <p:ext uri="{BB962C8B-B14F-4D97-AF65-F5344CB8AC3E}">
        <p14:creationId xmlns:p14="http://schemas.microsoft.com/office/powerpoint/2010/main" val="151990505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218" name="Picture 2" descr="Different Ways to Say Thank-You — Emily Post">
            <a:extLst>
              <a:ext uri="{FF2B5EF4-FFF2-40B4-BE49-F238E27FC236}">
                <a16:creationId xmlns:a16="http://schemas.microsoft.com/office/drawing/2014/main" id="{623D5467-D0BC-FB4C-B2EF-E4FA9579F401}"/>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349750" y="1509712"/>
            <a:ext cx="4279900" cy="284807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745646058"/>
      </p:ext>
    </p:extLst>
  </p:cSld>
  <p:clrMapOvr>
    <a:masterClrMapping/>
  </p:clrMapOvr>
</p:sld>
</file>

<file path=ppt/theme/theme1.xml><?xml version="1.0" encoding="utf-8"?>
<a:theme xmlns:a="http://schemas.openxmlformats.org/drawingml/2006/main" name="Gallery">
  <a:themeElements>
    <a:clrScheme name="Gallery">
      <a:dk1>
        <a:sysClr val="windowText" lastClr="000000"/>
      </a:dk1>
      <a:lt1>
        <a:sysClr val="window" lastClr="FFFFFF"/>
      </a:lt1>
      <a:dk2>
        <a:srgbClr val="454545"/>
      </a:dk2>
      <a:lt2>
        <a:srgbClr val="EDEBE7"/>
      </a:lt2>
      <a:accent1>
        <a:srgbClr val="5FA534"/>
      </a:accent1>
      <a:accent2>
        <a:srgbClr val="DCAB34"/>
      </a:accent2>
      <a:accent3>
        <a:srgbClr val="D26D23"/>
      </a:accent3>
      <a:accent4>
        <a:srgbClr val="972323"/>
      </a:accent4>
      <a:accent5>
        <a:srgbClr val="236797"/>
      </a:accent5>
      <a:accent6>
        <a:srgbClr val="2FB6C6"/>
      </a:accent6>
      <a:hlink>
        <a:srgbClr val="8FC639"/>
      </a:hlink>
      <a:folHlink>
        <a:srgbClr val="E7C272"/>
      </a:folHlink>
    </a:clrScheme>
    <a:fontScheme name="Gallery">
      <a:majorFont>
        <a:latin typeface="Palatino Linotype" panose="020405020505050303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Palatino Linotype" panose="020405020505050303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Gallery">
      <a:fillStyleLst>
        <a:solidFill>
          <a:schemeClr val="phClr"/>
        </a:solidFill>
        <a:gradFill rotWithShape="1">
          <a:gsLst>
            <a:gs pos="0">
              <a:schemeClr val="phClr">
                <a:tint val="54000"/>
                <a:alpha val="100000"/>
                <a:satMod val="105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8000"/>
                <a:satMod val="130000"/>
                <a:lumMod val="92000"/>
              </a:schemeClr>
            </a:gs>
            <a:gs pos="100000">
              <a:schemeClr val="phClr">
                <a:shade val="78000"/>
                <a:satMod val="130000"/>
                <a:lumMod val="92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0800" dist="50800" dir="5400000" sx="96000" sy="96000" rotWithShape="0">
              <a:srgbClr val="000000">
                <a:alpha val="48000"/>
              </a:srgbClr>
            </a:outerShdw>
          </a:effectLst>
          <a:scene3d>
            <a:camera prst="orthographicFront">
              <a:rot lat="0" lon="0" rev="0"/>
            </a:camera>
            <a:lightRig rig="balanced" dir="t">
              <a:rot lat="0" lon="0" rev="1080000"/>
            </a:lightRig>
          </a:scene3d>
          <a:sp3d>
            <a:bevelT w="38100" h="12700" prst="softRound"/>
          </a:sp3d>
        </a:effectStyle>
      </a:effectStyleLst>
      <a:bgFillStyleLst>
        <a:solidFill>
          <a:schemeClr val="phClr"/>
        </a:solidFill>
        <a:solidFill>
          <a:schemeClr val="phClr"/>
        </a:solidFill>
        <a:gradFill rotWithShape="1">
          <a:gsLst>
            <a:gs pos="0">
              <a:schemeClr val="phClr">
                <a:tint val="94000"/>
                <a:satMod val="80000"/>
                <a:lumMod val="106000"/>
              </a:schemeClr>
            </a:gs>
            <a:gs pos="100000">
              <a:schemeClr val="phClr">
                <a:shade val="8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Gallery" id="{BBFCD31E-59A1-489D-B089-A3EAD7CAE12E}" vid="{AC464412-510E-4F2B-8947-A0DDBD028997}"/>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{2D7B18F5-9858-F642-8615-0A993D4C77F3}tf10001119</Template>
  <TotalTime>45</TotalTime>
  <Words>1663</Words>
  <Application>Microsoft Office PowerPoint</Application>
  <PresentationFormat>Widescreen</PresentationFormat>
  <Paragraphs>68</Paragraphs>
  <Slides>11</Slides>
  <Notes>8</Notes>
  <HiddenSlides>0</HiddenSlides>
  <MMClips>0</MMClips>
  <ScaleCrop>false</ScaleCrop>
  <HeadingPairs>
    <vt:vector size="4" baseType="variant">
      <vt:variant>
        <vt:lpstr>Theme</vt:lpstr>
      </vt:variant>
      <vt:variant>
        <vt:i4>1</vt:i4>
      </vt:variant>
      <vt:variant>
        <vt:lpstr>Slide Titles</vt:lpstr>
      </vt:variant>
      <vt:variant>
        <vt:i4>11</vt:i4>
      </vt:variant>
    </vt:vector>
  </HeadingPairs>
  <TitlesOfParts>
    <vt:vector size="12" baseType="lpstr">
      <vt:lpstr>Gallery</vt:lpstr>
      <vt:lpstr>International Business Communications  Company: Bite of Britain </vt:lpstr>
      <vt:lpstr>Introduction</vt:lpstr>
      <vt:lpstr>Language</vt:lpstr>
      <vt:lpstr>Ethnic Makeup</vt:lpstr>
      <vt:lpstr>Social Structures</vt:lpstr>
      <vt:lpstr>Religious Values</vt:lpstr>
      <vt:lpstr>Business and Work-related Values</vt:lpstr>
      <vt:lpstr>Recommendations</vt:lpstr>
      <vt:lpstr>Conclusion </vt:lpstr>
      <vt:lpstr>References</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Microsoft Office User</dc:creator>
  <cp:lastModifiedBy>Kostadin Dimitrov Kostov</cp:lastModifiedBy>
  <cp:revision>9</cp:revision>
  <dcterms:created xsi:type="dcterms:W3CDTF">2023-11-06T09:37:21Z</dcterms:created>
  <dcterms:modified xsi:type="dcterms:W3CDTF">2023-11-19T11:57:39Z</dcterms:modified>
</cp:coreProperties>
</file>