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41"/>
  </p:notesMasterIdLst>
  <p:handoutMasterIdLst>
    <p:handoutMasterId r:id="rId42"/>
  </p:handoutMasterIdLst>
  <p:sldIdLst>
    <p:sldId id="256" r:id="rId4"/>
    <p:sldId id="287" r:id="rId5"/>
    <p:sldId id="288" r:id="rId6"/>
    <p:sldId id="291" r:id="rId7"/>
    <p:sldId id="293" r:id="rId8"/>
    <p:sldId id="295" r:id="rId9"/>
    <p:sldId id="333" r:id="rId10"/>
    <p:sldId id="338" r:id="rId11"/>
    <p:sldId id="339" r:id="rId12"/>
    <p:sldId id="298" r:id="rId13"/>
    <p:sldId id="299" r:id="rId14"/>
    <p:sldId id="302" r:id="rId15"/>
    <p:sldId id="303" r:id="rId16"/>
    <p:sldId id="301" r:id="rId17"/>
    <p:sldId id="304" r:id="rId18"/>
    <p:sldId id="305" r:id="rId19"/>
    <p:sldId id="306" r:id="rId20"/>
    <p:sldId id="317" r:id="rId21"/>
    <p:sldId id="342" r:id="rId22"/>
    <p:sldId id="345" r:id="rId23"/>
    <p:sldId id="318" r:id="rId24"/>
    <p:sldId id="307" r:id="rId25"/>
    <p:sldId id="340" r:id="rId26"/>
    <p:sldId id="314" r:id="rId27"/>
    <p:sldId id="315" r:id="rId28"/>
    <p:sldId id="321" r:id="rId29"/>
    <p:sldId id="322" r:id="rId30"/>
    <p:sldId id="323" r:id="rId31"/>
    <p:sldId id="324" r:id="rId32"/>
    <p:sldId id="325" r:id="rId33"/>
    <p:sldId id="341" r:id="rId34"/>
    <p:sldId id="326" r:id="rId35"/>
    <p:sldId id="319" r:id="rId36"/>
    <p:sldId id="330" r:id="rId37"/>
    <p:sldId id="343" r:id="rId38"/>
    <p:sldId id="344" r:id="rId39"/>
    <p:sldId id="285" r:id="rId40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1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8461" autoAdjust="0"/>
  </p:normalViewPr>
  <p:slideViewPr>
    <p:cSldViewPr>
      <p:cViewPr varScale="1">
        <p:scale>
          <a:sx n="89" d="100"/>
          <a:sy n="89" d="100"/>
        </p:scale>
        <p:origin x="2253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slide" Target="slides/slide36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handoutMaster" Target="handoutMasters/handoutMaster1.xml"/><Relationship Id="rId47" Type="http://schemas.openxmlformats.org/officeDocument/2006/relationships/tableStyles" Target="tableStyle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46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41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slide" Target="slides/slide37.xml"/><Relationship Id="rId45" Type="http://schemas.openxmlformats.org/officeDocument/2006/relationships/viewProps" Target="view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4" Type="http://schemas.openxmlformats.org/officeDocument/2006/relationships/presProps" Target="pres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commentAuthors" Target="commentAuthor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08/03/2019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3/8/2019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https://docs.microsoft.com/en-us/dotnet/csharp/programming-guide/statements-expressions-operators/lambda-expressions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965892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dirty="0" smtClean="0"/>
              <a:t>A delegate is a reference type used to encapsulate a named or anonymous method. 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dirty="0" smtClean="0"/>
              <a:t>The method has a return value and any number of parameters of any type.</a:t>
            </a:r>
          </a:p>
          <a:p>
            <a:endParaRPr lang="en-GB" dirty="0" smtClean="0"/>
          </a:p>
          <a:p>
            <a:r>
              <a:rPr lang="en-GB" dirty="0" smtClean="0"/>
              <a:t>See more: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https://docs.microsoft.com/en-us/dotnet/csharp/programming-guide/delegates/index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593925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399278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See more about</a:t>
            </a:r>
            <a:r>
              <a:rPr lang="en-GB" baseline="0" dirty="0" smtClean="0"/>
              <a:t> expression trees: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 smtClean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https://www.techopedia.com/definition/19245/expression-tree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https://www.geeksforgeeks.org/expression-tree/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https://blogs.msdn.microsoft.com/charlie/2008/01/31/expression-tree-basics/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https://docs.microsoft.com/en-us/dotnet/csharp/programming-guide/concepts/expression-trees/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752558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702309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700962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Note: Lambda</a:t>
            </a:r>
            <a:r>
              <a:rPr lang="en-GB" baseline="0" dirty="0" smtClean="0"/>
              <a:t> Expressions with multiple input parameters can also call a method e.g.</a:t>
            </a:r>
          </a:p>
          <a:p>
            <a:r>
              <a:rPr lang="en-GB" baseline="0" dirty="0" smtClean="0"/>
              <a:t>(x, y) =&gt; Add(x, y);</a:t>
            </a:r>
          </a:p>
          <a:p>
            <a:endParaRPr lang="en-GB" baseline="0" dirty="0" smtClean="0"/>
          </a:p>
          <a:p>
            <a:r>
              <a:rPr lang="en-GB" baseline="0" dirty="0" smtClean="0"/>
              <a:t>Input Parameters: x, y</a:t>
            </a:r>
          </a:p>
          <a:p>
            <a:r>
              <a:rPr lang="en-GB" baseline="0" dirty="0" smtClean="0"/>
              <a:t>Expression: Calls Add() method passing in the input parameters i.e. Add(x, y) and returns the result of this method.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832392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Standard Query Operators: https://docs.microsoft.com/en-us/dotnet/csharp/programming-guide/concepts/linq/standard-query-operators-overview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LINQ (Language Integrated</a:t>
            </a:r>
            <a:r>
              <a:rPr lang="en-GB" baseline="0" dirty="0" smtClean="0"/>
              <a:t> Query)</a:t>
            </a:r>
            <a:r>
              <a:rPr lang="en-GB" dirty="0" smtClean="0"/>
              <a:t>: https://docs.microsoft.com/en-us/dotnet/csharp/programming-guide/concepts/linq/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047777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https://docs.microsoft.com/en-us/dotnet/csharp/programming-guide/concepts/linq/standard-query-operators-overview</a:t>
            </a:r>
          </a:p>
          <a:p>
            <a:r>
              <a:rPr lang="en-GB" dirty="0" smtClean="0"/>
              <a:t>https://docs.microsoft.com/en-us/dotnet/csharp/language-reference/keywords/query-keywords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576994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The other for</a:t>
            </a:r>
            <a:r>
              <a:rPr lang="en-GB" baseline="0" dirty="0" smtClean="0"/>
              <a:t> { … } loop syntax:</a:t>
            </a:r>
          </a:p>
          <a:p>
            <a:pPr marL="457200" lvl="1" indent="-320040">
              <a:buNone/>
            </a:pPr>
            <a:r>
              <a:rPr lang="en-GB" sz="2000" dirty="0" err="1" smtClean="0">
                <a:solidFill>
                  <a:srgbClr val="0000FF"/>
                </a:solidFill>
                <a:latin typeface="Consolas" panose="020B0609020204030204" pitchFamily="49" charset="0"/>
              </a:rPr>
              <a:t>foreach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(</a:t>
            </a:r>
            <a:r>
              <a:rPr lang="en-GB" sz="2000" dirty="0" err="1" smtClean="0">
                <a:solidFill>
                  <a:srgbClr val="0000FF"/>
                </a:solidFill>
                <a:latin typeface="Consolas" panose="020B0609020204030204" pitchFamily="49" charset="0"/>
              </a:rPr>
              <a:t>int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b="1" dirty="0" smtClean="0">
                <a:solidFill>
                  <a:srgbClr val="000000"/>
                </a:solidFill>
                <a:latin typeface="Consolas" panose="020B0609020204030204" pitchFamily="49" charset="0"/>
              </a:rPr>
              <a:t>number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in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numbers)</a:t>
            </a:r>
          </a:p>
          <a:p>
            <a:pPr marL="457200" lvl="1" indent="-320040">
              <a:buNone/>
            </a:pP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 marL="457200" lvl="1" indent="-320040">
              <a:buNone/>
            </a:pP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20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if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(</a:t>
            </a:r>
            <a:r>
              <a:rPr lang="en-GB" sz="2000" b="1" dirty="0" smtClean="0">
                <a:solidFill>
                  <a:srgbClr val="000000"/>
                </a:solidFill>
                <a:latin typeface="Consolas" panose="020B0609020204030204" pitchFamily="49" charset="0"/>
              </a:rPr>
              <a:t>number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&gt; 5) { </a:t>
            </a:r>
            <a:r>
              <a:rPr lang="en-GB" sz="2000" dirty="0" smtClean="0">
                <a:solidFill>
                  <a:srgbClr val="008000"/>
                </a:solidFill>
                <a:latin typeface="Consolas" panose="020B0609020204030204" pitchFamily="49" charset="0"/>
              </a:rPr>
              <a:t>// ... 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</a:p>
          <a:p>
            <a:pPr marL="457200" lvl="1" indent="-320040">
              <a:buNone/>
            </a:pP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dirty="0" smtClean="0"/>
          </a:p>
          <a:p>
            <a:endParaRPr lang="en-GB" baseline="0" dirty="0" smtClean="0"/>
          </a:p>
          <a:p>
            <a:r>
              <a:rPr lang="en-GB" baseline="0" dirty="0" smtClean="0"/>
              <a:t>Looping variable: number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1371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https://docs.microsoft.com/en-us/dotnet/csharp/programming-guide/concepts/linq/filtering-data</a:t>
            </a:r>
          </a:p>
          <a:p>
            <a:endParaRPr lang="en-GB" dirty="0" smtClean="0"/>
          </a:p>
          <a:p>
            <a:r>
              <a:rPr lang="en-GB" dirty="0" smtClean="0"/>
              <a:t>Note: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In these</a:t>
            </a:r>
            <a:r>
              <a:rPr lang="en-GB" baseline="0" dirty="0" smtClean="0"/>
              <a:t> examples, I will use the extension methods syntax for the LINQ query operations provided by the Enumerable and </a:t>
            </a:r>
            <a:r>
              <a:rPr lang="en-GB" baseline="0" dirty="0" err="1" smtClean="0"/>
              <a:t>Queryable</a:t>
            </a:r>
            <a:r>
              <a:rPr lang="en-GB" baseline="0" dirty="0" smtClean="0"/>
              <a:t> classes.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 smtClean="0"/>
              <a:t>In my opinion, extension methods are simpler to read.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 smtClean="0"/>
              <a:t>The LINQ query operation statements are more similar to SQL but in a sort of backwards way.</a:t>
            </a:r>
          </a:p>
          <a:p>
            <a:endParaRPr lang="en-GB" baseline="0" dirty="0" smtClean="0"/>
          </a:p>
          <a:p>
            <a:r>
              <a:rPr lang="en-GB" baseline="0" dirty="0" smtClean="0"/>
              <a:t>Enumerable Class: https://docs.microsoft.com/en-us/dotnet/api/system.linq.enumerable</a:t>
            </a:r>
          </a:p>
          <a:p>
            <a:r>
              <a:rPr lang="en-GB" baseline="0" dirty="0" err="1" smtClean="0"/>
              <a:t>Queryable</a:t>
            </a:r>
            <a:r>
              <a:rPr lang="en-GB" baseline="0" dirty="0" smtClean="0"/>
              <a:t> Class: https://docs.microsoft.com/en-us/dotnet/api/system.linq.queryable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402616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139926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https://www.tutorialsteacher.com/csharp/csharp-predicate</a:t>
            </a:r>
          </a:p>
          <a:p>
            <a:r>
              <a:rPr lang="en-GB" dirty="0" smtClean="0"/>
              <a:t>https://docs.microsoft.com/en-us/dotnet/api/system.predicate-1?view=netframework-4.7.2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043972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Note: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These</a:t>
            </a:r>
            <a:r>
              <a:rPr lang="en-GB" baseline="0" dirty="0" smtClean="0"/>
              <a:t> examples are using the </a:t>
            </a:r>
            <a:r>
              <a:rPr lang="en-GB" baseline="0" dirty="0" smtClean="0"/>
              <a:t>Enumerable/</a:t>
            </a:r>
            <a:r>
              <a:rPr lang="en-GB" baseline="0" dirty="0" err="1" smtClean="0"/>
              <a:t>Queryable</a:t>
            </a:r>
            <a:r>
              <a:rPr lang="en-GB" baseline="0" dirty="0" smtClean="0"/>
              <a:t> </a:t>
            </a:r>
            <a:r>
              <a:rPr lang="en-GB" baseline="0" dirty="0" smtClean="0"/>
              <a:t>extension .Where() method for the LINQ query operation: WHERE.</a:t>
            </a:r>
          </a:p>
          <a:p>
            <a:endParaRPr lang="en-GB" dirty="0" smtClean="0"/>
          </a:p>
          <a:p>
            <a:r>
              <a:rPr lang="en-GB" dirty="0" smtClean="0"/>
              <a:t>The Lambda expression is known as a Predicate,</a:t>
            </a:r>
            <a:r>
              <a:rPr lang="en-GB" baseline="0" dirty="0" smtClean="0"/>
              <a:t> that is a</a:t>
            </a:r>
            <a:r>
              <a:rPr lang="en-GB" dirty="0" smtClean="0"/>
              <a:t> delegate to a method or lambda expression that returns true if the parameter passed to it matches the expression criteria.</a:t>
            </a:r>
          </a:p>
          <a:p>
            <a:endParaRPr lang="en-GB" dirty="0" smtClean="0"/>
          </a:p>
          <a:p>
            <a:r>
              <a:rPr lang="en-GB" dirty="0" smtClean="0"/>
              <a:t>Note</a:t>
            </a:r>
            <a:r>
              <a:rPr lang="en-GB" baseline="0" dirty="0" smtClean="0"/>
              <a:t>: there are other versions of this method e.g. .Find(), .First(), .Last(), etc.</a:t>
            </a:r>
          </a:p>
          <a:p>
            <a:r>
              <a:rPr lang="en-GB" baseline="0" dirty="0" smtClean="0"/>
              <a:t>They follow the same principle.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516892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625327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956063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Note it is common practice for the lambda</a:t>
            </a:r>
            <a:r>
              <a:rPr lang="en-GB" baseline="0" dirty="0" smtClean="0"/>
              <a:t> expression parameter to be a one or two letters representing the first letter of the type of the model entity.</a:t>
            </a:r>
          </a:p>
          <a:p>
            <a:r>
              <a:rPr lang="en-GB" baseline="0" dirty="0" smtClean="0"/>
              <a:t>For example: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 smtClean="0"/>
              <a:t>f for Film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 smtClean="0"/>
              <a:t>fs for </a:t>
            </a:r>
            <a:r>
              <a:rPr lang="en-GB" baseline="0" dirty="0" err="1" smtClean="0"/>
              <a:t>FilmShowing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086585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540038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0204596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https://docs.microsoft.com/en-us/ef/core/api/microsoft.entityframeworkcore.entityframeworkqueryableextensions.include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636903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Note: the VS </a:t>
            </a:r>
            <a:r>
              <a:rPr lang="en-GB" dirty="0" err="1" smtClean="0"/>
              <a:t>Intellisense</a:t>
            </a:r>
            <a:r>
              <a:rPr lang="en-GB" baseline="0" dirty="0" smtClean="0"/>
              <a:t> does not work for the </a:t>
            </a:r>
            <a:r>
              <a:rPr lang="en-GB" baseline="0" dirty="0" err="1" smtClean="0"/>
              <a:t>ThenInclude</a:t>
            </a:r>
            <a:r>
              <a:rPr lang="en-GB" baseline="0" dirty="0" smtClean="0"/>
              <a:t> method, but the code should compile successfully without any errors.</a:t>
            </a:r>
          </a:p>
          <a:p>
            <a:endParaRPr lang="en-GB" baseline="0" dirty="0" smtClean="0"/>
          </a:p>
          <a:p>
            <a:r>
              <a:rPr lang="en-GB" dirty="0" smtClean="0"/>
              <a:t>https://docs.microsoft.com/en-us/ef/core/api/microsoft.entityframeworkcore.entityframeworkqueryableextensions.theninclude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1676710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https://docs.microsoft.com/en-us/dotnet/api/system.linq.queryable.select</a:t>
            </a:r>
          </a:p>
          <a:p>
            <a:endParaRPr lang="en-GB" dirty="0" smtClean="0"/>
          </a:p>
          <a:p>
            <a:r>
              <a:rPr lang="en-GB" dirty="0" smtClean="0"/>
              <a:t>Selecting</a:t>
            </a:r>
            <a:r>
              <a:rPr lang="en-GB" baseline="0" dirty="0" smtClean="0"/>
              <a:t> and sending only the data that is needed or required by a view is very important.</a:t>
            </a:r>
          </a:p>
          <a:p>
            <a:r>
              <a:rPr lang="en-GB" baseline="0" dirty="0" smtClean="0"/>
              <a:t>We’ll talk more about it later or see this article: https://andrewlock.net/preventing-mass-assignment-or-over-posting-in-asp-net-core/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258207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3/8/2019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3/8/2019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3/8/2019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3/8/2019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3/8/2019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3/8/2019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3/8/2019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3/8/2019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3/8/2019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3/8/2019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3/8/2019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3/8/2019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dotnet/csharp/programming-guide/statements-expressions-operators/lambda-expressions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dotnet/csharp/programming-guide/concepts/linq/standard-query-operators-overview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dotnet/api/system.collections.generic.ienumerable-1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docs.microsoft.com/en-us/dotnet/api/system.linq.iqueryable-1" TargetMode="Externa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dotnet/api/system.linq.enumerable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docs.microsoft.com/en-us/dotnet/api/system.linq.queryable" TargetMode="Externa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hyperlink" Target="https://docs.microsoft.com/en-us/dotnet/csharp/programming-guide/statements-expressions-operators/lambda-expressions" TargetMode="Externa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Lambda Expressions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</a:t>
            </a:r>
            <a:r>
              <a:rPr lang="en-GB" dirty="0" smtClean="0"/>
              <a:t>11: </a:t>
            </a:r>
            <a:r>
              <a:rPr lang="en-GB" dirty="0"/>
              <a:t>Application Development (</a:t>
            </a:r>
            <a:r>
              <a:rPr lang="en-GB" dirty="0" err="1"/>
              <a:t>AppDev</a:t>
            </a:r>
            <a:r>
              <a:rPr lang="en-GB" dirty="0"/>
              <a:t>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 smtClean="0"/>
              <a:t>25-Feb-2019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Lambda Expressions</a:t>
            </a:r>
          </a:p>
          <a:p>
            <a:r>
              <a:rPr lang="en-GB" dirty="0" smtClean="0"/>
              <a:t>Lambda Expressions and Query Operations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66239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Lambda Expressions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>
                <a:hlinkClick r:id="rId3"/>
              </a:rPr>
              <a:t>Lambda expressions</a:t>
            </a:r>
            <a:r>
              <a:rPr lang="en-GB" dirty="0" smtClean="0"/>
              <a:t> are </a:t>
            </a:r>
            <a:r>
              <a:rPr lang="en-GB" b="1" dirty="0" smtClean="0"/>
              <a:t>anonymous functions</a:t>
            </a:r>
            <a:r>
              <a:rPr lang="en-GB" dirty="0" smtClean="0"/>
              <a:t> that you can use to create:</a:t>
            </a:r>
          </a:p>
          <a:p>
            <a:pPr lvl="1"/>
            <a:r>
              <a:rPr lang="en-GB" dirty="0" smtClean="0"/>
              <a:t>Delegates</a:t>
            </a:r>
          </a:p>
          <a:p>
            <a:pPr lvl="1"/>
            <a:r>
              <a:rPr lang="en-GB" dirty="0" smtClean="0"/>
              <a:t>Expression Tree Types</a:t>
            </a:r>
          </a:p>
          <a:p>
            <a:r>
              <a:rPr lang="en-GB" dirty="0" smtClean="0"/>
              <a:t>Programmers like them because they provide a </a:t>
            </a:r>
            <a:r>
              <a:rPr lang="en-GB" b="1" dirty="0" smtClean="0"/>
              <a:t>shorthand</a:t>
            </a:r>
            <a:r>
              <a:rPr lang="en-GB" dirty="0" smtClean="0"/>
              <a:t> way for writing methods and executable code.</a:t>
            </a:r>
          </a:p>
          <a:p>
            <a:pPr lvl="1"/>
            <a:r>
              <a:rPr lang="en-GB" dirty="0" smtClean="0"/>
              <a:t>But, it does take some getting used to.</a:t>
            </a:r>
          </a:p>
          <a:p>
            <a:pPr lvl="1"/>
            <a:r>
              <a:rPr lang="en-GB" dirty="0" smtClean="0"/>
              <a:t>Most examples on the Internet will use them.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93159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Delegates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 </a:t>
            </a:r>
            <a:r>
              <a:rPr lang="en-GB" b="1" dirty="0"/>
              <a:t>delegate</a:t>
            </a:r>
            <a:r>
              <a:rPr lang="en-GB" dirty="0" smtClean="0"/>
              <a:t> is a type that represents references to methods (named or anonymous) with:</a:t>
            </a:r>
          </a:p>
          <a:p>
            <a:pPr lvl="1"/>
            <a:r>
              <a:rPr lang="en-GB" dirty="0" smtClean="0"/>
              <a:t>A parameter list</a:t>
            </a:r>
          </a:p>
          <a:p>
            <a:pPr lvl="1"/>
            <a:r>
              <a:rPr lang="en-GB" dirty="0" smtClean="0"/>
              <a:t>A return type </a:t>
            </a:r>
          </a:p>
          <a:p>
            <a:r>
              <a:rPr lang="en-GB" dirty="0"/>
              <a:t>For the SE students, they are similar to function pointers in C</a:t>
            </a:r>
            <a:r>
              <a:rPr lang="en-GB" dirty="0" smtClean="0"/>
              <a:t>++.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129485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Delegates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The declaration of a delegate is similar to a method signature (no implementation). E.g.:</a:t>
            </a:r>
            <a:endParaRPr lang="en-GB" dirty="0"/>
          </a:p>
          <a:p>
            <a:pPr marL="365760" lvl="1" indent="0">
              <a:spcBef>
                <a:spcPts val="1200"/>
              </a:spcBef>
              <a:spcAft>
                <a:spcPts val="600"/>
              </a:spcAft>
              <a:buNone/>
            </a:pPr>
            <a:r>
              <a:rPr lang="en-GB" sz="2000" dirty="0">
                <a:solidFill>
                  <a:srgbClr val="0101FD"/>
                </a:solidFill>
                <a:latin typeface="Consolas" panose="020B0609020204030204" pitchFamily="49" charset="0"/>
              </a:rPr>
              <a:t>public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101FD"/>
                </a:solidFill>
                <a:latin typeface="Consolas" panose="020B0609020204030204" pitchFamily="49" charset="0"/>
              </a:rPr>
              <a:t>delegate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srgbClr val="0101FD"/>
                </a:solidFill>
                <a:latin typeface="Consolas" panose="020B0609020204030204" pitchFamily="49" charset="0"/>
              </a:rPr>
              <a:t>int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srgbClr val="007D9A"/>
                </a:solidFill>
                <a:latin typeface="Consolas" panose="020B0609020204030204" pitchFamily="49" charset="0"/>
              </a:rPr>
              <a:t>PerformCalculation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 err="1">
                <a:solidFill>
                  <a:srgbClr val="0101FD"/>
                </a:solidFill>
                <a:latin typeface="Consolas" panose="020B0609020204030204" pitchFamily="49" charset="0"/>
              </a:rPr>
              <a:t>int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x, </a:t>
            </a:r>
            <a:r>
              <a:rPr lang="en-GB" sz="2000" dirty="0" err="1">
                <a:solidFill>
                  <a:srgbClr val="0101FD"/>
                </a:solidFill>
                <a:latin typeface="Consolas" panose="020B0609020204030204" pitchFamily="49" charset="0"/>
              </a:rPr>
              <a:t>int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y);</a:t>
            </a:r>
            <a:endParaRPr lang="en-GB" dirty="0"/>
          </a:p>
          <a:p>
            <a:r>
              <a:rPr lang="en-GB" dirty="0"/>
              <a:t>A </a:t>
            </a:r>
            <a:r>
              <a:rPr lang="en-GB" b="1" dirty="0"/>
              <a:t>delegate</a:t>
            </a:r>
            <a:r>
              <a:rPr lang="en-GB" dirty="0"/>
              <a:t> is a reference type used to </a:t>
            </a:r>
            <a:r>
              <a:rPr lang="en-GB" b="1" i="1" dirty="0"/>
              <a:t>encapsulate a named or anonymous method</a:t>
            </a:r>
            <a:r>
              <a:rPr lang="en-GB" dirty="0"/>
              <a:t>.</a:t>
            </a:r>
          </a:p>
          <a:p>
            <a:pPr lvl="1"/>
            <a:r>
              <a:rPr lang="en-GB" dirty="0" smtClean="0"/>
              <a:t>They are used to </a:t>
            </a:r>
            <a:r>
              <a:rPr lang="en-GB" b="1" i="1" dirty="0" smtClean="0"/>
              <a:t>pass methods as arguments to other methods</a:t>
            </a:r>
            <a:r>
              <a:rPr lang="en-GB" dirty="0" smtClean="0"/>
              <a:t>.</a:t>
            </a:r>
          </a:p>
          <a:p>
            <a:pPr lvl="1"/>
            <a:r>
              <a:rPr lang="en-GB" dirty="0" smtClean="0"/>
              <a:t>As long as the </a:t>
            </a:r>
            <a:r>
              <a:rPr lang="en-GB" dirty="0"/>
              <a:t>method </a:t>
            </a:r>
            <a:r>
              <a:rPr lang="en-GB" dirty="0" smtClean="0"/>
              <a:t>(named or anonymous) has the same declaration pattern as the delegate.</a:t>
            </a:r>
          </a:p>
          <a:p>
            <a:r>
              <a:rPr lang="en-GB" dirty="0" smtClean="0"/>
              <a:t>This makes for flexible programming.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862748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Delegates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In the previous delegate example:</a:t>
            </a:r>
          </a:p>
          <a:p>
            <a:pPr marL="320040" lvl="1" indent="0">
              <a:spcBef>
                <a:spcPts val="1200"/>
              </a:spcBef>
              <a:spcAft>
                <a:spcPts val="600"/>
              </a:spcAft>
              <a:buNone/>
            </a:pPr>
            <a:r>
              <a:rPr lang="en-GB" sz="2000" dirty="0">
                <a:solidFill>
                  <a:srgbClr val="0101FD"/>
                </a:solidFill>
                <a:latin typeface="Consolas" panose="020B0609020204030204" pitchFamily="49" charset="0"/>
              </a:rPr>
              <a:t>public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101FD"/>
                </a:solidFill>
                <a:latin typeface="Consolas" panose="020B0609020204030204" pitchFamily="49" charset="0"/>
              </a:rPr>
              <a:t>delegate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srgbClr val="0101FD"/>
                </a:solidFill>
                <a:latin typeface="Consolas" panose="020B0609020204030204" pitchFamily="49" charset="0"/>
              </a:rPr>
              <a:t>int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srgbClr val="007D9A"/>
                </a:solidFill>
                <a:latin typeface="Consolas" panose="020B0609020204030204" pitchFamily="49" charset="0"/>
              </a:rPr>
              <a:t>PerformCalculation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 err="1">
                <a:solidFill>
                  <a:srgbClr val="0101FD"/>
                </a:solidFill>
                <a:latin typeface="Consolas" panose="020B0609020204030204" pitchFamily="49" charset="0"/>
              </a:rPr>
              <a:t>int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x, </a:t>
            </a:r>
            <a:r>
              <a:rPr lang="en-GB" sz="2000" dirty="0" err="1">
                <a:solidFill>
                  <a:srgbClr val="0101FD"/>
                </a:solidFill>
                <a:latin typeface="Consolas" panose="020B0609020204030204" pitchFamily="49" charset="0"/>
              </a:rPr>
              <a:t>int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y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  <a:endParaRPr lang="en-GB" sz="2000" dirty="0"/>
          </a:p>
          <a:p>
            <a:r>
              <a:rPr lang="en-GB" dirty="0" smtClean="0"/>
              <a:t>The following methods </a:t>
            </a:r>
            <a:r>
              <a:rPr lang="en-GB" b="1" u="sng" dirty="0" smtClean="0"/>
              <a:t>all match</a:t>
            </a:r>
            <a:r>
              <a:rPr lang="en-GB" dirty="0" smtClean="0"/>
              <a:t> the delegate:</a:t>
            </a:r>
          </a:p>
          <a:p>
            <a:pPr lvl="1"/>
            <a:r>
              <a:rPr lang="en-GB" b="1" dirty="0" smtClean="0"/>
              <a:t>Add two numbers</a:t>
            </a:r>
            <a:r>
              <a:rPr lang="en-GB" dirty="0" smtClean="0"/>
              <a:t>:</a:t>
            </a:r>
          </a:p>
          <a:p>
            <a:pPr marL="685800" lvl="2" indent="0">
              <a:buNone/>
            </a:pPr>
            <a:r>
              <a:rPr lang="en-GB" sz="2400" dirty="0">
                <a:solidFill>
                  <a:srgbClr val="0101FD"/>
                </a:solidFill>
                <a:latin typeface="Consolas" panose="020B0609020204030204" pitchFamily="49" charset="0"/>
              </a:rPr>
              <a:t>public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 smtClean="0">
                <a:solidFill>
                  <a:srgbClr val="0101FD"/>
                </a:solidFill>
                <a:latin typeface="Consolas" panose="020B0609020204030204" pitchFamily="49" charset="0"/>
              </a:rPr>
              <a:t>int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smtClean="0">
                <a:solidFill>
                  <a:srgbClr val="007D9A"/>
                </a:solidFill>
                <a:latin typeface="Consolas" panose="020B0609020204030204" pitchFamily="49" charset="0"/>
              </a:rPr>
              <a:t>Add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400" dirty="0" err="1" smtClean="0">
                <a:solidFill>
                  <a:srgbClr val="0101FD"/>
                </a:solidFill>
                <a:latin typeface="Consolas" panose="020B0609020204030204" pitchFamily="49" charset="0"/>
              </a:rPr>
              <a:t>int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x, </a:t>
            </a:r>
            <a:r>
              <a:rPr lang="en-GB" sz="2400" dirty="0" err="1">
                <a:solidFill>
                  <a:srgbClr val="0101FD"/>
                </a:solidFill>
                <a:latin typeface="Consolas" panose="020B0609020204030204" pitchFamily="49" charset="0"/>
              </a:rPr>
              <a:t>int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y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) {</a:t>
            </a:r>
          </a:p>
          <a:p>
            <a:pPr marL="685800" lvl="2" indent="0">
              <a:buNone/>
            </a:pP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	 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smtClean="0">
                <a:solidFill>
                  <a:srgbClr val="0101FD"/>
                </a:solidFill>
                <a:latin typeface="Consolas" panose="020B0609020204030204" pitchFamily="49" charset="0"/>
              </a:rPr>
              <a:t>return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x + y;</a:t>
            </a:r>
          </a:p>
          <a:p>
            <a:pPr marL="685800" lvl="2" indent="0">
              <a:buNone/>
            </a:pP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dirty="0"/>
          </a:p>
          <a:p>
            <a:pPr lvl="1"/>
            <a:r>
              <a:rPr lang="en-GB" b="1" dirty="0" smtClean="0"/>
              <a:t>Multiply </a:t>
            </a:r>
            <a:r>
              <a:rPr lang="en-GB" b="1" dirty="0"/>
              <a:t>two </a:t>
            </a:r>
            <a:r>
              <a:rPr lang="en-GB" b="1" dirty="0" smtClean="0"/>
              <a:t>numbers</a:t>
            </a:r>
            <a:r>
              <a:rPr lang="en-GB" dirty="0" smtClean="0"/>
              <a:t>:</a:t>
            </a:r>
            <a:endParaRPr lang="en-GB" dirty="0"/>
          </a:p>
          <a:p>
            <a:pPr marL="685800" lvl="2" indent="0">
              <a:buNone/>
            </a:pPr>
            <a:r>
              <a:rPr lang="en-GB" sz="2400" dirty="0">
                <a:solidFill>
                  <a:srgbClr val="0101FD"/>
                </a:solidFill>
                <a:latin typeface="Consolas" panose="020B0609020204030204" pitchFamily="49" charset="0"/>
              </a:rPr>
              <a:t>public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srgbClr val="0101FD"/>
                </a:solidFill>
                <a:latin typeface="Consolas" panose="020B0609020204030204" pitchFamily="49" charset="0"/>
              </a:rPr>
              <a:t>int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smtClean="0">
                <a:solidFill>
                  <a:srgbClr val="007D9A"/>
                </a:solidFill>
                <a:latin typeface="Consolas" panose="020B0609020204030204" pitchFamily="49" charset="0"/>
              </a:rPr>
              <a:t>Multiply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400" dirty="0" err="1" smtClean="0">
                <a:solidFill>
                  <a:srgbClr val="0101FD"/>
                </a:solidFill>
                <a:latin typeface="Consolas" panose="020B0609020204030204" pitchFamily="49" charset="0"/>
              </a:rPr>
              <a:t>int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x, </a:t>
            </a:r>
            <a:r>
              <a:rPr lang="en-GB" sz="2400" dirty="0" err="1">
                <a:solidFill>
                  <a:srgbClr val="0101FD"/>
                </a:solidFill>
                <a:latin typeface="Consolas" panose="020B0609020204030204" pitchFamily="49" charset="0"/>
              </a:rPr>
              <a:t>int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y) {</a:t>
            </a:r>
          </a:p>
          <a:p>
            <a:pPr marL="685800" lvl="2" indent="0">
              <a:buNone/>
            </a:pP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	  </a:t>
            </a:r>
            <a:r>
              <a:rPr lang="en-GB" sz="2400" dirty="0">
                <a:solidFill>
                  <a:srgbClr val="0101FD"/>
                </a:solidFill>
                <a:latin typeface="Consolas" panose="020B0609020204030204" pitchFamily="49" charset="0"/>
              </a:rPr>
              <a:t>return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x 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* 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y;</a:t>
            </a:r>
          </a:p>
          <a:p>
            <a:pPr marL="685800" lvl="2" indent="0">
              <a:buNone/>
            </a:pP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48754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Expression Tree Types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It is a technique of </a:t>
            </a:r>
            <a:r>
              <a:rPr lang="en-GB" b="1" i="1" dirty="0"/>
              <a:t>representing language level code in the form of data</a:t>
            </a:r>
            <a:r>
              <a:rPr lang="en-GB" dirty="0"/>
              <a:t>, which is stored in a tree-shaped structure.</a:t>
            </a:r>
          </a:p>
          <a:p>
            <a:r>
              <a:rPr lang="en-GB" dirty="0" smtClean="0"/>
              <a:t>An expression tree is simply a </a:t>
            </a:r>
            <a:r>
              <a:rPr lang="en-GB" b="1" i="1" dirty="0" smtClean="0"/>
              <a:t>data structure that represents executable code</a:t>
            </a:r>
            <a:r>
              <a:rPr lang="en-GB" dirty="0" smtClean="0"/>
              <a:t>.</a:t>
            </a:r>
          </a:p>
          <a:p>
            <a:r>
              <a:rPr lang="en-GB" dirty="0" smtClean="0"/>
              <a:t>The code it represents can be compiled and executed providing useful dynamic functionality.</a:t>
            </a:r>
          </a:p>
        </p:txBody>
      </p:sp>
    </p:spTree>
    <p:extLst>
      <p:ext uri="{BB962C8B-B14F-4D97-AF65-F5344CB8AC3E}">
        <p14:creationId xmlns:p14="http://schemas.microsoft.com/office/powerpoint/2010/main" val="114956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Expression Trees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Expression trees make it possible:</a:t>
            </a:r>
          </a:p>
          <a:p>
            <a:pPr lvl="1"/>
            <a:r>
              <a:rPr lang="en-GB" dirty="0" smtClean="0"/>
              <a:t>to convert code such as a query expression into a string,</a:t>
            </a:r>
          </a:p>
          <a:p>
            <a:pPr lvl="1"/>
            <a:r>
              <a:rPr lang="en-GB" dirty="0"/>
              <a:t>s</a:t>
            </a:r>
            <a:r>
              <a:rPr lang="en-GB" dirty="0" smtClean="0"/>
              <a:t>uch that the </a:t>
            </a:r>
            <a:r>
              <a:rPr lang="en-GB" b="1" i="1" dirty="0" smtClean="0"/>
              <a:t>code as a string</a:t>
            </a:r>
            <a:r>
              <a:rPr lang="en-GB" dirty="0" smtClean="0"/>
              <a:t> </a:t>
            </a:r>
            <a:r>
              <a:rPr lang="en-GB" b="1" i="1" dirty="0" smtClean="0"/>
              <a:t>can </a:t>
            </a:r>
            <a:r>
              <a:rPr lang="en-GB" b="1" i="1" dirty="0"/>
              <a:t>be passed to some other process and executed there</a:t>
            </a:r>
            <a:r>
              <a:rPr lang="en-GB" dirty="0"/>
              <a:t>.</a:t>
            </a:r>
            <a:endParaRPr lang="en-GB" dirty="0" smtClean="0"/>
          </a:p>
          <a:p>
            <a:r>
              <a:rPr lang="en-GB" dirty="0" smtClean="0"/>
              <a:t>In data applications, this makes expression trees useful for:</a:t>
            </a:r>
          </a:p>
          <a:p>
            <a:pPr lvl="1"/>
            <a:r>
              <a:rPr lang="en-GB" dirty="0" smtClean="0"/>
              <a:t>The </a:t>
            </a:r>
            <a:r>
              <a:rPr lang="en-GB" dirty="0"/>
              <a:t>creation of dynamic queries.</a:t>
            </a:r>
          </a:p>
          <a:p>
            <a:pPr lvl="1"/>
            <a:r>
              <a:rPr lang="en-GB" dirty="0"/>
              <a:t>The execution of LINQ queries in various databases.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00640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Expression Trees and SQL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In data applications, you </a:t>
            </a:r>
            <a:r>
              <a:rPr lang="en-GB" u="sng" dirty="0" smtClean="0"/>
              <a:t>can</a:t>
            </a:r>
            <a:r>
              <a:rPr lang="en-GB" dirty="0" smtClean="0"/>
              <a:t> construct </a:t>
            </a:r>
            <a:r>
              <a:rPr lang="en-GB" dirty="0" smtClean="0"/>
              <a:t>query expressions as </a:t>
            </a:r>
            <a:r>
              <a:rPr lang="en-GB" b="1" dirty="0" smtClean="0"/>
              <a:t>Lambda expressions</a:t>
            </a:r>
            <a:r>
              <a:rPr lang="en-GB" dirty="0" smtClean="0"/>
              <a:t>.</a:t>
            </a:r>
          </a:p>
          <a:p>
            <a:r>
              <a:rPr lang="en-GB" dirty="0" smtClean="0"/>
              <a:t>The query expressions are not executed in your C# program.</a:t>
            </a:r>
          </a:p>
          <a:p>
            <a:pPr lvl="1"/>
            <a:r>
              <a:rPr lang="en-GB" dirty="0" smtClean="0"/>
              <a:t>It get gets translated to </a:t>
            </a:r>
            <a:r>
              <a:rPr lang="en-GB" dirty="0" smtClean="0"/>
              <a:t>an expression tree that represents the query to be performed.</a:t>
            </a:r>
            <a:endParaRPr lang="en-GB" dirty="0" smtClean="0"/>
          </a:p>
          <a:p>
            <a:pPr lvl="1"/>
            <a:r>
              <a:rPr lang="en-GB" dirty="0" smtClean="0"/>
              <a:t>Passed across to </a:t>
            </a:r>
            <a:r>
              <a:rPr lang="en-GB" dirty="0" smtClean="0"/>
              <a:t>the </a:t>
            </a:r>
            <a:r>
              <a:rPr lang="en-GB" dirty="0" smtClean="0"/>
              <a:t>database </a:t>
            </a:r>
            <a:r>
              <a:rPr lang="en-GB" dirty="0" smtClean="0"/>
              <a:t>source </a:t>
            </a:r>
            <a:r>
              <a:rPr lang="en-GB" dirty="0" smtClean="0"/>
              <a:t>and executed on the database server.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38342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Lambda Expression Syntax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You use the </a:t>
            </a:r>
            <a:r>
              <a:rPr lang="en-GB" b="1" dirty="0" smtClean="0"/>
              <a:t>Lambda Operation (=&gt;) </a:t>
            </a:r>
            <a:r>
              <a:rPr lang="en-GB" dirty="0" smtClean="0"/>
              <a:t>to create a Lambda Expression. </a:t>
            </a:r>
          </a:p>
          <a:p>
            <a:r>
              <a:rPr lang="en-GB" dirty="0" smtClean="0"/>
              <a:t>The syntax is:</a:t>
            </a:r>
          </a:p>
          <a:p>
            <a:pPr marL="365760" lvl="1" indent="0" algn="ctr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(input-parameters) </a:t>
            </a:r>
            <a:r>
              <a:rPr lang="en-GB" b="1" dirty="0">
                <a:solidFill>
                  <a:srgbClr val="000000"/>
                </a:solidFill>
                <a:latin typeface="Consolas" panose="020B0609020204030204" pitchFamily="49" charset="0"/>
              </a:rPr>
              <a:t>=&gt;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expression</a:t>
            </a:r>
            <a:endParaRPr lang="en-GB" dirty="0" smtClean="0"/>
          </a:p>
          <a:p>
            <a:pPr lvl="1"/>
            <a:r>
              <a:rPr lang="en-GB" b="1" dirty="0" smtClean="0"/>
              <a:t>Input parameters</a:t>
            </a:r>
            <a:r>
              <a:rPr lang="en-GB" dirty="0" smtClean="0"/>
              <a:t>: any input parameters to the expression on the right (separated by commas).</a:t>
            </a:r>
          </a:p>
          <a:p>
            <a:pPr lvl="2"/>
            <a:r>
              <a:rPr lang="en-GB" dirty="0" smtClean="0"/>
              <a:t>Brackets are </a:t>
            </a:r>
            <a:r>
              <a:rPr lang="en-GB" b="1" i="1" dirty="0" smtClean="0"/>
              <a:t>optional if there is only one</a:t>
            </a:r>
            <a:r>
              <a:rPr lang="en-GB" dirty="0" smtClean="0"/>
              <a:t> input parameter. </a:t>
            </a:r>
            <a:r>
              <a:rPr lang="en-GB" b="1" i="1" dirty="0" smtClean="0"/>
              <a:t>Required if zero or two or more</a:t>
            </a:r>
            <a:r>
              <a:rPr lang="en-GB" dirty="0" smtClean="0"/>
              <a:t> are used.</a:t>
            </a:r>
          </a:p>
          <a:p>
            <a:pPr lvl="1"/>
            <a:r>
              <a:rPr lang="en-GB" b="1" dirty="0" smtClean="0"/>
              <a:t>Expression</a:t>
            </a:r>
            <a:r>
              <a:rPr lang="en-GB" dirty="0" smtClean="0"/>
              <a:t>: some expression </a:t>
            </a:r>
            <a:r>
              <a:rPr lang="en-GB" dirty="0"/>
              <a:t>or </a:t>
            </a:r>
            <a:r>
              <a:rPr lang="en-GB" dirty="0" smtClean="0"/>
              <a:t>code statement </a:t>
            </a:r>
            <a:r>
              <a:rPr lang="en-GB" dirty="0"/>
              <a:t>block to execute on the </a:t>
            </a:r>
            <a:r>
              <a:rPr lang="en-GB" dirty="0" smtClean="0"/>
              <a:t>right.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5555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Lambda Expression Examples</a:t>
            </a:r>
            <a:br>
              <a:rPr lang="en-GB" dirty="0" smtClean="0"/>
            </a:br>
            <a:r>
              <a:rPr lang="en-GB" sz="3100" dirty="0" smtClean="0"/>
              <a:t>Multiple (Two) Input Parameters</a:t>
            </a:r>
            <a:endParaRPr lang="en-GB" sz="31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Recall that Lambda </a:t>
            </a:r>
            <a:r>
              <a:rPr lang="en-GB" dirty="0"/>
              <a:t>expressions are </a:t>
            </a:r>
            <a:r>
              <a:rPr lang="en-GB" b="1" dirty="0"/>
              <a:t>anonymous functions</a:t>
            </a:r>
            <a:r>
              <a:rPr lang="en-GB" dirty="0" smtClean="0"/>
              <a:t>.</a:t>
            </a:r>
          </a:p>
          <a:p>
            <a:r>
              <a:rPr lang="en-GB" dirty="0" smtClean="0"/>
              <a:t>Syntax</a:t>
            </a:r>
          </a:p>
          <a:p>
            <a:pPr marL="365760" lvl="1" indent="0" algn="ctr">
              <a:buNone/>
            </a:pPr>
            <a:r>
              <a:rPr lang="en-GB" sz="2700" dirty="0">
                <a:solidFill>
                  <a:srgbClr val="000000"/>
                </a:solidFill>
                <a:latin typeface="Consolas" panose="020B0609020204030204" pitchFamily="49" charset="0"/>
              </a:rPr>
              <a:t>(input-parameters) =&gt; expression</a:t>
            </a:r>
            <a:endParaRPr lang="en-GB" dirty="0"/>
          </a:p>
          <a:p>
            <a:r>
              <a:rPr lang="en-GB" dirty="0" smtClean="0"/>
              <a:t>Lambda expression: </a:t>
            </a:r>
            <a:r>
              <a:rPr lang="en-GB" b="1" dirty="0" smtClean="0"/>
              <a:t>checks x equals y</a:t>
            </a:r>
          </a:p>
          <a:p>
            <a:pPr marL="640080" lvl="2" indent="0">
              <a:buNone/>
            </a:pP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(x, y) =&gt; x == y</a:t>
            </a:r>
            <a:endParaRPr lang="en-GB" sz="2400" dirty="0" smtClean="0"/>
          </a:p>
          <a:p>
            <a:pPr lvl="1"/>
            <a:r>
              <a:rPr lang="en-GB" b="1" dirty="0" smtClean="0"/>
              <a:t>Input parameters </a:t>
            </a:r>
            <a:r>
              <a:rPr lang="en-GB" dirty="0" smtClean="0"/>
              <a:t>on Left:	(x, y)</a:t>
            </a:r>
          </a:p>
          <a:p>
            <a:pPr lvl="1"/>
            <a:r>
              <a:rPr lang="en-GB" b="1" dirty="0" smtClean="0"/>
              <a:t>Expression to Execute </a:t>
            </a:r>
            <a:r>
              <a:rPr lang="en-GB" dirty="0" smtClean="0"/>
              <a:t>on Right: x == y</a:t>
            </a:r>
          </a:p>
          <a:p>
            <a:pPr lvl="2"/>
            <a:r>
              <a:rPr lang="en-GB" dirty="0" smtClean="0"/>
              <a:t>Returns true if x equals y, otherwise false</a:t>
            </a:r>
            <a:endParaRPr lang="en-GB" dirty="0"/>
          </a:p>
          <a:p>
            <a:r>
              <a:rPr lang="en-GB" dirty="0" smtClean="0"/>
              <a:t> You do not need to add the return statement.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259632" y="3861048"/>
            <a:ext cx="1080120" cy="432048"/>
          </a:xfrm>
          <a:prstGeom prst="rect">
            <a:avLst/>
          </a:prstGeom>
          <a:solidFill>
            <a:srgbClr val="FFFF00">
              <a:alpha val="2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5148064" y="4293096"/>
            <a:ext cx="1080120" cy="432048"/>
          </a:xfrm>
          <a:prstGeom prst="rect">
            <a:avLst/>
          </a:prstGeom>
          <a:solidFill>
            <a:srgbClr val="FFFF00">
              <a:alpha val="2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2924608" y="3861048"/>
            <a:ext cx="1287352" cy="432048"/>
          </a:xfrm>
          <a:prstGeom prst="rect">
            <a:avLst/>
          </a:prstGeom>
          <a:solidFill>
            <a:srgbClr val="1BC6E5">
              <a:alpha val="2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5940152" y="4725144"/>
            <a:ext cx="1143336" cy="432048"/>
          </a:xfrm>
          <a:prstGeom prst="rect">
            <a:avLst/>
          </a:prstGeom>
          <a:solidFill>
            <a:srgbClr val="1BC6E5">
              <a:alpha val="2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02072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Lambda Expression </a:t>
            </a:r>
            <a:r>
              <a:rPr lang="en-GB" dirty="0" smtClean="0"/>
              <a:t>Examples</a:t>
            </a:r>
            <a:br>
              <a:rPr lang="en-GB" dirty="0" smtClean="0"/>
            </a:br>
            <a:r>
              <a:rPr lang="en-GB" sz="3100" dirty="0" smtClean="0"/>
              <a:t>One Input Parameter</a:t>
            </a:r>
            <a:endParaRPr lang="en-GB" sz="31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Syntax</a:t>
            </a:r>
          </a:p>
          <a:p>
            <a:pPr marL="365760" lvl="1" indent="0" algn="ctr">
              <a:buNone/>
            </a:pPr>
            <a:r>
              <a:rPr lang="en-GB" sz="2700" dirty="0">
                <a:solidFill>
                  <a:srgbClr val="000000"/>
                </a:solidFill>
                <a:latin typeface="Consolas" panose="020B0609020204030204" pitchFamily="49" charset="0"/>
              </a:rPr>
              <a:t>(input-parameters) =&gt; expression</a:t>
            </a:r>
            <a:endParaRPr lang="en-GB" dirty="0"/>
          </a:p>
          <a:p>
            <a:r>
              <a:rPr lang="en-GB" dirty="0"/>
              <a:t>Lambda </a:t>
            </a:r>
            <a:r>
              <a:rPr lang="en-GB" dirty="0" smtClean="0"/>
              <a:t>expression: </a:t>
            </a:r>
            <a:r>
              <a:rPr lang="en-GB" b="1" dirty="0" smtClean="0"/>
              <a:t>returns x</a:t>
            </a:r>
            <a:r>
              <a:rPr lang="en-GB" b="1" baseline="30000" dirty="0" smtClean="0"/>
              <a:t>2</a:t>
            </a:r>
            <a:endParaRPr lang="en-GB" b="1" baseline="30000" dirty="0"/>
          </a:p>
          <a:p>
            <a:pPr marL="640080" lvl="2" indent="0">
              <a:buNone/>
            </a:pP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x 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=&gt; x *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x</a:t>
            </a:r>
            <a:endParaRPr lang="en-GB" sz="2400" dirty="0"/>
          </a:p>
          <a:p>
            <a:pPr lvl="1"/>
            <a:r>
              <a:rPr lang="en-GB" b="1" dirty="0"/>
              <a:t>Input parameters </a:t>
            </a:r>
            <a:r>
              <a:rPr lang="en-GB" dirty="0"/>
              <a:t>on Left:	</a:t>
            </a:r>
            <a:r>
              <a:rPr lang="en-GB" dirty="0" smtClean="0"/>
              <a:t>x</a:t>
            </a:r>
          </a:p>
          <a:p>
            <a:pPr lvl="2"/>
            <a:r>
              <a:rPr lang="en-GB" dirty="0" smtClean="0"/>
              <a:t>As only one parameter, brackets not needed</a:t>
            </a:r>
            <a:endParaRPr lang="en-GB" dirty="0"/>
          </a:p>
          <a:p>
            <a:pPr lvl="1"/>
            <a:r>
              <a:rPr lang="en-GB" b="1" dirty="0"/>
              <a:t>Expression to Execute </a:t>
            </a:r>
            <a:r>
              <a:rPr lang="en-GB" dirty="0"/>
              <a:t>on Right: x </a:t>
            </a:r>
            <a:r>
              <a:rPr lang="en-GB" dirty="0" smtClean="0"/>
              <a:t>* x</a:t>
            </a:r>
            <a:endParaRPr lang="en-GB" dirty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187624" y="3140968"/>
            <a:ext cx="432048" cy="432048"/>
          </a:xfrm>
          <a:prstGeom prst="rect">
            <a:avLst/>
          </a:prstGeom>
          <a:solidFill>
            <a:srgbClr val="FFFF00">
              <a:alpha val="2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2051721" y="3140968"/>
            <a:ext cx="1152128" cy="432048"/>
          </a:xfrm>
          <a:prstGeom prst="rect">
            <a:avLst/>
          </a:prstGeom>
          <a:solidFill>
            <a:srgbClr val="1BC6E5">
              <a:alpha val="2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5148064" y="3645024"/>
            <a:ext cx="432048" cy="432048"/>
          </a:xfrm>
          <a:prstGeom prst="rect">
            <a:avLst/>
          </a:prstGeom>
          <a:solidFill>
            <a:srgbClr val="FFFF00">
              <a:alpha val="2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6012160" y="4509120"/>
            <a:ext cx="864096" cy="432048"/>
          </a:xfrm>
          <a:prstGeom prst="rect">
            <a:avLst/>
          </a:prstGeom>
          <a:solidFill>
            <a:srgbClr val="1BC6E5">
              <a:alpha val="2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95559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Lambda Expression </a:t>
            </a:r>
            <a:r>
              <a:rPr lang="en-GB" dirty="0" smtClean="0"/>
              <a:t>Examples</a:t>
            </a:r>
            <a:br>
              <a:rPr lang="en-GB" dirty="0" smtClean="0"/>
            </a:br>
            <a:r>
              <a:rPr lang="en-GB" sz="3100" dirty="0" smtClean="0"/>
              <a:t>Zero (No) Input Parameters, Expression Calls Method</a:t>
            </a:r>
            <a:endParaRPr lang="en-GB" sz="31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Syntax</a:t>
            </a:r>
          </a:p>
          <a:p>
            <a:pPr marL="365760" lvl="1" indent="0" algn="ctr">
              <a:buNone/>
            </a:pPr>
            <a:r>
              <a:rPr lang="en-GB" sz="2700" dirty="0">
                <a:solidFill>
                  <a:srgbClr val="000000"/>
                </a:solidFill>
                <a:latin typeface="Consolas" panose="020B0609020204030204" pitchFamily="49" charset="0"/>
              </a:rPr>
              <a:t>(input-parameters) =&gt; expression</a:t>
            </a:r>
            <a:endParaRPr lang="en-GB" dirty="0"/>
          </a:p>
          <a:p>
            <a:r>
              <a:rPr lang="en-GB" dirty="0"/>
              <a:t>Lambda anonymous function: </a:t>
            </a:r>
            <a:r>
              <a:rPr lang="en-GB" b="1" dirty="0" smtClean="0"/>
              <a:t>returns the result of some method</a:t>
            </a:r>
            <a:endParaRPr lang="en-GB" b="1" baseline="30000" dirty="0"/>
          </a:p>
          <a:p>
            <a:pPr marL="640080" lvl="2" indent="0">
              <a:buNone/>
            </a:pP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() 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=&gt; </a:t>
            </a:r>
            <a:r>
              <a:rPr lang="en-GB" sz="24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SomeMethod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();</a:t>
            </a:r>
            <a:endParaRPr lang="en-GB" sz="2400" dirty="0"/>
          </a:p>
          <a:p>
            <a:pPr lvl="1"/>
            <a:r>
              <a:rPr lang="en-GB" b="1" dirty="0"/>
              <a:t>Input parameters </a:t>
            </a:r>
            <a:r>
              <a:rPr lang="en-GB" dirty="0"/>
              <a:t>on Left:	</a:t>
            </a:r>
            <a:r>
              <a:rPr lang="en-GB" dirty="0" smtClean="0"/>
              <a:t>none</a:t>
            </a:r>
          </a:p>
          <a:p>
            <a:pPr lvl="2"/>
            <a:r>
              <a:rPr lang="en-GB" dirty="0" smtClean="0"/>
              <a:t>As zero (no) input parameters, brackets are needed</a:t>
            </a:r>
            <a:endParaRPr lang="en-GB" dirty="0"/>
          </a:p>
          <a:p>
            <a:pPr lvl="1"/>
            <a:r>
              <a:rPr lang="en-GB" b="1" dirty="0"/>
              <a:t>Expression to Execute </a:t>
            </a:r>
            <a:r>
              <a:rPr lang="en-GB" dirty="0"/>
              <a:t>on Right: </a:t>
            </a:r>
            <a:r>
              <a:rPr lang="en-GB" dirty="0" smtClean="0"/>
              <a:t>Calls </a:t>
            </a:r>
            <a:r>
              <a:rPr lang="en-GB" dirty="0" err="1" smtClean="0"/>
              <a:t>SomeMethod</a:t>
            </a:r>
            <a:r>
              <a:rPr lang="en-GB" dirty="0" smtClean="0"/>
              <a:t>();</a:t>
            </a:r>
          </a:p>
          <a:p>
            <a:pPr lvl="2"/>
            <a:r>
              <a:rPr lang="en-GB" dirty="0" smtClean="0"/>
              <a:t>Returns result of </a:t>
            </a:r>
            <a:r>
              <a:rPr lang="en-GB" dirty="0" err="1" smtClean="0"/>
              <a:t>SomeMethod</a:t>
            </a:r>
            <a:r>
              <a:rPr lang="en-GB" dirty="0" smtClean="0"/>
              <a:t>.</a:t>
            </a:r>
            <a:endParaRPr lang="en-GB" dirty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331096" y="3400101"/>
            <a:ext cx="432048" cy="432048"/>
          </a:xfrm>
          <a:prstGeom prst="rect">
            <a:avLst/>
          </a:prstGeom>
          <a:solidFill>
            <a:srgbClr val="FFFF00">
              <a:alpha val="2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2267744" y="3429000"/>
            <a:ext cx="2304256" cy="432048"/>
          </a:xfrm>
          <a:prstGeom prst="rect">
            <a:avLst/>
          </a:prstGeom>
          <a:solidFill>
            <a:srgbClr val="1BC6E5">
              <a:alpha val="2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5220072" y="3832149"/>
            <a:ext cx="864096" cy="432048"/>
          </a:xfrm>
          <a:prstGeom prst="rect">
            <a:avLst/>
          </a:prstGeom>
          <a:solidFill>
            <a:srgbClr val="FFFF00">
              <a:alpha val="2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259632" y="5013176"/>
            <a:ext cx="2304256" cy="432048"/>
          </a:xfrm>
          <a:prstGeom prst="rect">
            <a:avLst/>
          </a:prstGeom>
          <a:solidFill>
            <a:srgbClr val="1BC6E5">
              <a:alpha val="2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4359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Lambda Expression Examples</a:t>
            </a:r>
            <a:br>
              <a:rPr lang="en-GB" dirty="0" smtClean="0"/>
            </a:br>
            <a:r>
              <a:rPr lang="en-GB" sz="3100" dirty="0" smtClean="0"/>
              <a:t>Multiple Input Parameters with Different Types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If </a:t>
            </a:r>
            <a:r>
              <a:rPr lang="en-GB" b="1" i="1" u="sng" dirty="0" smtClean="0"/>
              <a:t>all</a:t>
            </a:r>
            <a:r>
              <a:rPr lang="en-GB" b="1" i="1" dirty="0" smtClean="0"/>
              <a:t> input parameters have the same type</a:t>
            </a:r>
            <a:r>
              <a:rPr lang="en-GB" dirty="0" smtClean="0"/>
              <a:t>, you do not need to specify the type for the input parameters.</a:t>
            </a:r>
          </a:p>
          <a:p>
            <a:pPr lvl="1"/>
            <a:r>
              <a:rPr lang="en-GB" dirty="0" smtClean="0"/>
              <a:t>See previous examples, no types specified.</a:t>
            </a:r>
            <a:endParaRPr lang="en-GB" dirty="0"/>
          </a:p>
          <a:p>
            <a:pPr lvl="1"/>
            <a:r>
              <a:rPr lang="en-GB" b="1" i="1" dirty="0" smtClean="0"/>
              <a:t>Otherwise you have to specify the types</a:t>
            </a:r>
            <a:r>
              <a:rPr lang="en-GB" dirty="0" smtClean="0"/>
              <a:t>.</a:t>
            </a:r>
          </a:p>
          <a:p>
            <a:r>
              <a:rPr lang="en-GB" dirty="0"/>
              <a:t>Lambda </a:t>
            </a:r>
            <a:r>
              <a:rPr lang="en-GB" dirty="0" smtClean="0"/>
              <a:t>expression: </a:t>
            </a:r>
            <a:r>
              <a:rPr lang="en-GB" b="1" dirty="0" smtClean="0"/>
              <a:t>check </a:t>
            </a:r>
            <a:r>
              <a:rPr lang="en-GB" b="1" dirty="0"/>
              <a:t>if the length </a:t>
            </a:r>
            <a:r>
              <a:rPr lang="en-GB" b="1" dirty="0" smtClean="0"/>
              <a:t>of some string is greater than some number</a:t>
            </a:r>
            <a:r>
              <a:rPr lang="en-GB" dirty="0" smtClean="0"/>
              <a:t>:</a:t>
            </a:r>
          </a:p>
          <a:p>
            <a:pPr marL="640080" lvl="2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dirty="0" err="1">
                <a:solidFill>
                  <a:srgbClr val="0101FD"/>
                </a:solidFill>
                <a:latin typeface="Consolas" panose="020B0609020204030204" pitchFamily="49" charset="0"/>
              </a:rPr>
              <a:t>int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x, </a:t>
            </a:r>
            <a:r>
              <a:rPr lang="en-GB" dirty="0">
                <a:solidFill>
                  <a:srgbClr val="0101FD"/>
                </a:solidFill>
                <a:latin typeface="Consolas" panose="020B0609020204030204" pitchFamily="49" charset="0"/>
              </a:rPr>
              <a:t>string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s) =&gt;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s.Length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&gt; x</a:t>
            </a:r>
            <a:endParaRPr lang="en-GB" dirty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475656" y="4941168"/>
            <a:ext cx="648072" cy="432048"/>
          </a:xfrm>
          <a:prstGeom prst="rect">
            <a:avLst/>
          </a:prstGeom>
          <a:solidFill>
            <a:srgbClr val="FFFF00">
              <a:alpha val="2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2555776" y="4941168"/>
            <a:ext cx="1080120" cy="432048"/>
          </a:xfrm>
          <a:prstGeom prst="rect">
            <a:avLst/>
          </a:prstGeom>
          <a:solidFill>
            <a:srgbClr val="FFFF00">
              <a:alpha val="2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76544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Lambda Expressions: Query Operators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Lambda expressions are particularly useful with </a:t>
            </a:r>
            <a:r>
              <a:rPr lang="en-GB" dirty="0" smtClean="0">
                <a:hlinkClick r:id="rId3"/>
              </a:rPr>
              <a:t>standard query operators</a:t>
            </a:r>
            <a:r>
              <a:rPr lang="en-GB" dirty="0" smtClean="0"/>
              <a:t>.</a:t>
            </a:r>
          </a:p>
          <a:p>
            <a:r>
              <a:rPr lang="en-GB" dirty="0" smtClean="0"/>
              <a:t>Standard query operators are methods that form </a:t>
            </a:r>
            <a:r>
              <a:rPr lang="en-GB" dirty="0"/>
              <a:t>the </a:t>
            </a:r>
            <a:r>
              <a:rPr lang="en-GB" dirty="0" smtClean="0"/>
              <a:t>Language-Integrated </a:t>
            </a:r>
            <a:r>
              <a:rPr lang="en-GB" dirty="0"/>
              <a:t>Query </a:t>
            </a:r>
            <a:r>
              <a:rPr lang="en-GB" dirty="0" smtClean="0"/>
              <a:t>(</a:t>
            </a:r>
            <a:r>
              <a:rPr lang="en-GB" dirty="0" smtClean="0">
                <a:hlinkClick r:id="rId3"/>
              </a:rPr>
              <a:t>LINQ</a:t>
            </a:r>
            <a:r>
              <a:rPr lang="en-GB" dirty="0" smtClean="0"/>
              <a:t>) pattern. </a:t>
            </a:r>
          </a:p>
          <a:p>
            <a:pPr lvl="1"/>
            <a:r>
              <a:rPr lang="en-GB" dirty="0" smtClean="0"/>
              <a:t>LINQ: set of technologies that integrate query capabilities into C#.</a:t>
            </a:r>
          </a:p>
          <a:p>
            <a:pPr lvl="2"/>
            <a:r>
              <a:rPr lang="en-GB" dirty="0" smtClean="0"/>
              <a:t>Filtering (WHERE)</a:t>
            </a:r>
          </a:p>
          <a:p>
            <a:pPr lvl="2"/>
            <a:r>
              <a:rPr lang="en-GB" dirty="0" smtClean="0"/>
              <a:t>Ordering</a:t>
            </a:r>
          </a:p>
          <a:p>
            <a:pPr lvl="2"/>
            <a:r>
              <a:rPr lang="en-GB" dirty="0" smtClean="0"/>
              <a:t>Grouping</a:t>
            </a:r>
          </a:p>
        </p:txBody>
      </p:sp>
      <p:sp>
        <p:nvSpPr>
          <p:cNvPr id="5" name="Rectangle 4"/>
          <p:cNvSpPr/>
          <p:nvPr/>
        </p:nvSpPr>
        <p:spPr>
          <a:xfrm>
            <a:off x="3995936" y="4365104"/>
            <a:ext cx="4824536" cy="12824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2" indent="-228600">
              <a:spcBef>
                <a:spcPts val="500"/>
              </a:spcBef>
              <a:buClr>
                <a:srgbClr val="DA1F28"/>
              </a:buClr>
              <a:buSzPct val="75000"/>
              <a:buFont typeface="Wingdings"/>
              <a:buChar char=""/>
            </a:pPr>
            <a:r>
              <a:rPr lang="en-GB" sz="2300" dirty="0">
                <a:solidFill>
                  <a:prstClr val="black"/>
                </a:solidFill>
              </a:rPr>
              <a:t>Joining</a:t>
            </a:r>
          </a:p>
          <a:p>
            <a:pPr lvl="2" indent="-228600">
              <a:spcBef>
                <a:spcPts val="500"/>
              </a:spcBef>
              <a:buClr>
                <a:srgbClr val="DA1F28"/>
              </a:buClr>
              <a:buSzPct val="75000"/>
              <a:buFont typeface="Wingdings"/>
              <a:buChar char=""/>
            </a:pPr>
            <a:r>
              <a:rPr lang="en-GB" sz="2300" dirty="0">
                <a:solidFill>
                  <a:prstClr val="black"/>
                </a:solidFill>
              </a:rPr>
              <a:t>Selecting (aka as Projections</a:t>
            </a:r>
            <a:r>
              <a:rPr lang="en-GB" sz="2300" dirty="0" smtClean="0">
                <a:solidFill>
                  <a:prstClr val="black"/>
                </a:solidFill>
              </a:rPr>
              <a:t>)</a:t>
            </a:r>
          </a:p>
          <a:p>
            <a:pPr lvl="2" indent="-228600">
              <a:spcBef>
                <a:spcPts val="500"/>
              </a:spcBef>
              <a:buClr>
                <a:srgbClr val="DA1F28"/>
              </a:buClr>
              <a:buSzPct val="75000"/>
              <a:buFont typeface="Wingdings"/>
              <a:buChar char=""/>
            </a:pPr>
            <a:r>
              <a:rPr lang="en-GB" sz="2300" dirty="0" smtClean="0">
                <a:solidFill>
                  <a:prstClr val="black"/>
                </a:solidFill>
              </a:rPr>
              <a:t>Etc.</a:t>
            </a:r>
            <a:endParaRPr lang="en-GB" sz="23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14149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Standard Query </a:t>
            </a:r>
            <a:r>
              <a:rPr lang="en-GB" dirty="0"/>
              <a:t>Operators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Most standard query methods operate on objects implementing the following interfaces:</a:t>
            </a:r>
          </a:p>
          <a:p>
            <a:pPr lvl="1"/>
            <a:r>
              <a:rPr lang="en-GB" dirty="0" err="1" smtClean="0">
                <a:hlinkClick r:id="rId3"/>
              </a:rPr>
              <a:t>IEnumerable</a:t>
            </a:r>
            <a:r>
              <a:rPr lang="en-GB" dirty="0" smtClean="0"/>
              <a:t>: supports iteration (looping) over a collection of a specified type.</a:t>
            </a:r>
          </a:p>
          <a:p>
            <a:pPr lvl="2"/>
            <a:r>
              <a:rPr lang="en-GB" dirty="0" smtClean="0"/>
              <a:t>E.g. Collections, Arrays, Lists, etc.</a:t>
            </a:r>
          </a:p>
          <a:p>
            <a:pPr lvl="1"/>
            <a:r>
              <a:rPr lang="en-GB" dirty="0" err="1" smtClean="0">
                <a:hlinkClick r:id="rId4"/>
              </a:rPr>
              <a:t>IQueryable</a:t>
            </a:r>
            <a:r>
              <a:rPr lang="en-GB" dirty="0" smtClean="0"/>
              <a:t>: functionality to evaluate queries against a specific data source.</a:t>
            </a:r>
          </a:p>
          <a:p>
            <a:pPr lvl="2"/>
            <a:r>
              <a:rPr lang="en-GB" dirty="0" smtClean="0"/>
              <a:t>E.g. Database records i.e. your model data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37303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Lambda Expressions: Query Operators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following is an array of integers:</a:t>
            </a:r>
          </a:p>
          <a:p>
            <a:pPr marL="365760" lvl="1" indent="0">
              <a:buNone/>
            </a:pPr>
            <a:r>
              <a:rPr lang="en-GB" sz="2200" dirty="0" err="1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int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[] numbers = { 5, 4, 1, 3, 9, 8, 6, 7, 2, 0 };</a:t>
            </a:r>
            <a:endParaRPr lang="en-GB" sz="1900" dirty="0"/>
          </a:p>
          <a:p>
            <a:r>
              <a:rPr lang="en-GB" dirty="0" smtClean="0"/>
              <a:t>To find all numbers in the array greater than 5, you will normally use a for { … } loop: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for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(</a:t>
            </a:r>
            <a:r>
              <a:rPr lang="en-GB" sz="2000" dirty="0" err="1">
                <a:solidFill>
                  <a:srgbClr val="0000FF"/>
                </a:solidFill>
                <a:latin typeface="Consolas" panose="020B0609020204030204" pitchFamily="49" charset="0"/>
              </a:rPr>
              <a:t>int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i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= 0; 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i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&lt; 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numbers.Length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i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++)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if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(</a:t>
            </a:r>
            <a:r>
              <a:rPr lang="en-GB" sz="2000" b="1" dirty="0" smtClean="0">
                <a:solidFill>
                  <a:srgbClr val="000000"/>
                </a:solidFill>
                <a:latin typeface="Consolas" panose="020B0609020204030204" pitchFamily="49" charset="0"/>
              </a:rPr>
              <a:t>numbers[</a:t>
            </a:r>
            <a:r>
              <a:rPr lang="en-GB" sz="2000" b="1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i</a:t>
            </a:r>
            <a:r>
              <a:rPr lang="en-GB" sz="2000" b="1" dirty="0" smtClean="0">
                <a:solidFill>
                  <a:srgbClr val="000000"/>
                </a:solidFill>
                <a:latin typeface="Consolas" panose="020B0609020204030204" pitchFamily="49" charset="0"/>
              </a:rPr>
              <a:t>]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&gt; 5) { </a:t>
            </a:r>
            <a:r>
              <a:rPr lang="en-GB" sz="2000" dirty="0">
                <a:solidFill>
                  <a:srgbClr val="008000"/>
                </a:solidFill>
                <a:latin typeface="Consolas" panose="020B0609020204030204" pitchFamily="49" charset="0"/>
              </a:rPr>
              <a:t>// ... 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</a:p>
          <a:p>
            <a:pPr marL="594360" lvl="2" indent="0">
              <a:buNone/>
            </a:pP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dirty="0"/>
          </a:p>
          <a:p>
            <a:r>
              <a:rPr lang="en-GB" dirty="0" smtClean="0"/>
              <a:t>This is actually the standard query (LINQ) operation for filtering (</a:t>
            </a:r>
            <a:r>
              <a:rPr lang="en-GB" b="1" dirty="0" smtClean="0"/>
              <a:t>Where</a:t>
            </a:r>
            <a:r>
              <a:rPr lang="en-GB" dirty="0" smtClean="0"/>
              <a:t>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46557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Lambda Expressions: Query Operators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The for { … } on previous slide implements the </a:t>
            </a:r>
            <a:r>
              <a:rPr lang="en-GB" dirty="0"/>
              <a:t>standard query (LINQ) operation for filtering (</a:t>
            </a:r>
            <a:r>
              <a:rPr lang="en-GB" b="1" dirty="0"/>
              <a:t>Where</a:t>
            </a:r>
            <a:r>
              <a:rPr lang="en-GB" dirty="0" smtClean="0"/>
              <a:t>).</a:t>
            </a:r>
          </a:p>
          <a:p>
            <a:pPr lvl="1"/>
            <a:r>
              <a:rPr lang="en-GB" dirty="0" smtClean="0"/>
              <a:t>Find objects in source (array)</a:t>
            </a:r>
            <a:r>
              <a:rPr lang="en-GB" dirty="0"/>
              <a:t> </a:t>
            </a:r>
            <a:r>
              <a:rPr lang="en-GB" dirty="0" smtClean="0"/>
              <a:t>matching a set of criteria (number &gt; 5).</a:t>
            </a:r>
          </a:p>
          <a:p>
            <a:r>
              <a:rPr lang="en-GB" dirty="0" smtClean="0"/>
              <a:t>You could use a </a:t>
            </a:r>
            <a:r>
              <a:rPr lang="en-GB" b="1" i="1" dirty="0" smtClean="0"/>
              <a:t>lambda expression to create a </a:t>
            </a:r>
            <a:r>
              <a:rPr lang="en-GB" b="1" i="1" dirty="0" smtClean="0"/>
              <a:t>predicate delegate </a:t>
            </a:r>
            <a:r>
              <a:rPr lang="en-GB" dirty="0" smtClean="0"/>
              <a:t>for this.</a:t>
            </a:r>
          </a:p>
          <a:p>
            <a:pPr lvl="1"/>
            <a:r>
              <a:rPr lang="en-GB" dirty="0" smtClean="0"/>
              <a:t>Pass the function code as an argument </a:t>
            </a:r>
            <a:r>
              <a:rPr lang="en-GB" dirty="0"/>
              <a:t>to </a:t>
            </a:r>
            <a:r>
              <a:rPr lang="en-GB" dirty="0" smtClean="0"/>
              <a:t>a Where() method.</a:t>
            </a:r>
          </a:p>
          <a:p>
            <a:pPr lvl="1"/>
            <a:r>
              <a:rPr lang="en-GB" dirty="0" smtClean="0"/>
              <a:t>But in a much simpler format - One line of code!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368993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Query Operator Extension Methods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 smtClean="0"/>
              <a:t>Please note</a:t>
            </a:r>
            <a:r>
              <a:rPr lang="en-GB" dirty="0" smtClean="0"/>
              <a:t>: I </a:t>
            </a:r>
            <a:r>
              <a:rPr lang="en-GB" dirty="0"/>
              <a:t>will use the </a:t>
            </a:r>
            <a:r>
              <a:rPr lang="en-GB" b="1" dirty="0"/>
              <a:t>extension methods </a:t>
            </a:r>
            <a:r>
              <a:rPr lang="en-GB" dirty="0"/>
              <a:t>syntax for the LINQ query operations provided by the </a:t>
            </a:r>
            <a:r>
              <a:rPr lang="en-GB" dirty="0">
                <a:hlinkClick r:id="rId3"/>
              </a:rPr>
              <a:t>Enumerable</a:t>
            </a:r>
            <a:r>
              <a:rPr lang="en-GB" dirty="0"/>
              <a:t> and </a:t>
            </a:r>
            <a:r>
              <a:rPr lang="en-GB" dirty="0" err="1">
                <a:hlinkClick r:id="rId4"/>
              </a:rPr>
              <a:t>Queryable</a:t>
            </a:r>
            <a:r>
              <a:rPr lang="en-GB" dirty="0"/>
              <a:t> classes.</a:t>
            </a:r>
          </a:p>
          <a:p>
            <a:r>
              <a:rPr lang="en-GB" dirty="0" smtClean="0"/>
              <a:t>In </a:t>
            </a:r>
            <a:r>
              <a:rPr lang="en-GB" dirty="0"/>
              <a:t>my opinion, </a:t>
            </a:r>
            <a:r>
              <a:rPr lang="en-GB" dirty="0" smtClean="0"/>
              <a:t>the extension </a:t>
            </a:r>
            <a:r>
              <a:rPr lang="en-GB" dirty="0"/>
              <a:t>methods are simpler to </a:t>
            </a:r>
            <a:r>
              <a:rPr lang="en-GB" dirty="0" smtClean="0"/>
              <a:t>read and write.</a:t>
            </a:r>
            <a:endParaRPr lang="en-GB" dirty="0"/>
          </a:p>
          <a:p>
            <a:r>
              <a:rPr lang="en-GB" dirty="0"/>
              <a:t>The LINQ query operation statements are </a:t>
            </a:r>
            <a:r>
              <a:rPr lang="en-GB" dirty="0" smtClean="0"/>
              <a:t>similar </a:t>
            </a:r>
            <a:r>
              <a:rPr lang="en-GB" dirty="0"/>
              <a:t>to SQL but in a sort of backwards </a:t>
            </a:r>
            <a:r>
              <a:rPr lang="en-GB" dirty="0" smtClean="0"/>
              <a:t>way, e.g.</a:t>
            </a:r>
            <a:endParaRPr lang="en-GB" dirty="0"/>
          </a:p>
          <a:p>
            <a:pPr marL="640080" lvl="2" indent="0">
              <a:buNone/>
            </a:pPr>
            <a:r>
              <a:rPr lang="en-GB" sz="2000" dirty="0" err="1" smtClean="0">
                <a:solidFill>
                  <a:srgbClr val="0101FD"/>
                </a:solidFill>
                <a:latin typeface="Consolas" panose="020B0609020204030204" pitchFamily="49" charset="0"/>
              </a:rPr>
              <a:t>var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query = </a:t>
            </a:r>
            <a:r>
              <a:rPr lang="en-GB" sz="2000" dirty="0">
                <a:solidFill>
                  <a:srgbClr val="0101FD"/>
                </a:solidFill>
                <a:latin typeface="Consolas" panose="020B0609020204030204" pitchFamily="49" charset="0"/>
              </a:rPr>
              <a:t>from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word </a:t>
            </a:r>
            <a:r>
              <a:rPr lang="en-GB" sz="2000" dirty="0">
                <a:solidFill>
                  <a:srgbClr val="0101FD"/>
                </a:solidFill>
                <a:latin typeface="Consolas" panose="020B0609020204030204" pitchFamily="49" charset="0"/>
              </a:rPr>
              <a:t>in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words </a:t>
            </a:r>
            <a:endParaRPr lang="en-GB" sz="2000" dirty="0" smtClean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640080" lvl="2" indent="0">
              <a:buNone/>
            </a:pPr>
            <a:r>
              <a:rPr lang="en-GB" sz="2000" dirty="0" smtClean="0">
                <a:solidFill>
                  <a:srgbClr val="0101FD"/>
                </a:solidFill>
                <a:latin typeface="Consolas" panose="020B0609020204030204" pitchFamily="49" charset="0"/>
              </a:rPr>
              <a:t>where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word.Length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== 3 </a:t>
            </a:r>
            <a:endParaRPr lang="en-GB" sz="2000" dirty="0" smtClean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640080" lvl="2" indent="0">
              <a:buNone/>
            </a:pPr>
            <a:r>
              <a:rPr lang="en-GB" sz="2000" dirty="0" smtClean="0">
                <a:solidFill>
                  <a:srgbClr val="0101FD"/>
                </a:solidFill>
                <a:latin typeface="Consolas" panose="020B0609020204030204" pitchFamily="49" charset="0"/>
              </a:rPr>
              <a:t>select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word;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41340281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Query Operator Extension Methods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The query operator extension methods accept a </a:t>
            </a:r>
            <a:r>
              <a:rPr lang="en-GB" b="1" dirty="0" smtClean="0"/>
              <a:t>Predicate Delegate</a:t>
            </a:r>
            <a:r>
              <a:rPr lang="en-GB" dirty="0" smtClean="0"/>
              <a:t>:</a:t>
            </a:r>
          </a:p>
          <a:p>
            <a:r>
              <a:rPr lang="en-GB" dirty="0" smtClean="0"/>
              <a:t>A predicate delegate is a method that:</a:t>
            </a:r>
          </a:p>
          <a:p>
            <a:pPr lvl="1"/>
            <a:r>
              <a:rPr lang="en-GB" dirty="0" smtClean="0"/>
              <a:t>Accepts </a:t>
            </a:r>
            <a:r>
              <a:rPr lang="en-GB" b="1" i="1" dirty="0" smtClean="0"/>
              <a:t>one input parameter</a:t>
            </a:r>
          </a:p>
          <a:p>
            <a:pPr lvl="1"/>
            <a:r>
              <a:rPr lang="en-GB" dirty="0"/>
              <a:t>C</a:t>
            </a:r>
            <a:r>
              <a:rPr lang="en-GB" dirty="0" smtClean="0"/>
              <a:t>ontains a </a:t>
            </a:r>
            <a:r>
              <a:rPr lang="en-GB" b="1" i="1" dirty="0" smtClean="0"/>
              <a:t>set of criteria to check</a:t>
            </a:r>
          </a:p>
          <a:p>
            <a:pPr lvl="1"/>
            <a:r>
              <a:rPr lang="en-GB" dirty="0" smtClean="0"/>
              <a:t>Checks whether the </a:t>
            </a:r>
            <a:r>
              <a:rPr lang="en-GB" b="1" i="1" dirty="0" smtClean="0"/>
              <a:t>parameter passed to the method meets the criteria or not</a:t>
            </a:r>
            <a:r>
              <a:rPr lang="en-GB" dirty="0" smtClean="0"/>
              <a:t>.</a:t>
            </a:r>
          </a:p>
          <a:p>
            <a:pPr lvl="2"/>
            <a:r>
              <a:rPr lang="en-GB" dirty="0" smtClean="0"/>
              <a:t>i.e. returns true or false if the parameter matches the criteria.</a:t>
            </a:r>
            <a:endParaRPr lang="en-GB" dirty="0"/>
          </a:p>
          <a:p>
            <a:r>
              <a:rPr lang="en-GB" dirty="0" smtClean="0"/>
              <a:t>They are commonly written as Lambda Expressions!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96076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LINQ Filtering: .Where() Method</a:t>
            </a:r>
            <a:br>
              <a:rPr lang="en-GB" dirty="0" smtClean="0"/>
            </a:br>
            <a:r>
              <a:rPr lang="en-GB" sz="3100" dirty="0"/>
              <a:t>Find objects in source matching a set of criteria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Syntax (one input parameter):</a:t>
            </a:r>
          </a:p>
          <a:p>
            <a:pPr marL="640080" lvl="2" indent="0">
              <a:buNone/>
            </a:pPr>
            <a:r>
              <a:rPr lang="en-GB" sz="26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source.</a:t>
            </a:r>
            <a:r>
              <a:rPr lang="en-GB" sz="2600" b="1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Where</a:t>
            </a:r>
            <a:r>
              <a:rPr lang="en-GB" sz="2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(parameter </a:t>
            </a:r>
            <a:r>
              <a:rPr lang="en-GB" sz="2600" dirty="0">
                <a:solidFill>
                  <a:srgbClr val="000000"/>
                </a:solidFill>
                <a:latin typeface="Consolas" panose="020B0609020204030204" pitchFamily="49" charset="0"/>
              </a:rPr>
              <a:t>=&gt; </a:t>
            </a:r>
            <a:r>
              <a:rPr lang="en-GB" sz="2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Expression);</a:t>
            </a:r>
            <a:endParaRPr lang="en-GB" dirty="0" smtClean="0"/>
          </a:p>
          <a:p>
            <a:r>
              <a:rPr lang="en-GB" dirty="0" smtClean="0"/>
              <a:t>Where:</a:t>
            </a:r>
          </a:p>
          <a:p>
            <a:pPr lvl="1"/>
            <a:r>
              <a:rPr lang="en-GB" b="1" dirty="0" smtClean="0"/>
              <a:t>Source</a:t>
            </a:r>
            <a:r>
              <a:rPr lang="en-GB" dirty="0" smtClean="0"/>
              <a:t>: is the </a:t>
            </a:r>
            <a:r>
              <a:rPr lang="en-GB" dirty="0" err="1" smtClean="0"/>
              <a:t>IEnumerable</a:t>
            </a:r>
            <a:r>
              <a:rPr lang="en-GB" dirty="0" smtClean="0"/>
              <a:t> or </a:t>
            </a:r>
            <a:r>
              <a:rPr lang="en-GB" dirty="0" err="1" smtClean="0"/>
              <a:t>IQueryable</a:t>
            </a:r>
            <a:r>
              <a:rPr lang="en-GB" dirty="0" smtClean="0"/>
              <a:t> collection object to filter for matches.</a:t>
            </a:r>
          </a:p>
          <a:p>
            <a:pPr lvl="1"/>
            <a:r>
              <a:rPr lang="en-GB" b="1" dirty="0" smtClean="0"/>
              <a:t>Parameter</a:t>
            </a:r>
            <a:r>
              <a:rPr lang="en-GB" dirty="0" smtClean="0"/>
              <a:t>: is the current looping item (object or entity data item) in the collection.</a:t>
            </a:r>
          </a:p>
          <a:p>
            <a:pPr lvl="1"/>
            <a:r>
              <a:rPr lang="en-GB" b="1" dirty="0" smtClean="0"/>
              <a:t>Expression</a:t>
            </a:r>
            <a:r>
              <a:rPr lang="en-GB" dirty="0" smtClean="0"/>
              <a:t>: Boolean expression to test for matches.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5122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Lambda Expressions: Query Operators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 smtClean="0"/>
              <a:t>Array</a:t>
            </a:r>
            <a:r>
              <a:rPr lang="en-GB" dirty="0" smtClean="0"/>
              <a:t>:</a:t>
            </a:r>
          </a:p>
          <a:p>
            <a:pPr marL="365760" lvl="1" indent="0">
              <a:buNone/>
            </a:pPr>
            <a:r>
              <a:rPr lang="en-GB" sz="2000" dirty="0" err="1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int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[] numbers = { 5, 4, 1, 3, 9, 8, 6, 7, 2, 0 </a:t>
            </a:r>
            <a:r>
              <a:rPr lang="en-GB" sz="20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};</a:t>
            </a:r>
            <a:endParaRPr lang="en-GB" sz="2000" dirty="0" smtClean="0"/>
          </a:p>
          <a:p>
            <a:r>
              <a:rPr lang="en-GB" dirty="0" smtClean="0"/>
              <a:t>Find numbers &gt; 5 using for loop: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for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(</a:t>
            </a:r>
            <a:r>
              <a:rPr lang="en-GB" sz="2000" dirty="0" err="1">
                <a:solidFill>
                  <a:srgbClr val="0000FF"/>
                </a:solidFill>
                <a:latin typeface="Consolas" panose="020B0609020204030204" pitchFamily="49" charset="0"/>
              </a:rPr>
              <a:t>int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i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= 0; 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i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&lt; 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numbers.Length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i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++)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if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(</a:t>
            </a:r>
            <a:r>
              <a:rPr lang="en-GB" sz="2000" b="1" dirty="0">
                <a:solidFill>
                  <a:srgbClr val="000000"/>
                </a:solidFill>
                <a:latin typeface="Consolas" panose="020B0609020204030204" pitchFamily="49" charset="0"/>
              </a:rPr>
              <a:t>numbers[</a:t>
            </a:r>
            <a:r>
              <a:rPr lang="en-GB" sz="2000" b="1" dirty="0" err="1">
                <a:solidFill>
                  <a:srgbClr val="000000"/>
                </a:solidFill>
                <a:latin typeface="Consolas" panose="020B0609020204030204" pitchFamily="49" charset="0"/>
              </a:rPr>
              <a:t>i</a:t>
            </a:r>
            <a:r>
              <a:rPr lang="en-GB" sz="2000" b="1" dirty="0">
                <a:solidFill>
                  <a:srgbClr val="000000"/>
                </a:solidFill>
                <a:latin typeface="Consolas" panose="020B0609020204030204" pitchFamily="49" charset="0"/>
              </a:rPr>
              <a:t>]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&gt; 5) { </a:t>
            </a:r>
            <a:r>
              <a:rPr lang="en-GB" sz="2000" dirty="0">
                <a:solidFill>
                  <a:srgbClr val="008000"/>
                </a:solidFill>
                <a:latin typeface="Consolas" panose="020B0609020204030204" pitchFamily="49" charset="0"/>
              </a:rPr>
              <a:t>// ... 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</a:p>
          <a:p>
            <a:pPr marL="594360" lvl="2" indent="0">
              <a:buNone/>
            </a:pP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dirty="0"/>
          </a:p>
          <a:p>
            <a:pPr lvl="1"/>
            <a:r>
              <a:rPr lang="en-GB" dirty="0" smtClean="0"/>
              <a:t>Current looping item: number[</a:t>
            </a:r>
            <a:r>
              <a:rPr lang="en-GB" dirty="0" err="1" smtClean="0"/>
              <a:t>i</a:t>
            </a:r>
            <a:r>
              <a:rPr lang="en-GB" dirty="0"/>
              <a:t>]</a:t>
            </a:r>
            <a:endParaRPr lang="en-GB" dirty="0" smtClean="0"/>
          </a:p>
          <a:p>
            <a:r>
              <a:rPr lang="en-GB" dirty="0" smtClean="0"/>
              <a:t>Using Lambda Expression for Filtering:</a:t>
            </a:r>
          </a:p>
          <a:p>
            <a:pPr marL="365760" lvl="1" indent="0">
              <a:buNone/>
            </a:pPr>
            <a:r>
              <a:rPr lang="en-GB" sz="2400" dirty="0" err="1" smtClean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numbers.</a:t>
            </a:r>
            <a:r>
              <a:rPr lang="en-GB" sz="2400" b="1" dirty="0" err="1" smtClean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Where</a:t>
            </a:r>
            <a:r>
              <a:rPr lang="en-GB" sz="24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(</a:t>
            </a:r>
            <a:r>
              <a:rPr lang="en-GB" sz="2400" b="1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n </a:t>
            </a:r>
            <a:r>
              <a:rPr lang="en-GB" sz="2400" b="1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=&gt; </a:t>
            </a:r>
            <a:r>
              <a:rPr lang="en-GB" sz="2400" b="1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n </a:t>
            </a:r>
            <a:r>
              <a:rPr lang="en-GB" sz="2400" b="1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&gt; 5</a:t>
            </a:r>
            <a:r>
              <a:rPr lang="en-GB" sz="24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);</a:t>
            </a:r>
            <a:endParaRPr lang="en-GB" sz="4000" dirty="0">
              <a:solidFill>
                <a:prstClr val="black"/>
              </a:solidFill>
            </a:endParaRPr>
          </a:p>
          <a:p>
            <a:pPr lvl="1"/>
            <a:r>
              <a:rPr lang="en-GB" dirty="0" smtClean="0"/>
              <a:t>Current looping item: </a:t>
            </a:r>
            <a:r>
              <a:rPr lang="en-GB" b="1" dirty="0" smtClean="0"/>
              <a:t>n</a:t>
            </a:r>
            <a:endParaRPr lang="en-GB" b="1" dirty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2267744" y="5157192"/>
            <a:ext cx="3240360" cy="432048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05104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Lambda Expression Examples</a:t>
            </a:r>
            <a:br>
              <a:rPr lang="en-GB" dirty="0" smtClean="0"/>
            </a:br>
            <a:r>
              <a:rPr lang="en-GB" sz="3100" dirty="0" smtClean="0"/>
              <a:t>Standard Query Operators</a:t>
            </a:r>
            <a:endParaRPr lang="en-GB" sz="31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279832" cy="4495800"/>
          </a:xfrm>
        </p:spPr>
        <p:txBody>
          <a:bodyPr>
            <a:normAutofit fontScale="92500"/>
          </a:bodyPr>
          <a:lstStyle/>
          <a:p>
            <a:r>
              <a:rPr lang="en-GB" b="1" dirty="0" smtClean="0"/>
              <a:t>Array</a:t>
            </a:r>
            <a:r>
              <a:rPr lang="en-GB" dirty="0" smtClean="0"/>
              <a:t>:</a:t>
            </a:r>
          </a:p>
          <a:p>
            <a:pPr marL="365760" lvl="1" indent="0">
              <a:buNone/>
            </a:pPr>
            <a:r>
              <a:rPr lang="en-GB" sz="2200" dirty="0" err="1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int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[] numbers = { 5, 4, 1, 3, 9, 8, 6, 7, 2, 0 };</a:t>
            </a:r>
            <a:endParaRPr lang="en-GB" dirty="0"/>
          </a:p>
          <a:p>
            <a:r>
              <a:rPr lang="en-GB" dirty="0" smtClean="0"/>
              <a:t>Find </a:t>
            </a:r>
            <a:r>
              <a:rPr lang="en-GB" b="1" dirty="0" smtClean="0"/>
              <a:t>numbers in array greater than 5</a:t>
            </a:r>
            <a:r>
              <a:rPr lang="en-GB" dirty="0" smtClean="0"/>
              <a:t>:</a:t>
            </a:r>
          </a:p>
          <a:p>
            <a:pPr marL="365760" lvl="1" indent="0">
              <a:buNone/>
            </a:pPr>
            <a:r>
              <a:rPr lang="en-GB" sz="2400" dirty="0" err="1">
                <a:solidFill>
                  <a:srgbClr val="0000FF"/>
                </a:solidFill>
                <a:latin typeface="Consolas" panose="020B0609020204030204" pitchFamily="49" charset="0"/>
              </a:rPr>
              <a:t>var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results = </a:t>
            </a:r>
            <a:r>
              <a:rPr lang="en-GB" sz="2400" dirty="0" err="1">
                <a:solidFill>
                  <a:srgbClr val="000000"/>
                </a:solidFill>
                <a:latin typeface="Consolas" panose="020B0609020204030204" pitchFamily="49" charset="0"/>
              </a:rPr>
              <a:t>numbers</a:t>
            </a:r>
            <a:r>
              <a:rPr lang="en-GB" sz="2400" b="1" dirty="0" err="1">
                <a:solidFill>
                  <a:srgbClr val="000000"/>
                </a:solidFill>
                <a:latin typeface="Consolas" panose="020B0609020204030204" pitchFamily="49" charset="0"/>
              </a:rPr>
              <a:t>.Where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(n =&gt; n &gt; 5);</a:t>
            </a:r>
            <a:endParaRPr lang="en-GB" sz="2400" dirty="0"/>
          </a:p>
          <a:p>
            <a:r>
              <a:rPr lang="en-GB" dirty="0" smtClean="0"/>
              <a:t>Note:</a:t>
            </a:r>
          </a:p>
          <a:p>
            <a:pPr lvl="1"/>
            <a:r>
              <a:rPr lang="en-GB" dirty="0" smtClean="0"/>
              <a:t>The looping variable in this example is </a:t>
            </a:r>
            <a:r>
              <a:rPr lang="en-GB" b="1" dirty="0" smtClean="0"/>
              <a:t>n</a:t>
            </a:r>
            <a:r>
              <a:rPr lang="en-GB" dirty="0" smtClean="0"/>
              <a:t>.</a:t>
            </a:r>
          </a:p>
          <a:p>
            <a:pPr lvl="1"/>
            <a:r>
              <a:rPr lang="en-GB" dirty="0" smtClean="0"/>
              <a:t>It is common practice to use a single letter for the looping variable but you can use longer names too.</a:t>
            </a:r>
          </a:p>
          <a:p>
            <a:r>
              <a:rPr lang="en-GB" dirty="0" smtClean="0"/>
              <a:t>For example, using “number” as the loop variable:</a:t>
            </a:r>
          </a:p>
          <a:p>
            <a:pPr marL="365760" lvl="1" indent="0">
              <a:buNone/>
            </a:pPr>
            <a:r>
              <a:rPr lang="en-GB" sz="2400" dirty="0" err="1" smtClean="0">
                <a:solidFill>
                  <a:srgbClr val="0000FF"/>
                </a:solidFill>
                <a:latin typeface="Consolas" panose="020B0609020204030204" pitchFamily="49" charset="0"/>
              </a:rPr>
              <a:t>var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results = </a:t>
            </a:r>
            <a:r>
              <a:rPr lang="en-GB" sz="24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numbers</a:t>
            </a:r>
            <a:r>
              <a:rPr lang="en-GB" sz="2400" b="1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.Where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(number =&gt; number &gt; 5);</a:t>
            </a:r>
            <a:endParaRPr lang="en-GB" sz="2400" dirty="0" smtClean="0"/>
          </a:p>
        </p:txBody>
      </p:sp>
      <p:sp>
        <p:nvSpPr>
          <p:cNvPr id="4" name="Rectangle 3"/>
          <p:cNvSpPr/>
          <p:nvPr/>
        </p:nvSpPr>
        <p:spPr>
          <a:xfrm>
            <a:off x="4355976" y="2996952"/>
            <a:ext cx="3096344" cy="432048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4355976" y="5663952"/>
            <a:ext cx="4410072" cy="432048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00807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Lambda Expression Examples</a:t>
            </a:r>
            <a:br>
              <a:rPr lang="en-GB" dirty="0" smtClean="0"/>
            </a:br>
            <a:r>
              <a:rPr lang="en-GB" sz="3100" dirty="0" smtClean="0"/>
              <a:t>Standard Query Operators</a:t>
            </a:r>
            <a:endParaRPr lang="en-GB" sz="31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 smtClean="0"/>
              <a:t>Array</a:t>
            </a:r>
            <a:r>
              <a:rPr lang="en-GB" dirty="0" smtClean="0"/>
              <a:t>:</a:t>
            </a:r>
          </a:p>
          <a:p>
            <a:pPr marL="365760" lvl="1" indent="0">
              <a:buNone/>
            </a:pPr>
            <a:r>
              <a:rPr lang="en-GB" sz="2200" dirty="0" err="1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int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[] numbers = { 5, 4, 1, 3, 9, 8, 6, 7, 2, 0 };</a:t>
            </a:r>
            <a:endParaRPr lang="en-GB" dirty="0"/>
          </a:p>
          <a:p>
            <a:endParaRPr lang="en-GB" dirty="0" smtClean="0"/>
          </a:p>
          <a:p>
            <a:r>
              <a:rPr lang="en-GB" dirty="0" smtClean="0"/>
              <a:t>Find </a:t>
            </a:r>
            <a:r>
              <a:rPr lang="en-GB" b="1" dirty="0" smtClean="0"/>
              <a:t>numbers in array less than 5</a:t>
            </a:r>
            <a:r>
              <a:rPr lang="en-GB" dirty="0" smtClean="0"/>
              <a:t>:</a:t>
            </a:r>
          </a:p>
          <a:p>
            <a:pPr marL="365760" lvl="1" indent="0">
              <a:buNone/>
            </a:pPr>
            <a:r>
              <a:rPr lang="en-GB" sz="2400" dirty="0" err="1">
                <a:solidFill>
                  <a:srgbClr val="0000FF"/>
                </a:solidFill>
                <a:latin typeface="Consolas" panose="020B0609020204030204" pitchFamily="49" charset="0"/>
              </a:rPr>
              <a:t>var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results = </a:t>
            </a:r>
            <a:r>
              <a:rPr lang="en-GB" sz="2400" dirty="0" err="1">
                <a:solidFill>
                  <a:srgbClr val="000000"/>
                </a:solidFill>
                <a:latin typeface="Consolas" panose="020B0609020204030204" pitchFamily="49" charset="0"/>
              </a:rPr>
              <a:t>numbers</a:t>
            </a:r>
            <a:r>
              <a:rPr lang="en-GB" sz="2400" b="1" dirty="0" err="1">
                <a:solidFill>
                  <a:srgbClr val="000000"/>
                </a:solidFill>
                <a:latin typeface="Consolas" panose="020B0609020204030204" pitchFamily="49" charset="0"/>
              </a:rPr>
              <a:t>.Where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(n =&gt; n 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&lt; 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5);</a:t>
            </a:r>
            <a:endParaRPr lang="en-GB" sz="2400" dirty="0"/>
          </a:p>
          <a:p>
            <a:r>
              <a:rPr lang="en-GB" dirty="0" smtClean="0"/>
              <a:t>Find </a:t>
            </a:r>
            <a:r>
              <a:rPr lang="en-GB" b="1" dirty="0" smtClean="0"/>
              <a:t>odd numbers in array</a:t>
            </a:r>
            <a:r>
              <a:rPr lang="en-GB" dirty="0" smtClean="0"/>
              <a:t>:</a:t>
            </a:r>
          </a:p>
          <a:p>
            <a:pPr marL="365760" lvl="1" indent="0">
              <a:buNone/>
            </a:pPr>
            <a:r>
              <a:rPr lang="en-GB" sz="2400" dirty="0" err="1">
                <a:solidFill>
                  <a:srgbClr val="0000FF"/>
                </a:solidFill>
                <a:latin typeface="Consolas" panose="020B0609020204030204" pitchFamily="49" charset="0"/>
              </a:rPr>
              <a:t>var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results = </a:t>
            </a:r>
            <a:r>
              <a:rPr lang="en-GB" sz="2400" dirty="0" err="1">
                <a:solidFill>
                  <a:srgbClr val="000000"/>
                </a:solidFill>
                <a:latin typeface="Consolas" panose="020B0609020204030204" pitchFamily="49" charset="0"/>
              </a:rPr>
              <a:t>numbers</a:t>
            </a:r>
            <a:r>
              <a:rPr lang="en-GB" sz="2400" b="1" dirty="0" err="1">
                <a:solidFill>
                  <a:srgbClr val="000000"/>
                </a:solidFill>
                <a:latin typeface="Consolas" panose="020B0609020204030204" pitchFamily="49" charset="0"/>
              </a:rPr>
              <a:t>.Where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(n =&gt; n 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% 2 = 1);</a:t>
            </a:r>
            <a:endParaRPr lang="en-GB" sz="2400" dirty="0" smtClean="0"/>
          </a:p>
          <a:p>
            <a:endParaRPr lang="en-GB" dirty="0" smtClean="0"/>
          </a:p>
          <a:p>
            <a:pPr marL="320040" lvl="1" indent="0">
              <a:buNone/>
            </a:pPr>
            <a:r>
              <a:rPr lang="en-GB" i="1" dirty="0" smtClean="0"/>
              <a:t>The current looping item in each example is </a:t>
            </a:r>
            <a:r>
              <a:rPr lang="en-GB" b="1" i="1" dirty="0" smtClean="0"/>
              <a:t>n</a:t>
            </a:r>
            <a:r>
              <a:rPr lang="en-GB" dirty="0" smtClean="0"/>
              <a:t>.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4644008" y="3632076"/>
            <a:ext cx="3168352" cy="432048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4644008" y="4648014"/>
            <a:ext cx="3816424" cy="432048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29301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Lambda Expression Examples</a:t>
            </a:r>
            <a:br>
              <a:rPr lang="en-GB" dirty="0" smtClean="0"/>
            </a:br>
            <a:r>
              <a:rPr lang="en-GB" sz="3100" dirty="0" smtClean="0"/>
              <a:t>Standard Query Operators</a:t>
            </a:r>
            <a:endParaRPr lang="en-GB" sz="31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 smtClean="0"/>
              <a:t>Array</a:t>
            </a:r>
            <a:r>
              <a:rPr lang="en-GB" dirty="0" smtClean="0"/>
              <a:t>:</a:t>
            </a:r>
          </a:p>
          <a:p>
            <a:pPr marL="365760" lvl="1" indent="0">
              <a:buNone/>
            </a:pP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string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[] names = { </a:t>
            </a:r>
            <a:r>
              <a:rPr lang="en-GB" sz="2400" dirty="0">
                <a:solidFill>
                  <a:srgbClr val="A31515"/>
                </a:solidFill>
                <a:latin typeface="Consolas" panose="020B0609020204030204" pitchFamily="49" charset="0"/>
              </a:rPr>
              <a:t>"Jack"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, </a:t>
            </a:r>
            <a:r>
              <a:rPr lang="en-GB" sz="2400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2400" dirty="0" smtClean="0">
                <a:solidFill>
                  <a:srgbClr val="A31515"/>
                </a:solidFill>
                <a:latin typeface="Consolas" panose="020B0609020204030204" pitchFamily="49" charset="0"/>
              </a:rPr>
              <a:t>John"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, </a:t>
            </a:r>
            <a:r>
              <a:rPr lang="en-GB" sz="2400" dirty="0">
                <a:solidFill>
                  <a:srgbClr val="A31515"/>
                </a:solidFill>
                <a:latin typeface="Consolas" panose="020B0609020204030204" pitchFamily="49" charset="0"/>
              </a:rPr>
              <a:t>"Peter"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};</a:t>
            </a:r>
            <a:endParaRPr lang="en-GB" dirty="0"/>
          </a:p>
          <a:p>
            <a:r>
              <a:rPr lang="en-GB" dirty="0" smtClean="0"/>
              <a:t>Find </a:t>
            </a:r>
            <a:r>
              <a:rPr lang="en-GB" b="1" dirty="0" smtClean="0"/>
              <a:t>names starting with “J”</a:t>
            </a:r>
            <a:r>
              <a:rPr lang="en-GB" dirty="0" smtClean="0"/>
              <a:t>:</a:t>
            </a:r>
          </a:p>
          <a:p>
            <a:pPr marL="365760" lvl="1" indent="0">
              <a:buNone/>
            </a:pPr>
            <a:r>
              <a:rPr lang="en-GB" sz="2400" dirty="0" err="1">
                <a:solidFill>
                  <a:srgbClr val="0000FF"/>
                </a:solidFill>
                <a:latin typeface="Consolas" panose="020B0609020204030204" pitchFamily="49" charset="0"/>
              </a:rPr>
              <a:t>var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result = </a:t>
            </a:r>
            <a:endParaRPr lang="en-GB" sz="2400" dirty="0" smtClean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365760" lvl="1" indent="0">
              <a:buNone/>
            </a:pP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	</a:t>
            </a:r>
            <a:r>
              <a:rPr lang="en-GB" sz="24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names</a:t>
            </a:r>
            <a:r>
              <a:rPr lang="en-GB" sz="2400" b="1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.Where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(n 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=&gt; </a:t>
            </a:r>
            <a:r>
              <a:rPr lang="en-GB" sz="2400" dirty="0" err="1">
                <a:solidFill>
                  <a:srgbClr val="000000"/>
                </a:solidFill>
                <a:latin typeface="Consolas" panose="020B0609020204030204" pitchFamily="49" charset="0"/>
              </a:rPr>
              <a:t>n.StartsWith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400" dirty="0">
                <a:solidFill>
                  <a:srgbClr val="A31515"/>
                </a:solidFill>
                <a:latin typeface="Consolas" panose="020B0609020204030204" pitchFamily="49" charset="0"/>
              </a:rPr>
              <a:t>"J"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));</a:t>
            </a:r>
            <a:endParaRPr lang="en-GB" sz="2400" dirty="0"/>
          </a:p>
          <a:p>
            <a:r>
              <a:rPr lang="en-GB" dirty="0" smtClean="0"/>
              <a:t>Find </a:t>
            </a:r>
            <a:r>
              <a:rPr lang="en-GB" b="1" dirty="0" smtClean="0"/>
              <a:t>names containing an “e”</a:t>
            </a:r>
            <a:r>
              <a:rPr lang="en-GB" dirty="0" smtClean="0"/>
              <a:t>:</a:t>
            </a:r>
          </a:p>
          <a:p>
            <a:pPr marL="365760" lvl="1" indent="0">
              <a:buNone/>
            </a:pPr>
            <a:r>
              <a:rPr lang="en-GB" sz="2400" dirty="0" err="1">
                <a:solidFill>
                  <a:srgbClr val="0000FF"/>
                </a:solidFill>
                <a:latin typeface="Consolas" panose="020B0609020204030204" pitchFamily="49" charset="0"/>
              </a:rPr>
              <a:t>var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results = </a:t>
            </a:r>
            <a:endParaRPr lang="en-GB" sz="2400" dirty="0" smtClean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365760" lvl="1" indent="0">
              <a:buNone/>
            </a:pP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	</a:t>
            </a:r>
            <a:r>
              <a:rPr lang="en-GB" sz="24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names</a:t>
            </a:r>
            <a:r>
              <a:rPr lang="en-GB" sz="2400" b="1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.Where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(n 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=&gt; </a:t>
            </a:r>
            <a:r>
              <a:rPr lang="en-GB" sz="24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n.Contains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400" dirty="0" smtClean="0">
                <a:solidFill>
                  <a:srgbClr val="A31515"/>
                </a:solidFill>
                <a:latin typeface="Consolas" panose="020B0609020204030204" pitchFamily="49" charset="0"/>
              </a:rPr>
              <a:t>"e"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)););</a:t>
            </a:r>
            <a:endParaRPr lang="en-GB" sz="2400" dirty="0" smtClean="0"/>
          </a:p>
          <a:p>
            <a:pPr marL="320040" lvl="1" indent="0">
              <a:buNone/>
            </a:pPr>
            <a:r>
              <a:rPr lang="en-GB" i="1" dirty="0"/>
              <a:t>The current looping item in each example is n</a:t>
            </a:r>
            <a:r>
              <a:rPr lang="en-GB" dirty="0"/>
              <a:t>.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2483768" y="3573016"/>
            <a:ext cx="5184576" cy="432048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2483768" y="5013176"/>
            <a:ext cx="5184576" cy="432048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5112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Other Filtering Methods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There are many other filtering methods in C#.</a:t>
            </a:r>
          </a:p>
          <a:p>
            <a:r>
              <a:rPr lang="en-GB" dirty="0" smtClean="0"/>
              <a:t>For example:</a:t>
            </a:r>
          </a:p>
          <a:p>
            <a:pPr lvl="1"/>
            <a:r>
              <a:rPr lang="en-GB" dirty="0" smtClean="0"/>
              <a:t>Find() or </a:t>
            </a:r>
            <a:r>
              <a:rPr lang="en-GB" dirty="0" err="1" smtClean="0"/>
              <a:t>FindAll</a:t>
            </a:r>
            <a:r>
              <a:rPr lang="en-GB" dirty="0" smtClean="0"/>
              <a:t>(): synonymous with Where()</a:t>
            </a:r>
          </a:p>
          <a:p>
            <a:pPr lvl="1"/>
            <a:r>
              <a:rPr lang="en-GB" dirty="0" err="1" smtClean="0"/>
              <a:t>FindFirst</a:t>
            </a:r>
            <a:r>
              <a:rPr lang="en-GB" dirty="0" smtClean="0"/>
              <a:t>() or First(): finds the first match</a:t>
            </a:r>
          </a:p>
          <a:p>
            <a:pPr lvl="1"/>
            <a:r>
              <a:rPr lang="en-GB" dirty="0" err="1" smtClean="0"/>
              <a:t>FindLast</a:t>
            </a:r>
            <a:r>
              <a:rPr lang="en-GB" dirty="0" smtClean="0"/>
              <a:t>() or Last(): finds the last match</a:t>
            </a:r>
          </a:p>
          <a:p>
            <a:pPr lvl="1"/>
            <a:r>
              <a:rPr lang="en-GB" dirty="0" smtClean="0"/>
              <a:t>Etc.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45414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Lambda Expressions with EF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Lambda Expressions in EF are used to perform all the standard query operations.</a:t>
            </a:r>
          </a:p>
          <a:p>
            <a:r>
              <a:rPr lang="en-GB" dirty="0" smtClean="0"/>
              <a:t>That is:</a:t>
            </a:r>
          </a:p>
          <a:p>
            <a:pPr lvl="1"/>
            <a:r>
              <a:rPr lang="en-GB" dirty="0"/>
              <a:t>Filtering (WHERE)</a:t>
            </a:r>
          </a:p>
          <a:p>
            <a:pPr lvl="1"/>
            <a:r>
              <a:rPr lang="en-GB" dirty="0"/>
              <a:t>Ordering</a:t>
            </a:r>
          </a:p>
          <a:p>
            <a:pPr lvl="1"/>
            <a:r>
              <a:rPr lang="en-GB" dirty="0"/>
              <a:t>Grouping</a:t>
            </a:r>
          </a:p>
          <a:p>
            <a:pPr lvl="1"/>
            <a:r>
              <a:rPr lang="en-GB" dirty="0" smtClean="0"/>
              <a:t>Selecting (aka Projecting)</a:t>
            </a:r>
          </a:p>
          <a:p>
            <a:pPr lvl="1"/>
            <a:r>
              <a:rPr lang="en-GB" dirty="0" smtClean="0"/>
              <a:t>Joining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2538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Lambda Expressions with </a:t>
            </a:r>
            <a:r>
              <a:rPr lang="en-GB" dirty="0" smtClean="0"/>
              <a:t>EF</a:t>
            </a:r>
            <a:br>
              <a:rPr lang="en-GB" dirty="0" smtClean="0"/>
            </a:br>
            <a:r>
              <a:rPr lang="en-GB" sz="3100" dirty="0" smtClean="0"/>
              <a:t>Filtering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In SQL, to filter selected rows from a table you add a WHERE clause.</a:t>
            </a:r>
          </a:p>
          <a:p>
            <a:r>
              <a:rPr lang="en-GB" dirty="0" smtClean="0"/>
              <a:t>In EF, you use the </a:t>
            </a:r>
            <a:r>
              <a:rPr lang="en-GB" b="1" dirty="0" smtClean="0"/>
              <a:t>.Where() method</a:t>
            </a:r>
            <a:r>
              <a:rPr lang="en-GB" dirty="0" smtClean="0"/>
              <a:t> passing it a lambda expression.</a:t>
            </a:r>
          </a:p>
          <a:p>
            <a:r>
              <a:rPr lang="en-GB" dirty="0" smtClean="0"/>
              <a:t>E.g. </a:t>
            </a:r>
            <a:r>
              <a:rPr lang="en-GB" b="1" dirty="0" smtClean="0"/>
              <a:t>find all films of the action genre</a:t>
            </a:r>
            <a:r>
              <a:rPr lang="en-GB" dirty="0" smtClean="0"/>
              <a:t>:</a:t>
            </a:r>
          </a:p>
          <a:p>
            <a:pPr marL="640080" lvl="2" indent="0">
              <a:buNone/>
            </a:pP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_</a:t>
            </a:r>
            <a:r>
              <a:rPr lang="en-GB" sz="24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context.Films</a:t>
            </a:r>
            <a:endParaRPr lang="en-GB" sz="2400" dirty="0" smtClean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640080" lvl="2" indent="0">
              <a:buNone/>
            </a:pP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	</a:t>
            </a:r>
            <a:r>
              <a:rPr lang="en-GB" sz="2400" b="1" dirty="0" smtClean="0">
                <a:solidFill>
                  <a:srgbClr val="000000"/>
                </a:solidFill>
                <a:latin typeface="Consolas" panose="020B0609020204030204" pitchFamily="49" charset="0"/>
              </a:rPr>
              <a:t>.Where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400" b="1" dirty="0" smtClean="0">
                <a:solidFill>
                  <a:srgbClr val="000000"/>
                </a:solidFill>
                <a:latin typeface="Consolas" panose="020B0609020204030204" pitchFamily="49" charset="0"/>
              </a:rPr>
              <a:t>f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=&gt; </a:t>
            </a:r>
            <a:r>
              <a:rPr lang="en-GB" sz="2400" b="1" dirty="0" err="1">
                <a:solidFill>
                  <a:srgbClr val="000000"/>
                </a:solidFill>
                <a:latin typeface="Consolas" panose="020B0609020204030204" pitchFamily="49" charset="0"/>
              </a:rPr>
              <a:t>f</a:t>
            </a:r>
            <a:r>
              <a:rPr lang="en-GB" sz="2400" dirty="0" err="1">
                <a:solidFill>
                  <a:srgbClr val="000000"/>
                </a:solidFill>
                <a:latin typeface="Consolas" panose="020B0609020204030204" pitchFamily="49" charset="0"/>
              </a:rPr>
              <a:t>.Genre.Contains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400" dirty="0">
                <a:solidFill>
                  <a:srgbClr val="A31515"/>
                </a:solidFill>
                <a:latin typeface="Consolas" panose="020B0609020204030204" pitchFamily="49" charset="0"/>
              </a:rPr>
              <a:t>"action"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));</a:t>
            </a:r>
            <a:endParaRPr lang="en-GB" sz="2000" dirty="0" smtClean="0"/>
          </a:p>
          <a:p>
            <a:pPr lvl="1"/>
            <a:r>
              <a:rPr lang="en-GB" b="1" dirty="0" smtClean="0"/>
              <a:t>f </a:t>
            </a:r>
            <a:r>
              <a:rPr lang="en-GB" dirty="0" smtClean="0"/>
              <a:t>in the lambda expression represents the current looping film item.</a:t>
            </a:r>
          </a:p>
          <a:p>
            <a:pPr lvl="1"/>
            <a:r>
              <a:rPr lang="en-GB" dirty="0" smtClean="0"/>
              <a:t>Use f to access the film’s properties e.g. </a:t>
            </a:r>
            <a:r>
              <a:rPr lang="en-GB" dirty="0" err="1" smtClean="0"/>
              <a:t>f</a:t>
            </a:r>
            <a:r>
              <a:rPr lang="en-GB" b="1" dirty="0" err="1" smtClean="0"/>
              <a:t>.Genre</a:t>
            </a:r>
            <a:r>
              <a:rPr lang="en-GB" dirty="0" smtClean="0"/>
              <a:t>.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619672" y="4221088"/>
            <a:ext cx="6552728" cy="432048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80483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Lambda Expressions with </a:t>
            </a:r>
            <a:r>
              <a:rPr lang="en-GB" dirty="0" smtClean="0"/>
              <a:t>EF</a:t>
            </a:r>
            <a:br>
              <a:rPr lang="en-GB" dirty="0" smtClean="0"/>
            </a:br>
            <a:r>
              <a:rPr lang="en-GB" sz="3100" dirty="0" smtClean="0"/>
              <a:t>Filtering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Find all </a:t>
            </a:r>
            <a:r>
              <a:rPr lang="en-GB" b="1" dirty="0"/>
              <a:t>films rated PG</a:t>
            </a:r>
            <a:r>
              <a:rPr lang="en-GB" dirty="0"/>
              <a:t>:</a:t>
            </a:r>
          </a:p>
          <a:p>
            <a:pPr marL="365760" lvl="1" indent="0">
              <a:buNone/>
            </a:pP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_</a:t>
            </a:r>
            <a:r>
              <a:rPr lang="en-GB" sz="2200" dirty="0" err="1">
                <a:solidFill>
                  <a:srgbClr val="000000"/>
                </a:solidFill>
                <a:latin typeface="Consolas" panose="020B0609020204030204" pitchFamily="49" charset="0"/>
              </a:rPr>
              <a:t>context</a:t>
            </a:r>
            <a:r>
              <a:rPr lang="en-GB" sz="2200" b="1" dirty="0" err="1">
                <a:solidFill>
                  <a:srgbClr val="000000"/>
                </a:solidFill>
                <a:latin typeface="Consolas" panose="020B0609020204030204" pitchFamily="49" charset="0"/>
              </a:rPr>
              <a:t>.Films</a:t>
            </a:r>
            <a:endParaRPr lang="en-GB" sz="2200" b="1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365760" lvl="1" indent="0">
              <a:buNone/>
            </a:pP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.Where(f =&gt; </a:t>
            </a:r>
            <a:r>
              <a:rPr lang="en-GB" sz="2200" dirty="0" err="1">
                <a:solidFill>
                  <a:srgbClr val="000000"/>
                </a:solidFill>
                <a:latin typeface="Consolas" panose="020B0609020204030204" pitchFamily="49" charset="0"/>
              </a:rPr>
              <a:t>f.AgeRating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== </a:t>
            </a:r>
            <a:r>
              <a:rPr lang="en-GB" sz="2200" dirty="0" err="1">
                <a:solidFill>
                  <a:schemeClr val="accent1"/>
                </a:solidFill>
                <a:latin typeface="Consolas" panose="020B0609020204030204" pitchFamily="49" charset="0"/>
              </a:rPr>
              <a:t>AgeRating</a:t>
            </a:r>
            <a:r>
              <a:rPr lang="en-GB" sz="2200" dirty="0" err="1">
                <a:solidFill>
                  <a:srgbClr val="000000"/>
                </a:solidFill>
                <a:latin typeface="Consolas" panose="020B0609020204030204" pitchFamily="49" charset="0"/>
              </a:rPr>
              <a:t>.RatingPG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  <a:endParaRPr lang="en-GB" sz="2200" dirty="0"/>
          </a:p>
          <a:p>
            <a:pPr lvl="1"/>
            <a:r>
              <a:rPr lang="en-GB" dirty="0"/>
              <a:t>f represents the current looping film showing item.</a:t>
            </a:r>
          </a:p>
          <a:p>
            <a:r>
              <a:rPr lang="en-GB" dirty="0" smtClean="0"/>
              <a:t>Find all </a:t>
            </a:r>
            <a:r>
              <a:rPr lang="en-GB" b="1" dirty="0" err="1" smtClean="0"/>
              <a:t>FilmShowings</a:t>
            </a:r>
            <a:r>
              <a:rPr lang="en-GB" b="1" dirty="0" smtClean="0"/>
              <a:t> for </a:t>
            </a:r>
            <a:r>
              <a:rPr lang="en-GB" b="1" dirty="0" err="1" smtClean="0"/>
              <a:t>FilmID</a:t>
            </a:r>
            <a:r>
              <a:rPr lang="en-GB" b="1" dirty="0" smtClean="0"/>
              <a:t> = 1 showing today</a:t>
            </a:r>
            <a:r>
              <a:rPr lang="en-GB" dirty="0" smtClean="0"/>
              <a:t>.</a:t>
            </a:r>
          </a:p>
          <a:p>
            <a:pPr marL="411480" lvl="1" indent="0">
              <a:buNone/>
            </a:pP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_</a:t>
            </a:r>
            <a:r>
              <a:rPr lang="en-GB" sz="22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context</a:t>
            </a:r>
            <a:r>
              <a:rPr lang="en-GB" sz="2200" b="1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.FilmShowings</a:t>
            </a:r>
            <a:endParaRPr lang="en-GB" sz="2200" b="1" dirty="0" smtClean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411480" lvl="1" indent="0">
              <a:buNone/>
            </a:pPr>
            <a:r>
              <a:rPr lang="en-GB" sz="22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.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Where(fs =&gt; </a:t>
            </a:r>
            <a:r>
              <a:rPr lang="en-GB" sz="2200" dirty="0" err="1">
                <a:solidFill>
                  <a:srgbClr val="000000"/>
                </a:solidFill>
                <a:latin typeface="Consolas" panose="020B0609020204030204" pitchFamily="49" charset="0"/>
              </a:rPr>
              <a:t>fs.FilmId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== 1 </a:t>
            </a:r>
            <a:r>
              <a:rPr lang="en-GB" sz="2200" b="1" dirty="0">
                <a:solidFill>
                  <a:srgbClr val="000000"/>
                </a:solidFill>
                <a:latin typeface="Consolas" panose="020B0609020204030204" pitchFamily="49" charset="0"/>
              </a:rPr>
              <a:t>&amp;&amp;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/>
            </a:r>
            <a:br>
              <a:rPr lang="en-GB" sz="2200" dirty="0" smtClean="0">
                <a:solidFill>
                  <a:srgbClr val="000000"/>
                </a:solidFill>
                <a:latin typeface="Consolas" panose="020B0609020204030204" pitchFamily="49" charset="0"/>
              </a:rPr>
            </a:br>
            <a:r>
              <a:rPr lang="en-GB" sz="22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	</a:t>
            </a:r>
            <a:r>
              <a:rPr lang="en-GB" sz="22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fs.DateTime.Date</a:t>
            </a:r>
            <a:r>
              <a:rPr lang="en-GB" sz="22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== </a:t>
            </a:r>
            <a:r>
              <a:rPr lang="en-GB" sz="2200" dirty="0" err="1">
                <a:solidFill>
                  <a:srgbClr val="000000"/>
                </a:solidFill>
                <a:latin typeface="Consolas" panose="020B0609020204030204" pitchFamily="49" charset="0"/>
              </a:rPr>
              <a:t>DateTime.Today.Date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  <a:endParaRPr lang="en-GB" sz="2200" dirty="0"/>
          </a:p>
          <a:p>
            <a:pPr lvl="1"/>
            <a:r>
              <a:rPr lang="en-GB" dirty="0" smtClean="0"/>
              <a:t>fs </a:t>
            </a:r>
            <a:r>
              <a:rPr lang="en-GB" dirty="0"/>
              <a:t>represents the current looping film </a:t>
            </a:r>
            <a:r>
              <a:rPr lang="en-GB" dirty="0" smtClean="0"/>
              <a:t>showing item.</a:t>
            </a:r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035456" y="2550604"/>
            <a:ext cx="7208951" cy="432048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1035457" y="4797152"/>
            <a:ext cx="6920919" cy="792088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40129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Lambda Expressions with </a:t>
            </a:r>
            <a:r>
              <a:rPr lang="en-GB" dirty="0" smtClean="0"/>
              <a:t>EF</a:t>
            </a:r>
            <a:br>
              <a:rPr lang="en-GB" dirty="0" smtClean="0"/>
            </a:br>
            <a:r>
              <a:rPr lang="en-GB" sz="3100" dirty="0" smtClean="0"/>
              <a:t>Ordering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In SQL, to </a:t>
            </a:r>
            <a:r>
              <a:rPr lang="en-GB" dirty="0" smtClean="0"/>
              <a:t>sort the rows retrieved from </a:t>
            </a:r>
            <a:r>
              <a:rPr lang="en-GB" dirty="0"/>
              <a:t>a table you add </a:t>
            </a:r>
            <a:r>
              <a:rPr lang="en-GB" dirty="0" smtClean="0"/>
              <a:t>an ORDER BY clause.</a:t>
            </a:r>
          </a:p>
          <a:p>
            <a:r>
              <a:rPr lang="en-GB" dirty="0" smtClean="0"/>
              <a:t>In EF, you use the </a:t>
            </a:r>
            <a:r>
              <a:rPr lang="en-GB" b="1" dirty="0" err="1" smtClean="0"/>
              <a:t>OrderBy</a:t>
            </a:r>
            <a:r>
              <a:rPr lang="en-GB" b="1" dirty="0" smtClean="0"/>
              <a:t>() method</a:t>
            </a:r>
            <a:r>
              <a:rPr lang="en-GB" dirty="0" smtClean="0"/>
              <a:t>.</a:t>
            </a:r>
          </a:p>
          <a:p>
            <a:r>
              <a:rPr lang="en-GB" dirty="0" smtClean="0"/>
              <a:t>Retrieve </a:t>
            </a:r>
            <a:r>
              <a:rPr lang="en-GB" b="1" dirty="0" smtClean="0"/>
              <a:t>all Films and Sort by the Title</a:t>
            </a:r>
            <a:r>
              <a:rPr lang="en-GB" dirty="0" smtClean="0"/>
              <a:t>:</a:t>
            </a:r>
          </a:p>
          <a:p>
            <a:pPr marL="640080" lvl="2" indent="0">
              <a:buNone/>
            </a:pPr>
            <a:r>
              <a:rPr lang="en-GB" sz="2500" dirty="0">
                <a:solidFill>
                  <a:srgbClr val="000000"/>
                </a:solidFill>
                <a:latin typeface="Consolas" panose="020B0609020204030204" pitchFamily="49" charset="0"/>
              </a:rPr>
              <a:t>_</a:t>
            </a:r>
            <a:r>
              <a:rPr lang="en-GB" sz="2500" dirty="0" err="1">
                <a:solidFill>
                  <a:srgbClr val="000000"/>
                </a:solidFill>
                <a:latin typeface="Consolas" panose="020B0609020204030204" pitchFamily="49" charset="0"/>
              </a:rPr>
              <a:t>context.Films</a:t>
            </a:r>
            <a:r>
              <a:rPr lang="en-GB" sz="2500" b="1" dirty="0" err="1">
                <a:solidFill>
                  <a:srgbClr val="000000"/>
                </a:solidFill>
                <a:latin typeface="Consolas" panose="020B0609020204030204" pitchFamily="49" charset="0"/>
              </a:rPr>
              <a:t>.OrderBy</a:t>
            </a:r>
            <a:r>
              <a:rPr lang="en-GB" sz="2500" dirty="0">
                <a:solidFill>
                  <a:srgbClr val="000000"/>
                </a:solidFill>
                <a:latin typeface="Consolas" panose="020B0609020204030204" pitchFamily="49" charset="0"/>
              </a:rPr>
              <a:t>(f =&gt; </a:t>
            </a:r>
            <a:r>
              <a:rPr lang="en-GB" sz="2500" dirty="0" err="1">
                <a:solidFill>
                  <a:srgbClr val="000000"/>
                </a:solidFill>
                <a:latin typeface="Consolas" panose="020B0609020204030204" pitchFamily="49" charset="0"/>
              </a:rPr>
              <a:t>f.Title</a:t>
            </a:r>
            <a:r>
              <a:rPr lang="en-GB" sz="2500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  <a:endParaRPr lang="en-GB" dirty="0"/>
          </a:p>
          <a:p>
            <a:r>
              <a:rPr lang="en-GB" dirty="0" smtClean="0"/>
              <a:t>Retrieve </a:t>
            </a:r>
            <a:r>
              <a:rPr lang="en-GB" b="1" dirty="0" smtClean="0"/>
              <a:t>all Films, sorting in descending order of release date</a:t>
            </a:r>
            <a:r>
              <a:rPr lang="en-GB" dirty="0" smtClean="0"/>
              <a:t>:</a:t>
            </a:r>
          </a:p>
          <a:p>
            <a:pPr marL="685800" lvl="2" indent="0">
              <a:buNone/>
            </a:pP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_</a:t>
            </a:r>
            <a:r>
              <a:rPr lang="en-GB" sz="24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context.Films</a:t>
            </a:r>
            <a:endParaRPr lang="en-GB" sz="2400" dirty="0" smtClean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685800" lvl="2" indent="0">
              <a:buNone/>
            </a:pPr>
            <a:r>
              <a:rPr lang="en-GB" sz="2400" b="1" dirty="0" smtClean="0">
                <a:solidFill>
                  <a:srgbClr val="000000"/>
                </a:solidFill>
                <a:latin typeface="Consolas" panose="020B0609020204030204" pitchFamily="49" charset="0"/>
              </a:rPr>
              <a:t>.</a:t>
            </a:r>
            <a:r>
              <a:rPr lang="en-GB" sz="2400" b="1" dirty="0" err="1">
                <a:solidFill>
                  <a:srgbClr val="000000"/>
                </a:solidFill>
                <a:latin typeface="Consolas" panose="020B0609020204030204" pitchFamily="49" charset="0"/>
              </a:rPr>
              <a:t>OrderByDescending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(f =&gt; </a:t>
            </a:r>
            <a:r>
              <a:rPr lang="en-GB" sz="2400" dirty="0" err="1">
                <a:solidFill>
                  <a:srgbClr val="000000"/>
                </a:solidFill>
                <a:latin typeface="Consolas" panose="020B0609020204030204" pitchFamily="49" charset="0"/>
              </a:rPr>
              <a:t>f.ReleaseDate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  <a:endParaRPr lang="en-GB" dirty="0" smtClean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3779912" y="3645024"/>
            <a:ext cx="4104456" cy="432048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1342222" y="5517232"/>
            <a:ext cx="6614153" cy="432048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70414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5" grpId="0" animBg="1"/>
      <p:bldP spid="6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Lambda Expressions with </a:t>
            </a:r>
            <a:r>
              <a:rPr lang="en-GB" dirty="0" smtClean="0"/>
              <a:t>EF</a:t>
            </a:r>
            <a:br>
              <a:rPr lang="en-GB" dirty="0" smtClean="0"/>
            </a:br>
            <a:r>
              <a:rPr lang="en-GB" sz="3100" dirty="0" smtClean="0"/>
              <a:t>Combining Filtering and </a:t>
            </a:r>
            <a:r>
              <a:rPr lang="en-GB" sz="3100" dirty="0"/>
              <a:t>O</a:t>
            </a:r>
            <a:r>
              <a:rPr lang="en-GB" sz="3100" dirty="0" smtClean="0"/>
              <a:t>rdering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You can also </a:t>
            </a:r>
            <a:r>
              <a:rPr lang="en-GB" i="1" dirty="0" smtClean="0"/>
              <a:t>combine query operations</a:t>
            </a:r>
            <a:r>
              <a:rPr lang="en-GB" dirty="0" smtClean="0"/>
              <a:t>..</a:t>
            </a:r>
          </a:p>
          <a:p>
            <a:r>
              <a:rPr lang="en-GB" dirty="0" smtClean="0"/>
              <a:t>Retrieve </a:t>
            </a:r>
            <a:r>
              <a:rPr lang="en-GB" b="1" dirty="0" smtClean="0"/>
              <a:t>all Films Released this year, sorting in descending order of release date</a:t>
            </a:r>
            <a:r>
              <a:rPr lang="en-GB" dirty="0" smtClean="0"/>
              <a:t>:</a:t>
            </a:r>
          </a:p>
          <a:p>
            <a:pPr marL="685800" lvl="2" indent="0">
              <a:buNone/>
            </a:pP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_</a:t>
            </a:r>
            <a:r>
              <a:rPr lang="en-GB" sz="24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context.Films</a:t>
            </a:r>
            <a:endParaRPr lang="en-GB" sz="2400" dirty="0" smtClean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685800" lvl="2" indent="0">
              <a:buNone/>
            </a:pPr>
            <a:r>
              <a:rPr lang="en-GB" sz="2400" b="1" dirty="0" smtClean="0">
                <a:solidFill>
                  <a:srgbClr val="000000"/>
                </a:solidFill>
                <a:latin typeface="Consolas" panose="020B0609020204030204" pitchFamily="49" charset="0"/>
              </a:rPr>
              <a:t>.</a:t>
            </a:r>
            <a:r>
              <a:rPr lang="en-GB" sz="2400" b="1" dirty="0">
                <a:solidFill>
                  <a:srgbClr val="000000"/>
                </a:solidFill>
                <a:latin typeface="Consolas" panose="020B0609020204030204" pitchFamily="49" charset="0"/>
              </a:rPr>
              <a:t>Where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(f =&gt; </a:t>
            </a:r>
            <a:r>
              <a:rPr lang="en-GB" sz="2400" dirty="0" err="1">
                <a:solidFill>
                  <a:srgbClr val="000000"/>
                </a:solidFill>
                <a:latin typeface="Consolas" panose="020B0609020204030204" pitchFamily="49" charset="0"/>
              </a:rPr>
              <a:t>f.ReleaseDate.Year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== 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					</a:t>
            </a:r>
            <a:r>
              <a:rPr lang="en-GB" sz="24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DateTime.Today.Year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)</a:t>
            </a:r>
          </a:p>
          <a:p>
            <a:pPr marL="685800" lvl="2" indent="0">
              <a:buNone/>
            </a:pPr>
            <a:r>
              <a:rPr lang="en-GB" sz="2400" b="1" dirty="0" smtClean="0">
                <a:solidFill>
                  <a:srgbClr val="000000"/>
                </a:solidFill>
                <a:latin typeface="Consolas" panose="020B0609020204030204" pitchFamily="49" charset="0"/>
              </a:rPr>
              <a:t>.</a:t>
            </a:r>
            <a:r>
              <a:rPr lang="en-GB" sz="2400" b="1" dirty="0" err="1">
                <a:solidFill>
                  <a:srgbClr val="000000"/>
                </a:solidFill>
                <a:latin typeface="Consolas" panose="020B0609020204030204" pitchFamily="49" charset="0"/>
              </a:rPr>
              <a:t>OrderByDescending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(f =&gt; </a:t>
            </a:r>
            <a:r>
              <a:rPr lang="en-GB" sz="2400" dirty="0" err="1">
                <a:solidFill>
                  <a:srgbClr val="000000"/>
                </a:solidFill>
                <a:latin typeface="Consolas" panose="020B0609020204030204" pitchFamily="49" charset="0"/>
              </a:rPr>
              <a:t>f.ReleaseDate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  <a:endParaRPr lang="en-GB" dirty="0" smtClean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1342222" y="4293096"/>
            <a:ext cx="6614153" cy="432048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372933" y="3501008"/>
            <a:ext cx="6583441" cy="792088"/>
          </a:xfrm>
          <a:prstGeom prst="rect">
            <a:avLst/>
          </a:prstGeom>
          <a:solidFill>
            <a:srgbClr val="1BC6E5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21177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6" grpId="0" animBg="1"/>
      <p:bldP spid="7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Lambda Expressions with </a:t>
            </a:r>
            <a:r>
              <a:rPr lang="en-GB" dirty="0" smtClean="0"/>
              <a:t>EF</a:t>
            </a:r>
            <a:br>
              <a:rPr lang="en-GB" dirty="0" smtClean="0"/>
            </a:br>
            <a:r>
              <a:rPr lang="en-GB" sz="3100" dirty="0" smtClean="0"/>
              <a:t>Joining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In SQL, </a:t>
            </a:r>
            <a:r>
              <a:rPr lang="en-GB" dirty="0" smtClean="0"/>
              <a:t>to retrieve data </a:t>
            </a:r>
            <a:r>
              <a:rPr lang="en-GB" dirty="0"/>
              <a:t>from </a:t>
            </a:r>
            <a:r>
              <a:rPr lang="en-GB" dirty="0" smtClean="0"/>
              <a:t>multiple related tables </a:t>
            </a:r>
            <a:r>
              <a:rPr lang="en-GB" dirty="0"/>
              <a:t>you add </a:t>
            </a:r>
            <a:r>
              <a:rPr lang="en-GB" dirty="0" smtClean="0"/>
              <a:t>JOIN clause</a:t>
            </a:r>
            <a:r>
              <a:rPr lang="en-GB" dirty="0"/>
              <a:t>.</a:t>
            </a:r>
          </a:p>
          <a:p>
            <a:r>
              <a:rPr lang="en-GB" dirty="0" smtClean="0"/>
              <a:t>In EF, you use the </a:t>
            </a:r>
            <a:r>
              <a:rPr lang="en-GB" b="1" dirty="0" smtClean="0"/>
              <a:t>Include() and </a:t>
            </a:r>
            <a:r>
              <a:rPr lang="en-GB" b="1" dirty="0" err="1" smtClean="0"/>
              <a:t>ThenInclude</a:t>
            </a:r>
            <a:r>
              <a:rPr lang="en-GB" b="1" dirty="0" smtClean="0"/>
              <a:t>() methods</a:t>
            </a:r>
            <a:r>
              <a:rPr lang="en-GB" dirty="0" smtClean="0"/>
              <a:t>.</a:t>
            </a:r>
          </a:p>
          <a:p>
            <a:r>
              <a:rPr lang="en-GB" dirty="0" smtClean="0"/>
              <a:t>Retrieve the Booking with ID = 1 and all Booked Tickets i.e. include all related </a:t>
            </a:r>
            <a:r>
              <a:rPr lang="en-GB" dirty="0" err="1" smtClean="0"/>
              <a:t>BookingTicket</a:t>
            </a:r>
            <a:r>
              <a:rPr lang="en-GB" dirty="0" smtClean="0"/>
              <a:t> records.</a:t>
            </a:r>
          </a:p>
          <a:p>
            <a:pPr marL="685800" lvl="2" indent="0">
              <a:buNone/>
            </a:pP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_</a:t>
            </a:r>
            <a:r>
              <a:rPr lang="en-GB" sz="24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context.Bookings</a:t>
            </a:r>
            <a:endParaRPr lang="en-GB" sz="2400" dirty="0" smtClean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685800" lvl="2" indent="0">
              <a:buNone/>
            </a:pP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.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Where(b =&gt; </a:t>
            </a:r>
            <a:r>
              <a:rPr lang="en-GB" sz="2400" dirty="0" err="1">
                <a:solidFill>
                  <a:srgbClr val="000000"/>
                </a:solidFill>
                <a:latin typeface="Consolas" panose="020B0609020204030204" pitchFamily="49" charset="0"/>
              </a:rPr>
              <a:t>b.BookingId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== 1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)</a:t>
            </a:r>
          </a:p>
          <a:p>
            <a:pPr marL="685800" lvl="2" indent="0">
              <a:buNone/>
            </a:pPr>
            <a:r>
              <a:rPr lang="en-GB" sz="2400" b="1" dirty="0" smtClean="0">
                <a:solidFill>
                  <a:srgbClr val="000000"/>
                </a:solidFill>
                <a:latin typeface="Consolas" panose="020B0609020204030204" pitchFamily="49" charset="0"/>
              </a:rPr>
              <a:t>.</a:t>
            </a:r>
            <a:r>
              <a:rPr lang="en-GB" sz="2400" b="1" dirty="0">
                <a:solidFill>
                  <a:srgbClr val="000000"/>
                </a:solidFill>
                <a:latin typeface="Consolas" panose="020B0609020204030204" pitchFamily="49" charset="0"/>
              </a:rPr>
              <a:t>Include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(b =&gt; </a:t>
            </a:r>
            <a:r>
              <a:rPr lang="en-GB" sz="2400" dirty="0" err="1">
                <a:solidFill>
                  <a:srgbClr val="000000"/>
                </a:solidFill>
                <a:latin typeface="Consolas" panose="020B0609020204030204" pitchFamily="49" charset="0"/>
              </a:rPr>
              <a:t>b.Tickets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  <a:endParaRPr lang="en-GB" dirty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342222" y="5445224"/>
            <a:ext cx="5022589" cy="432048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1372933" y="5013176"/>
            <a:ext cx="4999267" cy="432048"/>
          </a:xfrm>
          <a:prstGeom prst="rect">
            <a:avLst/>
          </a:prstGeom>
          <a:solidFill>
            <a:srgbClr val="1BC6E5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20654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Lambda Expressions with EF</a:t>
            </a:r>
            <a:br>
              <a:rPr lang="en-GB" dirty="0"/>
            </a:br>
            <a:r>
              <a:rPr lang="en-GB" sz="3100" dirty="0"/>
              <a:t>Joining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err="1" smtClean="0"/>
              <a:t>ThenInclude</a:t>
            </a:r>
            <a:r>
              <a:rPr lang="en-GB" dirty="0" smtClean="0"/>
              <a:t>() is used to include related grand-children records at the same time.</a:t>
            </a:r>
          </a:p>
          <a:p>
            <a:r>
              <a:rPr lang="en-GB" dirty="0" smtClean="0"/>
              <a:t>For example, retrieve Film with ID = 1 and at the same time retrieve:</a:t>
            </a:r>
          </a:p>
          <a:p>
            <a:pPr lvl="1"/>
            <a:r>
              <a:rPr lang="en-GB" dirty="0" smtClean="0"/>
              <a:t>All related child </a:t>
            </a:r>
            <a:r>
              <a:rPr lang="en-GB" dirty="0" err="1" smtClean="0"/>
              <a:t>FilmShowings</a:t>
            </a:r>
            <a:endParaRPr lang="en-GB" dirty="0" smtClean="0"/>
          </a:p>
          <a:p>
            <a:pPr lvl="1"/>
            <a:r>
              <a:rPr lang="en-GB" dirty="0" smtClean="0"/>
              <a:t>All related Bookings for the </a:t>
            </a:r>
            <a:r>
              <a:rPr lang="en-GB" dirty="0" err="1" smtClean="0"/>
              <a:t>FilmShowings</a:t>
            </a:r>
            <a:endParaRPr lang="en-GB" dirty="0"/>
          </a:p>
          <a:p>
            <a:pPr marL="685800" lvl="2" indent="0">
              <a:buNone/>
            </a:pPr>
            <a:r>
              <a:rPr lang="en-GB" sz="2600" dirty="0">
                <a:solidFill>
                  <a:srgbClr val="000000"/>
                </a:solidFill>
                <a:latin typeface="Consolas" panose="020B0609020204030204" pitchFamily="49" charset="0"/>
              </a:rPr>
              <a:t>_</a:t>
            </a:r>
            <a:r>
              <a:rPr lang="en-GB" sz="2600" dirty="0" err="1">
                <a:solidFill>
                  <a:srgbClr val="000000"/>
                </a:solidFill>
                <a:latin typeface="Consolas" panose="020B0609020204030204" pitchFamily="49" charset="0"/>
              </a:rPr>
              <a:t>context.Films.Where</a:t>
            </a:r>
            <a:r>
              <a:rPr lang="en-GB" sz="2600" dirty="0">
                <a:solidFill>
                  <a:srgbClr val="000000"/>
                </a:solidFill>
                <a:latin typeface="Consolas" panose="020B0609020204030204" pitchFamily="49" charset="0"/>
              </a:rPr>
              <a:t>(f =&gt; </a:t>
            </a:r>
            <a:r>
              <a:rPr lang="en-GB" sz="2600" dirty="0" err="1">
                <a:solidFill>
                  <a:srgbClr val="000000"/>
                </a:solidFill>
                <a:latin typeface="Consolas" panose="020B0609020204030204" pitchFamily="49" charset="0"/>
              </a:rPr>
              <a:t>f.FilmId</a:t>
            </a:r>
            <a:r>
              <a:rPr lang="en-GB" sz="2600" dirty="0">
                <a:solidFill>
                  <a:srgbClr val="000000"/>
                </a:solidFill>
                <a:latin typeface="Consolas" panose="020B0609020204030204" pitchFamily="49" charset="0"/>
              </a:rPr>
              <a:t> == 1</a:t>
            </a:r>
            <a:r>
              <a:rPr lang="en-GB" sz="2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)</a:t>
            </a:r>
          </a:p>
          <a:p>
            <a:pPr marL="685800" lvl="2" indent="0">
              <a:buNone/>
            </a:pPr>
            <a:r>
              <a:rPr lang="en-GB" sz="2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.</a:t>
            </a:r>
            <a:r>
              <a:rPr lang="en-GB" sz="2600" dirty="0">
                <a:solidFill>
                  <a:srgbClr val="000000"/>
                </a:solidFill>
                <a:latin typeface="Consolas" panose="020B0609020204030204" pitchFamily="49" charset="0"/>
              </a:rPr>
              <a:t>Include(f =&gt; </a:t>
            </a:r>
            <a:r>
              <a:rPr lang="en-GB" sz="2600" dirty="0" err="1">
                <a:solidFill>
                  <a:srgbClr val="000000"/>
                </a:solidFill>
                <a:latin typeface="Consolas" panose="020B0609020204030204" pitchFamily="49" charset="0"/>
              </a:rPr>
              <a:t>f.FilmShowings</a:t>
            </a:r>
            <a:r>
              <a:rPr lang="en-GB" sz="2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)</a:t>
            </a:r>
          </a:p>
          <a:p>
            <a:pPr marL="685800" lvl="2" indent="0">
              <a:buNone/>
            </a:pPr>
            <a:r>
              <a:rPr lang="en-GB" sz="2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.</a:t>
            </a:r>
            <a:r>
              <a:rPr lang="en-GB" sz="2600" b="1" dirty="0" err="1">
                <a:solidFill>
                  <a:srgbClr val="000000"/>
                </a:solidFill>
                <a:latin typeface="Consolas" panose="020B0609020204030204" pitchFamily="49" charset="0"/>
              </a:rPr>
              <a:t>ThenInclude</a:t>
            </a:r>
            <a:r>
              <a:rPr lang="en-GB" sz="2600" dirty="0">
                <a:solidFill>
                  <a:srgbClr val="000000"/>
                </a:solidFill>
                <a:latin typeface="Consolas" panose="020B0609020204030204" pitchFamily="49" charset="0"/>
              </a:rPr>
              <a:t>(fs =&gt; </a:t>
            </a:r>
            <a:r>
              <a:rPr lang="en-GB" sz="2600" dirty="0" err="1">
                <a:solidFill>
                  <a:srgbClr val="000000"/>
                </a:solidFill>
                <a:latin typeface="Consolas" panose="020B0609020204030204" pitchFamily="49" charset="0"/>
              </a:rPr>
              <a:t>fs.Bookings</a:t>
            </a:r>
            <a:r>
              <a:rPr lang="en-GB" sz="2600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342222" y="5445224"/>
            <a:ext cx="5894074" cy="432048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50416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Lambda Expressions with EF</a:t>
            </a:r>
            <a:br>
              <a:rPr lang="en-GB" dirty="0"/>
            </a:br>
            <a:r>
              <a:rPr lang="en-GB" sz="3100" dirty="0" smtClean="0"/>
              <a:t>Selecting (Projection Query Operation)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51840" cy="4495800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Projection (Select) is used to transform an entity object into a new form.</a:t>
            </a:r>
          </a:p>
          <a:p>
            <a:r>
              <a:rPr lang="en-GB" dirty="0" smtClean="0"/>
              <a:t>Used </a:t>
            </a:r>
            <a:r>
              <a:rPr lang="en-GB" b="1" dirty="0" smtClean="0"/>
              <a:t>to select </a:t>
            </a:r>
            <a:r>
              <a:rPr lang="en-GB" b="1" u="sng" dirty="0" smtClean="0"/>
              <a:t>only</a:t>
            </a:r>
            <a:r>
              <a:rPr lang="en-GB" b="1" dirty="0" smtClean="0"/>
              <a:t> the properties that will be needed or used</a:t>
            </a:r>
            <a:r>
              <a:rPr lang="en-GB" dirty="0" smtClean="0"/>
              <a:t> by the view, controller, etc.</a:t>
            </a:r>
          </a:p>
          <a:p>
            <a:r>
              <a:rPr lang="en-GB" dirty="0" smtClean="0"/>
              <a:t>Using projection, you can:</a:t>
            </a:r>
          </a:p>
          <a:p>
            <a:pPr lvl="1"/>
            <a:r>
              <a:rPr lang="en-GB" dirty="0" smtClean="0"/>
              <a:t>Construct a new type that is built from selected properties.</a:t>
            </a:r>
          </a:p>
          <a:p>
            <a:pPr lvl="2"/>
            <a:r>
              <a:rPr lang="en-GB" dirty="0" smtClean="0"/>
              <a:t>In MVC the new type is often referred to as a </a:t>
            </a:r>
            <a:r>
              <a:rPr lang="en-GB" b="1" dirty="0" err="1" smtClean="0"/>
              <a:t>ViewModel</a:t>
            </a:r>
            <a:r>
              <a:rPr lang="en-GB" dirty="0" smtClean="0"/>
              <a:t>.</a:t>
            </a:r>
          </a:p>
          <a:p>
            <a:pPr lvl="1"/>
            <a:r>
              <a:rPr lang="en-GB" dirty="0" smtClean="0"/>
              <a:t>Perform calculations and other operations on the properties selected to create the new type.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78016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000" dirty="0">
                <a:solidFill>
                  <a:srgbClr val="464646"/>
                </a:solidFill>
              </a:rPr>
              <a:t>Lambda Expressions with EF</a:t>
            </a:r>
            <a:br>
              <a:rPr lang="en-GB" sz="4000" dirty="0">
                <a:solidFill>
                  <a:srgbClr val="464646"/>
                </a:solidFill>
              </a:rPr>
            </a:br>
            <a:r>
              <a:rPr lang="en-GB" sz="2800" dirty="0">
                <a:solidFill>
                  <a:srgbClr val="464646"/>
                </a:solidFill>
              </a:rPr>
              <a:t>Selecting (Projection Query Operation)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Example in class exercise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51728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Other Types of Lambda Expressions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You can also have:</a:t>
            </a:r>
          </a:p>
          <a:p>
            <a:r>
              <a:rPr lang="en-GB" dirty="0" smtClean="0"/>
              <a:t>Statement Lambdas:</a:t>
            </a:r>
          </a:p>
          <a:p>
            <a:pPr lvl="1"/>
            <a:r>
              <a:rPr lang="en-GB" dirty="0" smtClean="0"/>
              <a:t>Execute a block of code { … } but do not return a value.</a:t>
            </a:r>
            <a:endParaRPr lang="en-GB" dirty="0"/>
          </a:p>
          <a:p>
            <a:r>
              <a:rPr lang="en-GB" dirty="0" err="1" smtClean="0"/>
              <a:t>Async</a:t>
            </a:r>
            <a:r>
              <a:rPr lang="en-GB" dirty="0" smtClean="0"/>
              <a:t> Lambdas</a:t>
            </a:r>
          </a:p>
          <a:p>
            <a:pPr lvl="1"/>
            <a:r>
              <a:rPr lang="en-GB" dirty="0" smtClean="0"/>
              <a:t>Lambda expressions that execute asynchronously.</a:t>
            </a:r>
          </a:p>
          <a:p>
            <a:r>
              <a:rPr lang="en-GB" dirty="0" smtClean="0"/>
              <a:t>See more </a:t>
            </a:r>
            <a:r>
              <a:rPr lang="en-GB" dirty="0" smtClean="0">
                <a:hlinkClick r:id="rId2"/>
              </a:rPr>
              <a:t>here</a:t>
            </a:r>
            <a:r>
              <a:rPr lang="en-GB" dirty="0" smtClean="0"/>
              <a:t>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64934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Download Instructions from Moodle</a:t>
            </a:r>
          </a:p>
        </p:txBody>
      </p:sp>
    </p:spTree>
    <p:extLst>
      <p:ext uri="{BB962C8B-B14F-4D97-AF65-F5344CB8AC3E}">
        <p14:creationId xmlns:p14="http://schemas.microsoft.com/office/powerpoint/2010/main" val="673580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21056</TotalTime>
  <Words>2430</Words>
  <Application>Microsoft Office PowerPoint</Application>
  <PresentationFormat>On-screen Show (4:3)</PresentationFormat>
  <Paragraphs>353</Paragraphs>
  <Slides>37</Slides>
  <Notes>22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37</vt:i4>
      </vt:variant>
    </vt:vector>
  </HeadingPairs>
  <TitlesOfParts>
    <vt:vector size="44" baseType="lpstr">
      <vt:lpstr>Arial</vt:lpstr>
      <vt:lpstr>Calibri</vt:lpstr>
      <vt:lpstr>Cambria</vt:lpstr>
      <vt:lpstr>Consolas</vt:lpstr>
      <vt:lpstr>Wingdings</vt:lpstr>
      <vt:lpstr>Wingdings 2</vt:lpstr>
      <vt:lpstr>Median</vt:lpstr>
      <vt:lpstr>Lambda Expressions</vt:lpstr>
      <vt:lpstr>Today’s Lecture</vt:lpstr>
      <vt:lpstr>Lambda Expressions</vt:lpstr>
      <vt:lpstr>Delegates</vt:lpstr>
      <vt:lpstr>Delegates</vt:lpstr>
      <vt:lpstr>Delegates</vt:lpstr>
      <vt:lpstr>Expression Tree Types</vt:lpstr>
      <vt:lpstr>Expression Trees</vt:lpstr>
      <vt:lpstr>Expression Trees and SQL</vt:lpstr>
      <vt:lpstr>Lambda Expression Syntax</vt:lpstr>
      <vt:lpstr>Lambda Expression Examples Multiple (Two) Input Parameters</vt:lpstr>
      <vt:lpstr>Lambda Expression Examples One Input Parameter</vt:lpstr>
      <vt:lpstr>Lambda Expression Examples Zero (No) Input Parameters, Expression Calls Method</vt:lpstr>
      <vt:lpstr>Lambda Expression Examples Multiple Input Parameters with Different Types</vt:lpstr>
      <vt:lpstr>Lambda Expressions: Query Operators</vt:lpstr>
      <vt:lpstr>Standard Query Operators</vt:lpstr>
      <vt:lpstr>Lambda Expressions: Query Operators</vt:lpstr>
      <vt:lpstr>Lambda Expressions: Query Operators</vt:lpstr>
      <vt:lpstr>Query Operator Extension Methods</vt:lpstr>
      <vt:lpstr>Query Operator Extension Methods</vt:lpstr>
      <vt:lpstr>LINQ Filtering: .Where() Method Find objects in source matching a set of criteria</vt:lpstr>
      <vt:lpstr>Lambda Expressions: Query Operators</vt:lpstr>
      <vt:lpstr>Lambda Expression Examples Standard Query Operators</vt:lpstr>
      <vt:lpstr>Lambda Expression Examples Standard Query Operators</vt:lpstr>
      <vt:lpstr>Lambda Expression Examples Standard Query Operators</vt:lpstr>
      <vt:lpstr>Other Filtering Methods</vt:lpstr>
      <vt:lpstr>Lambda Expressions with EF</vt:lpstr>
      <vt:lpstr>Lambda Expressions with EF Filtering</vt:lpstr>
      <vt:lpstr>Lambda Expressions with EF Filtering</vt:lpstr>
      <vt:lpstr>Lambda Expressions with EF Ordering</vt:lpstr>
      <vt:lpstr>Lambda Expressions with EF Combining Filtering and Ordering</vt:lpstr>
      <vt:lpstr>Lambda Expressions with EF Joining</vt:lpstr>
      <vt:lpstr>Lambda Expressions with EF Joining</vt:lpstr>
      <vt:lpstr>Lambda Expressions with EF Selecting (Projection Query Operation)</vt:lpstr>
      <vt:lpstr>Lambda Expressions with EF Selecting (Projection Query Operation)</vt:lpstr>
      <vt:lpstr>Other Types of Lambda Expressions</vt:lpstr>
      <vt:lpstr>Lab Exercise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2305</cp:revision>
  <cp:lastPrinted>2014-09-29T16:21:25Z</cp:lastPrinted>
  <dcterms:created xsi:type="dcterms:W3CDTF">2013-09-18T07:00:31Z</dcterms:created>
  <dcterms:modified xsi:type="dcterms:W3CDTF">2019-03-11T08:37:12Z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