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8" r:id="rId7"/>
    <p:sldId id="266" r:id="rId8"/>
    <p:sldId id="267"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8223" autoAdjust="0"/>
  </p:normalViewPr>
  <p:slideViewPr>
    <p:cSldViewPr snapToGrid="0" snapToObjects="1">
      <p:cViewPr varScale="1">
        <p:scale>
          <a:sx n="88" d="100"/>
          <a:sy n="88" d="100"/>
        </p:scale>
        <p:origin x="130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a:t>
            </a:r>
            <a:r>
              <a:rPr lang="tr-TR" sz="1600" dirty="0">
                <a:solidFill>
                  <a:srgbClr val="1A1A1A"/>
                </a:solidFill>
                <a:latin typeface="Calibri" pitchFamily="34" charset="0"/>
                <a:ea typeface="Calibri" pitchFamily="34" charset="-122"/>
                <a:cs typeface="Calibri" pitchFamily="34" charset="-120"/>
              </a:rPr>
              <a:t>Dr. </a:t>
            </a:r>
            <a:r>
              <a:rPr lang="en-GB" sz="1600" dirty="0"/>
              <a:t>Kwame </a:t>
            </a:r>
            <a:r>
              <a:rPr lang="en-GB" sz="1600" dirty="0" err="1"/>
              <a:t>Assa</a:t>
            </a:r>
            <a:r>
              <a:rPr lang="en-GB" sz="1600" dirty="0"/>
              <a:t>-Agyei</a:t>
            </a:r>
            <a:r>
              <a:rPr lang="en-US" sz="1600" dirty="0">
                <a:solidFill>
                  <a:srgbClr val="1A1A1A"/>
                </a:solidFill>
                <a:latin typeface="Calibri" pitchFamily="34" charset="0"/>
                <a:ea typeface="Calibri" pitchFamily="34" charset="-122"/>
                <a:cs typeface="Calibri" pitchFamily="34" charset="-120"/>
              </a:rPr>
              <a:t>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a:t>
            </a:r>
            <a:r>
              <a:rPr lang="tr-TR" sz="1300" i="1" dirty="0">
                <a:solidFill>
                  <a:srgbClr val="555555"/>
                </a:solidFill>
                <a:latin typeface="Calibri" pitchFamily="34" charset="0"/>
                <a:ea typeface="Calibri" pitchFamily="34" charset="-122"/>
                <a:cs typeface="Calibri" pitchFamily="34" charset="-120"/>
              </a:rPr>
              <a:t>Banu</a:t>
            </a:r>
            <a:r>
              <a:rPr lang="en-US" sz="1300" i="1">
                <a:solidFill>
                  <a:srgbClr val="555555"/>
                </a:solidFill>
                <a:latin typeface="Calibri" pitchFamily="34" charset="0"/>
                <a:ea typeface="Calibri" pitchFamily="34" charset="-122"/>
                <a:cs typeface="Calibri" pitchFamily="34" charset="-120"/>
              </a:rPr>
              <a:t> </a:t>
            </a:r>
            <a:r>
              <a:rPr lang="tr-TR" sz="1300" i="1">
                <a:solidFill>
                  <a:srgbClr val="555555"/>
                </a:solidFill>
                <a:latin typeface="Calibri" pitchFamily="34" charset="0"/>
                <a:ea typeface="Calibri" pitchFamily="34" charset="-122"/>
                <a:cs typeface="Calibri" pitchFamily="34" charset="-120"/>
              </a:rPr>
              <a:t>2539964</a:t>
            </a:r>
            <a:r>
              <a:rPr lang="en-US" sz="1300" i="1" dirty="0">
                <a:solidFill>
                  <a:srgbClr val="555555"/>
                </a:solidFill>
                <a:latin typeface="Calibri" pitchFamily="34" charset="0"/>
                <a:ea typeface="Calibri" pitchFamily="34" charset="-122"/>
                <a:cs typeface="Calibri" pitchFamily="34" charset="-120"/>
              </a:rPr>
              <a:t> |  </a:t>
            </a:r>
            <a:r>
              <a:rPr lang="tr-TR" sz="1300" i="1" dirty="0">
                <a:solidFill>
                  <a:srgbClr val="555555"/>
                </a:solidFill>
                <a:latin typeface="Calibri" pitchFamily="34" charset="0"/>
                <a:ea typeface="Calibri" pitchFamily="34" charset="-122"/>
                <a:cs typeface="Calibri" pitchFamily="34" charset="-120"/>
              </a:rPr>
              <a:t>Maria</a:t>
            </a:r>
            <a:r>
              <a:rPr lang="en-US" sz="1300" i="1" dirty="0">
                <a:solidFill>
                  <a:srgbClr val="555555"/>
                </a:solidFill>
                <a:latin typeface="Calibri" pitchFamily="34" charset="0"/>
                <a:ea typeface="Calibri" pitchFamily="34" charset="-122"/>
                <a:cs typeface="Calibri" pitchFamily="34" charset="-120"/>
              </a:rPr>
              <a:t>  </a:t>
            </a:r>
            <a:r>
              <a:rPr lang="tr-TR" sz="1300" i="1" dirty="0">
                <a:latin typeface="Calibri" pitchFamily="34" charset="0"/>
                <a:ea typeface="Calibri" pitchFamily="34" charset="-122"/>
                <a:cs typeface="Calibri" pitchFamily="34" charset="-120"/>
              </a:rPr>
              <a:t>2540119</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endParaRPr lang="tr-TR" sz="1500" dirty="0">
              <a:solidFill>
                <a:srgbClr val="555555"/>
              </a:solidFill>
              <a:latin typeface="Calibri" pitchFamily="34" charset="0"/>
              <a:ea typeface="Calibri" pitchFamily="34" charset="-122"/>
              <a:cs typeface="Calibri" pitchFamily="34" charset="-120"/>
            </a:endParaRPr>
          </a:p>
          <a:p>
            <a:pPr marL="0" indent="0">
              <a:buNone/>
            </a:pPr>
            <a:endParaRPr lang="tr-TR" sz="1500" dirty="0">
              <a:solidFill>
                <a:srgbClr val="555555"/>
              </a:solidFill>
              <a:latin typeface="Calibri" pitchFamily="34" charset="0"/>
              <a:ea typeface="Calibri" pitchFamily="34" charset="-122"/>
              <a:cs typeface="Calibri" pitchFamily="34" charset="-120"/>
            </a:endParaRPr>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tr-TR" sz="1300" i="1" dirty="0">
                <a:solidFill>
                  <a:srgbClr val="555555"/>
                </a:solidFill>
                <a:latin typeface="Calibri" pitchFamily="34" charset="0"/>
                <a:ea typeface="Calibri" pitchFamily="34" charset="-122"/>
                <a:cs typeface="Calibri" pitchFamily="34" charset="-120"/>
              </a:rPr>
              <a:t>Banu </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a:t>
            </a:r>
            <a:r>
              <a:rPr lang="tr-TR" sz="1600" dirty="0">
                <a:solidFill>
                  <a:srgbClr val="1A1A1A"/>
                </a:solidFill>
                <a:latin typeface="Calibri" pitchFamily="34" charset="0"/>
                <a:ea typeface="Calibri" pitchFamily="34" charset="-122"/>
                <a:cs typeface="Calibri" pitchFamily="34" charset="-120"/>
              </a:rPr>
              <a:t>Microsoft Teams</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tr-TR" sz="1300" i="1" dirty="0">
                <a:solidFill>
                  <a:srgbClr val="555555"/>
                </a:solidFill>
                <a:latin typeface="Calibri" pitchFamily="34" charset="0"/>
                <a:ea typeface="Calibri" pitchFamily="34" charset="-122"/>
                <a:cs typeface="Calibri" pitchFamily="34" charset="-120"/>
              </a:rPr>
              <a:t>Banu</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sp>
      <p:sp>
        <p:nvSpPr>
          <p:cNvPr id="16" name="Text 14"/>
          <p:cNvSpPr/>
          <p:nvPr/>
        </p:nvSpPr>
        <p:spPr>
          <a:xfrm>
            <a:off x="411480" y="2020824"/>
            <a:ext cx="365760" cy="626582"/>
          </a:xfrm>
          <a:prstGeom prst="rect">
            <a:avLst/>
          </a:prstGeom>
          <a:noFill/>
          <a:ln/>
        </p:spPr>
        <p:txBody>
          <a:bodyPr wrap="square" lIns="0" tIns="0" rIns="0" bIns="0" rtlCol="0" anchor="ctr"/>
          <a:lstStyle/>
          <a:p>
            <a:pPr marL="0" indent="0">
              <a:buNone/>
            </a:pPr>
            <a:r>
              <a:rPr lang="tr-TR" sz="1600" b="1" dirty="0">
                <a:solidFill>
                  <a:srgbClr val="1A1A1A"/>
                </a:solidFill>
                <a:latin typeface="Calibri" pitchFamily="34" charset="0"/>
                <a:ea typeface="Calibri" pitchFamily="34" charset="-122"/>
                <a:cs typeface="Calibri" pitchFamily="34" charset="-120"/>
              </a:rPr>
              <a:t>3</a:t>
            </a:r>
            <a:r>
              <a:rPr lang="en-US" sz="1600" b="1" dirty="0">
                <a:solidFill>
                  <a:srgbClr val="1A1A1A"/>
                </a:solidFill>
                <a:latin typeface="Calibri" pitchFamily="34" charset="0"/>
                <a:ea typeface="Calibri" pitchFamily="34" charset="-122"/>
                <a:cs typeface="Calibri" pitchFamily="34" charset="-120"/>
              </a:rPr>
              <a:t>.</a:t>
            </a:r>
            <a:endParaRPr lang="en-US" sz="1600" dirty="0"/>
          </a:p>
        </p:txBody>
      </p:sp>
      <p:sp>
        <p:nvSpPr>
          <p:cNvPr id="17" name="Text 15"/>
          <p:cNvSpPr/>
          <p:nvPr/>
        </p:nvSpPr>
        <p:spPr>
          <a:xfrm>
            <a:off x="822960" y="2020824"/>
            <a:ext cx="6217920" cy="626582"/>
          </a:xfrm>
          <a:prstGeom prst="rect">
            <a:avLst/>
          </a:prstGeom>
          <a:noFill/>
          <a:ln/>
        </p:spPr>
        <p:txBody>
          <a:bodyPr wrap="square" lIns="0" tIns="0" rIns="0" bIns="0" rtlCol="0" anchor="ctr"/>
          <a:lstStyle/>
          <a:p>
            <a:endParaRPr lang="tr-TR" sz="1600" dirty="0">
              <a:solidFill>
                <a:srgbClr val="1A1A1A"/>
              </a:solidFill>
              <a:latin typeface="Calibri" pitchFamily="34" charset="0"/>
              <a:ea typeface="Calibri" pitchFamily="34" charset="-122"/>
              <a:cs typeface="Calibri" pitchFamily="34" charset="-120"/>
            </a:endParaRPr>
          </a:p>
          <a:p>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a:p>
            <a:pPr marL="0" indent="0">
              <a:buNone/>
            </a:pPr>
            <a:endParaRPr lang="en-US" sz="1600" dirty="0"/>
          </a:p>
        </p:txBody>
      </p:sp>
      <p:sp>
        <p:nvSpPr>
          <p:cNvPr id="18" name="Text 16"/>
          <p:cNvSpPr/>
          <p:nvPr/>
        </p:nvSpPr>
        <p:spPr>
          <a:xfrm>
            <a:off x="7132320" y="2130552"/>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ea typeface="Calibri" pitchFamily="34" charset="-122"/>
                <a:cs typeface="Calibri" pitchFamily="34" charset="-120"/>
              </a:rPr>
              <a:t>Banu</a:t>
            </a:r>
            <a:r>
              <a:rPr lang="tr-TR" sz="1300" i="1" dirty="0">
                <a:solidFill>
                  <a:srgbClr val="555555"/>
                </a:solidFill>
                <a:latin typeface="Calibri" pitchFamily="34" charset="0"/>
                <a:ea typeface="Calibri" pitchFamily="34" charset="-122"/>
                <a:cs typeface="Calibri" pitchFamily="34" charset="-120"/>
              </a:rPr>
              <a:t> </a:t>
            </a:r>
            <a:endParaRPr lang="en-US" sz="1300" dirty="0"/>
          </a:p>
        </p:txBody>
      </p:sp>
      <p:sp>
        <p:nvSpPr>
          <p:cNvPr id="19" name="Shape 17"/>
          <p:cNvSpPr/>
          <p:nvPr/>
        </p:nvSpPr>
        <p:spPr>
          <a:xfrm>
            <a:off x="411480" y="2448415"/>
            <a:ext cx="8321040" cy="0"/>
          </a:xfrm>
          <a:prstGeom prst="line">
            <a:avLst/>
          </a:prstGeom>
          <a:noFill/>
          <a:ln w="6350">
            <a:solidFill>
              <a:srgbClr val="CCCCCC"/>
            </a:solidFill>
            <a:prstDash val="solid"/>
          </a:ln>
        </p:spPr>
      </p:sp>
      <p:sp>
        <p:nvSpPr>
          <p:cNvPr id="20" name="Text 18"/>
          <p:cNvSpPr/>
          <p:nvPr/>
        </p:nvSpPr>
        <p:spPr>
          <a:xfrm>
            <a:off x="411480" y="2542032"/>
            <a:ext cx="365760" cy="593054"/>
          </a:xfrm>
          <a:prstGeom prst="rect">
            <a:avLst/>
          </a:prstGeom>
          <a:noFill/>
          <a:ln/>
        </p:spPr>
        <p:txBody>
          <a:bodyPr wrap="square" lIns="0" tIns="0" rIns="0" bIns="0" rtlCol="0" anchor="ctr"/>
          <a:lstStyle/>
          <a:p>
            <a:pPr marL="0" indent="0">
              <a:buNone/>
            </a:pPr>
            <a:r>
              <a:rPr lang="tr-TR" sz="1600" b="1" dirty="0">
                <a:solidFill>
                  <a:srgbClr val="1A1A1A"/>
                </a:solidFill>
                <a:latin typeface="Calibri" pitchFamily="34" charset="0"/>
                <a:ea typeface="Calibri" pitchFamily="34" charset="-122"/>
                <a:cs typeface="Calibri" pitchFamily="34" charset="-120"/>
              </a:rPr>
              <a:t>4</a:t>
            </a:r>
            <a:r>
              <a:rPr lang="en-US" sz="1600" b="1" dirty="0">
                <a:solidFill>
                  <a:srgbClr val="1A1A1A"/>
                </a:solidFill>
                <a:latin typeface="Calibri" pitchFamily="34" charset="0"/>
                <a:ea typeface="Calibri" pitchFamily="34" charset="-122"/>
                <a:cs typeface="Calibri" pitchFamily="34" charset="-120"/>
              </a:rPr>
              <a:t>.</a:t>
            </a:r>
            <a:endParaRPr lang="en-US" sz="1600" dirty="0"/>
          </a:p>
        </p:txBody>
      </p:sp>
      <p:sp>
        <p:nvSpPr>
          <p:cNvPr id="21" name="Text 19"/>
          <p:cNvSpPr/>
          <p:nvPr/>
        </p:nvSpPr>
        <p:spPr>
          <a:xfrm>
            <a:off x="825137" y="2647406"/>
            <a:ext cx="6217920" cy="411480"/>
          </a:xfrm>
          <a:prstGeom prst="rect">
            <a:avLst/>
          </a:prstGeom>
          <a:noFill/>
          <a:ln/>
        </p:spPr>
        <p:txBody>
          <a:bodyPr wrap="square" lIns="0" tIns="0" rIns="0" bIns="0" rtlCol="0" anchor="ctr"/>
          <a:lstStyle/>
          <a:p>
            <a:pPr marL="0" indent="0">
              <a:buNone/>
            </a:pPr>
            <a:r>
              <a:rPr lang="tr-TR" sz="1600" dirty="0">
                <a:solidFill>
                  <a:srgbClr val="1A1A1A"/>
                </a:solidFill>
                <a:latin typeface="Calibri" pitchFamily="34" charset="0"/>
                <a:ea typeface="Calibri" pitchFamily="34" charset="-122"/>
                <a:cs typeface="Calibri" pitchFamily="34" charset="-120"/>
              </a:rPr>
              <a:t>References</a:t>
            </a:r>
            <a:r>
              <a:rPr lang="en-US" sz="1600" dirty="0">
                <a:solidFill>
                  <a:srgbClr val="1A1A1A"/>
                </a:solidFill>
                <a:latin typeface="Calibri" pitchFamily="34" charset="0"/>
                <a:ea typeface="Calibri" pitchFamily="34" charset="-122"/>
                <a:cs typeface="Calibri" pitchFamily="34" charset="-120"/>
              </a:rPr>
              <a:t> </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sp>
      <p:sp>
        <p:nvSpPr>
          <p:cNvPr id="24" name="Text 22"/>
          <p:cNvSpPr/>
          <p:nvPr/>
        </p:nvSpPr>
        <p:spPr>
          <a:xfrm>
            <a:off x="411480" y="3408535"/>
            <a:ext cx="365760" cy="411480"/>
          </a:xfrm>
          <a:prstGeom prst="rect">
            <a:avLst/>
          </a:prstGeom>
          <a:noFill/>
          <a:ln/>
        </p:spPr>
        <p:txBody>
          <a:bodyPr wrap="square" lIns="0" tIns="0" rIns="0" bIns="0" rtlCol="0" anchor="ctr"/>
          <a:lstStyle/>
          <a:p>
            <a:pPr marL="0" indent="0">
              <a:buNone/>
            </a:pP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endParaRPr lang="en-US" sz="1600" dirty="0"/>
          </a:p>
        </p:txBody>
      </p:sp>
      <p:sp>
        <p:nvSpPr>
          <p:cNvPr id="29" name="Text 27"/>
          <p:cNvSpPr/>
          <p:nvPr/>
        </p:nvSpPr>
        <p:spPr>
          <a:xfrm>
            <a:off x="779417" y="2548999"/>
            <a:ext cx="6263640" cy="411480"/>
          </a:xfrm>
          <a:prstGeom prst="rect">
            <a:avLst/>
          </a:prstGeom>
          <a:noFill/>
          <a:ln/>
        </p:spPr>
        <p:txBody>
          <a:bodyPr wrap="square" lIns="0" tIns="0" rIns="0" bIns="0" rtlCol="0" anchor="ctr"/>
          <a:lstStyle/>
          <a:p>
            <a:pPr marL="0" indent="0">
              <a:buNone/>
            </a:pP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endParaRPr lang="en-US" sz="1300" dirty="0"/>
          </a:p>
        </p:txBody>
      </p:sp>
      <p:sp>
        <p:nvSpPr>
          <p:cNvPr id="31" name="Shape 29"/>
          <p:cNvSpPr/>
          <p:nvPr/>
        </p:nvSpPr>
        <p:spPr>
          <a:xfrm>
            <a:off x="411480" y="2951770"/>
            <a:ext cx="8321040" cy="0"/>
          </a:xfrm>
          <a:prstGeom prst="line">
            <a:avLst/>
          </a:prstGeom>
          <a:noFill/>
          <a:ln w="6350">
            <a:solidFill>
              <a:srgbClr val="CCCCCC"/>
            </a:solidFill>
            <a:prstDash val="solid"/>
          </a:ln>
        </p:spPr>
      </p:sp>
      <p:sp>
        <p:nvSpPr>
          <p:cNvPr id="32" name="Text 30"/>
          <p:cNvSpPr/>
          <p:nvPr/>
        </p:nvSpPr>
        <p:spPr>
          <a:xfrm>
            <a:off x="411480" y="4485785"/>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a:t>
            </a:r>
            <a:endParaRPr lang="en-US" sz="1600" dirty="0"/>
          </a:p>
        </p:txBody>
      </p:sp>
      <p:sp>
        <p:nvSpPr>
          <p:cNvPr id="33" name="Text 31"/>
          <p:cNvSpPr/>
          <p:nvPr/>
        </p:nvSpPr>
        <p:spPr>
          <a:xfrm>
            <a:off x="779417" y="4175542"/>
            <a:ext cx="6217920" cy="411480"/>
          </a:xfrm>
          <a:prstGeom prst="rect">
            <a:avLst/>
          </a:prstGeom>
          <a:noFill/>
          <a:ln/>
        </p:spPr>
        <p:txBody>
          <a:bodyPr wrap="square" lIns="0" tIns="0" rIns="0" bIns="0" rtlCol="0" anchor="ctr"/>
          <a:lstStyle/>
          <a:p>
            <a:pPr marL="0" indent="0">
              <a:buNone/>
            </a:pP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sp>
      <p:sp>
        <p:nvSpPr>
          <p:cNvPr id="4" name="Text 2"/>
          <p:cNvSpPr/>
          <p:nvPr/>
        </p:nvSpPr>
        <p:spPr>
          <a:xfrm>
            <a:off x="1305560" y="1193292"/>
            <a:ext cx="4221480" cy="3749040"/>
          </a:xfrm>
          <a:prstGeom prst="rect">
            <a:avLst/>
          </a:prstGeom>
          <a:noFill/>
          <a:ln/>
        </p:spPr>
        <p:txBody>
          <a:bodyPr wrap="square" lIns="0" tIns="0" rIns="0" bIns="0" rtlCol="0" anchor="t"/>
          <a:lstStyle/>
          <a:p>
            <a:pPr marL="342900" indent="-342900">
              <a:buSzPct val="100000"/>
              <a:buChar char="•"/>
            </a:pPr>
            <a:endParaRPr lang="tr-TR" sz="16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600" dirty="0"/>
          </a:p>
        </p:txBody>
      </p:sp>
      <p:pic>
        <p:nvPicPr>
          <p:cNvPr id="1026" name="Picture 2" descr="Nursing Homes Ordered to Disclose COVID-19 Cases, Deaths">
            <a:extLst>
              <a:ext uri="{FF2B5EF4-FFF2-40B4-BE49-F238E27FC236}">
                <a16:creationId xmlns:a16="http://schemas.microsoft.com/office/drawing/2014/main" id="{A2C0C984-3959-49CD-96FE-A849776C2A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7485" y="1480448"/>
            <a:ext cx="2283240" cy="15370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nior Woman in Nursing Home with Nurse in Garden Stock Photo - Image of  people, chair: 46778924">
            <a:extLst>
              <a:ext uri="{FF2B5EF4-FFF2-40B4-BE49-F238E27FC236}">
                <a16:creationId xmlns:a16="http://schemas.microsoft.com/office/drawing/2014/main" id="{6273819F-A7D9-4CAE-9BF3-2273144F3A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7485" y="3208447"/>
            <a:ext cx="2185035" cy="145404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33E63E4-AF94-4180-B0CD-9B36C6E9044A}"/>
              </a:ext>
            </a:extLst>
          </p:cNvPr>
          <p:cNvSpPr txBox="1"/>
          <p:nvPr/>
        </p:nvSpPr>
        <p:spPr>
          <a:xfrm>
            <a:off x="308758" y="724349"/>
            <a:ext cx="6238727" cy="4339650"/>
          </a:xfrm>
          <a:prstGeom prst="rect">
            <a:avLst/>
          </a:prstGeom>
          <a:noFill/>
        </p:spPr>
        <p:txBody>
          <a:bodyPr wrap="square">
            <a:spAutoFit/>
          </a:bodyPr>
          <a:lstStyle/>
          <a:p>
            <a:endParaRPr lang="tr-TR" dirty="0"/>
          </a:p>
          <a:p>
            <a:endParaRPr lang="tr-TR" dirty="0"/>
          </a:p>
          <a:p>
            <a:r>
              <a:rPr lang="en-US" sz="1600" dirty="0"/>
              <a:t>Riverdale Care Home offers day-to-day personal care, medication support and broader health services to older adults who need ongoing assistance.</a:t>
            </a:r>
            <a:endParaRPr lang="tr-TR" sz="1600" dirty="0"/>
          </a:p>
          <a:p>
            <a:endParaRPr lang="tr-TR" sz="1600" dirty="0"/>
          </a:p>
          <a:p>
            <a:r>
              <a:rPr lang="en-US" sz="1600" dirty="0"/>
              <a:t>Staff are split across two separate buildings, with caregivers, senior caregivers, nurses and administrative staff all working a shift pattern.</a:t>
            </a:r>
            <a:endParaRPr lang="tr-TR" sz="1600" dirty="0"/>
          </a:p>
          <a:p>
            <a:endParaRPr lang="tr-TR" sz="1600" dirty="0"/>
          </a:p>
          <a:p>
            <a:r>
              <a:rPr lang="tr-TR" sz="1600" dirty="0"/>
              <a:t>Working this way has created four recurring problems: staff are unsure which tool to use for which task, work gets duplicated, messages get missed, and day-to-day practices are inefficient.</a:t>
            </a:r>
          </a:p>
          <a:p>
            <a:endParaRPr lang="tr-TR" sz="1600" dirty="0"/>
          </a:p>
          <a:p>
            <a:r>
              <a:rPr lang="en-US" sz="1600" dirty="0"/>
              <a:t>This presentation looks at two everyday workplace tasks and recommends a Microsoft 365 application for each, showing how the right tool can make communication and day-to-day working at Riverdale more efficient.</a:t>
            </a:r>
            <a:endParaRPr lang="en-GB"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a:t>
            </a:r>
            <a:r>
              <a:rPr lang="tr-TR" sz="1300" i="1" dirty="0">
                <a:solidFill>
                  <a:srgbClr val="555555"/>
                </a:solidFill>
                <a:latin typeface="Calibri" pitchFamily="34" charset="0"/>
                <a:ea typeface="Calibri" pitchFamily="34" charset="-122"/>
                <a:cs typeface="Calibri" pitchFamily="34" charset="-120"/>
              </a:rPr>
              <a:t>Banu 2539964</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sp>
      <p:sp>
        <p:nvSpPr>
          <p:cNvPr id="6" name="Text 4"/>
          <p:cNvSpPr/>
          <p:nvPr/>
        </p:nvSpPr>
        <p:spPr>
          <a:xfrm>
            <a:off x="211379" y="1463040"/>
            <a:ext cx="8766366" cy="3156584"/>
          </a:xfrm>
          <a:prstGeom prst="rect">
            <a:avLst/>
          </a:prstGeom>
          <a:noFill/>
          <a:ln/>
        </p:spPr>
        <p:txBody>
          <a:bodyPr wrap="square" lIns="0" tIns="0" rIns="0" bIns="0" rtlCol="0" anchor="t"/>
          <a:lstStyle/>
          <a:p>
            <a:pPr marL="342900" indent="-342900">
              <a:buSzPct val="100000"/>
              <a:buChar char="•"/>
            </a:pPr>
            <a:r>
              <a:rPr lang="en-US" sz="1300" dirty="0"/>
              <a:t>At Riverdale, staff communication covers shift handovers, care updates, urgent alerts, and the everyday coordination between carers, nurses and administrators working across two buildings.</a:t>
            </a:r>
          </a:p>
          <a:p>
            <a:pPr marL="342900" indent="-342900">
              <a:buSzPct val="100000"/>
              <a:buChar char="•"/>
            </a:pPr>
            <a:endParaRPr lang="en-US" sz="1300" dirty="0"/>
          </a:p>
          <a:p>
            <a:pPr marL="342900" indent="-342900">
              <a:buSzPct val="100000"/>
              <a:buChar char="•"/>
            </a:pPr>
            <a:r>
              <a:rPr lang="en-US" sz="1300" dirty="0"/>
              <a:t>Microsoft Teams fits this need well: it brings together instant messaging, video calls, file sharing and organised group channels in one GDPR-compliant platform that is already included in Riverdale’s Microsoft 365 subscription (Microsoft, 2024).</a:t>
            </a:r>
          </a:p>
          <a:p>
            <a:pPr marL="342900" indent="-342900">
              <a:buSzPct val="100000"/>
              <a:buChar char="•"/>
            </a:pPr>
            <a:endParaRPr lang="en-US" sz="1300" dirty="0"/>
          </a:p>
          <a:p>
            <a:pPr marL="342900" indent="-342900">
              <a:buSzPct val="100000"/>
              <a:buChar char="•"/>
            </a:pPr>
            <a:r>
              <a:rPr lang="en-US" sz="1300" dirty="0"/>
              <a:t>With Teams, handover notes can be posted straight into dedicated channels instead of being passed on verbally, urgent alerts reach both buildings immediately, and managers can message the whole staff team in one go (Richter, 2020).</a:t>
            </a:r>
          </a:p>
          <a:p>
            <a:pPr marL="342900" indent="-342900">
              <a:buSzPct val="100000"/>
              <a:buChar char="•"/>
            </a:pPr>
            <a:endParaRPr lang="en-US" sz="1300" dirty="0"/>
          </a:p>
          <a:p>
            <a:pPr marL="342900" indent="-342900">
              <a:buSzPct val="100000"/>
              <a:buChar char="•"/>
            </a:pPr>
            <a:r>
              <a:rPr lang="en-US" sz="1300" dirty="0"/>
              <a:t>Advantages: instant messaging speeds up care-related decisions; channels can be set up per team or per building; and it links directly with Outlook and OneDrive so information is not stuck in one place (Microsoft, 2024).</a:t>
            </a:r>
          </a:p>
          <a:p>
            <a:pPr marL="342900" indent="-342900">
              <a:buSzPct val="100000"/>
              <a:buChar char="•"/>
            </a:pPr>
            <a:endParaRPr lang="en-US" sz="1300" dirty="0"/>
          </a:p>
          <a:p>
            <a:pPr marL="342900" indent="-342900">
              <a:buSzPct val="100000"/>
              <a:buChar char="•"/>
            </a:pPr>
            <a:r>
              <a:rPr lang="en-US" sz="1300" dirty="0"/>
              <a:t>Limitations: both buildings need a dependable internet connection; staff who are less confident with digital tools will need some training first; and channels left unmanaged risk burying important messages under too many notifications (Colbert et al., 2016).</a:t>
            </a:r>
          </a:p>
        </p:txBody>
      </p:sp>
      <p:pic>
        <p:nvPicPr>
          <p:cNvPr id="2050" name="Picture 2" descr="7 Ways To Improve Communication Between Employees And Managers">
            <a:extLst>
              <a:ext uri="{FF2B5EF4-FFF2-40B4-BE49-F238E27FC236}">
                <a16:creationId xmlns:a16="http://schemas.microsoft.com/office/drawing/2014/main" id="{CFFE5577-9B48-440A-9BD3-7C49D6F486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3145" y="80419"/>
            <a:ext cx="2514600" cy="13386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Box 11">
            <a:extLst>
              <a:ext uri="{FF2B5EF4-FFF2-40B4-BE49-F238E27FC236}">
                <a16:creationId xmlns:a16="http://schemas.microsoft.com/office/drawing/2014/main" id="{677A7BFD-D843-4C93-B191-CE1C08A28043}"/>
              </a:ext>
            </a:extLst>
          </p:cNvPr>
          <p:cNvSpPr txBox="1"/>
          <p:nvPr/>
        </p:nvSpPr>
        <p:spPr>
          <a:xfrm>
            <a:off x="308758" y="316721"/>
            <a:ext cx="4180115" cy="4524315"/>
          </a:xfrm>
          <a:prstGeom prst="rect">
            <a:avLst/>
          </a:prstGeom>
          <a:noFill/>
        </p:spPr>
        <p:txBody>
          <a:bodyPr wrap="square">
            <a:spAutoFit/>
          </a:bodyPr>
          <a:lstStyle/>
          <a:p>
            <a:endParaRPr lang="en-US" dirty="0"/>
          </a:p>
          <a:p>
            <a:endParaRPr lang="tr-TR" sz="1400" dirty="0"/>
          </a:p>
          <a:p>
            <a:endParaRPr lang="tr-TR" sz="1400" dirty="0"/>
          </a:p>
          <a:p>
            <a:endParaRPr lang="tr-TR" sz="1400" dirty="0"/>
          </a:p>
          <a:p>
            <a:endParaRPr lang="tr-TR" sz="1400" dirty="0"/>
          </a:p>
          <a:p>
            <a:endParaRPr lang="tr-TR" sz="1400" dirty="0"/>
          </a:p>
          <a:p>
            <a:r>
              <a:rPr lang="en-US" sz="1400" dirty="0"/>
              <a:t>Real-time shift handovers happen through instant messaging and video calls, cutting delays in care-related decisions (Microsoft, 2024).</a:t>
            </a:r>
          </a:p>
          <a:p>
            <a:endParaRPr lang="en-US" sz="1400" dirty="0"/>
          </a:p>
          <a:p>
            <a:r>
              <a:rPr lang="en-US" sz="1400" dirty="0"/>
              <a:t>Named channels (for example ‘Building A Nurses’ or ‘Medication Alerts’) keep conversations organised and easy to search back through.</a:t>
            </a:r>
          </a:p>
          <a:p>
            <a:endParaRPr lang="en-US" sz="1400" dirty="0"/>
          </a:p>
          <a:p>
            <a:r>
              <a:rPr lang="en-US" sz="1400" dirty="0"/>
              <a:t>Because it connects with OneDrive and Outlook, staff spend less time switching between separate apps (Richter, 2020).</a:t>
            </a:r>
          </a:p>
          <a:p>
            <a:endParaRPr lang="en-US" sz="1400" dirty="0"/>
          </a:p>
          <a:p>
            <a:r>
              <a:rPr lang="en-US" sz="1400" dirty="0"/>
              <a:t>It also works on mobile devices, so staff who are out in the community stay reachable</a:t>
            </a:r>
            <a:r>
              <a:rPr lang="en-US" dirty="0"/>
              <a:t>.</a:t>
            </a:r>
          </a:p>
        </p:txBody>
      </p:sp>
      <p:sp>
        <p:nvSpPr>
          <p:cNvPr id="14" name="TextBox 13">
            <a:extLst>
              <a:ext uri="{FF2B5EF4-FFF2-40B4-BE49-F238E27FC236}">
                <a16:creationId xmlns:a16="http://schemas.microsoft.com/office/drawing/2014/main" id="{A2778513-A1D0-4B0E-B681-16B5BD9F1BF1}"/>
              </a:ext>
            </a:extLst>
          </p:cNvPr>
          <p:cNvSpPr txBox="1"/>
          <p:nvPr/>
        </p:nvSpPr>
        <p:spPr>
          <a:xfrm>
            <a:off x="4661065" y="1624939"/>
            <a:ext cx="4071454" cy="2893100"/>
          </a:xfrm>
          <a:prstGeom prst="rect">
            <a:avLst/>
          </a:prstGeom>
          <a:noFill/>
        </p:spPr>
        <p:txBody>
          <a:bodyPr wrap="square">
            <a:spAutoFit/>
          </a:bodyPr>
          <a:lstStyle/>
          <a:p>
            <a:r>
              <a:rPr lang="en-US" sz="1400" dirty="0"/>
              <a:t>Both buildings need a stable internet connection, since any outage could interrupt time-sensitive communication (Colbert et al., 2016).</a:t>
            </a:r>
          </a:p>
          <a:p>
            <a:endParaRPr lang="en-US" sz="1400" dirty="0"/>
          </a:p>
          <a:p>
            <a:r>
              <a:rPr lang="en-US" sz="1400" dirty="0"/>
              <a:t>Staff who are not yet confident with digital tools will likely need proper training before they can use it with ease.</a:t>
            </a:r>
          </a:p>
          <a:p>
            <a:endParaRPr lang="en-US" sz="1400" dirty="0"/>
          </a:p>
          <a:p>
            <a:r>
              <a:rPr lang="en-US" sz="1400" dirty="0"/>
              <a:t>Without clear rules on how channels are set up, staff risk being overwhelmed by too many notifications.</a:t>
            </a:r>
          </a:p>
          <a:p>
            <a:endParaRPr lang="en-US" sz="1400" dirty="0"/>
          </a:p>
          <a:p>
            <a:r>
              <a:rPr lang="en-US" sz="1400" dirty="0"/>
              <a:t>Managers need to make sure every member of staff understands their GDPR responsibilities when sharing resident information through Teams.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sp>
      <p:sp>
        <p:nvSpPr>
          <p:cNvPr id="4" name="Text 2"/>
          <p:cNvSpPr/>
          <p:nvPr/>
        </p:nvSpPr>
        <p:spPr>
          <a:xfrm>
            <a:off x="411480" y="1143000"/>
            <a:ext cx="8321040" cy="4000500"/>
          </a:xfrm>
          <a:prstGeom prst="rect">
            <a:avLst/>
          </a:prstGeom>
          <a:noFill/>
          <a:ln/>
        </p:spPr>
        <p:txBody>
          <a:bodyPr wrap="square" lIns="0" tIns="0" rIns="0" bIns="0" rtlCol="0" anchor="t"/>
          <a:lstStyle/>
          <a:p>
            <a:pPr marL="342900" indent="-342900">
              <a:buSzPct val="100000"/>
              <a:buChar char="•"/>
            </a:pPr>
            <a:r>
              <a:rPr lang="en-US" sz="1700" b="1" dirty="0">
                <a:solidFill>
                  <a:srgbClr val="1A1A1A"/>
                </a:solidFill>
                <a:latin typeface="Calibri" pitchFamily="34" charset="0"/>
                <a:ea typeface="Calibri" pitchFamily="34" charset="-122"/>
                <a:cs typeface="Calibri" pitchFamily="34" charset="-120"/>
              </a:rPr>
              <a:t>Drawing on review of staff communication: </a:t>
            </a:r>
            <a:r>
              <a:rPr lang="en-US" sz="1700" dirty="0">
                <a:solidFill>
                  <a:srgbClr val="1A1A1A"/>
                </a:solidFill>
                <a:latin typeface="Calibri" pitchFamily="34" charset="0"/>
                <a:ea typeface="Calibri" pitchFamily="34" charset="-122"/>
                <a:cs typeface="Calibri" pitchFamily="34" charset="-120"/>
              </a:rPr>
              <a:t>Riverdale’s recurring problems - staff unsure which tool to use, duplicated work, missed messages, and inefficient working - largely come down to communication that is scattered and informal across two separate buildings.</a:t>
            </a:r>
            <a:endParaRPr lang="en-US" sz="1700" dirty="0"/>
          </a:p>
          <a:p>
            <a:pPr marL="342900" indent="-342900">
              <a:buSzPct val="100000"/>
              <a:buChar char="•"/>
            </a:pPr>
            <a:r>
              <a:rPr lang="en-US" sz="1700" b="1" dirty="0">
                <a:solidFill>
                  <a:srgbClr val="1A1A1A"/>
                </a:solidFill>
                <a:latin typeface="Calibri" pitchFamily="34" charset="0"/>
                <a:ea typeface="Calibri" pitchFamily="34" charset="-122"/>
                <a:cs typeface="Calibri" pitchFamily="34" charset="-120"/>
              </a:rPr>
              <a:t>Most significant improvement: </a:t>
            </a:r>
            <a:r>
              <a:rPr lang="en-US" sz="1700" dirty="0">
                <a:solidFill>
                  <a:srgbClr val="1A1A1A"/>
                </a:solidFill>
                <a:latin typeface="Calibri" pitchFamily="34" charset="0"/>
                <a:ea typeface="Calibri" pitchFamily="34" charset="-122"/>
                <a:cs typeface="Calibri" pitchFamily="34" charset="-120"/>
              </a:rPr>
              <a:t>Microsoft Teams swaps slow, spoken-word handovers for instant, searchable channels, so urgent alerts and shift updates land in both buildings at once (Microsoft, 2024).</a:t>
            </a:r>
            <a:endParaRPr lang="en-US" sz="1700" dirty="0"/>
          </a:p>
          <a:p>
            <a:pPr marL="342900" indent="-342900">
              <a:buSzPct val="100000"/>
              <a:buChar char="•"/>
            </a:pPr>
            <a:r>
              <a:rPr lang="en-US" sz="1700" b="1" dirty="0">
                <a:solidFill>
                  <a:srgbClr val="1A1A1A"/>
                </a:solidFill>
                <a:latin typeface="Calibri" pitchFamily="34" charset="0"/>
                <a:ea typeface="Calibri" pitchFamily="34" charset="-122"/>
                <a:cs typeface="Calibri" pitchFamily="34" charset="-120"/>
              </a:rPr>
              <a:t>Limitations to plan for: </a:t>
            </a:r>
            <a:r>
              <a:rPr lang="en-US" sz="1700" dirty="0">
                <a:solidFill>
                  <a:srgbClr val="1A1A1A"/>
                </a:solidFill>
                <a:latin typeface="Calibri" pitchFamily="34" charset="0"/>
                <a:ea typeface="Calibri" pitchFamily="34" charset="-122"/>
                <a:cs typeface="Calibri" pitchFamily="34" charset="-120"/>
              </a:rPr>
              <a:t>dependable internet in both buildings, training for staff who are less confident with digital tools, and clear rules for how channels are governed so notifications do not pile up (Colbert, Yee and George, 2016). Management should build training into the rollout and agree simple guidelines for creating and using channels.</a:t>
            </a:r>
            <a:endParaRPr lang="en-US" sz="1700" dirty="0"/>
          </a:p>
          <a:p>
            <a:pPr marL="342900" indent="-342900">
              <a:buSzPct val="100000"/>
              <a:buChar char="•"/>
            </a:pPr>
            <a:r>
              <a:rPr lang="en-US" sz="1700" b="1" dirty="0">
                <a:solidFill>
                  <a:srgbClr val="1A1A1A"/>
                </a:solidFill>
                <a:latin typeface="Calibri" pitchFamily="34" charset="0"/>
                <a:ea typeface="Calibri" pitchFamily="34" charset="-122"/>
                <a:cs typeface="Calibri" pitchFamily="34" charset="-120"/>
              </a:rPr>
              <a:t>Key recommendation: </a:t>
            </a:r>
            <a:r>
              <a:rPr lang="en-US" sz="1700" i="1" dirty="0">
                <a:solidFill>
                  <a:srgbClr val="1A1A1A"/>
                </a:solidFill>
                <a:latin typeface="Calibri" pitchFamily="34" charset="0"/>
                <a:ea typeface="Calibri" pitchFamily="34" charset="-122"/>
                <a:cs typeface="Calibri" pitchFamily="34" charset="-120"/>
              </a:rPr>
              <a:t>Riverdale should make Microsoft Teams its main staff communication tool, backed by structured training, to cut miscommunication and speed up care-related decisions in both buildings.</a:t>
            </a:r>
            <a:endParaRPr lang="en-US"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sp>
      <p:sp>
        <p:nvSpPr>
          <p:cNvPr id="4" name="Text 2"/>
          <p:cNvSpPr/>
          <p:nvPr/>
        </p:nvSpPr>
        <p:spPr>
          <a:xfrm>
            <a:off x="411480" y="1097280"/>
            <a:ext cx="8321040" cy="3840480"/>
          </a:xfrm>
          <a:prstGeom prst="rect">
            <a:avLst/>
          </a:prstGeom>
          <a:noFill/>
          <a:ln/>
        </p:spPr>
        <p:txBody>
          <a:bodyPr wrap="square" lIns="0" tIns="0" rIns="0" bIns="0" rtlCol="0" anchor="t"/>
          <a:lstStyle/>
          <a:p>
            <a:pPr marL="228600" indent="-228600">
              <a:buSzPct val="100000"/>
              <a:buChar char="•"/>
            </a:pPr>
            <a:r>
              <a:rPr lang="en-GB" sz="1300" dirty="0">
                <a:solidFill>
                  <a:srgbClr val="1A1A1A"/>
                </a:solidFill>
                <a:latin typeface="Calibri" pitchFamily="34" charset="0"/>
                <a:ea typeface="Calibri" pitchFamily="34" charset="-122"/>
                <a:cs typeface="Calibri" pitchFamily="34" charset="-120"/>
              </a:rPr>
              <a:t>Colbert, A., Yee, N. and George, G. (2016) 'The digital workforce and the workplace of the future', Academy of Management Journal, 59(3), pp. 731–739.</a:t>
            </a:r>
          </a:p>
          <a:p>
            <a:pPr marL="228600" indent="-228600">
              <a:buSzPct val="100000"/>
              <a:buChar char="•"/>
            </a:pPr>
            <a:endParaRPr lang="en-GB" sz="1300" dirty="0">
              <a:solidFill>
                <a:srgbClr val="1A1A1A"/>
              </a:solidFill>
              <a:latin typeface="Calibri" pitchFamily="34" charset="0"/>
              <a:ea typeface="Calibri" pitchFamily="34" charset="-122"/>
              <a:cs typeface="Calibri" pitchFamily="34" charset="-120"/>
            </a:endParaRPr>
          </a:p>
          <a:p>
            <a:pPr marL="228600" indent="-228600">
              <a:buSzPct val="100000"/>
              <a:buChar char="•"/>
            </a:pPr>
            <a:endParaRPr lang="en-GB" sz="1300" dirty="0">
              <a:solidFill>
                <a:srgbClr val="1A1A1A"/>
              </a:solidFill>
              <a:latin typeface="Calibri" pitchFamily="34" charset="0"/>
              <a:ea typeface="Calibri" pitchFamily="34" charset="-122"/>
              <a:cs typeface="Calibri" pitchFamily="34" charset="-120"/>
            </a:endParaRPr>
          </a:p>
          <a:p>
            <a:pPr marL="228600" indent="-228600">
              <a:buSzPct val="100000"/>
              <a:buChar char="•"/>
            </a:pPr>
            <a:r>
              <a:rPr lang="en-GB" sz="1300" dirty="0">
                <a:solidFill>
                  <a:srgbClr val="1A1A1A"/>
                </a:solidFill>
                <a:latin typeface="Calibri" pitchFamily="34" charset="0"/>
                <a:ea typeface="Calibri" pitchFamily="34" charset="-122"/>
                <a:cs typeface="Calibri" pitchFamily="34" charset="-120"/>
              </a:rPr>
              <a:t>Microsoft (2024) Microsoft Teams [Online]. Available at: https://www.microsoft.com/en-us/microsoft-teams/group-chat-software (Accessed: 6 July 2026).</a:t>
            </a:r>
          </a:p>
          <a:p>
            <a:pPr marL="228600" indent="-228600">
              <a:buSzPct val="100000"/>
              <a:buChar char="•"/>
            </a:pPr>
            <a:endParaRPr lang="en-GB" sz="1300" dirty="0">
              <a:solidFill>
                <a:srgbClr val="1A1A1A"/>
              </a:solidFill>
              <a:latin typeface="Calibri" pitchFamily="34" charset="0"/>
              <a:ea typeface="Calibri" pitchFamily="34" charset="-122"/>
              <a:cs typeface="Calibri" pitchFamily="34" charset="-120"/>
            </a:endParaRPr>
          </a:p>
          <a:p>
            <a:pPr marL="228600" indent="-228600">
              <a:buSzPct val="100000"/>
              <a:buChar char="•"/>
            </a:pPr>
            <a:endParaRPr lang="en-GB" sz="1300" dirty="0">
              <a:solidFill>
                <a:srgbClr val="1A1A1A"/>
              </a:solidFill>
              <a:latin typeface="Calibri" pitchFamily="34" charset="0"/>
              <a:ea typeface="Calibri" pitchFamily="34" charset="-122"/>
              <a:cs typeface="Calibri" pitchFamily="34" charset="-120"/>
            </a:endParaRPr>
          </a:p>
          <a:p>
            <a:pPr marL="228600" indent="-228600">
              <a:buSzPct val="100000"/>
              <a:buChar char="•"/>
            </a:pPr>
            <a:r>
              <a:rPr lang="en-GB" sz="1300" dirty="0">
                <a:solidFill>
                  <a:srgbClr val="1A1A1A"/>
                </a:solidFill>
                <a:latin typeface="Calibri" pitchFamily="34" charset="0"/>
                <a:ea typeface="Calibri" pitchFamily="34" charset="-122"/>
                <a:cs typeface="Calibri" pitchFamily="34" charset="-120"/>
              </a:rPr>
              <a:t>Richter, A. (2020) 'Locked-down digital work', International Journal of Information Management, 55, 102157.</a:t>
            </a:r>
            <a:endParaRPr lang="en-US" sz="1200" i="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20318</TotalTime>
  <Words>908</Words>
  <Application>Microsoft Office PowerPoint</Application>
  <PresentationFormat>On-screen Show (16:9)</PresentationFormat>
  <Paragraphs>89</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Banu Yilmaz (2539964)</cp:lastModifiedBy>
  <cp:revision>22</cp:revision>
  <dcterms:created xsi:type="dcterms:W3CDTF">2026-06-21T15:50:06Z</dcterms:created>
  <dcterms:modified xsi:type="dcterms:W3CDTF">2026-07-13T08:46:47Z</dcterms:modified>
</cp:coreProperties>
</file>