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316" r:id="rId3"/>
    <p:sldId id="317" r:id="rId4"/>
    <p:sldId id="318" r:id="rId5"/>
    <p:sldId id="319" r:id="rId6"/>
    <p:sldId id="320" r:id="rId7"/>
    <p:sldId id="321" r:id="rId8"/>
    <p:sldId id="322" r:id="rId9"/>
    <p:sldId id="323" r:id="rId10"/>
    <p:sldId id="325" r:id="rId11"/>
    <p:sldId id="326" r:id="rId12"/>
    <p:sldId id="324" r:id="rId13"/>
    <p:sldId id="327" r:id="rId14"/>
    <p:sldId id="328" r:id="rId15"/>
    <p:sldId id="330" r:id="rId16"/>
    <p:sldId id="331" r:id="rId17"/>
    <p:sldId id="347" r:id="rId18"/>
    <p:sldId id="348" r:id="rId19"/>
    <p:sldId id="349" r:id="rId20"/>
    <p:sldId id="332" r:id="rId21"/>
    <p:sldId id="333" r:id="rId22"/>
    <p:sldId id="335" r:id="rId23"/>
    <p:sldId id="350" r:id="rId24"/>
    <p:sldId id="351" r:id="rId25"/>
    <p:sldId id="336" r:id="rId26"/>
    <p:sldId id="352" r:id="rId27"/>
    <p:sldId id="353" r:id="rId28"/>
    <p:sldId id="337" r:id="rId29"/>
    <p:sldId id="338" r:id="rId30"/>
    <p:sldId id="340" r:id="rId31"/>
    <p:sldId id="341" r:id="rId32"/>
    <p:sldId id="354" r:id="rId33"/>
    <p:sldId id="343" r:id="rId34"/>
    <p:sldId id="344" r:id="rId35"/>
    <p:sldId id="34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3" d="100"/>
          <a:sy n="103" d="100"/>
        </p:scale>
        <p:origin x="126" y="2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DA68EE-489C-4184-9083-96D4B88D5BB4}" type="datetimeFigureOut">
              <a:rPr lang="en-GB" smtClean="0"/>
              <a:t>15/01/2023</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4383DA-7CBE-41F9-8EE7-1FE92FBF6CD5}" type="slidenum">
              <a:rPr lang="en-GB" smtClean="0"/>
              <a:t>‹#›</a:t>
            </a:fld>
            <a:endParaRPr lang="en-GB"/>
          </a:p>
        </p:txBody>
      </p:sp>
    </p:spTree>
    <p:extLst>
      <p:ext uri="{BB962C8B-B14F-4D97-AF65-F5344CB8AC3E}">
        <p14:creationId xmlns:p14="http://schemas.microsoft.com/office/powerpoint/2010/main" val="20856534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34383DA-7CBE-41F9-8EE7-1FE92FBF6CD5}" type="slidenum">
              <a:rPr lang="en-GB" smtClean="0"/>
              <a:t>1</a:t>
            </a:fld>
            <a:endParaRPr lang="en-GB"/>
          </a:p>
        </p:txBody>
      </p:sp>
    </p:spTree>
    <p:extLst>
      <p:ext uri="{BB962C8B-B14F-4D97-AF65-F5344CB8AC3E}">
        <p14:creationId xmlns:p14="http://schemas.microsoft.com/office/powerpoint/2010/main" val="5930999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3838148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838200" y="1825625"/>
            <a:ext cx="10515600" cy="37431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3228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4"/>
            <a:ext cx="10515600" cy="1028742"/>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189210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37678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37678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81477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129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129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17182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029700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15/01/2023</a:t>
            </a:fld>
            <a:endParaRPr lang="en-GB"/>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Tree>
    <p:extLst>
      <p:ext uri="{BB962C8B-B14F-4D97-AF65-F5344CB8AC3E}">
        <p14:creationId xmlns:p14="http://schemas.microsoft.com/office/powerpoint/2010/main" val="926461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15/01/2023</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744058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15/01/2023</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591960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15/01/2023</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1348851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15/01/2023</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1160795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374315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689208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a:t>Cross Cultural Ethics: Christian and Islamic Approaches</a:t>
            </a:r>
          </a:p>
        </p:txBody>
      </p:sp>
      <p:sp>
        <p:nvSpPr>
          <p:cNvPr id="5" name="Subtitle 4"/>
          <p:cNvSpPr>
            <a:spLocks noGrp="1"/>
          </p:cNvSpPr>
          <p:nvPr>
            <p:ph type="subTitle" idx="1"/>
          </p:nvPr>
        </p:nvSpPr>
        <p:spPr/>
        <p:txBody>
          <a:bodyPr/>
          <a:lstStyle/>
          <a:p>
            <a:r>
              <a:rPr lang="en-GB" dirty="0"/>
              <a:t>HPRS5053 / 6053</a:t>
            </a:r>
          </a:p>
          <a:p>
            <a:endParaRPr lang="en-GB" dirty="0"/>
          </a:p>
          <a:p>
            <a:r>
              <a:rPr lang="en-GB" dirty="0"/>
              <a:t>Dr Angus M Slater</a:t>
            </a:r>
          </a:p>
          <a:p>
            <a:endParaRPr lang="en-GB" dirty="0"/>
          </a:p>
        </p:txBody>
      </p:sp>
    </p:spTree>
    <p:extLst>
      <p:ext uri="{BB962C8B-B14F-4D97-AF65-F5344CB8AC3E}">
        <p14:creationId xmlns:p14="http://schemas.microsoft.com/office/powerpoint/2010/main" val="227751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A4437-6245-420B-99CE-23E7F46E9EB7}"/>
              </a:ext>
            </a:extLst>
          </p:cNvPr>
          <p:cNvSpPr>
            <a:spLocks noGrp="1"/>
          </p:cNvSpPr>
          <p:nvPr>
            <p:ph type="title"/>
          </p:nvPr>
        </p:nvSpPr>
        <p:spPr>
          <a:xfrm>
            <a:off x="838200" y="365125"/>
            <a:ext cx="10515600" cy="1325563"/>
          </a:xfrm>
        </p:spPr>
        <p:txBody>
          <a:bodyPr anchor="ctr">
            <a:normAutofit/>
          </a:bodyPr>
          <a:lstStyle/>
          <a:p>
            <a:r>
              <a:rPr lang="en-US" dirty="0"/>
              <a:t>Introduction	</a:t>
            </a:r>
            <a:endParaRPr lang="en-GB" dirty="0"/>
          </a:p>
        </p:txBody>
      </p:sp>
      <p:pic>
        <p:nvPicPr>
          <p:cNvPr id="5" name="Content Placeholder 4" descr="A picture containing fabric&#10;&#10;Description automatically generated">
            <a:extLst>
              <a:ext uri="{FF2B5EF4-FFF2-40B4-BE49-F238E27FC236}">
                <a16:creationId xmlns:a16="http://schemas.microsoft.com/office/drawing/2014/main" id="{8B7568B5-2BBD-012C-0357-15F83E124EB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87263" y="1545066"/>
            <a:ext cx="3619784" cy="3767867"/>
          </a:xfrm>
          <a:noFill/>
        </p:spPr>
      </p:pic>
      <p:sp>
        <p:nvSpPr>
          <p:cNvPr id="3" name="Content Placeholder 2">
            <a:extLst>
              <a:ext uri="{FF2B5EF4-FFF2-40B4-BE49-F238E27FC236}">
                <a16:creationId xmlns:a16="http://schemas.microsoft.com/office/drawing/2014/main" id="{FEA667B1-D528-4FA7-A396-9913A931F2EB}"/>
              </a:ext>
            </a:extLst>
          </p:cNvPr>
          <p:cNvSpPr>
            <a:spLocks noGrp="1"/>
          </p:cNvSpPr>
          <p:nvPr>
            <p:ph sz="half" idx="2"/>
          </p:nvPr>
        </p:nvSpPr>
        <p:spPr>
          <a:xfrm>
            <a:off x="6172200" y="1825625"/>
            <a:ext cx="5181600" cy="3767867"/>
          </a:xfrm>
        </p:spPr>
        <p:txBody>
          <a:bodyPr>
            <a:normAutofit/>
          </a:bodyPr>
          <a:lstStyle/>
          <a:p>
            <a:pPr marL="0" indent="0">
              <a:buNone/>
            </a:pPr>
            <a:r>
              <a:rPr lang="en-US" sz="2600"/>
              <a:t>This module functions as an optional module for lvl5/6 programmes.</a:t>
            </a:r>
          </a:p>
          <a:p>
            <a:pPr marL="0" indent="0">
              <a:buNone/>
            </a:pPr>
            <a:endParaRPr lang="en-US" sz="2600"/>
          </a:p>
          <a:p>
            <a:pPr marL="0" indent="0">
              <a:buNone/>
            </a:pPr>
            <a:r>
              <a:rPr lang="en-US" sz="2600"/>
              <a:t>It aims to provide you with the core material and skills needed to excel in your studies and to allow for your progression through the programme as a whole. </a:t>
            </a:r>
          </a:p>
          <a:p>
            <a:endParaRPr lang="en-GB" sz="2600"/>
          </a:p>
        </p:txBody>
      </p:sp>
    </p:spTree>
    <p:extLst>
      <p:ext uri="{BB962C8B-B14F-4D97-AF65-F5344CB8AC3E}">
        <p14:creationId xmlns:p14="http://schemas.microsoft.com/office/powerpoint/2010/main" val="1886187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EADBB-C7EB-4D1A-BD4E-143471D14451}"/>
              </a:ext>
            </a:extLst>
          </p:cNvPr>
          <p:cNvSpPr>
            <a:spLocks noGrp="1"/>
          </p:cNvSpPr>
          <p:nvPr>
            <p:ph type="title"/>
          </p:nvPr>
        </p:nvSpPr>
        <p:spPr/>
        <p:txBody>
          <a:bodyPr/>
          <a:lstStyle/>
          <a:p>
            <a:r>
              <a:rPr lang="en-GB" dirty="0"/>
              <a:t>Initial Admin</a:t>
            </a:r>
          </a:p>
        </p:txBody>
      </p:sp>
      <p:sp>
        <p:nvSpPr>
          <p:cNvPr id="3" name="Text Placeholder 2">
            <a:extLst>
              <a:ext uri="{FF2B5EF4-FFF2-40B4-BE49-F238E27FC236}">
                <a16:creationId xmlns:a16="http://schemas.microsoft.com/office/drawing/2014/main" id="{40495D22-05E0-425B-940B-3BA27C38A246}"/>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601164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1B37-C8D4-4CD4-87E6-2D354D9382B6}"/>
              </a:ext>
            </a:extLst>
          </p:cNvPr>
          <p:cNvSpPr>
            <a:spLocks noGrp="1"/>
          </p:cNvSpPr>
          <p:nvPr>
            <p:ph type="title"/>
          </p:nvPr>
        </p:nvSpPr>
        <p:spPr/>
        <p:txBody>
          <a:bodyPr/>
          <a:lstStyle/>
          <a:p>
            <a:r>
              <a:rPr lang="en-GB" dirty="0"/>
              <a:t>Aims of the Module</a:t>
            </a:r>
          </a:p>
        </p:txBody>
      </p:sp>
      <p:sp>
        <p:nvSpPr>
          <p:cNvPr id="3" name="Content Placeholder 2">
            <a:extLst>
              <a:ext uri="{FF2B5EF4-FFF2-40B4-BE49-F238E27FC236}">
                <a16:creationId xmlns:a16="http://schemas.microsoft.com/office/drawing/2014/main" id="{7085C433-31CC-4B36-8BBF-B6F95004A984}"/>
              </a:ext>
            </a:extLst>
          </p:cNvPr>
          <p:cNvSpPr>
            <a:spLocks noGrp="1"/>
          </p:cNvSpPr>
          <p:nvPr>
            <p:ph sz="half" idx="1"/>
          </p:nvPr>
        </p:nvSpPr>
        <p:spPr/>
        <p:txBody>
          <a:bodyPr>
            <a:normAutofit/>
          </a:bodyPr>
          <a:lstStyle/>
          <a:p>
            <a:pPr marL="0" lvl="0" indent="0" fontAlgn="auto" hangingPunct="1">
              <a:spcBef>
                <a:spcPts val="1200"/>
              </a:spcBef>
              <a:spcAft>
                <a:spcPts val="0"/>
              </a:spcAft>
              <a:buNone/>
            </a:pPr>
            <a:r>
              <a:rPr lang="en-GB" sz="1800" dirty="0">
                <a:effectLst/>
                <a:latin typeface="Arial" panose="020B0604020202020204" pitchFamily="34" charset="0"/>
                <a:ea typeface="Times New Roman" panose="02020603050405020304" pitchFamily="18" charset="0"/>
              </a:rPr>
              <a:t>This module aims:</a:t>
            </a:r>
            <a:endParaRPr lang="en-GB" sz="1800" dirty="0">
              <a:latin typeface="Arial" panose="020B0604020202020204" pitchFamily="34" charset="0"/>
              <a:ea typeface="Times New Roman" panose="02020603050405020304" pitchFamily="18" charset="0"/>
            </a:endParaRPr>
          </a:p>
          <a:p>
            <a:pPr marL="342900" lvl="0" indent="-342900" fontAlgn="auto" hangingPunct="1">
              <a:spcBef>
                <a:spcPts val="1200"/>
              </a:spcBef>
              <a:spcAft>
                <a:spcPts val="0"/>
              </a:spcAft>
              <a:buFont typeface="+mj-lt"/>
              <a:buAutoNum type="arabicPeriod"/>
            </a:pPr>
            <a:r>
              <a:rPr lang="en-GB" sz="1800" dirty="0">
                <a:effectLst/>
                <a:latin typeface="Arial" panose="020B0604020202020204" pitchFamily="34" charset="0"/>
                <a:ea typeface="Times New Roman" panose="02020603050405020304" pitchFamily="18" charset="0"/>
              </a:rPr>
              <a:t>To deepen students awareness of cros</a:t>
            </a:r>
            <a:r>
              <a:rPr lang="en-GB" sz="1800" dirty="0">
                <a:latin typeface="Arial" panose="020B0604020202020204" pitchFamily="34" charset="0"/>
                <a:ea typeface="Times New Roman" panose="02020603050405020304" pitchFamily="18" charset="0"/>
              </a:rPr>
              <a:t>s-</a:t>
            </a:r>
            <a:r>
              <a:rPr lang="en-GB" sz="1800" dirty="0">
                <a:effectLst/>
                <a:latin typeface="Arial" panose="020B0604020202020204" pitchFamily="34" charset="0"/>
                <a:ea typeface="Times New Roman" panose="02020603050405020304" pitchFamily="18" charset="0"/>
              </a:rPr>
              <a:t>cultural approaches to ethical issues such as personal behaviour, public systems of values, and the interaction of ethics and religious belief in two religious traditions, Christianity and Islam.</a:t>
            </a:r>
            <a:br>
              <a:rPr lang="en-GB" sz="1800" dirty="0">
                <a:effectLst/>
                <a:latin typeface="Arial" panose="020B0604020202020204" pitchFamily="34" charset="0"/>
                <a:ea typeface="Times New Roman" panose="02020603050405020304" pitchFamily="18" charset="0"/>
              </a:rPr>
            </a:br>
            <a:endParaRPr lang="en-GB" sz="1800" dirty="0">
              <a:effectLst/>
              <a:latin typeface="Times New Roman" panose="02020603050405020304" pitchFamily="18" charset="0"/>
              <a:ea typeface="Times New Roman" panose="02020603050405020304" pitchFamily="18" charset="0"/>
            </a:endParaRPr>
          </a:p>
          <a:p>
            <a:pPr marL="342900" lvl="0" indent="-342900" fontAlgn="auto" hangingPunct="1">
              <a:spcBef>
                <a:spcPts val="1200"/>
              </a:spcBef>
              <a:spcAft>
                <a:spcPts val="0"/>
              </a:spcAft>
              <a:buFont typeface="+mj-lt"/>
              <a:buAutoNum type="arabicPeriod"/>
            </a:pPr>
            <a:r>
              <a:rPr lang="en-GB" sz="1800" dirty="0">
                <a:effectLst/>
                <a:latin typeface="Arial" panose="020B0604020202020204" pitchFamily="34" charset="0"/>
                <a:ea typeface="Times New Roman" panose="02020603050405020304" pitchFamily="18" charset="0"/>
              </a:rPr>
              <a:t>To analyse and assess the methods by which differing religious traditions approach ethical issues</a:t>
            </a:r>
            <a:endParaRPr lang="en-GB" sz="1800" dirty="0">
              <a:effectLst/>
              <a:latin typeface="Times New Roman" panose="02020603050405020304" pitchFamily="18" charset="0"/>
              <a:ea typeface="Times New Roman" panose="02020603050405020304" pitchFamily="18" charset="0"/>
            </a:endParaRPr>
          </a:p>
          <a:p>
            <a:pPr marL="0" indent="0">
              <a:buNone/>
            </a:pPr>
            <a:endParaRPr lang="en-GB" dirty="0"/>
          </a:p>
        </p:txBody>
      </p:sp>
      <p:pic>
        <p:nvPicPr>
          <p:cNvPr id="6" name="Content Placeholder 5" descr="Diagram, engineering drawing&#10;&#10;Description automatically generated">
            <a:extLst>
              <a:ext uri="{FF2B5EF4-FFF2-40B4-BE49-F238E27FC236}">
                <a16:creationId xmlns:a16="http://schemas.microsoft.com/office/drawing/2014/main" id="{D139F62F-6C1B-ABB1-8083-30E6C043DC4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236145" y="365125"/>
            <a:ext cx="3117655" cy="4905437"/>
          </a:xfrm>
        </p:spPr>
      </p:pic>
    </p:spTree>
    <p:extLst>
      <p:ext uri="{BB962C8B-B14F-4D97-AF65-F5344CB8AC3E}">
        <p14:creationId xmlns:p14="http://schemas.microsoft.com/office/powerpoint/2010/main" val="1526693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23AD5-A803-4D26-9738-EED565370903}"/>
              </a:ext>
            </a:extLst>
          </p:cNvPr>
          <p:cNvSpPr>
            <a:spLocks noGrp="1"/>
          </p:cNvSpPr>
          <p:nvPr>
            <p:ph type="title"/>
          </p:nvPr>
        </p:nvSpPr>
        <p:spPr/>
        <p:txBody>
          <a:bodyPr/>
          <a:lstStyle/>
          <a:p>
            <a:r>
              <a:rPr lang="en-GB" dirty="0"/>
              <a:t>Learning Outcomes</a:t>
            </a:r>
          </a:p>
        </p:txBody>
      </p:sp>
      <p:sp>
        <p:nvSpPr>
          <p:cNvPr id="3" name="Content Placeholder 2">
            <a:extLst>
              <a:ext uri="{FF2B5EF4-FFF2-40B4-BE49-F238E27FC236}">
                <a16:creationId xmlns:a16="http://schemas.microsoft.com/office/drawing/2014/main" id="{D1AF09BE-86A9-4DDC-BE86-0DD5B572CDFD}"/>
              </a:ext>
            </a:extLst>
          </p:cNvPr>
          <p:cNvSpPr>
            <a:spLocks noGrp="1"/>
          </p:cNvSpPr>
          <p:nvPr>
            <p:ph sz="half" idx="1"/>
          </p:nvPr>
        </p:nvSpPr>
        <p:spPr/>
        <p:txBody>
          <a:bodyPr/>
          <a:lstStyle/>
          <a:p>
            <a:pPr marL="0" indent="0" hangingPunct="0">
              <a:buNone/>
            </a:pPr>
            <a:r>
              <a:rPr lang="en-GB" sz="1800" dirty="0">
                <a:effectLst/>
                <a:latin typeface="Arial" panose="020B0604020202020204" pitchFamily="34" charset="0"/>
                <a:ea typeface="Times New Roman" panose="02020603050405020304" pitchFamily="18" charset="0"/>
              </a:rPr>
              <a:t>Upon the successful completion of this module, the student should be able to:</a:t>
            </a:r>
            <a:endParaRPr lang="en-GB" sz="1800" dirty="0">
              <a:effectLst/>
              <a:latin typeface="Times New Roman" panose="02020603050405020304" pitchFamily="18" charset="0"/>
              <a:ea typeface="Times New Roman" panose="02020603050405020304" pitchFamily="18" charset="0"/>
            </a:endParaRPr>
          </a:p>
          <a:p>
            <a:pPr marL="342900" lvl="0" indent="-342900" fontAlgn="auto" hangingPunct="1">
              <a:spcBef>
                <a:spcPts val="1200"/>
              </a:spcBef>
              <a:spcAft>
                <a:spcPts val="0"/>
              </a:spcAft>
              <a:buFont typeface="+mj-lt"/>
              <a:buAutoNum type="arabicPeriod"/>
            </a:pPr>
            <a:r>
              <a:rPr lang="en-GB" sz="1800" dirty="0">
                <a:effectLst/>
                <a:latin typeface="Arial" panose="020B0604020202020204" pitchFamily="34" charset="0"/>
                <a:ea typeface="Times New Roman" panose="02020603050405020304" pitchFamily="18" charset="0"/>
              </a:rPr>
              <a:t>Assess the meaning and significance of ethics to two different religious traditions</a:t>
            </a:r>
            <a:br>
              <a:rPr lang="en-GB" sz="1800" dirty="0">
                <a:effectLst/>
                <a:latin typeface="Arial" panose="020B0604020202020204" pitchFamily="34" charset="0"/>
                <a:ea typeface="Times New Roman" panose="02020603050405020304" pitchFamily="18" charset="0"/>
              </a:rPr>
            </a:br>
            <a:endParaRPr lang="en-GB" sz="1800" dirty="0">
              <a:effectLst/>
              <a:latin typeface="Times New Roman" panose="02020603050405020304" pitchFamily="18" charset="0"/>
              <a:ea typeface="Times New Roman" panose="02020603050405020304" pitchFamily="18" charset="0"/>
            </a:endParaRPr>
          </a:p>
          <a:p>
            <a:pPr marL="342900" lvl="0" indent="-342900" fontAlgn="auto" hangingPunct="1">
              <a:spcBef>
                <a:spcPts val="1200"/>
              </a:spcBef>
              <a:spcAft>
                <a:spcPts val="0"/>
              </a:spcAft>
              <a:buFont typeface="+mj-lt"/>
              <a:buAutoNum type="arabicPeriod"/>
            </a:pPr>
            <a:r>
              <a:rPr lang="en-GB" sz="1800" dirty="0">
                <a:effectLst/>
                <a:latin typeface="Arial" panose="020B0604020202020204" pitchFamily="34" charset="0"/>
                <a:ea typeface="Times New Roman" panose="02020603050405020304" pitchFamily="18" charset="0"/>
              </a:rPr>
              <a:t>The ability to display knowledge of ethical approaches within the Christian and Islamic religious traditions</a:t>
            </a:r>
            <a:br>
              <a:rPr lang="en-GB" sz="1800" dirty="0">
                <a:effectLst/>
                <a:latin typeface="Arial" panose="020B0604020202020204" pitchFamily="34" charset="0"/>
                <a:ea typeface="Times New Roman" panose="02020603050405020304" pitchFamily="18" charset="0"/>
              </a:rPr>
            </a:br>
            <a:endParaRPr lang="en-GB" sz="1800" dirty="0">
              <a:effectLst/>
              <a:latin typeface="Times New Roman" panose="02020603050405020304" pitchFamily="18" charset="0"/>
              <a:ea typeface="Times New Roman" panose="02020603050405020304" pitchFamily="18" charset="0"/>
            </a:endParaRPr>
          </a:p>
          <a:p>
            <a:pPr marL="342900" indent="-342900">
              <a:buFont typeface="+mj-lt"/>
              <a:buAutoNum type="arabicPeriod"/>
            </a:pPr>
            <a:r>
              <a:rPr lang="en-GB" sz="1800" dirty="0">
                <a:effectLst/>
                <a:latin typeface="Arial" panose="020B0604020202020204" pitchFamily="34" charset="0"/>
                <a:ea typeface="Times New Roman" panose="02020603050405020304" pitchFamily="18" charset="0"/>
              </a:rPr>
              <a:t>The ability to compare and contrast differing ethical methodologies between religious traditions</a:t>
            </a:r>
            <a:endParaRPr lang="en-GB" dirty="0"/>
          </a:p>
        </p:txBody>
      </p:sp>
      <p:pic>
        <p:nvPicPr>
          <p:cNvPr id="6" name="Content Placeholder 5" descr="A picture containing keyboard, indoor, electronics, white&#10;&#10;Description automatically generated">
            <a:extLst>
              <a:ext uri="{FF2B5EF4-FFF2-40B4-BE49-F238E27FC236}">
                <a16:creationId xmlns:a16="http://schemas.microsoft.com/office/drawing/2014/main" id="{82893ABE-39C4-39D2-113B-A2788426427E}"/>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597958" y="621976"/>
            <a:ext cx="4755842" cy="4755842"/>
          </a:xfrm>
        </p:spPr>
      </p:pic>
    </p:spTree>
    <p:extLst>
      <p:ext uri="{BB962C8B-B14F-4D97-AF65-F5344CB8AC3E}">
        <p14:creationId xmlns:p14="http://schemas.microsoft.com/office/powerpoint/2010/main" val="1969167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4E5024-E19F-4BA6-8B3D-F7D7EC294749}"/>
              </a:ext>
            </a:extLst>
          </p:cNvPr>
          <p:cNvSpPr>
            <a:spLocks noGrp="1"/>
          </p:cNvSpPr>
          <p:nvPr>
            <p:ph type="title"/>
          </p:nvPr>
        </p:nvSpPr>
        <p:spPr/>
        <p:txBody>
          <a:bodyPr/>
          <a:lstStyle/>
          <a:p>
            <a:r>
              <a:rPr lang="en-GB" dirty="0"/>
              <a:t>Structure</a:t>
            </a:r>
          </a:p>
        </p:txBody>
      </p:sp>
      <p:sp>
        <p:nvSpPr>
          <p:cNvPr id="3" name="Content Placeholder 2">
            <a:extLst>
              <a:ext uri="{FF2B5EF4-FFF2-40B4-BE49-F238E27FC236}">
                <a16:creationId xmlns:a16="http://schemas.microsoft.com/office/drawing/2014/main" id="{DD63DB57-0701-4697-8E2D-80CAA5427E0E}"/>
              </a:ext>
            </a:extLst>
          </p:cNvPr>
          <p:cNvSpPr>
            <a:spLocks noGrp="1"/>
          </p:cNvSpPr>
          <p:nvPr>
            <p:ph sz="half" idx="1"/>
          </p:nvPr>
        </p:nvSpPr>
        <p:spPr/>
        <p:txBody>
          <a:bodyPr>
            <a:normAutofit fontScale="70000" lnSpcReduction="20000"/>
          </a:bodyPr>
          <a:lstStyle/>
          <a:p>
            <a:pPr marL="0" indent="0">
              <a:buNone/>
            </a:pPr>
            <a:r>
              <a:rPr lang="en-US" dirty="0"/>
              <a:t>In order to equip you with these skills, the module takes a journey through a number of different areas in Christian-Muslim ethics, and engages with a variety of different themes and topics.</a:t>
            </a:r>
            <a:br>
              <a:rPr lang="en-US" dirty="0"/>
            </a:br>
            <a:endParaRPr lang="en-US" dirty="0"/>
          </a:p>
          <a:p>
            <a:pPr marL="0" indent="0">
              <a:buNone/>
            </a:pPr>
            <a:r>
              <a:rPr lang="en-US" dirty="0"/>
              <a:t>The module is roughly split into two areas – examining the general sources and themes, before narrowing in on specific ethical issues.</a:t>
            </a:r>
            <a:br>
              <a:rPr lang="en-US" dirty="0"/>
            </a:br>
            <a:endParaRPr lang="en-US" dirty="0"/>
          </a:p>
          <a:p>
            <a:pPr marL="0" indent="0">
              <a:buNone/>
            </a:pPr>
            <a:r>
              <a:rPr lang="en-US" dirty="0"/>
              <a:t>This means we end up covering quite a lot of material, some of which may be of greater or lesser interest to you – but all of which is important!</a:t>
            </a:r>
          </a:p>
          <a:p>
            <a:endParaRPr lang="en-GB" dirty="0"/>
          </a:p>
        </p:txBody>
      </p:sp>
      <p:pic>
        <p:nvPicPr>
          <p:cNvPr id="6" name="Content Placeholder 5" descr="A picture containing outdoor object&#10;&#10;Description automatically generated">
            <a:extLst>
              <a:ext uri="{FF2B5EF4-FFF2-40B4-BE49-F238E27FC236}">
                <a16:creationId xmlns:a16="http://schemas.microsoft.com/office/drawing/2014/main" id="{A405B789-AF4E-85F6-1BD8-CEEB9AE74114}"/>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7038050" y="705951"/>
            <a:ext cx="4233329" cy="4233329"/>
          </a:xfrm>
        </p:spPr>
      </p:pic>
    </p:spTree>
    <p:extLst>
      <p:ext uri="{BB962C8B-B14F-4D97-AF65-F5344CB8AC3E}">
        <p14:creationId xmlns:p14="http://schemas.microsoft.com/office/powerpoint/2010/main" val="3593116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18884-0801-4841-8A58-4F7B278C1939}"/>
              </a:ext>
            </a:extLst>
          </p:cNvPr>
          <p:cNvSpPr>
            <a:spLocks noGrp="1"/>
          </p:cNvSpPr>
          <p:nvPr>
            <p:ph type="title"/>
          </p:nvPr>
        </p:nvSpPr>
        <p:spPr/>
        <p:txBody>
          <a:bodyPr/>
          <a:lstStyle/>
          <a:p>
            <a:r>
              <a:rPr lang="en-GB" dirty="0"/>
              <a:t>Structure</a:t>
            </a:r>
          </a:p>
        </p:txBody>
      </p:sp>
      <p:sp>
        <p:nvSpPr>
          <p:cNvPr id="3" name="Content Placeholder 2">
            <a:extLst>
              <a:ext uri="{FF2B5EF4-FFF2-40B4-BE49-F238E27FC236}">
                <a16:creationId xmlns:a16="http://schemas.microsoft.com/office/drawing/2014/main" id="{A99E55C8-B684-492A-8A74-2031BA20EC48}"/>
              </a:ext>
            </a:extLst>
          </p:cNvPr>
          <p:cNvSpPr>
            <a:spLocks noGrp="1"/>
          </p:cNvSpPr>
          <p:nvPr>
            <p:ph sz="half" idx="1"/>
          </p:nvPr>
        </p:nvSpPr>
        <p:spPr/>
        <p:txBody>
          <a:bodyPr>
            <a:normAutofit lnSpcReduction="10000"/>
          </a:bodyPr>
          <a:lstStyle/>
          <a:p>
            <a:pPr marL="0" indent="0">
              <a:buNone/>
            </a:pPr>
            <a:r>
              <a:rPr lang="en-GB" sz="1800" dirty="0">
                <a:effectLst/>
                <a:latin typeface="Calibri" panose="020F0502020204030204" pitchFamily="34" charset="0"/>
                <a:ea typeface="DengXian" panose="02010600030101010101" pitchFamily="2" charset="-122"/>
                <a:cs typeface="Calibri" panose="020F0502020204030204" pitchFamily="34" charset="0"/>
              </a:rPr>
              <a:t>For the first two weeks of the module, students will be introduced to the building blocks of the two ethical traditions under consideration, the Christian and Islamic religious traditions. </a:t>
            </a:r>
            <a:br>
              <a:rPr lang="en-GB" sz="1800" dirty="0">
                <a:effectLst/>
                <a:latin typeface="Calibri" panose="020F0502020204030204" pitchFamily="34" charset="0"/>
                <a:ea typeface="DengXian" panose="02010600030101010101" pitchFamily="2" charset="-122"/>
                <a:cs typeface="Calibri" panose="020F0502020204030204" pitchFamily="34" charset="0"/>
              </a:rPr>
            </a:br>
            <a:endParaRPr lang="en-GB" sz="1800" dirty="0">
              <a:effectLst/>
              <a:latin typeface="Calibri" panose="020F0502020204030204" pitchFamily="34" charset="0"/>
              <a:ea typeface="DengXian" panose="02010600030101010101" pitchFamily="2" charset="-122"/>
              <a:cs typeface="Calibri" panose="020F0502020204030204" pitchFamily="34" charset="0"/>
            </a:endParaRPr>
          </a:p>
          <a:p>
            <a:pPr marL="0" indent="0">
              <a:buNone/>
            </a:pPr>
            <a:r>
              <a:rPr lang="en-GB" sz="1800" dirty="0">
                <a:effectLst/>
                <a:latin typeface="Calibri" panose="020F0502020204030204" pitchFamily="34" charset="0"/>
                <a:ea typeface="DengXian" panose="02010600030101010101" pitchFamily="2" charset="-122"/>
                <a:cs typeface="Calibri" panose="020F0502020204030204" pitchFamily="34" charset="0"/>
              </a:rPr>
              <a:t>This will include discussion of sources, methods, and styles within them. </a:t>
            </a:r>
          </a:p>
          <a:p>
            <a:pPr marL="0" indent="0">
              <a:buNone/>
            </a:pPr>
            <a:br>
              <a:rPr lang="en-GB" sz="1800" dirty="0">
                <a:latin typeface="Calibri" panose="020F0502020204030204" pitchFamily="34" charset="0"/>
                <a:ea typeface="DengXian" panose="02010600030101010101" pitchFamily="2" charset="-122"/>
                <a:cs typeface="Calibri" panose="020F0502020204030204" pitchFamily="34" charset="0"/>
              </a:rPr>
            </a:br>
            <a:r>
              <a:rPr lang="en-GB" sz="1800" dirty="0">
                <a:effectLst/>
                <a:latin typeface="Calibri" panose="020F0502020204030204" pitchFamily="34" charset="0"/>
                <a:ea typeface="DengXian" panose="02010600030101010101" pitchFamily="2" charset="-122"/>
                <a:cs typeface="Calibri" panose="020F0502020204030204" pitchFamily="34" charset="0"/>
              </a:rPr>
              <a:t>Alongside this, students will be provided with readings on the method of ethics from these two traditions. </a:t>
            </a:r>
            <a:br>
              <a:rPr lang="en-GB" sz="1800" dirty="0">
                <a:effectLst/>
                <a:latin typeface="Calibri" panose="020F0502020204030204" pitchFamily="34" charset="0"/>
                <a:ea typeface="DengXian" panose="02010600030101010101" pitchFamily="2" charset="-122"/>
                <a:cs typeface="Calibri" panose="020F0502020204030204" pitchFamily="34" charset="0"/>
              </a:rPr>
            </a:br>
            <a:br>
              <a:rPr lang="en-GB" sz="1800" dirty="0">
                <a:effectLst/>
                <a:latin typeface="Calibri" panose="020F0502020204030204" pitchFamily="34" charset="0"/>
                <a:ea typeface="DengXian" panose="02010600030101010101" pitchFamily="2" charset="-122"/>
                <a:cs typeface="Calibri" panose="020F0502020204030204" pitchFamily="34" charset="0"/>
              </a:rPr>
            </a:br>
            <a:r>
              <a:rPr lang="en-GB" sz="1800" dirty="0">
                <a:effectLst/>
                <a:latin typeface="Calibri" panose="020F0502020204030204" pitchFamily="34" charset="0"/>
                <a:ea typeface="DengXian" panose="02010600030101010101" pitchFamily="2" charset="-122"/>
                <a:cs typeface="Calibri" panose="020F0502020204030204" pitchFamily="34" charset="0"/>
              </a:rPr>
              <a:t>This section should give you a firm grounding in the key ethical sources and principles of the two traditions. </a:t>
            </a:r>
          </a:p>
        </p:txBody>
      </p:sp>
      <p:pic>
        <p:nvPicPr>
          <p:cNvPr id="6" name="Content Placeholder 5" descr="Table, calendar&#10;&#10;Description automatically generated">
            <a:extLst>
              <a:ext uri="{FF2B5EF4-FFF2-40B4-BE49-F238E27FC236}">
                <a16:creationId xmlns:a16="http://schemas.microsoft.com/office/drawing/2014/main" id="{16074ABC-44BB-54E6-FC27-E557F247C2AB}"/>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589041" y="1153820"/>
            <a:ext cx="4764759" cy="3767138"/>
          </a:xfrm>
        </p:spPr>
      </p:pic>
    </p:spTree>
    <p:extLst>
      <p:ext uri="{BB962C8B-B14F-4D97-AF65-F5344CB8AC3E}">
        <p14:creationId xmlns:p14="http://schemas.microsoft.com/office/powerpoint/2010/main" val="5212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4F227-BC33-4C84-8B08-FB5AEC9C64FD}"/>
              </a:ext>
            </a:extLst>
          </p:cNvPr>
          <p:cNvSpPr>
            <a:spLocks noGrp="1"/>
          </p:cNvSpPr>
          <p:nvPr>
            <p:ph type="title"/>
          </p:nvPr>
        </p:nvSpPr>
        <p:spPr/>
        <p:txBody>
          <a:bodyPr/>
          <a:lstStyle/>
          <a:p>
            <a:r>
              <a:rPr lang="en-GB" dirty="0"/>
              <a:t>Structure</a:t>
            </a:r>
          </a:p>
        </p:txBody>
      </p:sp>
      <p:sp>
        <p:nvSpPr>
          <p:cNvPr id="3" name="Content Placeholder 2">
            <a:extLst>
              <a:ext uri="{FF2B5EF4-FFF2-40B4-BE49-F238E27FC236}">
                <a16:creationId xmlns:a16="http://schemas.microsoft.com/office/drawing/2014/main" id="{4217A01B-D49E-4032-A614-09D29B7D0EB7}"/>
              </a:ext>
            </a:extLst>
          </p:cNvPr>
          <p:cNvSpPr>
            <a:spLocks noGrp="1"/>
          </p:cNvSpPr>
          <p:nvPr>
            <p:ph sz="half" idx="1"/>
          </p:nvPr>
        </p:nvSpPr>
        <p:spPr/>
        <p:txBody>
          <a:bodyPr>
            <a:normAutofit fontScale="92500" lnSpcReduction="10000"/>
          </a:bodyPr>
          <a:lstStyle/>
          <a:p>
            <a:pPr marL="0" indent="0">
              <a:buNone/>
            </a:pPr>
            <a:r>
              <a:rPr lang="en-GB" sz="1800" dirty="0">
                <a:effectLst/>
                <a:latin typeface="Calibri" panose="020F0502020204030204" pitchFamily="34" charset="0"/>
                <a:ea typeface="DengXian" panose="02010600030101010101" pitchFamily="2" charset="-122"/>
                <a:cs typeface="Calibri" panose="020F0502020204030204" pitchFamily="34" charset="0"/>
              </a:rPr>
              <a:t>In the second two weeks, the module begins to focus on specific ethical issues and the approaches to them made by the two traditions. </a:t>
            </a:r>
            <a:br>
              <a:rPr lang="en-GB" sz="1800" dirty="0">
                <a:effectLst/>
                <a:latin typeface="Calibri" panose="020F0502020204030204" pitchFamily="34" charset="0"/>
                <a:ea typeface="DengXian" panose="02010600030101010101" pitchFamily="2" charset="-122"/>
                <a:cs typeface="Calibri" panose="020F0502020204030204" pitchFamily="34" charset="0"/>
              </a:rPr>
            </a:br>
            <a:br>
              <a:rPr lang="en-GB" sz="1800" dirty="0">
                <a:effectLst/>
                <a:latin typeface="Calibri" panose="020F0502020204030204" pitchFamily="34" charset="0"/>
                <a:ea typeface="DengXian" panose="02010600030101010101" pitchFamily="2" charset="-122"/>
                <a:cs typeface="Calibri" panose="020F0502020204030204" pitchFamily="34" charset="0"/>
              </a:rPr>
            </a:br>
            <a:r>
              <a:rPr lang="en-GB" sz="1800" dirty="0">
                <a:effectLst/>
                <a:latin typeface="Calibri" panose="020F0502020204030204" pitchFamily="34" charset="0"/>
                <a:ea typeface="DengXian" panose="02010600030101010101" pitchFamily="2" charset="-122"/>
                <a:cs typeface="Calibri" panose="020F0502020204030204" pitchFamily="34" charset="0"/>
              </a:rPr>
              <a:t>For each sessions, students will be provided with pieces of preparatory reading that describe specific applied instances of Christian and Islamic ethics within the contexts of the session. </a:t>
            </a:r>
            <a:br>
              <a:rPr lang="en-GB" sz="1800" dirty="0">
                <a:effectLst/>
                <a:latin typeface="Calibri" panose="020F0502020204030204" pitchFamily="34" charset="0"/>
                <a:ea typeface="DengXian" panose="02010600030101010101" pitchFamily="2" charset="-122"/>
                <a:cs typeface="Calibri" panose="020F0502020204030204" pitchFamily="34" charset="0"/>
              </a:rPr>
            </a:br>
            <a:br>
              <a:rPr lang="en-GB" sz="1800" dirty="0">
                <a:effectLst/>
                <a:latin typeface="Calibri" panose="020F0502020204030204" pitchFamily="34" charset="0"/>
                <a:ea typeface="DengXian" panose="02010600030101010101" pitchFamily="2" charset="-122"/>
                <a:cs typeface="Calibri" panose="020F0502020204030204" pitchFamily="34" charset="0"/>
              </a:rPr>
            </a:br>
            <a:r>
              <a:rPr lang="en-GB" sz="1800" dirty="0">
                <a:effectLst/>
                <a:latin typeface="Calibri" panose="020F0502020204030204" pitchFamily="34" charset="0"/>
                <a:ea typeface="DengXian" panose="02010600030101010101" pitchFamily="2" charset="-122"/>
                <a:cs typeface="Calibri" panose="020F0502020204030204" pitchFamily="34" charset="0"/>
              </a:rPr>
              <a:t>Each session will begin with students summarising and raising questions about the reading, considering their previous preparatory reading. </a:t>
            </a:r>
            <a:br>
              <a:rPr lang="en-GB" sz="1800" dirty="0">
                <a:effectLst/>
                <a:latin typeface="Calibri" panose="020F0502020204030204" pitchFamily="34" charset="0"/>
                <a:ea typeface="DengXian" panose="02010600030101010101" pitchFamily="2" charset="-122"/>
                <a:cs typeface="Calibri" panose="020F0502020204030204" pitchFamily="34" charset="0"/>
              </a:rPr>
            </a:br>
            <a:br>
              <a:rPr lang="en-GB" sz="1800" dirty="0">
                <a:effectLst/>
                <a:latin typeface="Calibri" panose="020F0502020204030204" pitchFamily="34" charset="0"/>
                <a:ea typeface="DengXian" panose="02010600030101010101" pitchFamily="2" charset="-122"/>
                <a:cs typeface="Calibri" panose="020F0502020204030204" pitchFamily="34" charset="0"/>
              </a:rPr>
            </a:br>
            <a:r>
              <a:rPr lang="en-GB" sz="1800" dirty="0">
                <a:effectLst/>
                <a:latin typeface="Calibri" panose="020F0502020204030204" pitchFamily="34" charset="0"/>
                <a:ea typeface="DengXian" panose="02010600030101010101" pitchFamily="2" charset="-122"/>
                <a:cs typeface="Calibri" panose="020F0502020204030204" pitchFamily="34" charset="0"/>
              </a:rPr>
              <a:t>Once this is complete, a class discussion around the contextual area, the applied instances, and the broader methodological trends. </a:t>
            </a:r>
            <a:endParaRPr lang="en-GB" sz="1800" dirty="0">
              <a:effectLst/>
              <a:latin typeface="Calibri" panose="020F0502020204030204" pitchFamily="34" charset="0"/>
              <a:ea typeface="DengXian" panose="02010600030101010101" pitchFamily="2" charset="-122"/>
              <a:cs typeface="Cordia New" panose="020B0304020202020204" pitchFamily="34" charset="-34"/>
            </a:endParaRPr>
          </a:p>
          <a:p>
            <a:endParaRPr lang="en-GB" dirty="0"/>
          </a:p>
        </p:txBody>
      </p:sp>
      <p:pic>
        <p:nvPicPr>
          <p:cNvPr id="6" name="Content Placeholder 5" descr="A picture containing text, electronics, calculator, keyboard&#10;&#10;Description automatically generated">
            <a:extLst>
              <a:ext uri="{FF2B5EF4-FFF2-40B4-BE49-F238E27FC236}">
                <a16:creationId xmlns:a16="http://schemas.microsoft.com/office/drawing/2014/main" id="{C4037634-3967-1AD5-0742-20706547453C}"/>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205564" y="1264718"/>
            <a:ext cx="3767235" cy="3767235"/>
          </a:xfrm>
        </p:spPr>
      </p:pic>
    </p:spTree>
    <p:extLst>
      <p:ext uri="{BB962C8B-B14F-4D97-AF65-F5344CB8AC3E}">
        <p14:creationId xmlns:p14="http://schemas.microsoft.com/office/powerpoint/2010/main" val="1514297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334AA-699E-4559-826C-4278B530A285}"/>
              </a:ext>
            </a:extLst>
          </p:cNvPr>
          <p:cNvSpPr>
            <a:spLocks noGrp="1"/>
          </p:cNvSpPr>
          <p:nvPr>
            <p:ph type="title"/>
          </p:nvPr>
        </p:nvSpPr>
        <p:spPr/>
        <p:txBody>
          <a:bodyPr/>
          <a:lstStyle/>
          <a:p>
            <a:r>
              <a:rPr lang="en-GB" dirty="0"/>
              <a:t>Expectations	</a:t>
            </a:r>
          </a:p>
        </p:txBody>
      </p:sp>
      <p:sp>
        <p:nvSpPr>
          <p:cNvPr id="3" name="Content Placeholder 2">
            <a:extLst>
              <a:ext uri="{FF2B5EF4-FFF2-40B4-BE49-F238E27FC236}">
                <a16:creationId xmlns:a16="http://schemas.microsoft.com/office/drawing/2014/main" id="{0B5434D0-D4E0-48CF-940F-DB23C3540818}"/>
              </a:ext>
            </a:extLst>
          </p:cNvPr>
          <p:cNvSpPr>
            <a:spLocks noGrp="1"/>
          </p:cNvSpPr>
          <p:nvPr>
            <p:ph sz="half" idx="1"/>
          </p:nvPr>
        </p:nvSpPr>
        <p:spPr/>
        <p:txBody>
          <a:bodyPr>
            <a:normAutofit fontScale="92500" lnSpcReduction="20000"/>
          </a:bodyPr>
          <a:lstStyle/>
          <a:p>
            <a:pPr marL="0" indent="0">
              <a:buNone/>
            </a:pPr>
            <a:r>
              <a:rPr lang="en-GB" dirty="0"/>
              <a:t>In order for this class structure to work effectively, there are some expectations of you, the student. </a:t>
            </a:r>
          </a:p>
          <a:p>
            <a:pPr marL="0" indent="0">
              <a:buNone/>
            </a:pPr>
            <a:endParaRPr lang="en-GB" dirty="0"/>
          </a:p>
          <a:p>
            <a:pPr marL="0" indent="0">
              <a:buNone/>
            </a:pPr>
            <a:r>
              <a:rPr lang="en-GB" dirty="0"/>
              <a:t>These are primarily making sure that you have read the preparatory texts and that you are able to engage in discussing them in class. </a:t>
            </a:r>
          </a:p>
          <a:p>
            <a:pPr marL="0" indent="0">
              <a:buNone/>
            </a:pPr>
            <a:endParaRPr lang="en-GB" dirty="0"/>
          </a:p>
          <a:p>
            <a:pPr marL="0" indent="0">
              <a:buNone/>
            </a:pPr>
            <a:r>
              <a:rPr lang="en-GB" dirty="0"/>
              <a:t>If these are an issue, please let me know.</a:t>
            </a:r>
          </a:p>
        </p:txBody>
      </p:sp>
      <p:pic>
        <p:nvPicPr>
          <p:cNvPr id="6" name="Content Placeholder 5" descr="Background pattern&#10;&#10;Description automatically generated">
            <a:extLst>
              <a:ext uri="{FF2B5EF4-FFF2-40B4-BE49-F238E27FC236}">
                <a16:creationId xmlns:a16="http://schemas.microsoft.com/office/drawing/2014/main" id="{88973B5A-ED43-3465-0C9E-13E327DD86D5}"/>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414796" y="1226646"/>
            <a:ext cx="5181600" cy="3453536"/>
          </a:xfrm>
        </p:spPr>
      </p:pic>
    </p:spTree>
    <p:extLst>
      <p:ext uri="{BB962C8B-B14F-4D97-AF65-F5344CB8AC3E}">
        <p14:creationId xmlns:p14="http://schemas.microsoft.com/office/powerpoint/2010/main" val="30583285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3D7EE-63D2-4501-B609-CAEC3BADDBAA}"/>
              </a:ext>
            </a:extLst>
          </p:cNvPr>
          <p:cNvSpPr>
            <a:spLocks noGrp="1"/>
          </p:cNvSpPr>
          <p:nvPr>
            <p:ph type="title"/>
          </p:nvPr>
        </p:nvSpPr>
        <p:spPr/>
        <p:txBody>
          <a:bodyPr/>
          <a:lstStyle/>
          <a:p>
            <a:r>
              <a:rPr lang="en-GB" dirty="0"/>
              <a:t>Assessments</a:t>
            </a:r>
          </a:p>
        </p:txBody>
      </p:sp>
      <p:sp>
        <p:nvSpPr>
          <p:cNvPr id="3" name="Content Placeholder 2">
            <a:extLst>
              <a:ext uri="{FF2B5EF4-FFF2-40B4-BE49-F238E27FC236}">
                <a16:creationId xmlns:a16="http://schemas.microsoft.com/office/drawing/2014/main" id="{91EFD6CE-BF22-46AB-9B8F-AF6C51F49BE3}"/>
              </a:ext>
            </a:extLst>
          </p:cNvPr>
          <p:cNvSpPr>
            <a:spLocks noGrp="1"/>
          </p:cNvSpPr>
          <p:nvPr>
            <p:ph sz="half" idx="1"/>
          </p:nvPr>
        </p:nvSpPr>
        <p:spPr/>
        <p:txBody>
          <a:bodyPr>
            <a:normAutofit fontScale="85000" lnSpcReduction="10000"/>
          </a:bodyPr>
          <a:lstStyle/>
          <a:p>
            <a:pPr marL="0" indent="0">
              <a:buNone/>
            </a:pPr>
            <a:r>
              <a:rPr lang="en-US" dirty="0"/>
              <a:t>As part of this module, you will also complete two assessments. </a:t>
            </a:r>
            <a:br>
              <a:rPr lang="en-US" dirty="0"/>
            </a:br>
            <a:endParaRPr lang="en-US" dirty="0"/>
          </a:p>
          <a:p>
            <a:pPr marL="0" indent="0">
              <a:buNone/>
            </a:pPr>
            <a:r>
              <a:rPr lang="en-US" dirty="0"/>
              <a:t>These assessments have been kept deliberately open in nature in order to allow the student multiple potential approaches to the question.</a:t>
            </a:r>
          </a:p>
          <a:p>
            <a:pPr marL="0" indent="0">
              <a:buNone/>
            </a:pPr>
            <a:endParaRPr lang="en-US" dirty="0"/>
          </a:p>
          <a:p>
            <a:pPr marL="0" indent="0">
              <a:buNone/>
            </a:pPr>
            <a:r>
              <a:rPr lang="en-US" dirty="0"/>
              <a:t>Do seek out the advice and guidance of the tutor before engaging in the assessments. </a:t>
            </a:r>
          </a:p>
          <a:p>
            <a:endParaRPr lang="en-GB" dirty="0"/>
          </a:p>
        </p:txBody>
      </p:sp>
      <p:pic>
        <p:nvPicPr>
          <p:cNvPr id="6" name="Content Placeholder 5" descr="A picture containing text, crossword puzzle, tiled&#10;&#10;Description automatically generated">
            <a:extLst>
              <a:ext uri="{FF2B5EF4-FFF2-40B4-BE49-F238E27FC236}">
                <a16:creationId xmlns:a16="http://schemas.microsoft.com/office/drawing/2014/main" id="{45077B75-EF33-3144-D514-9EB09024CE9F}"/>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33953" y="906608"/>
            <a:ext cx="4319847" cy="4401112"/>
          </a:xfrm>
        </p:spPr>
      </p:pic>
    </p:spTree>
    <p:extLst>
      <p:ext uri="{BB962C8B-B14F-4D97-AF65-F5344CB8AC3E}">
        <p14:creationId xmlns:p14="http://schemas.microsoft.com/office/powerpoint/2010/main" val="2032185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07B45-90A6-4F1E-B301-A80EB269FEAA}"/>
              </a:ext>
            </a:extLst>
          </p:cNvPr>
          <p:cNvSpPr>
            <a:spLocks noGrp="1"/>
          </p:cNvSpPr>
          <p:nvPr>
            <p:ph type="title"/>
          </p:nvPr>
        </p:nvSpPr>
        <p:spPr/>
        <p:txBody>
          <a:bodyPr/>
          <a:lstStyle/>
          <a:p>
            <a:r>
              <a:rPr lang="en-GB" dirty="0"/>
              <a:t>Assessment One – 40%</a:t>
            </a:r>
          </a:p>
        </p:txBody>
      </p:sp>
      <p:sp>
        <p:nvSpPr>
          <p:cNvPr id="3" name="Content Placeholder 2">
            <a:extLst>
              <a:ext uri="{FF2B5EF4-FFF2-40B4-BE49-F238E27FC236}">
                <a16:creationId xmlns:a16="http://schemas.microsoft.com/office/drawing/2014/main" id="{D9337D6A-D69F-4993-B338-5EBCAB3F4A13}"/>
              </a:ext>
            </a:extLst>
          </p:cNvPr>
          <p:cNvSpPr>
            <a:spLocks noGrp="1"/>
          </p:cNvSpPr>
          <p:nvPr>
            <p:ph sz="half" idx="1"/>
          </p:nvPr>
        </p:nvSpPr>
        <p:spPr/>
        <p:txBody>
          <a:bodyPr/>
          <a:lstStyle/>
          <a:p>
            <a:pPr marL="0" indent="0">
              <a:buNone/>
            </a:pPr>
            <a:r>
              <a:rPr lang="en-GB" sz="1800" dirty="0">
                <a:effectLst/>
                <a:latin typeface="Calibri" panose="020F0502020204030204" pitchFamily="34" charset="0"/>
                <a:ea typeface="DengXian" panose="02010600030101010101" pitchFamily="2" charset="-122"/>
                <a:cs typeface="Calibri" panose="020F0502020204030204" pitchFamily="34" charset="0"/>
              </a:rPr>
              <a:t>The assessment takes the form of three learning logs (650 words each), summarising and collating the key themes relevant to the ethical topic under discussion in the module content.</a:t>
            </a:r>
            <a:endParaRPr lang="en-GB" sz="1800" dirty="0">
              <a:effectLst/>
              <a:latin typeface="Calibri" panose="020F0502020204030204" pitchFamily="34" charset="0"/>
              <a:ea typeface="DengXian" panose="02010600030101010101" pitchFamily="2" charset="-122"/>
              <a:cs typeface="Cordia New" panose="020B0304020202020204" pitchFamily="34" charset="-34"/>
            </a:endParaRPr>
          </a:p>
          <a:p>
            <a:pPr marL="0" indent="0">
              <a:lnSpc>
                <a:spcPct val="107000"/>
              </a:lnSpc>
              <a:spcAft>
                <a:spcPts val="800"/>
              </a:spcAft>
              <a:buNone/>
            </a:pPr>
            <a:r>
              <a:rPr lang="en-GB" sz="1800" dirty="0">
                <a:effectLst/>
                <a:latin typeface="Calibri" panose="020F0502020204030204" pitchFamily="34" charset="0"/>
                <a:ea typeface="DengXian" panose="02010600030101010101" pitchFamily="2" charset="-122"/>
                <a:cs typeface="Calibri" panose="020F0502020204030204" pitchFamily="34" charset="0"/>
              </a:rPr>
              <a:t>Each log should take into account the material covered in both religious traditions as well as emphasise the differences and similarities in their ethical approaches to issues.</a:t>
            </a:r>
            <a:endParaRPr lang="en-GB" sz="1800" dirty="0">
              <a:effectLst/>
              <a:latin typeface="Calibri" panose="020F0502020204030204" pitchFamily="34" charset="0"/>
              <a:ea typeface="DengXian" panose="02010600030101010101" pitchFamily="2" charset="-122"/>
              <a:cs typeface="Cordia New" panose="020B0304020202020204" pitchFamily="34" charset="-34"/>
            </a:endParaRPr>
          </a:p>
          <a:p>
            <a:pPr marL="0" indent="0">
              <a:lnSpc>
                <a:spcPct val="107000"/>
              </a:lnSpc>
              <a:spcAft>
                <a:spcPts val="800"/>
              </a:spcAft>
              <a:buNone/>
            </a:pPr>
            <a:r>
              <a:rPr lang="en-GB" sz="1800" dirty="0">
                <a:effectLst/>
                <a:latin typeface="Calibri" panose="020F0502020204030204" pitchFamily="34" charset="0"/>
                <a:ea typeface="DengXian" panose="02010600030101010101" pitchFamily="2" charset="-122"/>
                <a:cs typeface="Calibri" panose="020F0502020204030204" pitchFamily="34" charset="0"/>
              </a:rPr>
              <a:t>The module will engage with at least three of these key themes, e.g. Scripture, Reason, Tradition, with each forming the core of the respective learning log. </a:t>
            </a:r>
            <a:endParaRPr lang="en-GB" sz="1800" dirty="0">
              <a:effectLst/>
              <a:latin typeface="Calibri" panose="020F0502020204030204" pitchFamily="34" charset="0"/>
              <a:ea typeface="DengXian" panose="02010600030101010101" pitchFamily="2" charset="-122"/>
              <a:cs typeface="Cordia New" panose="020B0304020202020204" pitchFamily="34" charset="-34"/>
            </a:endParaRPr>
          </a:p>
          <a:p>
            <a:endParaRPr lang="en-GB" dirty="0"/>
          </a:p>
        </p:txBody>
      </p:sp>
      <p:pic>
        <p:nvPicPr>
          <p:cNvPr id="6" name="Content Placeholder 5" descr="A picture containing text, calculator, electronics&#10;&#10;Description automatically generated">
            <a:extLst>
              <a:ext uri="{FF2B5EF4-FFF2-40B4-BE49-F238E27FC236}">
                <a16:creationId xmlns:a16="http://schemas.microsoft.com/office/drawing/2014/main" id="{F7EF8860-1F42-0D40-7A80-B6BC5BFB448A}"/>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554755" y="1604146"/>
            <a:ext cx="5181600" cy="3314357"/>
          </a:xfrm>
        </p:spPr>
      </p:pic>
    </p:spTree>
    <p:extLst>
      <p:ext uri="{BB962C8B-B14F-4D97-AF65-F5344CB8AC3E}">
        <p14:creationId xmlns:p14="http://schemas.microsoft.com/office/powerpoint/2010/main" val="40509676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9D926-CCCA-4EBC-B1E3-E4F59686A1D7}"/>
              </a:ext>
            </a:extLst>
          </p:cNvPr>
          <p:cNvSpPr>
            <a:spLocks noGrp="1"/>
          </p:cNvSpPr>
          <p:nvPr>
            <p:ph type="title"/>
          </p:nvPr>
        </p:nvSpPr>
        <p:spPr/>
        <p:txBody>
          <a:bodyPr/>
          <a:lstStyle/>
          <a:p>
            <a:r>
              <a:rPr lang="en-GB" dirty="0"/>
              <a:t>Assessment Two – 60%</a:t>
            </a:r>
          </a:p>
        </p:txBody>
      </p:sp>
      <p:sp>
        <p:nvSpPr>
          <p:cNvPr id="3" name="Content Placeholder 2">
            <a:extLst>
              <a:ext uri="{FF2B5EF4-FFF2-40B4-BE49-F238E27FC236}">
                <a16:creationId xmlns:a16="http://schemas.microsoft.com/office/drawing/2014/main" id="{07550A7C-040C-4FAE-BD6C-2B3BF01A44F6}"/>
              </a:ext>
            </a:extLst>
          </p:cNvPr>
          <p:cNvSpPr>
            <a:spLocks noGrp="1"/>
          </p:cNvSpPr>
          <p:nvPr>
            <p:ph sz="half" idx="1"/>
          </p:nvPr>
        </p:nvSpPr>
        <p:spPr/>
        <p:txBody>
          <a:bodyPr>
            <a:normAutofit fontScale="92500" lnSpcReduction="10000"/>
          </a:bodyPr>
          <a:lstStyle/>
          <a:p>
            <a:pPr marL="0" indent="0">
              <a:lnSpc>
                <a:spcPct val="107000"/>
              </a:lnSpc>
              <a:spcAft>
                <a:spcPts val="800"/>
              </a:spcAft>
              <a:buNone/>
            </a:pPr>
            <a:r>
              <a:rPr lang="en-GB" sz="1800" dirty="0">
                <a:effectLst/>
                <a:latin typeface="Calibri" panose="020F0502020204030204" pitchFamily="34" charset="0"/>
                <a:ea typeface="DengXian" panose="02010600030101010101" pitchFamily="2" charset="-122"/>
                <a:cs typeface="Calibri" panose="020F0502020204030204" pitchFamily="34" charset="0"/>
              </a:rPr>
              <a:t>Students must produce an appropriately referenced and structured essay engaging with an area of ethics that has not been directly covered in class.</a:t>
            </a:r>
            <a:endParaRPr lang="en-GB" sz="1800" dirty="0">
              <a:effectLst/>
              <a:latin typeface="Calibri" panose="020F0502020204030204" pitchFamily="34" charset="0"/>
              <a:ea typeface="DengXian" panose="02010600030101010101" pitchFamily="2" charset="-122"/>
              <a:cs typeface="Cordia New" panose="020B0304020202020204" pitchFamily="34" charset="-34"/>
            </a:endParaRPr>
          </a:p>
          <a:p>
            <a:pPr marL="0" indent="0">
              <a:lnSpc>
                <a:spcPct val="107000"/>
              </a:lnSpc>
              <a:spcAft>
                <a:spcPts val="800"/>
              </a:spcAft>
              <a:buNone/>
            </a:pPr>
            <a:r>
              <a:rPr lang="en-GB" sz="1800" dirty="0">
                <a:effectLst/>
                <a:latin typeface="Calibri" panose="020F0502020204030204" pitchFamily="34" charset="0"/>
                <a:ea typeface="DengXian" panose="02010600030101010101" pitchFamily="2" charset="-122"/>
                <a:cs typeface="Calibri" panose="020F0502020204030204" pitchFamily="34" charset="0"/>
              </a:rPr>
              <a:t>Through close engagement with the themes and systems of ethics discussed in class, and with close guidance from the tutor, students must assess the key ethical processes by which the Christian and Islamic traditions engage with the chosen ethical dilemma. </a:t>
            </a:r>
            <a:endParaRPr lang="en-GB" sz="1800" dirty="0">
              <a:effectLst/>
              <a:latin typeface="Calibri" panose="020F0502020204030204" pitchFamily="34" charset="0"/>
              <a:ea typeface="DengXian" panose="02010600030101010101" pitchFamily="2" charset="-122"/>
              <a:cs typeface="Cordia New" panose="020B0304020202020204" pitchFamily="34" charset="-34"/>
            </a:endParaRPr>
          </a:p>
          <a:p>
            <a:pPr marL="0" indent="0">
              <a:lnSpc>
                <a:spcPct val="107000"/>
              </a:lnSpc>
              <a:spcAft>
                <a:spcPts val="800"/>
              </a:spcAft>
              <a:buNone/>
            </a:pPr>
            <a:r>
              <a:rPr lang="en-GB" sz="1800" dirty="0">
                <a:effectLst/>
                <a:latin typeface="Calibri" panose="020F0502020204030204" pitchFamily="34" charset="0"/>
                <a:ea typeface="DengXian" panose="02010600030101010101" pitchFamily="2" charset="-122"/>
                <a:cs typeface="Calibri" panose="020F0502020204030204" pitchFamily="34" charset="0"/>
              </a:rPr>
              <a:t>This assessment is not just a process of description of ethical positions, but an assessment of the role that ethical sources and systems play in the production of those ethical positions. </a:t>
            </a:r>
            <a:endParaRPr lang="en-GB" sz="1800" dirty="0">
              <a:effectLst/>
              <a:latin typeface="Calibri" panose="020F0502020204030204" pitchFamily="34" charset="0"/>
              <a:ea typeface="DengXian" panose="02010600030101010101" pitchFamily="2" charset="-122"/>
              <a:cs typeface="Cordia New" panose="020B0304020202020204" pitchFamily="34" charset="-34"/>
            </a:endParaRPr>
          </a:p>
          <a:p>
            <a:endParaRPr lang="en-GB" dirty="0"/>
          </a:p>
        </p:txBody>
      </p:sp>
      <p:pic>
        <p:nvPicPr>
          <p:cNvPr id="6" name="Content Placeholder 5" descr="A picture containing logo&#10;&#10;Description automatically generated">
            <a:extLst>
              <a:ext uri="{FF2B5EF4-FFF2-40B4-BE49-F238E27FC236}">
                <a16:creationId xmlns:a16="http://schemas.microsoft.com/office/drawing/2014/main" id="{B71BAB34-F662-F5BF-C8F9-A4F689352E2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298580" y="811763"/>
            <a:ext cx="4529801" cy="4529801"/>
          </a:xfrm>
        </p:spPr>
      </p:pic>
    </p:spTree>
    <p:extLst>
      <p:ext uri="{BB962C8B-B14F-4D97-AF65-F5344CB8AC3E}">
        <p14:creationId xmlns:p14="http://schemas.microsoft.com/office/powerpoint/2010/main" val="769645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94FED-6ABF-4B23-9289-96768296EF60}"/>
              </a:ext>
            </a:extLst>
          </p:cNvPr>
          <p:cNvSpPr>
            <a:spLocks noGrp="1"/>
          </p:cNvSpPr>
          <p:nvPr>
            <p:ph type="title"/>
          </p:nvPr>
        </p:nvSpPr>
        <p:spPr/>
        <p:txBody>
          <a:bodyPr/>
          <a:lstStyle/>
          <a:p>
            <a:r>
              <a:rPr lang="en-GB" dirty="0"/>
              <a:t>Recommended Reading</a:t>
            </a:r>
          </a:p>
        </p:txBody>
      </p:sp>
      <p:sp>
        <p:nvSpPr>
          <p:cNvPr id="3" name="Content Placeholder 2">
            <a:extLst>
              <a:ext uri="{FF2B5EF4-FFF2-40B4-BE49-F238E27FC236}">
                <a16:creationId xmlns:a16="http://schemas.microsoft.com/office/drawing/2014/main" id="{90E83A51-C9FB-4BAF-B1D0-EF22B3E2364B}"/>
              </a:ext>
            </a:extLst>
          </p:cNvPr>
          <p:cNvSpPr>
            <a:spLocks noGrp="1"/>
          </p:cNvSpPr>
          <p:nvPr>
            <p:ph sz="half" idx="1"/>
          </p:nvPr>
        </p:nvSpPr>
        <p:spPr/>
        <p:txBody>
          <a:bodyPr>
            <a:normAutofit/>
          </a:bodyPr>
          <a:lstStyle/>
          <a:p>
            <a:pPr marL="0" indent="0">
              <a:buNone/>
            </a:pPr>
            <a:r>
              <a:rPr lang="en-GB" sz="1800" dirty="0"/>
              <a:t>If you are looking for some general texts on Christian and Islamic ethics, I would recommend:</a:t>
            </a:r>
            <a:br>
              <a:rPr lang="en-GB" sz="1800" dirty="0"/>
            </a:br>
            <a:br>
              <a:rPr lang="en-GB" sz="1800" dirty="0"/>
            </a:br>
            <a:r>
              <a:rPr lang="en-GB" sz="1800" dirty="0">
                <a:effectLst/>
                <a:ea typeface="Times New Roman" panose="02020603050405020304" pitchFamily="18" charset="0"/>
              </a:rPr>
              <a:t>Hallaq, Wael, </a:t>
            </a:r>
            <a:r>
              <a:rPr lang="en-GB" sz="1800" i="1" dirty="0">
                <a:effectLst/>
                <a:ea typeface="Times New Roman" panose="02020603050405020304" pitchFamily="18" charset="0"/>
              </a:rPr>
              <a:t>An Introduction to Islamic Law</a:t>
            </a:r>
            <a:r>
              <a:rPr lang="en-GB" sz="1800" dirty="0">
                <a:effectLst/>
                <a:ea typeface="Times New Roman" panose="02020603050405020304" pitchFamily="18" charset="0"/>
              </a:rPr>
              <a:t>. (Cambridge: Cambridge University Press, 2009)</a:t>
            </a:r>
            <a:br>
              <a:rPr lang="en-GB" sz="1800" dirty="0">
                <a:effectLst/>
                <a:ea typeface="Times New Roman" panose="02020603050405020304" pitchFamily="18" charset="0"/>
              </a:rPr>
            </a:br>
            <a:br>
              <a:rPr lang="en-GB" sz="1800" dirty="0">
                <a:effectLst/>
                <a:ea typeface="Times New Roman" panose="02020603050405020304" pitchFamily="18" charset="0"/>
              </a:rPr>
            </a:br>
            <a:r>
              <a:rPr lang="en-GB" sz="1800" dirty="0">
                <a:effectLst/>
                <a:ea typeface="Times New Roman" panose="02020603050405020304" pitchFamily="18" charset="0"/>
              </a:rPr>
              <a:t>Gill, Robin, </a:t>
            </a:r>
            <a:r>
              <a:rPr lang="en-GB" sz="1800" i="1" dirty="0">
                <a:effectLst/>
                <a:ea typeface="Times New Roman" panose="02020603050405020304" pitchFamily="18" charset="0"/>
              </a:rPr>
              <a:t>The Cambridge Companion to Christian Ethics.</a:t>
            </a:r>
            <a:r>
              <a:rPr lang="en-GB" sz="1800" dirty="0">
                <a:effectLst/>
                <a:ea typeface="Times New Roman" panose="02020603050405020304" pitchFamily="18" charset="0"/>
              </a:rPr>
              <a:t> (Cambridge: Cambridge University Press, 2001)</a:t>
            </a:r>
            <a:endParaRPr lang="en-GB" sz="1800" dirty="0"/>
          </a:p>
        </p:txBody>
      </p:sp>
      <p:pic>
        <p:nvPicPr>
          <p:cNvPr id="6" name="Content Placeholder 5" descr="A drawing of a house&#10;&#10;Description automatically generated with low confidence">
            <a:extLst>
              <a:ext uri="{FF2B5EF4-FFF2-40B4-BE49-F238E27FC236}">
                <a16:creationId xmlns:a16="http://schemas.microsoft.com/office/drawing/2014/main" id="{9D01CBCB-FC12-8E2C-7E44-579EF696A30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121461" y="867747"/>
            <a:ext cx="4690246" cy="4071533"/>
          </a:xfrm>
        </p:spPr>
      </p:pic>
    </p:spTree>
    <p:extLst>
      <p:ext uri="{BB962C8B-B14F-4D97-AF65-F5344CB8AC3E}">
        <p14:creationId xmlns:p14="http://schemas.microsoft.com/office/powerpoint/2010/main" val="2693737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134C8-7D9D-4D17-85C7-225D15F988A3}"/>
              </a:ext>
            </a:extLst>
          </p:cNvPr>
          <p:cNvSpPr>
            <a:spLocks noGrp="1"/>
          </p:cNvSpPr>
          <p:nvPr>
            <p:ph type="title"/>
          </p:nvPr>
        </p:nvSpPr>
        <p:spPr/>
        <p:txBody>
          <a:bodyPr/>
          <a:lstStyle/>
          <a:p>
            <a:r>
              <a:rPr lang="en-GB" dirty="0"/>
              <a:t>What are Ethics &amp; Morality?</a:t>
            </a:r>
          </a:p>
        </p:txBody>
      </p:sp>
      <p:sp>
        <p:nvSpPr>
          <p:cNvPr id="3" name="Text Placeholder 2">
            <a:extLst>
              <a:ext uri="{FF2B5EF4-FFF2-40B4-BE49-F238E27FC236}">
                <a16:creationId xmlns:a16="http://schemas.microsoft.com/office/drawing/2014/main" id="{2125FCB0-837B-444D-8BCC-5D086C63E672}"/>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322733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9A45F-4D0B-494B-BA65-FF6ABAF22C75}"/>
              </a:ext>
            </a:extLst>
          </p:cNvPr>
          <p:cNvSpPr>
            <a:spLocks noGrp="1"/>
          </p:cNvSpPr>
          <p:nvPr>
            <p:ph type="title"/>
          </p:nvPr>
        </p:nvSpPr>
        <p:spPr/>
        <p:txBody>
          <a:bodyPr/>
          <a:lstStyle/>
          <a:p>
            <a:r>
              <a:rPr lang="en-GB" dirty="0"/>
              <a:t>Ethics and Morality</a:t>
            </a:r>
          </a:p>
        </p:txBody>
      </p:sp>
      <p:sp>
        <p:nvSpPr>
          <p:cNvPr id="3" name="Content Placeholder 2">
            <a:extLst>
              <a:ext uri="{FF2B5EF4-FFF2-40B4-BE49-F238E27FC236}">
                <a16:creationId xmlns:a16="http://schemas.microsoft.com/office/drawing/2014/main" id="{09A03CCC-B7BA-43AB-894B-FAFC76F4EC03}"/>
              </a:ext>
            </a:extLst>
          </p:cNvPr>
          <p:cNvSpPr>
            <a:spLocks noGrp="1"/>
          </p:cNvSpPr>
          <p:nvPr>
            <p:ph sz="half" idx="1"/>
          </p:nvPr>
        </p:nvSpPr>
        <p:spPr/>
        <p:txBody>
          <a:bodyPr>
            <a:normAutofit fontScale="85000" lnSpcReduction="10000"/>
          </a:bodyPr>
          <a:lstStyle/>
          <a:p>
            <a:pPr marL="0" indent="0">
              <a:lnSpc>
                <a:spcPct val="150000"/>
              </a:lnSpc>
              <a:buNone/>
            </a:pPr>
            <a:r>
              <a:rPr lang="en-US" altLang="en-US" sz="2000" dirty="0"/>
              <a:t>It is important before we begin this module properly to have a firm understanding of the language that is commonly used in this context – particularly the distinctions between ethics and morality. </a:t>
            </a:r>
            <a:br>
              <a:rPr lang="en-US" altLang="en-US" sz="2000" dirty="0"/>
            </a:br>
            <a:endParaRPr lang="en-US" altLang="en-US" sz="2000" dirty="0"/>
          </a:p>
          <a:p>
            <a:pPr marL="0" indent="0">
              <a:lnSpc>
                <a:spcPct val="150000"/>
              </a:lnSpc>
              <a:buNone/>
            </a:pPr>
            <a:r>
              <a:rPr lang="en-US" altLang="en-US" sz="2000" b="1" dirty="0"/>
              <a:t>Ethics refers to standards of conduct, standards that indicate how one should behave based on moral duties and virtues, which themselves are derived from principles of right and wrong.</a:t>
            </a:r>
          </a:p>
          <a:p>
            <a:endParaRPr lang="en-GB" dirty="0"/>
          </a:p>
        </p:txBody>
      </p:sp>
      <p:pic>
        <p:nvPicPr>
          <p:cNvPr id="6" name="Content Placeholder 5" descr="Background pattern&#10;&#10;Description automatically generated">
            <a:extLst>
              <a:ext uri="{FF2B5EF4-FFF2-40B4-BE49-F238E27FC236}">
                <a16:creationId xmlns:a16="http://schemas.microsoft.com/office/drawing/2014/main" id="{39114E7E-2941-D0B9-E9C7-C3003A624707}"/>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907423" y="606490"/>
            <a:ext cx="4781000" cy="4781000"/>
          </a:xfrm>
        </p:spPr>
      </p:pic>
    </p:spTree>
    <p:extLst>
      <p:ext uri="{BB962C8B-B14F-4D97-AF65-F5344CB8AC3E}">
        <p14:creationId xmlns:p14="http://schemas.microsoft.com/office/powerpoint/2010/main" val="11776289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B3E38-DB13-43A4-AE23-823CA5A542E8}"/>
              </a:ext>
            </a:extLst>
          </p:cNvPr>
          <p:cNvSpPr>
            <a:spLocks noGrp="1"/>
          </p:cNvSpPr>
          <p:nvPr>
            <p:ph type="title"/>
          </p:nvPr>
        </p:nvSpPr>
        <p:spPr/>
        <p:txBody>
          <a:bodyPr/>
          <a:lstStyle/>
          <a:p>
            <a:r>
              <a:rPr lang="en-GB" dirty="0"/>
              <a:t>Ethics and Morality</a:t>
            </a:r>
          </a:p>
        </p:txBody>
      </p:sp>
      <p:sp>
        <p:nvSpPr>
          <p:cNvPr id="3" name="Content Placeholder 2">
            <a:extLst>
              <a:ext uri="{FF2B5EF4-FFF2-40B4-BE49-F238E27FC236}">
                <a16:creationId xmlns:a16="http://schemas.microsoft.com/office/drawing/2014/main" id="{4A08D494-E55D-4C80-802E-E4F635E7FC01}"/>
              </a:ext>
            </a:extLst>
          </p:cNvPr>
          <p:cNvSpPr>
            <a:spLocks noGrp="1"/>
          </p:cNvSpPr>
          <p:nvPr>
            <p:ph sz="half" idx="1"/>
          </p:nvPr>
        </p:nvSpPr>
        <p:spPr>
          <a:xfrm>
            <a:off x="838200" y="1629509"/>
            <a:ext cx="5181600" cy="3963984"/>
          </a:xfrm>
        </p:spPr>
        <p:txBody>
          <a:bodyPr>
            <a:noAutofit/>
          </a:bodyPr>
          <a:lstStyle/>
          <a:p>
            <a:pPr marL="0" indent="0">
              <a:lnSpc>
                <a:spcPct val="170000"/>
              </a:lnSpc>
              <a:buNone/>
            </a:pPr>
            <a:r>
              <a:rPr lang="en-GB" sz="1700" dirty="0"/>
              <a:t>Morality is the general appreciation – that preserving life is a good thing, for example – while ethics are the way in which these commitments are operationalised or implemented – that healthcare should be provided in order to preserve life, for example.</a:t>
            </a:r>
            <a:br>
              <a:rPr lang="en-GB" sz="1700" dirty="0"/>
            </a:br>
            <a:br>
              <a:rPr lang="en-GB" sz="1700" dirty="0"/>
            </a:br>
            <a:r>
              <a:rPr lang="en-GB" sz="1700" dirty="0"/>
              <a:t>Our moral principles are derived from our perception of what is good – a perception that can be formed from a variety of different sources. </a:t>
            </a:r>
          </a:p>
        </p:txBody>
      </p:sp>
      <p:pic>
        <p:nvPicPr>
          <p:cNvPr id="6" name="Content Placeholder 5" descr="A picture containing fabric&#10;&#10;Description automatically generated">
            <a:extLst>
              <a:ext uri="{FF2B5EF4-FFF2-40B4-BE49-F238E27FC236}">
                <a16:creationId xmlns:a16="http://schemas.microsoft.com/office/drawing/2014/main" id="{4F274395-1AC5-4DBE-A569-7E97DD740894}"/>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990342" y="1032523"/>
            <a:ext cx="4169069" cy="4149614"/>
          </a:xfrm>
        </p:spPr>
      </p:pic>
    </p:spTree>
    <p:extLst>
      <p:ext uri="{BB962C8B-B14F-4D97-AF65-F5344CB8AC3E}">
        <p14:creationId xmlns:p14="http://schemas.microsoft.com/office/powerpoint/2010/main" val="4161793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E276B-DDB0-469D-8C4B-03F1F0091FDF}"/>
              </a:ext>
            </a:extLst>
          </p:cNvPr>
          <p:cNvSpPr>
            <a:spLocks noGrp="1"/>
          </p:cNvSpPr>
          <p:nvPr>
            <p:ph type="title"/>
          </p:nvPr>
        </p:nvSpPr>
        <p:spPr/>
        <p:txBody>
          <a:bodyPr/>
          <a:lstStyle/>
          <a:p>
            <a:r>
              <a:rPr lang="en-GB" dirty="0"/>
              <a:t>Ethics and Morality</a:t>
            </a:r>
          </a:p>
        </p:txBody>
      </p:sp>
      <p:sp>
        <p:nvSpPr>
          <p:cNvPr id="3" name="Content Placeholder 2">
            <a:extLst>
              <a:ext uri="{FF2B5EF4-FFF2-40B4-BE49-F238E27FC236}">
                <a16:creationId xmlns:a16="http://schemas.microsoft.com/office/drawing/2014/main" id="{2063DC4D-3C51-45C4-A52D-42D8FEF888F3}"/>
              </a:ext>
            </a:extLst>
          </p:cNvPr>
          <p:cNvSpPr>
            <a:spLocks noGrp="1"/>
          </p:cNvSpPr>
          <p:nvPr>
            <p:ph sz="half" idx="1"/>
          </p:nvPr>
        </p:nvSpPr>
        <p:spPr/>
        <p:txBody>
          <a:bodyPr>
            <a:normAutofit fontScale="77500" lnSpcReduction="20000"/>
          </a:bodyPr>
          <a:lstStyle/>
          <a:p>
            <a:pPr marL="0" indent="0">
              <a:buNone/>
            </a:pPr>
            <a:r>
              <a:rPr lang="en-GB" dirty="0"/>
              <a:t>This process of valuation – that something is good, or bad, or that something more valuable than something else – is one of the key aspects of the operation of morality and ethics.</a:t>
            </a:r>
          </a:p>
          <a:p>
            <a:pPr marL="0" indent="0">
              <a:buNone/>
            </a:pPr>
            <a:endParaRPr lang="en-GB" dirty="0"/>
          </a:p>
          <a:p>
            <a:pPr marL="0" indent="0">
              <a:buNone/>
            </a:pPr>
            <a:r>
              <a:rPr lang="en-GB" dirty="0"/>
              <a:t>We engage in this process of valuation continuously in our lives and in our societies – we choose to value certain things over others – and this valuation has an impact on the way we think through the appropriateness of certain action in certain circumstances. </a:t>
            </a:r>
          </a:p>
        </p:txBody>
      </p:sp>
      <p:pic>
        <p:nvPicPr>
          <p:cNvPr id="5" name="Content Placeholder 5" descr="Chart&#10;&#10;Description automatically generated with medium confidence">
            <a:extLst>
              <a:ext uri="{FF2B5EF4-FFF2-40B4-BE49-F238E27FC236}">
                <a16:creationId xmlns:a16="http://schemas.microsoft.com/office/drawing/2014/main" id="{CBEB460E-4E8B-4AC8-805C-EF0F309829F2}"/>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995663" y="1027906"/>
            <a:ext cx="4358137" cy="4336031"/>
          </a:xfrm>
        </p:spPr>
      </p:pic>
    </p:spTree>
    <p:extLst>
      <p:ext uri="{BB962C8B-B14F-4D97-AF65-F5344CB8AC3E}">
        <p14:creationId xmlns:p14="http://schemas.microsoft.com/office/powerpoint/2010/main" val="8703974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AA7CD-9FC3-4F79-861C-293944185407}"/>
              </a:ext>
            </a:extLst>
          </p:cNvPr>
          <p:cNvSpPr>
            <a:spLocks noGrp="1"/>
          </p:cNvSpPr>
          <p:nvPr>
            <p:ph type="title"/>
          </p:nvPr>
        </p:nvSpPr>
        <p:spPr/>
        <p:txBody>
          <a:bodyPr/>
          <a:lstStyle/>
          <a:p>
            <a:r>
              <a:rPr lang="en-GB" dirty="0"/>
              <a:t>Ethics and Morality</a:t>
            </a:r>
          </a:p>
        </p:txBody>
      </p:sp>
      <p:sp>
        <p:nvSpPr>
          <p:cNvPr id="3" name="Content Placeholder 2">
            <a:extLst>
              <a:ext uri="{FF2B5EF4-FFF2-40B4-BE49-F238E27FC236}">
                <a16:creationId xmlns:a16="http://schemas.microsoft.com/office/drawing/2014/main" id="{C21646AA-0F54-4845-A392-5A1A96D95323}"/>
              </a:ext>
            </a:extLst>
          </p:cNvPr>
          <p:cNvSpPr>
            <a:spLocks noGrp="1"/>
          </p:cNvSpPr>
          <p:nvPr>
            <p:ph sz="half" idx="1"/>
          </p:nvPr>
        </p:nvSpPr>
        <p:spPr/>
        <p:txBody>
          <a:bodyPr>
            <a:normAutofit fontScale="92500" lnSpcReduction="20000"/>
          </a:bodyPr>
          <a:lstStyle/>
          <a:p>
            <a:pPr marL="0" indent="0">
              <a:buNone/>
            </a:pPr>
            <a:r>
              <a:rPr lang="en-GB" sz="2000" dirty="0"/>
              <a:t>Where these valuations come from, and how gets to uphold a certain valuation in a particular society, is a complicated and often contested discussion. </a:t>
            </a:r>
          </a:p>
          <a:p>
            <a:pPr marL="0" indent="0">
              <a:buNone/>
            </a:pPr>
            <a:endParaRPr lang="en-GB" sz="2000" dirty="0"/>
          </a:p>
          <a:p>
            <a:pPr marL="0" indent="0">
              <a:buNone/>
            </a:pPr>
            <a:r>
              <a:rPr lang="en-GB" sz="2000" dirty="0"/>
              <a:t>Even just within the scope of Christian ethics, we may see our valuation of things as arising from scripture, the Christian tradition, the application of our own reason, or the leadership of religious authority. </a:t>
            </a:r>
          </a:p>
          <a:p>
            <a:pPr marL="0" indent="0">
              <a:buNone/>
            </a:pPr>
            <a:endParaRPr lang="en-GB" sz="2000" dirty="0"/>
          </a:p>
          <a:p>
            <a:pPr marL="0" indent="0">
              <a:buNone/>
            </a:pPr>
            <a:r>
              <a:rPr lang="en-GB" sz="2000" dirty="0"/>
              <a:t>No particular source or form of valuation is necessarily bad, nor are our valuations necessarily universal – we each choose to value things in a different way to others in society. </a:t>
            </a:r>
          </a:p>
        </p:txBody>
      </p:sp>
      <p:pic>
        <p:nvPicPr>
          <p:cNvPr id="5" name="Content Placeholder 5" descr="Shape&#10;&#10;Description automatically generated">
            <a:extLst>
              <a:ext uri="{FF2B5EF4-FFF2-40B4-BE49-F238E27FC236}">
                <a16:creationId xmlns:a16="http://schemas.microsoft.com/office/drawing/2014/main" id="{0600E747-B900-41B4-9EA0-3E985292BE62}"/>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02121" y="1027906"/>
            <a:ext cx="4423685" cy="4416312"/>
          </a:xfrm>
        </p:spPr>
      </p:pic>
    </p:spTree>
    <p:extLst>
      <p:ext uri="{BB962C8B-B14F-4D97-AF65-F5344CB8AC3E}">
        <p14:creationId xmlns:p14="http://schemas.microsoft.com/office/powerpoint/2010/main" val="4304788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3BDA9-694A-4F4D-AC6F-8241E7DFC8B0}"/>
              </a:ext>
            </a:extLst>
          </p:cNvPr>
          <p:cNvSpPr>
            <a:spLocks noGrp="1"/>
          </p:cNvSpPr>
          <p:nvPr>
            <p:ph type="title"/>
          </p:nvPr>
        </p:nvSpPr>
        <p:spPr/>
        <p:txBody>
          <a:bodyPr/>
          <a:lstStyle/>
          <a:p>
            <a:r>
              <a:rPr lang="en-GB" dirty="0"/>
              <a:t>Moral Relativity</a:t>
            </a:r>
          </a:p>
        </p:txBody>
      </p:sp>
      <p:sp>
        <p:nvSpPr>
          <p:cNvPr id="3" name="Content Placeholder 2">
            <a:extLst>
              <a:ext uri="{FF2B5EF4-FFF2-40B4-BE49-F238E27FC236}">
                <a16:creationId xmlns:a16="http://schemas.microsoft.com/office/drawing/2014/main" id="{7C0A3AEA-A45A-4DE9-9B2D-292689692E88}"/>
              </a:ext>
            </a:extLst>
          </p:cNvPr>
          <p:cNvSpPr>
            <a:spLocks noGrp="1"/>
          </p:cNvSpPr>
          <p:nvPr>
            <p:ph sz="half" idx="1"/>
          </p:nvPr>
        </p:nvSpPr>
        <p:spPr/>
        <p:txBody>
          <a:bodyPr>
            <a:normAutofit fontScale="77500" lnSpcReduction="20000"/>
          </a:bodyPr>
          <a:lstStyle/>
          <a:p>
            <a:pPr marL="0" indent="0">
              <a:buNone/>
            </a:pPr>
            <a:r>
              <a:rPr lang="en-GB" dirty="0"/>
              <a:t>Arising from this perception that our moral and ethical valuation differs according to our contexts and our tastes – e.g. I may value good food over monetary savings, while others may disagree and would rather save – is a realisation that our moral valuation of things is not philosophically necessary or culturally universal. </a:t>
            </a:r>
          </a:p>
          <a:p>
            <a:pPr marL="0" indent="0">
              <a:buNone/>
            </a:pPr>
            <a:endParaRPr lang="en-GB" dirty="0"/>
          </a:p>
          <a:p>
            <a:pPr marL="0" indent="0">
              <a:buNone/>
            </a:pPr>
            <a:r>
              <a:rPr lang="en-GB" dirty="0"/>
              <a:t>This realisation has produced an awareness of the relative nature of much of ethical reasoning, which has itself produced an argument for moral relativism. </a:t>
            </a:r>
          </a:p>
          <a:p>
            <a:pPr marL="0" indent="0">
              <a:buNone/>
            </a:pPr>
            <a:endParaRPr lang="en-GB" dirty="0"/>
          </a:p>
          <a:p>
            <a:pPr marL="0" indent="0">
              <a:buNone/>
            </a:pPr>
            <a:endParaRPr lang="en-GB" dirty="0"/>
          </a:p>
        </p:txBody>
      </p:sp>
      <p:pic>
        <p:nvPicPr>
          <p:cNvPr id="6" name="Content Placeholder 5" descr="A picture containing text, picture frame&#10;&#10;Description automatically generated">
            <a:extLst>
              <a:ext uri="{FF2B5EF4-FFF2-40B4-BE49-F238E27FC236}">
                <a16:creationId xmlns:a16="http://schemas.microsoft.com/office/drawing/2014/main" id="{F2002C12-CDF1-10D1-B6A6-1D53E4EE48B6}"/>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285653" y="859647"/>
            <a:ext cx="4396006" cy="4415631"/>
          </a:xfrm>
        </p:spPr>
      </p:pic>
    </p:spTree>
    <p:extLst>
      <p:ext uri="{BB962C8B-B14F-4D97-AF65-F5344CB8AC3E}">
        <p14:creationId xmlns:p14="http://schemas.microsoft.com/office/powerpoint/2010/main" val="11037808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41BDE-9B2C-4D82-85A5-41E711BA1428}"/>
              </a:ext>
            </a:extLst>
          </p:cNvPr>
          <p:cNvSpPr>
            <a:spLocks noGrp="1"/>
          </p:cNvSpPr>
          <p:nvPr>
            <p:ph type="title"/>
          </p:nvPr>
        </p:nvSpPr>
        <p:spPr/>
        <p:txBody>
          <a:bodyPr/>
          <a:lstStyle/>
          <a:p>
            <a:r>
              <a:rPr lang="en-US" altLang="en-US" dirty="0"/>
              <a:t>Moral Relativism</a:t>
            </a:r>
            <a:endParaRPr lang="en-GB" dirty="0"/>
          </a:p>
        </p:txBody>
      </p:sp>
      <p:sp>
        <p:nvSpPr>
          <p:cNvPr id="3" name="Content Placeholder 2">
            <a:extLst>
              <a:ext uri="{FF2B5EF4-FFF2-40B4-BE49-F238E27FC236}">
                <a16:creationId xmlns:a16="http://schemas.microsoft.com/office/drawing/2014/main" id="{E6C1FFC3-ED71-49F9-81A4-C44718852C68}"/>
              </a:ext>
            </a:extLst>
          </p:cNvPr>
          <p:cNvSpPr>
            <a:spLocks noGrp="1"/>
          </p:cNvSpPr>
          <p:nvPr>
            <p:ph sz="half" idx="1"/>
          </p:nvPr>
        </p:nvSpPr>
        <p:spPr/>
        <p:txBody>
          <a:bodyPr>
            <a:noAutofit/>
          </a:bodyPr>
          <a:lstStyle/>
          <a:p>
            <a:pPr marL="0" indent="0">
              <a:buNone/>
            </a:pPr>
            <a:r>
              <a:rPr lang="en-US" altLang="en-US" sz="1800" dirty="0">
                <a:solidFill>
                  <a:srgbClr val="000000"/>
                </a:solidFill>
                <a:ea typeface="MS Gothic" panose="020B0609070205080204" pitchFamily="49" charset="-128"/>
              </a:rPr>
              <a:t>This is a position that believes that our values (e.g. preserving life is good) are purely determined your context or the society in which we grow up, and that there are no culturally universal values. </a:t>
            </a:r>
            <a:br>
              <a:rPr lang="en-US" altLang="en-US" sz="1800" dirty="0">
                <a:solidFill>
                  <a:srgbClr val="000000"/>
                </a:solidFill>
                <a:ea typeface="MS Gothic" panose="020B0609070205080204" pitchFamily="49" charset="-128"/>
              </a:rPr>
            </a:br>
            <a:br>
              <a:rPr lang="en-US" altLang="en-US" sz="1800" dirty="0">
                <a:solidFill>
                  <a:srgbClr val="000000"/>
                </a:solidFill>
                <a:ea typeface="MS Gothic" panose="020B0609070205080204" pitchFamily="49" charset="-128"/>
              </a:rPr>
            </a:br>
            <a:br>
              <a:rPr lang="en-US" altLang="en-US" sz="1800" dirty="0">
                <a:solidFill>
                  <a:srgbClr val="000000"/>
                </a:solidFill>
                <a:ea typeface="MS Gothic" panose="020B0609070205080204" pitchFamily="49" charset="-128"/>
              </a:rPr>
            </a:br>
            <a:r>
              <a:rPr lang="en-US" altLang="en-US" sz="1800" dirty="0">
                <a:solidFill>
                  <a:srgbClr val="000000"/>
                </a:solidFill>
                <a:ea typeface="MS Gothic" panose="020B0609070205080204" pitchFamily="49" charset="-128"/>
              </a:rPr>
              <a:t>Moral values, in the opinion of moral relativism, are simply customs or conventions that vary from culture to culture – they are relative to our circumstances. </a:t>
            </a:r>
          </a:p>
          <a:p>
            <a:pPr marL="0" indent="0">
              <a:buNone/>
            </a:pPr>
            <a:endParaRPr lang="en-US" altLang="en-US" sz="1800" dirty="0">
              <a:solidFill>
                <a:srgbClr val="000000"/>
              </a:solidFill>
              <a:ea typeface="MS Gothic" panose="020B0609070205080204" pitchFamily="49" charset="-128"/>
            </a:endParaRPr>
          </a:p>
          <a:p>
            <a:pPr marL="0" indent="0">
              <a:buNone/>
            </a:pPr>
            <a:r>
              <a:rPr lang="en-US" altLang="en-US" sz="1800" dirty="0">
                <a:solidFill>
                  <a:srgbClr val="000000"/>
                </a:solidFill>
                <a:ea typeface="MS Gothic" panose="020B0609070205080204" pitchFamily="49" charset="-128"/>
              </a:rPr>
              <a:t>This draws on the existence of moral relativity to argue for moral relativism – that the existence of relativity should naturally lead to its preservation. </a:t>
            </a:r>
            <a:endParaRPr lang="en-GB" sz="1800" dirty="0"/>
          </a:p>
        </p:txBody>
      </p:sp>
      <p:pic>
        <p:nvPicPr>
          <p:cNvPr id="6" name="Content Placeholder 5">
            <a:extLst>
              <a:ext uri="{FF2B5EF4-FFF2-40B4-BE49-F238E27FC236}">
                <a16:creationId xmlns:a16="http://schemas.microsoft.com/office/drawing/2014/main" id="{36D02A60-FF99-4C66-910C-D3275E45A98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153852" y="883234"/>
            <a:ext cx="4130949" cy="4201950"/>
          </a:xfrm>
        </p:spPr>
      </p:pic>
    </p:spTree>
    <p:extLst>
      <p:ext uri="{BB962C8B-B14F-4D97-AF65-F5344CB8AC3E}">
        <p14:creationId xmlns:p14="http://schemas.microsoft.com/office/powerpoint/2010/main" val="9021927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8F8A6-FEC4-4C36-94A6-E1484E035CE8}"/>
              </a:ext>
            </a:extLst>
          </p:cNvPr>
          <p:cNvSpPr>
            <a:spLocks noGrp="1"/>
          </p:cNvSpPr>
          <p:nvPr>
            <p:ph type="title"/>
          </p:nvPr>
        </p:nvSpPr>
        <p:spPr/>
        <p:txBody>
          <a:bodyPr/>
          <a:lstStyle/>
          <a:p>
            <a:r>
              <a:rPr lang="en-US" altLang="en-US" dirty="0"/>
              <a:t>Moral Consistency</a:t>
            </a:r>
            <a:endParaRPr lang="en-GB" dirty="0"/>
          </a:p>
        </p:txBody>
      </p:sp>
      <p:sp>
        <p:nvSpPr>
          <p:cNvPr id="3" name="Content Placeholder 2">
            <a:extLst>
              <a:ext uri="{FF2B5EF4-FFF2-40B4-BE49-F238E27FC236}">
                <a16:creationId xmlns:a16="http://schemas.microsoft.com/office/drawing/2014/main" id="{93D95830-CF20-4EA5-AE6C-8B84DBC7DB0E}"/>
              </a:ext>
            </a:extLst>
          </p:cNvPr>
          <p:cNvSpPr>
            <a:spLocks noGrp="1"/>
          </p:cNvSpPr>
          <p:nvPr>
            <p:ph sz="half" idx="1"/>
          </p:nvPr>
        </p:nvSpPr>
        <p:spPr/>
        <p:txBody>
          <a:bodyPr>
            <a:normAutofit fontScale="70000" lnSpcReduction="20000"/>
          </a:bodyPr>
          <a:lstStyle/>
          <a:p>
            <a:pPr marL="0" indent="0">
              <a:buNone/>
            </a:pPr>
            <a:r>
              <a:rPr lang="en-GB" dirty="0"/>
              <a:t>Another important feature of much discussion in ethics is the notion of ‘moral consistency’. </a:t>
            </a:r>
          </a:p>
          <a:p>
            <a:pPr marL="0" indent="0">
              <a:buNone/>
            </a:pPr>
            <a:br>
              <a:rPr lang="en-GB" dirty="0"/>
            </a:br>
            <a:r>
              <a:rPr lang="en-GB" dirty="0"/>
              <a:t>This is the idea that moral principles, such as a valuation of human life, should apply consistently across different circumstances.</a:t>
            </a:r>
          </a:p>
          <a:p>
            <a:pPr marL="0" indent="0">
              <a:buNone/>
            </a:pPr>
            <a:r>
              <a:rPr lang="en-GB" dirty="0"/>
              <a:t>This can be thought through as follows – if something is morally good or valuable in one context, it should also be recognised as morally good or valuable in other contexts. </a:t>
            </a:r>
          </a:p>
          <a:p>
            <a:pPr marL="0" indent="0">
              <a:buNone/>
            </a:pPr>
            <a:r>
              <a:rPr lang="en-GB" dirty="0"/>
              <a:t>Of course, this in itself, is a moral valuation – a valuation of consistent and predictable behaviour in the context of morality, over capricious or unpredictable moral behaviour. </a:t>
            </a:r>
          </a:p>
          <a:p>
            <a:pPr marL="0" indent="0">
              <a:buNone/>
            </a:pPr>
            <a:endParaRPr lang="en-GB" dirty="0"/>
          </a:p>
        </p:txBody>
      </p:sp>
      <p:pic>
        <p:nvPicPr>
          <p:cNvPr id="6" name="Content Placeholder 5" descr="Background pattern&#10;&#10;Description automatically generated">
            <a:extLst>
              <a:ext uri="{FF2B5EF4-FFF2-40B4-BE49-F238E27FC236}">
                <a16:creationId xmlns:a16="http://schemas.microsoft.com/office/drawing/2014/main" id="{B48AE5CF-9EFA-4001-9EDD-B26C22BC4BE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803231" y="845910"/>
            <a:ext cx="4550569" cy="4550569"/>
          </a:xfrm>
        </p:spPr>
      </p:pic>
    </p:spTree>
    <p:extLst>
      <p:ext uri="{BB962C8B-B14F-4D97-AF65-F5344CB8AC3E}">
        <p14:creationId xmlns:p14="http://schemas.microsoft.com/office/powerpoint/2010/main" val="17696701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6408E-F18F-4E15-8A22-EC97B602B80D}"/>
              </a:ext>
            </a:extLst>
          </p:cNvPr>
          <p:cNvSpPr>
            <a:spLocks noGrp="1"/>
          </p:cNvSpPr>
          <p:nvPr>
            <p:ph type="title"/>
          </p:nvPr>
        </p:nvSpPr>
        <p:spPr/>
        <p:txBody>
          <a:bodyPr/>
          <a:lstStyle/>
          <a:p>
            <a:r>
              <a:rPr lang="en-GB" dirty="0"/>
              <a:t>Moral (In)Consistency </a:t>
            </a:r>
          </a:p>
        </p:txBody>
      </p:sp>
      <p:sp>
        <p:nvSpPr>
          <p:cNvPr id="3" name="Content Placeholder 2">
            <a:extLst>
              <a:ext uri="{FF2B5EF4-FFF2-40B4-BE49-F238E27FC236}">
                <a16:creationId xmlns:a16="http://schemas.microsoft.com/office/drawing/2014/main" id="{B8106499-A428-407E-A53A-EFF3425281A8}"/>
              </a:ext>
            </a:extLst>
          </p:cNvPr>
          <p:cNvSpPr>
            <a:spLocks noGrp="1"/>
          </p:cNvSpPr>
          <p:nvPr>
            <p:ph idx="1"/>
          </p:nvPr>
        </p:nvSpPr>
        <p:spPr/>
        <p:txBody>
          <a:bodyPr>
            <a:normAutofit fontScale="85000" lnSpcReduction="20000"/>
          </a:bodyPr>
          <a:lstStyle/>
          <a:p>
            <a:pPr marL="0" indent="0">
              <a:lnSpc>
                <a:spcPct val="107000"/>
              </a:lnSpc>
              <a:spcAft>
                <a:spcPts val="800"/>
              </a:spcAft>
              <a:buNone/>
            </a:pPr>
            <a:r>
              <a:rPr lang="en-US" sz="1800" dirty="0">
                <a:effectLst/>
                <a:latin typeface="Calibri" panose="020F0502020204030204" pitchFamily="34" charset="0"/>
                <a:ea typeface="DengXian" panose="02010600030101010101" pitchFamily="2" charset="-122"/>
                <a:cs typeface="Cordia New" panose="020B0304020202020204" pitchFamily="34" charset="-34"/>
              </a:rPr>
              <a:t>We often engage in forms of moral consistency and moral inconsistency on a daily basis</a:t>
            </a:r>
            <a:r>
              <a:rPr lang="en-US" sz="1800" dirty="0">
                <a:latin typeface="Calibri" panose="020F0502020204030204" pitchFamily="34" charset="0"/>
                <a:ea typeface="DengXian" panose="02010600030101010101" pitchFamily="2" charset="-122"/>
                <a:cs typeface="Cordia New" panose="020B0304020202020204" pitchFamily="34" charset="-34"/>
              </a:rPr>
              <a:t> – while we may value moral consistency, it is much harder in practice than in theory!</a:t>
            </a:r>
            <a:br>
              <a:rPr lang="en-US" sz="1800" dirty="0">
                <a:latin typeface="Calibri" panose="020F0502020204030204" pitchFamily="34" charset="0"/>
                <a:ea typeface="DengXian" panose="02010600030101010101" pitchFamily="2" charset="-122"/>
                <a:cs typeface="Cordia New" panose="020B0304020202020204" pitchFamily="34" charset="-34"/>
              </a:rPr>
            </a:br>
            <a:br>
              <a:rPr lang="en-US" sz="1800" dirty="0">
                <a:latin typeface="Calibri" panose="020F0502020204030204" pitchFamily="34" charset="0"/>
                <a:ea typeface="DengXian" panose="02010600030101010101" pitchFamily="2" charset="-122"/>
                <a:cs typeface="Cordia New" panose="020B0304020202020204" pitchFamily="34" charset="-34"/>
              </a:rPr>
            </a:br>
            <a:r>
              <a:rPr lang="en-US" sz="1800" dirty="0">
                <a:effectLst/>
                <a:latin typeface="Calibri" panose="020F0502020204030204" pitchFamily="34" charset="0"/>
                <a:ea typeface="DengXian" panose="02010600030101010101" pitchFamily="2" charset="-122"/>
                <a:cs typeface="Cordia New" panose="020B0304020202020204" pitchFamily="34" charset="-34"/>
              </a:rPr>
              <a:t>In orde</a:t>
            </a:r>
            <a:r>
              <a:rPr lang="en-US" sz="1800" dirty="0">
                <a:latin typeface="Calibri" panose="020F0502020204030204" pitchFamily="34" charset="0"/>
                <a:ea typeface="DengXian" panose="02010600030101010101" pitchFamily="2" charset="-122"/>
                <a:cs typeface="Cordia New" panose="020B0304020202020204" pitchFamily="34" charset="-34"/>
              </a:rPr>
              <a:t>r to illuminate this, think through some of the following examples</a:t>
            </a:r>
            <a:br>
              <a:rPr lang="en-US" sz="1800" dirty="0">
                <a:effectLst/>
                <a:latin typeface="Calibri" panose="020F0502020204030204" pitchFamily="34" charset="0"/>
                <a:ea typeface="DengXian" panose="02010600030101010101" pitchFamily="2" charset="-122"/>
                <a:cs typeface="Cordia New" panose="020B0304020202020204" pitchFamily="34" charset="-34"/>
              </a:rPr>
            </a:br>
            <a:br>
              <a:rPr lang="en-US" sz="1800" dirty="0">
                <a:effectLst/>
                <a:latin typeface="Calibri" panose="020F0502020204030204" pitchFamily="34" charset="0"/>
                <a:ea typeface="DengXian" panose="02010600030101010101" pitchFamily="2" charset="-122"/>
                <a:cs typeface="Cordia New" panose="020B0304020202020204" pitchFamily="34" charset="-34"/>
              </a:rPr>
            </a:br>
            <a:r>
              <a:rPr lang="en-US" sz="1800" i="1" dirty="0">
                <a:effectLst/>
                <a:latin typeface="Calibri" panose="020F0502020204030204" pitchFamily="34" charset="0"/>
                <a:ea typeface="DengXian" panose="02010600030101010101" pitchFamily="2" charset="-122"/>
                <a:cs typeface="Cordia New" panose="020B0304020202020204" pitchFamily="34" charset="-34"/>
              </a:rPr>
              <a:t>A</a:t>
            </a:r>
            <a:r>
              <a:rPr lang="en-US" sz="1800" i="1" dirty="0">
                <a:effectLst/>
                <a:latin typeface="Calibri" panose="020F0502020204030204" pitchFamily="34" charset="0"/>
                <a:ea typeface="DengXian" panose="02010600030101010101" pitchFamily="2" charset="-122"/>
                <a:cs typeface="Times New Roman" panose="02020603050405020304" pitchFamily="18" charset="0"/>
              </a:rPr>
              <a:t>n anti-abortionist who supports the death penalty.</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tabLst>
                <a:tab pos="457200" algn="l"/>
              </a:tabLst>
            </a:pPr>
            <a:r>
              <a:rPr lang="en-US" sz="1800" i="1" dirty="0">
                <a:effectLst/>
                <a:latin typeface="Calibri" panose="020F0502020204030204" pitchFamily="34" charset="0"/>
                <a:ea typeface="DengXian" panose="02010600030101010101" pitchFamily="2" charset="-122"/>
                <a:cs typeface="Times New Roman" panose="02020603050405020304" pitchFamily="18" charset="0"/>
              </a:rPr>
              <a:t>A vegetarian who buys leather shoes.</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tabLst>
                <a:tab pos="457200" algn="l"/>
              </a:tabLst>
            </a:pPr>
            <a:r>
              <a:rPr lang="en-US" sz="1800" i="1" dirty="0">
                <a:effectLst/>
                <a:latin typeface="Calibri" panose="020F0502020204030204" pitchFamily="34" charset="0"/>
                <a:ea typeface="DengXian" panose="02010600030101010101" pitchFamily="2" charset="-122"/>
                <a:cs typeface="Times New Roman" panose="02020603050405020304" pitchFamily="18" charset="0"/>
              </a:rPr>
              <a:t>An environmental activist who drives an SUV.</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tabLst>
                <a:tab pos="457200" algn="l"/>
              </a:tabLst>
            </a:pPr>
            <a:r>
              <a:rPr lang="en-US" sz="1800" i="1" dirty="0">
                <a:effectLst/>
                <a:latin typeface="Calibri" panose="020F0502020204030204" pitchFamily="34" charset="0"/>
                <a:ea typeface="DengXian" panose="02010600030101010101" pitchFamily="2" charset="-122"/>
                <a:cs typeface="Times New Roman" panose="02020603050405020304" pitchFamily="18" charset="0"/>
              </a:rPr>
              <a:t>Someone who thinks stealing is wrong but makes illegal copies of computer software or music.</a:t>
            </a:r>
            <a:br>
              <a:rPr lang="en-US" sz="1800" i="1" dirty="0">
                <a:effectLst/>
                <a:latin typeface="Calibri" panose="020F0502020204030204" pitchFamily="34" charset="0"/>
                <a:ea typeface="DengXian" panose="02010600030101010101" pitchFamily="2" charset="-122"/>
                <a:cs typeface="Times New Roman" panose="02020603050405020304" pitchFamily="18" charset="0"/>
              </a:rPr>
            </a:br>
            <a:br>
              <a:rPr lang="en-US" sz="1800" i="1" dirty="0">
                <a:effectLst/>
                <a:latin typeface="Calibri" panose="020F0502020204030204" pitchFamily="34" charset="0"/>
                <a:ea typeface="DengXian" panose="02010600030101010101" pitchFamily="2" charset="-122"/>
                <a:cs typeface="Times New Roman" panose="02020603050405020304" pitchFamily="18" charset="0"/>
              </a:rPr>
            </a:br>
            <a:br>
              <a:rPr lang="en-US" sz="1800" i="1" dirty="0">
                <a:effectLst/>
                <a:latin typeface="Calibri" panose="020F0502020204030204" pitchFamily="34" charset="0"/>
                <a:ea typeface="DengXian" panose="02010600030101010101" pitchFamily="2" charset="-122"/>
                <a:cs typeface="Times New Roman" panose="02020603050405020304" pitchFamily="18" charset="0"/>
              </a:rPr>
            </a:br>
            <a:r>
              <a:rPr lang="en-US" sz="1800" dirty="0">
                <a:effectLst/>
                <a:latin typeface="Calibri" panose="020F0502020204030204" pitchFamily="34" charset="0"/>
                <a:ea typeface="DengXian" panose="02010600030101010101" pitchFamily="2" charset="-122"/>
                <a:cs typeface="Cordia New" panose="020B0304020202020204" pitchFamily="34" charset="-34"/>
              </a:rPr>
              <a:t>To what extent do you think the following individuals are morally inconsistent?</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r>
              <a:rPr lang="en-US" sz="1800" dirty="0">
                <a:effectLst/>
                <a:latin typeface="Calibri" panose="020F0502020204030204" pitchFamily="34" charset="0"/>
                <a:ea typeface="DengXian" panose="02010600030101010101" pitchFamily="2" charset="-122"/>
                <a:cs typeface="Cordia New" panose="020B0304020202020204" pitchFamily="34" charset="-34"/>
              </a:rPr>
              <a:t>How might these actions actually be consistent?</a:t>
            </a:r>
            <a:endParaRPr lang="en-GB" sz="1800" dirty="0">
              <a:effectLst/>
              <a:latin typeface="Calibri" panose="020F0502020204030204" pitchFamily="34" charset="0"/>
              <a:ea typeface="DengXian" panose="02010600030101010101" pitchFamily="2" charset="-122"/>
              <a:cs typeface="Cordia New" panose="020B0304020202020204" pitchFamily="34" charset="-34"/>
            </a:endParaRPr>
          </a:p>
          <a:p>
            <a:endParaRPr lang="en-GB" dirty="0"/>
          </a:p>
        </p:txBody>
      </p:sp>
    </p:spTree>
    <p:extLst>
      <p:ext uri="{BB962C8B-B14F-4D97-AF65-F5344CB8AC3E}">
        <p14:creationId xmlns:p14="http://schemas.microsoft.com/office/powerpoint/2010/main" val="31132942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EC42D-3DA2-4C28-A331-23B79A8CE4FB}"/>
              </a:ext>
            </a:extLst>
          </p:cNvPr>
          <p:cNvSpPr>
            <a:spLocks noGrp="1"/>
          </p:cNvSpPr>
          <p:nvPr>
            <p:ph type="title"/>
          </p:nvPr>
        </p:nvSpPr>
        <p:spPr/>
        <p:txBody>
          <a:bodyPr/>
          <a:lstStyle/>
          <a:p>
            <a:r>
              <a:rPr lang="en-GB" dirty="0"/>
              <a:t>Moral (In)Consistency </a:t>
            </a:r>
          </a:p>
        </p:txBody>
      </p:sp>
      <p:sp>
        <p:nvSpPr>
          <p:cNvPr id="3" name="Content Placeholder 2">
            <a:extLst>
              <a:ext uri="{FF2B5EF4-FFF2-40B4-BE49-F238E27FC236}">
                <a16:creationId xmlns:a16="http://schemas.microsoft.com/office/drawing/2014/main" id="{FCE81F6A-67C2-45C4-ACA8-E0B891D5DE3B}"/>
              </a:ext>
            </a:extLst>
          </p:cNvPr>
          <p:cNvSpPr>
            <a:spLocks noGrp="1"/>
          </p:cNvSpPr>
          <p:nvPr>
            <p:ph sz="half" idx="1"/>
          </p:nvPr>
        </p:nvSpPr>
        <p:spPr/>
        <p:txBody>
          <a:bodyPr>
            <a:normAutofit fontScale="70000" lnSpcReduction="20000"/>
          </a:bodyPr>
          <a:lstStyle/>
          <a:p>
            <a:pPr marL="0" indent="0">
              <a:buNone/>
            </a:pPr>
            <a:r>
              <a:rPr lang="en-GB" dirty="0"/>
              <a:t>In each case, while there may be moral inconsistency in the seemingly opposed positions, this only occurs if the moral valuation expressed is absolute – that the anti-abortionist believes in the </a:t>
            </a:r>
            <a:r>
              <a:rPr lang="en-GB" b="1" dirty="0"/>
              <a:t>absolute</a:t>
            </a:r>
            <a:r>
              <a:rPr lang="en-GB" dirty="0"/>
              <a:t> valuation of human life, rather than the contextual value of human life.</a:t>
            </a:r>
          </a:p>
          <a:p>
            <a:pPr marL="0" indent="0">
              <a:buNone/>
            </a:pPr>
            <a:endParaRPr lang="en-GB" dirty="0"/>
          </a:p>
          <a:p>
            <a:pPr marL="0" indent="0">
              <a:buNone/>
            </a:pPr>
            <a:r>
              <a:rPr lang="en-GB" dirty="0"/>
              <a:t>The context of ‘valuing human life’ differs between the circumstances of abortion and capital punishment, and therefore the differing positions could be expressed with consistency – for example, the position that while ending human life in the context of abortion is wrong, capital punishment is justified on some other ground (for example, the protection from further loss of human life). </a:t>
            </a:r>
          </a:p>
          <a:p>
            <a:endParaRPr lang="en-GB" dirty="0"/>
          </a:p>
        </p:txBody>
      </p:sp>
      <p:pic>
        <p:nvPicPr>
          <p:cNvPr id="6" name="Content Placeholder 5" descr="A picture containing text&#10;&#10;Description automatically generated">
            <a:extLst>
              <a:ext uri="{FF2B5EF4-FFF2-40B4-BE49-F238E27FC236}">
                <a16:creationId xmlns:a16="http://schemas.microsoft.com/office/drawing/2014/main" id="{04E35FAA-8A23-086D-6899-C0C63E361A33}"/>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437773" y="1084327"/>
            <a:ext cx="4028820" cy="4077753"/>
          </a:xfrm>
        </p:spPr>
      </p:pic>
    </p:spTree>
    <p:extLst>
      <p:ext uri="{BB962C8B-B14F-4D97-AF65-F5344CB8AC3E}">
        <p14:creationId xmlns:p14="http://schemas.microsoft.com/office/powerpoint/2010/main" val="25803391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22BA2-825C-4A82-8256-E381E9954F2B}"/>
              </a:ext>
            </a:extLst>
          </p:cNvPr>
          <p:cNvSpPr>
            <a:spLocks noGrp="1"/>
          </p:cNvSpPr>
          <p:nvPr>
            <p:ph type="title"/>
          </p:nvPr>
        </p:nvSpPr>
        <p:spPr/>
        <p:txBody>
          <a:bodyPr/>
          <a:lstStyle/>
          <a:p>
            <a:r>
              <a:rPr lang="en-GB" dirty="0"/>
              <a:t>Moral (In)Consistency </a:t>
            </a:r>
          </a:p>
        </p:txBody>
      </p:sp>
      <p:sp>
        <p:nvSpPr>
          <p:cNvPr id="3" name="Content Placeholder 2">
            <a:extLst>
              <a:ext uri="{FF2B5EF4-FFF2-40B4-BE49-F238E27FC236}">
                <a16:creationId xmlns:a16="http://schemas.microsoft.com/office/drawing/2014/main" id="{A57A3ABB-D1F7-47A2-95A7-727DBE2D24E6}"/>
              </a:ext>
            </a:extLst>
          </p:cNvPr>
          <p:cNvSpPr>
            <a:spLocks noGrp="1"/>
          </p:cNvSpPr>
          <p:nvPr>
            <p:ph sz="half" idx="1"/>
          </p:nvPr>
        </p:nvSpPr>
        <p:spPr/>
        <p:txBody>
          <a:bodyPr>
            <a:normAutofit fontScale="85000" lnSpcReduction="20000"/>
          </a:bodyPr>
          <a:lstStyle/>
          <a:p>
            <a:pPr marL="0" indent="0">
              <a:buNone/>
            </a:pPr>
            <a:r>
              <a:rPr lang="en-GB" dirty="0"/>
              <a:t>As this has hopefully helped to demonstrate, our moral valuations are rarely absolute (though we often like to think or pretend so). </a:t>
            </a:r>
          </a:p>
          <a:p>
            <a:pPr marL="0" indent="0">
              <a:buNone/>
            </a:pPr>
            <a:endParaRPr lang="en-GB" dirty="0"/>
          </a:p>
          <a:p>
            <a:pPr marL="0" indent="0">
              <a:buNone/>
            </a:pPr>
            <a:r>
              <a:rPr lang="en-GB" dirty="0"/>
              <a:t>Instead, our moral valuations are complex, contextual, and change according to circumstances. </a:t>
            </a:r>
          </a:p>
          <a:p>
            <a:pPr marL="0" indent="0">
              <a:buNone/>
            </a:pPr>
            <a:r>
              <a:rPr lang="en-GB" dirty="0"/>
              <a:t>Understanding our moral and ethical reasoning is HARD – as is attempting to reduce it to a simple or effortless set of rules </a:t>
            </a:r>
          </a:p>
        </p:txBody>
      </p:sp>
      <p:pic>
        <p:nvPicPr>
          <p:cNvPr id="6" name="Content Placeholder 5">
            <a:extLst>
              <a:ext uri="{FF2B5EF4-FFF2-40B4-BE49-F238E27FC236}">
                <a16:creationId xmlns:a16="http://schemas.microsoft.com/office/drawing/2014/main" id="{1B95F85D-5162-C1BC-4AD3-FBBD42C5A4DB}"/>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2" y="1180640"/>
            <a:ext cx="5181600" cy="3452241"/>
          </a:xfrm>
        </p:spPr>
      </p:pic>
    </p:spTree>
    <p:extLst>
      <p:ext uri="{BB962C8B-B14F-4D97-AF65-F5344CB8AC3E}">
        <p14:creationId xmlns:p14="http://schemas.microsoft.com/office/powerpoint/2010/main" val="42458306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537C6-FE83-4153-89ED-75A92C9456AE}"/>
              </a:ext>
            </a:extLst>
          </p:cNvPr>
          <p:cNvSpPr>
            <a:spLocks noGrp="1"/>
          </p:cNvSpPr>
          <p:nvPr>
            <p:ph type="title"/>
          </p:nvPr>
        </p:nvSpPr>
        <p:spPr/>
        <p:txBody>
          <a:bodyPr/>
          <a:lstStyle/>
          <a:p>
            <a:r>
              <a:rPr lang="en-GB" dirty="0"/>
              <a:t>Self-Interest</a:t>
            </a:r>
          </a:p>
        </p:txBody>
      </p:sp>
      <p:sp>
        <p:nvSpPr>
          <p:cNvPr id="3" name="Content Placeholder 2">
            <a:extLst>
              <a:ext uri="{FF2B5EF4-FFF2-40B4-BE49-F238E27FC236}">
                <a16:creationId xmlns:a16="http://schemas.microsoft.com/office/drawing/2014/main" id="{A5BA6AA4-0EBB-400A-975B-D5D08549C17B}"/>
              </a:ext>
            </a:extLst>
          </p:cNvPr>
          <p:cNvSpPr>
            <a:spLocks noGrp="1"/>
          </p:cNvSpPr>
          <p:nvPr>
            <p:ph sz="half" idx="1"/>
          </p:nvPr>
        </p:nvSpPr>
        <p:spPr/>
        <p:txBody>
          <a:bodyPr>
            <a:normAutofit fontScale="85000" lnSpcReduction="10000"/>
          </a:bodyPr>
          <a:lstStyle/>
          <a:p>
            <a:pPr marL="0" indent="0">
              <a:lnSpc>
                <a:spcPct val="150000"/>
              </a:lnSpc>
              <a:buNone/>
            </a:pPr>
            <a:r>
              <a:rPr lang="en-GB" sz="1700" dirty="0"/>
              <a:t>One attempt to try and figure out the foundation of our moral reasoning is a theory known as the ‘self-interest theory’. This states that we are motivated moralistically purely by our own self-interest – there are no explanations for our principles beyond this and each form of our moral reasoning can be traced back to this principle. </a:t>
            </a:r>
            <a:br>
              <a:rPr lang="en-GB" sz="1700" dirty="0"/>
            </a:br>
            <a:br>
              <a:rPr lang="en-GB" sz="1700" dirty="0"/>
            </a:br>
            <a:r>
              <a:rPr lang="en-GB" sz="1700" dirty="0"/>
              <a:t>As an example, it may be phrased as: </a:t>
            </a:r>
            <a:r>
              <a:rPr lang="en-US" sz="1700" dirty="0">
                <a:effectLst/>
                <a:ea typeface="DengXian" panose="02010600030101010101" pitchFamily="2" charset="-122"/>
                <a:cs typeface="Cordia New" panose="020B0304020202020204" pitchFamily="34" charset="-34"/>
              </a:rPr>
              <a:t>Human beings are always and everywhere selfish. Even if there are objective moral values - we are incapable of living up to them - even when we appear to be doing so, we are actually acting selfishly. </a:t>
            </a:r>
            <a:endParaRPr lang="en-GB" sz="1700" dirty="0">
              <a:effectLst/>
              <a:ea typeface="DengXian" panose="02010600030101010101" pitchFamily="2" charset="-122"/>
              <a:cs typeface="Cordia New" panose="020B0304020202020204" pitchFamily="34" charset="-34"/>
            </a:endParaRPr>
          </a:p>
          <a:p>
            <a:pPr marL="0" indent="0">
              <a:buNone/>
            </a:pPr>
            <a:endParaRPr lang="en-GB" dirty="0"/>
          </a:p>
        </p:txBody>
      </p:sp>
      <p:pic>
        <p:nvPicPr>
          <p:cNvPr id="6" name="Content Placeholder 5" descr="Text&#10;&#10;Description automatically generated">
            <a:extLst>
              <a:ext uri="{FF2B5EF4-FFF2-40B4-BE49-F238E27FC236}">
                <a16:creationId xmlns:a16="http://schemas.microsoft.com/office/drawing/2014/main" id="{66F7F2A4-9472-416D-AE8E-04FF6CCA81D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865465" y="845909"/>
            <a:ext cx="4488335" cy="4394081"/>
          </a:xfrm>
        </p:spPr>
      </p:pic>
    </p:spTree>
    <p:extLst>
      <p:ext uri="{BB962C8B-B14F-4D97-AF65-F5344CB8AC3E}">
        <p14:creationId xmlns:p14="http://schemas.microsoft.com/office/powerpoint/2010/main" val="17783279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9ABCC-ECAE-4A7F-8B89-E55FFB290125}"/>
              </a:ext>
            </a:extLst>
          </p:cNvPr>
          <p:cNvSpPr>
            <a:spLocks noGrp="1"/>
          </p:cNvSpPr>
          <p:nvPr>
            <p:ph type="title"/>
          </p:nvPr>
        </p:nvSpPr>
        <p:spPr/>
        <p:txBody>
          <a:bodyPr/>
          <a:lstStyle/>
          <a:p>
            <a:r>
              <a:rPr lang="en-GB" dirty="0"/>
              <a:t>Self-Interest</a:t>
            </a:r>
          </a:p>
        </p:txBody>
      </p:sp>
      <p:sp>
        <p:nvSpPr>
          <p:cNvPr id="3" name="Content Placeholder 2">
            <a:extLst>
              <a:ext uri="{FF2B5EF4-FFF2-40B4-BE49-F238E27FC236}">
                <a16:creationId xmlns:a16="http://schemas.microsoft.com/office/drawing/2014/main" id="{939DBD28-B9A2-4CB8-805F-2384BC7DC4B0}"/>
              </a:ext>
            </a:extLst>
          </p:cNvPr>
          <p:cNvSpPr>
            <a:spLocks noGrp="1"/>
          </p:cNvSpPr>
          <p:nvPr>
            <p:ph sz="half" idx="1"/>
          </p:nvPr>
        </p:nvSpPr>
        <p:spPr/>
        <p:txBody>
          <a:bodyPr>
            <a:normAutofit fontScale="77500" lnSpcReduction="20000"/>
          </a:bodyPr>
          <a:lstStyle/>
          <a:p>
            <a:pPr marL="0" indent="0">
              <a:buNone/>
            </a:pPr>
            <a:r>
              <a:rPr lang="en-GB" dirty="0"/>
              <a:t>This raises a further interesting wrinkle in our consideration of these foundational ethical and moral questions. </a:t>
            </a:r>
          </a:p>
          <a:p>
            <a:pPr marL="0" indent="0">
              <a:buNone/>
            </a:pPr>
            <a:endParaRPr lang="en-GB" dirty="0"/>
          </a:p>
          <a:p>
            <a:pPr marL="0" indent="0">
              <a:buNone/>
            </a:pPr>
            <a:r>
              <a:rPr lang="en-GB" i="1" dirty="0"/>
              <a:t>Does it matter why we do things, if we end up doing good things anyway?</a:t>
            </a:r>
          </a:p>
          <a:p>
            <a:pPr marL="0" indent="0">
              <a:buNone/>
            </a:pPr>
            <a:endParaRPr lang="en-GB" i="1" dirty="0"/>
          </a:p>
          <a:p>
            <a:pPr marL="0" indent="0">
              <a:buNone/>
            </a:pPr>
            <a:r>
              <a:rPr lang="en-GB" dirty="0"/>
              <a:t>This is the question of intent – why do we do the things we do – which is a question of central importance to the Christian tradition and its consideration of morality. </a:t>
            </a:r>
          </a:p>
        </p:txBody>
      </p:sp>
      <p:pic>
        <p:nvPicPr>
          <p:cNvPr id="6" name="Content Placeholder 5" descr="A picture containing diagram&#10;&#10;Description automatically generated">
            <a:extLst>
              <a:ext uri="{FF2B5EF4-FFF2-40B4-BE49-F238E27FC236}">
                <a16:creationId xmlns:a16="http://schemas.microsoft.com/office/drawing/2014/main" id="{72D0EE06-96F4-E2A6-589F-93FF008A4FD0}"/>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489441" y="1209850"/>
            <a:ext cx="5181600" cy="3561774"/>
          </a:xfrm>
        </p:spPr>
      </p:pic>
    </p:spTree>
    <p:extLst>
      <p:ext uri="{BB962C8B-B14F-4D97-AF65-F5344CB8AC3E}">
        <p14:creationId xmlns:p14="http://schemas.microsoft.com/office/powerpoint/2010/main" val="1918376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E44F6-FBF9-4082-8868-F67C284F1543}"/>
              </a:ext>
            </a:extLst>
          </p:cNvPr>
          <p:cNvSpPr>
            <a:spLocks noGrp="1"/>
          </p:cNvSpPr>
          <p:nvPr>
            <p:ph type="title"/>
          </p:nvPr>
        </p:nvSpPr>
        <p:spPr/>
        <p:txBody>
          <a:bodyPr/>
          <a:lstStyle/>
          <a:p>
            <a:r>
              <a:rPr lang="en-GB" dirty="0"/>
              <a:t>Self-Interest</a:t>
            </a:r>
          </a:p>
        </p:txBody>
      </p:sp>
      <p:sp>
        <p:nvSpPr>
          <p:cNvPr id="3" name="Content Placeholder 2">
            <a:extLst>
              <a:ext uri="{FF2B5EF4-FFF2-40B4-BE49-F238E27FC236}">
                <a16:creationId xmlns:a16="http://schemas.microsoft.com/office/drawing/2014/main" id="{1BF0FCCF-648B-468D-8324-7FE7BF2C1D93}"/>
              </a:ext>
            </a:extLst>
          </p:cNvPr>
          <p:cNvSpPr>
            <a:spLocks noGrp="1"/>
          </p:cNvSpPr>
          <p:nvPr>
            <p:ph sz="half" idx="1"/>
          </p:nvPr>
        </p:nvSpPr>
        <p:spPr/>
        <p:txBody>
          <a:bodyPr>
            <a:normAutofit fontScale="62500" lnSpcReduction="20000"/>
          </a:bodyPr>
          <a:lstStyle/>
          <a:p>
            <a:pPr marL="0" indent="0">
              <a:buNone/>
            </a:pPr>
            <a:r>
              <a:rPr lang="en-GB" dirty="0"/>
              <a:t>In our current societies, we have a tendency to answer this question with a resounding ‘yes’ – it does matter why we do things, and doing things for the wrong reasons can be morally bad, even if the act itself is good. </a:t>
            </a:r>
          </a:p>
          <a:p>
            <a:pPr marL="0" indent="0">
              <a:buNone/>
            </a:pPr>
            <a:endParaRPr lang="en-GB" dirty="0"/>
          </a:p>
          <a:p>
            <a:pPr marL="0" indent="0">
              <a:buNone/>
            </a:pPr>
            <a:r>
              <a:rPr lang="en-GB" dirty="0"/>
              <a:t>For example, we may believe euthanasia to be a morally good act, but we may be suspicious if the actor stands to inherit a great deal of money…</a:t>
            </a:r>
          </a:p>
          <a:p>
            <a:pPr marL="0" indent="0">
              <a:buNone/>
            </a:pPr>
            <a:endParaRPr lang="en-GB" dirty="0"/>
          </a:p>
          <a:p>
            <a:pPr marL="0" indent="0">
              <a:buNone/>
            </a:pPr>
            <a:r>
              <a:rPr lang="en-GB" dirty="0"/>
              <a:t>Yet, this itself is a moral valuation – valuing pure motives over impure ones – which bring us back to the same issues of whether and why these moral valuations arise from. </a:t>
            </a:r>
          </a:p>
        </p:txBody>
      </p:sp>
      <p:pic>
        <p:nvPicPr>
          <p:cNvPr id="6" name="Content Placeholder 5" descr="A picture containing text, electronics, calculator&#10;&#10;Description automatically generated">
            <a:extLst>
              <a:ext uri="{FF2B5EF4-FFF2-40B4-BE49-F238E27FC236}">
                <a16:creationId xmlns:a16="http://schemas.microsoft.com/office/drawing/2014/main" id="{1F72BC47-730F-5D72-6D48-9E0A73C6844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876386" y="839756"/>
            <a:ext cx="4477414" cy="4477414"/>
          </a:xfrm>
        </p:spPr>
      </p:pic>
    </p:spTree>
    <p:extLst>
      <p:ext uri="{BB962C8B-B14F-4D97-AF65-F5344CB8AC3E}">
        <p14:creationId xmlns:p14="http://schemas.microsoft.com/office/powerpoint/2010/main" val="13897373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FE499-8880-48F7-8F85-C0F49A3FDE97}"/>
              </a:ext>
            </a:extLst>
          </p:cNvPr>
          <p:cNvSpPr>
            <a:spLocks noGrp="1"/>
          </p:cNvSpPr>
          <p:nvPr>
            <p:ph type="title"/>
          </p:nvPr>
        </p:nvSpPr>
        <p:spPr/>
        <p:txBody>
          <a:bodyPr/>
          <a:lstStyle/>
          <a:p>
            <a:r>
              <a:rPr lang="en-GB" dirty="0"/>
              <a:t>Theories of Ethics</a:t>
            </a:r>
          </a:p>
        </p:txBody>
      </p:sp>
      <p:sp>
        <p:nvSpPr>
          <p:cNvPr id="3" name="Content Placeholder 2">
            <a:extLst>
              <a:ext uri="{FF2B5EF4-FFF2-40B4-BE49-F238E27FC236}">
                <a16:creationId xmlns:a16="http://schemas.microsoft.com/office/drawing/2014/main" id="{A8C5B680-CA08-4615-AD23-E199D784116D}"/>
              </a:ext>
            </a:extLst>
          </p:cNvPr>
          <p:cNvSpPr>
            <a:spLocks noGrp="1"/>
          </p:cNvSpPr>
          <p:nvPr>
            <p:ph sz="half" idx="1"/>
          </p:nvPr>
        </p:nvSpPr>
        <p:spPr/>
        <p:txBody>
          <a:bodyPr>
            <a:normAutofit fontScale="92500" lnSpcReduction="20000"/>
          </a:bodyPr>
          <a:lstStyle/>
          <a:p>
            <a:pPr marL="0" indent="0">
              <a:lnSpc>
                <a:spcPct val="160000"/>
              </a:lnSpc>
              <a:buNone/>
            </a:pPr>
            <a:r>
              <a:rPr lang="en-GB" sz="1600" dirty="0"/>
              <a:t>These difficulties of reasoning are not the only ways in which the theories of morality are structured into ethics – we see a great variety of attempts to systematise and organise our moral responses to everyday personal and social situations. </a:t>
            </a:r>
            <a:br>
              <a:rPr lang="en-GB" sz="1600" dirty="0"/>
            </a:br>
            <a:br>
              <a:rPr lang="en-GB" sz="1600" dirty="0"/>
            </a:br>
            <a:r>
              <a:rPr lang="en-GB" sz="1600" dirty="0"/>
              <a:t>Ethical theories, such as religious ethics or deontological ethics, attempt to provide roadmaps for identifying the correct moral commitments and applying them in specific ethical contexts. </a:t>
            </a:r>
            <a:br>
              <a:rPr lang="en-GB" sz="1600" dirty="0"/>
            </a:br>
            <a:br>
              <a:rPr lang="en-GB" sz="1600" dirty="0"/>
            </a:br>
            <a:r>
              <a:rPr lang="en-GB" sz="1600" dirty="0"/>
              <a:t>These theories attempt to fill-in and bridge the gap between our moral intuitions and our everyday actions. </a:t>
            </a:r>
          </a:p>
        </p:txBody>
      </p:sp>
      <p:pic>
        <p:nvPicPr>
          <p:cNvPr id="6" name="Content Placeholder 5" descr="Diagram, engineering drawing&#10;&#10;Description automatically generated">
            <a:extLst>
              <a:ext uri="{FF2B5EF4-FFF2-40B4-BE49-F238E27FC236}">
                <a16:creationId xmlns:a16="http://schemas.microsoft.com/office/drawing/2014/main" id="{CFA4E36D-3810-4D46-991F-42C5C418898F}"/>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770838" y="892563"/>
            <a:ext cx="4481880" cy="4381213"/>
          </a:xfrm>
        </p:spPr>
      </p:pic>
    </p:spTree>
    <p:extLst>
      <p:ext uri="{BB962C8B-B14F-4D97-AF65-F5344CB8AC3E}">
        <p14:creationId xmlns:p14="http://schemas.microsoft.com/office/powerpoint/2010/main" val="978299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1E198-D45F-4A83-A656-E7853091420F}"/>
              </a:ext>
            </a:extLst>
          </p:cNvPr>
          <p:cNvSpPr>
            <a:spLocks noGrp="1"/>
          </p:cNvSpPr>
          <p:nvPr>
            <p:ph type="title"/>
          </p:nvPr>
        </p:nvSpPr>
        <p:spPr/>
        <p:txBody>
          <a:bodyPr/>
          <a:lstStyle/>
          <a:p>
            <a:r>
              <a:rPr lang="en-GB" dirty="0"/>
              <a:t>Theories of Ethics</a:t>
            </a:r>
          </a:p>
        </p:txBody>
      </p:sp>
      <p:sp>
        <p:nvSpPr>
          <p:cNvPr id="3" name="Content Placeholder 2">
            <a:extLst>
              <a:ext uri="{FF2B5EF4-FFF2-40B4-BE49-F238E27FC236}">
                <a16:creationId xmlns:a16="http://schemas.microsoft.com/office/drawing/2014/main" id="{D3871A55-8A35-4D6F-8EEB-EE175CCD7594}"/>
              </a:ext>
            </a:extLst>
          </p:cNvPr>
          <p:cNvSpPr>
            <a:spLocks noGrp="1"/>
          </p:cNvSpPr>
          <p:nvPr>
            <p:ph sz="half" idx="1"/>
          </p:nvPr>
        </p:nvSpPr>
        <p:spPr/>
        <p:txBody>
          <a:bodyPr>
            <a:noAutofit/>
          </a:bodyPr>
          <a:lstStyle/>
          <a:p>
            <a:pPr marL="0" indent="0">
              <a:lnSpc>
                <a:spcPct val="150000"/>
              </a:lnSpc>
              <a:buNone/>
            </a:pPr>
            <a:r>
              <a:rPr lang="en-GB" sz="1600" dirty="0"/>
              <a:t>Some examples of ethical theories may be:</a:t>
            </a:r>
            <a:br>
              <a:rPr lang="en-GB" sz="1600" dirty="0"/>
            </a:br>
            <a:r>
              <a:rPr lang="en-GB" sz="1600" dirty="0"/>
              <a:t>Religious ethics, which use the sources and narratives of a religious tradition to justify or build our moral commitments. In the Christian case, these sources may be scripture or the teachings of the Christian tradition. </a:t>
            </a:r>
            <a:br>
              <a:rPr lang="en-GB" sz="1600" dirty="0"/>
            </a:br>
            <a:br>
              <a:rPr lang="en-GB" sz="1600" dirty="0"/>
            </a:br>
            <a:r>
              <a:rPr lang="en-GB" sz="1600" dirty="0"/>
              <a:t>Differently, deontological ethics, choose to uphold the valuation of the notion of duty in our ethical actions – that we should do our duty in circumstances, even where this may conflict with our moral sense.</a:t>
            </a:r>
          </a:p>
        </p:txBody>
      </p:sp>
      <p:pic>
        <p:nvPicPr>
          <p:cNvPr id="6" name="Content Placeholder 5" descr="A picture containing graphical user interface&#10;&#10;Description automatically generated">
            <a:extLst>
              <a:ext uri="{FF2B5EF4-FFF2-40B4-BE49-F238E27FC236}">
                <a16:creationId xmlns:a16="http://schemas.microsoft.com/office/drawing/2014/main" id="{E57D9427-46C1-4330-83D5-736F1DC8AFC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1138933"/>
            <a:ext cx="5181600" cy="3507712"/>
          </a:xfrm>
        </p:spPr>
      </p:pic>
    </p:spTree>
    <p:extLst>
      <p:ext uri="{BB962C8B-B14F-4D97-AF65-F5344CB8AC3E}">
        <p14:creationId xmlns:p14="http://schemas.microsoft.com/office/powerpoint/2010/main" val="34999201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808C1-CB35-463E-8AE8-CB80543F8C43}"/>
              </a:ext>
            </a:extLst>
          </p:cNvPr>
          <p:cNvSpPr>
            <a:spLocks noGrp="1"/>
          </p:cNvSpPr>
          <p:nvPr>
            <p:ph type="title"/>
          </p:nvPr>
        </p:nvSpPr>
        <p:spPr/>
        <p:txBody>
          <a:bodyPr/>
          <a:lstStyle/>
          <a:p>
            <a:r>
              <a:rPr lang="en-GB" dirty="0"/>
              <a:t>Theories of Ethics</a:t>
            </a:r>
          </a:p>
        </p:txBody>
      </p:sp>
      <p:sp>
        <p:nvSpPr>
          <p:cNvPr id="3" name="Content Placeholder 2">
            <a:extLst>
              <a:ext uri="{FF2B5EF4-FFF2-40B4-BE49-F238E27FC236}">
                <a16:creationId xmlns:a16="http://schemas.microsoft.com/office/drawing/2014/main" id="{26CA6609-0B9C-45A0-9460-7F5E4576A875}"/>
              </a:ext>
            </a:extLst>
          </p:cNvPr>
          <p:cNvSpPr>
            <a:spLocks noGrp="1"/>
          </p:cNvSpPr>
          <p:nvPr>
            <p:ph sz="half" idx="1"/>
          </p:nvPr>
        </p:nvSpPr>
        <p:spPr/>
        <p:txBody>
          <a:bodyPr>
            <a:normAutofit fontScale="85000" lnSpcReduction="10000"/>
          </a:bodyPr>
          <a:lstStyle/>
          <a:p>
            <a:pPr marL="0" indent="0">
              <a:lnSpc>
                <a:spcPct val="160000"/>
              </a:lnSpc>
              <a:buNone/>
            </a:pPr>
            <a:r>
              <a:rPr lang="en-GB" sz="1600" dirty="0"/>
              <a:t>There are many other philosophical and religious approaches to this attempt to systematise our moral valuations – such as Utilitarian ethics focused on encouraging behaviour that benefits the most number of people, Consequentialist ethics, which focuses and values the consequences of an act over the mechanism by which it is performed, or the ethical systems of other religious traditions, such as the </a:t>
            </a:r>
            <a:r>
              <a:rPr lang="en-GB" sz="1600" i="1" dirty="0"/>
              <a:t>dharma</a:t>
            </a:r>
            <a:r>
              <a:rPr lang="en-GB" sz="1600" dirty="0"/>
              <a:t> of Hinduism or the </a:t>
            </a:r>
            <a:r>
              <a:rPr lang="en-GB" sz="1600" i="1" dirty="0" err="1"/>
              <a:t>shari’ah</a:t>
            </a:r>
            <a:r>
              <a:rPr lang="en-GB" sz="1600" i="1" dirty="0"/>
              <a:t> </a:t>
            </a:r>
            <a:r>
              <a:rPr lang="en-GB" sz="1600" dirty="0"/>
              <a:t>of Islam.</a:t>
            </a:r>
            <a:br>
              <a:rPr lang="en-GB" sz="1600" dirty="0"/>
            </a:br>
            <a:br>
              <a:rPr lang="en-GB" sz="1600" dirty="0"/>
            </a:br>
            <a:r>
              <a:rPr lang="en-GB" sz="1600" dirty="0"/>
              <a:t>Generally, our ethical sensibilities are made up of a combination and pastiche of these theories of ethics – ethics is not just rule following, but is much more alive and flexible than that!</a:t>
            </a:r>
          </a:p>
        </p:txBody>
      </p:sp>
      <p:pic>
        <p:nvPicPr>
          <p:cNvPr id="7" name="Content Placeholder 5" descr="A mountain covered in snow&#10;&#10;Description automatically generated with low confidence">
            <a:extLst>
              <a:ext uri="{FF2B5EF4-FFF2-40B4-BE49-F238E27FC236}">
                <a16:creationId xmlns:a16="http://schemas.microsoft.com/office/drawing/2014/main" id="{064E97A1-AFC3-4337-A686-52CEE2FD9672}"/>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472362" y="2823369"/>
            <a:ext cx="2581275" cy="1771650"/>
          </a:xfrm>
        </p:spPr>
      </p:pic>
    </p:spTree>
    <p:extLst>
      <p:ext uri="{BB962C8B-B14F-4D97-AF65-F5344CB8AC3E}">
        <p14:creationId xmlns:p14="http://schemas.microsoft.com/office/powerpoint/2010/main" val="30982154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FA324-2074-4D4A-90D8-7DAB99BAC51B}"/>
              </a:ext>
            </a:extLst>
          </p:cNvPr>
          <p:cNvSpPr>
            <a:spLocks noGrp="1"/>
          </p:cNvSpPr>
          <p:nvPr>
            <p:ph type="title"/>
          </p:nvPr>
        </p:nvSpPr>
        <p:spPr/>
        <p:txBody>
          <a:bodyPr/>
          <a:lstStyle/>
          <a:p>
            <a:r>
              <a:rPr lang="en-GB" dirty="0"/>
              <a:t>Virtue</a:t>
            </a:r>
          </a:p>
        </p:txBody>
      </p:sp>
      <p:sp>
        <p:nvSpPr>
          <p:cNvPr id="3" name="Content Placeholder 2">
            <a:extLst>
              <a:ext uri="{FF2B5EF4-FFF2-40B4-BE49-F238E27FC236}">
                <a16:creationId xmlns:a16="http://schemas.microsoft.com/office/drawing/2014/main" id="{B9EDA51E-4882-4264-9D8F-2C76A8B372BA}"/>
              </a:ext>
            </a:extLst>
          </p:cNvPr>
          <p:cNvSpPr>
            <a:spLocks noGrp="1"/>
          </p:cNvSpPr>
          <p:nvPr>
            <p:ph sz="half" idx="1"/>
          </p:nvPr>
        </p:nvSpPr>
        <p:spPr/>
        <p:txBody>
          <a:bodyPr>
            <a:normAutofit lnSpcReduction="10000"/>
          </a:bodyPr>
          <a:lstStyle/>
          <a:p>
            <a:pPr marL="0" indent="0">
              <a:lnSpc>
                <a:spcPct val="150000"/>
              </a:lnSpc>
              <a:buNone/>
            </a:pPr>
            <a:r>
              <a:rPr lang="en-GB" sz="1600" dirty="0"/>
              <a:t>These moral goods we have been discussing do not only exist as discrete actions, but are also the foundation of temperaments, or virtues that guide our broader ethical behaviour. When we engage in a moral act, the act has ramifications beyond the completion of its performance – often our moral choices are long-term and ongoing through our interactions with others. </a:t>
            </a:r>
          </a:p>
          <a:p>
            <a:pPr marL="0" indent="0">
              <a:lnSpc>
                <a:spcPct val="150000"/>
              </a:lnSpc>
              <a:buNone/>
            </a:pPr>
            <a:r>
              <a:rPr lang="en-GB" sz="1600" dirty="0"/>
              <a:t>This notion – that singular moral acts contribute to a broader theme of morality – is a recurring point of discussion in moral reasoning.</a:t>
            </a:r>
          </a:p>
        </p:txBody>
      </p:sp>
      <p:pic>
        <p:nvPicPr>
          <p:cNvPr id="6" name="Content Placeholder 5">
            <a:extLst>
              <a:ext uri="{FF2B5EF4-FFF2-40B4-BE49-F238E27FC236}">
                <a16:creationId xmlns:a16="http://schemas.microsoft.com/office/drawing/2014/main" id="{E916612E-49D4-4B64-91FA-1A63C002C045}"/>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960699" y="1027906"/>
            <a:ext cx="4273358" cy="4273358"/>
          </a:xfrm>
        </p:spPr>
      </p:pic>
    </p:spTree>
    <p:extLst>
      <p:ext uri="{BB962C8B-B14F-4D97-AF65-F5344CB8AC3E}">
        <p14:creationId xmlns:p14="http://schemas.microsoft.com/office/powerpoint/2010/main" val="33353281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4C6AD-A1E1-449D-93B5-5F1CB6FDA41E}"/>
              </a:ext>
            </a:extLst>
          </p:cNvPr>
          <p:cNvSpPr>
            <a:spLocks noGrp="1"/>
          </p:cNvSpPr>
          <p:nvPr>
            <p:ph type="title"/>
          </p:nvPr>
        </p:nvSpPr>
        <p:spPr/>
        <p:txBody>
          <a:bodyPr/>
          <a:lstStyle/>
          <a:p>
            <a:r>
              <a:rPr lang="en-GB" dirty="0"/>
              <a:t>Virtue</a:t>
            </a:r>
          </a:p>
        </p:txBody>
      </p:sp>
      <p:sp>
        <p:nvSpPr>
          <p:cNvPr id="3" name="Content Placeholder 2">
            <a:extLst>
              <a:ext uri="{FF2B5EF4-FFF2-40B4-BE49-F238E27FC236}">
                <a16:creationId xmlns:a16="http://schemas.microsoft.com/office/drawing/2014/main" id="{C6B2401D-DF0E-4BC6-9ACC-87934016FB5F}"/>
              </a:ext>
            </a:extLst>
          </p:cNvPr>
          <p:cNvSpPr>
            <a:spLocks noGrp="1"/>
          </p:cNvSpPr>
          <p:nvPr>
            <p:ph sz="half" idx="1"/>
          </p:nvPr>
        </p:nvSpPr>
        <p:spPr/>
        <p:txBody>
          <a:bodyPr>
            <a:normAutofit fontScale="70000" lnSpcReduction="20000"/>
          </a:bodyPr>
          <a:lstStyle/>
          <a:p>
            <a:pPr marL="0" indent="0">
              <a:buNone/>
            </a:pPr>
            <a:r>
              <a:rPr lang="en-GB" sz="2800" dirty="0"/>
              <a:t>By acting in a consistently good way, much moral reasoning has supposed that we ‘learn’ how to be better at making morally good choices. </a:t>
            </a:r>
            <a:endParaRPr lang="en-GB" dirty="0"/>
          </a:p>
          <a:p>
            <a:pPr marL="0" indent="0">
              <a:buNone/>
            </a:pPr>
            <a:r>
              <a:rPr lang="en-GB" sz="2800" dirty="0"/>
              <a:t>We practice our morality with each choice we make, and in doing, we gradually develop a guiding moral sense of how to act in new situations. </a:t>
            </a:r>
            <a:endParaRPr lang="en-GB" dirty="0"/>
          </a:p>
          <a:p>
            <a:pPr marL="0" indent="0">
              <a:buNone/>
            </a:pPr>
            <a:r>
              <a:rPr lang="en-GB" dirty="0"/>
              <a:t>This sense is known as </a:t>
            </a:r>
            <a:r>
              <a:rPr lang="en-GB" sz="2800" dirty="0"/>
              <a:t>virtue </a:t>
            </a:r>
            <a:r>
              <a:rPr lang="en-GB" dirty="0"/>
              <a:t>–</a:t>
            </a:r>
            <a:r>
              <a:rPr lang="en-GB" sz="2800" dirty="0"/>
              <a:t> a trait or quality that is associated with development and practice of a  moral good. For example, bravery or temperance, which emerge from morally good choices in specific situations reflect the purpose and grounding of a general moral good.</a:t>
            </a:r>
          </a:p>
          <a:p>
            <a:endParaRPr lang="en-GB" dirty="0"/>
          </a:p>
        </p:txBody>
      </p:sp>
      <p:pic>
        <p:nvPicPr>
          <p:cNvPr id="6" name="Content Placeholder 5" descr="A picture containing text, furniture, rug&#10;&#10;Description automatically generated">
            <a:extLst>
              <a:ext uri="{FF2B5EF4-FFF2-40B4-BE49-F238E27FC236}">
                <a16:creationId xmlns:a16="http://schemas.microsoft.com/office/drawing/2014/main" id="{289A3160-6566-781D-85C3-F023E497A818}"/>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935415" y="550506"/>
            <a:ext cx="4781000" cy="4781000"/>
          </a:xfrm>
        </p:spPr>
      </p:pic>
    </p:spTree>
    <p:extLst>
      <p:ext uri="{BB962C8B-B14F-4D97-AF65-F5344CB8AC3E}">
        <p14:creationId xmlns:p14="http://schemas.microsoft.com/office/powerpoint/2010/main" val="26155996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A041E-5056-4E03-BD89-3B2819071DFA}"/>
              </a:ext>
            </a:extLst>
          </p:cNvPr>
          <p:cNvSpPr>
            <a:spLocks noGrp="1"/>
          </p:cNvSpPr>
          <p:nvPr>
            <p:ph type="title"/>
          </p:nvPr>
        </p:nvSpPr>
        <p:spPr/>
        <p:txBody>
          <a:bodyPr/>
          <a:lstStyle/>
          <a:p>
            <a:r>
              <a:rPr lang="en-GB" dirty="0"/>
              <a:t>Platonic Virtue	</a:t>
            </a:r>
          </a:p>
        </p:txBody>
      </p:sp>
      <p:sp>
        <p:nvSpPr>
          <p:cNvPr id="3" name="Content Placeholder 2">
            <a:extLst>
              <a:ext uri="{FF2B5EF4-FFF2-40B4-BE49-F238E27FC236}">
                <a16:creationId xmlns:a16="http://schemas.microsoft.com/office/drawing/2014/main" id="{2438B4F9-FA6E-4284-8B2D-78BA5A7DB43E}"/>
              </a:ext>
            </a:extLst>
          </p:cNvPr>
          <p:cNvSpPr>
            <a:spLocks noGrp="1"/>
          </p:cNvSpPr>
          <p:nvPr>
            <p:ph sz="half" idx="1"/>
          </p:nvPr>
        </p:nvSpPr>
        <p:spPr/>
        <p:txBody>
          <a:bodyPr>
            <a:normAutofit/>
          </a:bodyPr>
          <a:lstStyle/>
          <a:p>
            <a:pPr marL="0" indent="0">
              <a:lnSpc>
                <a:spcPct val="170000"/>
              </a:lnSpc>
              <a:buNone/>
            </a:pPr>
            <a:r>
              <a:rPr lang="en-GB" sz="1600" dirty="0"/>
              <a:t>For Plato, there are four cardinal virtues, that subsume all others:</a:t>
            </a:r>
            <a:br>
              <a:rPr lang="en-GB" sz="1600" dirty="0"/>
            </a:br>
            <a:r>
              <a:rPr lang="en-GB" sz="1600" b="1" dirty="0"/>
              <a:t>Prudence, Fortitude, Temperance, </a:t>
            </a:r>
            <a:r>
              <a:rPr lang="en-GB" sz="1600" dirty="0"/>
              <a:t>and</a:t>
            </a:r>
            <a:r>
              <a:rPr lang="en-GB" sz="1600" b="1" dirty="0"/>
              <a:t> Justice</a:t>
            </a:r>
            <a:br>
              <a:rPr lang="en-GB" sz="1600" dirty="0"/>
            </a:br>
            <a:br>
              <a:rPr lang="en-GB" sz="1600" dirty="0"/>
            </a:br>
            <a:r>
              <a:rPr lang="en-GB" sz="1600" dirty="0"/>
              <a:t>These virtues guide the way in which we bridge from the foundational moral commitments we have, to the practical ethical application of those commitments – guiding our actions to be just, temperate, fortitudinous, and prudent. </a:t>
            </a:r>
          </a:p>
        </p:txBody>
      </p:sp>
      <p:pic>
        <p:nvPicPr>
          <p:cNvPr id="6" name="Content Placeholder 5" descr="A picture containing text, stone&#10;&#10;Description automatically generated">
            <a:extLst>
              <a:ext uri="{FF2B5EF4-FFF2-40B4-BE49-F238E27FC236}">
                <a16:creationId xmlns:a16="http://schemas.microsoft.com/office/drawing/2014/main" id="{C6FB4990-E62A-42BD-BC2B-6991D1F8103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194367" y="945922"/>
            <a:ext cx="4330940" cy="4251229"/>
          </a:xfrm>
        </p:spPr>
      </p:pic>
    </p:spTree>
    <p:extLst>
      <p:ext uri="{BB962C8B-B14F-4D97-AF65-F5344CB8AC3E}">
        <p14:creationId xmlns:p14="http://schemas.microsoft.com/office/powerpoint/2010/main" val="5556514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07AD4-29B9-4EB9-9B48-BA247CF804E2}"/>
              </a:ext>
            </a:extLst>
          </p:cNvPr>
          <p:cNvSpPr>
            <a:spLocks noGrp="1"/>
          </p:cNvSpPr>
          <p:nvPr>
            <p:ph type="title"/>
          </p:nvPr>
        </p:nvSpPr>
        <p:spPr/>
        <p:txBody>
          <a:bodyPr/>
          <a:lstStyle/>
          <a:p>
            <a:r>
              <a:rPr lang="en-GB" dirty="0"/>
              <a:t>Aristotelian Virtue</a:t>
            </a:r>
          </a:p>
        </p:txBody>
      </p:sp>
      <p:sp>
        <p:nvSpPr>
          <p:cNvPr id="3" name="Content Placeholder 2">
            <a:extLst>
              <a:ext uri="{FF2B5EF4-FFF2-40B4-BE49-F238E27FC236}">
                <a16:creationId xmlns:a16="http://schemas.microsoft.com/office/drawing/2014/main" id="{91609FFA-68DD-4123-BC7E-F8011E4CE769}"/>
              </a:ext>
            </a:extLst>
          </p:cNvPr>
          <p:cNvSpPr>
            <a:spLocks noGrp="1"/>
          </p:cNvSpPr>
          <p:nvPr>
            <p:ph sz="half" idx="1"/>
          </p:nvPr>
        </p:nvSpPr>
        <p:spPr/>
        <p:txBody>
          <a:bodyPr>
            <a:normAutofit/>
          </a:bodyPr>
          <a:lstStyle/>
          <a:p>
            <a:pPr marL="0" indent="0">
              <a:lnSpc>
                <a:spcPct val="160000"/>
              </a:lnSpc>
              <a:buNone/>
            </a:pPr>
            <a:r>
              <a:rPr lang="en-GB" sz="1600" dirty="0"/>
              <a:t>For Aristotle, virtue was the golden point between a lack of a trait and an excess of a trait. </a:t>
            </a:r>
            <a:br>
              <a:rPr lang="en-GB" sz="1600" dirty="0"/>
            </a:br>
            <a:br>
              <a:rPr lang="en-GB" sz="1600" dirty="0"/>
            </a:br>
            <a:r>
              <a:rPr lang="en-GB" sz="1600" dirty="0"/>
              <a:t>An example might be the virtue of courage – for Aristotle, this virtue rested between the extremes of cowardice (a lack of courage) and foolhardiness (an excess of courage). </a:t>
            </a:r>
          </a:p>
          <a:p>
            <a:pPr marL="0" indent="0">
              <a:lnSpc>
                <a:spcPct val="160000"/>
              </a:lnSpc>
              <a:buNone/>
            </a:pPr>
            <a:r>
              <a:rPr lang="en-GB" sz="1600" dirty="0"/>
              <a:t>It is only through the practice of living ethically that one is able to assess and develop the necessary virtuous point for each situation. </a:t>
            </a:r>
          </a:p>
        </p:txBody>
      </p:sp>
      <p:pic>
        <p:nvPicPr>
          <p:cNvPr id="6" name="Content Placeholder 5" descr="A picture containing text&#10;&#10;Description automatically generated">
            <a:extLst>
              <a:ext uri="{FF2B5EF4-FFF2-40B4-BE49-F238E27FC236}">
                <a16:creationId xmlns:a16="http://schemas.microsoft.com/office/drawing/2014/main" id="{4F6911C3-1FA4-45D1-A99D-C6B64777D26F}"/>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470379" y="649966"/>
            <a:ext cx="3558404" cy="4656015"/>
          </a:xfrm>
        </p:spPr>
      </p:pic>
    </p:spTree>
    <p:extLst>
      <p:ext uri="{BB962C8B-B14F-4D97-AF65-F5344CB8AC3E}">
        <p14:creationId xmlns:p14="http://schemas.microsoft.com/office/powerpoint/2010/main" val="15316830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F7DC1-8A01-4DCE-B12B-863931E4DDAF}"/>
              </a:ext>
            </a:extLst>
          </p:cNvPr>
          <p:cNvSpPr>
            <a:spLocks noGrp="1"/>
          </p:cNvSpPr>
          <p:nvPr>
            <p:ph type="title"/>
          </p:nvPr>
        </p:nvSpPr>
        <p:spPr/>
        <p:txBody>
          <a:bodyPr/>
          <a:lstStyle/>
          <a:p>
            <a:r>
              <a:rPr lang="en-GB" dirty="0"/>
              <a:t>Reading</a:t>
            </a:r>
          </a:p>
        </p:txBody>
      </p:sp>
      <p:sp>
        <p:nvSpPr>
          <p:cNvPr id="3" name="Content Placeholder 2">
            <a:extLst>
              <a:ext uri="{FF2B5EF4-FFF2-40B4-BE49-F238E27FC236}">
                <a16:creationId xmlns:a16="http://schemas.microsoft.com/office/drawing/2014/main" id="{CFD1750F-C0DD-433F-880F-8204F16D78FF}"/>
              </a:ext>
            </a:extLst>
          </p:cNvPr>
          <p:cNvSpPr>
            <a:spLocks noGrp="1"/>
          </p:cNvSpPr>
          <p:nvPr>
            <p:ph sz="half" idx="1"/>
          </p:nvPr>
        </p:nvSpPr>
        <p:spPr/>
        <p:txBody>
          <a:bodyPr>
            <a:normAutofit fontScale="77500" lnSpcReduction="20000"/>
          </a:bodyPr>
          <a:lstStyle/>
          <a:p>
            <a:pPr marL="0" indent="0">
              <a:buNone/>
            </a:pPr>
            <a:r>
              <a:rPr lang="en-GB" dirty="0"/>
              <a:t>Throughout this module, we will be dealing with the specifics of Christian and Islamic ethics, but these traditions emerge from and interact with a much broader system of ethical reflection.</a:t>
            </a:r>
            <a:br>
              <a:rPr lang="en-GB" dirty="0"/>
            </a:br>
            <a:br>
              <a:rPr lang="en-GB" dirty="0"/>
            </a:br>
            <a:r>
              <a:rPr lang="en-GB" dirty="0"/>
              <a:t>Details and reading on this broader system can be found in: </a:t>
            </a:r>
            <a:br>
              <a:rPr lang="en-GB" dirty="0"/>
            </a:br>
            <a:br>
              <a:rPr lang="en-GB" dirty="0"/>
            </a:br>
            <a:r>
              <a:rPr lang="en-GB" dirty="0"/>
              <a:t>Irwin, Terence. (2020). </a:t>
            </a:r>
            <a:r>
              <a:rPr lang="en-GB" i="1" dirty="0"/>
              <a:t>Ethics Through History</a:t>
            </a:r>
            <a:r>
              <a:rPr lang="en-GB" dirty="0"/>
              <a:t>. Oxford University Press.</a:t>
            </a:r>
            <a:br>
              <a:rPr lang="en-GB" dirty="0"/>
            </a:br>
            <a:br>
              <a:rPr lang="en-GB" dirty="0"/>
            </a:br>
            <a:br>
              <a:rPr lang="en-GB" dirty="0"/>
            </a:br>
            <a:r>
              <a:rPr lang="en-GB" dirty="0"/>
              <a:t>For this section, pick one of the chapters on Plato, Socrates, or Aristotle</a:t>
            </a:r>
          </a:p>
        </p:txBody>
      </p:sp>
      <p:pic>
        <p:nvPicPr>
          <p:cNvPr id="6" name="Content Placeholder 5">
            <a:extLst>
              <a:ext uri="{FF2B5EF4-FFF2-40B4-BE49-F238E27FC236}">
                <a16:creationId xmlns:a16="http://schemas.microsoft.com/office/drawing/2014/main" id="{AB0D6407-6BA7-4F40-8370-F5B33086670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715249" y="804365"/>
            <a:ext cx="2957299" cy="4498679"/>
          </a:xfrm>
        </p:spPr>
      </p:pic>
    </p:spTree>
    <p:extLst>
      <p:ext uri="{BB962C8B-B14F-4D97-AF65-F5344CB8AC3E}">
        <p14:creationId xmlns:p14="http://schemas.microsoft.com/office/powerpoint/2010/main" val="1178160273"/>
      </p:ext>
    </p:extLst>
  </p:cSld>
  <p:clrMapOvr>
    <a:masterClrMapping/>
  </p:clrMapOvr>
</p:sld>
</file>

<file path=ppt/theme/theme1.xml><?xml version="1.0" encoding="utf-8"?>
<a:theme xmlns:a="http://schemas.openxmlformats.org/drawingml/2006/main" name="Lampe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ampeter" id="{097199B4-6F60-4B1B-8BB4-D42FB22A294A}" vid="{2315F513-19FB-4647-A335-3A24C89C66D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Lampeter</Template>
  <TotalTime>385</TotalTime>
  <Words>2821</Words>
  <Application>Microsoft Office PowerPoint</Application>
  <PresentationFormat>Widescreen</PresentationFormat>
  <Paragraphs>128</Paragraphs>
  <Slides>35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Calibri Light</vt:lpstr>
      <vt:lpstr>Times New Roman</vt:lpstr>
      <vt:lpstr>Lampeter</vt:lpstr>
      <vt:lpstr>Cross Cultural Ethics: Christian and Islamic Approaches</vt:lpstr>
      <vt:lpstr>Introduction </vt:lpstr>
      <vt:lpstr>Initial Admin</vt:lpstr>
      <vt:lpstr>Aims of the Module</vt:lpstr>
      <vt:lpstr>Learning Outcomes</vt:lpstr>
      <vt:lpstr>Structure</vt:lpstr>
      <vt:lpstr>Structure</vt:lpstr>
      <vt:lpstr>Structure</vt:lpstr>
      <vt:lpstr>Expectations </vt:lpstr>
      <vt:lpstr>Assessments</vt:lpstr>
      <vt:lpstr>Assessment One – 40%</vt:lpstr>
      <vt:lpstr>Assessment Two – 60%</vt:lpstr>
      <vt:lpstr>Recommended Reading</vt:lpstr>
      <vt:lpstr>What are Ethics &amp; Morality?</vt:lpstr>
      <vt:lpstr>Ethics and Morality</vt:lpstr>
      <vt:lpstr>Ethics and Morality</vt:lpstr>
      <vt:lpstr>Ethics and Morality</vt:lpstr>
      <vt:lpstr>Ethics and Morality</vt:lpstr>
      <vt:lpstr>Moral Relativity</vt:lpstr>
      <vt:lpstr>Moral Relativism</vt:lpstr>
      <vt:lpstr>Moral Consistency</vt:lpstr>
      <vt:lpstr>Moral (In)Consistency </vt:lpstr>
      <vt:lpstr>Moral (In)Consistency </vt:lpstr>
      <vt:lpstr>Moral (In)Consistency </vt:lpstr>
      <vt:lpstr>Self-Interest</vt:lpstr>
      <vt:lpstr>Self-Interest</vt:lpstr>
      <vt:lpstr>Self-Interest</vt:lpstr>
      <vt:lpstr>Theories of Ethics</vt:lpstr>
      <vt:lpstr>Theories of Ethics</vt:lpstr>
      <vt:lpstr>Theories of Ethics</vt:lpstr>
      <vt:lpstr>Virtue</vt:lpstr>
      <vt:lpstr>Virtue</vt:lpstr>
      <vt:lpstr>Platonic Virtue </vt:lpstr>
      <vt:lpstr>Aristotelian Virtue</vt:lpstr>
      <vt:lpstr>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University Life!</dc:title>
  <dc:creator>Administrator</dc:creator>
  <cp:lastModifiedBy>Angus Slater</cp:lastModifiedBy>
  <cp:revision>34</cp:revision>
  <dcterms:created xsi:type="dcterms:W3CDTF">2018-09-20T09:13:54Z</dcterms:created>
  <dcterms:modified xsi:type="dcterms:W3CDTF">2023-01-15T12:57:06Z</dcterms:modified>
</cp:coreProperties>
</file>