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7.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8.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9.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0.xml" ContentType="application/vnd.openxmlformats-officedocument.presentationml.tags+xml"/>
  <Override PartName="/ppt/notesSlides/notesSlide31.xml" ContentType="application/vnd.openxmlformats-officedocument.presentationml.notesSlide+xml"/>
  <Override PartName="/ppt/tags/tag11.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12.xml" ContentType="application/vnd.openxmlformats-officedocument.presentationml.tags+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394" r:id="rId2"/>
    <p:sldId id="395" r:id="rId3"/>
    <p:sldId id="386" r:id="rId4"/>
    <p:sldId id="286" r:id="rId5"/>
    <p:sldId id="287" r:id="rId6"/>
    <p:sldId id="288" r:id="rId7"/>
    <p:sldId id="289" r:id="rId8"/>
    <p:sldId id="290" r:id="rId9"/>
    <p:sldId id="291" r:id="rId10"/>
    <p:sldId id="292" r:id="rId11"/>
    <p:sldId id="293" r:id="rId12"/>
    <p:sldId id="294" r:id="rId13"/>
    <p:sldId id="295" r:id="rId14"/>
    <p:sldId id="388" r:id="rId15"/>
    <p:sldId id="389" r:id="rId16"/>
    <p:sldId id="391" r:id="rId17"/>
    <p:sldId id="390" r:id="rId18"/>
    <p:sldId id="285" r:id="rId19"/>
    <p:sldId id="393" r:id="rId20"/>
    <p:sldId id="302" r:id="rId21"/>
    <p:sldId id="303" r:id="rId22"/>
    <p:sldId id="305" r:id="rId23"/>
    <p:sldId id="306" r:id="rId24"/>
    <p:sldId id="307" r:id="rId25"/>
    <p:sldId id="308" r:id="rId26"/>
    <p:sldId id="309" r:id="rId27"/>
    <p:sldId id="310" r:id="rId28"/>
    <p:sldId id="313" r:id="rId29"/>
    <p:sldId id="314" r:id="rId30"/>
    <p:sldId id="330" r:id="rId31"/>
    <p:sldId id="331" r:id="rId32"/>
    <p:sldId id="332" r:id="rId33"/>
    <p:sldId id="315" r:id="rId34"/>
    <p:sldId id="316" r:id="rId35"/>
    <p:sldId id="320" r:id="rId36"/>
    <p:sldId id="32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700"/>
    <p:restoredTop sz="68427"/>
  </p:normalViewPr>
  <p:slideViewPr>
    <p:cSldViewPr snapToGrid="0" snapToObjects="1">
      <p:cViewPr varScale="1">
        <p:scale>
          <a:sx n="69" d="100"/>
          <a:sy n="69" d="100"/>
        </p:scale>
        <p:origin x="15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C1F36E-F060-6F48-80C5-9F13C6F8DC9D}" type="datetimeFigureOut">
              <a:rPr lang="en-US" smtClean="0"/>
              <a:t>1/29/2025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DF076-F32E-A04A-AA24-DAA9DF4E32E6}" type="slidenum">
              <a:rPr lang="en-US" smtClean="0"/>
              <a:t>‹#›</a:t>
            </a:fld>
            <a:endParaRPr lang="en-US"/>
          </a:p>
        </p:txBody>
      </p:sp>
    </p:spTree>
    <p:extLst>
      <p:ext uri="{BB962C8B-B14F-4D97-AF65-F5344CB8AC3E}">
        <p14:creationId xmlns:p14="http://schemas.microsoft.com/office/powerpoint/2010/main" val="3012462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3</a:t>
            </a:fld>
            <a:endParaRPr lang="en-US"/>
          </a:p>
        </p:txBody>
      </p:sp>
    </p:spTree>
    <p:extLst>
      <p:ext uri="{BB962C8B-B14F-4D97-AF65-F5344CB8AC3E}">
        <p14:creationId xmlns:p14="http://schemas.microsoft.com/office/powerpoint/2010/main" val="7038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28588"/>
            <a:ext cx="3990975" cy="2246312"/>
          </a:xfrm>
        </p:spPr>
      </p:sp>
      <p:sp>
        <p:nvSpPr>
          <p:cNvPr id="3" name="Notes Placeholder 2"/>
          <p:cNvSpPr>
            <a:spLocks noGrp="1"/>
          </p:cNvSpPr>
          <p:nvPr>
            <p:ph type="body" idx="1"/>
          </p:nvPr>
        </p:nvSpPr>
        <p:spPr>
          <a:xfrm>
            <a:off x="798456" y="2529544"/>
            <a:ext cx="5438140" cy="7160746"/>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59639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1138" y="141288"/>
            <a:ext cx="3382962" cy="1903412"/>
          </a:xfrm>
        </p:spPr>
      </p:sp>
      <p:sp>
        <p:nvSpPr>
          <p:cNvPr id="3" name="Notes Placeholder 2"/>
          <p:cNvSpPr>
            <a:spLocks noGrp="1"/>
          </p:cNvSpPr>
          <p:nvPr>
            <p:ph type="body" idx="1"/>
          </p:nvPr>
        </p:nvSpPr>
        <p:spPr>
          <a:xfrm>
            <a:off x="496337" y="2189178"/>
            <a:ext cx="5438140" cy="7524746"/>
          </a:xfrm>
        </p:spPr>
        <p:txBody>
          <a:bodyPr/>
          <a:lstStyle/>
          <a:p>
            <a:pPr>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663494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6075" y="295275"/>
            <a:ext cx="5954713" cy="3349625"/>
          </a:xfrm>
        </p:spPr>
      </p:sp>
      <p:sp>
        <p:nvSpPr>
          <p:cNvPr id="3" name="Notes Placeholder 2"/>
          <p:cNvSpPr>
            <a:spLocks noGrp="1"/>
          </p:cNvSpPr>
          <p:nvPr>
            <p:ph type="body" idx="1"/>
          </p:nvPr>
        </p:nvSpPr>
        <p:spPr>
          <a:xfrm>
            <a:off x="604238" y="3831801"/>
            <a:ext cx="5438140" cy="5314887"/>
          </a:xfrm>
        </p:spPr>
        <p:txBody>
          <a:bodyPr/>
          <a:lstStyle/>
          <a:p>
            <a:endParaRPr lang="en-GB" altLang="en-US" sz="1400" dirty="0">
              <a:ea typeface="ＭＳ Ｐゴシック" panose="020B0600070205080204" pitchFamily="34" charset="-128"/>
            </a:endParaRPr>
          </a:p>
          <a:p>
            <a:endParaRPr lang="en-GB" altLang="en-US" sz="14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165128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36538"/>
            <a:ext cx="5953125" cy="3349625"/>
          </a:xfrm>
        </p:spPr>
      </p:sp>
      <p:sp>
        <p:nvSpPr>
          <p:cNvPr id="3" name="Notes Placeholder 2"/>
          <p:cNvSpPr>
            <a:spLocks noGrp="1"/>
          </p:cNvSpPr>
          <p:nvPr>
            <p:ph type="body" idx="1"/>
          </p:nvPr>
        </p:nvSpPr>
        <p:spPr>
          <a:xfrm>
            <a:off x="679768" y="4009062"/>
            <a:ext cx="5438140" cy="5054904"/>
          </a:xfrm>
        </p:spPr>
        <p:txBody>
          <a:bodyPr/>
          <a:lstStyle/>
          <a:p>
            <a:pPr>
              <a:buFontTx/>
              <a:buChar char="•"/>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4075665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8000" y="201613"/>
            <a:ext cx="5954713" cy="3349625"/>
          </a:xfrm>
        </p:spPr>
      </p:sp>
      <p:sp>
        <p:nvSpPr>
          <p:cNvPr id="3" name="Notes Placeholder 2"/>
          <p:cNvSpPr>
            <a:spLocks noGrp="1"/>
          </p:cNvSpPr>
          <p:nvPr>
            <p:ph type="body" idx="1"/>
          </p:nvPr>
        </p:nvSpPr>
        <p:spPr>
          <a:xfrm>
            <a:off x="766086" y="3784530"/>
            <a:ext cx="5438140" cy="5775767"/>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932532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1569865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34978658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375303"/>
            <a:ext cx="5438140" cy="6484813"/>
          </a:xfrm>
        </p:spPr>
        <p:txBody>
          <a:bodyPr/>
          <a:lstStyle/>
          <a:p>
            <a:pPr>
              <a:defRPr/>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775040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174898"/>
            <a:ext cx="5438140" cy="7515391"/>
          </a:xfrm>
        </p:spPr>
        <p:txBody>
          <a:bodyPr/>
          <a:lstStyle/>
          <a:p>
            <a:endParaRPr lang="en-GB" sz="1600" dirty="0"/>
          </a:p>
        </p:txBody>
      </p:sp>
    </p:spTree>
    <p:extLst>
      <p:ext uri="{BB962C8B-B14F-4D97-AF65-F5344CB8AC3E}">
        <p14:creationId xmlns:p14="http://schemas.microsoft.com/office/powerpoint/2010/main" val="13322666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0558" y="3512729"/>
            <a:ext cx="5438140" cy="3908614"/>
          </a:xfrm>
        </p:spPr>
        <p:txBody>
          <a:bodyPr/>
          <a:lstStyle/>
          <a:p>
            <a:endParaRPr lang="en-GB" sz="1800" dirty="0"/>
          </a:p>
        </p:txBody>
      </p:sp>
    </p:spTree>
    <p:extLst>
      <p:ext uri="{BB962C8B-B14F-4D97-AF65-F5344CB8AC3E}">
        <p14:creationId xmlns:p14="http://schemas.microsoft.com/office/powerpoint/2010/main" val="3537025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3517678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8367666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22926" y="3240930"/>
            <a:ext cx="5438140" cy="5905758"/>
          </a:xfrm>
        </p:spPr>
        <p:txBody>
          <a:bodyPr/>
          <a:lstStyle/>
          <a:p>
            <a:endParaRPr lang="en-GB" sz="1600" dirty="0"/>
          </a:p>
        </p:txBody>
      </p:sp>
    </p:spTree>
    <p:extLst>
      <p:ext uri="{BB962C8B-B14F-4D97-AF65-F5344CB8AC3E}">
        <p14:creationId xmlns:p14="http://schemas.microsoft.com/office/powerpoint/2010/main" val="37965404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4156588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B050-2C71-F242-8065-BAE6A48C10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5BF0CB-1ECB-D244-A498-D20F22F751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0234C0-9980-1A4A-9D78-1378E2C2617A}"/>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5" name="Footer Placeholder 4">
            <a:extLst>
              <a:ext uri="{FF2B5EF4-FFF2-40B4-BE49-F238E27FC236}">
                <a16:creationId xmlns:a16="http://schemas.microsoft.com/office/drawing/2014/main" id="{7DC6A9BC-CA8C-0A45-B442-4F2D28367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2CE62-5CEA-A349-9053-4F3DA090E17D}"/>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1283010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406D4-174A-F343-BBA2-A70D5A4546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971D07-C3F0-9649-9871-711B2E7D33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5449A7-415A-2F4E-AC78-9EBC90D5BF35}"/>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5" name="Footer Placeholder 4">
            <a:extLst>
              <a:ext uri="{FF2B5EF4-FFF2-40B4-BE49-F238E27FC236}">
                <a16:creationId xmlns:a16="http://schemas.microsoft.com/office/drawing/2014/main" id="{E93C68F5-B332-334A-9963-7C7DC8DF19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98913-2C63-8F45-94DA-109F1CAB5719}"/>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404029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09E6-659F-CA4B-8BC0-27EA65EBAA3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C51164D-0DF8-264C-88E1-EA56526BF7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DC9007-255A-9746-9417-F476EF046460}"/>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5" name="Footer Placeholder 4">
            <a:extLst>
              <a:ext uri="{FF2B5EF4-FFF2-40B4-BE49-F238E27FC236}">
                <a16:creationId xmlns:a16="http://schemas.microsoft.com/office/drawing/2014/main" id="{C30C9CB5-0D6B-5E4A-B8CD-2AE6C369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BA57F7-C9E0-D44C-8F2A-1C89A285BCE2}"/>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3918187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03510-C116-0642-8DE1-555673684B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04B78-AB7D-3441-B54B-76D612C9D0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05AE08C-020A-5D45-A029-4460A6DB26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9FB244-BEF5-394D-8E17-4D47CB182A3F}"/>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6" name="Footer Placeholder 5">
            <a:extLst>
              <a:ext uri="{FF2B5EF4-FFF2-40B4-BE49-F238E27FC236}">
                <a16:creationId xmlns:a16="http://schemas.microsoft.com/office/drawing/2014/main" id="{ADDEF203-4ACB-D647-ACAA-7EF1A165E8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B455E7-E302-A44F-97EB-F5D37475397F}"/>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189379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96B0-35B5-284C-BF94-6BD7B003F0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96ED59-5890-FF45-A3B3-A0326ABA02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129F6C-18EE-D146-8D8A-712E348300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A946FA-3144-274C-89F6-2EF364FE9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F756CBB-818E-8C40-A410-E0EC12F364A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312189-3355-784A-B213-0FCF4530F2FC}"/>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8" name="Footer Placeholder 7">
            <a:extLst>
              <a:ext uri="{FF2B5EF4-FFF2-40B4-BE49-F238E27FC236}">
                <a16:creationId xmlns:a16="http://schemas.microsoft.com/office/drawing/2014/main" id="{335F369D-0D3A-094E-A184-179FFBB69B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DBDE7B-AD93-B944-AB55-5917CEE744A9}"/>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99560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F863-A447-5C4B-AA0E-84ACA806BF8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A86033D-18B2-064F-A60A-8DD9C4D23B58}"/>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4" name="Footer Placeholder 3">
            <a:extLst>
              <a:ext uri="{FF2B5EF4-FFF2-40B4-BE49-F238E27FC236}">
                <a16:creationId xmlns:a16="http://schemas.microsoft.com/office/drawing/2014/main" id="{E93041A6-2B6D-0C4C-B962-4ED9F5CC85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B3363E-91D3-D64C-98E4-3F7BC802532C}"/>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1071112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2F3C9-FFDC-4443-84B1-38598CF8D01E}"/>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3" name="Footer Placeholder 2">
            <a:extLst>
              <a:ext uri="{FF2B5EF4-FFF2-40B4-BE49-F238E27FC236}">
                <a16:creationId xmlns:a16="http://schemas.microsoft.com/office/drawing/2014/main" id="{E44FA682-2205-B445-A4DF-A8628F7F8F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B8F7F6-D853-EC4B-B668-08EE580060FE}"/>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3992978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42C7C-2B1F-0440-92FF-9E5B7F2843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11A052-39FA-5C46-BAF3-972A7195E1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0901482-571F-3348-A377-15DAAD5E0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ABB188-D779-C64F-8816-A1882ABD3431}"/>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6" name="Footer Placeholder 5">
            <a:extLst>
              <a:ext uri="{FF2B5EF4-FFF2-40B4-BE49-F238E27FC236}">
                <a16:creationId xmlns:a16="http://schemas.microsoft.com/office/drawing/2014/main" id="{E4923DF7-94D9-584D-B1EA-D0B52A8CA2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38C044-3C72-5C43-B58B-D3DF631CC728}"/>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898077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C112E-77CE-1444-AE6F-17A0BB71CC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9DD753B-97D3-CC46-A4DB-96FEC94CCB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E07D7C-137D-5F4F-BDD9-BA808D00A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368570-2BAB-4047-8C0B-C3C3C33D1E49}"/>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6" name="Footer Placeholder 5">
            <a:extLst>
              <a:ext uri="{FF2B5EF4-FFF2-40B4-BE49-F238E27FC236}">
                <a16:creationId xmlns:a16="http://schemas.microsoft.com/office/drawing/2014/main" id="{E8D6BB74-12E7-C543-BA92-2BDEC73783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A12491-0B38-3F47-9FEA-0B9F8083FD2F}"/>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047484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82B7-F969-C44E-82E3-68D343894F6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47BC86-3382-1443-8EDE-08153FCDF2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98E173-7E2A-0844-9965-CB29D694B5FF}"/>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5" name="Footer Placeholder 4">
            <a:extLst>
              <a:ext uri="{FF2B5EF4-FFF2-40B4-BE49-F238E27FC236}">
                <a16:creationId xmlns:a16="http://schemas.microsoft.com/office/drawing/2014/main" id="{E344540C-CC99-E146-BB00-E8A8A8DA7A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C3F3C-9DE2-3E4E-AE6E-75BAC7AE0482}"/>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872992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E57817-B26B-184A-90E4-5A3B4C5686A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0A42D-6F2C-704D-AB80-967E0BF3F8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AB6DB8-F726-224F-A1D4-B79349F7C632}"/>
              </a:ext>
            </a:extLst>
          </p:cNvPr>
          <p:cNvSpPr>
            <a:spLocks noGrp="1"/>
          </p:cNvSpPr>
          <p:nvPr>
            <p:ph type="dt" sz="half" idx="10"/>
          </p:nvPr>
        </p:nvSpPr>
        <p:spPr/>
        <p:txBody>
          <a:bodyPr/>
          <a:lstStyle/>
          <a:p>
            <a:fld id="{2855A200-E041-214D-AE88-5DE10601C591}" type="datetimeFigureOut">
              <a:rPr lang="en-US" smtClean="0"/>
              <a:t>1/29/2025</a:t>
            </a:fld>
            <a:endParaRPr lang="en-US"/>
          </a:p>
        </p:txBody>
      </p:sp>
      <p:sp>
        <p:nvSpPr>
          <p:cNvPr id="5" name="Footer Placeholder 4">
            <a:extLst>
              <a:ext uri="{FF2B5EF4-FFF2-40B4-BE49-F238E27FC236}">
                <a16:creationId xmlns:a16="http://schemas.microsoft.com/office/drawing/2014/main" id="{6492EC51-4E38-FD47-B800-F37B520C10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D3F193-6C69-7644-AE09-CF3FF382B593}"/>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726751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13F94B-AA23-E549-B025-536E3885B6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687A3C4-C8A6-E644-AAB9-422AC0D86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E5E85A-1776-074F-9644-156A812944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55A200-E041-214D-AE88-5DE10601C591}" type="datetimeFigureOut">
              <a:rPr lang="en-US" smtClean="0"/>
              <a:t>1/29/2025</a:t>
            </a:fld>
            <a:endParaRPr lang="en-US"/>
          </a:p>
        </p:txBody>
      </p:sp>
      <p:sp>
        <p:nvSpPr>
          <p:cNvPr id="5" name="Footer Placeholder 4">
            <a:extLst>
              <a:ext uri="{FF2B5EF4-FFF2-40B4-BE49-F238E27FC236}">
                <a16:creationId xmlns:a16="http://schemas.microsoft.com/office/drawing/2014/main" id="{24624427-A35C-9E42-A9FB-6330B614AA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BA9957-7366-314F-82AB-4D9330A26D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E1F1C-413B-C04F-BA57-F969358E8A5C}" type="slidenum">
              <a:rPr lang="en-US" smtClean="0"/>
              <a:t>‹#›</a:t>
            </a:fld>
            <a:endParaRPr lang="en-US"/>
          </a:p>
        </p:txBody>
      </p:sp>
    </p:spTree>
    <p:extLst>
      <p:ext uri="{BB962C8B-B14F-4D97-AF65-F5344CB8AC3E}">
        <p14:creationId xmlns:p14="http://schemas.microsoft.com/office/powerpoint/2010/main" val="41546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tags" Target="../tags/tag3.xml"/><Relationship Id="rId7" Type="http://schemas.openxmlformats.org/officeDocument/2006/relationships/image" Target="../media/image14.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3.png"/><Relationship Id="rId5" Type="http://schemas.openxmlformats.org/officeDocument/2006/relationships/notesSlide" Target="../notesSlides/notesSlide5.xml"/><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tags" Target="../tags/tag6.xml"/><Relationship Id="rId7" Type="http://schemas.openxmlformats.org/officeDocument/2006/relationships/image" Target="../media/image22.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21.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1.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49.jpeg"/><Relationship Id="rId4" Type="http://schemas.openxmlformats.org/officeDocument/2006/relationships/image" Target="../media/image48.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50.pn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5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Brake comments on 2020 drink driving provisional figures | Brake">
            <a:extLst>
              <a:ext uri="{FF2B5EF4-FFF2-40B4-BE49-F238E27FC236}">
                <a16:creationId xmlns:a16="http://schemas.microsoft.com/office/drawing/2014/main" id="{1E24D852-BF3D-D0E1-C2D9-2A844CF392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088" y="2736850"/>
            <a:ext cx="6032500" cy="3543300"/>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How long after drinking can I drive? | mustard.co.uk">
            <a:extLst>
              <a:ext uri="{FF2B5EF4-FFF2-40B4-BE49-F238E27FC236}">
                <a16:creationId xmlns:a16="http://schemas.microsoft.com/office/drawing/2014/main" id="{CCCE1280-B88F-394C-1D91-E2A5A831A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75" y="2736850"/>
            <a:ext cx="5384800" cy="35433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2211D48-D87F-3C88-73C8-0378F6F7CD4C}"/>
              </a:ext>
            </a:extLst>
          </p:cNvPr>
          <p:cNvSpPr>
            <a:spLocks noGrp="1"/>
          </p:cNvSpPr>
          <p:nvPr>
            <p:ph type="ctrTitle"/>
          </p:nvPr>
        </p:nvSpPr>
        <p:spPr>
          <a:xfrm>
            <a:off x="526073" y="466578"/>
            <a:ext cx="11139854" cy="930447"/>
          </a:xfrm>
        </p:spPr>
        <p:txBody>
          <a:bodyPr>
            <a:normAutofit/>
          </a:bodyPr>
          <a:lstStyle/>
          <a:p>
            <a:r>
              <a:rPr lang="en-US" sz="5400">
                <a:solidFill>
                  <a:srgbClr val="FFFFFF"/>
                </a:solidFill>
              </a:rPr>
              <a:t>BMPL4010 – Response Policing </a:t>
            </a:r>
          </a:p>
        </p:txBody>
      </p:sp>
      <p:sp>
        <p:nvSpPr>
          <p:cNvPr id="3" name="Subtitle 2">
            <a:extLst>
              <a:ext uri="{FF2B5EF4-FFF2-40B4-BE49-F238E27FC236}">
                <a16:creationId xmlns:a16="http://schemas.microsoft.com/office/drawing/2014/main" id="{74B0D5DC-F84B-C5C9-A59A-B080F5FB6BEC}"/>
              </a:ext>
            </a:extLst>
          </p:cNvPr>
          <p:cNvSpPr>
            <a:spLocks noGrp="1"/>
          </p:cNvSpPr>
          <p:nvPr>
            <p:ph type="subTitle" idx="1"/>
          </p:nvPr>
        </p:nvSpPr>
        <p:spPr>
          <a:xfrm>
            <a:off x="1524000" y="1525638"/>
            <a:ext cx="9144000" cy="420001"/>
          </a:xfrm>
        </p:spPr>
        <p:txBody>
          <a:bodyPr>
            <a:normAutofit/>
          </a:bodyPr>
          <a:lstStyle/>
          <a:p>
            <a:r>
              <a:rPr lang="en-US" sz="2000" dirty="0">
                <a:solidFill>
                  <a:srgbClr val="E5A845"/>
                </a:solidFill>
              </a:rPr>
              <a:t>Drink/ Drug Driving  </a:t>
            </a:r>
          </a:p>
        </p:txBody>
      </p:sp>
    </p:spTree>
    <p:extLst>
      <p:ext uri="{BB962C8B-B14F-4D97-AF65-F5344CB8AC3E}">
        <p14:creationId xmlns:p14="http://schemas.microsoft.com/office/powerpoint/2010/main" val="2479971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5D9A8-6B9D-C43C-1610-D61DD678E250}"/>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Today’s Learning Outcomes </a:t>
            </a:r>
          </a:p>
        </p:txBody>
      </p:sp>
      <p:pic>
        <p:nvPicPr>
          <p:cNvPr id="2050" name="Picture 2" descr="Drink Driving, Have You Been Caught? – Drinkdriving.org">
            <a:extLst>
              <a:ext uri="{FF2B5EF4-FFF2-40B4-BE49-F238E27FC236}">
                <a16:creationId xmlns:a16="http://schemas.microsoft.com/office/drawing/2014/main" id="{211FF1B5-922C-CD20-965C-4373A4416F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84" r="1" b="1415"/>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A9A2000-BE54-EE6F-94F4-C6D8260B09A6}"/>
              </a:ext>
            </a:extLst>
          </p:cNvPr>
          <p:cNvSpPr txBox="1"/>
          <p:nvPr/>
        </p:nvSpPr>
        <p:spPr>
          <a:xfrm>
            <a:off x="7546848" y="2516777"/>
            <a:ext cx="3803904" cy="36601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altLang="en-US" sz="1400" b="0" baseline="0" dirty="0"/>
          </a:p>
          <a:p>
            <a:pPr marL="228600" lvl="0" indent="-228600">
              <a:lnSpc>
                <a:spcPct val="90000"/>
              </a:lnSpc>
              <a:spcAft>
                <a:spcPts val="600"/>
              </a:spcAft>
              <a:buFont typeface="Arial" panose="020B0604020202020204" pitchFamily="34" charset="0"/>
              <a:buChar char="•"/>
            </a:pPr>
            <a:r>
              <a:rPr lang="en-US" sz="1400" b="0" dirty="0">
                <a:effectLst/>
              </a:rPr>
              <a:t>Identify the principles of legislation under Section 4 Road Traffic Act 1988, Section 5 Road Traffic Act 1988 and Section 6 Road Traffic Act 1988.</a:t>
            </a:r>
          </a:p>
          <a:p>
            <a:pPr marL="228600" lvl="0" indent="-228600">
              <a:lnSpc>
                <a:spcPct val="90000"/>
              </a:lnSpc>
              <a:spcAft>
                <a:spcPts val="600"/>
              </a:spcAft>
              <a:buFont typeface="Arial" panose="020B0604020202020204" pitchFamily="34" charset="0"/>
              <a:buChar char="•"/>
            </a:pPr>
            <a:r>
              <a:rPr lang="en-US" sz="1400" b="0" dirty="0">
                <a:effectLst/>
              </a:rPr>
              <a:t>State the Powers of Arrest that are available to officers under Section 6 Road Traffic Act 1988.</a:t>
            </a:r>
          </a:p>
          <a:p>
            <a:pPr marL="228600" lvl="0" indent="-228600">
              <a:lnSpc>
                <a:spcPct val="90000"/>
              </a:lnSpc>
              <a:spcAft>
                <a:spcPts val="600"/>
              </a:spcAft>
              <a:buFont typeface="Arial" panose="020B0604020202020204" pitchFamily="34" charset="0"/>
              <a:buChar char="•"/>
            </a:pPr>
            <a:r>
              <a:rPr lang="en-US" sz="1400" b="0" dirty="0">
                <a:effectLst/>
              </a:rPr>
              <a:t>Explain the Police Station procedure including blood and urine samples should they be required under Section 7 Road Traffic Act 1988.</a:t>
            </a:r>
          </a:p>
          <a:p>
            <a:pPr marL="228600" lvl="0" indent="-228600">
              <a:lnSpc>
                <a:spcPct val="90000"/>
              </a:lnSpc>
              <a:spcAft>
                <a:spcPts val="600"/>
              </a:spcAft>
              <a:buFont typeface="Arial" panose="020B0604020202020204" pitchFamily="34" charset="0"/>
              <a:buChar char="•"/>
            </a:pPr>
            <a:r>
              <a:rPr lang="en-US" sz="1400" b="0" dirty="0">
                <a:effectLst/>
              </a:rPr>
              <a:t>Explain the Hospital Procedure in relation to persons suspected of drink or drug driving.</a:t>
            </a:r>
          </a:p>
          <a:p>
            <a:pPr marL="228600" lvl="0" indent="-228600">
              <a:lnSpc>
                <a:spcPct val="90000"/>
              </a:lnSpc>
              <a:spcAft>
                <a:spcPts val="600"/>
              </a:spcAft>
              <a:buFont typeface="Arial" panose="020B0604020202020204" pitchFamily="34" charset="0"/>
              <a:buChar char="•"/>
            </a:pPr>
            <a:r>
              <a:rPr lang="en-US" sz="1400" b="0" dirty="0">
                <a:effectLst/>
              </a:rPr>
              <a:t>Describe the Powers of Entry that are available to officers under Section 6 Road Traffic Act 1988.</a:t>
            </a:r>
          </a:p>
          <a:p>
            <a:pPr indent="-228600">
              <a:lnSpc>
                <a:spcPct val="90000"/>
              </a:lnSpc>
              <a:spcAft>
                <a:spcPts val="600"/>
              </a:spcAft>
              <a:buFont typeface="Arial" panose="020B0604020202020204" pitchFamily="34" charset="0"/>
              <a:buChar char="•"/>
            </a:pPr>
            <a:endParaRPr lang="en-US" altLang="en-US" sz="1400" baseline="0" dirty="0"/>
          </a:p>
        </p:txBody>
      </p:sp>
    </p:spTree>
    <p:extLst>
      <p:ext uri="{BB962C8B-B14F-4D97-AF65-F5344CB8AC3E}">
        <p14:creationId xmlns:p14="http://schemas.microsoft.com/office/powerpoint/2010/main" val="2979352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261C8-A02C-AD40-AEB0-23CACA82380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Drink / Drug Driving Investigations</a:t>
            </a:r>
          </a:p>
        </p:txBody>
      </p:sp>
      <p:sp>
        <p:nvSpPr>
          <p:cNvPr id="3" name="Content Placeholder 2">
            <a:extLst>
              <a:ext uri="{FF2B5EF4-FFF2-40B4-BE49-F238E27FC236}">
                <a16:creationId xmlns:a16="http://schemas.microsoft.com/office/drawing/2014/main" id="{25757062-5A6B-9845-8B9A-CB39559B8DE0}"/>
              </a:ext>
            </a:extLst>
          </p:cNvPr>
          <p:cNvSpPr>
            <a:spLocks noGrp="1"/>
          </p:cNvSpPr>
          <p:nvPr>
            <p:ph idx="1"/>
          </p:nvPr>
        </p:nvSpPr>
        <p:spPr>
          <a:xfrm>
            <a:off x="1544278" y="1645723"/>
            <a:ext cx="9144000" cy="420001"/>
          </a:xfrm>
        </p:spPr>
        <p:txBody>
          <a:bodyPr vert="horz" lIns="91440" tIns="45720" rIns="91440" bIns="45720" rtlCol="0">
            <a:normAutofit fontScale="92500" lnSpcReduction="10000"/>
          </a:bodyPr>
          <a:lstStyle/>
          <a:p>
            <a:pPr marL="0" indent="0" algn="ctr">
              <a:buNone/>
            </a:pPr>
            <a:r>
              <a:rPr lang="en-US" dirty="0">
                <a:solidFill>
                  <a:srgbClr val="FF7F60"/>
                </a:solidFill>
              </a:rPr>
              <a:t>What do we already know? </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44" name="Picture 4" descr="Suspected Barrow drug driver hit taxi after running red light - court | The  Mail">
            <a:extLst>
              <a:ext uri="{FF2B5EF4-FFF2-40B4-BE49-F238E27FC236}">
                <a16:creationId xmlns:a16="http://schemas.microsoft.com/office/drawing/2014/main" id="{17BAF933-91EA-C943-9BA7-416B802717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649520"/>
            <a:ext cx="5455917" cy="3552233"/>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42" name="Picture 2" descr="WYPTheCost - Drink/Drug Drive Campaign | West Yorkshire Police">
            <a:extLst>
              <a:ext uri="{FF2B5EF4-FFF2-40B4-BE49-F238E27FC236}">
                <a16:creationId xmlns:a16="http://schemas.microsoft.com/office/drawing/2014/main" id="{48E9C163-F2F4-664C-A5EA-C4C1766460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897980"/>
            <a:ext cx="5455917" cy="3055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94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
          <p:cNvSpPr txBox="1">
            <a:spLocks noChangeArrowheads="1"/>
          </p:cNvSpPr>
          <p:nvPr/>
        </p:nvSpPr>
        <p:spPr bwMode="auto">
          <a:xfrm>
            <a:off x="0" y="1187923"/>
            <a:ext cx="5507664" cy="2862322"/>
          </a:xfrm>
          <a:prstGeom prst="rect">
            <a:avLst/>
          </a:prstGeom>
          <a:solidFill>
            <a:schemeClr val="accent6">
              <a:lumMod val="60000"/>
              <a:lumOff val="4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FF0000"/>
                </a:solidFill>
                <a:latin typeface="+mn-lt"/>
                <a:cs typeface="Arial" panose="020B0604020202020204" pitchFamily="34" charset="0"/>
              </a:rPr>
              <a:t>Intention</a:t>
            </a:r>
            <a:r>
              <a:rPr lang="en-GB" altLang="en-US" sz="3600" dirty="0">
                <a:solidFill>
                  <a:srgbClr val="002060"/>
                </a:solidFill>
                <a:latin typeface="+mn-lt"/>
                <a:cs typeface="Arial" panose="020B0604020202020204" pitchFamily="34" charset="0"/>
              </a:rPr>
              <a:t> + </a:t>
            </a:r>
            <a:r>
              <a:rPr lang="en-GB" altLang="en-US" sz="3600" b="1" dirty="0">
                <a:solidFill>
                  <a:srgbClr val="FF0000"/>
                </a:solidFill>
                <a:latin typeface="+mn-lt"/>
                <a:cs typeface="Arial" panose="020B0604020202020204" pitchFamily="34" charset="0"/>
              </a:rPr>
              <a:t>Actions</a:t>
            </a:r>
          </a:p>
          <a:p>
            <a:pPr algn="ctr" eaLnBrk="1" hangingPunct="1">
              <a:spcBef>
                <a:spcPct val="0"/>
              </a:spcBef>
              <a:buFontTx/>
              <a:buNone/>
            </a:pPr>
            <a:endParaRPr lang="en-GB" altLang="en-US" sz="3600" dirty="0">
              <a:solidFill>
                <a:srgbClr val="002060"/>
              </a:solidFill>
              <a:latin typeface="+mn-lt"/>
              <a:cs typeface="Arial" panose="020B0604020202020204" pitchFamily="34" charset="0"/>
            </a:endParaRPr>
          </a:p>
          <a:p>
            <a:pPr algn="ctr" eaLnBrk="1" hangingPunct="1">
              <a:spcBef>
                <a:spcPct val="0"/>
              </a:spcBef>
              <a:buFontTx/>
              <a:buNone/>
            </a:pPr>
            <a:r>
              <a:rPr lang="en-GB" altLang="en-US" sz="3600" dirty="0">
                <a:solidFill>
                  <a:srgbClr val="002060"/>
                </a:solidFill>
                <a:latin typeface="+mn-lt"/>
                <a:cs typeface="Arial" panose="020B0604020202020204" pitchFamily="34" charset="0"/>
              </a:rPr>
              <a:t>Not necessary to prove person was capable of achieving it</a:t>
            </a:r>
          </a:p>
        </p:txBody>
      </p:sp>
      <p:sp>
        <p:nvSpPr>
          <p:cNvPr id="6" name="TextBox 5"/>
          <p:cNvSpPr txBox="1"/>
          <p:nvPr/>
        </p:nvSpPr>
        <p:spPr>
          <a:xfrm>
            <a:off x="0" y="155170"/>
            <a:ext cx="9189069" cy="830997"/>
          </a:xfrm>
          <a:prstGeom prst="rect">
            <a:avLst/>
          </a:prstGeom>
          <a:solidFill>
            <a:schemeClr val="accent6">
              <a:lumMod val="60000"/>
              <a:lumOff val="40000"/>
            </a:schemeClr>
          </a:solidFill>
        </p:spPr>
        <p:txBody>
          <a:bodyPr wrap="square" rtlCol="0">
            <a:spAutoFit/>
          </a:bodyPr>
          <a:lstStyle/>
          <a:p>
            <a:r>
              <a:rPr lang="en-GB" sz="4800" b="1" dirty="0">
                <a:solidFill>
                  <a:schemeClr val="bg1"/>
                </a:solidFill>
              </a:rPr>
              <a:t>Attempt to Drive</a:t>
            </a:r>
          </a:p>
        </p:txBody>
      </p:sp>
      <p:sp>
        <p:nvSpPr>
          <p:cNvPr id="7" name="TextBox 6">
            <a:extLst>
              <a:ext uri="{FF2B5EF4-FFF2-40B4-BE49-F238E27FC236}">
                <a16:creationId xmlns:a16="http://schemas.microsoft.com/office/drawing/2014/main" id="{738FE5F1-3711-1642-ABD0-92BA5723C5C6}"/>
              </a:ext>
            </a:extLst>
          </p:cNvPr>
          <p:cNvSpPr txBox="1"/>
          <p:nvPr/>
        </p:nvSpPr>
        <p:spPr>
          <a:xfrm>
            <a:off x="6611587" y="6213408"/>
            <a:ext cx="6097978" cy="369332"/>
          </a:xfrm>
          <a:prstGeom prst="rect">
            <a:avLst/>
          </a:prstGeom>
          <a:noFill/>
        </p:spPr>
        <p:txBody>
          <a:bodyPr wrap="square">
            <a:spAutoFit/>
          </a:bodyPr>
          <a:lstStyle/>
          <a:p>
            <a:r>
              <a:rPr lang="en-GB" sz="1800" b="1" i="1" dirty="0">
                <a:solidFill>
                  <a:srgbClr val="FF0000"/>
                </a:solidFill>
                <a:latin typeface="Arial" panose="020B0604020202020204" pitchFamily="34" charset="0"/>
                <a:cs typeface="Arial" panose="020B0604020202020204" pitchFamily="34" charset="0"/>
              </a:rPr>
              <a:t>‘…more than merely preparatory…’ </a:t>
            </a:r>
            <a:endParaRPr lang="en-US" i="1" dirty="0">
              <a:solidFill>
                <a:srgbClr val="FF0000"/>
              </a:solidFill>
            </a:endParaRPr>
          </a:p>
        </p:txBody>
      </p:sp>
      <p:sp>
        <p:nvSpPr>
          <p:cNvPr id="8" name="TextBox 7">
            <a:extLst>
              <a:ext uri="{FF2B5EF4-FFF2-40B4-BE49-F238E27FC236}">
                <a16:creationId xmlns:a16="http://schemas.microsoft.com/office/drawing/2014/main" id="{279FC243-CC8D-8949-B86D-0D5619F41E32}"/>
              </a:ext>
            </a:extLst>
          </p:cNvPr>
          <p:cNvSpPr txBox="1"/>
          <p:nvPr/>
        </p:nvSpPr>
        <p:spPr>
          <a:xfrm>
            <a:off x="6684338" y="1187923"/>
            <a:ext cx="3850038" cy="4801314"/>
          </a:xfrm>
          <a:prstGeom prst="rect">
            <a:avLst/>
          </a:prstGeom>
          <a:noFill/>
        </p:spPr>
        <p:txBody>
          <a:bodyPr wrap="square">
            <a:spAutoFit/>
          </a:bodyPr>
          <a:lstStyle/>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person sitting at the wheel of a car trying to get a key into the ignition, could be ‘attempting’, even if the keys being used were the wrong ones for the car.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Kelly v Hogan (1982)</a:t>
            </a:r>
            <a:br>
              <a:rPr lang="en-GB" altLang="en-US" sz="1800" i="1" dirty="0">
                <a:latin typeface="Arial" panose="020B0604020202020204" pitchFamily="34" charset="0"/>
                <a:ea typeface="ＭＳ Ｐゴシック" panose="020B0600070205080204" pitchFamily="34" charset="-128"/>
                <a:cs typeface="Arial" panose="020B0604020202020204" pitchFamily="34" charset="0"/>
              </a:rPr>
            </a:br>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motorcyclist could be convicted of ‘attempting’ to drive whilst disqualified when he pushed his motor cycle 6 yards towards the entrance of a public road where he was about to ride it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(Shaw v Knill (1974). </a:t>
            </a:r>
          </a:p>
        </p:txBody>
      </p:sp>
      <p:sp>
        <p:nvSpPr>
          <p:cNvPr id="10" name="TextBox 9">
            <a:extLst>
              <a:ext uri="{FF2B5EF4-FFF2-40B4-BE49-F238E27FC236}">
                <a16:creationId xmlns:a16="http://schemas.microsoft.com/office/drawing/2014/main" id="{755540A8-B03E-3847-8B11-1C90BAC8B565}"/>
              </a:ext>
            </a:extLst>
          </p:cNvPr>
          <p:cNvSpPr txBox="1"/>
          <p:nvPr/>
        </p:nvSpPr>
        <p:spPr>
          <a:xfrm>
            <a:off x="1043812" y="4459082"/>
            <a:ext cx="3550722" cy="1754326"/>
          </a:xfrm>
          <a:prstGeom prst="rect">
            <a:avLst/>
          </a:prstGeom>
          <a:noFill/>
        </p:spPr>
        <p:txBody>
          <a:bodyPr wrap="square">
            <a:spAutoFit/>
          </a:bodyPr>
          <a:lstStyle/>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The fact that a vehicle is incapable of being driven, say because of a mechanical fault, will not prevent a charge involving an attempt to drive (</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R v Farrance 1978)</a:t>
            </a: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a:spLocks noChangeArrowheads="1"/>
          </p:cNvSpPr>
          <p:nvPr/>
        </p:nvSpPr>
        <p:spPr bwMode="auto">
          <a:xfrm>
            <a:off x="0" y="1116725"/>
            <a:ext cx="47388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Not clearly defined under </a:t>
            </a:r>
          </a:p>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Road Traffic Act 1988</a:t>
            </a: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r>
              <a:rPr lang="en-GB" altLang="en-US" sz="2800" dirty="0">
                <a:solidFill>
                  <a:srgbClr val="002060"/>
                </a:solidFill>
                <a:latin typeface="Calibri" panose="020F0502020204030204" pitchFamily="34" charset="0"/>
                <a:cs typeface="Calibri" panose="020F0502020204030204" pitchFamily="34" charset="0"/>
              </a:rPr>
              <a:t>A close connection between  the defendant and control of the vehicle is required</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927" y="5012580"/>
            <a:ext cx="4407824" cy="1845420"/>
          </a:xfrm>
          <a:prstGeom prst="rect">
            <a:avLst/>
          </a:prstGeom>
        </p:spPr>
      </p:pic>
      <p:sp>
        <p:nvSpPr>
          <p:cNvPr id="8" name="TextBox 7"/>
          <p:cNvSpPr txBox="1"/>
          <p:nvPr/>
        </p:nvSpPr>
        <p:spPr>
          <a:xfrm>
            <a:off x="0" y="202537"/>
            <a:ext cx="8417397"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In Charge</a:t>
            </a:r>
          </a:p>
        </p:txBody>
      </p:sp>
      <p:sp>
        <p:nvSpPr>
          <p:cNvPr id="9" name="TextBox 8">
            <a:extLst>
              <a:ext uri="{FF2B5EF4-FFF2-40B4-BE49-F238E27FC236}">
                <a16:creationId xmlns:a16="http://schemas.microsoft.com/office/drawing/2014/main" id="{6BF75ED5-5E99-3146-A6CD-6B71D4123F11}"/>
              </a:ext>
            </a:extLst>
          </p:cNvPr>
          <p:cNvSpPr txBox="1"/>
          <p:nvPr/>
        </p:nvSpPr>
        <p:spPr>
          <a:xfrm>
            <a:off x="7453194" y="2796912"/>
            <a:ext cx="4407823" cy="3693319"/>
          </a:xfrm>
          <a:prstGeom prst="rect">
            <a:avLst/>
          </a:prstGeom>
          <a:solidFill>
            <a:schemeClr val="accent6">
              <a:lumMod val="60000"/>
              <a:lumOff val="40000"/>
            </a:schemeClr>
          </a:solidFill>
        </p:spPr>
        <p:txBody>
          <a:bodyPr wrap="square">
            <a:spAutoFit/>
          </a:bodyPr>
          <a:lstStyle/>
          <a:p>
            <a:pPr>
              <a:defRPr/>
            </a:pPr>
            <a:r>
              <a:rPr lang="en-GB" sz="1800" dirty="0">
                <a:latin typeface="Arial" panose="020B0604020202020204" pitchFamily="34" charset="0"/>
                <a:cs typeface="Arial" panose="020B0604020202020204" pitchFamily="34" charset="0"/>
              </a:rPr>
              <a:t>To determine whether a person can be deemed to be ‘in charge’ of a vehicle the following would be relevant:</a:t>
            </a:r>
          </a:p>
          <a:p>
            <a:pPr>
              <a:defRPr/>
            </a:pPr>
            <a:endParaRPr lang="en-GB" sz="1800" dirty="0">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Whether the defendant had the keys for the vehicle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Where the defendant was in relation to the vehicle at the time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What evidence there is of the defendant’s intention to take control of the vehicle</a:t>
            </a:r>
          </a:p>
        </p:txBody>
      </p:sp>
      <p:pic>
        <p:nvPicPr>
          <p:cNvPr id="12290" name="Picture 2" descr="Sleeping In The Car: How To Stay Legal and Safe - Moonbow by DubsLabs">
            <a:extLst>
              <a:ext uri="{FF2B5EF4-FFF2-40B4-BE49-F238E27FC236}">
                <a16:creationId xmlns:a16="http://schemas.microsoft.com/office/drawing/2014/main" id="{D3E30961-A186-874C-85DB-40A7ED601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1302" y="1208974"/>
            <a:ext cx="2714385" cy="22733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Majority of drivers wrongly judge drink-drive limit | RAC Drive">
            <a:extLst>
              <a:ext uri="{FF2B5EF4-FFF2-40B4-BE49-F238E27FC236}">
                <a16:creationId xmlns:a16="http://schemas.microsoft.com/office/drawing/2014/main" id="{911277EA-64F7-B74E-8304-B26DE8B356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8299" y="494924"/>
            <a:ext cx="2808690" cy="1845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193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Client\G$\CKP Images\Traffic\MPV 4.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433217" y="121234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lient\G$\CKP Images\Traffic\MPV 2.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8047793" y="1238947"/>
            <a:ext cx="2689225" cy="171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descr="\\Client\G$\CKP Images\Traffic\Van.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7960480" y="4245841"/>
            <a:ext cx="2776538"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4"/>
          <p:cNvSpPr txBox="1">
            <a:spLocks noChangeArrowheads="1"/>
          </p:cNvSpPr>
          <p:nvPr/>
        </p:nvSpPr>
        <p:spPr bwMode="auto">
          <a:xfrm>
            <a:off x="838667" y="4183496"/>
            <a:ext cx="549088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mechanically propelled vehicle </a:t>
            </a:r>
          </a:p>
          <a:p>
            <a:pPr algn="ctr" eaLnBrk="1" hangingPunct="1">
              <a:spcBef>
                <a:spcPct val="0"/>
              </a:spcBef>
              <a:buFontTx/>
              <a:buNone/>
            </a:pPr>
            <a:r>
              <a:rPr lang="en-GB" altLang="en-US" sz="2800" dirty="0">
                <a:solidFill>
                  <a:srgbClr val="002060"/>
                </a:solidFill>
                <a:latin typeface="+mn-lt"/>
                <a:cs typeface="Arial" panose="020B0604020202020204" pitchFamily="34" charset="0"/>
              </a:rPr>
              <a:t>intended or adapted for use on roads</a:t>
            </a:r>
          </a:p>
        </p:txBody>
      </p:sp>
      <p:sp>
        <p:nvSpPr>
          <p:cNvPr id="8" name="TextBox 7"/>
          <p:cNvSpPr txBox="1"/>
          <p:nvPr/>
        </p:nvSpPr>
        <p:spPr>
          <a:xfrm>
            <a:off x="0" y="231340"/>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Motor Vehicle</a:t>
            </a:r>
          </a:p>
        </p:txBody>
      </p:sp>
    </p:spTree>
    <p:extLst>
      <p:ext uri="{BB962C8B-B14F-4D97-AF65-F5344CB8AC3E}">
        <p14:creationId xmlns:p14="http://schemas.microsoft.com/office/powerpoint/2010/main" val="1126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6418454" y="2211674"/>
            <a:ext cx="367387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‘Any place to which the public have access whether on payment or otherwise’</a:t>
            </a:r>
          </a:p>
        </p:txBody>
      </p:sp>
      <p:sp>
        <p:nvSpPr>
          <p:cNvPr id="5" name="TextBox 4"/>
          <p:cNvSpPr txBox="1"/>
          <p:nvPr/>
        </p:nvSpPr>
        <p:spPr>
          <a:xfrm>
            <a:off x="0" y="267271"/>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Public Place</a:t>
            </a:r>
          </a:p>
        </p:txBody>
      </p:sp>
      <p:pic>
        <p:nvPicPr>
          <p:cNvPr id="15362" name="Picture 2" descr="Safetipin | What makes a public space safe?">
            <a:extLst>
              <a:ext uri="{FF2B5EF4-FFF2-40B4-BE49-F238E27FC236}">
                <a16:creationId xmlns:a16="http://schemas.microsoft.com/office/drawing/2014/main" id="{3CC0BA04-852D-024E-8A28-24CC89542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668" y="227330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3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7910283" y="741391"/>
            <a:ext cx="3397017"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a:latin typeface="+mj-lt"/>
                <a:ea typeface="+mj-ea"/>
                <a:cs typeface="+mj-cs"/>
              </a:rPr>
              <a:t>Points to Prove</a:t>
            </a:r>
          </a:p>
        </p:txBody>
      </p:sp>
      <p:pic>
        <p:nvPicPr>
          <p:cNvPr id="17410" name="Picture 2" descr="Driving Whilst Unfit Through Drugs or Drink | Driving Defences">
            <a:extLst>
              <a:ext uri="{FF2B5EF4-FFF2-40B4-BE49-F238E27FC236}">
                <a16:creationId xmlns:a16="http://schemas.microsoft.com/office/drawing/2014/main" id="{9684BEB6-9D87-8E4A-B94E-BFFB5EE22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33" r="15296" b="-1"/>
          <a:stretch/>
        </p:blipFill>
        <p:spPr bwMode="auto">
          <a:xfrm>
            <a:off x="884698" y="877413"/>
            <a:ext cx="6406903"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17415" name="Group 17414">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17416" name="Rectangle 17415">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2"/>
          <p:cNvSpPr txBox="1">
            <a:spLocks/>
          </p:cNvSpPr>
          <p:nvPr/>
        </p:nvSpPr>
        <p:spPr>
          <a:xfrm>
            <a:off x="7910284" y="2533476"/>
            <a:ext cx="3405415" cy="344783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en-US" altLang="en-US" sz="1900"/>
              <a:t>Sufficient to prove that the person’s ability to drive was impaired because of consumption of drink (alcohol) or drugs</a:t>
            </a:r>
          </a:p>
          <a:p>
            <a:pPr>
              <a:spcBef>
                <a:spcPct val="0"/>
              </a:spcBef>
            </a:pPr>
            <a:endParaRPr lang="en-US" altLang="en-US" sz="1900"/>
          </a:p>
          <a:p>
            <a:pPr>
              <a:spcBef>
                <a:spcPct val="0"/>
              </a:spcBef>
            </a:pPr>
            <a:r>
              <a:rPr lang="en-US" altLang="en-US" sz="1900"/>
              <a:t>Evidence required is similar to that required to prove drunkenness</a:t>
            </a:r>
          </a:p>
          <a:p>
            <a:pPr>
              <a:spcBef>
                <a:spcPct val="0"/>
              </a:spcBef>
            </a:pPr>
            <a:endParaRPr lang="en-US" altLang="en-US" sz="1900"/>
          </a:p>
          <a:p>
            <a:pPr>
              <a:spcBef>
                <a:spcPct val="0"/>
              </a:spcBef>
            </a:pPr>
            <a:r>
              <a:rPr lang="en-US" altLang="en-US" sz="1900"/>
              <a:t>Doctor’s opinion and your observations will be important</a:t>
            </a:r>
          </a:p>
          <a:p>
            <a:pPr marL="0"/>
            <a:endParaRPr lang="en-US" sz="1900"/>
          </a:p>
        </p:txBody>
      </p:sp>
    </p:spTree>
    <p:extLst>
      <p:ext uri="{BB962C8B-B14F-4D97-AF65-F5344CB8AC3E}">
        <p14:creationId xmlns:p14="http://schemas.microsoft.com/office/powerpoint/2010/main" val="1029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4102" y="1584958"/>
            <a:ext cx="5355436" cy="4401205"/>
          </a:xfrm>
          <a:prstGeom prst="rect">
            <a:avLst/>
          </a:prstGeom>
        </p:spPr>
        <p:txBody>
          <a:bodyPr wrap="square">
            <a:spAutoFit/>
          </a:bodyPr>
          <a:lstStyle/>
          <a:p>
            <a:pPr algn="ctr"/>
            <a:r>
              <a:rPr lang="en-GB" sz="2800" dirty="0">
                <a:solidFill>
                  <a:srgbClr val="002060"/>
                </a:solidFill>
              </a:rPr>
              <a:t>It is a defence for a person charged with an offence to prove that at the time he is alleged to have committed the offence the circumstances were such that there was no likelihood of him driving the vehicle whilst the proportion of alcohol in his breath, blood or urine remained likely to exceed the prescribed limit.</a:t>
            </a:r>
          </a:p>
        </p:txBody>
      </p:sp>
      <p:sp>
        <p:nvSpPr>
          <p:cNvPr id="5" name="TextBox 4"/>
          <p:cNvSpPr txBox="1"/>
          <p:nvPr/>
        </p:nvSpPr>
        <p:spPr>
          <a:xfrm>
            <a:off x="0" y="283045"/>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Section 5 Road Traffic Act 1988: Defence</a:t>
            </a:r>
          </a:p>
        </p:txBody>
      </p:sp>
      <p:pic>
        <p:nvPicPr>
          <p:cNvPr id="19460" name="Picture 4" descr="VILAS COUNTY TEEN COURT – Extension Vilas County">
            <a:extLst>
              <a:ext uri="{FF2B5EF4-FFF2-40B4-BE49-F238E27FC236}">
                <a16:creationId xmlns:a16="http://schemas.microsoft.com/office/drawing/2014/main" id="{4690AA7E-1B10-7C4E-9333-20F4965DE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168" y="1584958"/>
            <a:ext cx="3758704" cy="366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5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2"/>
          <p:cNvSpPr txBox="1">
            <a:spLocks/>
          </p:cNvSpPr>
          <p:nvPr/>
        </p:nvSpPr>
        <p:spPr>
          <a:xfrm>
            <a:off x="463138" y="1272961"/>
            <a:ext cx="10455071"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It is a defence for a person charged with an offence under this section to show that – </a:t>
            </a:r>
          </a:p>
          <a:p>
            <a:pPr marL="457200" indent="-457200">
              <a:buFontTx/>
              <a:buAutoNum type="alphaLcParenR"/>
              <a:defRPr/>
            </a:pPr>
            <a:r>
              <a:rPr lang="en-GB" sz="2400" dirty="0">
                <a:solidFill>
                  <a:srgbClr val="002060"/>
                </a:solidFill>
              </a:rPr>
              <a:t>The specified controlled drug had been prescribed or supplied to him for medical or dental purposes,</a:t>
            </a:r>
          </a:p>
          <a:p>
            <a:pPr marL="0" indent="0">
              <a:buNone/>
              <a:defRPr/>
            </a:pPr>
            <a:endParaRPr lang="en-GB" sz="2400" dirty="0">
              <a:solidFill>
                <a:srgbClr val="002060"/>
              </a:solidFill>
            </a:endParaRPr>
          </a:p>
          <a:p>
            <a:pPr marL="0" indent="0">
              <a:buNone/>
              <a:defRPr/>
            </a:pPr>
            <a:r>
              <a:rPr lang="en-GB" sz="2400" dirty="0">
                <a:solidFill>
                  <a:srgbClr val="002060"/>
                </a:solidFill>
              </a:rPr>
              <a:t>b)   He took the drug in accordance with any directions given by the person whom the drug was prescribed or supplied, and with any accompanying instructions given by the manufacturer or distributor of the drug, and</a:t>
            </a:r>
          </a:p>
        </p:txBody>
      </p:sp>
      <p:sp>
        <p:nvSpPr>
          <p:cNvPr id="21" name="Content Placeholder 2"/>
          <p:cNvSpPr txBox="1">
            <a:spLocks/>
          </p:cNvSpPr>
          <p:nvPr/>
        </p:nvSpPr>
        <p:spPr>
          <a:xfrm>
            <a:off x="463138" y="4616335"/>
            <a:ext cx="10455071" cy="224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pPr>
            <a:r>
              <a:rPr lang="en-GB" altLang="en-US" sz="2400" dirty="0">
                <a:solidFill>
                  <a:srgbClr val="002060"/>
                </a:solidFill>
              </a:rPr>
              <a:t>c)  His possession of the drug immediately before taking it was not unlawful under Section 5(1) of the Misuse of Drugs Act 1971 (restriction of possession  of controlled drugs) because of an exemption in regulations made under Section 7 of that Act (authorisation of activities otherwise unlawful under foregoing provisions).</a:t>
            </a:r>
          </a:p>
        </p:txBody>
      </p:sp>
      <p:sp>
        <p:nvSpPr>
          <p:cNvPr id="5" name="TextBox 4"/>
          <p:cNvSpPr txBox="1"/>
          <p:nvPr/>
        </p:nvSpPr>
        <p:spPr>
          <a:xfrm>
            <a:off x="1865484" y="139647"/>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Section 5A Road Traffic Act 1988: Defences</a:t>
            </a:r>
          </a:p>
        </p:txBody>
      </p:sp>
    </p:spTree>
    <p:extLst>
      <p:ext uri="{BB962C8B-B14F-4D97-AF65-F5344CB8AC3E}">
        <p14:creationId xmlns:p14="http://schemas.microsoft.com/office/powerpoint/2010/main" val="242202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1314756" y="5198715"/>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chemeClr val="bg1"/>
                </a:solidFill>
                <a:latin typeface="+mn-lt"/>
                <a:ea typeface="+mn-ea"/>
              </a:rPr>
              <a:t>Police Officers can only test 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4654296"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Tests</a:t>
            </a:r>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Indicates if proportion of alcohol in breath exceeds the prescribed limit</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Alcohol Consumed after the Event</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the driver drinks alcohol  while still driving </a:t>
            </a:r>
          </a:p>
          <a:p>
            <a:pPr>
              <a:lnSpc>
                <a:spcPct val="90000"/>
              </a:lnSpc>
              <a:spcBef>
                <a:spcPct val="0"/>
              </a:spcBef>
              <a:spcAft>
                <a:spcPts val="600"/>
              </a:spcAft>
              <a:buNone/>
            </a:pPr>
            <a:r>
              <a:rPr lang="en-US" altLang="en-US" sz="2000" dirty="0">
                <a:solidFill>
                  <a:schemeClr val="tx1"/>
                </a:solidFill>
                <a:latin typeface="+mn-lt"/>
                <a:ea typeface="+mn-ea"/>
              </a:rPr>
              <a:t>(**</a:t>
            </a:r>
            <a:r>
              <a:rPr lang="en-US" altLang="en-US" sz="2000" b="1" dirty="0">
                <a:solidFill>
                  <a:schemeClr val="tx1"/>
                </a:solidFill>
                <a:latin typeface="+mn-lt"/>
                <a:ea typeface="+mn-ea"/>
              </a:rPr>
              <a:t>Remember</a:t>
            </a:r>
            <a:r>
              <a:rPr lang="en-US" altLang="en-US" sz="2000" dirty="0">
                <a:solidFill>
                  <a:schemeClr val="tx1"/>
                </a:solidFill>
                <a:latin typeface="+mn-lt"/>
                <a:ea typeface="+mn-ea"/>
              </a:rPr>
              <a:t> to wait </a:t>
            </a:r>
            <a:r>
              <a:rPr lang="en-US" altLang="en-US" sz="2000" b="1" dirty="0">
                <a:solidFill>
                  <a:schemeClr val="tx1"/>
                </a:solidFill>
                <a:latin typeface="+mn-lt"/>
                <a:ea typeface="+mn-ea"/>
              </a:rPr>
              <a:t>20 mins </a:t>
            </a:r>
            <a:r>
              <a:rPr lang="en-US" altLang="en-US" sz="2000" dirty="0">
                <a:solidFill>
                  <a:schemeClr val="tx1"/>
                </a:solidFill>
                <a:latin typeface="+mn-lt"/>
                <a:ea typeface="+mn-ea"/>
              </a:rPr>
              <a:t>from time of last drink**)</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has stopped driving then try and prevent them from drinking.</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alleges they have had a drink since the incident gather evidence to assist with ‘back calculation’.</a:t>
            </a:r>
          </a:p>
        </p:txBody>
      </p:sp>
      <p:pic>
        <p:nvPicPr>
          <p:cNvPr id="25602" name="Picture 2" descr="Can you smoke or eat while driving and other driving myths answered | RAC  Drive">
            <a:extLst>
              <a:ext uri="{FF2B5EF4-FFF2-40B4-BE49-F238E27FC236}">
                <a16:creationId xmlns:a16="http://schemas.microsoft.com/office/drawing/2014/main" id="{B15F0612-8958-7446-92E8-A9F8AB2A03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66" r="2232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846019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Impairment Tests</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Unfit to drive through drink or drugs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Series of physical and psychomotor tests administered by specially trained officers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Test may be carried out at the scene or at a police station</a:t>
            </a:r>
          </a:p>
        </p:txBody>
      </p:sp>
      <p:pic>
        <p:nvPicPr>
          <p:cNvPr id="8" name="Picture 2" descr="\\Client\G$\CKP Images\Traffic\Field impairment test.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952" r="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19608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F37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524256" y="516804"/>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Preliminary Drug Tests</a:t>
            </a: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Drug-driving limits and roadside testing to be introduced - BBC News">
            <a:extLst>
              <a:ext uri="{FF2B5EF4-FFF2-40B4-BE49-F238E27FC236}">
                <a16:creationId xmlns:a16="http://schemas.microsoft.com/office/drawing/2014/main" id="{8C3BDBE7-9D33-AC46-926C-3030A6C668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50" y="2660287"/>
            <a:ext cx="6512298" cy="364688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4"/>
          <p:cNvSpPr txBox="1">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3600" dirty="0">
                <a:solidFill>
                  <a:srgbClr val="FFFFFF"/>
                </a:solidFill>
                <a:latin typeface="+mn-lt"/>
                <a:ea typeface="+mn-ea"/>
              </a:rPr>
              <a:t>Sweat or saliva samples</a:t>
            </a:r>
          </a:p>
          <a:p>
            <a:pPr indent="-228600">
              <a:lnSpc>
                <a:spcPct val="90000"/>
              </a:lnSpc>
              <a:spcBef>
                <a:spcPct val="0"/>
              </a:spcBef>
              <a:spcAft>
                <a:spcPts val="600"/>
              </a:spcAft>
              <a:buFont typeface="Arial" panose="020B0604020202020204" pitchFamily="34" charset="0"/>
              <a:buChar char="•"/>
            </a:pPr>
            <a:endParaRPr lang="en-US" altLang="en-US" sz="3600" dirty="0">
              <a:solidFill>
                <a:srgbClr val="FFFFFF"/>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3600" dirty="0">
              <a:solidFill>
                <a:srgbClr val="FFFFFF"/>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3600" dirty="0">
                <a:solidFill>
                  <a:srgbClr val="FFFFFF"/>
                </a:solidFill>
                <a:latin typeface="+mn-lt"/>
                <a:ea typeface="+mn-ea"/>
              </a:rPr>
              <a:t>Test may be administered at the scene or at a police station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2999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Section 6(6) Road Traffic Act 1988</a:t>
            </a:r>
          </a:p>
        </p:txBody>
      </p:sp>
      <p:pic>
        <p:nvPicPr>
          <p:cNvPr id="27650" name="Picture 2" descr="119 drunk drivers arrested within 24 hours">
            <a:extLst>
              <a:ext uri="{FF2B5EF4-FFF2-40B4-BE49-F238E27FC236}">
                <a16:creationId xmlns:a16="http://schemas.microsoft.com/office/drawing/2014/main" id="{93144102-5435-4A4B-A353-767AFBBC94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82" r="3506"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5"/>
          <p:cNvSpPr txBox="1">
            <a:spLocks noChangeArrowheads="1"/>
          </p:cNvSpPr>
          <p:nvPr/>
        </p:nvSpPr>
        <p:spPr bwMode="auto">
          <a:xfrm>
            <a:off x="7534486" y="1966012"/>
            <a:ext cx="3803904"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2200" dirty="0">
                <a:solidFill>
                  <a:schemeClr val="tx1"/>
                </a:solidFill>
                <a:latin typeface="+mn-lt"/>
                <a:ea typeface="+mn-ea"/>
              </a:rPr>
              <a:t>A person commits an offence if, without </a:t>
            </a:r>
            <a:r>
              <a:rPr lang="en-US" altLang="en-US" sz="2200" b="1" dirty="0">
                <a:solidFill>
                  <a:schemeClr val="tx1"/>
                </a:solidFill>
                <a:latin typeface="+mn-lt"/>
                <a:ea typeface="+mn-ea"/>
              </a:rPr>
              <a:t>reasonable excuse, </a:t>
            </a:r>
            <a:r>
              <a:rPr lang="en-US" altLang="en-US" sz="2200" dirty="0">
                <a:solidFill>
                  <a:schemeClr val="tx1"/>
                </a:solidFill>
                <a:latin typeface="+mn-lt"/>
                <a:ea typeface="+mn-ea"/>
              </a:rPr>
              <a:t>they </a:t>
            </a:r>
            <a:r>
              <a:rPr lang="en-US" altLang="en-US" sz="2200" dirty="0">
                <a:latin typeface="+mn-lt"/>
                <a:ea typeface="+mn-ea"/>
              </a:rPr>
              <a:t>fail to co-operate </a:t>
            </a:r>
            <a:r>
              <a:rPr lang="en-US" altLang="en-US" sz="2200" dirty="0">
                <a:solidFill>
                  <a:schemeClr val="tx1"/>
                </a:solidFill>
                <a:latin typeface="+mn-lt"/>
                <a:ea typeface="+mn-ea"/>
              </a:rPr>
              <a:t>with a preliminary test in pursuance of a requirement imposed under this section.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27652" name="Picture 4" descr="Niton Equipment 999 Hiatt Rigid Handcuffs Nickel Police, Security, Tactical  Kit, Clothing &amp; Footwear">
            <a:extLst>
              <a:ext uri="{FF2B5EF4-FFF2-40B4-BE49-F238E27FC236}">
                <a16:creationId xmlns:a16="http://schemas.microsoft.com/office/drawing/2014/main" id="{C64CF007-BFA0-724F-8D90-13EAA76460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4139" y="139647"/>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BD2E876-1972-DF46-82F3-9E2B63A21841}"/>
              </a:ext>
            </a:extLst>
          </p:cNvPr>
          <p:cNvSpPr txBox="1"/>
          <p:nvPr/>
        </p:nvSpPr>
        <p:spPr>
          <a:xfrm>
            <a:off x="7918704" y="5626197"/>
            <a:ext cx="3292433" cy="1415772"/>
          </a:xfrm>
          <a:prstGeom prst="rect">
            <a:avLst/>
          </a:prstGeom>
          <a:noFill/>
        </p:spPr>
        <p:txBody>
          <a:bodyPr wrap="square">
            <a:spAutoFit/>
          </a:bodyPr>
          <a:lstStyle/>
          <a:p>
            <a:pPr algn="ctr" eaLnBrk="0" fontAlgn="base" hangingPunct="0">
              <a:spcBef>
                <a:spcPct val="30000"/>
              </a:spcBef>
              <a:spcAft>
                <a:spcPct val="0"/>
              </a:spcAft>
              <a:defRPr/>
            </a:pPr>
            <a:r>
              <a:rPr lang="en-GB" altLang="en-US" sz="18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 person may not be arrested under Section 6D while at hospital as a patient.</a:t>
            </a:r>
          </a:p>
          <a:p>
            <a:endParaRPr lang="en-GB" altLang="en-US" sz="3200" dirty="0">
              <a:ea typeface="ＭＳ Ｐゴシック" panose="020B0600070205080204" pitchFamily="34" charset="-128"/>
            </a:endParaRPr>
          </a:p>
        </p:txBody>
      </p:sp>
    </p:spTree>
    <p:extLst>
      <p:ext uri="{BB962C8B-B14F-4D97-AF65-F5344CB8AC3E}">
        <p14:creationId xmlns:p14="http://schemas.microsoft.com/office/powerpoint/2010/main" val="28814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4"/>
          <p:cNvSpPr txBox="1">
            <a:spLocks noChangeArrowheads="1"/>
          </p:cNvSpPr>
          <p:nvPr/>
        </p:nvSpPr>
        <p:spPr bwMode="auto">
          <a:xfrm>
            <a:off x="1678675" y="1753491"/>
            <a:ext cx="48071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Physical or mental inability to undertake the test</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Unable to understand the requirement to take the test</a:t>
            </a:r>
          </a:p>
        </p:txBody>
      </p:sp>
      <p:pic>
        <p:nvPicPr>
          <p:cNvPr id="10" name="Picture 2" descr="\\Client\G$\CKP Images\Searching Individuals\Reasonable 1.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t="35198"/>
          <a:stretch/>
        </p:blipFill>
        <p:spPr bwMode="auto">
          <a:xfrm rot="1493688">
            <a:off x="6834988" y="1992501"/>
            <a:ext cx="4456788" cy="29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0" y="267271"/>
            <a:ext cx="8280920" cy="584775"/>
          </a:xfrm>
          <a:prstGeom prst="rect">
            <a:avLst/>
          </a:prstGeom>
          <a:solidFill>
            <a:srgbClr val="7030A0"/>
          </a:solidFill>
        </p:spPr>
        <p:txBody>
          <a:bodyPr wrap="square" rtlCol="0">
            <a:spAutoFit/>
          </a:bodyPr>
          <a:lstStyle/>
          <a:p>
            <a:pPr algn="ctr"/>
            <a:r>
              <a:rPr lang="en-GB" sz="3200" b="1" dirty="0">
                <a:solidFill>
                  <a:schemeClr val="bg1"/>
                </a:solidFill>
              </a:rPr>
              <a:t>‘Reasonable Excuse’</a:t>
            </a:r>
          </a:p>
        </p:txBody>
      </p:sp>
    </p:spTree>
    <p:extLst>
      <p:ext uri="{BB962C8B-B14F-4D97-AF65-F5344CB8AC3E}">
        <p14:creationId xmlns:p14="http://schemas.microsoft.com/office/powerpoint/2010/main" val="104825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2" name="TextBox 4"/>
          <p:cNvSpPr txBox="1">
            <a:spLocks noChangeArrowheads="1"/>
          </p:cNvSpPr>
          <p:nvPr/>
        </p:nvSpPr>
        <p:spPr bwMode="auto">
          <a:xfrm>
            <a:off x="183148" y="2052387"/>
            <a:ext cx="713205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 constable may arrest a person without warrant if, as a result of a preliminary breath test, the constable</a:t>
            </a:r>
            <a:r>
              <a:rPr lang="en-GB" altLang="en-US" sz="3200" b="1" dirty="0">
                <a:solidFill>
                  <a:srgbClr val="002060"/>
                </a:solidFill>
                <a:latin typeface="+mn-lt"/>
                <a:cs typeface="Arial" panose="020B0604020202020204" pitchFamily="34" charset="0"/>
              </a:rPr>
              <a:t> </a:t>
            </a:r>
            <a:r>
              <a:rPr lang="en-GB" altLang="en-US" sz="3200" b="1" dirty="0">
                <a:solidFill>
                  <a:srgbClr val="FF0000"/>
                </a:solidFill>
                <a:latin typeface="+mn-lt"/>
                <a:cs typeface="Arial" panose="020B0604020202020204" pitchFamily="34" charset="0"/>
              </a:rPr>
              <a:t>reasonably suspects </a:t>
            </a:r>
            <a:r>
              <a:rPr lang="en-GB" altLang="en-US" sz="3200" dirty="0">
                <a:solidFill>
                  <a:srgbClr val="002060"/>
                </a:solidFill>
                <a:latin typeface="+mn-lt"/>
                <a:cs typeface="Arial" panose="020B0604020202020204" pitchFamily="34" charset="0"/>
              </a:rPr>
              <a:t>that the proportion of alcohol in the person’s breath or blood </a:t>
            </a:r>
            <a:r>
              <a:rPr lang="en-GB" altLang="en-US" sz="3200" b="1" dirty="0">
                <a:solidFill>
                  <a:srgbClr val="FF0000"/>
                </a:solidFill>
                <a:latin typeface="+mn-lt"/>
                <a:cs typeface="Arial" panose="020B0604020202020204" pitchFamily="34" charset="0"/>
              </a:rPr>
              <a:t>exceeds the prescribed limit</a:t>
            </a:r>
          </a:p>
        </p:txBody>
      </p:sp>
      <p:sp>
        <p:nvSpPr>
          <p:cNvPr id="7" name="TextBox 6"/>
          <p:cNvSpPr txBox="1"/>
          <p:nvPr/>
        </p:nvSpPr>
        <p:spPr>
          <a:xfrm>
            <a:off x="0" y="279145"/>
            <a:ext cx="8280920" cy="584775"/>
          </a:xfrm>
          <a:prstGeom prst="rect">
            <a:avLst/>
          </a:prstGeom>
          <a:solidFill>
            <a:srgbClr val="7030A0"/>
          </a:solidFill>
        </p:spPr>
        <p:txBody>
          <a:bodyPr wrap="square" rtlCol="0">
            <a:spAutoFit/>
          </a:bodyPr>
          <a:lstStyle/>
          <a:p>
            <a:pPr algn="ctr"/>
            <a:r>
              <a:rPr lang="en-GB" sz="3200" b="1" dirty="0">
                <a:solidFill>
                  <a:schemeClr val="bg1"/>
                </a:solidFill>
              </a:rPr>
              <a:t>Powers of Arrest</a:t>
            </a:r>
          </a:p>
        </p:txBody>
      </p:sp>
      <p:sp>
        <p:nvSpPr>
          <p:cNvPr id="2" name="Rectangle 1"/>
          <p:cNvSpPr/>
          <p:nvPr/>
        </p:nvSpPr>
        <p:spPr>
          <a:xfrm>
            <a:off x="342490" y="5795399"/>
            <a:ext cx="4651530" cy="461665"/>
          </a:xfrm>
          <a:prstGeom prst="rect">
            <a:avLst/>
          </a:prstGeom>
          <a:solidFill>
            <a:srgbClr val="7030A0"/>
          </a:solidFill>
          <a:ln>
            <a:solidFill>
              <a:schemeClr val="tx1"/>
            </a:solidFill>
          </a:ln>
        </p:spPr>
        <p:txBody>
          <a:bodyPr wrap="none">
            <a:spAutoFit/>
          </a:bodyPr>
          <a:lstStyle/>
          <a:p>
            <a:r>
              <a:rPr lang="en-GB" altLang="en-US" sz="2400" b="1" dirty="0">
                <a:solidFill>
                  <a:schemeClr val="bg1"/>
                </a:solidFill>
                <a:cs typeface="Arial" panose="020B0604020202020204" pitchFamily="34" charset="0"/>
              </a:rPr>
              <a:t>Section 6D(1) Road Traffic Act 1988</a:t>
            </a:r>
            <a:endParaRPr lang="en-GB" sz="2400" b="1" dirty="0">
              <a:solidFill>
                <a:schemeClr val="bg1"/>
              </a:solidFill>
            </a:endParaRPr>
          </a:p>
        </p:txBody>
      </p:sp>
      <p:pic>
        <p:nvPicPr>
          <p:cNvPr id="28674" name="Picture 2" descr="Handcuffs Batons Restraint Equipment - TCH UK - Total Control Handcuffs">
            <a:extLst>
              <a:ext uri="{FF2B5EF4-FFF2-40B4-BE49-F238E27FC236}">
                <a16:creationId xmlns:a16="http://schemas.microsoft.com/office/drawing/2014/main" id="{F0E7D130-5E02-304E-A445-9DF6FC09B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1672" y="219710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46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7" name="TextBox 4"/>
          <p:cNvSpPr txBox="1">
            <a:spLocks noChangeArrowheads="1"/>
          </p:cNvSpPr>
          <p:nvPr/>
        </p:nvSpPr>
        <p:spPr bwMode="auto">
          <a:xfrm>
            <a:off x="313776" y="1659285"/>
            <a:ext cx="743989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cs typeface="Arial" panose="020B0604020202020204" pitchFamily="34" charset="0"/>
              </a:rPr>
              <a:t>A constable may arrest a person without warrant if, </a:t>
            </a:r>
          </a:p>
          <a:p>
            <a:pPr algn="ctr" eaLnBrk="1" hangingPunct="1">
              <a:spcBef>
                <a:spcPct val="0"/>
              </a:spcBef>
              <a:buFontTx/>
              <a:buNone/>
            </a:pPr>
            <a:endParaRPr lang="en-GB" altLang="en-US" sz="2800" b="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person </a:t>
            </a:r>
            <a:r>
              <a:rPr lang="en-GB" altLang="en-US" sz="2800" dirty="0">
                <a:solidFill>
                  <a:srgbClr val="FF0000"/>
                </a:solidFill>
                <a:latin typeface="+mn-lt"/>
                <a:cs typeface="Arial" panose="020B0604020202020204" pitchFamily="34" charset="0"/>
              </a:rPr>
              <a:t>fails to co-operate </a:t>
            </a:r>
            <a:r>
              <a:rPr lang="en-GB" altLang="en-US" sz="2800" b="0" dirty="0">
                <a:solidFill>
                  <a:srgbClr val="002060"/>
                </a:solidFill>
                <a:latin typeface="+mn-lt"/>
                <a:cs typeface="Arial" panose="020B0604020202020204" pitchFamily="34" charset="0"/>
              </a:rPr>
              <a:t>with a preliminary test in pursuance of a requirement imposed under Sec 6</a:t>
            </a:r>
          </a:p>
          <a:p>
            <a:pPr algn="ctr" eaLnBrk="1" hangingPunct="1">
              <a:spcBef>
                <a:spcPct val="0"/>
              </a:spcBef>
              <a:buFontTx/>
              <a:buNone/>
            </a:pPr>
            <a:r>
              <a:rPr lang="en-GB" altLang="en-US" sz="2800" dirty="0">
                <a:solidFill>
                  <a:srgbClr val="FF0000"/>
                </a:solidFill>
                <a:latin typeface="+mn-lt"/>
                <a:cs typeface="Arial" panose="020B0604020202020204" pitchFamily="34" charset="0"/>
              </a:rPr>
              <a:t>and</a:t>
            </a: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constable </a:t>
            </a:r>
            <a:r>
              <a:rPr lang="en-GB" altLang="en-US" sz="2800" dirty="0">
                <a:solidFill>
                  <a:srgbClr val="FF0000"/>
                </a:solidFill>
                <a:latin typeface="+mn-lt"/>
                <a:cs typeface="Arial" panose="020B0604020202020204" pitchFamily="34" charset="0"/>
              </a:rPr>
              <a:t>reasonably suspects </a:t>
            </a:r>
            <a:r>
              <a:rPr lang="en-GB" altLang="en-US" sz="2800" b="0" dirty="0">
                <a:solidFill>
                  <a:srgbClr val="002060"/>
                </a:solidFill>
                <a:latin typeface="+mn-lt"/>
                <a:cs typeface="Arial" panose="020B0604020202020204" pitchFamily="34" charset="0"/>
              </a:rPr>
              <a:t>that the person has alcohol or a drug in his body or is under the influence of a drug</a:t>
            </a:r>
          </a:p>
        </p:txBody>
      </p:sp>
      <p:sp>
        <p:nvSpPr>
          <p:cNvPr id="8" name="TextBox 7"/>
          <p:cNvSpPr txBox="1"/>
          <p:nvPr/>
        </p:nvSpPr>
        <p:spPr>
          <a:xfrm>
            <a:off x="0" y="383138"/>
            <a:ext cx="8280920" cy="646331"/>
          </a:xfrm>
          <a:prstGeom prst="rect">
            <a:avLst/>
          </a:prstGeom>
          <a:solidFill>
            <a:srgbClr val="7030A0"/>
          </a:solidFill>
        </p:spPr>
        <p:txBody>
          <a:bodyPr wrap="square" rtlCol="0">
            <a:spAutoFit/>
          </a:bodyPr>
          <a:lstStyle/>
          <a:p>
            <a:pPr algn="ctr"/>
            <a:r>
              <a:rPr lang="en-GB" sz="3600" b="1" dirty="0">
                <a:solidFill>
                  <a:schemeClr val="bg1"/>
                </a:solidFill>
              </a:rPr>
              <a:t>Powers of Arrest</a:t>
            </a:r>
          </a:p>
        </p:txBody>
      </p:sp>
      <p:sp>
        <p:nvSpPr>
          <p:cNvPr id="2" name="Rectangle 1"/>
          <p:cNvSpPr/>
          <p:nvPr/>
        </p:nvSpPr>
        <p:spPr>
          <a:xfrm>
            <a:off x="1814695" y="6318714"/>
            <a:ext cx="4651530" cy="461665"/>
          </a:xfrm>
          <a:prstGeom prst="rect">
            <a:avLst/>
          </a:prstGeom>
          <a:solidFill>
            <a:srgbClr val="7030A0"/>
          </a:solidFill>
          <a:ln>
            <a:solidFill>
              <a:schemeClr val="tx1"/>
            </a:solidFill>
          </a:ln>
        </p:spPr>
        <p:txBody>
          <a:bodyPr wrap="none">
            <a:spAutoFit/>
          </a:bodyPr>
          <a:lstStyle/>
          <a:p>
            <a:pPr algn="ctr">
              <a:spcBef>
                <a:spcPct val="0"/>
              </a:spcBef>
            </a:pPr>
            <a:r>
              <a:rPr lang="en-GB" altLang="en-US" sz="2400" b="1" dirty="0">
                <a:solidFill>
                  <a:schemeClr val="bg1"/>
                </a:solidFill>
                <a:cs typeface="Arial" panose="020B0604020202020204" pitchFamily="34" charset="0"/>
              </a:rPr>
              <a:t>Section 6D(2) Road Traffic Act 1988</a:t>
            </a:r>
          </a:p>
        </p:txBody>
      </p:sp>
      <p:pic>
        <p:nvPicPr>
          <p:cNvPr id="29698" name="Picture 2" descr="Handcuffs on the Belt of a UK Security G... | Stock Video | Pond5">
            <a:extLst>
              <a:ext uri="{FF2B5EF4-FFF2-40B4-BE49-F238E27FC236}">
                <a16:creationId xmlns:a16="http://schemas.microsoft.com/office/drawing/2014/main" id="{97CC16B1-0485-F745-844C-C0B946BF1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0688" y="2083659"/>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82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699049" y="1329360"/>
            <a:ext cx="6347161"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defRPr/>
            </a:pPr>
            <a:r>
              <a:rPr lang="en-GB" sz="2400" dirty="0">
                <a:solidFill>
                  <a:srgbClr val="002060"/>
                </a:solidFill>
              </a:rPr>
              <a:t>BLOOD or URINE can </a:t>
            </a:r>
            <a:r>
              <a:rPr lang="en-GB" sz="2400" b="1" dirty="0">
                <a:solidFill>
                  <a:srgbClr val="FF0000"/>
                </a:solidFill>
              </a:rPr>
              <a:t>only</a:t>
            </a:r>
            <a:r>
              <a:rPr lang="en-GB" sz="2400" dirty="0">
                <a:solidFill>
                  <a:srgbClr val="FF0000"/>
                </a:solidFill>
              </a:rPr>
              <a:t> </a:t>
            </a:r>
            <a:r>
              <a:rPr lang="en-GB" sz="2400" dirty="0">
                <a:solidFill>
                  <a:srgbClr val="002060"/>
                </a:solidFill>
              </a:rPr>
              <a:t>be required where:</a:t>
            </a:r>
          </a:p>
          <a:p>
            <a:pPr>
              <a:lnSpc>
                <a:spcPct val="100000"/>
              </a:lnSpc>
              <a:defRPr/>
            </a:pPr>
            <a:r>
              <a:rPr lang="en-GB" sz="2400" dirty="0">
                <a:solidFill>
                  <a:srgbClr val="002060"/>
                </a:solidFill>
              </a:rPr>
              <a:t>The constable making the requirement has reasonable cause to believe that for medical reasons a specimen of breath could/should not be provided</a:t>
            </a:r>
          </a:p>
          <a:p>
            <a:pPr>
              <a:lnSpc>
                <a:spcPct val="100000"/>
              </a:lnSpc>
              <a:defRPr/>
            </a:pPr>
            <a:r>
              <a:rPr lang="en-GB" sz="2400" dirty="0">
                <a:solidFill>
                  <a:srgbClr val="002060"/>
                </a:solidFill>
              </a:rPr>
              <a:t>An approved device is not available at the police station or is not practical to use such a device</a:t>
            </a:r>
          </a:p>
          <a:p>
            <a:pPr>
              <a:lnSpc>
                <a:spcPct val="100000"/>
              </a:lnSpc>
              <a:defRPr/>
            </a:pPr>
            <a:r>
              <a:rPr lang="en-GB" sz="2400" dirty="0">
                <a:solidFill>
                  <a:srgbClr val="002060"/>
                </a:solidFill>
              </a:rPr>
              <a:t>An approved device has been used but the constable has reasonable cause to believe that the readings produced are unreliable</a:t>
            </a:r>
          </a:p>
        </p:txBody>
      </p:sp>
      <p:sp>
        <p:nvSpPr>
          <p:cNvPr id="7" name="TextBox 6"/>
          <p:cNvSpPr txBox="1"/>
          <p:nvPr/>
        </p:nvSpPr>
        <p:spPr>
          <a:xfrm>
            <a:off x="0" y="19604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0072"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58209" y="1846076"/>
            <a:ext cx="7693261" cy="39259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BLOOD or URINE can </a:t>
            </a:r>
            <a:r>
              <a:rPr lang="en-GB" sz="2400" b="1" dirty="0">
                <a:solidFill>
                  <a:srgbClr val="FF0000"/>
                </a:solidFill>
              </a:rPr>
              <a:t>only</a:t>
            </a:r>
            <a:r>
              <a:rPr lang="en-GB" sz="2400" dirty="0">
                <a:solidFill>
                  <a:srgbClr val="002060"/>
                </a:solidFill>
              </a:rPr>
              <a:t> be required where:</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A preliminary drug test has been administered and the constable has reasonable cause to believe that the person has a drug in his/her body</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The suspected offence is one under Sec 3A, 4 or 5A and a medical practitioner has advised that the condition of  person required to provide a specimen might be due to some drug.</a:t>
            </a:r>
          </a:p>
        </p:txBody>
      </p:sp>
      <p:sp>
        <p:nvSpPr>
          <p:cNvPr id="7" name="TextBox 6"/>
          <p:cNvSpPr txBox="1"/>
          <p:nvPr/>
        </p:nvSpPr>
        <p:spPr>
          <a:xfrm>
            <a:off x="0" y="41391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470" y="1846076"/>
            <a:ext cx="35052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TextBox 10"/>
          <p:cNvSpPr txBox="1"/>
          <p:nvPr/>
        </p:nvSpPr>
        <p:spPr>
          <a:xfrm>
            <a:off x="5745274" y="450426"/>
            <a:ext cx="605663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Police Station Procedure</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00" r="3216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34330" y="2279018"/>
            <a:ext cx="3978450" cy="3375920"/>
          </a:xfrm>
          <a:prstGeom prst="rect">
            <a:avLst/>
          </a:prstGeom>
        </p:spPr>
        <p:txBody>
          <a:bodyPr vert="horz" lIns="91440" tIns="45720" rIns="91440" bIns="45720" rtlCol="0" anchor="t">
            <a:normAutofit/>
          </a:bodyPr>
          <a:lstStyle/>
          <a:p>
            <a:pPr>
              <a:lnSpc>
                <a:spcPct val="90000"/>
              </a:lnSpc>
              <a:spcAft>
                <a:spcPts val="600"/>
              </a:spcAft>
            </a:pPr>
            <a:r>
              <a:rPr lang="en-US" altLang="en-US" dirty="0"/>
              <a:t>If a specimen of breath is provided and the reading is in excess of the prescribed limit (35 micrograms) but contains </a:t>
            </a:r>
            <a:r>
              <a:rPr lang="en-US" altLang="en-US" b="1" dirty="0"/>
              <a:t>NO MORE THAN </a:t>
            </a:r>
            <a:r>
              <a:rPr lang="en-US" altLang="en-US" dirty="0"/>
              <a:t>50 micrograms of alcohol in 100 milliliters of breath.</a:t>
            </a:r>
          </a:p>
          <a:p>
            <a:pPr indent="-228600">
              <a:lnSpc>
                <a:spcPct val="90000"/>
              </a:lnSpc>
              <a:spcAft>
                <a:spcPts val="600"/>
              </a:spcAft>
              <a:buFont typeface="Arial" panose="020B0604020202020204" pitchFamily="34" charset="0"/>
              <a:buChar char="•"/>
            </a:pPr>
            <a:endParaRPr lang="en-US" altLang="en-US" dirty="0"/>
          </a:p>
          <a:p>
            <a:pPr>
              <a:lnSpc>
                <a:spcPct val="90000"/>
              </a:lnSpc>
              <a:spcAft>
                <a:spcPts val="600"/>
              </a:spcAft>
            </a:pPr>
            <a:r>
              <a:rPr lang="en-US" altLang="en-US" dirty="0"/>
              <a:t>The suspect will be given the option of replacing the breath test reading with a  specimen of blood or urine.</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4E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sp>
        <p:nvSpPr>
          <p:cNvPr id="1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8" name="TextBox 7">
            <a:extLst>
              <a:ext uri="{FF2B5EF4-FFF2-40B4-BE49-F238E27FC236}">
                <a16:creationId xmlns:a16="http://schemas.microsoft.com/office/drawing/2014/main" id="{0BEEED35-A581-9B4F-A2CA-1CFDE07D174F}"/>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Important Considerations</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840" r="30829"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5297762" y="2706624"/>
            <a:ext cx="6251110"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Consent </a:t>
            </a:r>
            <a:r>
              <a:rPr lang="en-US" altLang="en-US" sz="2200" b="1">
                <a:solidFill>
                  <a:schemeClr val="tx1"/>
                </a:solidFill>
                <a:latin typeface="+mn-lt"/>
                <a:ea typeface="+mn-ea"/>
              </a:rPr>
              <a:t>must</a:t>
            </a:r>
            <a:r>
              <a:rPr lang="en-US" altLang="en-US" sz="22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Sample </a:t>
            </a:r>
            <a:r>
              <a:rPr lang="en-US" altLang="en-US" sz="2200" b="1">
                <a:solidFill>
                  <a:schemeClr val="tx1"/>
                </a:solidFill>
                <a:latin typeface="+mn-lt"/>
                <a:ea typeface="+mn-ea"/>
              </a:rPr>
              <a:t>must</a:t>
            </a:r>
            <a:r>
              <a:rPr lang="en-US" altLang="en-US" sz="22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If sample is obtained by another medical practitioner it </a:t>
            </a:r>
            <a:r>
              <a:rPr lang="en-US" altLang="en-US" sz="2200" b="1">
                <a:solidFill>
                  <a:schemeClr val="tx1"/>
                </a:solidFill>
                <a:latin typeface="+mn-lt"/>
                <a:ea typeface="+mn-ea"/>
              </a:rPr>
              <a:t>MUST NOT </a:t>
            </a:r>
            <a:r>
              <a:rPr lang="en-US" altLang="en-US" sz="2200" b="0">
                <a:solidFill>
                  <a:schemeClr val="tx1"/>
                </a:solidFill>
                <a:latin typeface="+mn-lt"/>
                <a:ea typeface="+mn-ea"/>
              </a:rPr>
              <a:t>be the person in charge of and responsible for the care of the casualty</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7C640909-90E2-4DC4-B4C9-24B45E25E262}"/>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964FCE90-9E68-4E57-A55F-F6393FDBC0F2}"/>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TotalTime>
  <Words>2392</Words>
  <Application>Microsoft Office PowerPoint</Application>
  <PresentationFormat>Widescreen</PresentationFormat>
  <Paragraphs>318</Paragraphs>
  <Slides>36</Slides>
  <Notes>34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ＭＳ Ｐゴシック</vt:lpstr>
      <vt:lpstr>Arial</vt:lpstr>
      <vt:lpstr>Calibri</vt:lpstr>
      <vt:lpstr>Calibri Light</vt:lpstr>
      <vt:lpstr>Office Theme</vt:lpstr>
      <vt:lpstr>BMPL4010 – Response Policing </vt:lpstr>
      <vt:lpstr>Today’s Learning Outcomes </vt:lpstr>
      <vt:lpstr>Drink / Drug Driving Investigations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&amp; Examination</dc:title>
  <dc:creator>Rhiannon Lloyd</dc:creator>
  <cp:lastModifiedBy>Kelly Andrews</cp:lastModifiedBy>
  <cp:revision>13</cp:revision>
  <dcterms:created xsi:type="dcterms:W3CDTF">2022-02-14T20:17:29Z</dcterms:created>
  <dcterms:modified xsi:type="dcterms:W3CDTF">2025-01-29T11:59:53Z</dcterms:modified>
</cp:coreProperties>
</file>