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6" r:id="rId2"/>
    <p:sldId id="257" r:id="rId3"/>
    <p:sldId id="259" r:id="rId4"/>
    <p:sldId id="260" r:id="rId5"/>
    <p:sldId id="261" r:id="rId6"/>
    <p:sldId id="262" r:id="rId7"/>
    <p:sldId id="263" r:id="rId8"/>
    <p:sldId id="265" r:id="rId9"/>
    <p:sldId id="264" r:id="rId10"/>
    <p:sldId id="266" r:id="rId11"/>
    <p:sldId id="272" r:id="rId12"/>
    <p:sldId id="268" r:id="rId13"/>
    <p:sldId id="271" r:id="rId14"/>
    <p:sldId id="270" r:id="rId15"/>
    <p:sldId id="269" r:id="rId16"/>
    <p:sldId id="273" r:id="rId17"/>
    <p:sldId id="2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3/15/2020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28462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3/15/2020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4523009"/>
      </p:ext>
    </p:extLst>
  </p:cSld>
  <p:clrMap bg1="lt1" tx1="dk1" bg2="lt2" tx2="dk2" accent1="accent1" accent2="accent2" accent3="accent3" accent4="accent4" accent5="accent5" accent6="accent6" hlink="hlink" folHlink="folHlink"/>
  <p:sldLayoutIdLst>
    <p:sldLayoutId id="2147483687" r:id="rId1"/>
  </p:sldLayoutIdLst>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bambinidisatana.us/2017/07/17/climate-change-already-affecting-earth/"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Nissan"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xml"/><Relationship Id="rId1" Type="http://schemas.openxmlformats.org/officeDocument/2006/relationships/video" Target="https://www.youtube.com/embed/598B2OdxX9Q?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en/change-list-pin-arrows-1076220/" TargetMode="External"/><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9">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that is standing in the grass&#10;&#10;Description automatically generated">
            <a:extLst>
              <a:ext uri="{FF2B5EF4-FFF2-40B4-BE49-F238E27FC236}">
                <a16:creationId xmlns:a16="http://schemas.microsoft.com/office/drawing/2014/main" id="{E1A574DE-B5C4-4318-B684-0E5280AB608A}"/>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433"/>
          <a:stretch/>
        </p:blipFill>
        <p:spPr>
          <a:xfrm>
            <a:off x="3195" y="10"/>
            <a:ext cx="12191980" cy="6857990"/>
          </a:xfrm>
          <a:prstGeom prst="rect">
            <a:avLst/>
          </a:prstGeom>
        </p:spPr>
      </p:pic>
      <p:sp>
        <p:nvSpPr>
          <p:cNvPr id="2" name="Title 1">
            <a:extLst>
              <a:ext uri="{FF2B5EF4-FFF2-40B4-BE49-F238E27FC236}">
                <a16:creationId xmlns:a16="http://schemas.microsoft.com/office/drawing/2014/main" id="{4CA1BD2F-DED7-4B69-B6BA-AF7C5701A20B}"/>
              </a:ext>
            </a:extLst>
          </p:cNvPr>
          <p:cNvSpPr>
            <a:spLocks noGrp="1"/>
          </p:cNvSpPr>
          <p:nvPr>
            <p:ph type="ctrTitle"/>
          </p:nvPr>
        </p:nvSpPr>
        <p:spPr>
          <a:xfrm>
            <a:off x="1097280" y="758952"/>
            <a:ext cx="10058400" cy="3566160"/>
          </a:xfrm>
        </p:spPr>
        <p:txBody>
          <a:bodyPr>
            <a:normAutofit/>
          </a:bodyPr>
          <a:lstStyle/>
          <a:p>
            <a:r>
              <a:rPr lang="en-GB" sz="6200" dirty="0">
                <a:solidFill>
                  <a:srgbClr val="FFFFFF"/>
                </a:solidFill>
              </a:rPr>
              <a:t>Improving the organisations impact on climate change.</a:t>
            </a:r>
            <a:br>
              <a:rPr lang="en-GB" sz="6200" dirty="0">
                <a:solidFill>
                  <a:srgbClr val="FFFFFF"/>
                </a:solidFill>
              </a:rPr>
            </a:br>
            <a:endParaRPr lang="en-GB" sz="6200" dirty="0">
              <a:solidFill>
                <a:srgbClr val="FFFFFF"/>
              </a:solidFill>
            </a:endParaRPr>
          </a:p>
        </p:txBody>
      </p:sp>
      <p:cxnSp>
        <p:nvCxnSpPr>
          <p:cNvPr id="29" name="Straight Connector 21">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0" name="Rectangle 23">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D6F02BC3-3C78-4963-92CC-136BDB07E366}"/>
              </a:ext>
            </a:extLst>
          </p:cNvPr>
          <p:cNvSpPr txBox="1"/>
          <p:nvPr/>
        </p:nvSpPr>
        <p:spPr>
          <a:xfrm>
            <a:off x="7976382" y="5106572"/>
            <a:ext cx="3530990" cy="369332"/>
          </a:xfrm>
          <a:prstGeom prst="rect">
            <a:avLst/>
          </a:prstGeom>
          <a:noFill/>
        </p:spPr>
        <p:txBody>
          <a:bodyPr wrap="square" rtlCol="0">
            <a:spAutoFit/>
          </a:bodyPr>
          <a:lstStyle/>
          <a:p>
            <a:r>
              <a:rPr lang="en-GB" dirty="0" err="1"/>
              <a:t>Morom</a:t>
            </a:r>
            <a:r>
              <a:rPr lang="en-GB" dirty="0"/>
              <a:t> Ali</a:t>
            </a:r>
          </a:p>
        </p:txBody>
      </p:sp>
    </p:spTree>
    <p:extLst>
      <p:ext uri="{BB962C8B-B14F-4D97-AF65-F5344CB8AC3E}">
        <p14:creationId xmlns:p14="http://schemas.microsoft.com/office/powerpoint/2010/main" val="11967291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587CA429-F474-43EF-8C94-B29F5B18FD88}"/>
              </a:ext>
            </a:extLst>
          </p:cNvPr>
          <p:cNvSpPr>
            <a:spLocks noGrp="1"/>
          </p:cNvSpPr>
          <p:nvPr>
            <p:ph type="ctrTitle"/>
          </p:nvPr>
        </p:nvSpPr>
        <p:spPr>
          <a:xfrm>
            <a:off x="965201" y="772731"/>
            <a:ext cx="6255026" cy="5054008"/>
          </a:xfrm>
        </p:spPr>
        <p:txBody>
          <a:bodyPr anchor="ctr">
            <a:normAutofit/>
          </a:bodyPr>
          <a:lstStyle/>
          <a:p>
            <a:pPr algn="r"/>
            <a:r>
              <a:rPr lang="en-GB">
                <a:latin typeface="Times New Roman" panose="02020603050405020304" pitchFamily="18" charset="0"/>
                <a:cs typeface="Times New Roman" panose="02020603050405020304" pitchFamily="18" charset="0"/>
              </a:rPr>
              <a:t>What is business climate?</a:t>
            </a:r>
          </a:p>
        </p:txBody>
      </p:sp>
      <p:sp>
        <p:nvSpPr>
          <p:cNvPr id="3" name="Subtitle 2">
            <a:extLst>
              <a:ext uri="{FF2B5EF4-FFF2-40B4-BE49-F238E27FC236}">
                <a16:creationId xmlns:a16="http://schemas.microsoft.com/office/drawing/2014/main" id="{0F066CA5-EA08-4F0C-80BB-FBF00C249012}"/>
              </a:ext>
            </a:extLst>
          </p:cNvPr>
          <p:cNvSpPr>
            <a:spLocks noGrp="1"/>
          </p:cNvSpPr>
          <p:nvPr>
            <p:ph type="subTitle" idx="1"/>
          </p:nvPr>
        </p:nvSpPr>
        <p:spPr>
          <a:xfrm>
            <a:off x="7870995" y="772731"/>
            <a:ext cx="3341488" cy="5054008"/>
          </a:xfrm>
        </p:spPr>
        <p:txBody>
          <a:bodyPr anchor="ctr">
            <a:normAutofit/>
          </a:bodyPr>
          <a:lstStyle/>
          <a:p>
            <a:pPr>
              <a:lnSpc>
                <a:spcPct val="110000"/>
              </a:lnSpc>
            </a:pPr>
            <a:r>
              <a:rPr lang="en-GB" sz="1700" dirty="0">
                <a:latin typeface="Times New Roman" panose="02020603050405020304" pitchFamily="18" charset="0"/>
                <a:cs typeface="Times New Roman" panose="02020603050405020304" pitchFamily="18" charset="0"/>
              </a:rPr>
              <a:t>Business climate is the general economic atmosphere within a corporate society, including the attitude of the government, legislators, labour unions, financial institutions and lending institutions towards businesses and business activities.</a:t>
            </a:r>
          </a:p>
          <a:p>
            <a:pPr>
              <a:lnSpc>
                <a:spcPct val="110000"/>
              </a:lnSpc>
            </a:pPr>
            <a:r>
              <a:rPr lang="en-GB" sz="1200" dirty="0">
                <a:latin typeface="Times New Roman" panose="02020603050405020304" pitchFamily="18" charset="0"/>
                <a:cs typeface="Times New Roman" panose="02020603050405020304" pitchFamily="18" charset="0"/>
              </a:rPr>
              <a:t>(US Legal, 2020)</a:t>
            </a:r>
          </a:p>
        </p:txBody>
      </p:sp>
      <p:cxnSp>
        <p:nvCxnSpPr>
          <p:cNvPr id="15"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1">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52456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210C07DC-D2A5-4EA6-9C76-41F340898122}"/>
              </a:ext>
            </a:extLst>
          </p:cNvPr>
          <p:cNvSpPr>
            <a:spLocks noGrp="1"/>
          </p:cNvSpPr>
          <p:nvPr>
            <p:ph type="ctrTitle"/>
          </p:nvPr>
        </p:nvSpPr>
        <p:spPr>
          <a:xfrm>
            <a:off x="4974771" y="634946"/>
            <a:ext cx="6574972" cy="1450757"/>
          </a:xfrm>
        </p:spPr>
        <p:txBody>
          <a:bodyPr vert="horz" lIns="91440" tIns="45720" rIns="91440" bIns="45720" rtlCol="0" anchor="b">
            <a:normAutofit fontScale="90000"/>
          </a:bodyPr>
          <a:lstStyle/>
          <a:p>
            <a:r>
              <a:rPr lang="en-US" sz="3600" dirty="0">
                <a:solidFill>
                  <a:schemeClr val="tx1">
                    <a:lumMod val="75000"/>
                    <a:lumOff val="25000"/>
                  </a:schemeClr>
                </a:solidFill>
                <a:latin typeface="Times New Roman" panose="02020603050405020304" pitchFamily="18" charset="0"/>
                <a:cs typeface="Times New Roman" panose="02020603050405020304" pitchFamily="18" charset="0"/>
              </a:rPr>
              <a:t>How  Climate Change Will Affect Businesses</a:t>
            </a:r>
            <a:br>
              <a:rPr lang="en-US" sz="3600" b="1" dirty="0">
                <a:solidFill>
                  <a:schemeClr val="tx1">
                    <a:lumMod val="75000"/>
                    <a:lumOff val="25000"/>
                  </a:schemeClr>
                </a:solidFill>
                <a:latin typeface="Times New Roman" panose="02020603050405020304" pitchFamily="18" charset="0"/>
                <a:cs typeface="Times New Roman" panose="02020603050405020304" pitchFamily="18" charset="0"/>
              </a:rPr>
            </a:br>
            <a:endParaRPr lang="en-US" sz="36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pic>
        <p:nvPicPr>
          <p:cNvPr id="7" name="Graphic 6" descr="City">
            <a:extLst>
              <a:ext uri="{FF2B5EF4-FFF2-40B4-BE49-F238E27FC236}">
                <a16:creationId xmlns:a16="http://schemas.microsoft.com/office/drawing/2014/main" id="{A2A99FE0-031E-4334-BDC0-73F86EECCD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000" y="1351115"/>
            <a:ext cx="3695179" cy="3695179"/>
          </a:xfrm>
          <a:prstGeom prst="rect">
            <a:avLst/>
          </a:prstGeom>
        </p:spPr>
      </p:pic>
      <p:cxnSp>
        <p:nvCxnSpPr>
          <p:cNvPr id="29" name="Straight Connector 28">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63482" y="2246569"/>
            <a:ext cx="58521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B85AC96-2291-4653-9CB5-4DDC469CA611}"/>
              </a:ext>
            </a:extLst>
          </p:cNvPr>
          <p:cNvSpPr>
            <a:spLocks noGrp="1"/>
          </p:cNvSpPr>
          <p:nvPr>
            <p:ph type="subTitle" idx="1"/>
          </p:nvPr>
        </p:nvSpPr>
        <p:spPr>
          <a:xfrm>
            <a:off x="4973711" y="2407436"/>
            <a:ext cx="6576032" cy="3461657"/>
          </a:xfrm>
        </p:spPr>
        <p:txBody>
          <a:bodyPr vert="horz" lIns="0" tIns="45720" rIns="0" bIns="45720" rtlCol="0">
            <a:noAutofit/>
          </a:bodyPr>
          <a:lstStyle/>
          <a:p>
            <a:pPr marL="285750" indent="-285750">
              <a:lnSpc>
                <a:spcPct val="90000"/>
              </a:lnSpc>
              <a:buFont typeface="Calibri" panose="020F0502020204030204" pitchFamily="34" charset="0"/>
              <a:buChar char="•"/>
            </a:pPr>
            <a:r>
              <a:rPr lang="en-US" sz="1600" b="1" dirty="0">
                <a:solidFill>
                  <a:schemeClr val="tx1">
                    <a:lumMod val="75000"/>
                    <a:lumOff val="25000"/>
                  </a:schemeClr>
                </a:solidFill>
                <a:latin typeface="Times New Roman" panose="02020603050405020304" pitchFamily="18" charset="0"/>
                <a:cs typeface="Times New Roman" panose="02020603050405020304" pitchFamily="18" charset="0"/>
              </a:rPr>
              <a:t>Increased Risk Due to Extreme Weather</a:t>
            </a: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Severe weather is a primary cause of a climatic change which raises business risks. As a result of this increased risk, the insurance premiums will also grow for many businesses.</a:t>
            </a:r>
          </a:p>
          <a:p>
            <a:pPr marL="285750" indent="-285750">
              <a:lnSpc>
                <a:spcPct val="90000"/>
              </a:lnSpc>
              <a:buFont typeface="Calibri" panose="020F0502020204030204" pitchFamily="34" charset="0"/>
              <a:buChar char="•"/>
            </a:pPr>
            <a:r>
              <a:rPr lang="en-US" sz="1600" b="1" dirty="0">
                <a:solidFill>
                  <a:schemeClr val="tx1">
                    <a:lumMod val="75000"/>
                    <a:lumOff val="25000"/>
                  </a:schemeClr>
                </a:solidFill>
                <a:latin typeface="Times New Roman" panose="02020603050405020304" pitchFamily="18" charset="0"/>
                <a:cs typeface="Times New Roman" panose="02020603050405020304" pitchFamily="18" charset="0"/>
              </a:rPr>
              <a:t>Changes in Resource Availability and Cost</a:t>
            </a: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Extreme weather events have the ability to interrupt supply chains, making resources accessible and more demanding products companies require. Severe drought and changes in weather patterns can cause crop shortages for food, clothing, and other items. Increasing expenses on energy and transport can also increase the cost of transporting goods.</a:t>
            </a:r>
          </a:p>
        </p:txBody>
      </p:sp>
      <p:sp>
        <p:nvSpPr>
          <p:cNvPr id="31" name="Rectangle 30">
            <a:extLst>
              <a:ext uri="{FF2B5EF4-FFF2-40B4-BE49-F238E27FC236}">
                <a16:creationId xmlns:a16="http://schemas.microsoft.com/office/drawing/2014/main" id="{3BD57AB6-3172-4520-B22E-FCD0184F3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862324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CFA0C-9299-4A46-AFCB-931C27789B26}"/>
              </a:ext>
            </a:extLst>
          </p:cNvPr>
          <p:cNvSpPr>
            <a:spLocks noGrp="1"/>
          </p:cNvSpPr>
          <p:nvPr>
            <p:ph type="ctrTitle"/>
          </p:nvPr>
        </p:nvSpPr>
        <p:spPr>
          <a:xfrm>
            <a:off x="965201" y="772731"/>
            <a:ext cx="6255026" cy="5054008"/>
          </a:xfrm>
        </p:spPr>
        <p:txBody>
          <a:bodyPr anchor="ctr">
            <a:normAutofit/>
          </a:bodyPr>
          <a:lstStyle/>
          <a:p>
            <a:pPr algn="r"/>
            <a:r>
              <a:rPr lang="en-GB" b="1" dirty="0"/>
              <a:t>Changing Demand</a:t>
            </a:r>
            <a:br>
              <a:rPr lang="en-GB" dirty="0"/>
            </a:br>
            <a:br>
              <a:rPr lang="en-GB" dirty="0"/>
            </a:br>
            <a:endParaRPr lang="en-GB" dirty="0"/>
          </a:p>
        </p:txBody>
      </p:sp>
      <p:sp>
        <p:nvSpPr>
          <p:cNvPr id="3" name="Subtitle 2">
            <a:extLst>
              <a:ext uri="{FF2B5EF4-FFF2-40B4-BE49-F238E27FC236}">
                <a16:creationId xmlns:a16="http://schemas.microsoft.com/office/drawing/2014/main" id="{112DBF37-F161-4A3C-B730-B0F0BE1640AF}"/>
              </a:ext>
            </a:extLst>
          </p:cNvPr>
          <p:cNvSpPr>
            <a:spLocks noGrp="1"/>
          </p:cNvSpPr>
          <p:nvPr>
            <p:ph type="subTitle" idx="1"/>
          </p:nvPr>
        </p:nvSpPr>
        <p:spPr>
          <a:xfrm>
            <a:off x="7870995" y="772731"/>
            <a:ext cx="3341488" cy="5054008"/>
          </a:xfrm>
        </p:spPr>
        <p:txBody>
          <a:bodyPr anchor="ctr">
            <a:normAutofit fontScale="62500" lnSpcReduction="20000"/>
          </a:bodyPr>
          <a:lstStyle/>
          <a:p>
            <a:r>
              <a:rPr lang="en-GB"/>
              <a:t>Climate change, demand is expected to move. For example, as temperatures rise, production for heating oil will decrease — as will demand for other winter commodities. Many buyers often find sustainability a concern in the items they purchase, moving preference to more environmentally friendly products (Folk, 2018)</a:t>
            </a:r>
            <a:endParaRPr lang="en-GB" dirty="0"/>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4" descr="Image result for climate change business">
            <a:extLst>
              <a:ext uri="{FF2B5EF4-FFF2-40B4-BE49-F238E27FC236}">
                <a16:creationId xmlns:a16="http://schemas.microsoft.com/office/drawing/2014/main" id="{2E551B99-C1ED-41C4-AA85-A14041B001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29000"/>
            <a:ext cx="7545924"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03517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003A29F6-2841-41C5-A44C-7E227DB4A1C6}"/>
              </a:ext>
            </a:extLst>
          </p:cNvPr>
          <p:cNvSpPr>
            <a:spLocks noGrp="1"/>
          </p:cNvSpPr>
          <p:nvPr>
            <p:ph type="ctrTitle"/>
          </p:nvPr>
        </p:nvSpPr>
        <p:spPr>
          <a:xfrm>
            <a:off x="5136385" y="815303"/>
            <a:ext cx="6125311" cy="5054008"/>
          </a:xfrm>
        </p:spPr>
        <p:txBody>
          <a:bodyPr anchor="ctr">
            <a:normAutofit/>
          </a:bodyPr>
          <a:lstStyle/>
          <a:p>
            <a:r>
              <a:rPr lang="en-GB" sz="2600" dirty="0">
                <a:latin typeface="Times New Roman" panose="02020603050405020304" pitchFamily="18" charset="0"/>
                <a:cs typeface="Times New Roman" panose="02020603050405020304" pitchFamily="18" charset="0"/>
              </a:rPr>
              <a:t>Regulations designed to reduce and deter emissions would also have an significant effect on businesses. Companies generating high emission levels would need to spend considerable funds to update their facilities to reduce, catch, or remove them. Of course, energy firms are already working to move their electricity supply towards cleaner resources </a:t>
            </a:r>
            <a:r>
              <a:rPr lang="en-GB" sz="2800" dirty="0">
                <a:latin typeface="Times New Roman" panose="02020603050405020304" pitchFamily="18" charset="0"/>
                <a:cs typeface="Times New Roman" panose="02020603050405020304" pitchFamily="18" charset="0"/>
              </a:rPr>
              <a:t>(Folk, 2018)</a:t>
            </a:r>
            <a:r>
              <a:rPr lang="en-GB" sz="2600" dirty="0">
                <a:latin typeface="Times New Roman" panose="02020603050405020304" pitchFamily="18" charset="0"/>
                <a:cs typeface="Times New Roman" panose="02020603050405020304" pitchFamily="18" charset="0"/>
              </a:rPr>
              <a:t>. </a:t>
            </a:r>
          </a:p>
        </p:txBody>
      </p:sp>
      <p:sp>
        <p:nvSpPr>
          <p:cNvPr id="3" name="Subtitle 2">
            <a:extLst>
              <a:ext uri="{FF2B5EF4-FFF2-40B4-BE49-F238E27FC236}">
                <a16:creationId xmlns:a16="http://schemas.microsoft.com/office/drawing/2014/main" id="{EE659C39-939E-4CBF-AA2A-97A62F2BC459}"/>
              </a:ext>
            </a:extLst>
          </p:cNvPr>
          <p:cNvSpPr>
            <a:spLocks noGrp="1"/>
          </p:cNvSpPr>
          <p:nvPr>
            <p:ph type="subTitle" idx="1"/>
          </p:nvPr>
        </p:nvSpPr>
        <p:spPr>
          <a:xfrm>
            <a:off x="976602" y="815303"/>
            <a:ext cx="3194468" cy="5054008"/>
          </a:xfrm>
        </p:spPr>
        <p:txBody>
          <a:bodyPr anchor="ctr">
            <a:normAutofit/>
          </a:bodyPr>
          <a:lstStyle/>
          <a:p>
            <a:pPr algn="r"/>
            <a:r>
              <a:rPr lang="en-GB" dirty="0">
                <a:latin typeface="Times New Roman" panose="02020603050405020304" pitchFamily="18" charset="0"/>
                <a:cs typeface="Times New Roman" panose="02020603050405020304" pitchFamily="18" charset="0"/>
              </a:rPr>
              <a:t>Changing Regulations</a:t>
            </a:r>
          </a:p>
          <a:p>
            <a:pPr algn="r"/>
            <a:endParaRPr lang="en-GB" dirty="0">
              <a:latin typeface="Times New Roman" panose="02020603050405020304" pitchFamily="18" charset="0"/>
              <a:cs typeface="Times New Roman" panose="02020603050405020304" pitchFamily="18" charset="0"/>
            </a:endParaRPr>
          </a:p>
        </p:txBody>
      </p:sp>
      <p:cxnSp>
        <p:nvCxnSpPr>
          <p:cNvPr id="19" name="Straight Connector 18">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8328" y="1563203"/>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3DB7FA66-7966-4A39-A523-95F344095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2844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274FE-4CE2-4FDF-8C1B-14D8F8BCDD80}"/>
              </a:ext>
            </a:extLst>
          </p:cNvPr>
          <p:cNvSpPr>
            <a:spLocks noGrp="1"/>
          </p:cNvSpPr>
          <p:nvPr>
            <p:ph type="ctrTitle"/>
          </p:nvPr>
        </p:nvSpPr>
        <p:spPr>
          <a:xfrm>
            <a:off x="5136385" y="815303"/>
            <a:ext cx="6125311" cy="5054008"/>
          </a:xfrm>
        </p:spPr>
        <p:txBody>
          <a:bodyPr anchor="ctr">
            <a:normAutofit/>
          </a:bodyPr>
          <a:lstStyle/>
          <a:p>
            <a:r>
              <a:rPr lang="en-GB" sz="2600">
                <a:latin typeface="Times New Roman" panose="02020603050405020304" pitchFamily="18" charset="0"/>
                <a:cs typeface="Times New Roman" panose="02020603050405020304" pitchFamily="18" charset="0"/>
              </a:rPr>
              <a:t>As the public increasingly recognises climate change as a reality, companies that don't work to reduce their effect on the environment become less appropriate. Consumers are increasingly searching for goods that are manufactured sustainably, or at least have a lower impact on the environment than other comparable products. There is also an growing expectation that businesses should be socially conscious and take action to make their activities more environmentally sustainable or donate to environmental charities (Folk, 2018).</a:t>
            </a:r>
          </a:p>
        </p:txBody>
      </p:sp>
      <p:sp>
        <p:nvSpPr>
          <p:cNvPr id="3" name="Subtitle 2">
            <a:extLst>
              <a:ext uri="{FF2B5EF4-FFF2-40B4-BE49-F238E27FC236}">
                <a16:creationId xmlns:a16="http://schemas.microsoft.com/office/drawing/2014/main" id="{1DD1D1C7-86E9-4E84-AE6A-3BE07AF8652D}"/>
              </a:ext>
            </a:extLst>
          </p:cNvPr>
          <p:cNvSpPr>
            <a:spLocks noGrp="1"/>
          </p:cNvSpPr>
          <p:nvPr>
            <p:ph type="subTitle" idx="1"/>
          </p:nvPr>
        </p:nvSpPr>
        <p:spPr>
          <a:xfrm>
            <a:off x="976602" y="815303"/>
            <a:ext cx="3194468" cy="5054008"/>
          </a:xfrm>
        </p:spPr>
        <p:txBody>
          <a:bodyPr anchor="ctr">
            <a:normAutofit/>
          </a:bodyPr>
          <a:lstStyle/>
          <a:p>
            <a:pPr algn="r"/>
            <a:r>
              <a:rPr lang="en-GB" dirty="0">
                <a:latin typeface="Times New Roman" panose="02020603050405020304" pitchFamily="18" charset="0"/>
                <a:cs typeface="Times New Roman" panose="02020603050405020304" pitchFamily="18" charset="0"/>
              </a:rPr>
              <a:t>Increased Public Pressure</a:t>
            </a:r>
            <a:endParaRPr lang="en-GB">
              <a:latin typeface="Times New Roman" panose="02020603050405020304" pitchFamily="18" charset="0"/>
              <a:cs typeface="Times New Roman" panose="02020603050405020304" pitchFamily="18" charset="0"/>
            </a:endParaRPr>
          </a:p>
          <a:p>
            <a:pPr algn="r"/>
            <a:endParaRPr lang="en-GB">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8328" y="1563203"/>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DB7FA66-7966-4A39-A523-95F344095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870077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33DA4D-5291-4464-AED0-42C2B02E90C5}"/>
              </a:ext>
            </a:extLst>
          </p:cNvPr>
          <p:cNvSpPr>
            <a:spLocks noGrp="1"/>
          </p:cNvSpPr>
          <p:nvPr>
            <p:ph type="ctrTitle"/>
          </p:nvPr>
        </p:nvSpPr>
        <p:spPr>
          <a:xfrm>
            <a:off x="5136385" y="815303"/>
            <a:ext cx="6125311" cy="5054008"/>
          </a:xfrm>
        </p:spPr>
        <p:txBody>
          <a:bodyPr anchor="ctr">
            <a:normAutofit/>
          </a:bodyPr>
          <a:lstStyle/>
          <a:p>
            <a:r>
              <a:rPr lang="en-GB" sz="3200">
                <a:latin typeface="+mn-lt"/>
                <a:cs typeface="Arial" panose="020B0604020202020204" pitchFamily="34" charset="0"/>
              </a:rPr>
              <a:t>There are many ways a businesses can prepare for climate change such as, Conduct an study to determine how it impacts the environment and the possible threats that it faces as a result of climate change. Companies should recognise ways to enhance their environmental efficiency, in addition to risks.</a:t>
            </a:r>
            <a:r>
              <a:rPr lang="en-GB" sz="3200">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CE3E9ACE-D7B8-4FEA-8AD4-318AB5BD3AB8}"/>
              </a:ext>
            </a:extLst>
          </p:cNvPr>
          <p:cNvSpPr>
            <a:spLocks noGrp="1"/>
          </p:cNvSpPr>
          <p:nvPr>
            <p:ph type="subTitle" idx="1"/>
          </p:nvPr>
        </p:nvSpPr>
        <p:spPr>
          <a:xfrm>
            <a:off x="976602" y="815303"/>
            <a:ext cx="3194468" cy="5054008"/>
          </a:xfrm>
        </p:spPr>
        <p:txBody>
          <a:bodyPr anchor="ctr">
            <a:normAutofit/>
          </a:bodyPr>
          <a:lstStyle/>
          <a:p>
            <a:pPr algn="r"/>
            <a:r>
              <a:rPr lang="en-GB" b="1" dirty="0">
                <a:latin typeface="Times New Roman" panose="02020603050405020304" pitchFamily="18" charset="0"/>
                <a:cs typeface="Times New Roman" panose="02020603050405020304" pitchFamily="18" charset="0"/>
              </a:rPr>
              <a:t>How can Businesses  Prepare ?</a:t>
            </a:r>
            <a:endParaRPr lang="en-GB" dirty="0">
              <a:latin typeface="Times New Roman" panose="02020603050405020304" pitchFamily="18" charset="0"/>
              <a:cs typeface="Times New Roman" panose="02020603050405020304" pitchFamily="18" charset="0"/>
            </a:endParaRPr>
          </a:p>
          <a:p>
            <a:pPr algn="r"/>
            <a:endParaRPr lang="en-GB" dirty="0"/>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8328" y="1563203"/>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3DB7FA66-7966-4A39-A523-95F344095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533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33DA4D-5291-4464-AED0-42C2B02E90C5}"/>
              </a:ext>
            </a:extLst>
          </p:cNvPr>
          <p:cNvSpPr>
            <a:spLocks noGrp="1"/>
          </p:cNvSpPr>
          <p:nvPr>
            <p:ph type="ctrTitle"/>
          </p:nvPr>
        </p:nvSpPr>
        <p:spPr>
          <a:xfrm>
            <a:off x="965201" y="772731"/>
            <a:ext cx="6255026" cy="5054008"/>
          </a:xfrm>
        </p:spPr>
        <p:txBody>
          <a:bodyPr anchor="ctr">
            <a:normAutofit/>
          </a:bodyPr>
          <a:lstStyle/>
          <a:p>
            <a:pPr algn="r"/>
            <a:r>
              <a:rPr lang="en-GB" sz="1400" dirty="0">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CE3E9ACE-D7B8-4FEA-8AD4-318AB5BD3AB8}"/>
              </a:ext>
            </a:extLst>
          </p:cNvPr>
          <p:cNvSpPr>
            <a:spLocks noGrp="1"/>
          </p:cNvSpPr>
          <p:nvPr>
            <p:ph type="subTitle" idx="1"/>
          </p:nvPr>
        </p:nvSpPr>
        <p:spPr>
          <a:xfrm>
            <a:off x="7870995" y="772731"/>
            <a:ext cx="3341488" cy="5054008"/>
          </a:xfrm>
        </p:spPr>
        <p:txBody>
          <a:bodyPr anchor="ctr">
            <a:normAutofit/>
          </a:bodyPr>
          <a:lstStyle/>
          <a:p>
            <a:r>
              <a:rPr lang="en-GB" dirty="0">
                <a:latin typeface="Times New Roman" panose="02020603050405020304" pitchFamily="18" charset="0"/>
                <a:cs typeface="Times New Roman" panose="02020603050405020304" pitchFamily="18" charset="0"/>
              </a:rPr>
              <a:t>How can Businesses  Prepare ?</a:t>
            </a:r>
          </a:p>
          <a:p>
            <a:endParaRPr lang="en-GB" dirty="0"/>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357DC54-4AF2-4BBE-9F83-32891568C60A}"/>
              </a:ext>
            </a:extLst>
          </p:cNvPr>
          <p:cNvSpPr txBox="1"/>
          <p:nvPr/>
        </p:nvSpPr>
        <p:spPr>
          <a:xfrm>
            <a:off x="520505" y="900332"/>
            <a:ext cx="6699722" cy="452431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Organisations will also analyse how alternative resources can be supplied and assess the viability of performing renewable energy such as solar, wind, and biomass. Businesses can use this knowledge to build their quality-enhancing environmental management programme.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Climate change is far more than just a concern for the environment. Over the coming years it may have a significant effect on companies. The businesses would have to change to survive in the world of the future.</a:t>
            </a:r>
          </a:p>
        </p:txBody>
      </p:sp>
    </p:spTree>
    <p:extLst>
      <p:ext uri="{BB962C8B-B14F-4D97-AF65-F5344CB8AC3E}">
        <p14:creationId xmlns:p14="http://schemas.microsoft.com/office/powerpoint/2010/main" val="16382301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77947-638E-4A8E-9C19-D4F5AEC73F25}"/>
              </a:ext>
            </a:extLst>
          </p:cNvPr>
          <p:cNvSpPr>
            <a:spLocks noGrp="1"/>
          </p:cNvSpPr>
          <p:nvPr>
            <p:ph type="ctrTitle"/>
          </p:nvPr>
        </p:nvSpPr>
        <p:spPr>
          <a:xfrm>
            <a:off x="816577" y="-99466"/>
            <a:ext cx="6255026" cy="5054008"/>
          </a:xfrm>
        </p:spPr>
        <p:txBody>
          <a:bodyPr anchor="ctr">
            <a:normAutofit/>
          </a:bodyPr>
          <a:lstStyle/>
          <a:p>
            <a:r>
              <a:rPr lang="en-GB" sz="2400" dirty="0">
                <a:latin typeface="Times New Roman" panose="02020603050405020304" pitchFamily="18" charset="0"/>
                <a:cs typeface="Times New Roman" panose="02020603050405020304" pitchFamily="18" charset="0"/>
              </a:rPr>
              <a:t>The Four Ps are four factors recognised as a marketing mix (product, quality, promotion and place). It is important to pay attention to each of these four aspects to optimise the likelihood that consumers will identify and purchase an item (</a:t>
            </a:r>
            <a:r>
              <a:rPr lang="en-GB" sz="2400" dirty="0" err="1">
                <a:latin typeface="Times New Roman" panose="02020603050405020304" pitchFamily="18" charset="0"/>
                <a:cs typeface="Times New Roman" panose="02020603050405020304" pitchFamily="18" charset="0"/>
              </a:rPr>
              <a:t>Haughn</a:t>
            </a:r>
            <a:r>
              <a:rPr lang="en-GB" sz="2400" dirty="0">
                <a:latin typeface="Times New Roman" panose="02020603050405020304" pitchFamily="18" charset="0"/>
                <a:cs typeface="Times New Roman" panose="02020603050405020304" pitchFamily="18" charset="0"/>
              </a:rPr>
              <a:t>, 2020).</a:t>
            </a:r>
          </a:p>
        </p:txBody>
      </p:sp>
      <p:sp>
        <p:nvSpPr>
          <p:cNvPr id="3" name="Subtitle 2">
            <a:extLst>
              <a:ext uri="{FF2B5EF4-FFF2-40B4-BE49-F238E27FC236}">
                <a16:creationId xmlns:a16="http://schemas.microsoft.com/office/drawing/2014/main" id="{19C3D625-15CD-48F8-B2BA-3716AFF730A4}"/>
              </a:ext>
            </a:extLst>
          </p:cNvPr>
          <p:cNvSpPr>
            <a:spLocks noGrp="1"/>
          </p:cNvSpPr>
          <p:nvPr>
            <p:ph type="subTitle" idx="1"/>
          </p:nvPr>
        </p:nvSpPr>
        <p:spPr>
          <a:xfrm>
            <a:off x="7870995" y="772731"/>
            <a:ext cx="3341488" cy="5054008"/>
          </a:xfrm>
        </p:spPr>
        <p:txBody>
          <a:bodyPr anchor="ctr">
            <a:normAutofit/>
          </a:bodyPr>
          <a:lstStyle/>
          <a:p>
            <a:r>
              <a:rPr lang="en-GB" dirty="0">
                <a:latin typeface="Times New Roman" panose="02020603050405020304" pitchFamily="18" charset="0"/>
                <a:cs typeface="Times New Roman" panose="02020603050405020304" pitchFamily="18" charset="0"/>
              </a:rPr>
              <a:t>What are the 4p’s</a:t>
            </a:r>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AutoShape 2" descr="Image result for 4ps">
            <a:extLst>
              <a:ext uri="{FF2B5EF4-FFF2-40B4-BE49-F238E27FC236}">
                <a16:creationId xmlns:a16="http://schemas.microsoft.com/office/drawing/2014/main" id="{7E94AB65-FA1A-4F5A-844F-D68780F6D67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Image result for 4ps">
            <a:extLst>
              <a:ext uri="{FF2B5EF4-FFF2-40B4-BE49-F238E27FC236}">
                <a16:creationId xmlns:a16="http://schemas.microsoft.com/office/drawing/2014/main" id="{580099FA-E651-4537-BA0C-629A4C94BB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69" y="3581400"/>
            <a:ext cx="7542861" cy="281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29565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3209B-F241-4C4E-A4E1-E48A66EDB3F8}"/>
              </a:ext>
            </a:extLst>
          </p:cNvPr>
          <p:cNvSpPr>
            <a:spLocks noGrp="1"/>
          </p:cNvSpPr>
          <p:nvPr>
            <p:ph type="ctrTitle"/>
          </p:nvPr>
        </p:nvSpPr>
        <p:spPr>
          <a:xfrm>
            <a:off x="965201" y="772731"/>
            <a:ext cx="6255026" cy="5054008"/>
          </a:xfrm>
        </p:spPr>
        <p:txBody>
          <a:bodyPr anchor="ctr">
            <a:normAutofit/>
          </a:bodyPr>
          <a:lstStyle/>
          <a:p>
            <a:r>
              <a:rPr lang="en-GB" sz="2400" dirty="0">
                <a:latin typeface="Times New Roman" panose="02020603050405020304" pitchFamily="18" charset="0"/>
                <a:cs typeface="Times New Roman" panose="02020603050405020304" pitchFamily="18" charset="0"/>
              </a:rPr>
              <a:t>This applies to all activities implemented to educate the customer and share of the product or service. These would include advertisements, word of mouth, news releases, promotions, commissions and trade awards. It can also include schemes for consumers, direct marketing, competitions (The Economic Times, 2020)  </a:t>
            </a:r>
          </a:p>
        </p:txBody>
      </p:sp>
      <p:sp>
        <p:nvSpPr>
          <p:cNvPr id="3" name="Subtitle 2">
            <a:extLst>
              <a:ext uri="{FF2B5EF4-FFF2-40B4-BE49-F238E27FC236}">
                <a16:creationId xmlns:a16="http://schemas.microsoft.com/office/drawing/2014/main" id="{FDA952B1-5A2A-4E8F-A3E7-58F4E20A59F3}"/>
              </a:ext>
            </a:extLst>
          </p:cNvPr>
          <p:cNvSpPr>
            <a:spLocks noGrp="1"/>
          </p:cNvSpPr>
          <p:nvPr>
            <p:ph type="subTitle" idx="1"/>
          </p:nvPr>
        </p:nvSpPr>
        <p:spPr>
          <a:xfrm>
            <a:off x="7870995" y="772731"/>
            <a:ext cx="3341488" cy="5054008"/>
          </a:xfrm>
        </p:spPr>
        <p:txBody>
          <a:bodyPr anchor="ctr">
            <a:normAutofit/>
          </a:bodyPr>
          <a:lstStyle/>
          <a:p>
            <a:r>
              <a:rPr lang="en-GB" dirty="0">
                <a:latin typeface="Times New Roman" panose="02020603050405020304" pitchFamily="18" charset="0"/>
                <a:cs typeface="Times New Roman" panose="02020603050405020304" pitchFamily="18" charset="0"/>
              </a:rPr>
              <a:t>Promotion</a:t>
            </a:r>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407686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7243D30-6B97-4510-8DAE-35E449F3B181}"/>
              </a:ext>
            </a:extLst>
          </p:cNvPr>
          <p:cNvSpPr>
            <a:spLocks noGrp="1"/>
          </p:cNvSpPr>
          <p:nvPr>
            <p:ph type="ctrTitle"/>
          </p:nvPr>
        </p:nvSpPr>
        <p:spPr>
          <a:xfrm>
            <a:off x="979517" y="428571"/>
            <a:ext cx="6255026" cy="5054008"/>
          </a:xfrm>
        </p:spPr>
        <p:txBody>
          <a:bodyPr anchor="ctr">
            <a:normAutofit/>
          </a:bodyPr>
          <a:lstStyle/>
          <a:p>
            <a:pPr algn="r"/>
            <a:r>
              <a:rPr lang="en-GB" sz="2800" dirty="0"/>
              <a:t>A company introduced climate change within their promotions</a:t>
            </a:r>
          </a:p>
        </p:txBody>
      </p:sp>
      <p:sp>
        <p:nvSpPr>
          <p:cNvPr id="5" name="Subtitle 4">
            <a:extLst>
              <a:ext uri="{FF2B5EF4-FFF2-40B4-BE49-F238E27FC236}">
                <a16:creationId xmlns:a16="http://schemas.microsoft.com/office/drawing/2014/main" id="{577750BD-42E6-40E7-8864-A32ED7E93FE5}"/>
              </a:ext>
            </a:extLst>
          </p:cNvPr>
          <p:cNvSpPr>
            <a:spLocks noGrp="1"/>
          </p:cNvSpPr>
          <p:nvPr>
            <p:ph type="subTitle" idx="1"/>
          </p:nvPr>
        </p:nvSpPr>
        <p:spPr>
          <a:xfrm>
            <a:off x="7870995" y="772731"/>
            <a:ext cx="3341488" cy="5054008"/>
          </a:xfrm>
        </p:spPr>
        <p:txBody>
          <a:bodyPr anchor="ctr">
            <a:normAutofit fontScale="85000" lnSpcReduction="20000"/>
          </a:bodyPr>
          <a:lstStyle/>
          <a:p>
            <a:r>
              <a:rPr lang="en-GB" sz="2000" dirty="0">
                <a:latin typeface="Times New Roman" panose="02020603050405020304" pitchFamily="18" charset="0"/>
                <a:cs typeface="Times New Roman" panose="02020603050405020304" pitchFamily="18" charset="0"/>
              </a:rPr>
              <a:t>Japanese car maker Nissan were the first manufacturing company to consider environmental impacts. In 2006 they pledged that they would reduced co2 emissions for all the cars manufactured in the 2000’s By 70% by 2050. they have recently announced they have increased their target to 90% for 2050. they now the leaders in mass market electrical vehicles.</a:t>
            </a:r>
          </a:p>
          <a:p>
            <a:endParaRPr lang="en-GB" sz="2000" dirty="0">
              <a:latin typeface="Times New Roman" panose="02020603050405020304" pitchFamily="18" charset="0"/>
              <a:cs typeface="Times New Roman" panose="02020603050405020304" pitchFamily="18" charset="0"/>
            </a:endParaRPr>
          </a:p>
        </p:txBody>
      </p:sp>
      <p:cxnSp>
        <p:nvCxnSpPr>
          <p:cNvPr id="9" name="Straight Connector 11">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descr="A close up of a logo&#10;&#10;Description automatically generated">
            <a:extLst>
              <a:ext uri="{FF2B5EF4-FFF2-40B4-BE49-F238E27FC236}">
                <a16:creationId xmlns:a16="http://schemas.microsoft.com/office/drawing/2014/main" id="{56FD0187-3E6F-4639-A0FF-6DC3AE674E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2148587" y="-45199890"/>
            <a:ext cx="52430742" cy="45177824"/>
          </a:xfrm>
          <a:prstGeom prst="rect">
            <a:avLst/>
          </a:prstGeom>
        </p:spPr>
      </p:pic>
      <p:pic>
        <p:nvPicPr>
          <p:cNvPr id="16" name="Picture 15" descr="A close up of a logo&#10;&#10;Description automatically generated">
            <a:extLst>
              <a:ext uri="{FF2B5EF4-FFF2-40B4-BE49-F238E27FC236}">
                <a16:creationId xmlns:a16="http://schemas.microsoft.com/office/drawing/2014/main" id="{42AE8248-ECFF-44EA-B549-4A9B0BED01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268" y="3858126"/>
            <a:ext cx="2950879" cy="2542674"/>
          </a:xfrm>
          <a:prstGeom prst="rect">
            <a:avLst/>
          </a:prstGeom>
        </p:spPr>
      </p:pic>
    </p:spTree>
    <p:extLst>
      <p:ext uri="{BB962C8B-B14F-4D97-AF65-F5344CB8AC3E}">
        <p14:creationId xmlns:p14="http://schemas.microsoft.com/office/powerpoint/2010/main" val="41570124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Online Media 3" title="Introducing the Nissan Ariya Concept">
            <a:hlinkClick r:id="" action="ppaction://media"/>
            <a:extLst>
              <a:ext uri="{FF2B5EF4-FFF2-40B4-BE49-F238E27FC236}">
                <a16:creationId xmlns:a16="http://schemas.microsoft.com/office/drawing/2014/main" id="{454AD999-001C-4144-995B-F81983255B15}"/>
              </a:ext>
            </a:extLst>
          </p:cNvPr>
          <p:cNvPicPr>
            <a:picLocks noRot="1" noChangeAspect="1"/>
          </p:cNvPicPr>
          <p:nvPr>
            <a:videoFile r:link="rId1"/>
          </p:nvPr>
        </p:nvPicPr>
        <p:blipFill>
          <a:blip r:embed="rId3"/>
          <a:stretch>
            <a:fillRect/>
          </a:stretch>
        </p:blipFill>
        <p:spPr>
          <a:xfrm>
            <a:off x="786063" y="442160"/>
            <a:ext cx="10748211" cy="5730038"/>
          </a:xfrm>
          <a:prstGeom prst="rect">
            <a:avLst/>
          </a:prstGeom>
        </p:spPr>
      </p:pic>
    </p:spTree>
    <p:extLst>
      <p:ext uri="{BB962C8B-B14F-4D97-AF65-F5344CB8AC3E}">
        <p14:creationId xmlns:p14="http://schemas.microsoft.com/office/powerpoint/2010/main" val="42821529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28704-8EAE-41B3-9F80-920E7729CD5D}"/>
              </a:ext>
            </a:extLst>
          </p:cNvPr>
          <p:cNvSpPr>
            <a:spLocks noGrp="1"/>
          </p:cNvSpPr>
          <p:nvPr>
            <p:ph type="ctrTitle"/>
          </p:nvPr>
        </p:nvSpPr>
        <p:spPr>
          <a:xfrm>
            <a:off x="1447800" y="126917"/>
            <a:ext cx="6255026" cy="5054008"/>
          </a:xfrm>
        </p:spPr>
        <p:txBody>
          <a:bodyPr anchor="ctr">
            <a:normAutofit/>
          </a:bodyPr>
          <a:lstStyle/>
          <a:p>
            <a:r>
              <a:rPr lang="en-GB" sz="3200">
                <a:latin typeface="Times New Roman" panose="02020603050405020304" pitchFamily="18" charset="0"/>
                <a:cs typeface="Times New Roman" panose="02020603050405020304" pitchFamily="18" charset="0"/>
              </a:rPr>
              <a:t>Plan what they may want to accomplish from their promotion.  </a:t>
            </a:r>
            <a:br>
              <a:rPr lang="en-GB" sz="3200">
                <a:latin typeface="Times New Roman" panose="02020603050405020304" pitchFamily="18" charset="0"/>
                <a:cs typeface="Times New Roman" panose="02020603050405020304" pitchFamily="18" charset="0"/>
              </a:rPr>
            </a:br>
            <a:br>
              <a:rPr lang="en-GB" sz="3200">
                <a:latin typeface="Times New Roman" panose="02020603050405020304" pitchFamily="18" charset="0"/>
                <a:cs typeface="Times New Roman" panose="02020603050405020304" pitchFamily="18" charset="0"/>
              </a:rPr>
            </a:br>
            <a:r>
              <a:rPr lang="en-GB" sz="3200">
                <a:latin typeface="Times New Roman" panose="02020603050405020304" pitchFamily="18" charset="0"/>
                <a:cs typeface="Times New Roman" panose="02020603050405020304" pitchFamily="18" charset="0"/>
              </a:rPr>
              <a:t>They may want to do this within a time limit which means using tools </a:t>
            </a:r>
            <a:br>
              <a:rPr lang="en-GB" sz="3200">
                <a:latin typeface="Times New Roman" panose="02020603050405020304" pitchFamily="18" charset="0"/>
                <a:cs typeface="Times New Roman" panose="02020603050405020304" pitchFamily="18" charset="0"/>
              </a:rPr>
            </a:br>
            <a:r>
              <a:rPr lang="en-GB" sz="3200">
                <a:latin typeface="Times New Roman" panose="02020603050405020304" pitchFamily="18" charset="0"/>
                <a:cs typeface="Times New Roman" panose="02020603050405020304" pitchFamily="18" charset="0"/>
              </a:rPr>
              <a:t>such as Gantt charts</a:t>
            </a:r>
            <a:br>
              <a:rPr lang="en-GB" sz="320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E6540BE-74CD-4AC4-924D-93F20D36FB2D}"/>
              </a:ext>
            </a:extLst>
          </p:cNvPr>
          <p:cNvSpPr>
            <a:spLocks noGrp="1"/>
          </p:cNvSpPr>
          <p:nvPr>
            <p:ph type="subTitle" idx="1"/>
          </p:nvPr>
        </p:nvSpPr>
        <p:spPr>
          <a:xfrm>
            <a:off x="7870995" y="772731"/>
            <a:ext cx="3341488" cy="5054008"/>
          </a:xfrm>
        </p:spPr>
        <p:txBody>
          <a:bodyPr anchor="ctr">
            <a:normAutofit/>
          </a:bodyPr>
          <a:lstStyle/>
          <a:p>
            <a:r>
              <a:rPr lang="en-GB">
                <a:latin typeface="Times New Roman" panose="02020603050405020304" pitchFamily="18" charset="0"/>
                <a:cs typeface="Times New Roman" panose="02020603050405020304" pitchFamily="18" charset="0"/>
              </a:rPr>
              <a:t>How it can be implemented within the organisation ?</a:t>
            </a:r>
          </a:p>
          <a:p>
            <a:endParaRPr lang="en-GB" dirty="0"/>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074" name="Picture 2" descr="Image result for gantt chart">
            <a:extLst>
              <a:ext uri="{FF2B5EF4-FFF2-40B4-BE49-F238E27FC236}">
                <a16:creationId xmlns:a16="http://schemas.microsoft.com/office/drawing/2014/main" id="{C8E29E53-5799-4D1F-AD64-CBB700EE1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 y="3872182"/>
            <a:ext cx="5864242" cy="2528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7530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8228E-961A-42CA-9C13-140FDE3CB15C}"/>
              </a:ext>
            </a:extLst>
          </p:cNvPr>
          <p:cNvSpPr>
            <a:spLocks noGrp="1"/>
          </p:cNvSpPr>
          <p:nvPr>
            <p:ph type="ctrTitle"/>
          </p:nvPr>
        </p:nvSpPr>
        <p:spPr>
          <a:xfrm>
            <a:off x="965201" y="772731"/>
            <a:ext cx="6255026" cy="5054008"/>
          </a:xfrm>
        </p:spPr>
        <p:txBody>
          <a:bodyPr anchor="ctr">
            <a:normAutofit/>
          </a:bodyPr>
          <a:lstStyle/>
          <a:p>
            <a:r>
              <a:rPr lang="en-GB" sz="2400" dirty="0">
                <a:latin typeface="Times New Roman" panose="02020603050405020304" pitchFamily="18" charset="0"/>
                <a:cs typeface="Times New Roman" panose="02020603050405020304" pitchFamily="18" charset="0"/>
              </a:rPr>
              <a:t>Measuring Data</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Designing a website for the public therefore, the company could gain data on how many people visit their website and take notice of their carbon footprint </a:t>
            </a:r>
            <a:br>
              <a:rPr lang="en-GB" sz="2800" dirty="0">
                <a:latin typeface="Times New Roman" panose="02020603050405020304" pitchFamily="18" charset="0"/>
                <a:cs typeface="Times New Roman" panose="02020603050405020304" pitchFamily="18" charset="0"/>
              </a:rPr>
            </a:br>
            <a:endParaRPr lang="en-GB" sz="2400" dirty="0"/>
          </a:p>
        </p:txBody>
      </p:sp>
      <p:sp>
        <p:nvSpPr>
          <p:cNvPr id="3" name="Subtitle 2">
            <a:extLst>
              <a:ext uri="{FF2B5EF4-FFF2-40B4-BE49-F238E27FC236}">
                <a16:creationId xmlns:a16="http://schemas.microsoft.com/office/drawing/2014/main" id="{EFCA8AF3-04CC-43F9-AAC6-315891FA8AE1}"/>
              </a:ext>
            </a:extLst>
          </p:cNvPr>
          <p:cNvSpPr>
            <a:spLocks noGrp="1"/>
          </p:cNvSpPr>
          <p:nvPr>
            <p:ph type="subTitle" idx="1"/>
          </p:nvPr>
        </p:nvSpPr>
        <p:spPr>
          <a:xfrm>
            <a:off x="7870995" y="772731"/>
            <a:ext cx="3341488" cy="5054008"/>
          </a:xfrm>
        </p:spPr>
        <p:txBody>
          <a:bodyPr anchor="ctr">
            <a:normAutofit/>
          </a:bodyPr>
          <a:lstStyle/>
          <a:p>
            <a:r>
              <a:rPr lang="en-GB" dirty="0">
                <a:latin typeface="Times New Roman" panose="02020603050405020304" pitchFamily="18" charset="0"/>
                <a:cs typeface="Times New Roman" panose="02020603050405020304" pitchFamily="18" charset="0"/>
              </a:rPr>
              <a:t>How it can be implemented within the organisation ?</a:t>
            </a:r>
          </a:p>
          <a:p>
            <a:endParaRPr lang="en-GB" dirty="0"/>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33953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9" name="Rectangle 70">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target audience">
            <a:extLst>
              <a:ext uri="{FF2B5EF4-FFF2-40B4-BE49-F238E27FC236}">
                <a16:creationId xmlns:a16="http://schemas.microsoft.com/office/drawing/2014/main" id="{5C4A8A7E-F282-48B1-B920-F9BF991D04EA}"/>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10267" r="13733"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74BBE7-73E4-4D08-8A89-9051A07C8989}"/>
              </a:ext>
            </a:extLst>
          </p:cNvPr>
          <p:cNvSpPr>
            <a:spLocks noGrp="1"/>
          </p:cNvSpPr>
          <p:nvPr>
            <p:ph type="ctrTitle"/>
          </p:nvPr>
        </p:nvSpPr>
        <p:spPr>
          <a:xfrm>
            <a:off x="1097280" y="758952"/>
            <a:ext cx="10058400" cy="3566160"/>
          </a:xfrm>
        </p:spPr>
        <p:txBody>
          <a:bodyPr>
            <a:normAutofit fontScale="90000"/>
          </a:bodyPr>
          <a:lstStyle/>
          <a:p>
            <a:r>
              <a:rPr lang="en-GB" sz="2600" dirty="0">
                <a:solidFill>
                  <a:srgbClr val="FFFFFF"/>
                </a:solidFill>
                <a:latin typeface="Times New Roman" panose="02020603050405020304" pitchFamily="18" charset="0"/>
                <a:cs typeface="Times New Roman" panose="02020603050405020304" pitchFamily="18" charset="0"/>
              </a:rPr>
              <a:t>Define their target audience and why?</a:t>
            </a:r>
            <a:br>
              <a:rPr lang="en-GB" sz="2600" dirty="0">
                <a:solidFill>
                  <a:srgbClr val="FFFFFF"/>
                </a:solidFill>
                <a:latin typeface="Times New Roman" panose="02020603050405020304" pitchFamily="18" charset="0"/>
                <a:cs typeface="Times New Roman" panose="02020603050405020304" pitchFamily="18" charset="0"/>
              </a:rPr>
            </a:br>
            <a:br>
              <a:rPr lang="en-GB" sz="2600" dirty="0">
                <a:solidFill>
                  <a:srgbClr val="FFFFFF"/>
                </a:solidFill>
                <a:latin typeface="Times New Roman" panose="02020603050405020304" pitchFamily="18" charset="0"/>
                <a:cs typeface="Times New Roman" panose="02020603050405020304" pitchFamily="18" charset="0"/>
              </a:rPr>
            </a:br>
            <a:r>
              <a:rPr lang="en-GB" sz="2600" dirty="0">
                <a:solidFill>
                  <a:srgbClr val="FFFFFF"/>
                </a:solidFill>
                <a:latin typeface="Times New Roman" panose="02020603050405020304" pitchFamily="18" charset="0"/>
                <a:cs typeface="Times New Roman" panose="02020603050405020304" pitchFamily="18" charset="0"/>
              </a:rPr>
              <a:t>The Target audience are people who care about their carbon foot print and want to be apart of  the change. </a:t>
            </a:r>
            <a:br>
              <a:rPr lang="en-GB" sz="2600" dirty="0">
                <a:solidFill>
                  <a:srgbClr val="FFFFFF"/>
                </a:solidFill>
                <a:latin typeface="Times New Roman" panose="02020603050405020304" pitchFamily="18" charset="0"/>
                <a:cs typeface="Times New Roman" panose="02020603050405020304" pitchFamily="18" charset="0"/>
              </a:rPr>
            </a:br>
            <a:br>
              <a:rPr lang="en-GB" sz="2600" dirty="0">
                <a:solidFill>
                  <a:srgbClr val="FFFFFF"/>
                </a:solidFill>
                <a:latin typeface="Times New Roman" panose="02020603050405020304" pitchFamily="18" charset="0"/>
                <a:cs typeface="Times New Roman" panose="02020603050405020304" pitchFamily="18" charset="0"/>
              </a:rPr>
            </a:br>
            <a:r>
              <a:rPr lang="en-GB" sz="2600" dirty="0">
                <a:solidFill>
                  <a:srgbClr val="FFFFFF"/>
                </a:solidFill>
                <a:latin typeface="Times New Roman" panose="02020603050405020304" pitchFamily="18" charset="0"/>
                <a:cs typeface="Times New Roman" panose="02020603050405020304" pitchFamily="18" charset="0"/>
              </a:rPr>
              <a:t>For the organisation not to spend as much money on advertisement. The organisation should consider publishing articles or adverts in business times, economic times and traders magazines.</a:t>
            </a:r>
            <a:br>
              <a:rPr lang="en-GB" sz="2600" dirty="0">
                <a:solidFill>
                  <a:srgbClr val="FFFFFF"/>
                </a:solidFill>
                <a:latin typeface="Times New Roman" panose="02020603050405020304" pitchFamily="18" charset="0"/>
                <a:cs typeface="Times New Roman" panose="02020603050405020304" pitchFamily="18" charset="0"/>
              </a:rPr>
            </a:br>
            <a:br>
              <a:rPr lang="en-GB" sz="2600" dirty="0">
                <a:solidFill>
                  <a:srgbClr val="FFFFFF"/>
                </a:solidFill>
              </a:rPr>
            </a:br>
            <a:r>
              <a:rPr lang="en-GB" sz="2600" dirty="0">
                <a:solidFill>
                  <a:srgbClr val="FFFFFF"/>
                </a:solidFill>
              </a:rPr>
              <a:t> </a:t>
            </a:r>
          </a:p>
        </p:txBody>
      </p:sp>
      <p:sp>
        <p:nvSpPr>
          <p:cNvPr id="3" name="Subtitle 2">
            <a:extLst>
              <a:ext uri="{FF2B5EF4-FFF2-40B4-BE49-F238E27FC236}">
                <a16:creationId xmlns:a16="http://schemas.microsoft.com/office/drawing/2014/main" id="{66A8DF5C-2855-40CF-9428-F41A89A5D010}"/>
              </a:ext>
            </a:extLst>
          </p:cNvPr>
          <p:cNvSpPr>
            <a:spLocks noGrp="1"/>
          </p:cNvSpPr>
          <p:nvPr>
            <p:ph type="subTitle" idx="1"/>
          </p:nvPr>
        </p:nvSpPr>
        <p:spPr>
          <a:xfrm>
            <a:off x="1100051" y="4645152"/>
            <a:ext cx="10058400" cy="1143000"/>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How it can be implemented within the organisation ?</a:t>
            </a:r>
          </a:p>
        </p:txBody>
      </p:sp>
      <p:cxnSp>
        <p:nvCxnSpPr>
          <p:cNvPr id="1040" name="Straight Connector 72">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41" name="Rectangle 74">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5982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3">
            <a:extLst>
              <a:ext uri="{FF2B5EF4-FFF2-40B4-BE49-F238E27FC236}">
                <a16:creationId xmlns:a16="http://schemas.microsoft.com/office/drawing/2014/main" id="{2779F603-B669-4AD6-82F9-E09F7616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F6E95-FF00-4ED8-B369-9EE8649CB97A}"/>
              </a:ext>
            </a:extLst>
          </p:cNvPr>
          <p:cNvSpPr>
            <a:spLocks noGrp="1"/>
          </p:cNvSpPr>
          <p:nvPr>
            <p:ph type="ctrTitle"/>
          </p:nvPr>
        </p:nvSpPr>
        <p:spPr>
          <a:xfrm>
            <a:off x="5396248" y="758952"/>
            <a:ext cx="5759431" cy="3566160"/>
          </a:xfrm>
        </p:spPr>
        <p:txBody>
          <a:bodyPr>
            <a:normAutofit/>
          </a:bodyPr>
          <a:lstStyle/>
          <a:p>
            <a:r>
              <a:rPr lang="en-GB" sz="2000">
                <a:latin typeface="Times New Roman" panose="02020603050405020304" pitchFamily="18" charset="0"/>
                <a:cs typeface="Times New Roman" panose="02020603050405020304" pitchFamily="18" charset="0"/>
              </a:rPr>
              <a:t>By promoting these factors into the organisation  they are more likely to gain attention from consumers  who may be interested in the climate change that is happening in todays world . </a:t>
            </a:r>
            <a:br>
              <a:rPr lang="en-GB" sz="2000">
                <a:latin typeface="Times New Roman" panose="02020603050405020304" pitchFamily="18" charset="0"/>
                <a:cs typeface="Times New Roman" panose="02020603050405020304" pitchFamily="18" charset="0"/>
              </a:rPr>
            </a:br>
            <a:br>
              <a:rPr lang="en-GB" sz="2000">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By promoting the disadvantages of climate change various organisation will take it into consideration when implanting  new innovations.</a:t>
            </a:r>
          </a:p>
        </p:txBody>
      </p:sp>
      <p:pic>
        <p:nvPicPr>
          <p:cNvPr id="5" name="Picture 4" descr="A close up of a sign&#10;&#10;Description automatically generated">
            <a:extLst>
              <a:ext uri="{FF2B5EF4-FFF2-40B4-BE49-F238E27FC236}">
                <a16:creationId xmlns:a16="http://schemas.microsoft.com/office/drawing/2014/main" id="{9982B322-C1F6-4686-AB5F-102E5C36C2E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3999" y="1738718"/>
            <a:ext cx="4001315" cy="2850936"/>
          </a:xfrm>
          <a:prstGeom prst="rect">
            <a:avLst/>
          </a:prstGeom>
        </p:spPr>
      </p:pic>
      <p:cxnSp>
        <p:nvCxnSpPr>
          <p:cNvPr id="31" name="Straight Connector 25">
            <a:extLst>
              <a:ext uri="{FF2B5EF4-FFF2-40B4-BE49-F238E27FC236}">
                <a16:creationId xmlns:a16="http://schemas.microsoft.com/office/drawing/2014/main" id="{7ABFD994-C2DC-4E7D-9411-C7FF7813E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01663" y="4485132"/>
            <a:ext cx="5486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2" name="Rectangle 27">
            <a:extLst>
              <a:ext uri="{FF2B5EF4-FFF2-40B4-BE49-F238E27FC236}">
                <a16:creationId xmlns:a16="http://schemas.microsoft.com/office/drawing/2014/main" id="{CA73A59D-C719-4F24-9F6B-AF7CE8F3BE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285341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1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1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4" name="Rectangle 1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CFBDB254-7DEF-4189-B074-2AABCAB413EB}"/>
              </a:ext>
            </a:extLst>
          </p:cNvPr>
          <p:cNvSpPr>
            <a:spLocks noGrp="1"/>
          </p:cNvSpPr>
          <p:nvPr>
            <p:ph type="ctrTitle"/>
          </p:nvPr>
        </p:nvSpPr>
        <p:spPr>
          <a:xfrm>
            <a:off x="492369" y="605896"/>
            <a:ext cx="3642309" cy="5646208"/>
          </a:xfrm>
        </p:spPr>
        <p:txBody>
          <a:bodyPr vert="horz" lIns="91440" tIns="45720" rIns="91440" bIns="45720" rtlCol="0" anchor="ctr">
            <a:normAutofit/>
          </a:bodyPr>
          <a:lstStyle/>
          <a:p>
            <a:r>
              <a:rPr lang="en-US" sz="4400" dirty="0">
                <a:solidFill>
                  <a:srgbClr val="FFFFFF"/>
                </a:solidFill>
              </a:rPr>
              <a:t>Bibliography</a:t>
            </a:r>
          </a:p>
        </p:txBody>
      </p:sp>
      <p:sp>
        <p:nvSpPr>
          <p:cNvPr id="7" name="TextBox 6">
            <a:extLst>
              <a:ext uri="{FF2B5EF4-FFF2-40B4-BE49-F238E27FC236}">
                <a16:creationId xmlns:a16="http://schemas.microsoft.com/office/drawing/2014/main" id="{51038381-CA61-4C85-9C04-3867FFA38D83}"/>
              </a:ext>
            </a:extLst>
          </p:cNvPr>
          <p:cNvSpPr txBox="1"/>
          <p:nvPr/>
        </p:nvSpPr>
        <p:spPr>
          <a:xfrm>
            <a:off x="4648609" y="0"/>
            <a:ext cx="7537706" cy="6247864"/>
          </a:xfrm>
          <a:prstGeom prst="rect">
            <a:avLst/>
          </a:prstGeom>
          <a:noFill/>
        </p:spPr>
        <p:txBody>
          <a:bodyPr wrap="square" rtlCol="0">
            <a:spAutoFit/>
          </a:bodyPr>
          <a:lstStyle/>
          <a:p>
            <a:r>
              <a:rPr lang="en-GB" dirty="0"/>
              <a:t> </a:t>
            </a:r>
          </a:p>
          <a:p>
            <a:r>
              <a:rPr lang="en-GB" sz="1400" dirty="0"/>
              <a:t>Folk, E., 2018. </a:t>
            </a:r>
            <a:r>
              <a:rPr lang="en-GB" sz="1400" i="1" dirty="0"/>
              <a:t>- How Climate Change Will Affect Businesses - Renewable Energy Magazine, At The Heart Of Clean Energy Journalism</a:t>
            </a:r>
            <a:r>
              <a:rPr lang="en-GB" sz="1400" dirty="0"/>
              <a:t>. [online] Renewable Energy Magazine, at the heart of clean energy journalism. Available at: &lt;https://www.renewableenergymagazine.com/emily-folk/how-climate-change-will-affect-businesses-20181109&gt; [Accessed 14 March 2020].</a:t>
            </a:r>
          </a:p>
          <a:p>
            <a:endParaRPr lang="en-GB" sz="1400" dirty="0"/>
          </a:p>
          <a:p>
            <a:r>
              <a:rPr lang="en-GB" sz="1400" dirty="0" err="1"/>
              <a:t>Haughn</a:t>
            </a:r>
            <a:r>
              <a:rPr lang="en-GB" sz="1400" dirty="0"/>
              <a:t>, M., 2020. </a:t>
            </a:r>
            <a:r>
              <a:rPr lang="en-GB" sz="1400" i="1" dirty="0"/>
              <a:t>What Is Four Ps? - Definition From </a:t>
            </a:r>
            <a:r>
              <a:rPr lang="en-GB" sz="1400" i="1" dirty="0" err="1"/>
              <a:t>Whatis.Com</a:t>
            </a:r>
            <a:r>
              <a:rPr lang="en-GB" sz="1400" dirty="0"/>
              <a:t>. [online] WhatIs.com. Available at: &lt;https://whatis.techtarget.com/definition/Four-Ps&gt; [Accessed 14 March 2020].</a:t>
            </a:r>
          </a:p>
          <a:p>
            <a:endParaRPr lang="en-GB" sz="1400" dirty="0"/>
          </a:p>
          <a:p>
            <a:r>
              <a:rPr lang="en-GB" sz="1400" i="1" dirty="0"/>
              <a:t>Introducing the Nissan </a:t>
            </a:r>
            <a:r>
              <a:rPr lang="en-GB" sz="1400" i="1" dirty="0" err="1"/>
              <a:t>Ariya</a:t>
            </a:r>
            <a:r>
              <a:rPr lang="en-GB" sz="1400" i="1" dirty="0"/>
              <a:t> Concept</a:t>
            </a:r>
            <a:r>
              <a:rPr lang="en-GB" sz="1400" dirty="0"/>
              <a:t>. 2020. [video] North America: Nissan.</a:t>
            </a:r>
          </a:p>
          <a:p>
            <a:endParaRPr lang="en-GB" sz="1400" dirty="0"/>
          </a:p>
          <a:p>
            <a:r>
              <a:rPr lang="en-GB" sz="1400" dirty="0"/>
              <a:t>NISSAN MOTOR Co., L., 2020. </a:t>
            </a:r>
            <a:r>
              <a:rPr lang="en-GB" sz="1400" i="1" dirty="0"/>
              <a:t>PRODUCT INITIATIVES | CLIMATE CHANGE | ENVIRONMENTAL | SUSTAINABILITY REPORT 2019 | SUSTAINABILITY AT NISSAN | NISSAN</a:t>
            </a:r>
            <a:r>
              <a:rPr lang="en-GB" sz="1400" dirty="0"/>
              <a:t>. [online] Nissan-global.com. Available at: &lt;https://www.nissan-global.com/EN/SUSTAINABILITY/REPORT/ENVIRONMENTAL/CLIMATE/PRODUCT/&gt; [Accessed 14 March 2020].</a:t>
            </a:r>
          </a:p>
          <a:p>
            <a:endParaRPr lang="en-GB" sz="1400" dirty="0"/>
          </a:p>
          <a:p>
            <a:r>
              <a:rPr lang="en-GB" sz="1400" dirty="0"/>
              <a:t>The Economic Times. 2020. </a:t>
            </a:r>
            <a:r>
              <a:rPr lang="en-GB" sz="1400" i="1" dirty="0"/>
              <a:t>What Is Marketing Mix? Definition Of Marketing Mix, Marketing Mix Meaning - The Economic Times</a:t>
            </a:r>
            <a:r>
              <a:rPr lang="en-GB" sz="1400" dirty="0"/>
              <a:t>. [online] Available at: &lt;https://economictimes.indiatimes.com/definition/marketing-mix&gt; [Accessed 14 March 2020].</a:t>
            </a:r>
          </a:p>
          <a:p>
            <a:endParaRPr lang="en-GB" sz="1400" dirty="0"/>
          </a:p>
          <a:p>
            <a:r>
              <a:rPr lang="en-GB" sz="1400" dirty="0"/>
              <a:t>US Legal, I., 2020. </a:t>
            </a:r>
            <a:r>
              <a:rPr lang="en-GB" sz="1400" i="1" dirty="0"/>
              <a:t>Business Climate Law And Legal Definition | </a:t>
            </a:r>
            <a:r>
              <a:rPr lang="en-GB" sz="1400" i="1" dirty="0" err="1"/>
              <a:t>Uslegal</a:t>
            </a:r>
            <a:r>
              <a:rPr lang="en-GB" sz="1400" i="1" dirty="0"/>
              <a:t>, Inc.</a:t>
            </a:r>
            <a:r>
              <a:rPr lang="en-GB" sz="1400" dirty="0"/>
              <a:t>. [online] Definitions.uslegal.com. Available at: &lt;https://definitions.uslegal.com/b/business-climate/&gt; [Accessed 14 March 2020].</a:t>
            </a:r>
          </a:p>
          <a:p>
            <a:endParaRPr lang="en-GB" dirty="0"/>
          </a:p>
        </p:txBody>
      </p:sp>
    </p:spTree>
    <p:extLst>
      <p:ext uri="{BB962C8B-B14F-4D97-AF65-F5344CB8AC3E}">
        <p14:creationId xmlns:p14="http://schemas.microsoft.com/office/powerpoint/2010/main" val="22190209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2</TotalTime>
  <Words>776</Words>
  <Application>Microsoft Office PowerPoint</Application>
  <PresentationFormat>Widescreen</PresentationFormat>
  <Paragraphs>49</Paragraphs>
  <Slides>17</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Sagona Book</vt:lpstr>
      <vt:lpstr>Sagona ExtraLight</vt:lpstr>
      <vt:lpstr>Times New Roman</vt:lpstr>
      <vt:lpstr>RetrospectVTI</vt:lpstr>
      <vt:lpstr>Improving the organisations impact on climate change. </vt:lpstr>
      <vt:lpstr>What is business climate?</vt:lpstr>
      <vt:lpstr>How  Climate Change Will Affect Businesses </vt:lpstr>
      <vt:lpstr>Changing Demand  </vt:lpstr>
      <vt:lpstr>Regulations designed to reduce and deter emissions would also have an significant effect on businesses. Companies generating high emission levels would need to spend considerable funds to update their facilities to reduce, catch, or remove them. Of course, energy firms are already working to move their electricity supply towards cleaner resources (Folk, 2018). </vt:lpstr>
      <vt:lpstr>As the public increasingly recognises climate change as a reality, companies that don't work to reduce their effect on the environment become less appropriate. Consumers are increasingly searching for goods that are manufactured sustainably, or at least have a lower impact on the environment than other comparable products. There is also an growing expectation that businesses should be socially conscious and take action to make their activities more environmentally sustainable or donate to environmental charities (Folk, 2018).</vt:lpstr>
      <vt:lpstr>There are many ways a businesses can prepare for climate change such as, Conduct an study to determine how it impacts the environment and the possible threats that it faces as a result of climate change. Companies should recognise ways to enhance their environmental efficiency, in addition to risks. </vt:lpstr>
      <vt:lpstr> </vt:lpstr>
      <vt:lpstr>The Four Ps are four factors recognised as a marketing mix (product, quality, promotion and place). It is important to pay attention to each of these four aspects to optimise the likelihood that consumers will identify and purchase an item (Haughn, 2020).</vt:lpstr>
      <vt:lpstr>This applies to all activities implemented to educate the customer and share of the product or service. These would include advertisements, word of mouth, news releases, promotions, commissions and trade awards. It can also include schemes for consumers, direct marketing, competitions (The Economic Times, 2020)  </vt:lpstr>
      <vt:lpstr>A company introduced climate change within their promotions</vt:lpstr>
      <vt:lpstr>PowerPoint Presentation</vt:lpstr>
      <vt:lpstr>Plan what they may want to accomplish from their promotion.    They may want to do this within a time limit which means using tools  such as Gantt charts </vt:lpstr>
      <vt:lpstr>Measuring Data  Designing a website for the public therefore, the company could gain data on how many people visit their website and take notice of their carbon footprint  </vt:lpstr>
      <vt:lpstr>Define their target audience and why?  The Target audience are people who care about their carbon foot print and want to be apart of  the change.   For the organisation not to spend as much money on advertisement. The organisation should consider publishing articles or adverts in business times, economic times and traders magazines.   </vt:lpstr>
      <vt:lpstr>By promoting these factors into the organisation  they are more likely to gain attention from consumers  who may be interested in the climate change that is happening in todays world .   By promoting the disadvantages of climate change various organisation will take it into consideration when implanting  new innovations.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the organisations impact on climate change. </dc:title>
  <dc:creator>Nebby Khatun</dc:creator>
  <cp:lastModifiedBy>Nebby Khatun</cp:lastModifiedBy>
  <cp:revision>2</cp:revision>
  <dcterms:created xsi:type="dcterms:W3CDTF">2020-03-15T00:34:29Z</dcterms:created>
  <dcterms:modified xsi:type="dcterms:W3CDTF">2020-03-15T00:38:22Z</dcterms:modified>
</cp:coreProperties>
</file>