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3" r:id="rId2"/>
    <p:sldId id="261" r:id="rId3"/>
    <p:sldId id="285" r:id="rId4"/>
    <p:sldId id="287" r:id="rId5"/>
    <p:sldId id="292" r:id="rId6"/>
    <p:sldId id="288" r:id="rId7"/>
    <p:sldId id="303" r:id="rId8"/>
    <p:sldId id="284" r:id="rId9"/>
    <p:sldId id="296" r:id="rId10"/>
    <p:sldId id="297" r:id="rId11"/>
    <p:sldId id="295" r:id="rId12"/>
    <p:sldId id="298" r:id="rId13"/>
    <p:sldId id="305" r:id="rId14"/>
    <p:sldId id="301" r:id="rId15"/>
    <p:sldId id="302" r:id="rId16"/>
    <p:sldId id="30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D141B-FE58-A6F9-F5ED-2B3ADEF772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2F36C3-4061-5F52-8011-678A066A9C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BC274B-000C-7EED-8304-C0DC5E4213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417A05-5CEF-F73B-72CC-59CBC58E7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95634A-626B-EEF6-D5B1-3A1E5F3989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5768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C230B-477D-682D-7273-E0E51D050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CCC6F-3F78-8C96-8ED9-E16EFCD84C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C938CD-97C6-CF75-6410-B80B9CDC4A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4F9E21-7DF7-AEC8-A597-94B1BBA6A5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EFA8D5-0992-4E77-6FA4-1E745B9B7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7674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8220C-9BA3-1186-98E4-59DF592CF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E6F051-E34B-D48D-EB9C-9E497ADD73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39AEB5-AAA4-C5D0-2BF3-CB091B281C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A474CA-4499-0B65-FA81-D4A7ECE5A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AB5041-D959-8A81-8D94-5462A37382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913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4B050-1405-61D7-E6CC-25F15C8E6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06309-5B38-3105-D692-174DFD68C0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BD52F8-6C10-0EF3-C656-6708D2CC59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045358-D471-F869-6F29-E4252E75A2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154EC8-14A5-41B6-D499-BA9C04DCF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8B5534-1F4B-9772-02F3-7306D268C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132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74C0F-0814-6609-BD32-505EAE02B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BD00BB-84FD-1F3C-0FA2-5EF3A88B0E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F727A2-2FD9-1C7A-D2B8-3DDA03CA00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51C189-6BC2-F5EA-4AF2-C8A50C17E2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9449C5-4C0D-5ABE-289C-87F76FB89B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AFC4EBE-E9C2-A921-E33F-DF30083C5E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B251BF9-5523-FD43-F8B9-DC8ABE9B9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5A8DD8-19D8-FCC6-6835-284807D546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8477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82362-4AD2-CDCD-2F3A-25BF42BD5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E1AD00-2E94-F298-3E88-6578B4735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8A5CD8-4CDE-4E3A-42BF-F045774A6B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4C0B3A-81DC-7121-8EE3-96C922AD71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2564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B1F98B-33C0-AA56-89E9-F6DD987615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757A70-DC96-9B72-52B2-A920AD5C3A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4E5A48-319C-10CE-3796-15B832249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360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891C9-DE4F-4829-48E5-41965C2AD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9A6C3-376F-1375-A24D-B2E112D187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918443-7E73-CD6D-7627-CA7279C322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6D948C-55B6-9344-75F9-570F759E08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61DFF2-B38E-1C9B-FF4E-9199CA00D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8183CF-E5A4-BC61-7F20-6C31E1EAEE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166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9B947-2537-E4A7-04BE-74E20A0A7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5F0059-0526-9025-4EEA-BEE972C7048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DC84DC-ADF8-38FE-7E1E-C680545D39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8019DD-CB45-2208-1631-19E1161FA0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A350FF-9D7A-5F46-10BF-E051C52ADD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313045-AFDB-D2FC-28B6-9E90AA5399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1653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AB143-35BD-F008-C6A7-462E8ED509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DCD675-C49F-92D0-2533-562E7CEE26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44AB6D-2660-AC17-C5D1-5AFC39C24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AB7615-2575-AAC3-2C8F-E3401C2F45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27EB93-9F75-AB8A-68D4-ADF1415F0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2419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70032F-7C98-EE4A-3B88-A5BA222DA75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8D8FD4-C7F2-EAC2-A955-7F95600204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F81F25-4C3B-14B2-A876-D8EFD1B550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907048-BA3E-0D83-CF9F-6E5EF35DC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0A296B-B304-C393-97E5-4F97D1911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718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C7F5A0-CB29-5107-337F-C459D46721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91D777-4F54-CBD1-4CCE-764EA0E010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2AA31D-957E-3C5B-5C7F-6A41EB855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F32B02-7ECF-40C4-8FA9-402A5CB32451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0EA05A-5F8C-D0E2-E5DA-9985134799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27ADA-5483-A51B-5FBF-C099838E53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793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OQjNit6jiw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mSRzb5Gy-k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56754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838200" y="2087563"/>
            <a:ext cx="10515600" cy="285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/>
              <a:t>WEEK 3 </a:t>
            </a:r>
          </a:p>
          <a:p>
            <a:pPr algn="ctr"/>
            <a:r>
              <a:rPr lang="en-US" b="1" dirty="0" err="1"/>
              <a:t>Centralised</a:t>
            </a:r>
            <a:r>
              <a:rPr lang="en-US" b="1" dirty="0"/>
              <a:t> versus </a:t>
            </a:r>
            <a:r>
              <a:rPr lang="en-US" b="1" dirty="0" err="1"/>
              <a:t>decentralised</a:t>
            </a:r>
            <a:r>
              <a:rPr lang="en-US" b="1" dirty="0"/>
              <a:t> </a:t>
            </a:r>
          </a:p>
          <a:p>
            <a:pPr algn="ctr"/>
            <a:r>
              <a:rPr lang="en-US" b="1" dirty="0"/>
              <a:t>decision-making and </a:t>
            </a:r>
            <a:r>
              <a:rPr lang="en-US" b="1" dirty="0" err="1"/>
              <a:t>organisation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624703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838200" y="2087563"/>
            <a:ext cx="10515600" cy="285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/>
              <a:t>What did we talk about last week?</a:t>
            </a:r>
          </a:p>
        </p:txBody>
      </p:sp>
    </p:spTree>
    <p:extLst>
      <p:ext uri="{BB962C8B-B14F-4D97-AF65-F5344CB8AC3E}">
        <p14:creationId xmlns:p14="http://schemas.microsoft.com/office/powerpoint/2010/main" val="24534958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928687" y="116284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/>
              <a:t>How do leaders govern? 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4D61DD3-62E9-5D26-0EA3-AA6967C79376}"/>
              </a:ext>
            </a:extLst>
          </p:cNvPr>
          <p:cNvSpPr txBox="1">
            <a:spLocks/>
          </p:cNvSpPr>
          <p:nvPr/>
        </p:nvSpPr>
        <p:spPr>
          <a:xfrm>
            <a:off x="1019174" y="2055813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/>
              <a:t>(Lewin, 1939)</a:t>
            </a:r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94FE3F1-BB77-BC51-1382-1CE83E773333}"/>
              </a:ext>
            </a:extLst>
          </p:cNvPr>
          <p:cNvSpPr/>
          <p:nvPr/>
        </p:nvSpPr>
        <p:spPr>
          <a:xfrm>
            <a:off x="4917279" y="3142854"/>
            <a:ext cx="2719389" cy="1226740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2.) Participative</a:t>
            </a:r>
          </a:p>
          <a:p>
            <a:pPr algn="ctr"/>
            <a:r>
              <a:rPr lang="en-US" dirty="0"/>
              <a:t>(</a:t>
            </a:r>
            <a:r>
              <a:rPr lang="en-GB" dirty="0"/>
              <a:t>work was a higher quality, high degree of creativity and freedom)</a:t>
            </a:r>
            <a:endParaRPr lang="en-US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6419D9C-711A-1155-9B74-36AC9CDA253C}"/>
              </a:ext>
            </a:extLst>
          </p:cNvPr>
          <p:cNvSpPr/>
          <p:nvPr/>
        </p:nvSpPr>
        <p:spPr>
          <a:xfrm>
            <a:off x="7784304" y="3149996"/>
            <a:ext cx="2719389" cy="1219598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3.) Delegative</a:t>
            </a:r>
          </a:p>
          <a:p>
            <a:pPr algn="ctr"/>
            <a:r>
              <a:rPr lang="en-US" dirty="0"/>
              <a:t>(‘employees’ least productive, low cooperation)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F32BFC2-B78C-C9E0-0F81-48A350DC2423}"/>
              </a:ext>
            </a:extLst>
          </p:cNvPr>
          <p:cNvSpPr/>
          <p:nvPr/>
        </p:nvSpPr>
        <p:spPr>
          <a:xfrm>
            <a:off x="2050254" y="3149995"/>
            <a:ext cx="2719389" cy="1219599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1.) Authoritarian</a:t>
            </a:r>
          </a:p>
          <a:p>
            <a:pPr algn="ctr"/>
            <a:r>
              <a:rPr lang="en-US" dirty="0"/>
              <a:t>(‘employees’ most productive but lower creativity and low quality)</a:t>
            </a:r>
          </a:p>
        </p:txBody>
      </p:sp>
    </p:spTree>
    <p:extLst>
      <p:ext uri="{BB962C8B-B14F-4D97-AF65-F5344CB8AC3E}">
        <p14:creationId xmlns:p14="http://schemas.microsoft.com/office/powerpoint/2010/main" val="23645661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928687" y="116284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/>
              <a:t>What happened when the leader leaves? 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4D61DD3-62E9-5D26-0EA3-AA6967C79376}"/>
              </a:ext>
            </a:extLst>
          </p:cNvPr>
          <p:cNvSpPr txBox="1">
            <a:spLocks/>
          </p:cNvSpPr>
          <p:nvPr/>
        </p:nvSpPr>
        <p:spPr>
          <a:xfrm>
            <a:off x="1019174" y="2055813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/>
              <a:t>(Lewin, 1939)</a:t>
            </a:r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94FE3F1-BB77-BC51-1382-1CE83E773333}"/>
              </a:ext>
            </a:extLst>
          </p:cNvPr>
          <p:cNvSpPr/>
          <p:nvPr/>
        </p:nvSpPr>
        <p:spPr>
          <a:xfrm>
            <a:off x="4917279" y="2853531"/>
            <a:ext cx="2719389" cy="304244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2.) Participative &amp; Democratic</a:t>
            </a:r>
          </a:p>
          <a:p>
            <a:pPr algn="ctr"/>
            <a:r>
              <a:rPr lang="en-US" dirty="0"/>
              <a:t>(</a:t>
            </a:r>
            <a:r>
              <a:rPr lang="en-GB" dirty="0"/>
              <a:t>work was a higher quality, high degree of creativity and freedom)</a:t>
            </a:r>
          </a:p>
          <a:p>
            <a:pPr algn="ctr"/>
            <a:endParaRPr lang="en-GB" dirty="0"/>
          </a:p>
          <a:p>
            <a:pPr algn="ctr"/>
            <a:r>
              <a:rPr lang="en-GB" b="1" dirty="0">
                <a:solidFill>
                  <a:srgbClr val="FF0000"/>
                </a:solidFill>
              </a:rPr>
              <a:t>WORK IS MAINTAINED AT A RELATIVE LEVEL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6419D9C-711A-1155-9B74-36AC9CDA253C}"/>
              </a:ext>
            </a:extLst>
          </p:cNvPr>
          <p:cNvSpPr/>
          <p:nvPr/>
        </p:nvSpPr>
        <p:spPr>
          <a:xfrm>
            <a:off x="7817642" y="2818607"/>
            <a:ext cx="2719389" cy="3042444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3.) Delegative</a:t>
            </a:r>
          </a:p>
          <a:p>
            <a:pPr algn="ctr"/>
            <a:r>
              <a:rPr lang="en-US" dirty="0"/>
              <a:t>(‘employees’ least productive, low cooperation)</a:t>
            </a:r>
          </a:p>
          <a:p>
            <a:pPr algn="ctr"/>
            <a:endParaRPr lang="en-US" dirty="0"/>
          </a:p>
          <a:p>
            <a:pPr algn="ctr"/>
            <a:r>
              <a:rPr lang="en-US" b="1" dirty="0">
                <a:solidFill>
                  <a:srgbClr val="FF0000"/>
                </a:solidFill>
              </a:rPr>
              <a:t>HOURS SPENT AT WORK ARE SLIGHTLY LOWER, HOWEVER ONCE THE LEADER LEAVES HOURS SPENT WORKING </a:t>
            </a:r>
            <a:r>
              <a:rPr lang="en-US" b="1" u="sng" dirty="0">
                <a:solidFill>
                  <a:srgbClr val="FF0000"/>
                </a:solidFill>
              </a:rPr>
              <a:t>INCREASE!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F32BFC2-B78C-C9E0-0F81-48A350DC2423}"/>
              </a:ext>
            </a:extLst>
          </p:cNvPr>
          <p:cNvSpPr/>
          <p:nvPr/>
        </p:nvSpPr>
        <p:spPr>
          <a:xfrm>
            <a:off x="2050254" y="2853530"/>
            <a:ext cx="2719389" cy="3042443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1.) Authoritarian</a:t>
            </a:r>
          </a:p>
          <a:p>
            <a:pPr algn="ctr"/>
            <a:r>
              <a:rPr lang="en-US" dirty="0"/>
              <a:t>(‘employees’ most productive but lower creativity and low quality)</a:t>
            </a:r>
          </a:p>
          <a:p>
            <a:pPr algn="ctr"/>
            <a:endParaRPr lang="en-US" dirty="0"/>
          </a:p>
          <a:p>
            <a:pPr algn="ctr"/>
            <a:r>
              <a:rPr lang="en-US" b="1" dirty="0">
                <a:solidFill>
                  <a:srgbClr val="FF0000"/>
                </a:solidFill>
              </a:rPr>
              <a:t>WORK STOPS!</a:t>
            </a:r>
          </a:p>
        </p:txBody>
      </p:sp>
    </p:spTree>
    <p:extLst>
      <p:ext uri="{BB962C8B-B14F-4D97-AF65-F5344CB8AC3E}">
        <p14:creationId xmlns:p14="http://schemas.microsoft.com/office/powerpoint/2010/main" val="21119658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5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933450" y="1223168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/>
              <a:t>Monitoring employees </a:t>
            </a:r>
            <a:r>
              <a:rPr lang="en-US" b="1" dirty="0" err="1"/>
              <a:t>behaviours</a:t>
            </a:r>
            <a:r>
              <a:rPr lang="en-US" b="1" dirty="0"/>
              <a:t>:</a:t>
            </a:r>
          </a:p>
          <a:p>
            <a:pPr algn="ctr"/>
            <a:r>
              <a:rPr lang="en-US" b="1" dirty="0"/>
              <a:t>the Panopticon  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4D61DD3-62E9-5D26-0EA3-AA6967C79376}"/>
              </a:ext>
            </a:extLst>
          </p:cNvPr>
          <p:cNvSpPr txBox="1">
            <a:spLocks/>
          </p:cNvSpPr>
          <p:nvPr/>
        </p:nvSpPr>
        <p:spPr>
          <a:xfrm>
            <a:off x="933450" y="2573337"/>
            <a:ext cx="7296150" cy="2984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1B1936-881E-6B6F-F397-A9BA3C190E45}"/>
              </a:ext>
            </a:extLst>
          </p:cNvPr>
          <p:cNvSpPr txBox="1"/>
          <p:nvPr/>
        </p:nvSpPr>
        <p:spPr>
          <a:xfrm>
            <a:off x="3952875" y="3059668"/>
            <a:ext cx="47720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>
                <a:hlinkClick r:id="rId3"/>
              </a:rPr>
              <a:t>Jeremy Bentham Panopticon Crash Course - YouTube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8186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838200" y="820738"/>
            <a:ext cx="10515600" cy="285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/>
              <a:t>Authoritative control: The Panopticon</a:t>
            </a:r>
          </a:p>
          <a:p>
            <a:pPr algn="ctr"/>
            <a:endParaRPr lang="en-US" b="1" dirty="0"/>
          </a:p>
          <a:p>
            <a:pPr algn="ctr"/>
            <a:endParaRPr 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46060270-8852-199F-933F-74BD97D658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0227" y="2025260"/>
            <a:ext cx="3584305" cy="3952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30DDC3E-2609-9E68-4091-5B829FEC6D43}"/>
              </a:ext>
            </a:extLst>
          </p:cNvPr>
          <p:cNvSpPr txBox="1">
            <a:spLocks/>
          </p:cNvSpPr>
          <p:nvPr/>
        </p:nvSpPr>
        <p:spPr>
          <a:xfrm>
            <a:off x="6603633" y="2357426"/>
            <a:ext cx="2880359" cy="291149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/>
              <a:t>Developed by Jeremy Bentham (originally developed by his brother)</a:t>
            </a:r>
          </a:p>
          <a:p>
            <a:r>
              <a:rPr lang="en-US" sz="1800" dirty="0" err="1"/>
              <a:t>Pano</a:t>
            </a:r>
            <a:r>
              <a:rPr lang="en-US" sz="1800" dirty="0"/>
              <a:t> (meaning all)</a:t>
            </a:r>
          </a:p>
          <a:p>
            <a:r>
              <a:rPr lang="en-US" sz="1800" dirty="0" err="1"/>
              <a:t>Optes</a:t>
            </a:r>
            <a:r>
              <a:rPr lang="en-US" sz="1800" dirty="0"/>
              <a:t> (meaning seeing)</a:t>
            </a:r>
          </a:p>
          <a:p>
            <a:r>
              <a:rPr lang="en-US" sz="1800" dirty="0"/>
              <a:t>Ideal design for prison…but can be used for hospitals and schools</a:t>
            </a:r>
          </a:p>
          <a:p>
            <a:r>
              <a:rPr lang="en-US" sz="1800" dirty="0"/>
              <a:t>Never built, however, all three prisons built in this style are now closed</a:t>
            </a:r>
          </a:p>
          <a:p>
            <a:r>
              <a:rPr lang="en-US" sz="1800" dirty="0"/>
              <a:t>Low level of human dignity </a:t>
            </a:r>
          </a:p>
          <a:p>
            <a:endParaRPr lang="en-US" sz="1800" dirty="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3727452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838200" y="2087563"/>
            <a:ext cx="10515600" cy="285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4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How does </a:t>
            </a:r>
            <a:r>
              <a:rPr lang="en-US" b="1" dirty="0">
                <a:solidFill>
                  <a:prstClr val="black"/>
                </a:solidFill>
                <a:latin typeface="Calibri Light" panose="020F0302020204030204"/>
              </a:rPr>
              <a:t>c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entralisation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and </a:t>
            </a:r>
            <a:r>
              <a:rPr lang="en-US" b="1" dirty="0">
                <a:solidFill>
                  <a:prstClr val="black"/>
                </a:solidFill>
                <a:latin typeface="Calibri Light" panose="020F0302020204030204"/>
              </a:rPr>
              <a:t>d</a:t>
            </a:r>
            <a:r>
              <a:rPr kumimoji="0" lang="en-US" sz="4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ecentralisation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 look like in practice? </a:t>
            </a:r>
          </a:p>
        </p:txBody>
      </p:sp>
    </p:spTree>
    <p:extLst>
      <p:ext uri="{BB962C8B-B14F-4D97-AF65-F5344CB8AC3E}">
        <p14:creationId xmlns:p14="http://schemas.microsoft.com/office/powerpoint/2010/main" val="38860384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50"/>
            <a:ext cx="12192000" cy="6858000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4D61DD3-62E9-5D26-0EA3-AA6967C79376}"/>
              </a:ext>
            </a:extLst>
          </p:cNvPr>
          <p:cNvSpPr txBox="1">
            <a:spLocks/>
          </p:cNvSpPr>
          <p:nvPr/>
        </p:nvSpPr>
        <p:spPr>
          <a:xfrm>
            <a:off x="933450" y="2573337"/>
            <a:ext cx="7296150" cy="2984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14F976F-8A35-BA20-39CA-21424C7C8E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8071" y="1928812"/>
            <a:ext cx="10135858" cy="4621212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12FD2A3E-890C-BC3A-5C46-3A497E230A4E}"/>
              </a:ext>
            </a:extLst>
          </p:cNvPr>
          <p:cNvSpPr txBox="1">
            <a:spLocks/>
          </p:cNvSpPr>
          <p:nvPr/>
        </p:nvSpPr>
        <p:spPr>
          <a:xfrm>
            <a:off x="-342900" y="185736"/>
            <a:ext cx="12877800" cy="285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dirty="0" err="1"/>
              <a:t>Centralisation</a:t>
            </a:r>
            <a:r>
              <a:rPr lang="en-US" sz="3200" b="1" dirty="0"/>
              <a:t> and decentralization can occur on the public-private split… 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7DE4789-2946-4406-BF33-4BAA541D604D}"/>
              </a:ext>
            </a:extLst>
          </p:cNvPr>
          <p:cNvCxnSpPr>
            <a:cxnSpLocks/>
          </p:cNvCxnSpPr>
          <p:nvPr/>
        </p:nvCxnSpPr>
        <p:spPr>
          <a:xfrm flipH="1">
            <a:off x="7747000" y="5308600"/>
            <a:ext cx="647700" cy="38100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13309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50"/>
            <a:ext cx="12192000" cy="6858000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4D61DD3-62E9-5D26-0EA3-AA6967C79376}"/>
              </a:ext>
            </a:extLst>
          </p:cNvPr>
          <p:cNvSpPr txBox="1">
            <a:spLocks/>
          </p:cNvSpPr>
          <p:nvPr/>
        </p:nvSpPr>
        <p:spPr>
          <a:xfrm>
            <a:off x="933450" y="2573337"/>
            <a:ext cx="7296150" cy="2984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12FD2A3E-890C-BC3A-5C46-3A497E230A4E}"/>
              </a:ext>
            </a:extLst>
          </p:cNvPr>
          <p:cNvSpPr txBox="1">
            <a:spLocks/>
          </p:cNvSpPr>
          <p:nvPr/>
        </p:nvSpPr>
        <p:spPr>
          <a:xfrm>
            <a:off x="7519670" y="924443"/>
            <a:ext cx="3929380" cy="50091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 err="1"/>
              <a:t>Centralisation</a:t>
            </a:r>
            <a:r>
              <a:rPr lang="en-US" sz="3600" b="1" dirty="0"/>
              <a:t> and </a:t>
            </a:r>
            <a:r>
              <a:rPr lang="en-US" sz="3600" b="1" dirty="0" err="1"/>
              <a:t>decentralisation</a:t>
            </a:r>
            <a:r>
              <a:rPr lang="en-US" sz="3600" b="1" dirty="0"/>
              <a:t> can (also) occur on the national-regional split…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B8AFE38-84EE-0ACE-10A1-BD505859BC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00" y="110044"/>
            <a:ext cx="6558849" cy="513394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D4385FF-6422-04A3-2F86-102A6393B0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00" y="5179892"/>
            <a:ext cx="6558849" cy="1623619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952C9DE9-DDB8-4819-8E67-57D2066137EA}"/>
              </a:ext>
            </a:extLst>
          </p:cNvPr>
          <p:cNvSpPr/>
          <p:nvPr/>
        </p:nvSpPr>
        <p:spPr>
          <a:xfrm>
            <a:off x="4622243" y="1703923"/>
            <a:ext cx="2059227" cy="55556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2DE1CE43-536C-40C8-BABA-3C5DA34396FA}"/>
              </a:ext>
            </a:extLst>
          </p:cNvPr>
          <p:cNvSpPr/>
          <p:nvPr/>
        </p:nvSpPr>
        <p:spPr>
          <a:xfrm>
            <a:off x="4563122" y="4521200"/>
            <a:ext cx="2213598" cy="736025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0E399360-3466-419D-9BB3-D59E27BC48F7}"/>
              </a:ext>
            </a:extLst>
          </p:cNvPr>
          <p:cNvSpPr/>
          <p:nvPr/>
        </p:nvSpPr>
        <p:spPr>
          <a:xfrm>
            <a:off x="4622243" y="3833813"/>
            <a:ext cx="1842057" cy="46343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52A94AEC-499C-4471-B380-F409542A4ABC}"/>
              </a:ext>
            </a:extLst>
          </p:cNvPr>
          <p:cNvCxnSpPr/>
          <p:nvPr/>
        </p:nvCxnSpPr>
        <p:spPr>
          <a:xfrm>
            <a:off x="4563122" y="495300"/>
            <a:ext cx="275578" cy="30480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6581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20" y="9525"/>
            <a:ext cx="12192000" cy="6858000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4D61DD3-62E9-5D26-0EA3-AA6967C79376}"/>
              </a:ext>
            </a:extLst>
          </p:cNvPr>
          <p:cNvSpPr txBox="1">
            <a:spLocks/>
          </p:cNvSpPr>
          <p:nvPr/>
        </p:nvSpPr>
        <p:spPr>
          <a:xfrm>
            <a:off x="952500" y="2607530"/>
            <a:ext cx="7296150" cy="2984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12FD2A3E-890C-BC3A-5C46-3A497E230A4E}"/>
              </a:ext>
            </a:extLst>
          </p:cNvPr>
          <p:cNvSpPr txBox="1">
            <a:spLocks/>
          </p:cNvSpPr>
          <p:nvPr/>
        </p:nvSpPr>
        <p:spPr>
          <a:xfrm>
            <a:off x="134195" y="1203344"/>
            <a:ext cx="3741527" cy="50091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b="1" dirty="0"/>
              <a:t>Thirdly, centralization and </a:t>
            </a:r>
            <a:r>
              <a:rPr lang="en-US" sz="3600" b="1" dirty="0" err="1"/>
              <a:t>decentralisation</a:t>
            </a:r>
            <a:r>
              <a:rPr lang="en-US" sz="3600" b="1" dirty="0"/>
              <a:t> can occur on the institutional level </a:t>
            </a:r>
          </a:p>
          <a:p>
            <a:pPr algn="ctr"/>
            <a:endParaRPr lang="en-US" sz="3600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598584-1537-899D-0A43-7690BE403C7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0382"/>
          <a:stretch/>
        </p:blipFill>
        <p:spPr>
          <a:xfrm>
            <a:off x="7935849" y="99945"/>
            <a:ext cx="4195785" cy="118077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A14FEB4-4C6F-4A68-8407-51404A03DE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9014" y="1280717"/>
            <a:ext cx="4182620" cy="138897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F5510A8-6DC9-A803-D5DC-46AAB5B495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46009" y="2700173"/>
            <a:ext cx="4182621" cy="97724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160FE1E-60A6-6F56-0A8C-368AC021E95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6008" y="4657578"/>
            <a:ext cx="4182622" cy="99248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645C005-BCE8-4BE7-4B80-A9D69729113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16729" y="5671831"/>
            <a:ext cx="4211901" cy="94472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B6B83766-EC8D-341A-C302-F167C9D8186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946008" y="3707902"/>
            <a:ext cx="4182622" cy="912998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98742A47-6F8D-CFAF-99E4-9B7C337D497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97930" y="3215603"/>
            <a:ext cx="3790928" cy="1384513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19DCD1BB-CD47-88EF-82F3-A5159B9FF70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097930" y="2021223"/>
            <a:ext cx="3784709" cy="1172613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F82668E8-2748-C750-FEE6-C3DB4A07CD07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19210"/>
          <a:stretch/>
        </p:blipFill>
        <p:spPr>
          <a:xfrm>
            <a:off x="4917440" y="812830"/>
            <a:ext cx="2965199" cy="1186626"/>
          </a:xfrm>
          <a:prstGeom prst="rect">
            <a:avLst/>
          </a:prstGeom>
        </p:spPr>
      </p:pic>
      <p:sp>
        <p:nvSpPr>
          <p:cNvPr id="28" name="Oval 27">
            <a:extLst>
              <a:ext uri="{FF2B5EF4-FFF2-40B4-BE49-F238E27FC236}">
                <a16:creationId xmlns:a16="http://schemas.microsoft.com/office/drawing/2014/main" id="{DBC3B44F-0F27-F364-DDDB-FF75F2009541}"/>
              </a:ext>
            </a:extLst>
          </p:cNvPr>
          <p:cNvSpPr/>
          <p:nvPr/>
        </p:nvSpPr>
        <p:spPr>
          <a:xfrm>
            <a:off x="6721666" y="3515359"/>
            <a:ext cx="1137920" cy="460381"/>
          </a:xfrm>
          <a:prstGeom prst="ellipse">
            <a:avLst/>
          </a:prstGeom>
          <a:noFill/>
          <a:ln w="920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FEE3F8BE-5D8B-A219-072C-18DA7781FD9F}"/>
              </a:ext>
            </a:extLst>
          </p:cNvPr>
          <p:cNvSpPr/>
          <p:nvPr/>
        </p:nvSpPr>
        <p:spPr>
          <a:xfrm>
            <a:off x="9759885" y="6095736"/>
            <a:ext cx="1137920" cy="566067"/>
          </a:xfrm>
          <a:prstGeom prst="ellipse">
            <a:avLst/>
          </a:prstGeom>
          <a:noFill/>
          <a:ln w="920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33EA4915-04F8-0636-AD32-D80BC37929E5}"/>
              </a:ext>
            </a:extLst>
          </p:cNvPr>
          <p:cNvSpPr/>
          <p:nvPr/>
        </p:nvSpPr>
        <p:spPr>
          <a:xfrm>
            <a:off x="8497570" y="3096589"/>
            <a:ext cx="1428750" cy="611312"/>
          </a:xfrm>
          <a:prstGeom prst="ellipse">
            <a:avLst/>
          </a:prstGeom>
          <a:noFill/>
          <a:ln w="920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467B1877-FBC3-0548-B896-04015FCF1E48}"/>
              </a:ext>
            </a:extLst>
          </p:cNvPr>
          <p:cNvSpPr/>
          <p:nvPr/>
        </p:nvSpPr>
        <p:spPr>
          <a:xfrm>
            <a:off x="6712375" y="3973609"/>
            <a:ext cx="1137920" cy="460381"/>
          </a:xfrm>
          <a:prstGeom prst="ellipse">
            <a:avLst/>
          </a:prstGeom>
          <a:noFill/>
          <a:ln w="920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1902B568-D43C-476E-0EDC-0D285C6F6C53}"/>
              </a:ext>
            </a:extLst>
          </p:cNvPr>
          <p:cNvSpPr/>
          <p:nvPr/>
        </p:nvSpPr>
        <p:spPr>
          <a:xfrm>
            <a:off x="10792166" y="256041"/>
            <a:ext cx="1283816" cy="460381"/>
          </a:xfrm>
          <a:prstGeom prst="ellipse">
            <a:avLst/>
          </a:prstGeom>
          <a:noFill/>
          <a:ln w="920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B637DB78-2331-031C-42FD-A58F73CDA2B0}"/>
              </a:ext>
            </a:extLst>
          </p:cNvPr>
          <p:cNvSpPr/>
          <p:nvPr/>
        </p:nvSpPr>
        <p:spPr>
          <a:xfrm>
            <a:off x="10835128" y="1252052"/>
            <a:ext cx="1248124" cy="614460"/>
          </a:xfrm>
          <a:prstGeom prst="ellipse">
            <a:avLst/>
          </a:prstGeom>
          <a:noFill/>
          <a:ln w="920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368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2080" y="0"/>
            <a:ext cx="12192000" cy="6858000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534C91D-7135-93B4-FF95-4B4171C91487}"/>
              </a:ext>
            </a:extLst>
          </p:cNvPr>
          <p:cNvSpPr txBox="1">
            <a:spLocks/>
          </p:cNvSpPr>
          <p:nvPr/>
        </p:nvSpPr>
        <p:spPr>
          <a:xfrm>
            <a:off x="3149600" y="1690688"/>
            <a:ext cx="6543125" cy="41992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/>
              <a:t>Spain: 61,437 people/hospital</a:t>
            </a:r>
          </a:p>
          <a:p>
            <a:r>
              <a:rPr lang="en-US" b="1" dirty="0"/>
              <a:t>Netherlands: 33,663 people/hospital</a:t>
            </a:r>
          </a:p>
          <a:p>
            <a:r>
              <a:rPr lang="en-US" b="1" dirty="0"/>
              <a:t>Denmark: 83,333 people/hospital</a:t>
            </a:r>
          </a:p>
          <a:p>
            <a:r>
              <a:rPr lang="en-US" b="1" dirty="0"/>
              <a:t>England: 361,290 people/trust</a:t>
            </a:r>
          </a:p>
          <a:p>
            <a:r>
              <a:rPr lang="en-US" b="1" dirty="0"/>
              <a:t>Finland: 20,522 people/hospital</a:t>
            </a:r>
          </a:p>
          <a:p>
            <a:r>
              <a:rPr lang="en-US" b="1" dirty="0"/>
              <a:t>Italy: 53,811 people/hospital</a:t>
            </a:r>
          </a:p>
          <a:p>
            <a:r>
              <a:rPr lang="en-US" b="1" dirty="0"/>
              <a:t>France: 21,819 people/hospital </a:t>
            </a:r>
          </a:p>
          <a:p>
            <a:r>
              <a:rPr lang="en-US" b="1" dirty="0"/>
              <a:t>Germany: 26,705 people/hospital</a:t>
            </a:r>
          </a:p>
          <a:p>
            <a:pPr marL="0" indent="0">
              <a:buNone/>
            </a:pPr>
            <a:endParaRPr lang="en-US" sz="1800" dirty="0"/>
          </a:p>
          <a:p>
            <a:endParaRPr lang="en-US" sz="1800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82963F6D-4BA7-4503-AB83-2A385B545305}"/>
              </a:ext>
            </a:extLst>
          </p:cNvPr>
          <p:cNvCxnSpPr>
            <a:cxnSpLocks/>
          </p:cNvCxnSpPr>
          <p:nvPr/>
        </p:nvCxnSpPr>
        <p:spPr>
          <a:xfrm>
            <a:off x="2233749" y="3429000"/>
            <a:ext cx="915851" cy="489857"/>
          </a:xfrm>
          <a:prstGeom prst="straightConnector1">
            <a:avLst/>
          </a:prstGeom>
          <a:ln w="57150">
            <a:solidFill>
              <a:srgbClr val="FF0000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01597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838200" y="820738"/>
            <a:ext cx="10515600" cy="285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 err="1"/>
              <a:t>Decentralised</a:t>
            </a:r>
            <a:r>
              <a:rPr lang="en-US" b="1" dirty="0"/>
              <a:t> Health Care System: Canada</a:t>
            </a:r>
          </a:p>
          <a:p>
            <a:pPr algn="ctr"/>
            <a:endParaRPr 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30DDC3E-2609-9E68-4091-5B829FEC6D43}"/>
              </a:ext>
            </a:extLst>
          </p:cNvPr>
          <p:cNvSpPr txBox="1">
            <a:spLocks/>
          </p:cNvSpPr>
          <p:nvPr/>
        </p:nvSpPr>
        <p:spPr>
          <a:xfrm>
            <a:off x="3388360" y="2668900"/>
            <a:ext cx="5415280" cy="21536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>
                <a:hlinkClick r:id="rId3"/>
              </a:rPr>
              <a:t>Organization of Public Health in Canada - YouTube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5473693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838200" y="1690688"/>
            <a:ext cx="10515600" cy="285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/>
              <a:t>In groups discuss the positives and negatives of centralized and decentralized decision-making in health care</a:t>
            </a:r>
          </a:p>
        </p:txBody>
      </p:sp>
    </p:spTree>
    <p:extLst>
      <p:ext uri="{BB962C8B-B14F-4D97-AF65-F5344CB8AC3E}">
        <p14:creationId xmlns:p14="http://schemas.microsoft.com/office/powerpoint/2010/main" val="13410857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612140" y="1545602"/>
            <a:ext cx="11490960" cy="285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/>
              <a:t>Benefits of </a:t>
            </a:r>
            <a:r>
              <a:rPr lang="en-US" dirty="0" err="1"/>
              <a:t>centralised</a:t>
            </a:r>
            <a:r>
              <a:rPr lang="en-US" dirty="0"/>
              <a:t> decision-making 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E585BDD-E302-C007-C87F-46BB80B7BCCA}"/>
              </a:ext>
            </a:extLst>
          </p:cNvPr>
          <p:cNvSpPr txBox="1">
            <a:spLocks/>
          </p:cNvSpPr>
          <p:nvPr/>
        </p:nvSpPr>
        <p:spPr>
          <a:xfrm>
            <a:off x="3487420" y="2924487"/>
            <a:ext cx="5415280" cy="21536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-"/>
            </a:pPr>
            <a:r>
              <a:rPr lang="en-US" sz="2000" dirty="0"/>
              <a:t>Implementation and maintenance of regulations</a:t>
            </a:r>
          </a:p>
          <a:p>
            <a:pPr>
              <a:buFontTx/>
              <a:buChar char="-"/>
            </a:pPr>
            <a:r>
              <a:rPr lang="en-US" sz="2000" dirty="0" err="1"/>
              <a:t>Centralised</a:t>
            </a:r>
            <a:r>
              <a:rPr lang="en-US" sz="2000" dirty="0"/>
              <a:t> control over expenditures (and wages of employees)</a:t>
            </a:r>
          </a:p>
          <a:p>
            <a:pPr>
              <a:buFontTx/>
              <a:buChar char="-"/>
            </a:pPr>
            <a:r>
              <a:rPr lang="en-US" sz="2000" dirty="0"/>
              <a:t>Closer link between government and health and social care sector </a:t>
            </a:r>
          </a:p>
        </p:txBody>
      </p:sp>
    </p:spTree>
    <p:extLst>
      <p:ext uri="{BB962C8B-B14F-4D97-AF65-F5344CB8AC3E}">
        <p14:creationId xmlns:p14="http://schemas.microsoft.com/office/powerpoint/2010/main" val="13829975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612140" y="1545602"/>
            <a:ext cx="11490960" cy="285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/>
              <a:t>Negatives of </a:t>
            </a:r>
            <a:r>
              <a:rPr lang="en-US" dirty="0" err="1"/>
              <a:t>centralised</a:t>
            </a:r>
            <a:r>
              <a:rPr lang="en-US" dirty="0"/>
              <a:t> </a:t>
            </a:r>
            <a:r>
              <a:rPr lang="en-US" dirty="0" err="1"/>
              <a:t>decicison</a:t>
            </a:r>
            <a:r>
              <a:rPr lang="en-US" dirty="0"/>
              <a:t>-making 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E585BDD-E302-C007-C87F-46BB80B7BCCA}"/>
              </a:ext>
            </a:extLst>
          </p:cNvPr>
          <p:cNvSpPr txBox="1">
            <a:spLocks/>
          </p:cNvSpPr>
          <p:nvPr/>
        </p:nvSpPr>
        <p:spPr>
          <a:xfrm>
            <a:off x="3487420" y="2924487"/>
            <a:ext cx="5415280" cy="21536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-"/>
            </a:pPr>
            <a:r>
              <a:rPr lang="en-US" sz="2000" dirty="0"/>
              <a:t>Wealthier and better managed regions, provinces, states or regions might protest as they often contribute more to the centralized pool of funding  </a:t>
            </a:r>
          </a:p>
          <a:p>
            <a:pPr>
              <a:buFontTx/>
              <a:buChar char="-"/>
            </a:pPr>
            <a:r>
              <a:rPr lang="en-US" sz="2000" dirty="0"/>
              <a:t>Lack of external voices from decision-making process </a:t>
            </a:r>
          </a:p>
        </p:txBody>
      </p:sp>
    </p:spTree>
    <p:extLst>
      <p:ext uri="{BB962C8B-B14F-4D97-AF65-F5344CB8AC3E}">
        <p14:creationId xmlns:p14="http://schemas.microsoft.com/office/powerpoint/2010/main" val="15568410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928687" y="116284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>
                <a:solidFill>
                  <a:prstClr val="black"/>
                </a:solidFill>
                <a:latin typeface="Calibri Light" panose="020F0302020204030204"/>
              </a:rPr>
              <a:t>Where can </a:t>
            </a:r>
            <a:r>
              <a:rPr lang="en-US" b="1" dirty="0" err="1">
                <a:solidFill>
                  <a:prstClr val="black"/>
                </a:solidFill>
                <a:latin typeface="Calibri Light" panose="020F0302020204030204"/>
              </a:rPr>
              <a:t>centralisation</a:t>
            </a:r>
            <a:r>
              <a:rPr lang="en-US" b="1" dirty="0">
                <a:solidFill>
                  <a:prstClr val="black"/>
                </a:solidFill>
                <a:latin typeface="Calibri Light" panose="020F0302020204030204"/>
              </a:rPr>
              <a:t> and </a:t>
            </a:r>
            <a:r>
              <a:rPr lang="en-US" b="1" dirty="0" err="1">
                <a:solidFill>
                  <a:prstClr val="black"/>
                </a:solidFill>
                <a:latin typeface="Calibri Light" panose="020F0302020204030204"/>
              </a:rPr>
              <a:t>decentralisation</a:t>
            </a:r>
            <a:r>
              <a:rPr lang="en-US" b="1" dirty="0">
                <a:solidFill>
                  <a:prstClr val="black"/>
                </a:solidFill>
                <a:latin typeface="Calibri Light" panose="020F0302020204030204"/>
              </a:rPr>
              <a:t> occur</a:t>
            </a: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? 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4D61DD3-62E9-5D26-0EA3-AA6967C79376}"/>
              </a:ext>
            </a:extLst>
          </p:cNvPr>
          <p:cNvSpPr txBox="1">
            <a:spLocks/>
          </p:cNvSpPr>
          <p:nvPr/>
        </p:nvSpPr>
        <p:spPr>
          <a:xfrm>
            <a:off x="1019174" y="2055813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94FE3F1-BB77-BC51-1382-1CE83E773333}"/>
              </a:ext>
            </a:extLst>
          </p:cNvPr>
          <p:cNvSpPr/>
          <p:nvPr/>
        </p:nvSpPr>
        <p:spPr>
          <a:xfrm>
            <a:off x="4917279" y="3142854"/>
            <a:ext cx="2719389" cy="1226740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b="1" dirty="0"/>
              <a:t>national-regional split</a:t>
            </a:r>
          </a:p>
          <a:p>
            <a:pPr lvl="0" algn="ctr"/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(geography)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6419D9C-711A-1155-9B74-36AC9CDA253C}"/>
              </a:ext>
            </a:extLst>
          </p:cNvPr>
          <p:cNvSpPr/>
          <p:nvPr/>
        </p:nvSpPr>
        <p:spPr>
          <a:xfrm>
            <a:off x="7784304" y="3149996"/>
            <a:ext cx="2719389" cy="1219598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b="1" dirty="0"/>
              <a:t>institutional level</a:t>
            </a:r>
          </a:p>
          <a:p>
            <a:pPr lvl="0" algn="ctr"/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(practice)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F32BFC2-B78C-C9E0-0F81-48A350DC2423}"/>
              </a:ext>
            </a:extLst>
          </p:cNvPr>
          <p:cNvSpPr/>
          <p:nvPr/>
        </p:nvSpPr>
        <p:spPr>
          <a:xfrm>
            <a:off x="2050254" y="3149995"/>
            <a:ext cx="2719389" cy="1219599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b="1" dirty="0"/>
              <a:t>public-private split (economy)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390376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435</Words>
  <Application>Microsoft Office PowerPoint</Application>
  <PresentationFormat>Widescreen</PresentationFormat>
  <Paragraphs>65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Robert Nartowski</dc:creator>
  <cp:lastModifiedBy>Aishat Bakre</cp:lastModifiedBy>
  <cp:revision>11</cp:revision>
  <dcterms:created xsi:type="dcterms:W3CDTF">2022-09-21T06:12:17Z</dcterms:created>
  <dcterms:modified xsi:type="dcterms:W3CDTF">2022-10-11T08:14:00Z</dcterms:modified>
</cp:coreProperties>
</file>