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70" r:id="rId4"/>
    <p:sldId id="258" r:id="rId5"/>
    <p:sldId id="259" r:id="rId6"/>
    <p:sldId id="261" r:id="rId7"/>
    <p:sldId id="262" r:id="rId8"/>
    <p:sldId id="263" r:id="rId9"/>
    <p:sldId id="264" r:id="rId10"/>
    <p:sldId id="265" r:id="rId11"/>
    <p:sldId id="266" r:id="rId12"/>
    <p:sldId id="269" r:id="rId13"/>
    <p:sldId id="267"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6607" autoAdjust="0"/>
  </p:normalViewPr>
  <p:slideViewPr>
    <p:cSldViewPr>
      <p:cViewPr varScale="1">
        <p:scale>
          <a:sx n="48" d="100"/>
          <a:sy n="48" d="100"/>
        </p:scale>
        <p:origin x="-114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DE043A2-359A-4E21-B4B2-018B189BAC74}" type="datetimeFigureOut">
              <a:rPr lang="en-GB" smtClean="0"/>
              <a:t>10/11/2017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4F13571-D83C-49CB-AD0B-121608C1F3E9}" type="slidenum">
              <a:rPr lang="en-GB" smtClean="0"/>
              <a:t>‹#›</a:t>
            </a:fld>
            <a:endParaRPr lang="en-GB"/>
          </a:p>
        </p:txBody>
      </p:sp>
    </p:spTree>
    <p:extLst>
      <p:ext uri="{BB962C8B-B14F-4D97-AF65-F5344CB8AC3E}">
        <p14:creationId xmlns:p14="http://schemas.microsoft.com/office/powerpoint/2010/main" val="34940880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F13571-D83C-49CB-AD0B-121608C1F3E9}" type="slidenum">
              <a:rPr lang="en-GB" smtClean="0"/>
              <a:t>1</a:t>
            </a:fld>
            <a:endParaRPr lang="en-GB"/>
          </a:p>
        </p:txBody>
      </p:sp>
    </p:spTree>
    <p:extLst>
      <p:ext uri="{BB962C8B-B14F-4D97-AF65-F5344CB8AC3E}">
        <p14:creationId xmlns:p14="http://schemas.microsoft.com/office/powerpoint/2010/main" val="9467070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The purpose of this section</a:t>
            </a:r>
            <a:r>
              <a:rPr lang="en-GB" baseline="0" dirty="0" smtClean="0"/>
              <a:t> of the lecture</a:t>
            </a:r>
            <a:r>
              <a:rPr lang="en-GB" dirty="0" smtClean="0"/>
              <a:t> is to consider the choice between raising finance from equity or from</a:t>
            </a:r>
            <a:r>
              <a:rPr lang="en-GB" baseline="0" dirty="0" smtClean="0"/>
              <a:t> </a:t>
            </a:r>
            <a:r>
              <a:rPr lang="en-GB" dirty="0" smtClean="0"/>
              <a:t>debt and discuss the best capital structure for a company. In addition we will summarise various</a:t>
            </a:r>
            <a:r>
              <a:rPr lang="en-GB" baseline="0" dirty="0" smtClean="0"/>
              <a:t> </a:t>
            </a:r>
            <a:r>
              <a:rPr lang="en-GB" dirty="0" smtClean="0"/>
              <a:t>key financial ratios . What is 'Gearing'</a:t>
            </a:r>
          </a:p>
          <a:p>
            <a:pPr marL="0" indent="0">
              <a:buFont typeface="Arial" panose="020B0604020202020204" pitchFamily="34" charset="0"/>
              <a:buNone/>
            </a:pPr>
            <a:r>
              <a:rPr lang="en-GB" dirty="0" smtClean="0"/>
              <a:t>Gearing refers to the level of a company’s debt related to its equity capital, usually expressed in percentage form. It is a measure of a company’s financial leverage and shows the extent to which its operations are funded by lenders versus shareholders.</a:t>
            </a:r>
          </a:p>
          <a:p>
            <a:endParaRPr lang="en-GB" dirty="0" smtClean="0"/>
          </a:p>
          <a:p>
            <a:pPr marL="171450" indent="-171450">
              <a:buFont typeface="Arial" panose="020B0604020202020204" pitchFamily="34" charset="0"/>
              <a:buChar char="•"/>
            </a:pPr>
            <a:r>
              <a:rPr lang="en-GB" dirty="0" smtClean="0"/>
              <a:t>Definition</a:t>
            </a:r>
            <a:r>
              <a:rPr lang="en-GB" baseline="0" dirty="0" smtClean="0"/>
              <a:t> = </a:t>
            </a:r>
            <a:r>
              <a:rPr lang="en-GB" dirty="0" smtClean="0"/>
              <a:t>Financial gearing measures the proportion of a company’s financing that comes from debt as</a:t>
            </a:r>
          </a:p>
          <a:p>
            <a:r>
              <a:rPr lang="en-GB" dirty="0" smtClean="0"/>
              <a:t>opposed to equity. A term used to describe the relationship between the </a:t>
            </a:r>
            <a:r>
              <a:rPr lang="en-GB" dirty="0" err="1" smtClean="0"/>
              <a:t>Companys</a:t>
            </a:r>
            <a:r>
              <a:rPr lang="en-GB" dirty="0" smtClean="0"/>
              <a:t> debt and equity shareholders funds. </a:t>
            </a:r>
            <a:r>
              <a:rPr lang="en-GB" baseline="0" dirty="0" smtClean="0"/>
              <a:t> </a:t>
            </a:r>
            <a:r>
              <a:rPr lang="en-GB" dirty="0" smtClean="0"/>
              <a:t>Gearing is usually expressed as a percentage and is calculated by dividing the </a:t>
            </a:r>
            <a:r>
              <a:rPr lang="en-GB" dirty="0" err="1" smtClean="0"/>
              <a:t>Companys</a:t>
            </a:r>
            <a:r>
              <a:rPr lang="en-GB" dirty="0" smtClean="0"/>
              <a:t> debt by its equity. </a:t>
            </a:r>
          </a:p>
          <a:p>
            <a:endParaRPr lang="en-GB" dirty="0" smtClean="0"/>
          </a:p>
          <a:p>
            <a:r>
              <a:rPr lang="en-GB" dirty="0" smtClean="0"/>
              <a:t> A highly geared company is one where there is a high proportion of debt to equity, and can be considered a risky investment as there is a higher likelihood of the company being unable to pay its large debts.</a:t>
            </a:r>
          </a:p>
          <a:p>
            <a:pPr marL="628650" lvl="1" indent="-171450">
              <a:buFont typeface="Arial" panose="020B0604020202020204" pitchFamily="34" charset="0"/>
              <a:buChar char="•"/>
            </a:pPr>
            <a:r>
              <a:rPr lang="en-GB" dirty="0" smtClean="0"/>
              <a:t>The attraction of debt finance is that lenders are likely to require a lower return than shareholders</a:t>
            </a:r>
            <a:r>
              <a:rPr lang="en-GB" baseline="0" dirty="0" smtClean="0"/>
              <a:t> </a:t>
            </a:r>
            <a:r>
              <a:rPr lang="en-GB" dirty="0" smtClean="0"/>
              <a:t>because an investment in debt is less risky than an investment in shares. In addition, debt interest</a:t>
            </a:r>
            <a:r>
              <a:rPr lang="en-GB" baseline="0" dirty="0" smtClean="0"/>
              <a:t> </a:t>
            </a:r>
            <a:r>
              <a:rPr lang="en-GB" dirty="0" smtClean="0"/>
              <a:t>payable by the company is normally allowable for tax which makes the net cost even lower.</a:t>
            </a:r>
          </a:p>
          <a:p>
            <a:pPr marL="628650" lvl="1" indent="-171450">
              <a:buFont typeface="Arial" panose="020B0604020202020204" pitchFamily="34" charset="0"/>
              <a:buChar char="•"/>
            </a:pPr>
            <a:r>
              <a:rPr lang="en-GB" dirty="0" smtClean="0"/>
              <a:t>However, the reason that company’s do not automatically raise as much of their finance from debt</a:t>
            </a:r>
            <a:r>
              <a:rPr lang="en-GB" baseline="0" dirty="0" smtClean="0"/>
              <a:t> </a:t>
            </a:r>
            <a:r>
              <a:rPr lang="en-GB" dirty="0" smtClean="0"/>
              <a:t>as possible is that increasing the amount of debt in a company (or increasing the gearing) creates</a:t>
            </a:r>
            <a:r>
              <a:rPr lang="en-GB" baseline="0" dirty="0" smtClean="0"/>
              <a:t> </a:t>
            </a:r>
            <a:r>
              <a:rPr lang="en-GB" dirty="0" smtClean="0"/>
              <a:t>more risk for the shareholders.</a:t>
            </a:r>
            <a:r>
              <a:rPr lang="en-GB" baseline="0" dirty="0" smtClean="0"/>
              <a:t> </a:t>
            </a:r>
            <a:r>
              <a:rPr lang="en-GB" dirty="0" smtClean="0"/>
              <a:t>The reason for the increase in risk to shareholders is that fixed interest must be paid each year</a:t>
            </a:r>
            <a:r>
              <a:rPr lang="en-GB" baseline="0" dirty="0" smtClean="0"/>
              <a:t> </a:t>
            </a:r>
            <a:r>
              <a:rPr lang="en-GB" dirty="0" smtClean="0"/>
              <a:t>before the company is able to pay dividends.</a:t>
            </a:r>
          </a:p>
          <a:p>
            <a:pPr marL="628650" lvl="1" indent="-171450">
              <a:buFont typeface="Arial" panose="020B0604020202020204" pitchFamily="34" charset="0"/>
              <a:buChar char="•"/>
            </a:pPr>
            <a:endParaRPr lang="en-GB" dirty="0" smtClean="0"/>
          </a:p>
          <a:p>
            <a:pPr marL="0" lvl="0" indent="0">
              <a:buFont typeface="Arial" panose="020B0604020202020204" pitchFamily="34" charset="0"/>
              <a:buNone/>
            </a:pPr>
            <a:r>
              <a:rPr lang="en-GB" b="1" dirty="0" smtClean="0"/>
              <a:t>From the</a:t>
            </a:r>
            <a:r>
              <a:rPr lang="en-GB" b="1" baseline="0" dirty="0" smtClean="0"/>
              <a:t> Internet</a:t>
            </a:r>
          </a:p>
          <a:p>
            <a:pPr marL="0" lvl="0" indent="0">
              <a:buFont typeface="Arial" panose="020B0604020202020204" pitchFamily="34" charset="0"/>
              <a:buNone/>
            </a:pPr>
            <a:r>
              <a:rPr lang="en-US" b="0" baseline="0" dirty="0" smtClean="0"/>
              <a:t>Gearing refers to the level of a company’s debt related to its equity capital, usually expressed in percentage form. It is a measure of a company’s financial leverage and shows the extent to which its operations are funded by lenders versus shareholders.</a:t>
            </a:r>
          </a:p>
          <a:p>
            <a:pPr marL="0" lvl="0" indent="0">
              <a:buFont typeface="Arial" panose="020B0604020202020204" pitchFamily="34" charset="0"/>
              <a:buNone/>
            </a:pPr>
            <a:endParaRPr lang="en-US" b="0" dirty="0" smtClean="0"/>
          </a:p>
          <a:p>
            <a:pPr marL="0" lvl="0" indent="0">
              <a:buFont typeface="Arial" panose="020B0604020202020204" pitchFamily="34" charset="0"/>
              <a:buNone/>
            </a:pPr>
            <a:r>
              <a:rPr lang="en-US" b="0" dirty="0" smtClean="0"/>
              <a:t>Use of Gearing Ratios</a:t>
            </a:r>
          </a:p>
          <a:p>
            <a:pPr marL="0" lvl="0" indent="0">
              <a:buFont typeface="Arial" panose="020B0604020202020204" pitchFamily="34" charset="0"/>
              <a:buNone/>
            </a:pPr>
            <a:r>
              <a:rPr lang="en-US" b="1" dirty="0" smtClean="0"/>
              <a:t> </a:t>
            </a:r>
          </a:p>
          <a:p>
            <a:pPr marL="0" lvl="0" indent="0">
              <a:buFont typeface="Arial" panose="020B0604020202020204" pitchFamily="34" charset="0"/>
              <a:buNone/>
            </a:pPr>
            <a:r>
              <a:rPr lang="en-US" b="0" dirty="0" smtClean="0"/>
              <a:t>Lenders may consider a business’s gearing ratio when determining whether to extend credit. This information can be combined with whether or not the loan will be supported with collateral, as well as if the lender will qualify as a senior lender should the business fail. With this in mind, senior lenders may choose to remove short-term debt obligations when calculating the gearing ratio, as senior lenders receive priority in case of the business’s bankruptcy.</a:t>
            </a:r>
          </a:p>
          <a:p>
            <a:pPr marL="0" lvl="0" indent="0">
              <a:buFont typeface="Arial" panose="020B0604020202020204" pitchFamily="34" charset="0"/>
              <a:buNone/>
            </a:pPr>
            <a:r>
              <a:rPr lang="en-US" b="0" dirty="0" smtClean="0"/>
              <a:t> </a:t>
            </a:r>
          </a:p>
          <a:p>
            <a:pPr marL="0" lvl="0" indent="0">
              <a:buFont typeface="Arial" panose="020B0604020202020204" pitchFamily="34" charset="0"/>
              <a:buNone/>
            </a:pPr>
            <a:r>
              <a:rPr lang="en-US" b="0" dirty="0" smtClean="0"/>
              <a:t>In cases in which a lender would be offering an unsecured loan, the gearing ratio may include information regarding the presence of senior lenders as well as preferred stock holders that have certain payment guarantees. This allows the lender to adjust the calculation to reflect the higher level of risk than would be present with a senior lender.</a:t>
            </a:r>
          </a:p>
          <a:p>
            <a:pPr marL="0" lvl="0" indent="0">
              <a:buFont typeface="Arial" panose="020B0604020202020204" pitchFamily="34" charset="0"/>
              <a:buNone/>
            </a:pPr>
            <a:r>
              <a:rPr lang="en-US" b="0" dirty="0" smtClean="0"/>
              <a:t> </a:t>
            </a:r>
          </a:p>
          <a:p>
            <a:pPr marL="0" lvl="0" indent="0">
              <a:buFont typeface="Arial" panose="020B0604020202020204" pitchFamily="34" charset="0"/>
              <a:buNone/>
            </a:pPr>
            <a:r>
              <a:rPr lang="en-US" b="0" dirty="0" smtClean="0"/>
              <a:t>Gearing Ratio and Risk</a:t>
            </a:r>
          </a:p>
          <a:p>
            <a:pPr marL="0" lvl="0" indent="0">
              <a:buFont typeface="Arial" panose="020B0604020202020204" pitchFamily="34" charset="0"/>
              <a:buNone/>
            </a:pPr>
            <a:r>
              <a:rPr lang="en-US" b="0" dirty="0" smtClean="0"/>
              <a:t> </a:t>
            </a:r>
          </a:p>
          <a:p>
            <a:pPr marL="0" lvl="0" indent="0">
              <a:buFont typeface="Arial" panose="020B0604020202020204" pitchFamily="34" charset="0"/>
              <a:buNone/>
            </a:pPr>
            <a:r>
              <a:rPr lang="en-US" b="0" dirty="0" smtClean="0"/>
              <a:t>In general, a company with excessive leverage, as demonstrated by its high gearing ratio, may be more vulnerable to economic downturns. This is because it has to make interest payments and service its debt through cash flows that may be significantly lower due to the downturn. The flip side of this argument is that leverage works well during good times, since all the excess cash flows accrue to shareholders once the debt service payments have been made.</a:t>
            </a:r>
          </a:p>
          <a:p>
            <a:pPr marL="0" lvl="0" indent="0">
              <a:buFont typeface="Arial" panose="020B0604020202020204" pitchFamily="34" charset="0"/>
              <a:buNone/>
            </a:pPr>
            <a:r>
              <a:rPr lang="en-US" b="0" dirty="0" smtClean="0"/>
              <a:t> </a:t>
            </a:r>
          </a:p>
          <a:p>
            <a:pPr marL="0" lvl="0" indent="0">
              <a:buFont typeface="Arial" panose="020B0604020202020204" pitchFamily="34" charset="0"/>
              <a:buNone/>
            </a:pPr>
            <a:r>
              <a:rPr lang="en-US" b="0" dirty="0" smtClean="0"/>
              <a:t>In contrast, lower leverage does not guarantee sound financial management on the part of the business. Certain industries that are highly cyclical in nature, such as those with significant seasonal variances, may not have the funds available year-round to meet debt obligations over a specific amount. This could include businesses in certain agricultural sectors as well as those tied to fluctuating seasonal demands, such as garden centers.</a:t>
            </a:r>
          </a:p>
          <a:p>
            <a:pPr marL="0" lvl="0" indent="0">
              <a:buFont typeface="Arial" panose="020B0604020202020204" pitchFamily="34" charset="0"/>
              <a:buNone/>
            </a:pPr>
            <a:endParaRPr lang="en-US" b="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smtClean="0">
                <a:ln>
                  <a:noFill/>
                </a:ln>
                <a:solidFill>
                  <a:prstClr val="black"/>
                </a:solidFill>
                <a:effectLst/>
                <a:uLnTx/>
                <a:uFillTx/>
                <a:latin typeface="+mn-lt"/>
                <a:ea typeface="+mn-ea"/>
                <a:cs typeface="+mn-cs"/>
              </a:rPr>
              <a:t>How to Reduce Gearing</a:t>
            </a: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There are a number of methods available for reducing a company's gearing ratio, including:</a:t>
            </a:r>
          </a:p>
          <a:p>
            <a:pPr marL="0" marR="0" lvl="0" indent="0" algn="l" defTabSz="914400" rtl="0" eaLnBrk="1" fontAlgn="auto" latinLnBrk="0" hangingPunct="1">
              <a:lnSpc>
                <a:spcPct val="100000"/>
              </a:lnSpc>
              <a:spcBef>
                <a:spcPts val="0"/>
              </a:spcBef>
              <a:spcAft>
                <a:spcPts val="0"/>
              </a:spcAft>
              <a:buClrTx/>
              <a:buSzTx/>
              <a:buFont typeface="Arial"/>
              <a:buChar char="•"/>
              <a:tabLst/>
              <a:defRPr/>
            </a:pPr>
            <a:r>
              <a:rPr kumimoji="0" lang="en-GB" sz="1200" b="0" i="1" u="none" strike="noStrike" kern="1200" cap="none" spc="0" normalizeH="0" baseline="0" noProof="0" dirty="0" smtClean="0">
                <a:ln>
                  <a:noFill/>
                </a:ln>
                <a:solidFill>
                  <a:prstClr val="black"/>
                </a:solidFill>
                <a:effectLst/>
                <a:uLnTx/>
                <a:uFillTx/>
                <a:latin typeface="+mn-lt"/>
                <a:ea typeface="+mn-ea"/>
                <a:cs typeface="+mn-cs"/>
              </a:rPr>
              <a:t>Sell shares</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 The board of directors could authorize the sale of shares in the company, which could be used to pay down debt.</a:t>
            </a:r>
          </a:p>
          <a:p>
            <a:pPr marL="0" marR="0" lvl="0" indent="0" algn="l" defTabSz="914400" rtl="0" eaLnBrk="1" fontAlgn="auto" latinLnBrk="0" hangingPunct="1">
              <a:lnSpc>
                <a:spcPct val="100000"/>
              </a:lnSpc>
              <a:spcBef>
                <a:spcPts val="0"/>
              </a:spcBef>
              <a:spcAft>
                <a:spcPts val="0"/>
              </a:spcAft>
              <a:buClrTx/>
              <a:buSzTx/>
              <a:buFont typeface="Arial"/>
              <a:buChar char="•"/>
              <a:tabLst/>
              <a:defRPr/>
            </a:pPr>
            <a:r>
              <a:rPr kumimoji="0" lang="en-GB" sz="1200" b="0" i="1" u="none" strike="noStrike" kern="1200" cap="none" spc="0" normalizeH="0" baseline="0" noProof="0" dirty="0" smtClean="0">
                <a:ln>
                  <a:noFill/>
                </a:ln>
                <a:solidFill>
                  <a:prstClr val="black"/>
                </a:solidFill>
                <a:effectLst/>
                <a:uLnTx/>
                <a:uFillTx/>
                <a:latin typeface="+mn-lt"/>
                <a:ea typeface="+mn-ea"/>
                <a:cs typeface="+mn-cs"/>
              </a:rPr>
              <a:t>Convert loans</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 Negotiate with lenders to swap existing debt for shares in the company.</a:t>
            </a:r>
          </a:p>
          <a:p>
            <a:pPr marL="0" marR="0" lvl="0" indent="0" algn="l" defTabSz="914400" rtl="0" eaLnBrk="1" fontAlgn="auto" latinLnBrk="0" hangingPunct="1">
              <a:lnSpc>
                <a:spcPct val="100000"/>
              </a:lnSpc>
              <a:spcBef>
                <a:spcPts val="0"/>
              </a:spcBef>
              <a:spcAft>
                <a:spcPts val="0"/>
              </a:spcAft>
              <a:buClrTx/>
              <a:buSzTx/>
              <a:buFont typeface="Arial"/>
              <a:buChar char="•"/>
              <a:tabLst/>
              <a:defRPr/>
            </a:pPr>
            <a:r>
              <a:rPr kumimoji="0" lang="en-GB" sz="1200" b="0" i="1" u="none" strike="noStrike" kern="1200" cap="none" spc="0" normalizeH="0" baseline="0" noProof="0" dirty="0" smtClean="0">
                <a:ln>
                  <a:noFill/>
                </a:ln>
                <a:solidFill>
                  <a:prstClr val="black"/>
                </a:solidFill>
                <a:effectLst/>
                <a:uLnTx/>
                <a:uFillTx/>
                <a:latin typeface="+mn-lt"/>
                <a:ea typeface="+mn-ea"/>
                <a:cs typeface="+mn-cs"/>
              </a:rPr>
              <a:t>Reduce working capital</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 Increase the speed of accounts receivable collections, reduce inventory levels, and/or lengthen the days required to pay accounts payable, any of which produces cash that can be used to pay down debt.</a:t>
            </a:r>
          </a:p>
          <a:p>
            <a:pPr marL="0" marR="0" lvl="0" indent="0" algn="l" defTabSz="914400" rtl="0" eaLnBrk="1" fontAlgn="auto" latinLnBrk="0" hangingPunct="1">
              <a:lnSpc>
                <a:spcPct val="100000"/>
              </a:lnSpc>
              <a:spcBef>
                <a:spcPts val="0"/>
              </a:spcBef>
              <a:spcAft>
                <a:spcPts val="0"/>
              </a:spcAft>
              <a:buClrTx/>
              <a:buSzTx/>
              <a:buFont typeface="Arial"/>
              <a:buChar char="•"/>
              <a:tabLst/>
              <a:defRPr/>
            </a:pPr>
            <a:r>
              <a:rPr kumimoji="0" lang="en-GB" sz="1200" b="0" i="1" u="none" strike="noStrike" kern="1200" cap="none" spc="0" normalizeH="0" baseline="0" noProof="0" dirty="0" smtClean="0">
                <a:ln>
                  <a:noFill/>
                </a:ln>
                <a:solidFill>
                  <a:prstClr val="black"/>
                </a:solidFill>
                <a:effectLst/>
                <a:uLnTx/>
                <a:uFillTx/>
                <a:latin typeface="+mn-lt"/>
                <a:ea typeface="+mn-ea"/>
                <a:cs typeface="+mn-cs"/>
              </a:rPr>
              <a:t>Increase profits</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 Use any methods available to increase profits, which should generate more cash with which to pay down debt.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lvl="0" indent="0">
              <a:buFont typeface="Arial" panose="020B0604020202020204" pitchFamily="34" charset="0"/>
              <a:buNone/>
            </a:pPr>
            <a:endParaRPr lang="en-US" b="0" dirty="0" smtClean="0"/>
          </a:p>
          <a:p>
            <a:pPr marL="0" lvl="0" indent="0">
              <a:buFont typeface="Arial" panose="020B0604020202020204" pitchFamily="34" charset="0"/>
              <a:buNone/>
            </a:pPr>
            <a:endParaRPr lang="en-US" b="0" dirty="0" smtClean="0"/>
          </a:p>
          <a:p>
            <a:pPr marL="0" lvl="0" indent="0">
              <a:buFont typeface="Arial" panose="020B0604020202020204" pitchFamily="34" charset="0"/>
              <a:buNone/>
            </a:pPr>
            <a:endParaRPr lang="en-US" b="0" dirty="0" smtClean="0"/>
          </a:p>
          <a:p>
            <a:pPr marL="0" lvl="0" indent="0">
              <a:buFont typeface="Arial" panose="020B0604020202020204" pitchFamily="34" charset="0"/>
              <a:buNone/>
            </a:pPr>
            <a:endParaRPr lang="en-GB" b="0" dirty="0" smtClean="0"/>
          </a:p>
          <a:p>
            <a:pPr marL="0" lv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94F13571-D83C-49CB-AD0B-121608C1F3E9}" type="slidenum">
              <a:rPr lang="en-GB" smtClean="0"/>
              <a:t>2</a:t>
            </a:fld>
            <a:endParaRPr lang="en-GB"/>
          </a:p>
        </p:txBody>
      </p:sp>
    </p:spTree>
    <p:extLst>
      <p:ext uri="{BB962C8B-B14F-4D97-AF65-F5344CB8AC3E}">
        <p14:creationId xmlns:p14="http://schemas.microsoft.com/office/powerpoint/2010/main" val="40745835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1" i="0" u="none" strike="noStrike" baseline="0" dirty="0" smtClean="0">
                <a:latin typeface="WarnockPro-Bold"/>
              </a:rPr>
              <a:t>Measures of financial gearing</a:t>
            </a:r>
          </a:p>
          <a:p>
            <a:pPr algn="l"/>
            <a:r>
              <a:rPr lang="en-GB" sz="1200" b="0" i="0" u="none" strike="noStrike" baseline="0" dirty="0" smtClean="0">
                <a:latin typeface="WarnockPro-Regular"/>
              </a:rPr>
              <a:t>There are two standard ways of calculating the gearing ratio. It can be defined as either:</a:t>
            </a:r>
          </a:p>
          <a:p>
            <a:pPr algn="l"/>
            <a:endParaRPr lang="en-GB" sz="1200" b="0" i="0" u="none" strike="noStrike" baseline="0" dirty="0" smtClean="0">
              <a:latin typeface="WarnockPro-Regular"/>
            </a:endParaRPr>
          </a:p>
          <a:p>
            <a:pPr algn="l"/>
            <a:r>
              <a:rPr lang="en-GB" sz="1200" b="0" i="0" u="none" strike="noStrike" baseline="0" dirty="0" smtClean="0">
                <a:latin typeface="WarnockPro-Regular"/>
              </a:rPr>
              <a:t>See two equations on slide</a:t>
            </a:r>
          </a:p>
          <a:p>
            <a:pPr algn="l"/>
            <a:endParaRPr lang="en-GB" sz="1200" b="0" i="0" u="none" strike="noStrike" baseline="0" dirty="0" smtClean="0">
              <a:latin typeface="WarnockPro-Regular"/>
            </a:endParaRPr>
          </a:p>
          <a:p>
            <a:pPr algn="l"/>
            <a:r>
              <a:rPr lang="en-GB" sz="1200" b="0" i="0" u="none" strike="noStrike" baseline="0" dirty="0" smtClean="0">
                <a:latin typeface="WarnockPro-Regular"/>
              </a:rPr>
              <a:t>Either measure can be used (unless the examination specifies one measure). The result will differ depending on which measure is used, but in both cases the figure will increase with higher proportions of debt. Gearing is best measured using market values for debt and for equity. If, however, market values</a:t>
            </a:r>
          </a:p>
          <a:p>
            <a:pPr algn="l"/>
            <a:r>
              <a:rPr lang="en-GB" sz="1200" b="0" i="0" u="none" strike="noStrike" baseline="0" dirty="0" smtClean="0">
                <a:latin typeface="WarnockPro-Regular"/>
              </a:rPr>
              <a:t>are not available then use statement of financial position values.</a:t>
            </a:r>
          </a:p>
          <a:p>
            <a:pPr algn="l"/>
            <a:endParaRPr lang="en-GB" sz="1200" b="0" i="0" u="none" strike="noStrike" baseline="0" dirty="0" smtClean="0">
              <a:latin typeface="WarnockPro-Regular"/>
            </a:endParaRPr>
          </a:p>
          <a:p>
            <a:pPr algn="l"/>
            <a:r>
              <a:rPr lang="en-GB" sz="1200" b="1" i="0" u="none" strike="noStrike" baseline="0" dirty="0" smtClean="0">
                <a:latin typeface="WarnockPro-Regular"/>
              </a:rPr>
              <a:t>In the first equation reserves are</a:t>
            </a:r>
          </a:p>
          <a:p>
            <a:pPr algn="l"/>
            <a:r>
              <a:rPr lang="en-GB" sz="1200" b="0" i="0" u="none" strike="noStrike" baseline="0" dirty="0" smtClean="0">
                <a:latin typeface="WarnockPro-Regular"/>
              </a:rPr>
              <a:t>Use of the term 'reserves' in accounting</a:t>
            </a:r>
          </a:p>
          <a:p>
            <a:pPr algn="l"/>
            <a:r>
              <a:rPr lang="en-GB" sz="1200" b="0" i="0" u="none" strike="noStrike" baseline="0" dirty="0" smtClean="0">
                <a:latin typeface="WarnockPro-Regular"/>
              </a:rPr>
              <a:t>•Appropriation of retained earnings for a designated purpose, such as plant expansion. The purpose of the reserve is to tell stockholders and creditors that part of retained earnings is unavailable for dividends.</a:t>
            </a:r>
          </a:p>
          <a:p>
            <a:pPr algn="l"/>
            <a:endParaRPr lang="en-GB" sz="1200" b="1" i="0" u="none" strike="noStrike" baseline="0" dirty="0" smtClean="0">
              <a:latin typeface="WarnockPro-Regular"/>
            </a:endParaRPr>
          </a:p>
          <a:p>
            <a:pPr algn="l"/>
            <a:endParaRPr lang="en-GB" sz="1200" b="0" i="0" u="none" strike="noStrike" baseline="0" dirty="0" smtClean="0">
              <a:latin typeface="WarnockPro-Regular"/>
            </a:endParaRPr>
          </a:p>
          <a:p>
            <a:pPr algn="l"/>
            <a:r>
              <a:rPr lang="en-GB" sz="1200" b="0" i="0" u="none" strike="noStrike" baseline="0" dirty="0" smtClean="0">
                <a:latin typeface="WarnockPro-Regular"/>
              </a:rPr>
              <a:t>In the second equation Total long term capital is equity + debt.</a:t>
            </a:r>
          </a:p>
          <a:p>
            <a:pPr algn="l"/>
            <a:endParaRPr lang="en-GB" sz="1200" b="0" i="0" u="none" strike="noStrike" baseline="0" dirty="0" smtClean="0">
              <a:latin typeface="WarnockPro-Regular"/>
            </a:endParaRPr>
          </a:p>
          <a:p>
            <a:pPr algn="l"/>
            <a:r>
              <a:rPr lang="en-GB" sz="1200" b="1" i="0" u="none" strike="noStrike" baseline="0" dirty="0" smtClean="0">
                <a:latin typeface="WarnockPro-Regular"/>
              </a:rPr>
              <a:t>Note. </a:t>
            </a:r>
            <a:r>
              <a:rPr lang="en-GB" sz="1200" b="0" i="0" u="none" strike="noStrike" baseline="0" dirty="0" smtClean="0">
                <a:latin typeface="WarnockPro-Regular"/>
              </a:rPr>
              <a:t>If in the exam preference shares are mentioned treat this as debt.</a:t>
            </a:r>
          </a:p>
          <a:p>
            <a:pPr algn="l"/>
            <a:r>
              <a:rPr lang="en-GB" sz="1200" b="0" i="0" u="none" strike="noStrike" baseline="0" dirty="0" smtClean="0">
                <a:latin typeface="WarnockPro-Regular"/>
              </a:rPr>
              <a:t>In exam questions normally the question will specify which equation to use as in example two later. If a question does not specify then use the one which is the most appropriate.</a:t>
            </a:r>
          </a:p>
          <a:p>
            <a:pPr algn="l"/>
            <a:endParaRPr lang="en-GB" sz="1200" b="0" i="0" u="none" strike="noStrike" baseline="0" dirty="0" smtClean="0">
              <a:latin typeface="WarnockPro-Regular"/>
            </a:endParaRPr>
          </a:p>
          <a:p>
            <a:pPr algn="l"/>
            <a:r>
              <a:rPr lang="en-GB" sz="1200" b="1" i="0" u="none" strike="noStrike" baseline="0" dirty="0" smtClean="0">
                <a:latin typeface="WarnockPro-Regular"/>
              </a:rPr>
              <a:t>Note</a:t>
            </a:r>
            <a:r>
              <a:rPr lang="en-GB" sz="1200" b="0" i="0" u="none" strike="noStrike" baseline="0" dirty="0" smtClean="0">
                <a:latin typeface="WarnockPro-Regular"/>
              </a:rPr>
              <a:t> regarding tutorial question answer – this uses a financial statement position so we do not have the market value of shares and debt so we use the book values which for equity means including things like retained earning and reserves which we would no do if we had the market value as it would factor these in by default so we would not have to </a:t>
            </a:r>
            <a:r>
              <a:rPr lang="en-GB" sz="1200" b="0" i="0" u="none" strike="noStrike" baseline="0" smtClean="0">
                <a:latin typeface="WarnockPro-Regular"/>
              </a:rPr>
              <a:t>include them.</a:t>
            </a:r>
            <a:endParaRPr lang="en-GB" dirty="0"/>
          </a:p>
        </p:txBody>
      </p:sp>
      <p:sp>
        <p:nvSpPr>
          <p:cNvPr id="4" name="Slide Number Placeholder 3"/>
          <p:cNvSpPr>
            <a:spLocks noGrp="1"/>
          </p:cNvSpPr>
          <p:nvPr>
            <p:ph type="sldNum" sz="quarter" idx="10"/>
          </p:nvPr>
        </p:nvSpPr>
        <p:spPr/>
        <p:txBody>
          <a:bodyPr/>
          <a:lstStyle/>
          <a:p>
            <a:fld id="{94F13571-D83C-49CB-AD0B-121608C1F3E9}" type="slidenum">
              <a:rPr lang="en-GB" smtClean="0">
                <a:solidFill>
                  <a:prstClr val="black"/>
                </a:solidFill>
              </a:rPr>
              <a:pPr/>
              <a:t>3</a:t>
            </a:fld>
            <a:endParaRPr lang="en-GB">
              <a:solidFill>
                <a:prstClr val="black"/>
              </a:solidFill>
            </a:endParaRPr>
          </a:p>
        </p:txBody>
      </p:sp>
    </p:spTree>
    <p:extLst>
      <p:ext uri="{BB962C8B-B14F-4D97-AF65-F5344CB8AC3E}">
        <p14:creationId xmlns:p14="http://schemas.microsoft.com/office/powerpoint/2010/main" val="21448418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asking</a:t>
            </a:r>
            <a:r>
              <a:rPr lang="en-GB" baseline="0" dirty="0" smtClean="0"/>
              <a:t> you  to use the second gearing ratio of the two shown on 3</a:t>
            </a:r>
          </a:p>
          <a:p>
            <a:endParaRPr lang="en-GB" baseline="0" dirty="0" smtClean="0"/>
          </a:p>
          <a:p>
            <a:r>
              <a:rPr lang="en-GB" baseline="0" dirty="0" smtClean="0"/>
              <a:t>Part A is asking you to work out the gearing ration use balance values off a balance sheet this is the normal way however occasionally you might be asked to work it out</a:t>
            </a:r>
          </a:p>
          <a:p>
            <a:endParaRPr lang="en-GB" baseline="0" dirty="0" smtClean="0"/>
          </a:p>
          <a:p>
            <a:r>
              <a:rPr lang="en-GB" baseline="0" dirty="0" smtClean="0"/>
              <a:t>Part B book value of the debt is 100,000 but because the market value is 95 p.c. it means its market value is 95,000.</a:t>
            </a:r>
          </a:p>
          <a:p>
            <a:r>
              <a:rPr lang="en-GB" baseline="0" dirty="0" smtClean="0"/>
              <a:t>Also because we earn 10,000 in 10 cents per share we must have 100,000 shares, and if we times this by the value of the shares 2.20 = 220,000</a:t>
            </a:r>
            <a:endParaRPr lang="en-GB" dirty="0"/>
          </a:p>
        </p:txBody>
      </p:sp>
      <p:sp>
        <p:nvSpPr>
          <p:cNvPr id="4" name="Slide Number Placeholder 3"/>
          <p:cNvSpPr>
            <a:spLocks noGrp="1"/>
          </p:cNvSpPr>
          <p:nvPr>
            <p:ph type="sldNum" sz="quarter" idx="10"/>
          </p:nvPr>
        </p:nvSpPr>
        <p:spPr/>
        <p:txBody>
          <a:bodyPr/>
          <a:lstStyle/>
          <a:p>
            <a:fld id="{94F13571-D83C-49CB-AD0B-121608C1F3E9}" type="slidenum">
              <a:rPr lang="en-GB" smtClean="0"/>
              <a:t>6</a:t>
            </a:fld>
            <a:endParaRPr lang="en-GB"/>
          </a:p>
        </p:txBody>
      </p:sp>
    </p:spTree>
    <p:extLst>
      <p:ext uri="{BB962C8B-B14F-4D97-AF65-F5344CB8AC3E}">
        <p14:creationId xmlns:p14="http://schemas.microsoft.com/office/powerpoint/2010/main" val="961349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lphaUcParenR"/>
            </a:pPr>
            <a:r>
              <a:rPr lang="en-GB" dirty="0" smtClean="0"/>
              <a:t>Debt Finance is 100,000 (debt</a:t>
            </a:r>
            <a:r>
              <a:rPr lang="en-GB" baseline="0" dirty="0" smtClean="0"/>
              <a:t> borrowing) and total equity 140,000</a:t>
            </a:r>
          </a:p>
          <a:p>
            <a:pPr marL="228600" indent="-228600">
              <a:buAutoNum type="alphaUcParenR"/>
            </a:pPr>
            <a:endParaRPr lang="en-GB" baseline="0" dirty="0" smtClean="0"/>
          </a:p>
          <a:p>
            <a:pPr marL="0" indent="0">
              <a:buNone/>
            </a:pPr>
            <a:r>
              <a:rPr lang="en-GB" baseline="0" dirty="0" smtClean="0"/>
              <a:t>The more debt finance there is the higher the </a:t>
            </a:r>
            <a:r>
              <a:rPr lang="en-GB" baseline="0" smtClean="0"/>
              <a:t>gearing ratio </a:t>
            </a:r>
            <a:r>
              <a:rPr lang="en-GB" baseline="0" dirty="0" smtClean="0"/>
              <a:t>would be in this case it is 42%</a:t>
            </a:r>
          </a:p>
          <a:p>
            <a:pPr marL="228600" indent="-228600">
              <a:buAutoNum type="alphaUcParenR"/>
            </a:pPr>
            <a:endParaRPr lang="en-GB" baseline="0" dirty="0" smtClean="0"/>
          </a:p>
          <a:p>
            <a:pPr marL="0" indent="0">
              <a:buNone/>
            </a:pPr>
            <a:r>
              <a:rPr lang="en-GB" baseline="0" dirty="0" smtClean="0"/>
              <a:t>b) Part B book value of the debt is 100,000 but because the market value is 95 p.c. it means its market value is 95,000.</a:t>
            </a:r>
          </a:p>
          <a:p>
            <a:pPr marL="0" indent="0">
              <a:buNone/>
            </a:pPr>
            <a:r>
              <a:rPr lang="en-GB" baseline="0" dirty="0" smtClean="0"/>
              <a:t>Also because we earn 10,000 in 10 cents per share we must have 100,000 shares, and if we times this by the value of the shares 2.20 = 220,000</a:t>
            </a:r>
          </a:p>
          <a:p>
            <a:pPr marL="0" indent="0">
              <a:buNone/>
            </a:pPr>
            <a:endParaRPr lang="en-GB" dirty="0" smtClean="0"/>
          </a:p>
          <a:p>
            <a:pPr marL="0" indent="0">
              <a:buNone/>
            </a:pPr>
            <a:r>
              <a:rPr lang="en-GB" dirty="0" smtClean="0"/>
              <a:t>Do not add on the reserves in this example as many people think they should</a:t>
            </a:r>
            <a:r>
              <a:rPr lang="en-GB" baseline="0" dirty="0" smtClean="0"/>
              <a:t>, the reason you don’t is that the reason the company has been earning money and the share price has increased is because it has been retaining money rather than paying it out in dividends hence it has already been factored in there. This is part of the reason for the nominal value (the original selling price of shares) now being higher than they were.</a:t>
            </a:r>
            <a:endParaRPr lang="en-GB" dirty="0"/>
          </a:p>
        </p:txBody>
      </p:sp>
      <p:sp>
        <p:nvSpPr>
          <p:cNvPr id="4" name="Slide Number Placeholder 3"/>
          <p:cNvSpPr>
            <a:spLocks noGrp="1"/>
          </p:cNvSpPr>
          <p:nvPr>
            <p:ph type="sldNum" sz="quarter" idx="10"/>
          </p:nvPr>
        </p:nvSpPr>
        <p:spPr/>
        <p:txBody>
          <a:bodyPr/>
          <a:lstStyle/>
          <a:p>
            <a:fld id="{94F13571-D83C-49CB-AD0B-121608C1F3E9}" type="slidenum">
              <a:rPr lang="en-GB" smtClean="0"/>
              <a:t>7</a:t>
            </a:fld>
            <a:endParaRPr lang="en-GB"/>
          </a:p>
        </p:txBody>
      </p:sp>
    </p:spTree>
    <p:extLst>
      <p:ext uri="{BB962C8B-B14F-4D97-AF65-F5344CB8AC3E}">
        <p14:creationId xmlns:p14="http://schemas.microsoft.com/office/powerpoint/2010/main" val="41654883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Operating Gearing</a:t>
            </a:r>
            <a:r>
              <a:rPr lang="en-GB" baseline="0" dirty="0" smtClean="0"/>
              <a:t> has no specific equation but on the top right of the slide are two suggested ones that can be used recommended by Open tuition.</a:t>
            </a:r>
          </a:p>
          <a:p>
            <a:r>
              <a:rPr lang="en-GB" baseline="0" dirty="0" smtClean="0"/>
              <a:t>The second equation gives you the ration of fixed costs to variable costs and the higher the figure the more risky things are for the company.</a:t>
            </a:r>
            <a:endParaRPr lang="en-GB" dirty="0" smtClean="0"/>
          </a:p>
          <a:p>
            <a:endParaRPr lang="en-GB" dirty="0" smtClean="0"/>
          </a:p>
          <a:p>
            <a:r>
              <a:rPr lang="en-GB" dirty="0" smtClean="0"/>
              <a:t>Fixed operating costs</a:t>
            </a:r>
          </a:p>
          <a:p>
            <a:r>
              <a:rPr lang="en-GB" dirty="0" smtClean="0"/>
              <a:t>With financial gearing, it is the fixed interest payments that create the extra risk for shareholders.</a:t>
            </a:r>
            <a:r>
              <a:rPr lang="en-GB" baseline="0" dirty="0" smtClean="0"/>
              <a:t> </a:t>
            </a:r>
            <a:r>
              <a:rPr lang="en-GB" dirty="0" smtClean="0"/>
              <a:t>However, company’s may have fixed operating costs due to the way they have structured their</a:t>
            </a:r>
            <a:r>
              <a:rPr lang="en-GB" baseline="0" dirty="0" smtClean="0"/>
              <a:t> </a:t>
            </a:r>
            <a:r>
              <a:rPr lang="en-GB" dirty="0" smtClean="0"/>
              <a:t>operating costs between fixed costs and variable costs. More fixed operating costs increase the</a:t>
            </a:r>
            <a:r>
              <a:rPr lang="en-GB" baseline="0" dirty="0" smtClean="0"/>
              <a:t> </a:t>
            </a:r>
            <a:r>
              <a:rPr lang="en-GB" dirty="0" smtClean="0"/>
              <a:t>risk for the shareholders in exactly the same way as do fixed interest costs.</a:t>
            </a:r>
          </a:p>
          <a:p>
            <a:endParaRPr lang="en-GB" dirty="0" smtClean="0"/>
          </a:p>
          <a:p>
            <a:pPr algn="l"/>
            <a:r>
              <a:rPr lang="en-GB" sz="1200" b="0" i="0" u="none" strike="noStrike" baseline="0" dirty="0" smtClean="0">
                <a:latin typeface="WarnockPro-Regular"/>
              </a:rPr>
              <a:t>As with financial gearing, the profits of the company with the higher proportion of fixed costs is more risky than the other. A company has flexibility as to how to structure its costs. For example, staff costs can be fixed by employing staff on annual contracts, or can be variable by employing staff on a day-to-day basis. In times of growth it will be advantageous to have a high proportion of fixed costs and a low proportion of variable costs. However, in times of recession the opposite is true.</a:t>
            </a:r>
          </a:p>
          <a:p>
            <a:pPr algn="l"/>
            <a:endParaRPr lang="en-GB" sz="1200" b="0" i="0" u="none" strike="noStrike" baseline="0" dirty="0" smtClean="0">
              <a:latin typeface="WarnockPro-Regular"/>
            </a:endParaRPr>
          </a:p>
          <a:p>
            <a:pPr algn="l"/>
            <a:r>
              <a:rPr lang="en-GB" b="1" dirty="0" smtClean="0"/>
              <a:t>From the internet description of operating</a:t>
            </a:r>
            <a:r>
              <a:rPr lang="en-GB" b="1" baseline="0" dirty="0" smtClean="0"/>
              <a:t> gearing</a:t>
            </a:r>
            <a:endParaRPr lang="en-GB" b="1" dirty="0" smtClean="0"/>
          </a:p>
          <a:p>
            <a:pPr algn="l"/>
            <a:r>
              <a:rPr lang="en-GB" dirty="0" smtClean="0"/>
              <a:t>Operational gearing describes the relationship between a firm’s fixed and variable costs. Higher fixed costs mean greater operational gearing and vice versa. High gearing makes a firm’s profits sensitive to a change in sales.</a:t>
            </a:r>
          </a:p>
          <a:p>
            <a:pPr algn="l"/>
            <a:endParaRPr lang="en-GB" dirty="0" smtClean="0"/>
          </a:p>
          <a:p>
            <a:pPr algn="l"/>
            <a:r>
              <a:rPr lang="en-US" dirty="0" smtClean="0"/>
              <a:t>Operating gearing</a:t>
            </a:r>
            <a:r>
              <a:rPr lang="en-US" baseline="0" dirty="0" smtClean="0"/>
              <a:t> is t</a:t>
            </a:r>
            <a:r>
              <a:rPr lang="en-US" dirty="0" smtClean="0"/>
              <a:t>he relationship between a company's fixed costs and its total costs. Fixed costs have to be paid before profit can be made, so high operational gearing increases a company's risk. </a:t>
            </a:r>
            <a:endParaRPr lang="en-GB" dirty="0" smtClean="0"/>
          </a:p>
          <a:p>
            <a:pPr algn="l"/>
            <a:r>
              <a:rPr lang="en-GB" dirty="0" smtClean="0"/>
              <a:t>  </a:t>
            </a:r>
          </a:p>
          <a:p>
            <a:pPr algn="l"/>
            <a:r>
              <a:rPr lang="en-GB" dirty="0" smtClean="0"/>
              <a:t>For example, if it makes sales of £1,000 with high fixed costs of £800 and variable costs of 10% of sales (£100), profit is £100 (£1,000-£800-£100). If sales rise by 10% to £1,100, profit rises to £190 (£1,100-£800-£110).That’s a 90% increase for a 10% rise in sales. However, the effect slams into reverse should sales drop.</a:t>
            </a:r>
          </a:p>
          <a:p>
            <a:pPr algn="l"/>
            <a:endParaRPr lang="en-GB" dirty="0" smtClean="0"/>
          </a:p>
          <a:p>
            <a:pPr algn="l"/>
            <a:r>
              <a:rPr lang="en-GB" dirty="0" smtClean="0"/>
              <a:t>That’s why firms with high operational gearing, such as banks (where the fixed costs are mainly people and property), have to take drastic cost-cutting action once sales start falling.</a:t>
            </a:r>
          </a:p>
          <a:p>
            <a:pPr algn="l"/>
            <a:endParaRPr lang="en-GB" dirty="0"/>
          </a:p>
        </p:txBody>
      </p:sp>
      <p:sp>
        <p:nvSpPr>
          <p:cNvPr id="4" name="Slide Number Placeholder 3"/>
          <p:cNvSpPr>
            <a:spLocks noGrp="1"/>
          </p:cNvSpPr>
          <p:nvPr>
            <p:ph type="sldNum" sz="quarter" idx="10"/>
          </p:nvPr>
        </p:nvSpPr>
        <p:spPr/>
        <p:txBody>
          <a:bodyPr/>
          <a:lstStyle/>
          <a:p>
            <a:fld id="{94F13571-D83C-49CB-AD0B-121608C1F3E9}" type="slidenum">
              <a:rPr lang="en-GB" smtClean="0"/>
              <a:t>8</a:t>
            </a:fld>
            <a:endParaRPr lang="en-GB"/>
          </a:p>
        </p:txBody>
      </p:sp>
    </p:spTree>
    <p:extLst>
      <p:ext uri="{BB962C8B-B14F-4D97-AF65-F5344CB8AC3E}">
        <p14:creationId xmlns:p14="http://schemas.microsoft.com/office/powerpoint/2010/main" val="3681332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income statement balance</a:t>
            </a:r>
            <a:r>
              <a:rPr lang="en-GB" baseline="0" dirty="0" smtClean="0"/>
              <a:t> sheets for two years to be used with following ratio questions. If a question came up in the exam using two years like this you would work out a certain specified type of ratio of each of the two years and then comment on the them.</a:t>
            </a:r>
            <a:endParaRPr lang="en-GB" dirty="0"/>
          </a:p>
        </p:txBody>
      </p:sp>
      <p:sp>
        <p:nvSpPr>
          <p:cNvPr id="4" name="Slide Number Placeholder 3"/>
          <p:cNvSpPr>
            <a:spLocks noGrp="1"/>
          </p:cNvSpPr>
          <p:nvPr>
            <p:ph type="sldNum" sz="quarter" idx="10"/>
          </p:nvPr>
        </p:nvSpPr>
        <p:spPr/>
        <p:txBody>
          <a:bodyPr/>
          <a:lstStyle/>
          <a:p>
            <a:fld id="{94F13571-D83C-49CB-AD0B-121608C1F3E9}" type="slidenum">
              <a:rPr lang="en-GB" smtClean="0"/>
              <a:t>10</a:t>
            </a:fld>
            <a:endParaRPr lang="en-GB"/>
          </a:p>
        </p:txBody>
      </p:sp>
    </p:spTree>
    <p:extLst>
      <p:ext uri="{BB962C8B-B14F-4D97-AF65-F5344CB8AC3E}">
        <p14:creationId xmlns:p14="http://schemas.microsoft.com/office/powerpoint/2010/main" val="23817913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The interest coverage ratio </a:t>
            </a:r>
            <a:r>
              <a:rPr lang="en-GB" b="0" dirty="0" smtClean="0"/>
              <a:t>is a measure of financial risk which is designed to show the risks in terms of</a:t>
            </a:r>
          </a:p>
          <a:p>
            <a:r>
              <a:rPr lang="en-GB" b="0" dirty="0" smtClean="0"/>
              <a:t>profit rather than in terms of capital values.</a:t>
            </a:r>
          </a:p>
          <a:p>
            <a:r>
              <a:rPr lang="en-GB" b="0" dirty="0" smtClean="0"/>
              <a:t>Profit before interest and tax</a:t>
            </a:r>
          </a:p>
          <a:p>
            <a:r>
              <a:rPr lang="en-GB" b="0" dirty="0" smtClean="0"/>
              <a:t>The reciprocal of this, the interest to profit ratio, is also sometimes used. As a general guide, an interest</a:t>
            </a:r>
            <a:r>
              <a:rPr lang="en-GB" b="0" baseline="0" dirty="0" smtClean="0"/>
              <a:t> </a:t>
            </a:r>
            <a:r>
              <a:rPr lang="en-GB" b="0" dirty="0" smtClean="0"/>
              <a:t>coverage ratio of less than three times is considered low, indicating that profitability is too low given the</a:t>
            </a:r>
            <a:r>
              <a:rPr lang="en-GB" b="0" baseline="0" dirty="0" smtClean="0"/>
              <a:t> </a:t>
            </a:r>
            <a:r>
              <a:rPr lang="en-GB" b="0" dirty="0" smtClean="0"/>
              <a:t>gearing of the company. An interest coverage ratio of more than seven is usually seen as safe.</a:t>
            </a:r>
          </a:p>
          <a:p>
            <a:endParaRPr lang="en-GB" b="0" dirty="0" smtClean="0"/>
          </a:p>
          <a:p>
            <a:r>
              <a:rPr lang="en-GB" b="0" dirty="0" smtClean="0"/>
              <a:t>The interest coverage ratio measures the ability of a company to pay the interest on its outstanding debt. This measurement is used by creditors, lenders, and investors to determine the risk of lending funds to a company. A high ratio indicates that a company can pay for its interest expense several times over, while a low ratio is a strong indicator that a company may default on its loan payments. So if that number came to 1.2 then the company would only just be able to pay the</a:t>
            </a:r>
            <a:r>
              <a:rPr lang="en-GB" b="0" baseline="0" dirty="0" smtClean="0"/>
              <a:t> interest.</a:t>
            </a:r>
            <a:endParaRPr lang="en-GB" b="0" dirty="0" smtClean="0"/>
          </a:p>
          <a:p>
            <a:endParaRPr lang="en-GB" b="0" dirty="0" smtClean="0"/>
          </a:p>
          <a:p>
            <a:r>
              <a:rPr lang="en-GB" b="0" dirty="0" smtClean="0"/>
              <a:t>It is useful to track the interest coverage ratio on a trend line, in order to spot situations where a company's results or debt burden are yielding a downward trend in the ratio. An investor would want to sell any equity holdings in a company showing such a downward trend, especially if the ratio drops below 1.5:1.</a:t>
            </a:r>
          </a:p>
          <a:p>
            <a:endParaRPr lang="en-GB" b="0" dirty="0" smtClean="0"/>
          </a:p>
          <a:p>
            <a:r>
              <a:rPr lang="en-GB" b="0" dirty="0" smtClean="0"/>
              <a:t>If the ratio</a:t>
            </a:r>
            <a:r>
              <a:rPr lang="en-GB" b="0" baseline="0" dirty="0" smtClean="0"/>
              <a:t> is very low you would be very worried as it would only need profits to fall by a small amount and you would not be able to pay the interest off.</a:t>
            </a:r>
            <a:endParaRPr lang="en-GB" b="0" dirty="0" smtClean="0"/>
          </a:p>
          <a:p>
            <a:endParaRPr lang="en-GB" b="0" dirty="0" smtClean="0"/>
          </a:p>
          <a:p>
            <a:endParaRPr lang="en-GB" b="0" dirty="0" smtClean="0"/>
          </a:p>
          <a:p>
            <a:r>
              <a:rPr lang="en-GB" b="1" dirty="0" smtClean="0"/>
              <a:t>Interest yield</a:t>
            </a:r>
          </a:p>
          <a:p>
            <a:r>
              <a:rPr lang="en-GB" b="0" dirty="0" smtClean="0"/>
              <a:t>The current yield, interest yield, income yield, flat yield, market yield, mark to market yield or running yield is a financial term used in reference to bonds and other fixed-interest securities such as gilts. It is the ratio of the annual interest payment and the bond's current clean price:</a:t>
            </a:r>
          </a:p>
          <a:p>
            <a:endParaRPr lang="en-GB" b="0" dirty="0" smtClean="0"/>
          </a:p>
          <a:p>
            <a:r>
              <a:rPr lang="en-GB" b="0" dirty="0" smtClean="0"/>
              <a:t>The current yield only therefore refers to the yield of the bond at the current moment. It does not reflect the total return over the life of the bond. In particular, it takes no account of reinvestment risk (the uncertainty about the rate at which future </a:t>
            </a:r>
            <a:r>
              <a:rPr lang="en-GB" b="0" dirty="0" err="1" smtClean="0"/>
              <a:t>cashflows</a:t>
            </a:r>
            <a:r>
              <a:rPr lang="en-GB" b="0" dirty="0" smtClean="0"/>
              <a:t> can be reinvested) or the fact that bonds usually mature at par value, which can be an important component of a bond's return.</a:t>
            </a:r>
          </a:p>
          <a:p>
            <a:endParaRPr lang="en-GB" b="0" dirty="0" smtClean="0"/>
          </a:p>
          <a:p>
            <a:r>
              <a:rPr lang="en-GB" b="0" dirty="0" smtClean="0"/>
              <a:t>Interest</a:t>
            </a:r>
            <a:r>
              <a:rPr lang="en-GB" b="0" baseline="0" dirty="0" smtClean="0"/>
              <a:t> yield can also be written as the coupon rate or interest rate of the bond divided by market value of the bond. As seen by the second equation on the right of the slide</a:t>
            </a:r>
          </a:p>
          <a:p>
            <a:endParaRPr lang="en-GB" b="0" baseline="0" dirty="0" smtClean="0"/>
          </a:p>
          <a:p>
            <a:r>
              <a:rPr lang="en-GB" b="0" baseline="0" dirty="0" smtClean="0"/>
              <a:t>It tells you the interest yield a new investor in a debenture would get and if you look in the example on slide 13 you can see although the coupon rate is 6% the interest yield is less because you would have to buy the debenture at a higher market value on the stock exchange than its nominal value (100,000 in this case). So this equations tells you the actual interest yield you will get based on the present market value of the debenture.</a:t>
            </a:r>
          </a:p>
          <a:p>
            <a:endParaRPr lang="en-GB" b="0" baseline="0" dirty="0" smtClean="0"/>
          </a:p>
          <a:p>
            <a:endParaRPr lang="en-GB" b="0" dirty="0" smtClean="0"/>
          </a:p>
          <a:p>
            <a:endParaRPr lang="en-GB" b="0" dirty="0" smtClean="0"/>
          </a:p>
          <a:p>
            <a:r>
              <a:rPr lang="en-GB" b="1" dirty="0" smtClean="0"/>
              <a:t>Dividend per share is an important and widely-used shareholder ratio.</a:t>
            </a:r>
          </a:p>
          <a:p>
            <a:endParaRPr lang="en-GB" b="1" dirty="0" smtClean="0"/>
          </a:p>
          <a:p>
            <a:r>
              <a:rPr lang="en-GB" b="0" dirty="0" smtClean="0"/>
              <a:t>A key focus of shareholders is their return on investment. The returns from investing in shares of a company come in two main forms:</a:t>
            </a:r>
          </a:p>
          <a:p>
            <a:r>
              <a:rPr lang="en-GB" b="0" dirty="0" smtClean="0"/>
              <a:t>•The payment of dividends out of profits</a:t>
            </a:r>
          </a:p>
          <a:p>
            <a:r>
              <a:rPr lang="en-GB" b="0" dirty="0" smtClean="0"/>
              <a:t>•The increase in the value of the shares (share price) compared with the price that the shareholder originally paid for the shares</a:t>
            </a:r>
          </a:p>
          <a:p>
            <a:endParaRPr lang="en-GB" b="0" dirty="0" smtClean="0"/>
          </a:p>
          <a:p>
            <a:r>
              <a:rPr lang="en-GB" b="0" dirty="0" smtClean="0"/>
              <a:t>One very straightforward shareholder ratio (though as we shall see – not a hugely helpful one) is dividend per share. This shows the value of the total dividend per issued share for the financial year. </a:t>
            </a:r>
          </a:p>
          <a:p>
            <a:endParaRPr lang="en-GB" b="1" dirty="0" smtClean="0"/>
          </a:p>
          <a:p>
            <a:r>
              <a:rPr lang="en-GB" b="0" dirty="0" smtClean="0"/>
              <a:t>This refers to normal shares not preference shares because as you know these remain</a:t>
            </a:r>
            <a:r>
              <a:rPr lang="en-GB" b="0" baseline="0" dirty="0" smtClean="0"/>
              <a:t> fixed in terms of dividend</a:t>
            </a:r>
            <a:endParaRPr lang="en-GB" b="0" dirty="0" smtClean="0"/>
          </a:p>
          <a:p>
            <a:endParaRPr lang="en-GB" b="1" dirty="0" smtClean="0"/>
          </a:p>
          <a:p>
            <a:r>
              <a:rPr lang="en-GB" b="1" dirty="0" smtClean="0"/>
              <a:t>Dividend cover - Dividend cover (we only look at ordinary shares)</a:t>
            </a:r>
          </a:p>
          <a:p>
            <a:r>
              <a:rPr lang="en-GB" b="0" dirty="0" smtClean="0"/>
              <a:t>You will recall that the dividend cover is the number of times the actual dividend could be paid out of</a:t>
            </a:r>
            <a:r>
              <a:rPr lang="en-GB" b="0" baseline="0" dirty="0" smtClean="0"/>
              <a:t> </a:t>
            </a:r>
            <a:r>
              <a:rPr lang="en-GB" b="0" dirty="0" smtClean="0"/>
              <a:t>current profits.</a:t>
            </a:r>
          </a:p>
          <a:p>
            <a:endParaRPr lang="en-GB" b="0" dirty="0" smtClean="0"/>
          </a:p>
          <a:p>
            <a:r>
              <a:rPr lang="en-GB" b="0" dirty="0" smtClean="0"/>
              <a:t>To judge the effect of increased gearing on dividend cover, you should consider changes in the dividend</a:t>
            </a:r>
            <a:r>
              <a:rPr lang="en-GB" b="0" baseline="0" dirty="0" smtClean="0"/>
              <a:t> </a:t>
            </a:r>
            <a:r>
              <a:rPr lang="en-GB" b="0" dirty="0" smtClean="0"/>
              <a:t>levels and changes in dividend cover. If earnings decrease because of an increased burden of interest</a:t>
            </a:r>
            <a:r>
              <a:rPr lang="en-GB" b="0" baseline="0" dirty="0" smtClean="0"/>
              <a:t> </a:t>
            </a:r>
            <a:r>
              <a:rPr lang="en-GB" b="0" dirty="0" smtClean="0"/>
              <a:t>payments, then:</a:t>
            </a:r>
          </a:p>
          <a:p>
            <a:r>
              <a:rPr lang="en-GB" b="0" dirty="0" smtClean="0"/>
              <a:t>(a) The directors may decide to make corresponding reductions in dividend to maintain levels of</a:t>
            </a:r>
            <a:r>
              <a:rPr lang="en-GB" b="0" baseline="0" dirty="0" smtClean="0"/>
              <a:t> </a:t>
            </a:r>
            <a:r>
              <a:rPr lang="en-GB" b="0" dirty="0" smtClean="0"/>
              <a:t>dividend cover.</a:t>
            </a:r>
          </a:p>
          <a:p>
            <a:r>
              <a:rPr lang="en-GB" b="0" dirty="0" smtClean="0"/>
              <a:t>(b) Alternatively the directions may choose to maintain dividend levels, in which case dividend cover</a:t>
            </a:r>
            <a:r>
              <a:rPr lang="en-GB" b="0" baseline="0" dirty="0" smtClean="0"/>
              <a:t> </a:t>
            </a:r>
            <a:r>
              <a:rPr lang="en-GB" b="0" dirty="0" smtClean="0"/>
              <a:t>will fall. This will indicate to shareholders an increased risk that the company will not be able to</a:t>
            </a:r>
            <a:r>
              <a:rPr lang="en-GB" b="0" baseline="0" dirty="0" smtClean="0"/>
              <a:t> </a:t>
            </a:r>
            <a:r>
              <a:rPr lang="en-GB" b="0" dirty="0" smtClean="0"/>
              <a:t>maintain the same dividend payments in future years, should earnings fall.</a:t>
            </a:r>
          </a:p>
          <a:p>
            <a:endParaRPr lang="en-GB" dirty="0" smtClean="0"/>
          </a:p>
          <a:p>
            <a:r>
              <a:rPr lang="en-GB" b="0" u="sng" dirty="0" smtClean="0"/>
              <a:t>Dividend cover is the earnings available for dividend divided by the total dividend – the dividend</a:t>
            </a:r>
            <a:r>
              <a:rPr lang="en-GB" b="0" u="sng" baseline="0" dirty="0" smtClean="0"/>
              <a:t> cover means they are retaining more to expand the company presumably and if they are retaining more you expect expansion and more growth in the future</a:t>
            </a:r>
          </a:p>
          <a:p>
            <a:endParaRPr lang="en-GB" b="0" u="sng" baseline="0" dirty="0" smtClean="0"/>
          </a:p>
          <a:p>
            <a:r>
              <a:rPr lang="en-GB" b="1" u="none" baseline="0" dirty="0" err="1" smtClean="0"/>
              <a:t>Payout</a:t>
            </a:r>
            <a:r>
              <a:rPr lang="en-GB" b="1" u="none" baseline="0" dirty="0" smtClean="0"/>
              <a:t> ratio not covered in text but done in the lecture</a:t>
            </a:r>
          </a:p>
          <a:p>
            <a:r>
              <a:rPr lang="en-GB" b="0" u="none" baseline="0" dirty="0" smtClean="0"/>
              <a:t>The lower the </a:t>
            </a:r>
            <a:r>
              <a:rPr lang="en-GB" b="0" u="none" baseline="0" dirty="0" err="1" smtClean="0"/>
              <a:t>payout</a:t>
            </a:r>
            <a:r>
              <a:rPr lang="en-GB" b="0" u="none" baseline="0" dirty="0" smtClean="0"/>
              <a:t> ratio the less you are paying out in dividend and the more you are retaining so you are more likely to expand as a company in the future as you spend these retained earning on expansion . So 0.1 is a better figure than 0.7 in terms of having more retained money in </a:t>
            </a:r>
            <a:r>
              <a:rPr lang="en-GB" b="0" u="none" baseline="0" dirty="0" err="1" smtClean="0"/>
              <a:t>comparision</a:t>
            </a:r>
            <a:r>
              <a:rPr lang="en-GB" b="0" u="none" baseline="0" dirty="0" smtClean="0"/>
              <a:t> to dividend.</a:t>
            </a:r>
          </a:p>
          <a:p>
            <a:endParaRPr lang="en-GB" b="0" u="sng" dirty="0" smtClean="0"/>
          </a:p>
        </p:txBody>
      </p:sp>
      <p:sp>
        <p:nvSpPr>
          <p:cNvPr id="4" name="Slide Number Placeholder 3"/>
          <p:cNvSpPr>
            <a:spLocks noGrp="1"/>
          </p:cNvSpPr>
          <p:nvPr>
            <p:ph type="sldNum" sz="quarter" idx="10"/>
          </p:nvPr>
        </p:nvSpPr>
        <p:spPr/>
        <p:txBody>
          <a:bodyPr/>
          <a:lstStyle/>
          <a:p>
            <a:fld id="{94F13571-D83C-49CB-AD0B-121608C1F3E9}" type="slidenum">
              <a:rPr lang="en-GB" smtClean="0"/>
              <a:t>11</a:t>
            </a:fld>
            <a:endParaRPr lang="en-GB"/>
          </a:p>
        </p:txBody>
      </p:sp>
    </p:spTree>
    <p:extLst>
      <p:ext uri="{BB962C8B-B14F-4D97-AF65-F5344CB8AC3E}">
        <p14:creationId xmlns:p14="http://schemas.microsoft.com/office/powerpoint/2010/main" val="32193752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smtClean="0">
                <a:ln>
                  <a:noFill/>
                </a:ln>
                <a:solidFill>
                  <a:prstClr val="black"/>
                </a:solidFill>
                <a:effectLst/>
                <a:uLnTx/>
                <a:uFillTx/>
                <a:latin typeface="+mn-lt"/>
                <a:ea typeface="+mn-ea"/>
                <a:cs typeface="+mn-cs"/>
              </a:rPr>
              <a:t>The dividend yield (only look at ordinary shares) </a:t>
            </a: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Dividend per share as a percentage of market value per share.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Is a financial ratio that measures the amount of cash dividends distributed to common shareholders relative to the market value per share. The dividend yield is used by investors to show how their investment in stock is generating either cash flows in the form of dividends or increases in asset value by stock appreciation.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Investors invest their money in stocks to earn a return either by dividends or stock appreciation. Some companies choose to pay dividends on a regular basis to spur investors' interest. These shares are often called income stocks. Other companies choose not to issue dividends and instead reinvest this money in the business. These shares are often called growth stocks.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Investors can use the dividend yield formula to help </a:t>
            </a:r>
            <a:r>
              <a:rPr kumimoji="0" lang="en-GB" sz="1200" b="0" i="0" u="none" strike="noStrike" kern="1200" cap="none" spc="0" normalizeH="0" baseline="0" noProof="0" dirty="0" err="1" smtClean="0">
                <a:ln>
                  <a:noFill/>
                </a:ln>
                <a:solidFill>
                  <a:prstClr val="black"/>
                </a:solidFill>
                <a:effectLst/>
                <a:uLnTx/>
                <a:uFillTx/>
                <a:latin typeface="+mn-lt"/>
                <a:ea typeface="+mn-ea"/>
                <a:cs typeface="+mn-cs"/>
              </a:rPr>
              <a:t>analyze</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 their return on investment in stocks.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We only look at ordinary shares not preference shares with this ratio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smtClean="0">
                <a:ln>
                  <a:noFill/>
                </a:ln>
                <a:solidFill>
                  <a:prstClr val="black"/>
                </a:solidFill>
                <a:effectLst/>
                <a:uLnTx/>
                <a:uFillTx/>
                <a:latin typeface="+mn-lt"/>
                <a:ea typeface="+mn-ea"/>
                <a:cs typeface="+mn-cs"/>
              </a:rPr>
              <a:t>Return on equity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Another measure of the firm’s overall performance is return on equity. This compares net profit after tax with the equity that shareholders have invested in the firm.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This ratio shows the earning power of the shareholders’ book investment and can be used to compare two firms in the same industry. A high return on equity could reflect the firm’s good management of expenses and ability to invest in profitable projects. However it could also reflect a higher level of debt finance (gearing) with associated higher risk.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Return on equity (ROE) is a ratio that provides investors insight into how efficiently a company (or more specifically, its management team) is managing the equity that shareholders have contributed to the company. Below is some insight into how to calculate it.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smtClean="0">
                <a:ln>
                  <a:noFill/>
                </a:ln>
                <a:solidFill>
                  <a:prstClr val="black"/>
                </a:solidFill>
                <a:effectLst/>
                <a:uLnTx/>
                <a:uFillTx/>
                <a:latin typeface="+mn-lt"/>
                <a:ea typeface="+mn-ea"/>
                <a:cs typeface="+mn-cs"/>
              </a:rPr>
              <a:t>Earnings per share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is calculated by dividing the net profit or loss attributable to ordinary shareholders by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the weighted average number of ordinary shares. Or said in another way the earnings available to share holders divided by the number of shares (earning per share) as shown in the second equation on right.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Earnings per share (EPS) is widely used as a measure of a company's performance and is of particular importance in comparing results over a period of several years. A company must be able to sustain its earnings in order to pay dividends and re-invest in the business so as to achieve future growth. Investors also look for growth in the EPS from one year to the next.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Earnings per share (EPS) is the portion of a company's profit allocated to each outstanding share of common stock. Earnings per share serves as an indicator of a company's profitability.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When calculating, it is more accurate to use a weighted average number of shares outstanding over the reporting term, because the number of shares outstanding can change over time. However, data sources sometimes simplify the calculation by using the number of shares outstanding at the end of the period.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If earnings per share are going up then the company is getting more profitable but sometimes as you know comes retain dividend to expand.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smtClean="0">
                <a:ln>
                  <a:noFill/>
                </a:ln>
                <a:solidFill>
                  <a:prstClr val="black"/>
                </a:solidFill>
                <a:effectLst/>
                <a:uLnTx/>
                <a:uFillTx/>
                <a:latin typeface="+mn-lt"/>
                <a:ea typeface="+mn-ea"/>
                <a:cs typeface="+mn-cs"/>
              </a:rPr>
              <a:t>Note.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Number of shares in the equation only includes ordinary shares not preference shares.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smtClean="0">
                <a:ln>
                  <a:noFill/>
                </a:ln>
                <a:solidFill>
                  <a:prstClr val="black"/>
                </a:solidFill>
                <a:effectLst/>
                <a:uLnTx/>
                <a:uFillTx/>
                <a:latin typeface="+mn-lt"/>
                <a:ea typeface="+mn-ea"/>
                <a:cs typeface="+mn-cs"/>
              </a:rPr>
              <a:t>The price-earnings ratio (P/E Ratio) </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is the ratio for valuing a company that measures its current share price relative to its per-share earnings.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The price-earnings ratio can be calculated as: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Market Value per Share / Earnings per Share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For example, suppose that a company is currently trading at $43 a share and its earnings over the last 12 months were $1.95 per share. The P/E ratio for the stock could then be calculated as 43/1.95, or 22.05.</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If you get a P/E ratio as we do in this example of 16 on this companies shares it means it will take 16 years for the investor to get back the investment based on current earnings.  If the P/E was 10 years it would take 10 years to for the investor to get back the investment on current earning from this particular companies shares.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Generally the higher the Market price of the share the higher the P/E ratio. The reason someone might buy high priced shares with a high P/E ratio is they feel the company is going to do well in the future and pay bigger dividends per share and the market value will go up as well so they will potentially make more money on these shares from the increased dividend or market price when they sell them in the future than is the case if we work out P/E value now in the present based on past dividends and the current market price of the shares.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4F13571-D83C-49CB-AD0B-121608C1F3E9}" type="slidenum">
              <a:rPr lang="en-GB" smtClean="0"/>
              <a:t>12</a:t>
            </a:fld>
            <a:endParaRPr lang="en-GB"/>
          </a:p>
        </p:txBody>
      </p:sp>
    </p:spTree>
    <p:extLst>
      <p:ext uri="{BB962C8B-B14F-4D97-AF65-F5344CB8AC3E}">
        <p14:creationId xmlns:p14="http://schemas.microsoft.com/office/powerpoint/2010/main" val="36040340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Interest</a:t>
            </a:r>
            <a:r>
              <a:rPr lang="en-GB" b="1" baseline="0" dirty="0" smtClean="0"/>
              <a:t> yield</a:t>
            </a:r>
          </a:p>
          <a:p>
            <a:r>
              <a:rPr lang="en-GB" dirty="0" smtClean="0"/>
              <a:t>Page 77 tells you the coupon value interest rate of your debentures 6% </a:t>
            </a:r>
            <a:r>
              <a:rPr lang="en-GB" baseline="0" dirty="0" smtClean="0"/>
              <a:t>of each debenture of which you have 100,000 nominal so 0.06 *100,000 = 6,000 interest you have to pay each year.</a:t>
            </a:r>
          </a:p>
          <a:p>
            <a:endParaRPr lang="en-GB" baseline="0" dirty="0" smtClean="0"/>
          </a:p>
          <a:p>
            <a:r>
              <a:rPr lang="en-GB" baseline="0" dirty="0" smtClean="0"/>
              <a:t>If you debentures have a nominal value (face value on the debt) as shown on page 77 which would be at $100 per debenture as this is standard practice, but are currently traded at a higher price on the stock exchange in 2001 and 2002 of $110 and $118 as shown at the top of page 78. Then the market value of the debentures in 2001 would be $110,000 and 2002 118,000 above the debenture nominal value of 100,000.</a:t>
            </a:r>
          </a:p>
          <a:p>
            <a:endParaRPr lang="en-GB" baseline="0" dirty="0" smtClean="0"/>
          </a:p>
          <a:p>
            <a:r>
              <a:rPr lang="en-GB" b="1" baseline="0" dirty="0" smtClean="0"/>
              <a:t>Dividend per share</a:t>
            </a:r>
          </a:p>
          <a:p>
            <a:r>
              <a:rPr lang="en-GB" b="0" baseline="0" dirty="0" smtClean="0"/>
              <a:t>The 600,000 comes from the fact ordinary share capital is 10 cents per share and this equals 60,000 so we must have 600,000 shares (10 *60000).</a:t>
            </a:r>
          </a:p>
          <a:p>
            <a:endParaRPr lang="en-GB" b="0" baseline="0" dirty="0" smtClean="0"/>
          </a:p>
          <a:p>
            <a:r>
              <a:rPr lang="en-GB" b="1" baseline="0" dirty="0" smtClean="0"/>
              <a:t>Dividend cover </a:t>
            </a:r>
          </a:p>
          <a:p>
            <a:r>
              <a:rPr lang="en-GB" b="0" dirty="0" smtClean="0"/>
              <a:t>The 20,000 and 15,000 is the</a:t>
            </a:r>
            <a:r>
              <a:rPr lang="en-GB" b="0" baseline="0" dirty="0" smtClean="0"/>
              <a:t> ordinary shares dividend we pay out. And the 34,000 and 33,000 is the total profit minus the preference share dividend which comes out of it before we can see how many times we could ordinary shares actual dividend from current profits. If the dividend figure is above 1 it means the organisation is retaining profits. If it equals 1 it means they are paying out all their profits as dividends. If it is less then 1 then they have problems lol. So the higher the figure the more profits are being retained which probably means they are going to expand as a company and share price might then increase longer term.</a:t>
            </a:r>
          </a:p>
          <a:p>
            <a:endParaRPr lang="en-GB" b="0" baseline="0" dirty="0" smtClean="0"/>
          </a:p>
          <a:p>
            <a:r>
              <a:rPr lang="en-GB" b="1" baseline="0" dirty="0" smtClean="0"/>
              <a:t>Dividend yield</a:t>
            </a:r>
          </a:p>
          <a:p>
            <a:endParaRPr lang="en-GB" b="1" baseline="0" dirty="0" smtClean="0"/>
          </a:p>
          <a:p>
            <a:r>
              <a:rPr lang="en-GB" b="0" baseline="0" dirty="0" smtClean="0"/>
              <a:t>Slide example The 0.33 comes from working out the dividend per share</a:t>
            </a:r>
          </a:p>
          <a:p>
            <a:endParaRPr lang="en-GB" b="0" baseline="0" dirty="0" smtClean="0"/>
          </a:p>
          <a:p>
            <a:r>
              <a:rPr lang="en-GB" b="0" baseline="0" dirty="0" smtClean="0"/>
              <a:t>Notes example in open tuition answers not on slide</a:t>
            </a:r>
          </a:p>
          <a:p>
            <a:r>
              <a:rPr lang="en-GB" b="0" baseline="0" dirty="0" smtClean="0"/>
              <a:t>In the main notes the answer uses a slightly different equation that number of ordinary shares divided by the market value of the shares which is the number of shares multiplied by the market value of each of those shares which comes to 600,000 * 0.83 = 498000 and 600,000 * 0.72 = 432,000</a:t>
            </a:r>
          </a:p>
          <a:p>
            <a:endParaRPr lang="en-GB" b="0" baseline="0" dirty="0" smtClean="0"/>
          </a:p>
          <a:p>
            <a:r>
              <a:rPr lang="en-GB" b="0" baseline="0" dirty="0" smtClean="0"/>
              <a:t>The figure worked out tells us the percentage return we will get on any money we invest in the company by buying their shares as a percentage of what we invest at the current market value we buy the shares at.</a:t>
            </a:r>
          </a:p>
          <a:p>
            <a:endParaRPr lang="en-GB" b="0" baseline="0" dirty="0" smtClean="0"/>
          </a:p>
          <a:p>
            <a:r>
              <a:rPr lang="en-GB" b="1" baseline="0" dirty="0" smtClean="0"/>
              <a:t>Return equity </a:t>
            </a:r>
          </a:p>
          <a:p>
            <a:r>
              <a:rPr lang="en-GB" b="0" baseline="0" dirty="0" smtClean="0"/>
              <a:t>The shareholder equity is number of shares multiplied by the market value of each of those shares which comes to 600,000 * 0.83 = 498000 and 600,000 * 0.72 = 432,000</a:t>
            </a:r>
          </a:p>
          <a:p>
            <a:endParaRPr lang="en-GB" b="0" dirty="0" smtClean="0"/>
          </a:p>
          <a:p>
            <a:r>
              <a:rPr lang="en-GB" b="1" dirty="0" smtClean="0"/>
              <a:t>Earnings per share</a:t>
            </a:r>
          </a:p>
          <a:p>
            <a:endParaRPr lang="en-GB" b="1" dirty="0" smtClean="0"/>
          </a:p>
          <a:p>
            <a:r>
              <a:rPr lang="en-GB" b="0" dirty="0" smtClean="0"/>
              <a:t>On the top line of the equation you just take the net</a:t>
            </a:r>
            <a:r>
              <a:rPr lang="en-GB" b="0" baseline="0" dirty="0" smtClean="0"/>
              <a:t> profit and subtract the preference share dividend. Divided by the bottom line of the equation the number of shares. As we pay 10 cents per share and have ordinary capital of 60,000 we must have 600,000 issued 600,000 (60,000 * 10)</a:t>
            </a:r>
          </a:p>
          <a:p>
            <a:endParaRPr lang="en-GB" b="0" baseline="0" dirty="0" smtClean="0"/>
          </a:p>
          <a:p>
            <a:r>
              <a:rPr lang="en-GB" b="0" baseline="0" dirty="0" smtClean="0"/>
              <a:t>So we earn 5.2 cents per share and 5.03 cents per share in this example</a:t>
            </a:r>
          </a:p>
          <a:p>
            <a:endParaRPr lang="en-GB" b="1" baseline="0" dirty="0" smtClean="0"/>
          </a:p>
          <a:p>
            <a:r>
              <a:rPr lang="en-GB" b="1" baseline="0" dirty="0" smtClean="0"/>
              <a:t>Note</a:t>
            </a:r>
            <a:r>
              <a:rPr lang="en-GB" b="0" baseline="0" dirty="0" smtClean="0"/>
              <a:t> Share capital is the part of the capital of a company that comes from issuing shares</a:t>
            </a:r>
          </a:p>
          <a:p>
            <a:endParaRPr lang="en-GB" b="0" baseline="0" dirty="0" smtClean="0"/>
          </a:p>
          <a:p>
            <a:r>
              <a:rPr lang="en-GB" b="1" baseline="0" dirty="0" smtClean="0"/>
              <a:t>Price Earning Ratio</a:t>
            </a:r>
          </a:p>
          <a:p>
            <a:r>
              <a:rPr lang="en-GB" b="0" baseline="0" dirty="0" smtClean="0"/>
              <a:t>You multiple the 0.83 and 0.72 market value of ordinary shares by 100 to get a percentage figure for this equation.</a:t>
            </a:r>
          </a:p>
          <a:p>
            <a:endParaRPr lang="en-GB" b="0" baseline="0" dirty="0" smtClean="0"/>
          </a:p>
          <a:p>
            <a:r>
              <a:rPr lang="en-GB" b="0" baseline="0" dirty="0" smtClean="0"/>
              <a:t>So it will take 16 years for the investor to get back his investment of 83 cents back based on the current earnings per share in dividend.</a:t>
            </a:r>
            <a:endParaRPr lang="en-GB" b="0" dirty="0"/>
          </a:p>
        </p:txBody>
      </p:sp>
      <p:sp>
        <p:nvSpPr>
          <p:cNvPr id="4" name="Slide Number Placeholder 3"/>
          <p:cNvSpPr>
            <a:spLocks noGrp="1"/>
          </p:cNvSpPr>
          <p:nvPr>
            <p:ph type="sldNum" sz="quarter" idx="10"/>
          </p:nvPr>
        </p:nvSpPr>
        <p:spPr/>
        <p:txBody>
          <a:bodyPr/>
          <a:lstStyle/>
          <a:p>
            <a:fld id="{94F13571-D83C-49CB-AD0B-121608C1F3E9}" type="slidenum">
              <a:rPr lang="en-GB" smtClean="0"/>
              <a:t>13</a:t>
            </a:fld>
            <a:endParaRPr lang="en-GB"/>
          </a:p>
        </p:txBody>
      </p:sp>
    </p:spTree>
    <p:extLst>
      <p:ext uri="{BB962C8B-B14F-4D97-AF65-F5344CB8AC3E}">
        <p14:creationId xmlns:p14="http://schemas.microsoft.com/office/powerpoint/2010/main" val="3171083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8FEB5A8-474B-4D11-98AF-DBCFD54F4954}" type="datetimeFigureOut">
              <a:rPr lang="en-GB" smtClean="0"/>
              <a:t>10/11/2017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CB097-4893-4A9C-A324-4872B868D9B1}" type="slidenum">
              <a:rPr lang="en-GB" smtClean="0"/>
              <a:t>‹#›</a:t>
            </a:fld>
            <a:endParaRPr lang="en-GB"/>
          </a:p>
        </p:txBody>
      </p:sp>
    </p:spTree>
    <p:extLst>
      <p:ext uri="{BB962C8B-B14F-4D97-AF65-F5344CB8AC3E}">
        <p14:creationId xmlns:p14="http://schemas.microsoft.com/office/powerpoint/2010/main" val="25357473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8FEB5A8-474B-4D11-98AF-DBCFD54F4954}" type="datetimeFigureOut">
              <a:rPr lang="en-GB" smtClean="0"/>
              <a:t>10/11/2017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CB097-4893-4A9C-A324-4872B868D9B1}" type="slidenum">
              <a:rPr lang="en-GB" smtClean="0"/>
              <a:t>‹#›</a:t>
            </a:fld>
            <a:endParaRPr lang="en-GB"/>
          </a:p>
        </p:txBody>
      </p:sp>
    </p:spTree>
    <p:extLst>
      <p:ext uri="{BB962C8B-B14F-4D97-AF65-F5344CB8AC3E}">
        <p14:creationId xmlns:p14="http://schemas.microsoft.com/office/powerpoint/2010/main" val="2038568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8FEB5A8-474B-4D11-98AF-DBCFD54F4954}" type="datetimeFigureOut">
              <a:rPr lang="en-GB" smtClean="0"/>
              <a:t>10/11/2017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CB097-4893-4A9C-A324-4872B868D9B1}" type="slidenum">
              <a:rPr lang="en-GB" smtClean="0"/>
              <a:t>‹#›</a:t>
            </a:fld>
            <a:endParaRPr lang="en-GB"/>
          </a:p>
        </p:txBody>
      </p:sp>
    </p:spTree>
    <p:extLst>
      <p:ext uri="{BB962C8B-B14F-4D97-AF65-F5344CB8AC3E}">
        <p14:creationId xmlns:p14="http://schemas.microsoft.com/office/powerpoint/2010/main" val="1503545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8FEB5A8-474B-4D11-98AF-DBCFD54F4954}" type="datetimeFigureOut">
              <a:rPr lang="en-GB" smtClean="0"/>
              <a:t>10/11/2017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1CB097-4893-4A9C-A324-4872B868D9B1}" type="slidenum">
              <a:rPr lang="en-GB" smtClean="0"/>
              <a:t>‹#›</a:t>
            </a:fld>
            <a:endParaRPr lang="en-GB"/>
          </a:p>
        </p:txBody>
      </p:sp>
    </p:spTree>
    <p:extLst>
      <p:ext uri="{BB962C8B-B14F-4D97-AF65-F5344CB8AC3E}">
        <p14:creationId xmlns:p14="http://schemas.microsoft.com/office/powerpoint/2010/main" val="713828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8FEB5A8-474B-4D11-98AF-DBCFD54F4954}" type="datetimeFigureOut">
              <a:rPr lang="en-GB" smtClean="0"/>
              <a:t>10/11/2017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41CB097-4893-4A9C-A324-4872B868D9B1}" type="slidenum">
              <a:rPr lang="en-GB" smtClean="0"/>
              <a:t>‹#›</a:t>
            </a:fld>
            <a:endParaRPr lang="en-GB"/>
          </a:p>
        </p:txBody>
      </p:sp>
    </p:spTree>
    <p:extLst>
      <p:ext uri="{BB962C8B-B14F-4D97-AF65-F5344CB8AC3E}">
        <p14:creationId xmlns:p14="http://schemas.microsoft.com/office/powerpoint/2010/main" val="1889784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8FEB5A8-474B-4D11-98AF-DBCFD54F4954}" type="datetimeFigureOut">
              <a:rPr lang="en-GB" smtClean="0"/>
              <a:t>10/11/2017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41CB097-4893-4A9C-A324-4872B868D9B1}" type="slidenum">
              <a:rPr lang="en-GB" smtClean="0"/>
              <a:t>‹#›</a:t>
            </a:fld>
            <a:endParaRPr lang="en-GB"/>
          </a:p>
        </p:txBody>
      </p:sp>
    </p:spTree>
    <p:extLst>
      <p:ext uri="{BB962C8B-B14F-4D97-AF65-F5344CB8AC3E}">
        <p14:creationId xmlns:p14="http://schemas.microsoft.com/office/powerpoint/2010/main" val="42424639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FEB5A8-474B-4D11-98AF-DBCFD54F4954}" type="datetimeFigureOut">
              <a:rPr lang="en-GB" smtClean="0"/>
              <a:t>10/11/2017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41CB097-4893-4A9C-A324-4872B868D9B1}" type="slidenum">
              <a:rPr lang="en-GB" smtClean="0"/>
              <a:t>‹#›</a:t>
            </a:fld>
            <a:endParaRPr lang="en-GB"/>
          </a:p>
        </p:txBody>
      </p:sp>
    </p:spTree>
    <p:extLst>
      <p:ext uri="{BB962C8B-B14F-4D97-AF65-F5344CB8AC3E}">
        <p14:creationId xmlns:p14="http://schemas.microsoft.com/office/powerpoint/2010/main" val="1997753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FEB5A8-474B-4D11-98AF-DBCFD54F4954}" type="datetimeFigureOut">
              <a:rPr lang="en-GB" smtClean="0"/>
              <a:t>10/11/2017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1CB097-4893-4A9C-A324-4872B868D9B1}" type="slidenum">
              <a:rPr lang="en-GB" smtClean="0"/>
              <a:t>‹#›</a:t>
            </a:fld>
            <a:endParaRPr lang="en-GB"/>
          </a:p>
        </p:txBody>
      </p:sp>
    </p:spTree>
    <p:extLst>
      <p:ext uri="{BB962C8B-B14F-4D97-AF65-F5344CB8AC3E}">
        <p14:creationId xmlns:p14="http://schemas.microsoft.com/office/powerpoint/2010/main" val="1359308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FEB5A8-474B-4D11-98AF-DBCFD54F4954}" type="datetimeFigureOut">
              <a:rPr lang="en-GB" smtClean="0"/>
              <a:t>10/11/2017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1CB097-4893-4A9C-A324-4872B868D9B1}" type="slidenum">
              <a:rPr lang="en-GB" smtClean="0"/>
              <a:t>‹#›</a:t>
            </a:fld>
            <a:endParaRPr lang="en-GB"/>
          </a:p>
        </p:txBody>
      </p:sp>
    </p:spTree>
    <p:extLst>
      <p:ext uri="{BB962C8B-B14F-4D97-AF65-F5344CB8AC3E}">
        <p14:creationId xmlns:p14="http://schemas.microsoft.com/office/powerpoint/2010/main" val="185334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8FEB5A8-474B-4D11-98AF-DBCFD54F4954}" type="datetimeFigureOut">
              <a:rPr lang="en-GB" smtClean="0"/>
              <a:t>10/11/2017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CB097-4893-4A9C-A324-4872B868D9B1}" type="slidenum">
              <a:rPr lang="en-GB" smtClean="0"/>
              <a:t>‹#›</a:t>
            </a:fld>
            <a:endParaRPr lang="en-GB"/>
          </a:p>
        </p:txBody>
      </p:sp>
    </p:spTree>
    <p:extLst>
      <p:ext uri="{BB962C8B-B14F-4D97-AF65-F5344CB8AC3E}">
        <p14:creationId xmlns:p14="http://schemas.microsoft.com/office/powerpoint/2010/main" val="2470108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8FEB5A8-474B-4D11-98AF-DBCFD54F4954}" type="datetimeFigureOut">
              <a:rPr lang="en-GB" smtClean="0"/>
              <a:t>10/11/2017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CB097-4893-4A9C-A324-4872B868D9B1}" type="slidenum">
              <a:rPr lang="en-GB" smtClean="0"/>
              <a:t>‹#›</a:t>
            </a:fld>
            <a:endParaRPr lang="en-GB"/>
          </a:p>
        </p:txBody>
      </p:sp>
    </p:spTree>
    <p:extLst>
      <p:ext uri="{BB962C8B-B14F-4D97-AF65-F5344CB8AC3E}">
        <p14:creationId xmlns:p14="http://schemas.microsoft.com/office/powerpoint/2010/main" val="2683400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FEB5A8-474B-4D11-98AF-DBCFD54F4954}" type="datetimeFigureOut">
              <a:rPr lang="en-GB" smtClean="0"/>
              <a:t>10/11/2017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1CB097-4893-4A9C-A324-4872B868D9B1}" type="slidenum">
              <a:rPr lang="en-GB" smtClean="0"/>
              <a:t>‹#›</a:t>
            </a:fld>
            <a:endParaRPr lang="en-GB"/>
          </a:p>
        </p:txBody>
      </p:sp>
    </p:spTree>
    <p:extLst>
      <p:ext uri="{BB962C8B-B14F-4D97-AF65-F5344CB8AC3E}">
        <p14:creationId xmlns:p14="http://schemas.microsoft.com/office/powerpoint/2010/main" val="40009876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Week six session one</a:t>
            </a:r>
            <a:endParaRPr lang="en-GB" dirty="0"/>
          </a:p>
        </p:txBody>
      </p:sp>
      <p:sp>
        <p:nvSpPr>
          <p:cNvPr id="3" name="Subtitle 2"/>
          <p:cNvSpPr>
            <a:spLocks noGrp="1"/>
          </p:cNvSpPr>
          <p:nvPr>
            <p:ph type="subTitle" idx="1"/>
          </p:nvPr>
        </p:nvSpPr>
        <p:spPr/>
        <p:txBody>
          <a:bodyPr>
            <a:normAutofit/>
          </a:bodyPr>
          <a:lstStyle/>
          <a:p>
            <a:r>
              <a:rPr lang="en-GB" dirty="0" smtClean="0"/>
              <a:t>Capital structure and financial </a:t>
            </a:r>
            <a:r>
              <a:rPr lang="en-GB" dirty="0" smtClean="0"/>
              <a:t>ratios</a:t>
            </a:r>
            <a:endParaRPr lang="en-GB" dirty="0" smtClean="0"/>
          </a:p>
        </p:txBody>
      </p:sp>
    </p:spTree>
    <p:extLst>
      <p:ext uri="{BB962C8B-B14F-4D97-AF65-F5344CB8AC3E}">
        <p14:creationId xmlns:p14="http://schemas.microsoft.com/office/powerpoint/2010/main" val="3030128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Capital structure and financial ratios </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b="1" dirty="0" smtClean="0">
                <a:solidFill>
                  <a:srgbClr val="0070C0"/>
                </a:solidFill>
              </a:rPr>
              <a:t>Financial Gearing</a:t>
            </a:r>
          </a:p>
          <a:p>
            <a:pPr lvl="1"/>
            <a:r>
              <a:rPr lang="en-GB" dirty="0" smtClean="0"/>
              <a:t>Attraction of debt finance is lenders require less return than shareholders</a:t>
            </a:r>
          </a:p>
          <a:p>
            <a:pPr lvl="1"/>
            <a:r>
              <a:rPr lang="en-GB" dirty="0" smtClean="0"/>
              <a:t>Creates more risk for shareholders</a:t>
            </a:r>
          </a:p>
          <a:p>
            <a:pPr marL="57150" indent="0">
              <a:buNone/>
            </a:pPr>
            <a:r>
              <a:rPr lang="en-GB" dirty="0" smtClean="0"/>
              <a:t>How to reduce gearing</a:t>
            </a:r>
          </a:p>
          <a:p>
            <a:pPr marL="914400" lvl="1" indent="-457200"/>
            <a:r>
              <a:rPr lang="en-GB" dirty="0" smtClean="0"/>
              <a:t>Sell shares</a:t>
            </a:r>
          </a:p>
          <a:p>
            <a:pPr marL="914400" lvl="1" indent="-457200"/>
            <a:r>
              <a:rPr lang="en-GB" dirty="0" smtClean="0"/>
              <a:t>Convert loans</a:t>
            </a:r>
          </a:p>
          <a:p>
            <a:pPr marL="914400" lvl="1" indent="-457200"/>
            <a:r>
              <a:rPr lang="en-GB" dirty="0" smtClean="0"/>
              <a:t>Reduce working capital</a:t>
            </a:r>
          </a:p>
          <a:p>
            <a:pPr marL="914400" lvl="1" indent="-457200"/>
            <a:r>
              <a:rPr lang="en-GB" dirty="0" smtClean="0"/>
              <a:t>Increase profits</a:t>
            </a:r>
          </a:p>
          <a:p>
            <a:pPr marL="457200" lvl="1" indent="0">
              <a:buNone/>
            </a:pPr>
            <a:endParaRPr lang="en-GB" dirty="0" smtClean="0"/>
          </a:p>
          <a:p>
            <a:pPr lvl="1"/>
            <a:endParaRPr lang="en-GB" dirty="0"/>
          </a:p>
        </p:txBody>
      </p:sp>
    </p:spTree>
    <p:extLst>
      <p:ext uri="{BB962C8B-B14F-4D97-AF65-F5344CB8AC3E}">
        <p14:creationId xmlns:p14="http://schemas.microsoft.com/office/powerpoint/2010/main" val="30595092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Capital structure and financial ratios </a:t>
            </a:r>
            <a:endParaRPr lang="en-GB" dirty="0"/>
          </a:p>
        </p:txBody>
      </p:sp>
      <p:sp>
        <p:nvSpPr>
          <p:cNvPr id="3" name="Content Placeholder 2"/>
          <p:cNvSpPr>
            <a:spLocks noGrp="1"/>
          </p:cNvSpPr>
          <p:nvPr>
            <p:ph idx="1"/>
          </p:nvPr>
        </p:nvSpPr>
        <p:spPr/>
        <p:txBody>
          <a:bodyPr/>
          <a:lstStyle/>
          <a:p>
            <a:pPr marL="0" indent="0">
              <a:buNone/>
            </a:pPr>
            <a:r>
              <a:rPr lang="en-GB" dirty="0" smtClean="0"/>
              <a:t>Measures of financial gearing. It can be defined as either:</a:t>
            </a:r>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r>
              <a:rPr lang="en-GB" b="1" dirty="0"/>
              <a:t>Note. </a:t>
            </a:r>
            <a:r>
              <a:rPr lang="en-GB" dirty="0"/>
              <a:t>If in the exam preference shares are mentioned treat this as debt.</a:t>
            </a:r>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smtClean="0"/>
          </a:p>
          <a:p>
            <a:pPr marL="0" indent="0">
              <a:buNone/>
            </a:pPr>
            <a:endParaRPr lang="en-GB" dirty="0" smtClean="0"/>
          </a:p>
          <a:p>
            <a:pPr marL="0" indent="0">
              <a:buNone/>
            </a:pPr>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2708920"/>
            <a:ext cx="4533900" cy="204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704610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Capital structure and financial ratios </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Example one</a:t>
            </a:r>
          </a:p>
          <a:p>
            <a:pPr marL="0" indent="0">
              <a:buNone/>
            </a:pPr>
            <a:r>
              <a:rPr lang="en-GB" sz="2000" dirty="0" smtClean="0"/>
              <a:t>Two companies, U and G, are both generating operating profits (before interest) of $100. U is an ungeared company (with no debt finance) whereas G is a geared company and has to pay debt interest of $30 p.a..</a:t>
            </a:r>
            <a:br>
              <a:rPr lang="en-GB" sz="2000" dirty="0" smtClean="0"/>
            </a:br>
            <a:endParaRPr lang="en-GB" sz="2000" dirty="0" smtClean="0"/>
          </a:p>
          <a:p>
            <a:pPr marL="0" indent="0">
              <a:buNone/>
            </a:pPr>
            <a:r>
              <a:rPr lang="en-GB" sz="2000" dirty="0" smtClean="0"/>
              <a:t>Tax is payable at 30%, and both companies distribute all available earnings as dividend.</a:t>
            </a:r>
          </a:p>
          <a:p>
            <a:pPr marL="0" indent="0">
              <a:buNone/>
            </a:pPr>
            <a:endParaRPr lang="en-GB" sz="2000" dirty="0"/>
          </a:p>
          <a:p>
            <a:pPr marL="0" indent="0">
              <a:buNone/>
            </a:pPr>
            <a:endParaRPr lang="en-GB" sz="2000" dirty="0" smtClean="0"/>
          </a:p>
          <a:p>
            <a:pPr marL="0" indent="0">
              <a:buNone/>
            </a:pPr>
            <a:endParaRPr lang="en-GB" sz="2000" dirty="0"/>
          </a:p>
          <a:p>
            <a:pPr marL="0" indent="0">
              <a:buNone/>
            </a:pPr>
            <a:endParaRPr lang="en-GB" sz="2000" dirty="0" smtClean="0"/>
          </a:p>
          <a:p>
            <a:pPr marL="0" indent="0">
              <a:buNone/>
            </a:pPr>
            <a:endParaRPr lang="en-GB" sz="2000" dirty="0" smtClean="0"/>
          </a:p>
          <a:p>
            <a:pPr marL="0" indent="0">
              <a:buNone/>
            </a:pPr>
            <a:r>
              <a:rPr lang="en-GB" sz="2000" b="1" dirty="0" smtClean="0"/>
              <a:t>Calculate the % change in dividends that will result in both companies, if profits were to fall by:</a:t>
            </a:r>
          </a:p>
          <a:p>
            <a:pPr marL="0" indent="0">
              <a:buNone/>
            </a:pPr>
            <a:r>
              <a:rPr lang="en-GB" sz="2000" b="1" dirty="0" smtClean="0"/>
              <a:t>(a) 20%</a:t>
            </a:r>
          </a:p>
          <a:p>
            <a:pPr marL="0" indent="0">
              <a:buNone/>
            </a:pPr>
            <a:r>
              <a:rPr lang="en-GB" sz="2000" b="1" dirty="0" smtClean="0"/>
              <a:t>(b) 40%</a:t>
            </a:r>
          </a:p>
          <a:p>
            <a:pPr marL="0" indent="0">
              <a:buNone/>
            </a:pPr>
            <a:endParaRPr lang="en-GB" sz="2000"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3501008"/>
            <a:ext cx="3990975" cy="1390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8501284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Content Placeholder 3"/>
          <p:cNvSpPr>
            <a:spLocks noGrp="1"/>
          </p:cNvSpPr>
          <p:nvPr>
            <p:ph idx="1"/>
          </p:nvPr>
        </p:nvSpPr>
        <p:spPr/>
        <p:txBody>
          <a:bodyPr/>
          <a:lstStyle/>
          <a:p>
            <a:pPr marL="0" indent="0">
              <a:buNone/>
            </a:pPr>
            <a:r>
              <a:rPr lang="en-GB" dirty="0" smtClean="0"/>
              <a:t>Example one </a:t>
            </a:r>
            <a:br>
              <a:rPr lang="en-GB" dirty="0" smtClean="0"/>
            </a:br>
            <a:r>
              <a:rPr lang="en-GB" dirty="0" smtClean="0"/>
              <a:t>answer</a:t>
            </a:r>
            <a:endParaRPr lang="en-GB" dirty="0"/>
          </a:p>
        </p:txBody>
      </p:sp>
      <p:pic>
        <p:nvPicPr>
          <p:cNvPr id="205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19872" y="193008"/>
            <a:ext cx="3384376" cy="64867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463400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Capital structure and financial ratios </a:t>
            </a:r>
            <a:endParaRPr lang="en-GB" dirty="0"/>
          </a:p>
        </p:txBody>
      </p:sp>
      <p:sp>
        <p:nvSpPr>
          <p:cNvPr id="3" name="Content Placeholder 2"/>
          <p:cNvSpPr>
            <a:spLocks noGrp="1"/>
          </p:cNvSpPr>
          <p:nvPr>
            <p:ph idx="1"/>
          </p:nvPr>
        </p:nvSpPr>
        <p:spPr/>
        <p:txBody>
          <a:bodyPr/>
          <a:lstStyle/>
          <a:p>
            <a:pPr marL="0" indent="0">
              <a:buNone/>
            </a:pPr>
            <a:r>
              <a:rPr lang="en-GB" b="1" dirty="0" smtClean="0"/>
              <a:t>Example two</a:t>
            </a:r>
          </a:p>
          <a:p>
            <a:pPr marL="0" indent="0">
              <a:buNone/>
            </a:pPr>
            <a:r>
              <a:rPr lang="en-GB" sz="2400" dirty="0" err="1" smtClean="0"/>
              <a:t>Lavetal</a:t>
            </a:r>
            <a:r>
              <a:rPr lang="en-GB" sz="2400" dirty="0" smtClean="0"/>
              <a:t> plc has the following summarised Statement of Financial Position:</a:t>
            </a:r>
          </a:p>
          <a:p>
            <a:pPr marL="0" indent="0">
              <a:buNone/>
            </a:pPr>
            <a:endParaRPr lang="en-GB" sz="2400" dirty="0"/>
          </a:p>
          <a:p>
            <a:pPr marL="0" indent="0">
              <a:buNone/>
            </a:pPr>
            <a:r>
              <a:rPr lang="en-GB" sz="2400" b="1" dirty="0" smtClean="0"/>
              <a:t>Calculate the (total) gearing ratio of </a:t>
            </a:r>
            <a:br>
              <a:rPr lang="en-GB" sz="2400" b="1" dirty="0" smtClean="0"/>
            </a:br>
            <a:r>
              <a:rPr lang="en-GB" sz="2400" b="1" dirty="0" err="1" smtClean="0"/>
              <a:t>Lavetal</a:t>
            </a:r>
            <a:r>
              <a:rPr lang="en-GB" sz="2400" b="1" dirty="0" smtClean="0"/>
              <a:t> using:</a:t>
            </a:r>
          </a:p>
          <a:p>
            <a:pPr marL="0" indent="0">
              <a:buNone/>
            </a:pPr>
            <a:r>
              <a:rPr lang="en-GB" sz="2400" b="1" dirty="0" smtClean="0"/>
              <a:t>(a) book values</a:t>
            </a:r>
          </a:p>
          <a:p>
            <a:pPr marL="0" indent="0">
              <a:buNone/>
            </a:pPr>
            <a:r>
              <a:rPr lang="en-GB" sz="2400" b="1" dirty="0" smtClean="0"/>
              <a:t>(b) market values</a:t>
            </a:r>
            <a:endParaRPr lang="en-GB" sz="2400" b="1"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5503" y="2830065"/>
            <a:ext cx="3857625" cy="3590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994836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Capital structure and financial ratios </a:t>
            </a:r>
            <a:endParaRPr lang="en-GB" dirty="0"/>
          </a:p>
        </p:txBody>
      </p:sp>
      <p:sp>
        <p:nvSpPr>
          <p:cNvPr id="3" name="Content Placeholder 2"/>
          <p:cNvSpPr>
            <a:spLocks noGrp="1"/>
          </p:cNvSpPr>
          <p:nvPr>
            <p:ph idx="1"/>
          </p:nvPr>
        </p:nvSpPr>
        <p:spPr/>
        <p:txBody>
          <a:bodyPr/>
          <a:lstStyle/>
          <a:p>
            <a:pPr marL="0" indent="0">
              <a:buNone/>
            </a:pPr>
            <a:r>
              <a:rPr lang="en-GB" dirty="0" smtClean="0"/>
              <a:t>Example two answer</a:t>
            </a:r>
          </a:p>
          <a:p>
            <a:pPr marL="0" indent="0">
              <a:buNone/>
            </a:pPr>
            <a:endParaRPr lang="en-GB" dirty="0"/>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5656" y="2845891"/>
            <a:ext cx="4941378" cy="23572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0016929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6264696"/>
          </a:xfrm>
        </p:spPr>
        <p:txBody>
          <a:bodyPr>
            <a:normAutofit/>
          </a:bodyPr>
          <a:lstStyle/>
          <a:p>
            <a:pPr marL="0" indent="0">
              <a:buNone/>
            </a:pPr>
            <a:r>
              <a:rPr lang="en-GB" b="1" i="0" u="none" strike="noStrike" baseline="0" dirty="0" smtClean="0">
                <a:solidFill>
                  <a:srgbClr val="0049BC"/>
                </a:solidFill>
                <a:latin typeface="WarnockPro-Bold"/>
              </a:rPr>
              <a:t>Operating Gearing</a:t>
            </a:r>
          </a:p>
          <a:p>
            <a:r>
              <a:rPr lang="en-GB" dirty="0" smtClean="0">
                <a:latin typeface="WarnockPro-Bold"/>
              </a:rPr>
              <a:t>Fixed operating costs</a:t>
            </a:r>
          </a:p>
          <a:p>
            <a:pPr marL="0" indent="0">
              <a:buNone/>
            </a:pPr>
            <a:r>
              <a:rPr lang="en-GB" b="1" dirty="0" smtClean="0">
                <a:latin typeface="WarnockPro-Bold"/>
              </a:rPr>
              <a:t>Example three</a:t>
            </a:r>
          </a:p>
          <a:p>
            <a:pPr marL="0" indent="0">
              <a:buNone/>
            </a:pPr>
            <a:r>
              <a:rPr lang="en-GB" sz="2200" dirty="0" smtClean="0"/>
              <a:t>Companies A and B both have sales of $100,000 p.a. and costs of $60,000 p.a..</a:t>
            </a:r>
          </a:p>
          <a:p>
            <a:pPr marL="0" indent="0">
              <a:buNone/>
            </a:pPr>
            <a:r>
              <a:rPr lang="en-GB" sz="2200" dirty="0" smtClean="0"/>
              <a:t>However company A has structured it’s costs such that $50,000 are variable and $10,000 are fixed, whereas B has variable costs of $20,000 and fixed costs of $40,000.</a:t>
            </a:r>
            <a:endParaRPr lang="en-GB" sz="2200"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3789040"/>
            <a:ext cx="6529692" cy="29306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6056" y="144462"/>
            <a:ext cx="3495675" cy="1457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2407499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07704" y="352310"/>
            <a:ext cx="4032448" cy="63381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4613394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Other financial ratios </a:t>
            </a:r>
            <a:endParaRPr lang="en-GB" dirty="0"/>
          </a:p>
        </p:txBody>
      </p:sp>
      <p:pic>
        <p:nvPicPr>
          <p:cNvPr id="819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7785" y="1268760"/>
            <a:ext cx="4262403"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19600" y="1340768"/>
            <a:ext cx="4724400" cy="3257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32040" y="4869160"/>
            <a:ext cx="4057650" cy="1790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6407170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Capital structure and financial ratios </a:t>
            </a:r>
            <a:endParaRPr lang="en-GB" dirty="0"/>
          </a:p>
        </p:txBody>
      </p:sp>
      <p:sp>
        <p:nvSpPr>
          <p:cNvPr id="3" name="Content Placeholder 2"/>
          <p:cNvSpPr>
            <a:spLocks noGrp="1"/>
          </p:cNvSpPr>
          <p:nvPr>
            <p:ph idx="1"/>
          </p:nvPr>
        </p:nvSpPr>
        <p:spPr>
          <a:xfrm>
            <a:off x="457200" y="1600200"/>
            <a:ext cx="8229600" cy="5257800"/>
          </a:xfrm>
        </p:spPr>
        <p:txBody>
          <a:bodyPr>
            <a:normAutofit/>
          </a:bodyPr>
          <a:lstStyle/>
          <a:p>
            <a:pPr marL="0" indent="0">
              <a:buNone/>
            </a:pPr>
            <a:r>
              <a:rPr lang="en-GB" b="1" dirty="0" smtClean="0"/>
              <a:t>Calculate Debt holder ratios:</a:t>
            </a:r>
          </a:p>
          <a:p>
            <a:r>
              <a:rPr lang="en-GB" dirty="0" smtClean="0"/>
              <a:t>Interest cover</a:t>
            </a:r>
          </a:p>
          <a:p>
            <a:r>
              <a:rPr lang="en-GB" dirty="0" smtClean="0"/>
              <a:t>Interest yield</a:t>
            </a:r>
          </a:p>
          <a:p>
            <a:pPr marL="0" indent="0">
              <a:buNone/>
            </a:pPr>
            <a:r>
              <a:rPr lang="en-GB" b="1" dirty="0" smtClean="0"/>
              <a:t>Calculate shareholder ratios:</a:t>
            </a:r>
          </a:p>
          <a:p>
            <a:r>
              <a:rPr lang="en-GB" dirty="0" smtClean="0"/>
              <a:t>Dividend per share</a:t>
            </a:r>
          </a:p>
          <a:p>
            <a:r>
              <a:rPr lang="en-GB" dirty="0" smtClean="0"/>
              <a:t>Dividend cover</a:t>
            </a:r>
          </a:p>
          <a:p>
            <a:endParaRPr lang="en-GB" dirty="0"/>
          </a:p>
          <a:p>
            <a:r>
              <a:rPr lang="en-GB" dirty="0" smtClean="0"/>
              <a:t>Pay-out ratio</a:t>
            </a:r>
          </a:p>
          <a:p>
            <a:endParaRPr lang="en-GB" dirty="0" smtClean="0"/>
          </a:p>
          <a:p>
            <a:pPr marL="0" indent="0">
              <a:buNone/>
            </a:pP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8006" y="2198390"/>
            <a:ext cx="3181350" cy="41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16325" y="2907620"/>
            <a:ext cx="3057525" cy="371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7" name="Picture 1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01414" y="3978613"/>
            <a:ext cx="2954535" cy="620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78682" y="2860390"/>
            <a:ext cx="1665090" cy="3936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288395" y="4815375"/>
            <a:ext cx="1852914" cy="4770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38514" y="5589240"/>
            <a:ext cx="2352675" cy="666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2193869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Capital structure and financial ratios </a:t>
            </a:r>
          </a:p>
        </p:txBody>
      </p:sp>
      <p:sp>
        <p:nvSpPr>
          <p:cNvPr id="3" name="Content Placeholder 2"/>
          <p:cNvSpPr>
            <a:spLocks noGrp="1"/>
          </p:cNvSpPr>
          <p:nvPr>
            <p:ph idx="1"/>
          </p:nvPr>
        </p:nvSpPr>
        <p:spPr/>
        <p:txBody>
          <a:bodyPr/>
          <a:lstStyle/>
          <a:p>
            <a:pPr marL="0" lvl="0" indent="0">
              <a:buNone/>
            </a:pPr>
            <a:r>
              <a:rPr lang="en-GB" sz="3000" b="1" dirty="0">
                <a:solidFill>
                  <a:prstClr val="black"/>
                </a:solidFill>
              </a:rPr>
              <a:t>Calculate shareholder </a:t>
            </a:r>
            <a:r>
              <a:rPr lang="en-GB" sz="3000" b="1" dirty="0" smtClean="0">
                <a:solidFill>
                  <a:prstClr val="black"/>
                </a:solidFill>
              </a:rPr>
              <a:t>ratios </a:t>
            </a:r>
            <a:r>
              <a:rPr lang="en-GB" sz="3000" b="1" dirty="0" err="1" smtClean="0">
                <a:solidFill>
                  <a:prstClr val="black"/>
                </a:solidFill>
              </a:rPr>
              <a:t>contd</a:t>
            </a:r>
            <a:r>
              <a:rPr lang="en-GB" sz="3000" b="1" dirty="0" smtClean="0">
                <a:solidFill>
                  <a:prstClr val="black"/>
                </a:solidFill>
              </a:rPr>
              <a:t>:</a:t>
            </a:r>
            <a:endParaRPr lang="en-GB" sz="3000" b="1" dirty="0">
              <a:solidFill>
                <a:prstClr val="black"/>
              </a:solidFill>
            </a:endParaRPr>
          </a:p>
          <a:p>
            <a:pPr lvl="0"/>
            <a:endParaRPr lang="en-GB" sz="3000" dirty="0">
              <a:solidFill>
                <a:prstClr val="black"/>
              </a:solidFill>
            </a:endParaRPr>
          </a:p>
          <a:p>
            <a:pPr lvl="0"/>
            <a:r>
              <a:rPr lang="en-GB" sz="3000" dirty="0">
                <a:solidFill>
                  <a:prstClr val="black"/>
                </a:solidFill>
              </a:rPr>
              <a:t>Dividend yield</a:t>
            </a:r>
          </a:p>
          <a:p>
            <a:pPr lvl="0"/>
            <a:r>
              <a:rPr lang="en-GB" sz="3000" dirty="0">
                <a:solidFill>
                  <a:prstClr val="black"/>
                </a:solidFill>
              </a:rPr>
              <a:t>Return on equity</a:t>
            </a:r>
          </a:p>
          <a:p>
            <a:pPr lvl="0"/>
            <a:r>
              <a:rPr lang="en-GB" sz="3000" dirty="0">
                <a:solidFill>
                  <a:prstClr val="black"/>
                </a:solidFill>
              </a:rPr>
              <a:t>Earnings per </a:t>
            </a:r>
            <a:r>
              <a:rPr lang="en-GB" sz="3000" dirty="0" smtClean="0">
                <a:solidFill>
                  <a:prstClr val="black"/>
                </a:solidFill>
              </a:rPr>
              <a:t/>
            </a:r>
            <a:br>
              <a:rPr lang="en-GB" sz="3000" dirty="0" smtClean="0">
                <a:solidFill>
                  <a:prstClr val="black"/>
                </a:solidFill>
              </a:rPr>
            </a:br>
            <a:r>
              <a:rPr lang="en-GB" sz="3000" dirty="0" smtClean="0">
                <a:solidFill>
                  <a:prstClr val="black"/>
                </a:solidFill>
              </a:rPr>
              <a:t>share </a:t>
            </a:r>
            <a:r>
              <a:rPr lang="en-GB" sz="3000" dirty="0">
                <a:solidFill>
                  <a:prstClr val="black"/>
                </a:solidFill>
              </a:rPr>
              <a:t>(EPS)</a:t>
            </a:r>
          </a:p>
          <a:p>
            <a:pPr lvl="0"/>
            <a:r>
              <a:rPr lang="en-GB" sz="3000" dirty="0">
                <a:solidFill>
                  <a:prstClr val="black"/>
                </a:solidFill>
              </a:rPr>
              <a:t>Price earnings </a:t>
            </a:r>
            <a:r>
              <a:rPr lang="en-GB" sz="3000" dirty="0" smtClean="0">
                <a:solidFill>
                  <a:prstClr val="black"/>
                </a:solidFill>
              </a:rPr>
              <a:t>ratio </a:t>
            </a:r>
            <a:r>
              <a:rPr lang="en-GB" sz="3000" dirty="0">
                <a:solidFill>
                  <a:prstClr val="black"/>
                </a:solidFill>
              </a:rPr>
              <a:t>(P/E ratio)</a:t>
            </a:r>
          </a:p>
          <a:p>
            <a:endParaRPr lang="en-US" dirty="0"/>
          </a:p>
        </p:txBody>
      </p:sp>
      <p:pic>
        <p:nvPicPr>
          <p:cNvPr id="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3356992"/>
            <a:ext cx="3867150" cy="371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0757" y="4012069"/>
            <a:ext cx="3638550"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1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39473" y="4899629"/>
            <a:ext cx="2724150" cy="371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4"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60032" y="2642995"/>
            <a:ext cx="2064739" cy="6239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11"/>
          <p:cNvPicPr/>
          <p:nvPr/>
        </p:nvPicPr>
        <p:blipFill>
          <a:blip r:embed="rId7">
            <a:extLst>
              <a:ext uri="{28A0092B-C50C-407E-A947-70E740481C1C}">
                <a14:useLocalDpi xmlns:a14="http://schemas.microsoft.com/office/drawing/2010/main" val="0"/>
              </a:ext>
            </a:extLst>
          </a:blip>
          <a:srcRect/>
          <a:stretch>
            <a:fillRect/>
          </a:stretch>
        </p:blipFill>
        <p:spPr bwMode="auto">
          <a:xfrm>
            <a:off x="6649591" y="4038831"/>
            <a:ext cx="1514475"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1648853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t>Example </a:t>
            </a:r>
            <a:br>
              <a:rPr lang="en-GB" dirty="0" smtClean="0"/>
            </a:br>
            <a:r>
              <a:rPr lang="en-GB" dirty="0" smtClean="0"/>
              <a:t>four answer</a:t>
            </a:r>
            <a:endParaRPr lang="en-GB" dirty="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0294" y="3433754"/>
            <a:ext cx="3724503" cy="5272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22500" y="188640"/>
            <a:ext cx="6340475" cy="3286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2257794" y="4095234"/>
            <a:ext cx="6481261" cy="369332"/>
          </a:xfrm>
          <a:prstGeom prst="rect">
            <a:avLst/>
          </a:prstGeom>
          <a:noFill/>
        </p:spPr>
        <p:txBody>
          <a:bodyPr wrap="none" rtlCol="0">
            <a:spAutoFit/>
          </a:bodyPr>
          <a:lstStyle/>
          <a:p>
            <a:r>
              <a:rPr lang="en-GB" dirty="0" smtClean="0"/>
              <a:t>Dividend yield = 0.033/0.83 * 100 = 4.02	0..025/0.72 =  3.5</a:t>
            </a:r>
            <a:endParaRPr lang="en-GB" dirty="0"/>
          </a:p>
        </p:txBody>
      </p:sp>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31361" y="4725144"/>
            <a:ext cx="6334125" cy="1841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6895493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580</TotalTime>
  <Words>4462</Words>
  <Application>Microsoft Office PowerPoint</Application>
  <PresentationFormat>On-screen Show (4:3)</PresentationFormat>
  <Paragraphs>288</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Week six session one</vt:lpstr>
      <vt:lpstr>Capital structure and financial ratios </vt:lpstr>
      <vt:lpstr>Capital structure and financial ratios </vt:lpstr>
      <vt:lpstr>Capital structure and financial ratios </vt:lpstr>
      <vt:lpstr>PowerPoint Presentation</vt:lpstr>
      <vt:lpstr>Capital structure and financial ratios </vt:lpstr>
      <vt:lpstr>Capital structure and financial ratios </vt:lpstr>
      <vt:lpstr>PowerPoint Presentation</vt:lpstr>
      <vt:lpstr>PowerPoint Presentation</vt:lpstr>
      <vt:lpstr>Other financial ratios </vt:lpstr>
      <vt:lpstr>Capital structure and financial ratios </vt:lpstr>
      <vt:lpstr>Capital structure and financial ratios </vt:lpstr>
      <vt:lpstr>PowerPoint Presentation</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five session two</dc:title>
  <dc:creator>Anthony Burns</dc:creator>
  <cp:lastModifiedBy>Administrator</cp:lastModifiedBy>
  <cp:revision>106</cp:revision>
  <dcterms:created xsi:type="dcterms:W3CDTF">2016-08-08T11:45:44Z</dcterms:created>
  <dcterms:modified xsi:type="dcterms:W3CDTF">2017-11-10T13:17:42Z</dcterms:modified>
</cp:coreProperties>
</file>