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0" d="100"/>
          <a:sy n="50" d="100"/>
        </p:scale>
        <p:origin x="82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704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_SLIDE">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3137764"/>
          </a:xfrm>
          <a:prstGeom prst="rect">
            <a:avLst/>
          </a:prstGeom>
        </p:spPr>
      </p:pic>
      <p:pic>
        <p:nvPicPr>
          <p:cNvPr id="4" name="Image 2" descr="preencoded.png"/>
          <p:cNvPicPr>
            <a:picLocks noChangeAspect="1"/>
          </p:cNvPicPr>
          <p:nvPr/>
        </p:nvPicPr>
        <p:blipFill>
          <a:blip r:embed="rId5"/>
          <a:stretch>
            <a:fillRect/>
          </a:stretch>
        </p:blipFill>
        <p:spPr>
          <a:xfrm>
            <a:off x="793699" y="6183447"/>
            <a:ext cx="13043093" cy="28255"/>
          </a:xfrm>
          <a:prstGeom prst="rect">
            <a:avLst/>
          </a:prstGeom>
        </p:spPr>
      </p:pic>
      <p:sp>
        <p:nvSpPr>
          <p:cNvPr id="6" name="Text 0"/>
          <p:cNvSpPr/>
          <p:nvPr/>
        </p:nvSpPr>
        <p:spPr>
          <a:xfrm>
            <a:off x="1360444" y="6466819"/>
            <a:ext cx="2436785" cy="713445"/>
          </a:xfrm>
          <a:prstGeom prst="rect">
            <a:avLst/>
          </a:prstGeom>
          <a:noFill/>
          <a:ln/>
        </p:spPr>
        <p:txBody>
          <a:bodyPr wrap="none" lIns="0" tIns="0" rIns="0" bIns="0" rtlCol="0" anchor="ctr"/>
          <a:lstStyle/>
          <a:p>
            <a:pPr marL="0" indent="0" algn="l">
              <a:lnSpc>
                <a:spcPts val="3126"/>
              </a:lnSpc>
              <a:buNone/>
            </a:pPr>
            <a:r>
              <a:rPr lang="en-US" sz="2233" dirty="0">
                <a:solidFill>
                  <a:srgbClr val="000000"/>
                </a:solidFill>
                <a:latin typeface="思源黑体-Medium" pitchFamily="34" charset="0"/>
                <a:ea typeface="思源黑体-Medium" pitchFamily="34" charset="-122"/>
                <a:cs typeface="思源黑体-Medium" pitchFamily="34" charset="-120"/>
              </a:rPr>
              <a:t>Author: Rajesh Barua</a:t>
            </a:r>
          </a:p>
          <a:p>
            <a:pPr marL="0" indent="0" algn="l">
              <a:lnSpc>
                <a:spcPts val="3126"/>
              </a:lnSpc>
              <a:buNone/>
            </a:pPr>
            <a:r>
              <a:rPr lang="en-US" sz="2233" dirty="0">
                <a:solidFill>
                  <a:srgbClr val="000000"/>
                </a:solidFill>
                <a:latin typeface="思源黑体-Medium" pitchFamily="34" charset="0"/>
                <a:ea typeface="思源黑体-Medium" pitchFamily="34" charset="-122"/>
              </a:rPr>
              <a:t>ID: 2513042</a:t>
            </a:r>
            <a:endParaRPr lang="en-US" sz="2233" dirty="0"/>
          </a:p>
        </p:txBody>
      </p:sp>
      <p:sp>
        <p:nvSpPr>
          <p:cNvPr id="8" name="Text 2"/>
          <p:cNvSpPr/>
          <p:nvPr/>
        </p:nvSpPr>
        <p:spPr>
          <a:xfrm>
            <a:off x="793699" y="3972245"/>
            <a:ext cx="13043093" cy="1956084"/>
          </a:xfrm>
          <a:prstGeom prst="rect">
            <a:avLst/>
          </a:prstGeom>
          <a:noFill/>
          <a:ln/>
        </p:spPr>
        <p:txBody>
          <a:bodyPr wrap="square" lIns="0" tIns="0" rIns="0" bIns="0" rtlCol="0" anchor="ctr"/>
          <a:lstStyle/>
          <a:p>
            <a:pPr marL="0" indent="0" algn="l">
              <a:lnSpc>
                <a:spcPts val="7702"/>
              </a:lnSpc>
              <a:buNone/>
            </a:pPr>
            <a:r>
              <a:rPr lang="en-US" sz="6162" dirty="0">
                <a:solidFill>
                  <a:srgbClr val="000000"/>
                </a:solidFill>
                <a:latin typeface="思源黑体-SemiBold" pitchFamily="34" charset="0"/>
                <a:ea typeface="思源黑体-SemiBold" pitchFamily="34" charset="-122"/>
                <a:cs typeface="思源黑体-SemiBold" pitchFamily="34" charset="-120"/>
              </a:rPr>
              <a:t>Secured Enterprise Network Design and Implementation</a:t>
            </a:r>
            <a:endParaRPr lang="en-US" sz="6162"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793699" y="1988729"/>
            <a:ext cx="13043093" cy="28255"/>
          </a:xfrm>
          <a:prstGeom prst="rect">
            <a:avLst/>
          </a:prstGeom>
        </p:spPr>
      </p:pic>
      <p:pic>
        <p:nvPicPr>
          <p:cNvPr id="4" name="Image 2" descr="preencoded.png"/>
          <p:cNvPicPr>
            <a:picLocks noChangeAspect="1"/>
          </p:cNvPicPr>
          <p:nvPr/>
        </p:nvPicPr>
        <p:blipFill>
          <a:blip r:embed="rId4"/>
          <a:stretch>
            <a:fillRect/>
          </a:stretch>
        </p:blipFill>
        <p:spPr>
          <a:xfrm>
            <a:off x="793699" y="6924020"/>
            <a:ext cx="13043093" cy="28255"/>
          </a:xfrm>
          <a:prstGeom prst="rect">
            <a:avLst/>
          </a:prstGeom>
        </p:spPr>
      </p:pic>
      <p:sp>
        <p:nvSpPr>
          <p:cNvPr id="5" name="Text 0"/>
          <p:cNvSpPr/>
          <p:nvPr/>
        </p:nvSpPr>
        <p:spPr>
          <a:xfrm>
            <a:off x="793699" y="1024860"/>
            <a:ext cx="13043093" cy="708660"/>
          </a:xfrm>
          <a:prstGeom prst="rect">
            <a:avLst/>
          </a:prstGeom>
          <a:noFill/>
          <a:ln/>
        </p:spPr>
        <p:txBody>
          <a:bodyPr wrap="none" lIns="0" tIns="0" rIns="0" bIns="0" rtlCol="0" anchor="ctr"/>
          <a:lstStyle/>
          <a:p>
            <a:pPr marL="0" indent="0" algn="ctr">
              <a:lnSpc>
                <a:spcPts val="5581"/>
              </a:lnSpc>
              <a:buNone/>
            </a:pPr>
            <a:r>
              <a:rPr lang="en-US" sz="4465" dirty="0">
                <a:solidFill>
                  <a:srgbClr val="000000"/>
                </a:solidFill>
                <a:latin typeface="思源黑体-SemiBold" pitchFamily="34" charset="0"/>
                <a:ea typeface="思源黑体-SemiBold" pitchFamily="34" charset="-122"/>
                <a:cs typeface="思源黑体-SemiBold" pitchFamily="34" charset="-120"/>
              </a:rPr>
              <a:t>CONTENTS</a:t>
            </a:r>
            <a:endParaRPr lang="en-US" sz="4465" dirty="0"/>
          </a:p>
        </p:txBody>
      </p:sp>
      <p:sp>
        <p:nvSpPr>
          <p:cNvPr id="6" name="Text 1"/>
          <p:cNvSpPr/>
          <p:nvPr/>
        </p:nvSpPr>
        <p:spPr>
          <a:xfrm>
            <a:off x="808695" y="2513686"/>
            <a:ext cx="3883640" cy="425287"/>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01</a:t>
            </a:r>
            <a:endParaRPr lang="en-US" sz="2233" dirty="0"/>
          </a:p>
        </p:txBody>
      </p:sp>
      <p:sp>
        <p:nvSpPr>
          <p:cNvPr id="7" name="Text 2"/>
          <p:cNvSpPr/>
          <p:nvPr/>
        </p:nvSpPr>
        <p:spPr>
          <a:xfrm>
            <a:off x="808695" y="3165470"/>
            <a:ext cx="3883640" cy="354513"/>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Executive Summary</a:t>
            </a:r>
            <a:endParaRPr lang="en-US" sz="2233" dirty="0"/>
          </a:p>
        </p:txBody>
      </p:sp>
      <p:sp>
        <p:nvSpPr>
          <p:cNvPr id="8" name="Text 3"/>
          <p:cNvSpPr/>
          <p:nvPr/>
        </p:nvSpPr>
        <p:spPr>
          <a:xfrm>
            <a:off x="808695" y="4712086"/>
            <a:ext cx="3883640" cy="425287"/>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04</a:t>
            </a:r>
            <a:endParaRPr lang="en-US" sz="2233" dirty="0"/>
          </a:p>
        </p:txBody>
      </p:sp>
      <p:sp>
        <p:nvSpPr>
          <p:cNvPr id="9" name="Text 4"/>
          <p:cNvSpPr/>
          <p:nvPr/>
        </p:nvSpPr>
        <p:spPr>
          <a:xfrm>
            <a:off x="808695" y="5363870"/>
            <a:ext cx="3883640" cy="1063356"/>
          </a:xfrm>
          <a:prstGeom prst="rect">
            <a:avLst/>
          </a:prstGeom>
          <a:noFill/>
          <a:ln/>
        </p:spPr>
        <p:txBody>
          <a:bodyPr wrap="squar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Evaluation, Critical Reflection &amp; Research Integration</a:t>
            </a:r>
            <a:endParaRPr lang="en-US" sz="2233" dirty="0"/>
          </a:p>
        </p:txBody>
      </p:sp>
      <p:sp>
        <p:nvSpPr>
          <p:cNvPr id="10" name="Text 5"/>
          <p:cNvSpPr/>
          <p:nvPr/>
        </p:nvSpPr>
        <p:spPr>
          <a:xfrm>
            <a:off x="5372740" y="2513686"/>
            <a:ext cx="3883640" cy="425287"/>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02</a:t>
            </a:r>
            <a:endParaRPr lang="en-US" sz="2233" dirty="0"/>
          </a:p>
        </p:txBody>
      </p:sp>
      <p:sp>
        <p:nvSpPr>
          <p:cNvPr id="11" name="Text 6"/>
          <p:cNvSpPr/>
          <p:nvPr/>
        </p:nvSpPr>
        <p:spPr>
          <a:xfrm>
            <a:off x="5372740" y="3165470"/>
            <a:ext cx="3883640" cy="1063356"/>
          </a:xfrm>
          <a:prstGeom prst="rect">
            <a:avLst/>
          </a:prstGeom>
          <a:noFill/>
          <a:ln/>
        </p:spPr>
        <p:txBody>
          <a:bodyPr wrap="squar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Enterprise Network Deployment &amp; CTF Validation</a:t>
            </a:r>
            <a:endParaRPr lang="en-US" sz="2233" dirty="0"/>
          </a:p>
        </p:txBody>
      </p:sp>
      <p:sp>
        <p:nvSpPr>
          <p:cNvPr id="12" name="Text 7"/>
          <p:cNvSpPr/>
          <p:nvPr/>
        </p:nvSpPr>
        <p:spPr>
          <a:xfrm>
            <a:off x="5372740" y="4712086"/>
            <a:ext cx="3883640" cy="425287"/>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05</a:t>
            </a:r>
            <a:endParaRPr lang="en-US" sz="2233" dirty="0"/>
          </a:p>
        </p:txBody>
      </p:sp>
      <p:sp>
        <p:nvSpPr>
          <p:cNvPr id="13" name="Text 8"/>
          <p:cNvSpPr/>
          <p:nvPr/>
        </p:nvSpPr>
        <p:spPr>
          <a:xfrm>
            <a:off x="5372740" y="5363870"/>
            <a:ext cx="3883640" cy="354513"/>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Conclusion</a:t>
            </a:r>
            <a:endParaRPr lang="en-US" sz="2233" dirty="0"/>
          </a:p>
        </p:txBody>
      </p:sp>
      <p:sp>
        <p:nvSpPr>
          <p:cNvPr id="14" name="Text 9"/>
          <p:cNvSpPr/>
          <p:nvPr/>
        </p:nvSpPr>
        <p:spPr>
          <a:xfrm>
            <a:off x="9936785" y="2513686"/>
            <a:ext cx="3883640" cy="425287"/>
          </a:xfrm>
          <a:prstGeom prst="rect">
            <a:avLst/>
          </a:prstGeom>
          <a:noFill/>
          <a:ln/>
        </p:spPr>
        <p:txBody>
          <a:bodyPr wrap="non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03</a:t>
            </a:r>
            <a:endParaRPr lang="en-US" sz="2233" dirty="0"/>
          </a:p>
        </p:txBody>
      </p:sp>
      <p:sp>
        <p:nvSpPr>
          <p:cNvPr id="15" name="Text 10"/>
          <p:cNvSpPr/>
          <p:nvPr/>
        </p:nvSpPr>
        <p:spPr>
          <a:xfrm>
            <a:off x="9936785" y="3165470"/>
            <a:ext cx="3883640" cy="708934"/>
          </a:xfrm>
          <a:prstGeom prst="rect">
            <a:avLst/>
          </a:prstGeom>
          <a:noFill/>
          <a:ln/>
        </p:spPr>
        <p:txBody>
          <a:bodyPr wrap="square" lIns="0" tIns="0" rIns="0" bIns="0" rtlCol="0" anchor="ctr"/>
          <a:lstStyle/>
          <a:p>
            <a:pPr marL="0" indent="0" algn="ctr">
              <a:lnSpc>
                <a:spcPts val="2791"/>
              </a:lnSpc>
              <a:buNone/>
            </a:pPr>
            <a:r>
              <a:rPr lang="en-US" sz="2233" dirty="0">
                <a:solidFill>
                  <a:srgbClr val="000000"/>
                </a:solidFill>
                <a:latin typeface="思源黑体-Medium" pitchFamily="34" charset="0"/>
                <a:ea typeface="思源黑体-Medium" pitchFamily="34" charset="-122"/>
                <a:cs typeface="思源黑体-Medium" pitchFamily="34" charset="-120"/>
              </a:rPr>
              <a:t>Securing the Enterprise Network</a:t>
            </a:r>
            <a:endParaRPr lang="en-US" sz="2233" dirty="0"/>
          </a:p>
        </p:txBody>
      </p:sp>
      <p:sp>
        <p:nvSpPr>
          <p:cNvPr id="16" name="Text 11"/>
          <p:cNvSpPr/>
          <p:nvPr/>
        </p:nvSpPr>
        <p:spPr>
          <a:xfrm>
            <a:off x="9936785" y="4712086"/>
            <a:ext cx="3883640" cy="340065"/>
          </a:xfrm>
          <a:prstGeom prst="rect">
            <a:avLst/>
          </a:prstGeom>
          <a:noFill/>
          <a:ln/>
        </p:spPr>
        <p:txBody>
          <a:bodyPr wrap="none" lIns="0" tIns="0" rIns="0" bIns="0" rtlCol="0" anchor="ctr"/>
          <a:lstStyle/>
          <a:p>
            <a:pPr marL="0" indent="0" algn="l">
              <a:lnSpc>
                <a:spcPts val="2233"/>
              </a:lnSpc>
              <a:buNone/>
            </a:pPr>
            <a:endParaRPr lang="en-US" sz="1786"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pic>
        <p:nvPicPr>
          <p:cNvPr id="4" name="Image 2" descr="preencoded.png"/>
          <p:cNvPicPr>
            <a:picLocks noChangeAspect="1"/>
          </p:cNvPicPr>
          <p:nvPr/>
        </p:nvPicPr>
        <p:blipFill>
          <a:blip r:embed="rId5"/>
          <a:stretch>
            <a:fillRect/>
          </a:stretch>
        </p:blipFill>
        <p:spPr>
          <a:xfrm>
            <a:off x="793699" y="6447709"/>
            <a:ext cx="13043093" cy="28255"/>
          </a:xfrm>
          <a:prstGeom prst="rect">
            <a:avLst/>
          </a:prstGeom>
        </p:spPr>
      </p:pic>
      <p:sp>
        <p:nvSpPr>
          <p:cNvPr id="5" name="Text 0"/>
          <p:cNvSpPr/>
          <p:nvPr/>
        </p:nvSpPr>
        <p:spPr>
          <a:xfrm>
            <a:off x="793699" y="1501445"/>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6" name="Text 1"/>
          <p:cNvSpPr/>
          <p:nvPr/>
        </p:nvSpPr>
        <p:spPr>
          <a:xfrm>
            <a:off x="793699" y="2096628"/>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7" name="Text 2"/>
          <p:cNvSpPr/>
          <p:nvPr/>
        </p:nvSpPr>
        <p:spPr>
          <a:xfrm>
            <a:off x="793699" y="2691719"/>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8" name="Text 3"/>
          <p:cNvSpPr/>
          <p:nvPr/>
        </p:nvSpPr>
        <p:spPr>
          <a:xfrm>
            <a:off x="793699" y="3286902"/>
            <a:ext cx="13043093" cy="978042"/>
          </a:xfrm>
          <a:prstGeom prst="rect">
            <a:avLst/>
          </a:prstGeom>
          <a:noFill/>
          <a:ln/>
        </p:spPr>
        <p:txBody>
          <a:bodyPr wrap="none" lIns="0" tIns="0" rIns="0" bIns="0" rtlCol="0" anchor="ctr"/>
          <a:lstStyle/>
          <a:p>
            <a:pPr marL="0" indent="0" algn="l">
              <a:lnSpc>
                <a:spcPts val="7702"/>
              </a:lnSpc>
              <a:buNone/>
            </a:pPr>
            <a:r>
              <a:rPr lang="en-US" sz="6162" i="1" dirty="0">
                <a:solidFill>
                  <a:srgbClr val="000000"/>
                </a:solidFill>
                <a:latin typeface="思源黑体-SemiBold" pitchFamily="34" charset="0"/>
                <a:ea typeface="思源黑体-SemiBold" pitchFamily="34" charset="-122"/>
                <a:cs typeface="思源黑体-SemiBold" pitchFamily="34" charset="-120"/>
              </a:rPr>
              <a:t>01</a:t>
            </a:r>
            <a:endParaRPr lang="en-US" sz="6162" dirty="0"/>
          </a:p>
        </p:txBody>
      </p:sp>
      <p:sp>
        <p:nvSpPr>
          <p:cNvPr id="9" name="Text 4"/>
          <p:cNvSpPr/>
          <p:nvPr/>
        </p:nvSpPr>
        <p:spPr>
          <a:xfrm>
            <a:off x="793699" y="4520062"/>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Executive Summary</a:t>
            </a:r>
            <a:endParaRPr lang="en-US" sz="4465" dirty="0"/>
          </a:p>
        </p:txBody>
      </p:sp>
      <p:sp>
        <p:nvSpPr>
          <p:cNvPr id="10" name="Text 5"/>
          <p:cNvSpPr/>
          <p:nvPr/>
        </p:nvSpPr>
        <p:spPr>
          <a:xfrm>
            <a:off x="793699" y="5483840"/>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 </a:t>
            </a:r>
            <a:endParaRPr lang="en-US" sz="4465"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9655973" y="0"/>
            <a:ext cx="4974245" cy="8232435"/>
          </a:xfrm>
          <a:prstGeom prst="rect">
            <a:avLst/>
          </a:prstGeom>
        </p:spPr>
      </p:pic>
      <p:sp>
        <p:nvSpPr>
          <p:cNvPr id="4" name="Text 0"/>
          <p:cNvSpPr/>
          <p:nvPr/>
        </p:nvSpPr>
        <p:spPr>
          <a:xfrm>
            <a:off x="793699" y="1296802"/>
            <a:ext cx="8068666" cy="708660"/>
          </a:xfrm>
          <a:prstGeom prst="rect">
            <a:avLst/>
          </a:prstGeom>
          <a:noFill/>
          <a:ln/>
        </p:spPr>
        <p:txBody>
          <a:bodyPr wrap="none" lIns="0" tIns="0" rIns="0" bIns="0" rtlCol="0" anchor="ctr"/>
          <a:lstStyle/>
          <a:p>
            <a:pPr marL="0" indent="0" algn="l">
              <a:lnSpc>
                <a:spcPts val="5581"/>
              </a:lnSpc>
              <a:buNone/>
            </a:pPr>
            <a:r>
              <a:rPr lang="en-US" sz="4465" dirty="0">
                <a:solidFill>
                  <a:srgbClr val="000000"/>
                </a:solidFill>
                <a:latin typeface="思源黑体-SemiBold" pitchFamily="34" charset="0"/>
                <a:ea typeface="思源黑体-SemiBold" pitchFamily="34" charset="-122"/>
                <a:cs typeface="思源黑体-SemiBold" pitchFamily="34" charset="-120"/>
              </a:rPr>
              <a:t>Executive Summary</a:t>
            </a:r>
            <a:endParaRPr lang="en-US" sz="4465" dirty="0"/>
          </a:p>
        </p:txBody>
      </p:sp>
      <p:sp>
        <p:nvSpPr>
          <p:cNvPr id="5" name="Text 1"/>
          <p:cNvSpPr/>
          <p:nvPr/>
        </p:nvSpPr>
        <p:spPr>
          <a:xfrm>
            <a:off x="793699" y="2260671"/>
            <a:ext cx="8068666" cy="4419844"/>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This report outlines the designed, implemented, and analyzed secured enterprise network using Check Point Gaia R81.20, which integrates real-world network building and security engineering concepts. The initial phase established an operational environment with essential services like Active Directory, DNS, DHCP, and IIS, along with tested site-to-site VPN services through Capture-the-Flag exercises, ensuring environment functionality before hardening. The subsequent phase transitioned to a secure structure managed centrally through a Security Management Server, Security Gateway, and SmartConsole, featuring partitioned administration, certificate-based reliance, and security policies governing inbound and outbound traffic with a least-privilege model. This report reflects a technical solution and a justifiable security posture aligned with modern enterprise demands.</a:t>
            </a:r>
            <a:endParaRPr lang="en-US" sz="1786"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pic>
        <p:nvPicPr>
          <p:cNvPr id="4" name="Image 2" descr="preencoded.png"/>
          <p:cNvPicPr>
            <a:picLocks noChangeAspect="1"/>
          </p:cNvPicPr>
          <p:nvPr/>
        </p:nvPicPr>
        <p:blipFill>
          <a:blip r:embed="rId5"/>
          <a:stretch>
            <a:fillRect/>
          </a:stretch>
        </p:blipFill>
        <p:spPr>
          <a:xfrm>
            <a:off x="793699" y="6801856"/>
            <a:ext cx="13043093" cy="28255"/>
          </a:xfrm>
          <a:prstGeom prst="rect">
            <a:avLst/>
          </a:prstGeom>
        </p:spPr>
      </p:pic>
      <p:sp>
        <p:nvSpPr>
          <p:cNvPr id="5" name="Text 0"/>
          <p:cNvSpPr/>
          <p:nvPr/>
        </p:nvSpPr>
        <p:spPr>
          <a:xfrm>
            <a:off x="793699" y="1147023"/>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6" name="Text 1"/>
          <p:cNvSpPr/>
          <p:nvPr/>
        </p:nvSpPr>
        <p:spPr>
          <a:xfrm>
            <a:off x="793699" y="1742115"/>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7" name="Text 2"/>
          <p:cNvSpPr/>
          <p:nvPr/>
        </p:nvSpPr>
        <p:spPr>
          <a:xfrm>
            <a:off x="793699" y="2337298"/>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8" name="Text 3"/>
          <p:cNvSpPr/>
          <p:nvPr/>
        </p:nvSpPr>
        <p:spPr>
          <a:xfrm>
            <a:off x="793699" y="2932481"/>
            <a:ext cx="13043093" cy="978042"/>
          </a:xfrm>
          <a:prstGeom prst="rect">
            <a:avLst/>
          </a:prstGeom>
          <a:noFill/>
          <a:ln/>
        </p:spPr>
        <p:txBody>
          <a:bodyPr wrap="none" lIns="0" tIns="0" rIns="0" bIns="0" rtlCol="0" anchor="ctr"/>
          <a:lstStyle/>
          <a:p>
            <a:pPr marL="0" indent="0" algn="l">
              <a:lnSpc>
                <a:spcPts val="7702"/>
              </a:lnSpc>
              <a:buNone/>
            </a:pPr>
            <a:r>
              <a:rPr lang="en-US" sz="6162" i="1" dirty="0">
                <a:solidFill>
                  <a:srgbClr val="000000"/>
                </a:solidFill>
                <a:latin typeface="思源黑体-SemiBold" pitchFamily="34" charset="0"/>
                <a:ea typeface="思源黑体-SemiBold" pitchFamily="34" charset="-122"/>
                <a:cs typeface="思源黑体-SemiBold" pitchFamily="34" charset="-120"/>
              </a:rPr>
              <a:t>02</a:t>
            </a:r>
            <a:endParaRPr lang="en-US" sz="6162" dirty="0"/>
          </a:p>
        </p:txBody>
      </p:sp>
      <p:sp>
        <p:nvSpPr>
          <p:cNvPr id="9" name="Text 4"/>
          <p:cNvSpPr/>
          <p:nvPr/>
        </p:nvSpPr>
        <p:spPr>
          <a:xfrm>
            <a:off x="793699" y="4165641"/>
            <a:ext cx="13043093" cy="1417320"/>
          </a:xfrm>
          <a:prstGeom prst="rect">
            <a:avLst/>
          </a:prstGeom>
          <a:noFill/>
          <a:ln/>
        </p:spPr>
        <p:txBody>
          <a:bodyPr wrap="squar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Enterprise Network Deployment &amp; CTF Validation</a:t>
            </a:r>
            <a:endParaRPr lang="en-US" sz="4465" dirty="0"/>
          </a:p>
        </p:txBody>
      </p:sp>
      <p:sp>
        <p:nvSpPr>
          <p:cNvPr id="10" name="Text 5"/>
          <p:cNvSpPr/>
          <p:nvPr/>
        </p:nvSpPr>
        <p:spPr>
          <a:xfrm>
            <a:off x="793699" y="5838078"/>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 </a:t>
            </a:r>
            <a:endParaRPr lang="en-US" sz="4465"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9655973" y="0"/>
            <a:ext cx="4974245" cy="8232435"/>
          </a:xfrm>
          <a:prstGeom prst="rect">
            <a:avLst/>
          </a:prstGeom>
        </p:spPr>
      </p:pic>
      <p:pic>
        <p:nvPicPr>
          <p:cNvPr id="4" name="Image 2" descr="preencoded.png"/>
          <p:cNvPicPr>
            <a:picLocks noChangeAspect="1"/>
          </p:cNvPicPr>
          <p:nvPr/>
        </p:nvPicPr>
        <p:blipFill>
          <a:blip r:embed="rId5"/>
          <a:stretch>
            <a:fillRect/>
          </a:stretch>
        </p:blipFill>
        <p:spPr>
          <a:xfrm>
            <a:off x="778794" y="3524098"/>
            <a:ext cx="8098475" cy="1253460"/>
          </a:xfrm>
          <a:prstGeom prst="rect">
            <a:avLst/>
          </a:prstGeom>
        </p:spPr>
      </p:pic>
      <p:pic>
        <p:nvPicPr>
          <p:cNvPr id="5" name="Image 3" descr="preencoded.png"/>
          <p:cNvPicPr>
            <a:picLocks noChangeAspect="1"/>
          </p:cNvPicPr>
          <p:nvPr/>
        </p:nvPicPr>
        <p:blipFill>
          <a:blip r:embed="rId5"/>
          <a:stretch>
            <a:fillRect/>
          </a:stretch>
        </p:blipFill>
        <p:spPr>
          <a:xfrm>
            <a:off x="778794" y="4963089"/>
            <a:ext cx="8098475" cy="1253460"/>
          </a:xfrm>
          <a:prstGeom prst="rect">
            <a:avLst/>
          </a:prstGeom>
        </p:spPr>
      </p:pic>
      <p:sp>
        <p:nvSpPr>
          <p:cNvPr id="6" name="Text 0"/>
          <p:cNvSpPr/>
          <p:nvPr/>
        </p:nvSpPr>
        <p:spPr>
          <a:xfrm>
            <a:off x="793699" y="899770"/>
            <a:ext cx="8068666" cy="538582"/>
          </a:xfrm>
          <a:prstGeom prst="rect">
            <a:avLst/>
          </a:prstGeom>
          <a:noFill/>
          <a:ln/>
        </p:spPr>
        <p:txBody>
          <a:bodyPr wrap="none" lIns="0" tIns="0" rIns="0" bIns="0" rtlCol="0" anchor="ctr"/>
          <a:lstStyle/>
          <a:p>
            <a:pPr marL="0" indent="0" algn="l">
              <a:lnSpc>
                <a:spcPts val="4242"/>
              </a:lnSpc>
              <a:buNone/>
            </a:pPr>
            <a:r>
              <a:rPr lang="en-US" sz="3393" dirty="0">
                <a:solidFill>
                  <a:srgbClr val="000000"/>
                </a:solidFill>
                <a:latin typeface="思源黑体-SemiBold" pitchFamily="34" charset="0"/>
                <a:ea typeface="思源黑体-SemiBold" pitchFamily="34" charset="-122"/>
                <a:cs typeface="思源黑体-SemiBold" pitchFamily="34" charset="-120"/>
              </a:rPr>
              <a:t>Overview of the Enterprise Network</a:t>
            </a:r>
            <a:endParaRPr lang="en-US" sz="3393" dirty="0"/>
          </a:p>
        </p:txBody>
      </p:sp>
      <p:sp>
        <p:nvSpPr>
          <p:cNvPr id="7" name="Text 1"/>
          <p:cNvSpPr/>
          <p:nvPr/>
        </p:nvSpPr>
        <p:spPr>
          <a:xfrm>
            <a:off x="793699" y="1680667"/>
            <a:ext cx="8068666" cy="1616111"/>
          </a:xfrm>
          <a:prstGeom prst="rect">
            <a:avLst/>
          </a:prstGeom>
          <a:noFill/>
          <a:ln/>
        </p:spPr>
        <p:txBody>
          <a:bodyPr wrap="square" lIns="0" tIns="0" rIns="0" bIns="0" rtlCol="0" anchor="ctr"/>
          <a:lstStyle/>
          <a:p>
            <a:pPr marL="0" indent="0" algn="l">
              <a:lnSpc>
                <a:spcPts val="2121"/>
              </a:lnSpc>
              <a:buNone/>
            </a:pPr>
            <a:r>
              <a:rPr lang="en-US" sz="1697" dirty="0">
                <a:solidFill>
                  <a:srgbClr val="000000"/>
                </a:solidFill>
                <a:latin typeface="思源黑体-Medium" pitchFamily="34" charset="0"/>
                <a:ea typeface="思源黑体-Medium" pitchFamily="34" charset="-122"/>
                <a:cs typeface="思源黑体-Medium" pitchFamily="34" charset="-120"/>
              </a:rPr>
              <a:t>The network implementation spanned multi-site topologies across SWANSEA.ACCA and LONDON.SWANSEA.ACCA, interconnected via a site-to-site (S2S) VPN. This architecture models realistic organizational network segmentation and adds layered dependencies among enterprise services such as DNS, AD, DHCP, IIS, and VPN tunneling.</a:t>
            </a:r>
            <a:endParaRPr lang="en-US" sz="1697" dirty="0"/>
          </a:p>
        </p:txBody>
      </p:sp>
      <p:sp>
        <p:nvSpPr>
          <p:cNvPr id="8" name="Text 2"/>
          <p:cNvSpPr/>
          <p:nvPr/>
        </p:nvSpPr>
        <p:spPr>
          <a:xfrm>
            <a:off x="1023945" y="3769248"/>
            <a:ext cx="7608174" cy="336774"/>
          </a:xfrm>
          <a:prstGeom prst="rect">
            <a:avLst/>
          </a:prstGeom>
          <a:noFill/>
          <a:ln/>
        </p:spPr>
        <p:txBody>
          <a:bodyPr wrap="none" lIns="0" tIns="0" rIns="0" bIns="0" rtlCol="0" anchor="ctr"/>
          <a:lstStyle/>
          <a:p>
            <a:pPr marL="0" indent="0" algn="l">
              <a:lnSpc>
                <a:spcPts val="2651"/>
              </a:lnSpc>
              <a:buNone/>
            </a:pPr>
            <a:r>
              <a:rPr lang="en-US" sz="2121" dirty="0">
                <a:solidFill>
                  <a:srgbClr val="000000"/>
                </a:solidFill>
                <a:latin typeface="componentFont" pitchFamily="34" charset="0"/>
                <a:ea typeface="componentFont" pitchFamily="34" charset="-122"/>
                <a:cs typeface="componentFont" pitchFamily="34" charset="-120"/>
              </a:rPr>
              <a:t>Active Directory Domain Controller</a:t>
            </a:r>
            <a:endParaRPr lang="en-US" sz="2121" dirty="0"/>
          </a:p>
        </p:txBody>
      </p:sp>
      <p:sp>
        <p:nvSpPr>
          <p:cNvPr id="9" name="Text 3"/>
          <p:cNvSpPr/>
          <p:nvPr/>
        </p:nvSpPr>
        <p:spPr>
          <a:xfrm>
            <a:off x="1023945" y="4209258"/>
            <a:ext cx="7608174" cy="323240"/>
          </a:xfrm>
          <a:prstGeom prst="rect">
            <a:avLst/>
          </a:prstGeom>
          <a:noFill/>
          <a:ln/>
        </p:spPr>
        <p:txBody>
          <a:bodyPr wrap="none" lIns="0" tIns="0" rIns="0" bIns="0" rtlCol="0" anchor="ctr"/>
          <a:lstStyle/>
          <a:p>
            <a:pPr marL="0" indent="0" algn="l">
              <a:lnSpc>
                <a:spcPts val="2121"/>
              </a:lnSpc>
              <a:buNone/>
            </a:pPr>
            <a:r>
              <a:rPr lang="en-US" sz="1697" dirty="0">
                <a:solidFill>
                  <a:srgbClr val="000000"/>
                </a:solidFill>
                <a:latin typeface="思源黑体-Medium" pitchFamily="34" charset="0"/>
                <a:ea typeface="思源黑体-Medium" pitchFamily="34" charset="-122"/>
                <a:cs typeface="思源黑体-Medium" pitchFamily="34" charset="-120"/>
              </a:rPr>
              <a:t>Located at Swansea, providing authentication and directory services.</a:t>
            </a:r>
            <a:endParaRPr lang="en-US" sz="1697" dirty="0"/>
          </a:p>
        </p:txBody>
      </p:sp>
      <p:sp>
        <p:nvSpPr>
          <p:cNvPr id="10" name="Text 4"/>
          <p:cNvSpPr/>
          <p:nvPr/>
        </p:nvSpPr>
        <p:spPr>
          <a:xfrm>
            <a:off x="1023945" y="5208240"/>
            <a:ext cx="7608174" cy="336774"/>
          </a:xfrm>
          <a:prstGeom prst="rect">
            <a:avLst/>
          </a:prstGeom>
          <a:noFill/>
          <a:ln/>
        </p:spPr>
        <p:txBody>
          <a:bodyPr wrap="none" lIns="0" tIns="0" rIns="0" bIns="0" rtlCol="0" anchor="ctr"/>
          <a:lstStyle/>
          <a:p>
            <a:pPr marL="0" indent="0" algn="l">
              <a:lnSpc>
                <a:spcPts val="2651"/>
              </a:lnSpc>
              <a:buNone/>
            </a:pPr>
            <a:r>
              <a:rPr lang="en-US" sz="2121" dirty="0">
                <a:solidFill>
                  <a:srgbClr val="000000"/>
                </a:solidFill>
                <a:latin typeface="componentFont" pitchFamily="34" charset="0"/>
                <a:ea typeface="componentFont" pitchFamily="34" charset="-122"/>
                <a:cs typeface="componentFont" pitchFamily="34" charset="-120"/>
              </a:rPr>
              <a:t>Secure VPN</a:t>
            </a:r>
            <a:endParaRPr lang="en-US" sz="2121" dirty="0"/>
          </a:p>
        </p:txBody>
      </p:sp>
      <p:sp>
        <p:nvSpPr>
          <p:cNvPr id="11" name="Text 5"/>
          <p:cNvSpPr/>
          <p:nvPr/>
        </p:nvSpPr>
        <p:spPr>
          <a:xfrm>
            <a:off x="1023945" y="5648157"/>
            <a:ext cx="7608174" cy="323240"/>
          </a:xfrm>
          <a:prstGeom prst="rect">
            <a:avLst/>
          </a:prstGeom>
          <a:noFill/>
          <a:ln/>
        </p:spPr>
        <p:txBody>
          <a:bodyPr wrap="none" lIns="0" tIns="0" rIns="0" bIns="0" rtlCol="0" anchor="ctr"/>
          <a:lstStyle/>
          <a:p>
            <a:pPr marL="0" indent="0" algn="l">
              <a:lnSpc>
                <a:spcPts val="2121"/>
              </a:lnSpc>
              <a:buNone/>
            </a:pPr>
            <a:r>
              <a:rPr lang="en-US" sz="1697" dirty="0">
                <a:solidFill>
                  <a:srgbClr val="000000"/>
                </a:solidFill>
                <a:latin typeface="思源黑体-Medium" pitchFamily="34" charset="0"/>
                <a:ea typeface="思源黑体-Medium" pitchFamily="34" charset="-122"/>
                <a:cs typeface="思源黑体-Medium" pitchFamily="34" charset="-120"/>
              </a:rPr>
              <a:t>Maintains encrypted communication between sites.</a:t>
            </a:r>
            <a:endParaRPr lang="en-US" sz="1697" dirty="0"/>
          </a:p>
        </p:txBody>
      </p:sp>
      <p:sp>
        <p:nvSpPr>
          <p:cNvPr id="12" name="Text 6"/>
          <p:cNvSpPr/>
          <p:nvPr/>
        </p:nvSpPr>
        <p:spPr>
          <a:xfrm>
            <a:off x="793699" y="6443960"/>
            <a:ext cx="8068666" cy="646481"/>
          </a:xfrm>
          <a:prstGeom prst="rect">
            <a:avLst/>
          </a:prstGeom>
          <a:noFill/>
          <a:ln/>
        </p:spPr>
        <p:txBody>
          <a:bodyPr wrap="square" lIns="0" tIns="0" rIns="0" bIns="0" rtlCol="0" anchor="ctr"/>
          <a:lstStyle/>
          <a:p>
            <a:pPr marL="0" indent="0" algn="l">
              <a:lnSpc>
                <a:spcPts val="2121"/>
              </a:lnSpc>
              <a:buNone/>
            </a:pPr>
            <a:r>
              <a:rPr lang="en-US" sz="1697" dirty="0">
                <a:solidFill>
                  <a:srgbClr val="000000"/>
                </a:solidFill>
                <a:latin typeface="思源黑体-Medium" pitchFamily="34" charset="0"/>
                <a:ea typeface="思源黑体-Medium" pitchFamily="34" charset="-122"/>
                <a:cs typeface="思源黑体-Medium" pitchFamily="34" charset="-120"/>
              </a:rPr>
              <a:t>This foundational deployment allows for advanced network security measures in future phases.</a:t>
            </a:r>
            <a:endParaRPr lang="en-US" sz="169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4174"/>
          </a:xfrm>
          <a:prstGeom prst="rect">
            <a:avLst/>
          </a:prstGeom>
        </p:spPr>
      </p:pic>
      <p:pic>
        <p:nvPicPr>
          <p:cNvPr id="4" name="Image 2" descr="preencoded.png"/>
          <p:cNvPicPr>
            <a:picLocks noChangeAspect="1"/>
          </p:cNvPicPr>
          <p:nvPr/>
        </p:nvPicPr>
        <p:blipFill>
          <a:blip r:embed="rId5"/>
          <a:stretch>
            <a:fillRect/>
          </a:stretch>
        </p:blipFill>
        <p:spPr>
          <a:xfrm>
            <a:off x="793699" y="4321729"/>
            <a:ext cx="6447892" cy="1178022"/>
          </a:xfrm>
          <a:prstGeom prst="rect">
            <a:avLst/>
          </a:prstGeom>
        </p:spPr>
      </p:pic>
      <p:pic>
        <p:nvPicPr>
          <p:cNvPr id="5" name="Image 3" descr="preencoded.png"/>
          <p:cNvPicPr>
            <a:picLocks noChangeAspect="1"/>
          </p:cNvPicPr>
          <p:nvPr/>
        </p:nvPicPr>
        <p:blipFill>
          <a:blip r:embed="rId5"/>
          <a:stretch>
            <a:fillRect/>
          </a:stretch>
        </p:blipFill>
        <p:spPr>
          <a:xfrm>
            <a:off x="793699" y="5646969"/>
            <a:ext cx="6447892" cy="1178022"/>
          </a:xfrm>
          <a:prstGeom prst="rect">
            <a:avLst/>
          </a:prstGeom>
        </p:spPr>
      </p:pic>
      <p:pic>
        <p:nvPicPr>
          <p:cNvPr id="6" name="Image 4" descr="preencoded.png"/>
          <p:cNvPicPr>
            <a:picLocks noChangeAspect="1"/>
          </p:cNvPicPr>
          <p:nvPr/>
        </p:nvPicPr>
        <p:blipFill>
          <a:blip r:embed="rId5"/>
          <a:stretch>
            <a:fillRect/>
          </a:stretch>
        </p:blipFill>
        <p:spPr>
          <a:xfrm>
            <a:off x="7388901" y="4321729"/>
            <a:ext cx="6447892" cy="1178022"/>
          </a:xfrm>
          <a:prstGeom prst="rect">
            <a:avLst/>
          </a:prstGeom>
        </p:spPr>
      </p:pic>
      <p:pic>
        <p:nvPicPr>
          <p:cNvPr id="7" name="Image 5" descr="preencoded.png"/>
          <p:cNvPicPr>
            <a:picLocks noChangeAspect="1"/>
          </p:cNvPicPr>
          <p:nvPr/>
        </p:nvPicPr>
        <p:blipFill>
          <a:blip r:embed="rId5"/>
          <a:stretch>
            <a:fillRect/>
          </a:stretch>
        </p:blipFill>
        <p:spPr>
          <a:xfrm>
            <a:off x="7388901" y="5646969"/>
            <a:ext cx="6447892" cy="1178022"/>
          </a:xfrm>
          <a:prstGeom prst="rect">
            <a:avLst/>
          </a:prstGeom>
        </p:spPr>
      </p:pic>
      <p:pic>
        <p:nvPicPr>
          <p:cNvPr id="8" name="Image 6" descr="preencoded.png"/>
          <p:cNvPicPr>
            <a:picLocks noChangeAspect="1"/>
          </p:cNvPicPr>
          <p:nvPr/>
        </p:nvPicPr>
        <p:blipFill>
          <a:blip r:embed="rId6"/>
          <a:stretch>
            <a:fillRect/>
          </a:stretch>
        </p:blipFill>
        <p:spPr>
          <a:xfrm>
            <a:off x="778794" y="4564593"/>
            <a:ext cx="6477701" cy="950062"/>
          </a:xfrm>
          <a:prstGeom prst="rect">
            <a:avLst/>
          </a:prstGeom>
        </p:spPr>
      </p:pic>
      <p:pic>
        <p:nvPicPr>
          <p:cNvPr id="9" name="Image 7" descr="preencoded.png"/>
          <p:cNvPicPr>
            <a:picLocks noChangeAspect="1"/>
          </p:cNvPicPr>
          <p:nvPr/>
        </p:nvPicPr>
        <p:blipFill>
          <a:blip r:embed="rId6"/>
          <a:stretch>
            <a:fillRect/>
          </a:stretch>
        </p:blipFill>
        <p:spPr>
          <a:xfrm>
            <a:off x="778794" y="5889833"/>
            <a:ext cx="6477701" cy="950062"/>
          </a:xfrm>
          <a:prstGeom prst="rect">
            <a:avLst/>
          </a:prstGeom>
        </p:spPr>
      </p:pic>
      <p:pic>
        <p:nvPicPr>
          <p:cNvPr id="10" name="Image 8" descr="preencoded.png"/>
          <p:cNvPicPr>
            <a:picLocks noChangeAspect="1"/>
          </p:cNvPicPr>
          <p:nvPr/>
        </p:nvPicPr>
        <p:blipFill>
          <a:blip r:embed="rId6"/>
          <a:stretch>
            <a:fillRect/>
          </a:stretch>
        </p:blipFill>
        <p:spPr>
          <a:xfrm>
            <a:off x="7373996" y="4564593"/>
            <a:ext cx="6477701" cy="950062"/>
          </a:xfrm>
          <a:prstGeom prst="rect">
            <a:avLst/>
          </a:prstGeom>
        </p:spPr>
      </p:pic>
      <p:pic>
        <p:nvPicPr>
          <p:cNvPr id="11" name="Image 9" descr="preencoded.png"/>
          <p:cNvPicPr>
            <a:picLocks noChangeAspect="1"/>
          </p:cNvPicPr>
          <p:nvPr/>
        </p:nvPicPr>
        <p:blipFill>
          <a:blip r:embed="rId6"/>
          <a:stretch>
            <a:fillRect/>
          </a:stretch>
        </p:blipFill>
        <p:spPr>
          <a:xfrm>
            <a:off x="7373996" y="5889833"/>
            <a:ext cx="6477701" cy="950062"/>
          </a:xfrm>
          <a:prstGeom prst="rect">
            <a:avLst/>
          </a:prstGeom>
        </p:spPr>
      </p:pic>
      <p:pic>
        <p:nvPicPr>
          <p:cNvPr id="12" name="Image 10" descr="preencoded.png"/>
          <p:cNvPicPr>
            <a:picLocks noChangeAspect="1"/>
          </p:cNvPicPr>
          <p:nvPr/>
        </p:nvPicPr>
        <p:blipFill>
          <a:blip r:embed="rId7"/>
          <a:stretch>
            <a:fillRect/>
          </a:stretch>
        </p:blipFill>
        <p:spPr>
          <a:xfrm>
            <a:off x="778794" y="4490984"/>
            <a:ext cx="6477701" cy="103510"/>
          </a:xfrm>
          <a:prstGeom prst="rect">
            <a:avLst/>
          </a:prstGeom>
        </p:spPr>
      </p:pic>
      <p:pic>
        <p:nvPicPr>
          <p:cNvPr id="13" name="Image 11" descr="preencoded.png"/>
          <p:cNvPicPr>
            <a:picLocks noChangeAspect="1"/>
          </p:cNvPicPr>
          <p:nvPr/>
        </p:nvPicPr>
        <p:blipFill>
          <a:blip r:embed="rId7"/>
          <a:stretch>
            <a:fillRect/>
          </a:stretch>
        </p:blipFill>
        <p:spPr>
          <a:xfrm>
            <a:off x="778794" y="5816224"/>
            <a:ext cx="6477701" cy="103510"/>
          </a:xfrm>
          <a:prstGeom prst="rect">
            <a:avLst/>
          </a:prstGeom>
        </p:spPr>
      </p:pic>
      <p:pic>
        <p:nvPicPr>
          <p:cNvPr id="14" name="Image 12" descr="preencoded.png"/>
          <p:cNvPicPr>
            <a:picLocks noChangeAspect="1"/>
          </p:cNvPicPr>
          <p:nvPr/>
        </p:nvPicPr>
        <p:blipFill>
          <a:blip r:embed="rId7"/>
          <a:stretch>
            <a:fillRect/>
          </a:stretch>
        </p:blipFill>
        <p:spPr>
          <a:xfrm>
            <a:off x="7373996" y="4490984"/>
            <a:ext cx="6477701" cy="103510"/>
          </a:xfrm>
          <a:prstGeom prst="rect">
            <a:avLst/>
          </a:prstGeom>
        </p:spPr>
      </p:pic>
      <p:pic>
        <p:nvPicPr>
          <p:cNvPr id="15" name="Image 13" descr="preencoded.png"/>
          <p:cNvPicPr>
            <a:picLocks noChangeAspect="1"/>
          </p:cNvPicPr>
          <p:nvPr/>
        </p:nvPicPr>
        <p:blipFill>
          <a:blip r:embed="rId7"/>
          <a:stretch>
            <a:fillRect/>
          </a:stretch>
        </p:blipFill>
        <p:spPr>
          <a:xfrm>
            <a:off x="7373996" y="5816224"/>
            <a:ext cx="6477701" cy="103510"/>
          </a:xfrm>
          <a:prstGeom prst="rect">
            <a:avLst/>
          </a:prstGeom>
        </p:spPr>
      </p:pic>
      <p:pic>
        <p:nvPicPr>
          <p:cNvPr id="16" name="Image 14" descr="preencoded.png"/>
          <p:cNvPicPr>
            <a:picLocks noChangeAspect="1"/>
          </p:cNvPicPr>
          <p:nvPr/>
        </p:nvPicPr>
        <p:blipFill>
          <a:blip r:embed="rId8"/>
          <a:stretch>
            <a:fillRect/>
          </a:stretch>
        </p:blipFill>
        <p:spPr>
          <a:xfrm>
            <a:off x="3796497" y="4321729"/>
            <a:ext cx="442295" cy="442295"/>
          </a:xfrm>
          <a:prstGeom prst="rect">
            <a:avLst/>
          </a:prstGeom>
        </p:spPr>
      </p:pic>
      <p:pic>
        <p:nvPicPr>
          <p:cNvPr id="17" name="Image 15" descr="preencoded.png"/>
          <p:cNvPicPr>
            <a:picLocks noChangeAspect="1"/>
          </p:cNvPicPr>
          <p:nvPr/>
        </p:nvPicPr>
        <p:blipFill>
          <a:blip r:embed="rId8"/>
          <a:stretch>
            <a:fillRect/>
          </a:stretch>
        </p:blipFill>
        <p:spPr>
          <a:xfrm>
            <a:off x="3796497" y="5646969"/>
            <a:ext cx="442295" cy="442295"/>
          </a:xfrm>
          <a:prstGeom prst="rect">
            <a:avLst/>
          </a:prstGeom>
        </p:spPr>
      </p:pic>
      <p:pic>
        <p:nvPicPr>
          <p:cNvPr id="18" name="Image 16" descr="preencoded.png"/>
          <p:cNvPicPr>
            <a:picLocks noChangeAspect="1"/>
          </p:cNvPicPr>
          <p:nvPr/>
        </p:nvPicPr>
        <p:blipFill>
          <a:blip r:embed="rId8"/>
          <a:stretch>
            <a:fillRect/>
          </a:stretch>
        </p:blipFill>
        <p:spPr>
          <a:xfrm>
            <a:off x="10391699" y="4321729"/>
            <a:ext cx="442295" cy="442295"/>
          </a:xfrm>
          <a:prstGeom prst="rect">
            <a:avLst/>
          </a:prstGeom>
        </p:spPr>
      </p:pic>
      <p:pic>
        <p:nvPicPr>
          <p:cNvPr id="19" name="Image 17" descr="preencoded.png"/>
          <p:cNvPicPr>
            <a:picLocks noChangeAspect="1"/>
          </p:cNvPicPr>
          <p:nvPr/>
        </p:nvPicPr>
        <p:blipFill>
          <a:blip r:embed="rId8"/>
          <a:stretch>
            <a:fillRect/>
          </a:stretch>
        </p:blipFill>
        <p:spPr>
          <a:xfrm>
            <a:off x="10391699" y="5646969"/>
            <a:ext cx="442295" cy="442295"/>
          </a:xfrm>
          <a:prstGeom prst="rect">
            <a:avLst/>
          </a:prstGeom>
        </p:spPr>
      </p:pic>
      <p:sp>
        <p:nvSpPr>
          <p:cNvPr id="20" name="Text 0"/>
          <p:cNvSpPr/>
          <p:nvPr/>
        </p:nvSpPr>
        <p:spPr>
          <a:xfrm>
            <a:off x="793699" y="3179735"/>
            <a:ext cx="13043093" cy="368503"/>
          </a:xfrm>
          <a:prstGeom prst="rect">
            <a:avLst/>
          </a:prstGeom>
          <a:noFill/>
          <a:ln/>
        </p:spPr>
        <p:txBody>
          <a:bodyPr wrap="none" lIns="0" tIns="0" rIns="0" bIns="0" rtlCol="0" anchor="ctr"/>
          <a:lstStyle/>
          <a:p>
            <a:pPr marL="0" indent="0" algn="l">
              <a:lnSpc>
                <a:spcPts val="2902"/>
              </a:lnSpc>
              <a:buNone/>
            </a:pPr>
            <a:r>
              <a:rPr lang="en-US" sz="2322" dirty="0">
                <a:solidFill>
                  <a:srgbClr val="000000"/>
                </a:solidFill>
                <a:latin typeface="思源黑体-SemiBold" pitchFamily="34" charset="0"/>
                <a:ea typeface="思源黑体-SemiBold" pitchFamily="34" charset="-122"/>
                <a:cs typeface="思源黑体-SemiBold" pitchFamily="34" charset="-120"/>
              </a:rPr>
              <a:t>Capture-the-Flag Tasks and Operational Validation</a:t>
            </a:r>
            <a:endParaRPr lang="en-US" sz="2322" dirty="0"/>
          </a:p>
        </p:txBody>
      </p:sp>
      <p:sp>
        <p:nvSpPr>
          <p:cNvPr id="21" name="Text 1"/>
          <p:cNvSpPr/>
          <p:nvPr/>
        </p:nvSpPr>
        <p:spPr>
          <a:xfrm>
            <a:off x="793699" y="3713836"/>
            <a:ext cx="13043093" cy="442295"/>
          </a:xfrm>
          <a:prstGeom prst="rect">
            <a:avLst/>
          </a:prstGeom>
          <a:noFill/>
          <a:ln/>
        </p:spPr>
        <p:txBody>
          <a:bodyPr wrap="squar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The CTF implemented tests operationally to ensure enterprise services deployment consistency. Students engaged with network configurations to identify misconfigurations and recover specific flag strings reflecting typical penetration testing and incident response scenarios.</a:t>
            </a:r>
            <a:endParaRPr lang="en-US" sz="1161" dirty="0"/>
          </a:p>
        </p:txBody>
      </p:sp>
      <p:sp>
        <p:nvSpPr>
          <p:cNvPr id="22" name="Text 2"/>
          <p:cNvSpPr/>
          <p:nvPr/>
        </p:nvSpPr>
        <p:spPr>
          <a:xfrm>
            <a:off x="955914" y="4815596"/>
            <a:ext cx="6123554" cy="230246"/>
          </a:xfrm>
          <a:prstGeom prst="rect">
            <a:avLst/>
          </a:prstGeom>
          <a:noFill/>
          <a:ln/>
        </p:spPr>
        <p:txBody>
          <a:bodyPr wrap="none" lIns="0" tIns="0" rIns="0" bIns="0" rtlCol="0" anchor="ctr"/>
          <a:lstStyle/>
          <a:p>
            <a:pPr marL="0" indent="0" algn="l">
              <a:lnSpc>
                <a:spcPts val="1814"/>
              </a:lnSpc>
              <a:buNone/>
            </a:pPr>
            <a:r>
              <a:rPr lang="en-US" sz="1451" dirty="0">
                <a:solidFill>
                  <a:srgbClr val="000000"/>
                </a:solidFill>
                <a:latin typeface="componentFont" pitchFamily="34" charset="0"/>
                <a:ea typeface="componentFont" pitchFamily="34" charset="-122"/>
                <a:cs typeface="componentFont" pitchFamily="34" charset="-120"/>
              </a:rPr>
              <a:t>DNS Resolution</a:t>
            </a:r>
            <a:endParaRPr lang="en-US" sz="1451" dirty="0"/>
          </a:p>
        </p:txBody>
      </p:sp>
      <p:sp>
        <p:nvSpPr>
          <p:cNvPr id="23" name="Text 3"/>
          <p:cNvSpPr/>
          <p:nvPr/>
        </p:nvSpPr>
        <p:spPr>
          <a:xfrm>
            <a:off x="955914" y="5116434"/>
            <a:ext cx="6123554" cy="221193"/>
          </a:xfrm>
          <a:prstGeom prst="rect">
            <a:avLst/>
          </a:prstGeom>
          <a:noFill/>
          <a:ln/>
        </p:spPr>
        <p:txBody>
          <a:bodyPr wrap="non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Ensured proper host registration and name resolving across VPN.</a:t>
            </a:r>
            <a:endParaRPr lang="en-US" sz="1161" dirty="0"/>
          </a:p>
        </p:txBody>
      </p:sp>
      <p:sp>
        <p:nvSpPr>
          <p:cNvPr id="24" name="Text 4"/>
          <p:cNvSpPr/>
          <p:nvPr/>
        </p:nvSpPr>
        <p:spPr>
          <a:xfrm>
            <a:off x="3966210" y="4416186"/>
            <a:ext cx="102779" cy="253563"/>
          </a:xfrm>
          <a:prstGeom prst="rect">
            <a:avLst/>
          </a:prstGeom>
          <a:noFill/>
          <a:ln/>
        </p:spPr>
        <p:txBody>
          <a:bodyPr wrap="none" lIns="0" tIns="0" rIns="0" bIns="0" rtlCol="0" anchor="ctr"/>
          <a:lstStyle/>
          <a:p>
            <a:pPr marL="0" indent="0" algn="l">
              <a:lnSpc>
                <a:spcPts val="1672"/>
              </a:lnSpc>
              <a:buNone/>
            </a:pPr>
            <a:r>
              <a:rPr lang="en-US" sz="1393" dirty="0">
                <a:solidFill>
                  <a:srgbClr val="000000"/>
                </a:solidFill>
                <a:latin typeface="思源黑体-Medium" pitchFamily="34" charset="0"/>
                <a:ea typeface="思源黑体-Medium" pitchFamily="34" charset="-122"/>
                <a:cs typeface="思源黑体-Medium" pitchFamily="34" charset="-120"/>
              </a:rPr>
              <a:t>1</a:t>
            </a:r>
            <a:endParaRPr lang="en-US" sz="1393" dirty="0"/>
          </a:p>
        </p:txBody>
      </p:sp>
      <p:sp>
        <p:nvSpPr>
          <p:cNvPr id="25" name="Text 5"/>
          <p:cNvSpPr/>
          <p:nvPr/>
        </p:nvSpPr>
        <p:spPr>
          <a:xfrm>
            <a:off x="955914" y="6140745"/>
            <a:ext cx="6123554" cy="230246"/>
          </a:xfrm>
          <a:prstGeom prst="rect">
            <a:avLst/>
          </a:prstGeom>
          <a:noFill/>
          <a:ln/>
        </p:spPr>
        <p:txBody>
          <a:bodyPr wrap="none" lIns="0" tIns="0" rIns="0" bIns="0" rtlCol="0" anchor="ctr"/>
          <a:lstStyle/>
          <a:p>
            <a:pPr marL="0" indent="0" algn="l">
              <a:lnSpc>
                <a:spcPts val="1814"/>
              </a:lnSpc>
              <a:buNone/>
            </a:pPr>
            <a:r>
              <a:rPr lang="en-US" sz="1451" dirty="0">
                <a:solidFill>
                  <a:srgbClr val="000000"/>
                </a:solidFill>
                <a:latin typeface="componentFont" pitchFamily="34" charset="0"/>
                <a:ea typeface="componentFont" pitchFamily="34" charset="-122"/>
                <a:cs typeface="componentFont" pitchFamily="34" charset="-120"/>
              </a:rPr>
              <a:t>Web Services Validation</a:t>
            </a:r>
            <a:endParaRPr lang="en-US" sz="1451" dirty="0"/>
          </a:p>
        </p:txBody>
      </p:sp>
      <p:sp>
        <p:nvSpPr>
          <p:cNvPr id="26" name="Text 6"/>
          <p:cNvSpPr/>
          <p:nvPr/>
        </p:nvSpPr>
        <p:spPr>
          <a:xfrm>
            <a:off x="955914" y="6441582"/>
            <a:ext cx="6123554" cy="221193"/>
          </a:xfrm>
          <a:prstGeom prst="rect">
            <a:avLst/>
          </a:prstGeom>
          <a:noFill/>
          <a:ln/>
        </p:spPr>
        <p:txBody>
          <a:bodyPr wrap="non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Confirmed HTTP availability and IIS resource hosting.</a:t>
            </a:r>
            <a:endParaRPr lang="en-US" sz="1161" dirty="0"/>
          </a:p>
        </p:txBody>
      </p:sp>
      <p:sp>
        <p:nvSpPr>
          <p:cNvPr id="27" name="Text 7"/>
          <p:cNvSpPr/>
          <p:nvPr/>
        </p:nvSpPr>
        <p:spPr>
          <a:xfrm>
            <a:off x="3966210" y="5741335"/>
            <a:ext cx="102779" cy="253563"/>
          </a:xfrm>
          <a:prstGeom prst="rect">
            <a:avLst/>
          </a:prstGeom>
          <a:noFill/>
          <a:ln/>
        </p:spPr>
        <p:txBody>
          <a:bodyPr wrap="none" lIns="0" tIns="0" rIns="0" bIns="0" rtlCol="0" anchor="ctr"/>
          <a:lstStyle/>
          <a:p>
            <a:pPr marL="0" indent="0" algn="l">
              <a:lnSpc>
                <a:spcPts val="1672"/>
              </a:lnSpc>
              <a:buNone/>
            </a:pPr>
            <a:r>
              <a:rPr lang="en-US" sz="1393" dirty="0">
                <a:solidFill>
                  <a:srgbClr val="000000"/>
                </a:solidFill>
                <a:latin typeface="思源黑体-Medium" pitchFamily="34" charset="0"/>
                <a:ea typeface="思源黑体-Medium" pitchFamily="34" charset="-122"/>
                <a:cs typeface="思源黑体-Medium" pitchFamily="34" charset="-120"/>
              </a:rPr>
              <a:t>3</a:t>
            </a:r>
            <a:endParaRPr lang="en-US" sz="1393" dirty="0"/>
          </a:p>
        </p:txBody>
      </p:sp>
      <p:sp>
        <p:nvSpPr>
          <p:cNvPr id="28" name="Text 8"/>
          <p:cNvSpPr/>
          <p:nvPr/>
        </p:nvSpPr>
        <p:spPr>
          <a:xfrm>
            <a:off x="793699" y="6990679"/>
            <a:ext cx="13043093" cy="221193"/>
          </a:xfrm>
          <a:prstGeom prst="rect">
            <a:avLst/>
          </a:prstGeom>
          <a:noFill/>
          <a:ln/>
        </p:spPr>
        <p:txBody>
          <a:bodyPr wrap="non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The CTF's hands-on approach highlighted functional readiness while revealing latent vulnerabilities pre-security hardening.</a:t>
            </a:r>
            <a:endParaRPr lang="en-US" sz="1161" dirty="0"/>
          </a:p>
        </p:txBody>
      </p:sp>
      <p:sp>
        <p:nvSpPr>
          <p:cNvPr id="29" name="Text 9"/>
          <p:cNvSpPr/>
          <p:nvPr/>
        </p:nvSpPr>
        <p:spPr>
          <a:xfrm>
            <a:off x="7551115" y="4815596"/>
            <a:ext cx="6123554" cy="230246"/>
          </a:xfrm>
          <a:prstGeom prst="rect">
            <a:avLst/>
          </a:prstGeom>
          <a:noFill/>
          <a:ln/>
        </p:spPr>
        <p:txBody>
          <a:bodyPr wrap="none" lIns="0" tIns="0" rIns="0" bIns="0" rtlCol="0" anchor="ctr"/>
          <a:lstStyle/>
          <a:p>
            <a:pPr marL="0" indent="0" algn="l">
              <a:lnSpc>
                <a:spcPts val="1814"/>
              </a:lnSpc>
              <a:buNone/>
            </a:pPr>
            <a:r>
              <a:rPr lang="en-US" sz="1451" dirty="0">
                <a:solidFill>
                  <a:srgbClr val="000000"/>
                </a:solidFill>
                <a:latin typeface="componentFont" pitchFamily="34" charset="0"/>
                <a:ea typeface="componentFont" pitchFamily="34" charset="-122"/>
                <a:cs typeface="componentFont" pitchFamily="34" charset="-120"/>
              </a:rPr>
              <a:t>Active Directory Testing</a:t>
            </a:r>
            <a:endParaRPr lang="en-US" sz="1451" dirty="0"/>
          </a:p>
        </p:txBody>
      </p:sp>
      <p:sp>
        <p:nvSpPr>
          <p:cNvPr id="30" name="Text 10"/>
          <p:cNvSpPr/>
          <p:nvPr/>
        </p:nvSpPr>
        <p:spPr>
          <a:xfrm>
            <a:off x="7551115" y="5116434"/>
            <a:ext cx="6123554" cy="221193"/>
          </a:xfrm>
          <a:prstGeom prst="rect">
            <a:avLst/>
          </a:prstGeom>
          <a:noFill/>
          <a:ln/>
        </p:spPr>
        <p:txBody>
          <a:bodyPr wrap="non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Verified domain membership, user authentication, and trust relationships.</a:t>
            </a:r>
            <a:endParaRPr lang="en-US" sz="1161" dirty="0"/>
          </a:p>
        </p:txBody>
      </p:sp>
      <p:sp>
        <p:nvSpPr>
          <p:cNvPr id="31" name="Text 11"/>
          <p:cNvSpPr/>
          <p:nvPr/>
        </p:nvSpPr>
        <p:spPr>
          <a:xfrm>
            <a:off x="7551115" y="6140745"/>
            <a:ext cx="6123554" cy="230246"/>
          </a:xfrm>
          <a:prstGeom prst="rect">
            <a:avLst/>
          </a:prstGeom>
          <a:noFill/>
          <a:ln/>
        </p:spPr>
        <p:txBody>
          <a:bodyPr wrap="none" lIns="0" tIns="0" rIns="0" bIns="0" rtlCol="0" anchor="ctr"/>
          <a:lstStyle/>
          <a:p>
            <a:pPr marL="0" indent="0" algn="l">
              <a:lnSpc>
                <a:spcPts val="1814"/>
              </a:lnSpc>
              <a:buNone/>
            </a:pPr>
            <a:r>
              <a:rPr lang="en-US" sz="1451" dirty="0">
                <a:solidFill>
                  <a:srgbClr val="000000"/>
                </a:solidFill>
                <a:latin typeface="componentFont" pitchFamily="34" charset="0"/>
                <a:ea typeface="componentFont" pitchFamily="34" charset="-122"/>
                <a:cs typeface="componentFont" pitchFamily="34" charset="-120"/>
              </a:rPr>
              <a:t>DHCP Operations</a:t>
            </a:r>
            <a:endParaRPr lang="en-US" sz="1451" dirty="0"/>
          </a:p>
        </p:txBody>
      </p:sp>
      <p:sp>
        <p:nvSpPr>
          <p:cNvPr id="32" name="Text 12"/>
          <p:cNvSpPr/>
          <p:nvPr/>
        </p:nvSpPr>
        <p:spPr>
          <a:xfrm>
            <a:off x="7551115" y="6441582"/>
            <a:ext cx="6123554" cy="221193"/>
          </a:xfrm>
          <a:prstGeom prst="rect">
            <a:avLst/>
          </a:prstGeom>
          <a:noFill/>
          <a:ln/>
        </p:spPr>
        <p:txBody>
          <a:bodyPr wrap="none" lIns="0" tIns="0" rIns="0" bIns="0" rtlCol="0" anchor="ctr"/>
          <a:lstStyle/>
          <a:p>
            <a:pPr marL="0" indent="0" algn="l">
              <a:lnSpc>
                <a:spcPts val="1451"/>
              </a:lnSpc>
              <a:buNone/>
            </a:pPr>
            <a:r>
              <a:rPr lang="en-US" sz="1161" dirty="0">
                <a:solidFill>
                  <a:srgbClr val="000000"/>
                </a:solidFill>
                <a:latin typeface="思源黑体-Medium" pitchFamily="34" charset="0"/>
                <a:ea typeface="思源黑体-Medium" pitchFamily="34" charset="-122"/>
                <a:cs typeface="思源黑体-Medium" pitchFamily="34" charset="-120"/>
              </a:rPr>
              <a:t>Ensured correct IPv4 address acquisition by client systems.</a:t>
            </a:r>
            <a:endParaRPr lang="en-US" sz="1161" dirty="0"/>
          </a:p>
        </p:txBody>
      </p:sp>
      <p:sp>
        <p:nvSpPr>
          <p:cNvPr id="33" name="Text 13"/>
          <p:cNvSpPr/>
          <p:nvPr/>
        </p:nvSpPr>
        <p:spPr>
          <a:xfrm>
            <a:off x="10561320" y="4416186"/>
            <a:ext cx="102779" cy="253563"/>
          </a:xfrm>
          <a:prstGeom prst="rect">
            <a:avLst/>
          </a:prstGeom>
          <a:noFill/>
          <a:ln/>
        </p:spPr>
        <p:txBody>
          <a:bodyPr wrap="none" lIns="0" tIns="0" rIns="0" bIns="0" rtlCol="0" anchor="ctr"/>
          <a:lstStyle/>
          <a:p>
            <a:pPr marL="0" indent="0" algn="l">
              <a:lnSpc>
                <a:spcPts val="1672"/>
              </a:lnSpc>
              <a:buNone/>
            </a:pPr>
            <a:r>
              <a:rPr lang="en-US" sz="1393" dirty="0">
                <a:solidFill>
                  <a:srgbClr val="000000"/>
                </a:solidFill>
                <a:latin typeface="思源黑体-Medium" pitchFamily="34" charset="0"/>
                <a:ea typeface="思源黑体-Medium" pitchFamily="34" charset="-122"/>
                <a:cs typeface="思源黑体-Medium" pitchFamily="34" charset="-120"/>
              </a:rPr>
              <a:t>2</a:t>
            </a:r>
            <a:endParaRPr lang="en-US" sz="1393" dirty="0"/>
          </a:p>
        </p:txBody>
      </p:sp>
      <p:sp>
        <p:nvSpPr>
          <p:cNvPr id="34" name="Text 14"/>
          <p:cNvSpPr/>
          <p:nvPr/>
        </p:nvSpPr>
        <p:spPr>
          <a:xfrm>
            <a:off x="10561320" y="5741335"/>
            <a:ext cx="102779" cy="253563"/>
          </a:xfrm>
          <a:prstGeom prst="rect">
            <a:avLst/>
          </a:prstGeom>
          <a:noFill/>
          <a:ln/>
        </p:spPr>
        <p:txBody>
          <a:bodyPr wrap="none" lIns="0" tIns="0" rIns="0" bIns="0" rtlCol="0" anchor="ctr"/>
          <a:lstStyle/>
          <a:p>
            <a:pPr marL="0" indent="0" algn="l">
              <a:lnSpc>
                <a:spcPts val="1672"/>
              </a:lnSpc>
              <a:buNone/>
            </a:pPr>
            <a:r>
              <a:rPr lang="en-US" sz="1393" dirty="0">
                <a:solidFill>
                  <a:srgbClr val="000000"/>
                </a:solidFill>
                <a:latin typeface="思源黑体-Medium" pitchFamily="34" charset="0"/>
                <a:ea typeface="思源黑体-Medium" pitchFamily="34" charset="-122"/>
                <a:cs typeface="思源黑体-Medium" pitchFamily="34" charset="-120"/>
              </a:rPr>
              <a:t>4</a:t>
            </a:r>
            <a:endParaRPr lang="en-US" sz="1393"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4174"/>
          </a:xfrm>
          <a:prstGeom prst="rect">
            <a:avLst/>
          </a:prstGeom>
        </p:spPr>
      </p:pic>
      <p:sp>
        <p:nvSpPr>
          <p:cNvPr id="4" name="Text 0"/>
          <p:cNvSpPr/>
          <p:nvPr/>
        </p:nvSpPr>
        <p:spPr>
          <a:xfrm>
            <a:off x="793699" y="4060119"/>
            <a:ext cx="13043093" cy="567019"/>
          </a:xfrm>
          <a:prstGeom prst="rect">
            <a:avLst/>
          </a:prstGeom>
          <a:noFill/>
          <a:ln/>
        </p:spPr>
        <p:txBody>
          <a:bodyPr wrap="non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Observations, Issues, and Learning Outcomes</a:t>
            </a:r>
            <a:endParaRPr lang="en-US" sz="3572" dirty="0"/>
          </a:p>
        </p:txBody>
      </p:sp>
      <p:sp>
        <p:nvSpPr>
          <p:cNvPr id="5" name="Text 1"/>
          <p:cNvSpPr/>
          <p:nvPr/>
        </p:nvSpPr>
        <p:spPr>
          <a:xfrm>
            <a:off x="793699" y="4882164"/>
            <a:ext cx="13043093" cy="1359987"/>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CTF uncovered common issues in production systems, including DNS hierarchy errors and domain trust propagation delays, emphasizing the integration of functionality and security in enterprise networks. The exercise fostered procedural troubleshooting skills, underscoring real-world reliance on collaborative diagnostic approaches among system administrators and security engineers.</a:t>
            </a:r>
            <a:endParaRPr lang="en-US" sz="1786"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9655973" y="0"/>
            <a:ext cx="4974245" cy="8232435"/>
          </a:xfrm>
          <a:prstGeom prst="rect">
            <a:avLst/>
          </a:prstGeom>
        </p:spPr>
      </p:pic>
      <p:sp>
        <p:nvSpPr>
          <p:cNvPr id="4" name="Text 0"/>
          <p:cNvSpPr/>
          <p:nvPr/>
        </p:nvSpPr>
        <p:spPr>
          <a:xfrm>
            <a:off x="793699" y="2897551"/>
            <a:ext cx="8068666" cy="567019"/>
          </a:xfrm>
          <a:prstGeom prst="rect">
            <a:avLst/>
          </a:prstGeom>
          <a:noFill/>
          <a:ln/>
        </p:spPr>
        <p:txBody>
          <a:bodyPr wrap="non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Bridge Between Part 1 and Part 2</a:t>
            </a:r>
            <a:endParaRPr lang="en-US" sz="3572" dirty="0"/>
          </a:p>
        </p:txBody>
      </p:sp>
      <p:sp>
        <p:nvSpPr>
          <p:cNvPr id="5" name="Text 1"/>
          <p:cNvSpPr/>
          <p:nvPr/>
        </p:nvSpPr>
        <p:spPr>
          <a:xfrm>
            <a:off x="793699" y="3719596"/>
            <a:ext cx="8068666" cy="1359987"/>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Part 1 established the operational framework lacking unified security enforcement. In contrast, Part 2 focused on integrating Check Point Gaia appliances and SmartConsole to provide comprehensive firewall regulations and security capabilities essential for modern network security.</a:t>
            </a:r>
            <a:endParaRPr lang="en-US" sz="1786"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pic>
        <p:nvPicPr>
          <p:cNvPr id="4" name="Image 2" descr="preencoded.png"/>
          <p:cNvPicPr>
            <a:picLocks noChangeAspect="1"/>
          </p:cNvPicPr>
          <p:nvPr/>
        </p:nvPicPr>
        <p:blipFill>
          <a:blip r:embed="rId5"/>
          <a:stretch>
            <a:fillRect/>
          </a:stretch>
        </p:blipFill>
        <p:spPr>
          <a:xfrm>
            <a:off x="793699" y="6447709"/>
            <a:ext cx="13043093" cy="28255"/>
          </a:xfrm>
          <a:prstGeom prst="rect">
            <a:avLst/>
          </a:prstGeom>
        </p:spPr>
      </p:pic>
      <p:sp>
        <p:nvSpPr>
          <p:cNvPr id="5" name="Text 0"/>
          <p:cNvSpPr/>
          <p:nvPr/>
        </p:nvSpPr>
        <p:spPr>
          <a:xfrm>
            <a:off x="793699" y="1501445"/>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6" name="Text 1"/>
          <p:cNvSpPr/>
          <p:nvPr/>
        </p:nvSpPr>
        <p:spPr>
          <a:xfrm>
            <a:off x="793699" y="2096628"/>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7" name="Text 2"/>
          <p:cNvSpPr/>
          <p:nvPr/>
        </p:nvSpPr>
        <p:spPr>
          <a:xfrm>
            <a:off x="793699" y="2691719"/>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8" name="Text 3"/>
          <p:cNvSpPr/>
          <p:nvPr/>
        </p:nvSpPr>
        <p:spPr>
          <a:xfrm>
            <a:off x="793699" y="3286902"/>
            <a:ext cx="13043093" cy="978042"/>
          </a:xfrm>
          <a:prstGeom prst="rect">
            <a:avLst/>
          </a:prstGeom>
          <a:noFill/>
          <a:ln/>
        </p:spPr>
        <p:txBody>
          <a:bodyPr wrap="none" lIns="0" tIns="0" rIns="0" bIns="0" rtlCol="0" anchor="ctr"/>
          <a:lstStyle/>
          <a:p>
            <a:pPr marL="0" indent="0" algn="l">
              <a:lnSpc>
                <a:spcPts val="7702"/>
              </a:lnSpc>
              <a:buNone/>
            </a:pPr>
            <a:r>
              <a:rPr lang="en-US" sz="6162" i="1" dirty="0">
                <a:solidFill>
                  <a:srgbClr val="000000"/>
                </a:solidFill>
                <a:latin typeface="思源黑体-SemiBold" pitchFamily="34" charset="0"/>
                <a:ea typeface="思源黑体-SemiBold" pitchFamily="34" charset="-122"/>
                <a:cs typeface="思源黑体-SemiBold" pitchFamily="34" charset="-120"/>
              </a:rPr>
              <a:t>03</a:t>
            </a:r>
            <a:endParaRPr lang="en-US" sz="6162" dirty="0"/>
          </a:p>
        </p:txBody>
      </p:sp>
      <p:sp>
        <p:nvSpPr>
          <p:cNvPr id="9" name="Text 4"/>
          <p:cNvSpPr/>
          <p:nvPr/>
        </p:nvSpPr>
        <p:spPr>
          <a:xfrm>
            <a:off x="793699" y="4520062"/>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Securing the Enterprise Network</a:t>
            </a:r>
            <a:endParaRPr lang="en-US" sz="4465" dirty="0"/>
          </a:p>
        </p:txBody>
      </p:sp>
      <p:sp>
        <p:nvSpPr>
          <p:cNvPr id="10" name="Text 5"/>
          <p:cNvSpPr/>
          <p:nvPr/>
        </p:nvSpPr>
        <p:spPr>
          <a:xfrm>
            <a:off x="793699" y="5483840"/>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 </a:t>
            </a:r>
            <a:endParaRPr lang="en-US" sz="446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4174"/>
          </a:xfrm>
          <a:prstGeom prst="rect">
            <a:avLst/>
          </a:prstGeom>
        </p:spPr>
      </p:pic>
      <p:pic>
        <p:nvPicPr>
          <p:cNvPr id="4" name="Image 2" descr="preencoded.png"/>
          <p:cNvPicPr>
            <a:picLocks noChangeAspect="1"/>
          </p:cNvPicPr>
          <p:nvPr/>
        </p:nvPicPr>
        <p:blipFill>
          <a:blip r:embed="rId5"/>
          <a:stretch>
            <a:fillRect/>
          </a:stretch>
        </p:blipFill>
        <p:spPr>
          <a:xfrm>
            <a:off x="793699" y="5252679"/>
            <a:ext cx="6408115" cy="1298905"/>
          </a:xfrm>
          <a:prstGeom prst="rect">
            <a:avLst/>
          </a:prstGeom>
        </p:spPr>
      </p:pic>
      <p:pic>
        <p:nvPicPr>
          <p:cNvPr id="5" name="Image 3" descr="preencoded.png"/>
          <p:cNvPicPr>
            <a:picLocks noChangeAspect="1"/>
          </p:cNvPicPr>
          <p:nvPr/>
        </p:nvPicPr>
        <p:blipFill>
          <a:blip r:embed="rId5"/>
          <a:stretch>
            <a:fillRect/>
          </a:stretch>
        </p:blipFill>
        <p:spPr>
          <a:xfrm>
            <a:off x="7428494" y="5252679"/>
            <a:ext cx="6408298" cy="1298905"/>
          </a:xfrm>
          <a:prstGeom prst="rect">
            <a:avLst/>
          </a:prstGeom>
        </p:spPr>
      </p:pic>
      <p:pic>
        <p:nvPicPr>
          <p:cNvPr id="6" name="Image 4" descr="preencoded.png"/>
          <p:cNvPicPr>
            <a:picLocks noChangeAspect="1"/>
          </p:cNvPicPr>
          <p:nvPr/>
        </p:nvPicPr>
        <p:blipFill>
          <a:blip r:embed="rId6"/>
          <a:stretch>
            <a:fillRect/>
          </a:stretch>
        </p:blipFill>
        <p:spPr>
          <a:xfrm>
            <a:off x="1530797" y="5330586"/>
            <a:ext cx="5671017" cy="1298905"/>
          </a:xfrm>
          <a:prstGeom prst="rect">
            <a:avLst/>
          </a:prstGeom>
        </p:spPr>
      </p:pic>
      <p:pic>
        <p:nvPicPr>
          <p:cNvPr id="7" name="Image 5" descr="preencoded.png"/>
          <p:cNvPicPr>
            <a:picLocks noChangeAspect="1"/>
          </p:cNvPicPr>
          <p:nvPr/>
        </p:nvPicPr>
        <p:blipFill>
          <a:blip r:embed="rId6"/>
          <a:stretch>
            <a:fillRect/>
          </a:stretch>
        </p:blipFill>
        <p:spPr>
          <a:xfrm>
            <a:off x="8165592" y="5330586"/>
            <a:ext cx="5671200" cy="1298905"/>
          </a:xfrm>
          <a:prstGeom prst="rect">
            <a:avLst/>
          </a:prstGeom>
        </p:spPr>
      </p:pic>
      <p:pic>
        <p:nvPicPr>
          <p:cNvPr id="8" name="Image 6" descr="preencoded.png"/>
          <p:cNvPicPr>
            <a:picLocks noChangeAspect="1"/>
          </p:cNvPicPr>
          <p:nvPr/>
        </p:nvPicPr>
        <p:blipFill>
          <a:blip r:embed="rId7"/>
          <a:stretch>
            <a:fillRect/>
          </a:stretch>
        </p:blipFill>
        <p:spPr>
          <a:xfrm>
            <a:off x="778794" y="5237775"/>
            <a:ext cx="540228" cy="540228"/>
          </a:xfrm>
          <a:prstGeom prst="rect">
            <a:avLst/>
          </a:prstGeom>
        </p:spPr>
      </p:pic>
      <p:pic>
        <p:nvPicPr>
          <p:cNvPr id="9" name="Image 7" descr="preencoded.png"/>
          <p:cNvPicPr>
            <a:picLocks noChangeAspect="1"/>
          </p:cNvPicPr>
          <p:nvPr/>
        </p:nvPicPr>
        <p:blipFill>
          <a:blip r:embed="rId7"/>
          <a:stretch>
            <a:fillRect/>
          </a:stretch>
        </p:blipFill>
        <p:spPr>
          <a:xfrm>
            <a:off x="7413589" y="5237775"/>
            <a:ext cx="540228" cy="540228"/>
          </a:xfrm>
          <a:prstGeom prst="rect">
            <a:avLst/>
          </a:prstGeom>
        </p:spPr>
      </p:pic>
      <p:sp>
        <p:nvSpPr>
          <p:cNvPr id="10" name="Text 0"/>
          <p:cNvSpPr/>
          <p:nvPr/>
        </p:nvSpPr>
        <p:spPr>
          <a:xfrm>
            <a:off x="793699" y="3155503"/>
            <a:ext cx="13043093" cy="567019"/>
          </a:xfrm>
          <a:prstGeom prst="rect">
            <a:avLst/>
          </a:prstGeom>
          <a:noFill/>
          <a:ln/>
        </p:spPr>
        <p:txBody>
          <a:bodyPr wrap="non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Rationale for Introducing Unified Security Management</a:t>
            </a:r>
            <a:endParaRPr lang="en-US" sz="3572" dirty="0"/>
          </a:p>
        </p:txBody>
      </p:sp>
      <p:sp>
        <p:nvSpPr>
          <p:cNvPr id="11" name="Text 1"/>
          <p:cNvSpPr/>
          <p:nvPr/>
        </p:nvSpPr>
        <p:spPr>
          <a:xfrm>
            <a:off x="793699" y="3977549"/>
            <a:ext cx="13043093" cy="1020013"/>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After deploying infrastructure tested through CTF exercises, the enterprise network needed a global security management system. The introduction of the Check Point Security Management Server and Security Gateway was essential for policy framework integration, encompassing identity management, segmentation, and least-privilege enforcement.</a:t>
            </a:r>
            <a:endParaRPr lang="en-US" sz="1786" dirty="0"/>
          </a:p>
        </p:txBody>
      </p:sp>
      <p:sp>
        <p:nvSpPr>
          <p:cNvPr id="12" name="Text 2"/>
          <p:cNvSpPr/>
          <p:nvPr/>
        </p:nvSpPr>
        <p:spPr>
          <a:xfrm>
            <a:off x="950062" y="5261823"/>
            <a:ext cx="197419" cy="492222"/>
          </a:xfrm>
          <a:prstGeom prst="rect">
            <a:avLst/>
          </a:prstGeom>
          <a:noFill/>
          <a:ln/>
        </p:spPr>
        <p:txBody>
          <a:bodyPr wrap="none" lIns="0" tIns="0" rIns="0" bIns="0" rtlCol="0" anchor="ctr"/>
          <a:lstStyle/>
          <a:p>
            <a:pPr marL="0" indent="0" algn="l">
              <a:lnSpc>
                <a:spcPts val="3215"/>
              </a:lnSpc>
              <a:buNone/>
            </a:pPr>
            <a:r>
              <a:rPr lang="en-US" sz="2679" dirty="0">
                <a:solidFill>
                  <a:srgbClr val="000000"/>
                </a:solidFill>
                <a:latin typeface="思源黑体-Medium" pitchFamily="34" charset="0"/>
                <a:ea typeface="思源黑体-Medium" pitchFamily="34" charset="-122"/>
                <a:cs typeface="思源黑体-Medium" pitchFamily="34" charset="-120"/>
              </a:rPr>
              <a:t>1</a:t>
            </a:r>
            <a:endParaRPr lang="en-US" sz="2679" dirty="0"/>
          </a:p>
        </p:txBody>
      </p:sp>
      <p:sp>
        <p:nvSpPr>
          <p:cNvPr id="13" name="Text 3"/>
          <p:cNvSpPr/>
          <p:nvPr/>
        </p:nvSpPr>
        <p:spPr>
          <a:xfrm>
            <a:off x="1530797" y="5330586"/>
            <a:ext cx="5671017" cy="354513"/>
          </a:xfrm>
          <a:prstGeom prst="rect">
            <a:avLst/>
          </a:prstGeom>
          <a:noFill/>
          <a:ln/>
        </p:spPr>
        <p:txBody>
          <a:bodyPr wrap="none" lIns="0" tIns="0" rIns="0" bIns="0" rtlCol="0" anchor="ctr"/>
          <a:lstStyle/>
          <a:p>
            <a:pPr marL="0" indent="0" algn="l">
              <a:lnSpc>
                <a:spcPts val="2791"/>
              </a:lnSpc>
              <a:buNone/>
            </a:pPr>
            <a:r>
              <a:rPr lang="en-US" sz="2233" dirty="0">
                <a:solidFill>
                  <a:srgbClr val="000000"/>
                </a:solidFill>
                <a:latin typeface="componentFont" pitchFamily="34" charset="0"/>
                <a:ea typeface="componentFont" pitchFamily="34" charset="-122"/>
                <a:cs typeface="componentFont" pitchFamily="34" charset="-120"/>
              </a:rPr>
              <a:t>Policy Centralization</a:t>
            </a:r>
            <a:endParaRPr lang="en-US" sz="2233" dirty="0"/>
          </a:p>
        </p:txBody>
      </p:sp>
      <p:sp>
        <p:nvSpPr>
          <p:cNvPr id="14" name="Text 4"/>
          <p:cNvSpPr/>
          <p:nvPr/>
        </p:nvSpPr>
        <p:spPr>
          <a:xfrm>
            <a:off x="1530797" y="5793821"/>
            <a:ext cx="5671017"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Features include shared security policies, anti-spoofing, and topology awareness.</a:t>
            </a:r>
            <a:endParaRPr lang="en-US" sz="1786" dirty="0"/>
          </a:p>
        </p:txBody>
      </p:sp>
      <p:sp>
        <p:nvSpPr>
          <p:cNvPr id="15" name="Text 5"/>
          <p:cNvSpPr/>
          <p:nvPr/>
        </p:nvSpPr>
        <p:spPr>
          <a:xfrm>
            <a:off x="793699" y="6806794"/>
            <a:ext cx="13043093" cy="340065"/>
          </a:xfrm>
          <a:prstGeom prst="rect">
            <a:avLst/>
          </a:prstGeom>
          <a:noFill/>
          <a:ln/>
        </p:spPr>
        <p:txBody>
          <a:bodyPr wrap="non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These changes align with best practices in contemporary enterprise security architecture.</a:t>
            </a:r>
            <a:endParaRPr lang="en-US" sz="1786" dirty="0"/>
          </a:p>
        </p:txBody>
      </p:sp>
      <p:sp>
        <p:nvSpPr>
          <p:cNvPr id="16" name="Text 6"/>
          <p:cNvSpPr/>
          <p:nvPr/>
        </p:nvSpPr>
        <p:spPr>
          <a:xfrm>
            <a:off x="7584857" y="5261823"/>
            <a:ext cx="197419" cy="492222"/>
          </a:xfrm>
          <a:prstGeom prst="rect">
            <a:avLst/>
          </a:prstGeom>
          <a:noFill/>
          <a:ln/>
        </p:spPr>
        <p:txBody>
          <a:bodyPr wrap="none" lIns="0" tIns="0" rIns="0" bIns="0" rtlCol="0" anchor="ctr"/>
          <a:lstStyle/>
          <a:p>
            <a:pPr marL="0" indent="0" algn="l">
              <a:lnSpc>
                <a:spcPts val="3215"/>
              </a:lnSpc>
              <a:buNone/>
            </a:pPr>
            <a:r>
              <a:rPr lang="en-US" sz="2679" dirty="0">
                <a:solidFill>
                  <a:srgbClr val="000000"/>
                </a:solidFill>
                <a:latin typeface="思源黑体-Medium" pitchFamily="34" charset="0"/>
                <a:ea typeface="思源黑体-Medium" pitchFamily="34" charset="-122"/>
                <a:cs typeface="思源黑体-Medium" pitchFamily="34" charset="-120"/>
              </a:rPr>
              <a:t>2</a:t>
            </a:r>
            <a:endParaRPr lang="en-US" sz="2679" dirty="0"/>
          </a:p>
        </p:txBody>
      </p:sp>
      <p:sp>
        <p:nvSpPr>
          <p:cNvPr id="17" name="Text 7"/>
          <p:cNvSpPr/>
          <p:nvPr/>
        </p:nvSpPr>
        <p:spPr>
          <a:xfrm>
            <a:off x="8165592" y="5330586"/>
            <a:ext cx="5671200" cy="354513"/>
          </a:xfrm>
          <a:prstGeom prst="rect">
            <a:avLst/>
          </a:prstGeom>
          <a:noFill/>
          <a:ln/>
        </p:spPr>
        <p:txBody>
          <a:bodyPr wrap="none" lIns="0" tIns="0" rIns="0" bIns="0" rtlCol="0" anchor="ctr"/>
          <a:lstStyle/>
          <a:p>
            <a:pPr marL="0" indent="0" algn="l">
              <a:lnSpc>
                <a:spcPts val="2791"/>
              </a:lnSpc>
              <a:buNone/>
            </a:pPr>
            <a:r>
              <a:rPr lang="en-US" sz="2233" dirty="0">
                <a:solidFill>
                  <a:srgbClr val="000000"/>
                </a:solidFill>
                <a:latin typeface="componentFont" pitchFamily="34" charset="0"/>
                <a:ea typeface="componentFont" pitchFamily="34" charset="-122"/>
                <a:cs typeface="componentFont" pitchFamily="34" charset="-120"/>
              </a:rPr>
              <a:t>Operational Visibility</a:t>
            </a:r>
            <a:endParaRPr lang="en-US" sz="2233" dirty="0"/>
          </a:p>
        </p:txBody>
      </p:sp>
      <p:sp>
        <p:nvSpPr>
          <p:cNvPr id="18" name="Text 8"/>
          <p:cNvSpPr/>
          <p:nvPr/>
        </p:nvSpPr>
        <p:spPr>
          <a:xfrm>
            <a:off x="8165592" y="5793821"/>
            <a:ext cx="5671200"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Enhanced monitoring and logging functions unavailable in basic network setups.</a:t>
            </a:r>
            <a:endParaRPr lang="en-US" sz="1786"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4174"/>
          </a:xfrm>
          <a:prstGeom prst="rect">
            <a:avLst/>
          </a:prstGeom>
        </p:spPr>
      </p:pic>
      <p:pic>
        <p:nvPicPr>
          <p:cNvPr id="4" name="Image 2" descr="preencoded.png"/>
          <p:cNvPicPr>
            <a:picLocks noChangeAspect="1"/>
          </p:cNvPicPr>
          <p:nvPr/>
        </p:nvPicPr>
        <p:blipFill>
          <a:blip r:embed="rId5"/>
          <a:stretch>
            <a:fillRect/>
          </a:stretch>
        </p:blipFill>
        <p:spPr>
          <a:xfrm>
            <a:off x="793699" y="4974245"/>
            <a:ext cx="4196364" cy="835670"/>
          </a:xfrm>
          <a:prstGeom prst="rect">
            <a:avLst/>
          </a:prstGeom>
        </p:spPr>
      </p:pic>
      <p:pic>
        <p:nvPicPr>
          <p:cNvPr id="5" name="Image 3" descr="preencoded.png"/>
          <p:cNvPicPr>
            <a:picLocks noChangeAspect="1"/>
          </p:cNvPicPr>
          <p:nvPr/>
        </p:nvPicPr>
        <p:blipFill>
          <a:blip r:embed="rId5"/>
          <a:stretch>
            <a:fillRect/>
          </a:stretch>
        </p:blipFill>
        <p:spPr>
          <a:xfrm>
            <a:off x="5216835" y="4974245"/>
            <a:ext cx="4196639" cy="835670"/>
          </a:xfrm>
          <a:prstGeom prst="rect">
            <a:avLst/>
          </a:prstGeom>
        </p:spPr>
      </p:pic>
      <p:pic>
        <p:nvPicPr>
          <p:cNvPr id="6" name="Image 4" descr="preencoded.png"/>
          <p:cNvPicPr>
            <a:picLocks noChangeAspect="1"/>
          </p:cNvPicPr>
          <p:nvPr/>
        </p:nvPicPr>
        <p:blipFill>
          <a:blip r:embed="rId5"/>
          <a:stretch>
            <a:fillRect/>
          </a:stretch>
        </p:blipFill>
        <p:spPr>
          <a:xfrm>
            <a:off x="9640153" y="4974245"/>
            <a:ext cx="4196364" cy="835670"/>
          </a:xfrm>
          <a:prstGeom prst="rect">
            <a:avLst/>
          </a:prstGeom>
        </p:spPr>
      </p:pic>
      <p:pic>
        <p:nvPicPr>
          <p:cNvPr id="7" name="Image 5" descr="preencoded.png"/>
          <p:cNvPicPr>
            <a:picLocks noChangeAspect="1"/>
          </p:cNvPicPr>
          <p:nvPr/>
        </p:nvPicPr>
        <p:blipFill>
          <a:blip r:embed="rId6"/>
          <a:stretch>
            <a:fillRect/>
          </a:stretch>
        </p:blipFill>
        <p:spPr>
          <a:xfrm>
            <a:off x="1530797" y="5052060"/>
            <a:ext cx="3459358" cy="835670"/>
          </a:xfrm>
          <a:prstGeom prst="rect">
            <a:avLst/>
          </a:prstGeom>
        </p:spPr>
      </p:pic>
      <p:pic>
        <p:nvPicPr>
          <p:cNvPr id="8" name="Image 6" descr="preencoded.png"/>
          <p:cNvPicPr>
            <a:picLocks noChangeAspect="1"/>
          </p:cNvPicPr>
          <p:nvPr/>
        </p:nvPicPr>
        <p:blipFill>
          <a:blip r:embed="rId6"/>
          <a:stretch>
            <a:fillRect/>
          </a:stretch>
        </p:blipFill>
        <p:spPr>
          <a:xfrm>
            <a:off x="5953933" y="5052060"/>
            <a:ext cx="3459541" cy="835670"/>
          </a:xfrm>
          <a:prstGeom prst="rect">
            <a:avLst/>
          </a:prstGeom>
        </p:spPr>
      </p:pic>
      <p:pic>
        <p:nvPicPr>
          <p:cNvPr id="9" name="Image 7" descr="preencoded.png"/>
          <p:cNvPicPr>
            <a:picLocks noChangeAspect="1"/>
          </p:cNvPicPr>
          <p:nvPr/>
        </p:nvPicPr>
        <p:blipFill>
          <a:blip r:embed="rId6"/>
          <a:stretch>
            <a:fillRect/>
          </a:stretch>
        </p:blipFill>
        <p:spPr>
          <a:xfrm>
            <a:off x="10377251" y="5052060"/>
            <a:ext cx="3459358" cy="835670"/>
          </a:xfrm>
          <a:prstGeom prst="rect">
            <a:avLst/>
          </a:prstGeom>
        </p:spPr>
      </p:pic>
      <p:pic>
        <p:nvPicPr>
          <p:cNvPr id="10" name="Image 8" descr="preencoded.png"/>
          <p:cNvPicPr>
            <a:picLocks noChangeAspect="1"/>
          </p:cNvPicPr>
          <p:nvPr/>
        </p:nvPicPr>
        <p:blipFill>
          <a:blip r:embed="rId7"/>
          <a:stretch>
            <a:fillRect/>
          </a:stretch>
        </p:blipFill>
        <p:spPr>
          <a:xfrm>
            <a:off x="778794" y="4959340"/>
            <a:ext cx="540228" cy="540228"/>
          </a:xfrm>
          <a:prstGeom prst="rect">
            <a:avLst/>
          </a:prstGeom>
        </p:spPr>
      </p:pic>
      <p:pic>
        <p:nvPicPr>
          <p:cNvPr id="11" name="Image 9" descr="preencoded.png"/>
          <p:cNvPicPr>
            <a:picLocks noChangeAspect="1"/>
          </p:cNvPicPr>
          <p:nvPr/>
        </p:nvPicPr>
        <p:blipFill>
          <a:blip r:embed="rId7"/>
          <a:stretch>
            <a:fillRect/>
          </a:stretch>
        </p:blipFill>
        <p:spPr>
          <a:xfrm>
            <a:off x="5201930" y="4959340"/>
            <a:ext cx="540228" cy="540228"/>
          </a:xfrm>
          <a:prstGeom prst="rect">
            <a:avLst/>
          </a:prstGeom>
        </p:spPr>
      </p:pic>
      <p:pic>
        <p:nvPicPr>
          <p:cNvPr id="12" name="Image 10" descr="preencoded.png"/>
          <p:cNvPicPr>
            <a:picLocks noChangeAspect="1"/>
          </p:cNvPicPr>
          <p:nvPr/>
        </p:nvPicPr>
        <p:blipFill>
          <a:blip r:embed="rId7"/>
          <a:stretch>
            <a:fillRect/>
          </a:stretch>
        </p:blipFill>
        <p:spPr>
          <a:xfrm>
            <a:off x="9625249" y="4959340"/>
            <a:ext cx="540228" cy="540228"/>
          </a:xfrm>
          <a:prstGeom prst="rect">
            <a:avLst/>
          </a:prstGeom>
        </p:spPr>
      </p:pic>
      <p:sp>
        <p:nvSpPr>
          <p:cNvPr id="13" name="Text 0"/>
          <p:cNvSpPr/>
          <p:nvPr/>
        </p:nvSpPr>
        <p:spPr>
          <a:xfrm>
            <a:off x="793699" y="3557016"/>
            <a:ext cx="13043093" cy="567019"/>
          </a:xfrm>
          <a:prstGeom prst="rect">
            <a:avLst/>
          </a:prstGeom>
          <a:noFill/>
          <a:ln/>
        </p:spPr>
        <p:txBody>
          <a:bodyPr wrap="non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Modified Security Topology and Enterprise Alignment</a:t>
            </a:r>
            <a:endParaRPr lang="en-US" sz="3572" dirty="0"/>
          </a:p>
        </p:txBody>
      </p:sp>
      <p:sp>
        <p:nvSpPr>
          <p:cNvPr id="14" name="Text 1"/>
          <p:cNvSpPr/>
          <p:nvPr/>
        </p:nvSpPr>
        <p:spPr>
          <a:xfrm>
            <a:off x="793699" y="4379062"/>
            <a:ext cx="13043093" cy="340065"/>
          </a:xfrm>
          <a:prstGeom prst="rect">
            <a:avLst/>
          </a:prstGeom>
          <a:noFill/>
          <a:ln/>
        </p:spPr>
        <p:txBody>
          <a:bodyPr wrap="non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structure was augmented to include:</a:t>
            </a:r>
            <a:endParaRPr lang="en-US" sz="1786" dirty="0"/>
          </a:p>
        </p:txBody>
      </p:sp>
      <p:sp>
        <p:nvSpPr>
          <p:cNvPr id="15" name="Text 2"/>
          <p:cNvSpPr/>
          <p:nvPr/>
        </p:nvSpPr>
        <p:spPr>
          <a:xfrm>
            <a:off x="950062" y="4983297"/>
            <a:ext cx="197419" cy="492222"/>
          </a:xfrm>
          <a:prstGeom prst="rect">
            <a:avLst/>
          </a:prstGeom>
          <a:noFill/>
          <a:ln/>
        </p:spPr>
        <p:txBody>
          <a:bodyPr wrap="none" lIns="0" tIns="0" rIns="0" bIns="0" rtlCol="0" anchor="ctr"/>
          <a:lstStyle/>
          <a:p>
            <a:pPr marL="0" indent="0" algn="l">
              <a:lnSpc>
                <a:spcPts val="3215"/>
              </a:lnSpc>
              <a:buNone/>
            </a:pPr>
            <a:r>
              <a:rPr lang="en-US" sz="2679" dirty="0">
                <a:solidFill>
                  <a:srgbClr val="000000"/>
                </a:solidFill>
                <a:latin typeface="思源黑体-Medium" pitchFamily="34" charset="0"/>
                <a:ea typeface="思源黑体-Medium" pitchFamily="34" charset="-122"/>
                <a:cs typeface="思源黑体-Medium" pitchFamily="34" charset="-120"/>
              </a:rPr>
              <a:t>1</a:t>
            </a:r>
            <a:endParaRPr lang="en-US" sz="2679" dirty="0"/>
          </a:p>
        </p:txBody>
      </p:sp>
      <p:sp>
        <p:nvSpPr>
          <p:cNvPr id="16" name="Text 3"/>
          <p:cNvSpPr/>
          <p:nvPr/>
        </p:nvSpPr>
        <p:spPr>
          <a:xfrm>
            <a:off x="1530797" y="5052060"/>
            <a:ext cx="3459358"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componentFont" pitchFamily="34" charset="0"/>
                <a:ea typeface="componentFont" pitchFamily="34" charset="-122"/>
                <a:cs typeface="componentFont" pitchFamily="34" charset="-120"/>
              </a:rPr>
              <a:t>Security Management Server (A-SMS)</a:t>
            </a:r>
            <a:endParaRPr lang="en-US" sz="1786" dirty="0"/>
          </a:p>
        </p:txBody>
      </p:sp>
      <p:sp>
        <p:nvSpPr>
          <p:cNvPr id="17" name="Text 4"/>
          <p:cNvSpPr/>
          <p:nvPr/>
        </p:nvSpPr>
        <p:spPr>
          <a:xfrm>
            <a:off x="793699" y="6065032"/>
            <a:ext cx="13043093"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This topology alteration ensured that traffic through internal, DMZ, and external networks passed through A-GW, controlling inbound/outbound traffic in line with enterprise-specific policies.</a:t>
            </a:r>
            <a:endParaRPr lang="en-US" sz="1786" dirty="0"/>
          </a:p>
        </p:txBody>
      </p:sp>
      <p:sp>
        <p:nvSpPr>
          <p:cNvPr id="18" name="Text 5"/>
          <p:cNvSpPr/>
          <p:nvPr/>
        </p:nvSpPr>
        <p:spPr>
          <a:xfrm>
            <a:off x="5373197" y="4983297"/>
            <a:ext cx="197419" cy="492222"/>
          </a:xfrm>
          <a:prstGeom prst="rect">
            <a:avLst/>
          </a:prstGeom>
          <a:noFill/>
          <a:ln/>
        </p:spPr>
        <p:txBody>
          <a:bodyPr wrap="none" lIns="0" tIns="0" rIns="0" bIns="0" rtlCol="0" anchor="ctr"/>
          <a:lstStyle/>
          <a:p>
            <a:pPr marL="0" indent="0" algn="l">
              <a:lnSpc>
                <a:spcPts val="3215"/>
              </a:lnSpc>
              <a:buNone/>
            </a:pPr>
            <a:r>
              <a:rPr lang="en-US" sz="2679" dirty="0">
                <a:solidFill>
                  <a:srgbClr val="000000"/>
                </a:solidFill>
                <a:latin typeface="思源黑体-Medium" pitchFamily="34" charset="0"/>
                <a:ea typeface="思源黑体-Medium" pitchFamily="34" charset="-122"/>
                <a:cs typeface="思源黑体-Medium" pitchFamily="34" charset="-120"/>
              </a:rPr>
              <a:t>2</a:t>
            </a:r>
            <a:endParaRPr lang="en-US" sz="2679" dirty="0"/>
          </a:p>
        </p:txBody>
      </p:sp>
      <p:sp>
        <p:nvSpPr>
          <p:cNvPr id="19" name="Text 6"/>
          <p:cNvSpPr/>
          <p:nvPr/>
        </p:nvSpPr>
        <p:spPr>
          <a:xfrm>
            <a:off x="5953933" y="5052060"/>
            <a:ext cx="3459541" cy="340065"/>
          </a:xfrm>
          <a:prstGeom prst="rect">
            <a:avLst/>
          </a:prstGeom>
          <a:noFill/>
          <a:ln/>
        </p:spPr>
        <p:txBody>
          <a:bodyPr wrap="none" lIns="0" tIns="0" rIns="0" bIns="0" rtlCol="0" anchor="ctr"/>
          <a:lstStyle/>
          <a:p>
            <a:pPr marL="0" indent="0" algn="l">
              <a:lnSpc>
                <a:spcPts val="2233"/>
              </a:lnSpc>
              <a:buNone/>
            </a:pPr>
            <a:r>
              <a:rPr lang="en-US" sz="1786" dirty="0">
                <a:solidFill>
                  <a:srgbClr val="000000"/>
                </a:solidFill>
                <a:latin typeface="componentFont" pitchFamily="34" charset="0"/>
                <a:ea typeface="componentFont" pitchFamily="34" charset="-122"/>
                <a:cs typeface="componentFont" pitchFamily="34" charset="-120"/>
              </a:rPr>
              <a:t>Security Gateway (A-GW)</a:t>
            </a:r>
            <a:endParaRPr lang="en-US" sz="1786" dirty="0"/>
          </a:p>
        </p:txBody>
      </p:sp>
      <p:sp>
        <p:nvSpPr>
          <p:cNvPr id="20" name="Text 7"/>
          <p:cNvSpPr/>
          <p:nvPr/>
        </p:nvSpPr>
        <p:spPr>
          <a:xfrm>
            <a:off x="9796516" y="4983297"/>
            <a:ext cx="197419" cy="492222"/>
          </a:xfrm>
          <a:prstGeom prst="rect">
            <a:avLst/>
          </a:prstGeom>
          <a:noFill/>
          <a:ln/>
        </p:spPr>
        <p:txBody>
          <a:bodyPr wrap="none" lIns="0" tIns="0" rIns="0" bIns="0" rtlCol="0" anchor="ctr"/>
          <a:lstStyle/>
          <a:p>
            <a:pPr marL="0" indent="0" algn="l">
              <a:lnSpc>
                <a:spcPts val="3215"/>
              </a:lnSpc>
              <a:buNone/>
            </a:pPr>
            <a:r>
              <a:rPr lang="en-US" sz="2679" dirty="0">
                <a:solidFill>
                  <a:srgbClr val="000000"/>
                </a:solidFill>
                <a:latin typeface="思源黑体-Medium" pitchFamily="34" charset="0"/>
                <a:ea typeface="思源黑体-Medium" pitchFamily="34" charset="-122"/>
                <a:cs typeface="思源黑体-Medium" pitchFamily="34" charset="-120"/>
              </a:rPr>
              <a:t>3</a:t>
            </a:r>
            <a:endParaRPr lang="en-US" sz="2679" dirty="0"/>
          </a:p>
        </p:txBody>
      </p:sp>
      <p:sp>
        <p:nvSpPr>
          <p:cNvPr id="21" name="Text 8"/>
          <p:cNvSpPr/>
          <p:nvPr/>
        </p:nvSpPr>
        <p:spPr>
          <a:xfrm>
            <a:off x="10377251" y="5052060"/>
            <a:ext cx="3459358"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componentFont" pitchFamily="34" charset="0"/>
                <a:ea typeface="componentFont" pitchFamily="34" charset="-122"/>
                <a:cs typeface="componentFont" pitchFamily="34" charset="-120"/>
              </a:rPr>
              <a:t>A-GUI (Management Client Workstation)</a:t>
            </a:r>
            <a:endParaRPr lang="en-US" sz="1786"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6970563" y="1500988"/>
            <a:ext cx="6851051" cy="5230551"/>
          </a:xfrm>
          <a:prstGeom prst="rect">
            <a:avLst/>
          </a:prstGeom>
        </p:spPr>
      </p:pic>
      <p:sp>
        <p:nvSpPr>
          <p:cNvPr id="4" name="Text 0"/>
          <p:cNvSpPr/>
          <p:nvPr/>
        </p:nvSpPr>
        <p:spPr>
          <a:xfrm>
            <a:off x="808695" y="1500988"/>
            <a:ext cx="5481554" cy="2267895"/>
          </a:xfrm>
          <a:prstGeom prst="rect">
            <a:avLst/>
          </a:prstGeom>
          <a:noFill/>
          <a:ln/>
        </p:spPr>
        <p:txBody>
          <a:bodyPr wrap="squar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Installation and Configuration of the Security Management Server (A-SMS)</a:t>
            </a:r>
            <a:endParaRPr lang="en-US" sz="3572" dirty="0"/>
          </a:p>
        </p:txBody>
      </p:sp>
      <p:sp>
        <p:nvSpPr>
          <p:cNvPr id="5" name="Text 1"/>
          <p:cNvSpPr/>
          <p:nvPr/>
        </p:nvSpPr>
        <p:spPr>
          <a:xfrm>
            <a:off x="808695" y="3995288"/>
            <a:ext cx="5481554" cy="1359987"/>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Check Point Gaia R81.20 platform deployment commenced with the First-Time Configuration Wizard (FTW) to establish essential services configurations, DNS, and domain membership.</a:t>
            </a:r>
            <a:endParaRPr lang="en-US" sz="1786"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793699" y="4114160"/>
            <a:ext cx="5548854" cy="1190823"/>
          </a:xfrm>
          <a:prstGeom prst="rect">
            <a:avLst/>
          </a:prstGeom>
        </p:spPr>
      </p:pic>
      <p:pic>
        <p:nvPicPr>
          <p:cNvPr id="4" name="Image 2" descr="preencoded.png"/>
          <p:cNvPicPr>
            <a:picLocks noChangeAspect="1"/>
          </p:cNvPicPr>
          <p:nvPr/>
        </p:nvPicPr>
        <p:blipFill>
          <a:blip r:embed="rId5"/>
          <a:stretch>
            <a:fillRect/>
          </a:stretch>
        </p:blipFill>
        <p:spPr>
          <a:xfrm>
            <a:off x="793699" y="5479176"/>
            <a:ext cx="5548854" cy="1497056"/>
          </a:xfrm>
          <a:prstGeom prst="rect">
            <a:avLst/>
          </a:prstGeom>
        </p:spPr>
      </p:pic>
      <p:pic>
        <p:nvPicPr>
          <p:cNvPr id="5" name="Image 3" descr="preencoded.png"/>
          <p:cNvPicPr>
            <a:picLocks noChangeAspect="1"/>
          </p:cNvPicPr>
          <p:nvPr/>
        </p:nvPicPr>
        <p:blipFill>
          <a:blip r:embed="rId6"/>
          <a:stretch>
            <a:fillRect/>
          </a:stretch>
        </p:blipFill>
        <p:spPr>
          <a:xfrm>
            <a:off x="6940113" y="1406164"/>
            <a:ext cx="6881592" cy="5420015"/>
          </a:xfrm>
          <a:prstGeom prst="rect">
            <a:avLst/>
          </a:prstGeom>
        </p:spPr>
      </p:pic>
      <p:sp>
        <p:nvSpPr>
          <p:cNvPr id="6" name="Text 0"/>
          <p:cNvSpPr/>
          <p:nvPr/>
        </p:nvSpPr>
        <p:spPr>
          <a:xfrm>
            <a:off x="808695" y="1271199"/>
            <a:ext cx="5519044" cy="1531071"/>
          </a:xfrm>
          <a:prstGeom prst="rect">
            <a:avLst/>
          </a:prstGeom>
          <a:noFill/>
          <a:ln/>
        </p:spPr>
        <p:txBody>
          <a:bodyPr wrap="square" lIns="0" tIns="0" rIns="0" bIns="0" rtlCol="0" anchor="ctr"/>
          <a:lstStyle/>
          <a:p>
            <a:pPr marL="0" indent="0" algn="l">
              <a:lnSpc>
                <a:spcPts val="4019"/>
              </a:lnSpc>
              <a:buNone/>
            </a:pPr>
            <a:r>
              <a:rPr lang="en-US" sz="3215" dirty="0">
                <a:solidFill>
                  <a:srgbClr val="000000"/>
                </a:solidFill>
                <a:latin typeface="思源黑体-SemiBold" pitchFamily="34" charset="0"/>
                <a:ea typeface="思源黑体-SemiBold" pitchFamily="34" charset="-122"/>
                <a:cs typeface="思源黑体-SemiBold" pitchFamily="34" charset="-120"/>
              </a:rPr>
              <a:t>Configuration of Management Services, API and Administrative Roles</a:t>
            </a:r>
            <a:endParaRPr lang="en-US" sz="3215" dirty="0"/>
          </a:p>
        </p:txBody>
      </p:sp>
      <p:sp>
        <p:nvSpPr>
          <p:cNvPr id="7" name="Text 1"/>
          <p:cNvSpPr/>
          <p:nvPr/>
        </p:nvSpPr>
        <p:spPr>
          <a:xfrm>
            <a:off x="808695" y="3006364"/>
            <a:ext cx="5519044" cy="918606"/>
          </a:xfrm>
          <a:prstGeom prst="rect">
            <a:avLst/>
          </a:prstGeom>
          <a:noFill/>
          <a:ln/>
        </p:spPr>
        <p:txBody>
          <a:bodyPr wrap="square" lIns="0" tIns="0" rIns="0" bIns="0" rtlCol="0" anchor="ctr"/>
          <a:lstStyle/>
          <a:p>
            <a:pPr marL="0" indent="0" algn="l">
              <a:lnSpc>
                <a:spcPts val="2009"/>
              </a:lnSpc>
              <a:buNone/>
            </a:pPr>
            <a:r>
              <a:rPr lang="en-US" sz="1607" dirty="0">
                <a:solidFill>
                  <a:srgbClr val="000000"/>
                </a:solidFill>
                <a:latin typeface="思源黑体-Medium" pitchFamily="34" charset="0"/>
                <a:ea typeface="思源黑体-Medium" pitchFamily="34" charset="-122"/>
                <a:cs typeface="思源黑体-Medium" pitchFamily="34" charset="-120"/>
              </a:rPr>
              <a:t>The Gaia WebUI facilitated configuration for SmartConsole, emphasizing administrative access control and API activation for automation and topology discovery.</a:t>
            </a:r>
            <a:endParaRPr lang="en-US" sz="1607" dirty="0"/>
          </a:p>
        </p:txBody>
      </p:sp>
      <p:sp>
        <p:nvSpPr>
          <p:cNvPr id="8" name="Text 2"/>
          <p:cNvSpPr/>
          <p:nvPr/>
        </p:nvSpPr>
        <p:spPr>
          <a:xfrm>
            <a:off x="1027694" y="4348063"/>
            <a:ext cx="5080955" cy="318851"/>
          </a:xfrm>
          <a:prstGeom prst="rect">
            <a:avLst/>
          </a:prstGeom>
          <a:noFill/>
          <a:ln/>
        </p:spPr>
        <p:txBody>
          <a:bodyPr wrap="none" lIns="0" tIns="0" rIns="0" bIns="0" rtlCol="0" anchor="ctr"/>
          <a:lstStyle/>
          <a:p>
            <a:pPr marL="0" indent="0" algn="l">
              <a:lnSpc>
                <a:spcPts val="2512"/>
              </a:lnSpc>
              <a:buNone/>
            </a:pPr>
            <a:r>
              <a:rPr lang="en-US" sz="2009" dirty="0">
                <a:solidFill>
                  <a:srgbClr val="000000"/>
                </a:solidFill>
                <a:latin typeface="componentFont" pitchFamily="34" charset="0"/>
                <a:ea typeface="componentFont" pitchFamily="34" charset="-122"/>
                <a:cs typeface="componentFont" pitchFamily="34" charset="-120"/>
              </a:rPr>
              <a:t>Management Interface</a:t>
            </a:r>
            <a:endParaRPr lang="en-US" sz="2009" dirty="0"/>
          </a:p>
        </p:txBody>
      </p:sp>
      <p:sp>
        <p:nvSpPr>
          <p:cNvPr id="9" name="Text 3"/>
          <p:cNvSpPr/>
          <p:nvPr/>
        </p:nvSpPr>
        <p:spPr>
          <a:xfrm>
            <a:off x="1027694" y="4764756"/>
            <a:ext cx="5080955" cy="306233"/>
          </a:xfrm>
          <a:prstGeom prst="rect">
            <a:avLst/>
          </a:prstGeom>
          <a:noFill/>
          <a:ln/>
        </p:spPr>
        <p:txBody>
          <a:bodyPr wrap="none" lIns="0" tIns="0" rIns="0" bIns="0" rtlCol="0" anchor="ctr"/>
          <a:lstStyle/>
          <a:p>
            <a:pPr marL="0" indent="0" algn="l">
              <a:lnSpc>
                <a:spcPts val="2009"/>
              </a:lnSpc>
              <a:buNone/>
            </a:pPr>
            <a:r>
              <a:rPr lang="en-US" sz="1607" dirty="0">
                <a:solidFill>
                  <a:srgbClr val="000000"/>
                </a:solidFill>
                <a:latin typeface="思源黑体-Medium" pitchFamily="34" charset="0"/>
                <a:ea typeface="思源黑体-Medium" pitchFamily="34" charset="-122"/>
                <a:cs typeface="思源黑体-Medium" pitchFamily="34" charset="-120"/>
              </a:rPr>
              <a:t>Confirmed IPv4 address allocation.</a:t>
            </a:r>
            <a:endParaRPr lang="en-US" sz="1607" dirty="0"/>
          </a:p>
        </p:txBody>
      </p:sp>
      <p:sp>
        <p:nvSpPr>
          <p:cNvPr id="10" name="Text 4"/>
          <p:cNvSpPr/>
          <p:nvPr/>
        </p:nvSpPr>
        <p:spPr>
          <a:xfrm>
            <a:off x="1027694" y="5713171"/>
            <a:ext cx="5080955" cy="318851"/>
          </a:xfrm>
          <a:prstGeom prst="rect">
            <a:avLst/>
          </a:prstGeom>
          <a:noFill/>
          <a:ln/>
        </p:spPr>
        <p:txBody>
          <a:bodyPr wrap="none" lIns="0" tIns="0" rIns="0" bIns="0" rtlCol="0" anchor="ctr"/>
          <a:lstStyle/>
          <a:p>
            <a:pPr marL="0" indent="0" algn="l">
              <a:lnSpc>
                <a:spcPts val="2512"/>
              </a:lnSpc>
              <a:buNone/>
            </a:pPr>
            <a:r>
              <a:rPr lang="en-US" sz="2009" dirty="0">
                <a:solidFill>
                  <a:srgbClr val="000000"/>
                </a:solidFill>
                <a:latin typeface="componentFont" pitchFamily="34" charset="0"/>
                <a:ea typeface="componentFont" pitchFamily="34" charset="-122"/>
                <a:cs typeface="componentFont" pitchFamily="34" charset="-120"/>
              </a:rPr>
              <a:t>Administrative Separation</a:t>
            </a:r>
            <a:endParaRPr lang="en-US" sz="2009" dirty="0"/>
          </a:p>
        </p:txBody>
      </p:sp>
      <p:sp>
        <p:nvSpPr>
          <p:cNvPr id="11" name="Text 5"/>
          <p:cNvSpPr/>
          <p:nvPr/>
        </p:nvSpPr>
        <p:spPr>
          <a:xfrm>
            <a:off x="1027694" y="6129863"/>
            <a:ext cx="5080955" cy="612465"/>
          </a:xfrm>
          <a:prstGeom prst="rect">
            <a:avLst/>
          </a:prstGeom>
          <a:noFill/>
          <a:ln/>
        </p:spPr>
        <p:txBody>
          <a:bodyPr wrap="square" lIns="0" tIns="0" rIns="0" bIns="0" rtlCol="0" anchor="ctr"/>
          <a:lstStyle/>
          <a:p>
            <a:pPr marL="0" indent="0" algn="l">
              <a:lnSpc>
                <a:spcPts val="2009"/>
              </a:lnSpc>
              <a:buNone/>
            </a:pPr>
            <a:r>
              <a:rPr lang="en-US" sz="1607" dirty="0">
                <a:solidFill>
                  <a:srgbClr val="000000"/>
                </a:solidFill>
                <a:latin typeface="思源黑体-Medium" pitchFamily="34" charset="0"/>
                <a:ea typeface="思源黑体-Medium" pitchFamily="34" charset="-122"/>
                <a:cs typeface="思源黑体-Medium" pitchFamily="34" charset="-120"/>
              </a:rPr>
              <a:t>Enabled access controls aligned with the principle of least privilege.</a:t>
            </a:r>
            <a:endParaRPr lang="en-US" sz="1607"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793699" y="4067800"/>
            <a:ext cx="5511363" cy="1656436"/>
          </a:xfrm>
          <a:prstGeom prst="rect">
            <a:avLst/>
          </a:prstGeom>
        </p:spPr>
      </p:pic>
      <p:pic>
        <p:nvPicPr>
          <p:cNvPr id="4" name="Image 2" descr="preencoded.png"/>
          <p:cNvPicPr>
            <a:picLocks noChangeAspect="1"/>
          </p:cNvPicPr>
          <p:nvPr/>
        </p:nvPicPr>
        <p:blipFill>
          <a:blip r:embed="rId5"/>
          <a:stretch>
            <a:fillRect/>
          </a:stretch>
        </p:blipFill>
        <p:spPr>
          <a:xfrm>
            <a:off x="6970563" y="1475842"/>
            <a:ext cx="6851051" cy="5280934"/>
          </a:xfrm>
          <a:prstGeom prst="rect">
            <a:avLst/>
          </a:prstGeom>
        </p:spPr>
      </p:pic>
      <p:sp>
        <p:nvSpPr>
          <p:cNvPr id="5" name="Text 0"/>
          <p:cNvSpPr/>
          <p:nvPr/>
        </p:nvSpPr>
        <p:spPr>
          <a:xfrm>
            <a:off x="808695" y="1475842"/>
            <a:ext cx="5481554" cy="1133947"/>
          </a:xfrm>
          <a:prstGeom prst="rect">
            <a:avLst/>
          </a:prstGeom>
          <a:noFill/>
          <a:ln/>
        </p:spPr>
        <p:txBody>
          <a:bodyPr wrap="square" lIns="0" tIns="0" rIns="0" bIns="0" rtlCol="0" anchor="ctr"/>
          <a:lstStyle/>
          <a:p>
            <a:pPr marL="0" indent="0" algn="l">
              <a:lnSpc>
                <a:spcPts val="4465"/>
              </a:lnSpc>
              <a:buNone/>
            </a:pPr>
            <a:r>
              <a:rPr lang="en-US" sz="3572" dirty="0">
                <a:solidFill>
                  <a:srgbClr val="000000"/>
                </a:solidFill>
                <a:latin typeface="思源黑体-SemiBold" pitchFamily="34" charset="0"/>
                <a:ea typeface="思源黑体-SemiBold" pitchFamily="34" charset="-122"/>
                <a:cs typeface="思源黑体-SemiBold" pitchFamily="34" charset="-120"/>
              </a:rPr>
              <a:t>Deployment of the Security Gateway (A-GW)</a:t>
            </a:r>
            <a:endParaRPr lang="en-US" sz="3572" dirty="0"/>
          </a:p>
        </p:txBody>
      </p:sp>
      <p:sp>
        <p:nvSpPr>
          <p:cNvPr id="6" name="Text 1"/>
          <p:cNvSpPr/>
          <p:nvPr/>
        </p:nvSpPr>
        <p:spPr>
          <a:xfrm>
            <a:off x="808695" y="2836194"/>
            <a:ext cx="5481554" cy="1020013"/>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A-GW balanced firewall policies and NAT, enabling secure segmentation across networks while integrating into the existing architecture.</a:t>
            </a:r>
            <a:endParaRPr lang="en-US" sz="1786" dirty="0"/>
          </a:p>
        </p:txBody>
      </p:sp>
      <p:sp>
        <p:nvSpPr>
          <p:cNvPr id="7" name="Text 2"/>
          <p:cNvSpPr/>
          <p:nvPr/>
        </p:nvSpPr>
        <p:spPr>
          <a:xfrm>
            <a:off x="1050280" y="4324380"/>
            <a:ext cx="4998293" cy="354513"/>
          </a:xfrm>
          <a:prstGeom prst="rect">
            <a:avLst/>
          </a:prstGeom>
          <a:noFill/>
          <a:ln/>
        </p:spPr>
        <p:txBody>
          <a:bodyPr wrap="none" lIns="0" tIns="0" rIns="0" bIns="0" rtlCol="0" anchor="ctr"/>
          <a:lstStyle/>
          <a:p>
            <a:pPr marL="0" indent="0" algn="l">
              <a:lnSpc>
                <a:spcPts val="2791"/>
              </a:lnSpc>
              <a:buNone/>
            </a:pPr>
            <a:r>
              <a:rPr lang="en-US" sz="2233" dirty="0">
                <a:solidFill>
                  <a:srgbClr val="000000"/>
                </a:solidFill>
                <a:latin typeface="componentFont" pitchFamily="34" charset="0"/>
                <a:ea typeface="componentFont" pitchFamily="34" charset="-122"/>
                <a:cs typeface="componentFont" pitchFamily="34" charset="-120"/>
              </a:rPr>
              <a:t>Network Interfaces Configuration</a:t>
            </a:r>
            <a:endParaRPr lang="en-US" sz="2233" dirty="0"/>
          </a:p>
        </p:txBody>
      </p:sp>
      <p:sp>
        <p:nvSpPr>
          <p:cNvPr id="8" name="Text 3"/>
          <p:cNvSpPr/>
          <p:nvPr/>
        </p:nvSpPr>
        <p:spPr>
          <a:xfrm>
            <a:off x="1050280" y="4787616"/>
            <a:ext cx="4998293"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management interface was set to ensure connectivity and appropriate routing.</a:t>
            </a:r>
            <a:endParaRPr lang="en-US" sz="178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pic>
        <p:nvPicPr>
          <p:cNvPr id="4" name="Image 2" descr="preencoded.png"/>
          <p:cNvPicPr>
            <a:picLocks noChangeAspect="1"/>
          </p:cNvPicPr>
          <p:nvPr/>
        </p:nvPicPr>
        <p:blipFill>
          <a:blip r:embed="rId5"/>
          <a:stretch>
            <a:fillRect/>
          </a:stretch>
        </p:blipFill>
        <p:spPr>
          <a:xfrm>
            <a:off x="793699" y="6801856"/>
            <a:ext cx="13043093" cy="28255"/>
          </a:xfrm>
          <a:prstGeom prst="rect">
            <a:avLst/>
          </a:prstGeom>
        </p:spPr>
      </p:pic>
      <p:sp>
        <p:nvSpPr>
          <p:cNvPr id="5" name="Text 0"/>
          <p:cNvSpPr/>
          <p:nvPr/>
        </p:nvSpPr>
        <p:spPr>
          <a:xfrm>
            <a:off x="793699" y="1147023"/>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6" name="Text 1"/>
          <p:cNvSpPr/>
          <p:nvPr/>
        </p:nvSpPr>
        <p:spPr>
          <a:xfrm>
            <a:off x="793699" y="1742115"/>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7" name="Text 2"/>
          <p:cNvSpPr/>
          <p:nvPr/>
        </p:nvSpPr>
        <p:spPr>
          <a:xfrm>
            <a:off x="793699" y="2337298"/>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8" name="Text 3"/>
          <p:cNvSpPr/>
          <p:nvPr/>
        </p:nvSpPr>
        <p:spPr>
          <a:xfrm>
            <a:off x="793699" y="2932481"/>
            <a:ext cx="13043093" cy="978042"/>
          </a:xfrm>
          <a:prstGeom prst="rect">
            <a:avLst/>
          </a:prstGeom>
          <a:noFill/>
          <a:ln/>
        </p:spPr>
        <p:txBody>
          <a:bodyPr wrap="none" lIns="0" tIns="0" rIns="0" bIns="0" rtlCol="0" anchor="ctr"/>
          <a:lstStyle/>
          <a:p>
            <a:pPr marL="0" indent="0" algn="l">
              <a:lnSpc>
                <a:spcPts val="7702"/>
              </a:lnSpc>
              <a:buNone/>
            </a:pPr>
            <a:r>
              <a:rPr lang="en-US" sz="6162" i="1" dirty="0">
                <a:solidFill>
                  <a:srgbClr val="000000"/>
                </a:solidFill>
                <a:latin typeface="思源黑体-SemiBold" pitchFamily="34" charset="0"/>
                <a:ea typeface="思源黑体-SemiBold" pitchFamily="34" charset="-122"/>
                <a:cs typeface="思源黑体-SemiBold" pitchFamily="34" charset="-120"/>
              </a:rPr>
              <a:t>04</a:t>
            </a:r>
            <a:endParaRPr lang="en-US" sz="6162" dirty="0"/>
          </a:p>
        </p:txBody>
      </p:sp>
      <p:sp>
        <p:nvSpPr>
          <p:cNvPr id="9" name="Text 4"/>
          <p:cNvSpPr/>
          <p:nvPr/>
        </p:nvSpPr>
        <p:spPr>
          <a:xfrm>
            <a:off x="793699" y="4165641"/>
            <a:ext cx="13043093" cy="1417320"/>
          </a:xfrm>
          <a:prstGeom prst="rect">
            <a:avLst/>
          </a:prstGeom>
          <a:noFill/>
          <a:ln/>
        </p:spPr>
        <p:txBody>
          <a:bodyPr wrap="squar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Evaluation, Critical Reflection &amp; Research Integration</a:t>
            </a:r>
            <a:endParaRPr lang="en-US" sz="4465" dirty="0"/>
          </a:p>
        </p:txBody>
      </p:sp>
      <p:sp>
        <p:nvSpPr>
          <p:cNvPr id="10" name="Text 5"/>
          <p:cNvSpPr/>
          <p:nvPr/>
        </p:nvSpPr>
        <p:spPr>
          <a:xfrm>
            <a:off x="793699" y="5838078"/>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 </a:t>
            </a:r>
            <a:endParaRPr lang="en-US" sz="446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2394174"/>
          </a:xfrm>
          <a:prstGeom prst="rect">
            <a:avLst/>
          </a:prstGeom>
        </p:spPr>
      </p:pic>
      <p:sp>
        <p:nvSpPr>
          <p:cNvPr id="4" name="Text 0"/>
          <p:cNvSpPr/>
          <p:nvPr/>
        </p:nvSpPr>
        <p:spPr>
          <a:xfrm>
            <a:off x="793699" y="3337194"/>
            <a:ext cx="13043093" cy="1417320"/>
          </a:xfrm>
          <a:prstGeom prst="rect">
            <a:avLst/>
          </a:prstGeom>
          <a:noFill/>
          <a:ln/>
        </p:spPr>
        <p:txBody>
          <a:bodyPr wrap="square" lIns="0" tIns="0" rIns="0" bIns="0" rtlCol="0" anchor="ctr"/>
          <a:lstStyle/>
          <a:p>
            <a:pPr marL="0" indent="0" algn="l">
              <a:lnSpc>
                <a:spcPts val="5581"/>
              </a:lnSpc>
              <a:buNone/>
            </a:pPr>
            <a:r>
              <a:rPr lang="en-US" sz="4465" dirty="0">
                <a:solidFill>
                  <a:srgbClr val="000000"/>
                </a:solidFill>
                <a:latin typeface="思源黑体-SemiBold" pitchFamily="34" charset="0"/>
                <a:ea typeface="思源黑体-SemiBold" pitchFamily="34" charset="-122"/>
                <a:cs typeface="思源黑体-SemiBold" pitchFamily="34" charset="-120"/>
              </a:rPr>
              <a:t>Evaluation, Critical Reflection &amp; Research Integration</a:t>
            </a:r>
            <a:endParaRPr lang="en-US" sz="4465" dirty="0"/>
          </a:p>
        </p:txBody>
      </p:sp>
      <p:sp>
        <p:nvSpPr>
          <p:cNvPr id="5" name="Text 1"/>
          <p:cNvSpPr/>
          <p:nvPr/>
        </p:nvSpPr>
        <p:spPr>
          <a:xfrm>
            <a:off x="793699" y="5009632"/>
            <a:ext cx="13043093" cy="1020013"/>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implementation of Check Point Gaia R81.20 yielded notable security enhancements, transitioning from a permissive to a centralized control environment. The deployment demonstrated that security measures must integrate with functionality rather than operate reactively.</a:t>
            </a:r>
            <a:endParaRPr lang="en-US" sz="1786" dirty="0"/>
          </a:p>
        </p:txBody>
      </p:sp>
      <p:sp>
        <p:nvSpPr>
          <p:cNvPr id="6" name="Text 2"/>
          <p:cNvSpPr/>
          <p:nvPr/>
        </p:nvSpPr>
        <p:spPr>
          <a:xfrm>
            <a:off x="793699" y="6284763"/>
            <a:ext cx="13043093" cy="680039"/>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The engagement with unified policy management, segmentation, and identity-aware enforcement aligns with modern enterprise security practices as validated through various industry literatures.</a:t>
            </a:r>
            <a:endParaRPr lang="en-US" sz="1786"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pic>
        <p:nvPicPr>
          <p:cNvPr id="4" name="Image 2" descr="preencoded.png"/>
          <p:cNvPicPr>
            <a:picLocks noChangeAspect="1"/>
          </p:cNvPicPr>
          <p:nvPr/>
        </p:nvPicPr>
        <p:blipFill>
          <a:blip r:embed="rId5"/>
          <a:stretch>
            <a:fillRect/>
          </a:stretch>
        </p:blipFill>
        <p:spPr>
          <a:xfrm>
            <a:off x="793699" y="6447709"/>
            <a:ext cx="13043093" cy="28255"/>
          </a:xfrm>
          <a:prstGeom prst="rect">
            <a:avLst/>
          </a:prstGeom>
        </p:spPr>
      </p:pic>
      <p:sp>
        <p:nvSpPr>
          <p:cNvPr id="5" name="Text 0"/>
          <p:cNvSpPr/>
          <p:nvPr/>
        </p:nvSpPr>
        <p:spPr>
          <a:xfrm>
            <a:off x="793699" y="1501445"/>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6" name="Text 1"/>
          <p:cNvSpPr/>
          <p:nvPr/>
        </p:nvSpPr>
        <p:spPr>
          <a:xfrm>
            <a:off x="793699" y="2096628"/>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7" name="Text 2"/>
          <p:cNvSpPr/>
          <p:nvPr/>
        </p:nvSpPr>
        <p:spPr>
          <a:xfrm>
            <a:off x="793699" y="2691719"/>
            <a:ext cx="13043093" cy="340065"/>
          </a:xfrm>
          <a:prstGeom prst="rect">
            <a:avLst/>
          </a:prstGeom>
          <a:noFill/>
          <a:ln/>
        </p:spPr>
        <p:txBody>
          <a:bodyPr wrap="none" lIns="0" tIns="0" rIns="0" bIns="0" rtlCol="0" anchor="ctr"/>
          <a:lstStyle/>
          <a:p>
            <a:pPr marL="0" indent="0" algn="l">
              <a:lnSpc>
                <a:spcPts val="2233"/>
              </a:lnSpc>
              <a:buNone/>
            </a:pPr>
            <a:endParaRPr lang="en-US" sz="1786" dirty="0"/>
          </a:p>
        </p:txBody>
      </p:sp>
      <p:sp>
        <p:nvSpPr>
          <p:cNvPr id="8" name="Text 3"/>
          <p:cNvSpPr/>
          <p:nvPr/>
        </p:nvSpPr>
        <p:spPr>
          <a:xfrm>
            <a:off x="793699" y="3286902"/>
            <a:ext cx="13043093" cy="978042"/>
          </a:xfrm>
          <a:prstGeom prst="rect">
            <a:avLst/>
          </a:prstGeom>
          <a:noFill/>
          <a:ln/>
        </p:spPr>
        <p:txBody>
          <a:bodyPr wrap="none" lIns="0" tIns="0" rIns="0" bIns="0" rtlCol="0" anchor="ctr"/>
          <a:lstStyle/>
          <a:p>
            <a:pPr marL="0" indent="0" algn="l">
              <a:lnSpc>
                <a:spcPts val="7702"/>
              </a:lnSpc>
              <a:buNone/>
            </a:pPr>
            <a:r>
              <a:rPr lang="en-US" sz="6162" i="1" dirty="0">
                <a:solidFill>
                  <a:srgbClr val="000000"/>
                </a:solidFill>
                <a:latin typeface="思源黑体-SemiBold" pitchFamily="34" charset="0"/>
                <a:ea typeface="思源黑体-SemiBold" pitchFamily="34" charset="-122"/>
                <a:cs typeface="思源黑体-SemiBold" pitchFamily="34" charset="-120"/>
              </a:rPr>
              <a:t>05</a:t>
            </a:r>
            <a:endParaRPr lang="en-US" sz="6162" dirty="0"/>
          </a:p>
        </p:txBody>
      </p:sp>
      <p:sp>
        <p:nvSpPr>
          <p:cNvPr id="9" name="Text 4"/>
          <p:cNvSpPr/>
          <p:nvPr/>
        </p:nvSpPr>
        <p:spPr>
          <a:xfrm>
            <a:off x="793699" y="4520062"/>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Conclusion</a:t>
            </a:r>
            <a:endParaRPr lang="en-US" sz="4465" dirty="0"/>
          </a:p>
        </p:txBody>
      </p:sp>
      <p:sp>
        <p:nvSpPr>
          <p:cNvPr id="10" name="Text 5"/>
          <p:cNvSpPr/>
          <p:nvPr/>
        </p:nvSpPr>
        <p:spPr>
          <a:xfrm>
            <a:off x="793699" y="5483840"/>
            <a:ext cx="13043093" cy="708660"/>
          </a:xfrm>
          <a:prstGeom prst="rect">
            <a:avLst/>
          </a:prstGeom>
          <a:noFill/>
          <a:ln/>
        </p:spPr>
        <p:txBody>
          <a:bodyPr wrap="none" lIns="0" tIns="0" rIns="0" bIns="0" rtlCol="0" anchor="ctr"/>
          <a:lstStyle/>
          <a:p>
            <a:pPr marL="0" indent="0" algn="l">
              <a:lnSpc>
                <a:spcPts val="5581"/>
              </a:lnSpc>
              <a:buNone/>
            </a:pPr>
            <a:r>
              <a:rPr lang="en-US" sz="4465" i="1" dirty="0">
                <a:solidFill>
                  <a:srgbClr val="000000"/>
                </a:solidFill>
                <a:latin typeface="思源黑体-SemiBold" pitchFamily="34" charset="0"/>
                <a:ea typeface="思源黑体-SemiBold" pitchFamily="34" charset="-122"/>
                <a:cs typeface="思源黑体-SemiBold" pitchFamily="34" charset="-120"/>
              </a:rPr>
              <a:t> </a:t>
            </a:r>
            <a:endParaRPr lang="en-US" sz="4465"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9655973" y="0"/>
            <a:ext cx="4974245" cy="8232435"/>
          </a:xfrm>
          <a:prstGeom prst="rect">
            <a:avLst/>
          </a:prstGeom>
        </p:spPr>
      </p:pic>
      <p:sp>
        <p:nvSpPr>
          <p:cNvPr id="4" name="Text 0"/>
          <p:cNvSpPr/>
          <p:nvPr/>
        </p:nvSpPr>
        <p:spPr>
          <a:xfrm>
            <a:off x="793699" y="2486711"/>
            <a:ext cx="8068666" cy="708660"/>
          </a:xfrm>
          <a:prstGeom prst="rect">
            <a:avLst/>
          </a:prstGeom>
          <a:noFill/>
          <a:ln/>
        </p:spPr>
        <p:txBody>
          <a:bodyPr wrap="none" lIns="0" tIns="0" rIns="0" bIns="0" rtlCol="0" anchor="ctr"/>
          <a:lstStyle/>
          <a:p>
            <a:pPr marL="0" indent="0" algn="l">
              <a:lnSpc>
                <a:spcPts val="5581"/>
              </a:lnSpc>
              <a:buNone/>
            </a:pPr>
            <a:r>
              <a:rPr lang="en-US" sz="4465" dirty="0">
                <a:solidFill>
                  <a:srgbClr val="000000"/>
                </a:solidFill>
                <a:latin typeface="思源黑体-SemiBold" pitchFamily="34" charset="0"/>
                <a:ea typeface="思源黑体-SemiBold" pitchFamily="34" charset="-122"/>
                <a:cs typeface="思源黑体-SemiBold" pitchFamily="34" charset="-120"/>
              </a:rPr>
              <a:t>Conclusion</a:t>
            </a:r>
            <a:endParaRPr lang="en-US" sz="4465" dirty="0"/>
          </a:p>
        </p:txBody>
      </p:sp>
      <p:sp>
        <p:nvSpPr>
          <p:cNvPr id="5" name="Text 1"/>
          <p:cNvSpPr/>
          <p:nvPr/>
        </p:nvSpPr>
        <p:spPr>
          <a:xfrm>
            <a:off x="793699" y="3450488"/>
            <a:ext cx="8068666" cy="2039935"/>
          </a:xfrm>
          <a:prstGeom prst="rect">
            <a:avLst/>
          </a:prstGeom>
          <a:noFill/>
          <a:ln/>
        </p:spPr>
        <p:txBody>
          <a:bodyPr wrap="square" lIns="0" tIns="0" rIns="0" bIns="0" rtlCol="0" anchor="ctr"/>
          <a:lstStyle/>
          <a:p>
            <a:pPr marL="0" indent="0" algn="l">
              <a:lnSpc>
                <a:spcPts val="2233"/>
              </a:lnSpc>
              <a:buNone/>
            </a:pPr>
            <a:r>
              <a:rPr lang="en-US" sz="1786" dirty="0">
                <a:solidFill>
                  <a:srgbClr val="000000"/>
                </a:solidFill>
                <a:latin typeface="思源黑体-Medium" pitchFamily="34" charset="0"/>
                <a:ea typeface="思源黑体-Medium" pitchFamily="34" charset="-122"/>
                <a:cs typeface="思源黑体-Medium" pitchFamily="34" charset="-120"/>
              </a:rPr>
              <a:t>From the initial operational network design to the advanced security management through Check Point Gaia, the assessment illustrates the pivotal shift towards centralized control and policy enforcement, meeting contemporary standards for enterprise security management. Future expansions could include advanced policy implementations, highlighting the extensibility of Gaia within enterprise environments.</a:t>
            </a:r>
            <a:endParaRPr lang="en-US" sz="1786"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32435"/>
          </a:xfrm>
          <a:prstGeom prst="rect">
            <a:avLst/>
          </a:prstGeom>
        </p:spPr>
      </p:pic>
      <p:pic>
        <p:nvPicPr>
          <p:cNvPr id="3" name="Image 1" descr="preencoded.png"/>
          <p:cNvPicPr>
            <a:picLocks noChangeAspect="1"/>
          </p:cNvPicPr>
          <p:nvPr/>
        </p:nvPicPr>
        <p:blipFill>
          <a:blip r:embed="rId4"/>
          <a:stretch>
            <a:fillRect/>
          </a:stretch>
        </p:blipFill>
        <p:spPr>
          <a:xfrm>
            <a:off x="0" y="0"/>
            <a:ext cx="14630400" cy="8232435"/>
          </a:xfrm>
          <a:prstGeom prst="rect">
            <a:avLst/>
          </a:prstGeom>
        </p:spPr>
      </p:pic>
      <p:sp>
        <p:nvSpPr>
          <p:cNvPr id="4" name="Text 0"/>
          <p:cNvSpPr/>
          <p:nvPr/>
        </p:nvSpPr>
        <p:spPr>
          <a:xfrm>
            <a:off x="793699" y="3499683"/>
            <a:ext cx="13043093" cy="978042"/>
          </a:xfrm>
          <a:prstGeom prst="rect">
            <a:avLst/>
          </a:prstGeom>
          <a:noFill/>
          <a:ln/>
        </p:spPr>
        <p:txBody>
          <a:bodyPr wrap="none" lIns="0" tIns="0" rIns="0" bIns="0" rtlCol="0" anchor="ctr"/>
          <a:lstStyle/>
          <a:p>
            <a:pPr marL="0" indent="0" algn="ctr">
              <a:lnSpc>
                <a:spcPts val="7702"/>
              </a:lnSpc>
              <a:buNone/>
            </a:pPr>
            <a:r>
              <a:rPr lang="en-US" sz="6162" dirty="0">
                <a:solidFill>
                  <a:srgbClr val="000000"/>
                </a:solidFill>
                <a:latin typeface="思源黑体-SemiBold" pitchFamily="34" charset="0"/>
                <a:ea typeface="思源黑体-SemiBold" pitchFamily="34" charset="-122"/>
                <a:cs typeface="思源黑体-SemiBold" pitchFamily="34" charset="-120"/>
              </a:rPr>
              <a:t>Thank You</a:t>
            </a:r>
            <a:endParaRPr lang="en-US" sz="6162"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932</Words>
  <Application>Microsoft Office PowerPoint</Application>
  <PresentationFormat>Custom</PresentationFormat>
  <Paragraphs>113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componentFont</vt:lpstr>
      <vt:lpstr>思源黑体-Medium</vt:lpstr>
      <vt:lpstr>思源黑体-SemiBold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2026-01-21T23:57:43Z</dcterms:created>
  <dcterms:modified xsi:type="dcterms:W3CDTF">2026-01-22T10:03:27Z</dcterms:modified>
</cp:coreProperties>
</file>