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335" r:id="rId6"/>
    <p:sldId id="336" r:id="rId7"/>
    <p:sldId id="337" r:id="rId8"/>
    <p:sldId id="343" r:id="rId9"/>
    <p:sldId id="338" r:id="rId10"/>
    <p:sldId id="339" r:id="rId11"/>
    <p:sldId id="342" r:id="rId12"/>
    <p:sldId id="344" r:id="rId13"/>
    <p:sldId id="340" r:id="rId14"/>
    <p:sldId id="341" r:id="rId15"/>
    <p:sldId id="333" r:id="rId16"/>
    <p:sldId id="345" r:id="rId17"/>
    <p:sldId id="346" r:id="rId18"/>
    <p:sldId id="347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71" d="100"/>
          <a:sy n="71" d="100"/>
        </p:scale>
        <p:origin x="1134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A LEFT </a:t>
            </a:r>
            <a:r>
              <a:rPr lang="en-GB" baseline="0" dirty="0" smtClean="0"/>
              <a:t>JOIN is used because the question asks to show </a:t>
            </a:r>
            <a:r>
              <a:rPr lang="en-GB" u="sng" baseline="0" dirty="0" smtClean="0"/>
              <a:t>ALL</a:t>
            </a:r>
            <a:r>
              <a:rPr lang="en-GB" u="none" baseline="0" dirty="0" smtClean="0"/>
              <a:t> properties owned by Ella May and </a:t>
            </a:r>
            <a:r>
              <a:rPr lang="en-GB" u="sng" baseline="0" dirty="0" smtClean="0"/>
              <a:t>ANY</a:t>
            </a:r>
            <a:r>
              <a:rPr lang="en-GB" u="none" baseline="0" dirty="0" smtClean="0"/>
              <a:t> Leases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u="none" baseline="0" dirty="0" smtClean="0"/>
              <a:t>Using a left join will include all results from the table on the left side of the join (Property) even if they have a matching lease or not</a:t>
            </a:r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700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28-Nov-2016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TableNane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SET clause 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58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</a:t>
            </a:r>
            <a:r>
              <a:rPr lang="en-GB" dirty="0"/>
              <a:t> rows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are 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102821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Give </a:t>
            </a:r>
            <a:r>
              <a:rPr lang="en-GB" b="1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Promote Matthew Burrow (</a:t>
            </a:r>
            <a:r>
              <a:rPr lang="en-GB" dirty="0" err="1"/>
              <a:t>staffNo</a:t>
            </a:r>
            <a:r>
              <a:rPr lang="en-GB" dirty="0"/>
              <a:t>='S26009') to a Manager and increase his 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'S26009'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40906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a suitable query to list the manager bonus for Molly </a:t>
            </a:r>
            <a:r>
              <a:rPr lang="en-GB" dirty="0" err="1" smtClean="0"/>
              <a:t>Tuch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3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Molly </a:t>
            </a:r>
            <a:r>
              <a:rPr lang="en-GB" dirty="0" err="1"/>
              <a:t>Tuch</a:t>
            </a:r>
            <a:r>
              <a:rPr lang="en-GB" dirty="0"/>
              <a:t> currently has the lowest manager bonus, increase her Bonus amount by 10%;</a:t>
            </a:r>
          </a:p>
          <a:p>
            <a:pPr lvl="1"/>
            <a:r>
              <a:rPr lang="en-GB" dirty="0"/>
              <a:t>As you do not know Molly’s staff 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45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b="1" dirty="0" err="1">
                <a:solidFill>
                  <a:srgbClr val="FF0000"/>
                </a:solidFill>
                <a:latin typeface="Consolas" panose="020B0609020204030204" pitchFamily="49" charset="0"/>
              </a:rPr>
              <a:t>Tuch</a:t>
            </a:r>
            <a:r>
              <a:rPr lang="en-GB" sz="2400" b="1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irstName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astName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 err="1">
                <a:solidFill>
                  <a:srgbClr val="FF0000"/>
                </a:solidFill>
                <a:latin typeface="Consolas" panose="020B0609020204030204" pitchFamily="49" charset="0"/>
              </a:rPr>
              <a:t>Tuch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259632" y="2780928"/>
            <a:ext cx="7632848" cy="720080"/>
            <a:chOff x="1259632" y="2780928"/>
            <a:chExt cx="7632848" cy="720080"/>
          </a:xfrm>
        </p:grpSpPr>
        <p:sp>
          <p:nvSpPr>
            <p:cNvPr id="4" name="Rectangle 3"/>
            <p:cNvSpPr/>
            <p:nvPr/>
          </p:nvSpPr>
          <p:spPr>
            <a:xfrm>
              <a:off x="3779912" y="2780928"/>
              <a:ext cx="5112568" cy="360040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259632" y="3140968"/>
              <a:ext cx="7632848" cy="360040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Rectangle 5"/>
          <p:cNvSpPr/>
          <p:nvPr/>
        </p:nvSpPr>
        <p:spPr>
          <a:xfrm>
            <a:off x="1259632" y="4681736"/>
            <a:ext cx="7632848" cy="69148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18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Write a query to show </a:t>
            </a:r>
            <a:r>
              <a:rPr lang="en-GB" b="1" u="sng" dirty="0" smtClean="0"/>
              <a:t>all</a:t>
            </a:r>
            <a:r>
              <a:rPr lang="en-GB" dirty="0" smtClean="0"/>
              <a:t> the properties owned by Ella May and </a:t>
            </a:r>
            <a:r>
              <a:rPr lang="en-GB" b="1" u="sng" dirty="0" smtClean="0"/>
              <a:t>any</a:t>
            </a:r>
            <a:r>
              <a:rPr lang="en-GB" dirty="0" smtClean="0"/>
              <a:t> leases for these properties.</a:t>
            </a:r>
          </a:p>
          <a:p>
            <a:r>
              <a:rPr lang="en-GB" dirty="0" smtClean="0"/>
              <a:t>The query result should include: </a:t>
            </a:r>
            <a:r>
              <a:rPr lang="en-GB" dirty="0" err="1" smtClean="0"/>
              <a:t>OwnerNo</a:t>
            </a:r>
            <a:r>
              <a:rPr lang="en-GB" dirty="0" smtClean="0"/>
              <a:t>, </a:t>
            </a:r>
            <a:r>
              <a:rPr lang="en-GB" dirty="0" err="1" smtClean="0"/>
              <a:t>FirstName</a:t>
            </a:r>
            <a:r>
              <a:rPr lang="en-GB" dirty="0" smtClean="0"/>
              <a:t>, </a:t>
            </a:r>
            <a:r>
              <a:rPr lang="en-GB" dirty="0" err="1" smtClean="0"/>
              <a:t>LastName</a:t>
            </a:r>
            <a:r>
              <a:rPr lang="en-GB" dirty="0" smtClean="0"/>
              <a:t>, </a:t>
            </a:r>
            <a:r>
              <a:rPr lang="en-GB" dirty="0" err="1" smtClean="0"/>
              <a:t>PropertyNo</a:t>
            </a:r>
            <a:r>
              <a:rPr lang="en-GB" dirty="0" smtClean="0"/>
              <a:t>, </a:t>
            </a:r>
            <a:r>
              <a:rPr lang="en-GB" dirty="0" err="1" smtClean="0"/>
              <a:t>StreetAddress</a:t>
            </a:r>
            <a:r>
              <a:rPr lang="en-GB" dirty="0" smtClean="0"/>
              <a:t>, Postcode and Rent, </a:t>
            </a:r>
            <a:r>
              <a:rPr lang="en-GB" dirty="0" err="1" smtClean="0"/>
              <a:t>LeaseNo</a:t>
            </a:r>
            <a:r>
              <a:rPr lang="en-GB" dirty="0" smtClean="0"/>
              <a:t>, </a:t>
            </a:r>
            <a:r>
              <a:rPr lang="en-GB" dirty="0" err="1" smtClean="0"/>
              <a:t>RentStart</a:t>
            </a:r>
            <a:r>
              <a:rPr lang="en-GB" dirty="0" smtClean="0"/>
              <a:t> and </a:t>
            </a:r>
            <a:r>
              <a:rPr lang="en-GB" dirty="0" err="1" smtClean="0"/>
              <a:t>RentFinish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468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Ella May has asked for the rent for her properties that </a:t>
            </a:r>
            <a:r>
              <a:rPr lang="en-GB" b="1" dirty="0" smtClean="0"/>
              <a:t>have </a:t>
            </a:r>
            <a:r>
              <a:rPr lang="en-GB" b="1" dirty="0" smtClean="0"/>
              <a:t>never been rented </a:t>
            </a:r>
            <a:r>
              <a:rPr lang="en-GB" dirty="0" smtClean="0"/>
              <a:t>to be decreased by 10%.</a:t>
            </a:r>
          </a:p>
          <a:p>
            <a:r>
              <a:rPr lang="en-GB" dirty="0" smtClean="0"/>
              <a:t>What will be the update query for this?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31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</a:t>
            </a:r>
            <a:r>
              <a:rPr lang="en-GB" dirty="0"/>
              <a:t> rows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62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Delete all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r>
              <a:rPr lang="en-GB" dirty="0"/>
              <a:t>Delete the branch with branch </a:t>
            </a:r>
            <a:r>
              <a:rPr lang="en-GB"/>
              <a:t>number </a:t>
            </a:r>
            <a:r>
              <a:rPr lang="en-GB" smtClean="0"/>
              <a:t>B0001</a:t>
            </a:r>
            <a:endParaRPr lang="en-GB" dirty="0"/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will also delete the row and set the foreign key(s) to NULL.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11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What is a suitable query to list the manager bonus for Molly </a:t>
            </a:r>
            <a:r>
              <a:rPr lang="en-GB" dirty="0" err="1"/>
              <a:t>Tuch</a:t>
            </a:r>
            <a:r>
              <a:rPr lang="en-GB" dirty="0"/>
              <a:t>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Bonus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Tuch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81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Ella May and </a:t>
            </a:r>
            <a:r>
              <a:rPr lang="en-GB" b="1" u="sng" dirty="0"/>
              <a:t>any</a:t>
            </a:r>
            <a:r>
              <a:rPr lang="en-GB" dirty="0"/>
              <a:t> leases for these properties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Postcode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RentStart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RentFinish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MonthlyRent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Owner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o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Lease l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'Ella'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'May'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5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Ella May has asked for the rent for her properties that </a:t>
            </a:r>
            <a:r>
              <a:rPr lang="en-GB" b="1" dirty="0" smtClean="0"/>
              <a:t>have </a:t>
            </a:r>
            <a:r>
              <a:rPr lang="en-GB" b="1" dirty="0"/>
              <a:t>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  <a:p>
            <a:pPr lvl="1"/>
            <a:r>
              <a:rPr lang="en-GB" dirty="0" smtClean="0"/>
              <a:t>To make the previous query show properties that have never been rented you need to add: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</a:p>
          <a:p>
            <a:r>
              <a:rPr lang="en-GB" dirty="0" smtClean="0"/>
              <a:t>The update will therefore be: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0.90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Owner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o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Lease l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'Ella'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'May'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endParaRPr lang="en-GB" sz="2200" b="1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9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11574</TotalTime>
  <Words>585</Words>
  <Application>Microsoft Office PowerPoint</Application>
  <PresentationFormat>On-screen Show (4:3)</PresentationFormat>
  <Paragraphs>92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UPDATE Statement</vt:lpstr>
      <vt:lpstr>The UPDATE Statement</vt:lpstr>
      <vt:lpstr>UPDATE Statement Examples</vt:lpstr>
      <vt:lpstr>Question</vt:lpstr>
      <vt:lpstr>UPDATE Statement Multi-table Query</vt:lpstr>
      <vt:lpstr>UPDATE Statement Multi-table Query</vt:lpstr>
      <vt:lpstr>Question</vt:lpstr>
      <vt:lpstr>Question</vt:lpstr>
      <vt:lpstr>DELETE Statement</vt:lpstr>
      <vt:lpstr>DELETE Statement Examples</vt:lpstr>
      <vt:lpstr>Lab Exercise</vt:lpstr>
      <vt:lpstr>Question</vt:lpstr>
      <vt:lpstr>Question</vt:lpstr>
      <vt:lpstr>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1824</cp:revision>
  <cp:lastPrinted>2014-09-29T16:21:25Z</cp:lastPrinted>
  <dcterms:created xsi:type="dcterms:W3CDTF">2013-09-18T07:00:31Z</dcterms:created>
  <dcterms:modified xsi:type="dcterms:W3CDTF">2016-11-30T12:41:59Z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