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6" r:id="rId1"/>
  </p:sldMasterIdLst>
  <p:notesMasterIdLst>
    <p:notesMasterId r:id="rId34"/>
  </p:notesMasterIdLst>
  <p:sldIdLst>
    <p:sldId id="294" r:id="rId2"/>
    <p:sldId id="262" r:id="rId3"/>
    <p:sldId id="292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91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DEF"/>
    <a:srgbClr val="CED3EA"/>
    <a:srgbClr val="D0D4E8"/>
    <a:srgbClr val="D5D7E3"/>
    <a:srgbClr val="C6C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163" autoAdjust="0"/>
  </p:normalViewPr>
  <p:slideViewPr>
    <p:cSldViewPr snapToGrid="0" snapToObjects="1">
      <p:cViewPr varScale="1">
        <p:scale>
          <a:sx n="104" d="100"/>
          <a:sy n="104" d="100"/>
        </p:scale>
        <p:origin x="204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B62B71-829D-4925-AE35-3E913B80F9DF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39938B-5DD1-4685-87DD-470EED828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16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7E5AE44-08A8-41AC-A113-CB75456CC1CE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01752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7E5AE44-08A8-41AC-A113-CB75456CC1CE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18687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7E5AE44-08A8-41AC-A113-CB75456CC1CE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46492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F8AEA8D-8701-4634-99F9-158AB1B4A31D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30746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AD204E6-DCCD-418F-B245-7C2D7E980397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48442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BFF1F8A-6448-4EC0-AF5E-116CD1F2E724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04382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14A6D28-B0AC-45A8-B53C-A9DB861B5F3B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5239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0A3CDF4-A88A-4154-965B-61A2AC28B68B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10478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461154A-0ED3-45C2-A1A1-13D8AC5944F6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18713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C3EF480-E7FD-4E37-B852-90FEFC9D1773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5423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4440836-A389-4EE8-A77F-7F9FE6D0A659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252753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638D1C2-62D8-41A9-B534-C2D2CE0EBEAF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85432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ABF717D-95EB-4004-9952-6355D7D699CD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482657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9A933E6-74EC-4E5A-9B9D-2DD0B2A19ED1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4441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C682092-C46B-4632-BE86-3971F206714A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49813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E3C4387-EC52-44D4-95E8-421B96E97D98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003691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639F3B4-14A9-4219-9696-BC7B1A195272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88359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B3C9844-E990-4EED-98DD-F21F37525D5D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33575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5ED9E94-3810-48F7-8113-33DDF97E4E19}" type="slidenum">
              <a:rPr lang="en-GB" altLang="en-US" sz="1200"/>
              <a:pPr/>
              <a:t>27</a:t>
            </a:fld>
            <a:endParaRPr lang="en-GB" altLang="en-US" sz="1200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38584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1BF1809-0F23-4CF8-88B3-4539C1EC4689}" type="slidenum">
              <a:rPr lang="en-GB" altLang="en-US" sz="1200"/>
              <a:pPr/>
              <a:t>28</a:t>
            </a:fld>
            <a:endParaRPr lang="en-GB" altLang="en-US" sz="120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20990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09AFDAC-9115-4B3D-B8F1-51CD8E9ED085}" type="slidenum">
              <a:rPr lang="en-GB" altLang="en-US" sz="1200"/>
              <a:pPr/>
              <a:t>30</a:t>
            </a:fld>
            <a:endParaRPr lang="en-GB" altLang="en-US" sz="12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728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244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083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19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57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048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84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67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33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424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044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96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29EFD98-F309-4A7E-B6C8-5666E52CB2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1467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C1AB583-49F1-49D0-A737-7708DBB98A0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60154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 anchor="ctr" anchorCtr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91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0" y="5675313"/>
            <a:ext cx="6573837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6782937" y="6014806"/>
            <a:ext cx="2114333" cy="614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08207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4BB40-6363-4F0C-ADEB-86B8EC88AC79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CE4AD-204D-48A8-AA95-C698D4D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75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49" r:id="rId14"/>
    <p:sldLayoutId id="2147483653" r:id="rId1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Bringbackourgirl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Shoreditch%20Protester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world-europe-34358410" TargetMode="External"/><Relationship Id="rId2" Type="http://schemas.openxmlformats.org/officeDocument/2006/relationships/hyperlink" Target="Migrant%20protest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Tuition%20Fees%20Protesters" TargetMode="External"/><Relationship Id="rId4" Type="http://schemas.openxmlformats.org/officeDocument/2006/relationships/hyperlink" Target="UKuncut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Google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business/2015/feb/05/supermarket-watchdog-inquiry-tesco-treatment-suppliers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796190"/>
            <a:ext cx="7886700" cy="1325563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US" altLang="en-US" sz="6600" b="1" dirty="0" smtClean="0">
                <a:solidFill>
                  <a:srgbClr val="FF0000"/>
                </a:solidFill>
                <a:latin typeface="+mn-lt"/>
              </a:rPr>
              <a:t>Welcome to </a:t>
            </a:r>
            <a:r>
              <a:rPr lang="en-US" altLang="en-US" sz="6600" b="1" dirty="0">
                <a:solidFill>
                  <a:srgbClr val="FF0000"/>
                </a:solidFill>
                <a:latin typeface="+mn-lt"/>
              </a:rPr>
              <a:t/>
            </a:r>
            <a:br>
              <a:rPr lang="en-US" altLang="en-US" sz="6600" b="1" dirty="0">
                <a:solidFill>
                  <a:srgbClr val="FF0000"/>
                </a:solidFill>
                <a:latin typeface="+mn-lt"/>
              </a:rPr>
            </a:br>
            <a:r>
              <a:rPr lang="en-US" altLang="en-US" sz="6600" dirty="0" smtClean="0">
                <a:solidFill>
                  <a:srgbClr val="FF0000"/>
                </a:solidFill>
                <a:latin typeface="+mn-lt"/>
              </a:rPr>
              <a:t>Global </a:t>
            </a:r>
            <a:r>
              <a:rPr lang="en-GB" sz="6600" dirty="0" smtClean="0">
                <a:solidFill>
                  <a:srgbClr val="FF0000"/>
                </a:solidFill>
                <a:latin typeface="+mn-lt"/>
              </a:rPr>
              <a:t>Business Environment</a:t>
            </a:r>
            <a:endParaRPr sz="66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idx="1"/>
          </p:nvPr>
        </p:nvSpPr>
        <p:spPr>
          <a:xfrm>
            <a:off x="628650" y="2949651"/>
            <a:ext cx="8424000" cy="3950552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US" altLang="en-US" sz="3600" b="1" dirty="0" smtClean="0"/>
              <a:t>Amare </a:t>
            </a:r>
            <a:r>
              <a:rPr lang="en-US" altLang="en-US" sz="3600" b="1" dirty="0"/>
              <a:t>Desta</a:t>
            </a:r>
          </a:p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1800" b="1" dirty="0"/>
              <a:t>[PhD, MEd, MSc, LCGI, BSc (Hons</a:t>
            </a:r>
            <a:r>
              <a:rPr lang="en-GB" altLang="en-US" sz="1800" b="1" dirty="0" smtClean="0"/>
              <a:t>)]</a:t>
            </a:r>
            <a:endParaRPr lang="en-GB" altLang="en-US" sz="1800" dirty="0" smtClean="0"/>
          </a:p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b="1" dirty="0" smtClean="0"/>
              <a:t>Professor </a:t>
            </a:r>
            <a:r>
              <a:rPr lang="en-GB" altLang="en-US" sz="2400" b="1" dirty="0"/>
              <a:t>of Information </a:t>
            </a:r>
            <a:r>
              <a:rPr lang="en-GB" altLang="en-US" sz="2400" b="1" dirty="0" smtClean="0"/>
              <a:t>&amp; </a:t>
            </a:r>
            <a:r>
              <a:rPr lang="en-GB" altLang="en-US" sz="2400" b="1" dirty="0"/>
              <a:t>Knowledge Management</a:t>
            </a:r>
            <a:endParaRPr lang="en-GB" altLang="en-US" sz="2400" dirty="0"/>
          </a:p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b="1" dirty="0" smtClean="0"/>
              <a:t>Email</a:t>
            </a:r>
            <a:r>
              <a:rPr lang="en-GB" altLang="en-US" sz="2400" b="1" dirty="0"/>
              <a:t>:</a:t>
            </a:r>
            <a:r>
              <a:rPr lang="en-US" altLang="en-US" sz="2400" b="1" dirty="0">
                <a:solidFill>
                  <a:srgbClr val="0000FF"/>
                </a:solidFill>
              </a:rPr>
              <a:t>  </a:t>
            </a:r>
            <a:r>
              <a:rPr lang="en-US" altLang="en-US" sz="2400" b="1" u="sng" dirty="0" smtClean="0">
                <a:solidFill>
                  <a:srgbClr val="0000FF"/>
                </a:solidFill>
              </a:rPr>
              <a:t>a.desta@uwtsd.ac.uk</a:t>
            </a:r>
            <a:endParaRPr lang="en-GB" altLang="en-US" sz="6600" dirty="0"/>
          </a:p>
          <a:p>
            <a:pPr eaLnBrk="1" hangingPunct="1"/>
            <a:endParaRPr lang="en-GB" altLang="en-US" sz="2400" dirty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73E43B-4CF1-41CE-B10B-1BB7CF4BC8C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588" y="6036603"/>
            <a:ext cx="471805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9676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22923"/>
            <a:ext cx="7886700" cy="1325563"/>
          </a:xfrm>
        </p:spPr>
        <p:txBody>
          <a:bodyPr/>
          <a:lstStyle/>
          <a:p>
            <a:pPr eaLnBrk="1" hangingPunct="1">
              <a:defRPr/>
            </a:pPr>
            <a:r>
              <a:rPr lang="en-GB" sz="4400" dirty="0">
                <a:solidFill>
                  <a:schemeClr val="tx1"/>
                </a:solidFill>
                <a:latin typeface="Calibri" pitchFamily="34" charset="0"/>
              </a:rPr>
              <a:t>What is a </a:t>
            </a:r>
            <a:r>
              <a:rPr lang="en-GB" sz="4400" dirty="0" smtClean="0">
                <a:solidFill>
                  <a:schemeClr val="tx1"/>
                </a:solidFill>
                <a:latin typeface="Calibri" pitchFamily="34" charset="0"/>
              </a:rPr>
              <a:t>Business </a:t>
            </a:r>
            <a:r>
              <a:rPr lang="en-GB" sz="4400" dirty="0">
                <a:solidFill>
                  <a:schemeClr val="tx1"/>
                </a:solidFill>
                <a:latin typeface="Calibri" pitchFamily="34" charset="0"/>
              </a:rPr>
              <a:t>Environment</a:t>
            </a:r>
            <a:endParaRPr sz="4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idx="1"/>
          </p:nvPr>
        </p:nvSpPr>
        <p:spPr>
          <a:xfrm>
            <a:off x="360000" y="1813301"/>
            <a:ext cx="8424000" cy="340669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Understand the concept of the business environment</a:t>
            </a:r>
          </a:p>
          <a:p>
            <a:pPr eaLnBrk="1" hangingPunct="1"/>
            <a:r>
              <a:rPr lang="en-GB" altLang="en-US" sz="2400" dirty="0"/>
              <a:t>Identify the macro-, micro- and internal environments</a:t>
            </a:r>
          </a:p>
          <a:p>
            <a:pPr eaLnBrk="1" hangingPunct="1"/>
            <a:r>
              <a:rPr lang="en-GB" altLang="en-US" sz="2400" dirty="0"/>
              <a:t>Appreciate the complexity and inter-dependency of an organisation's business environment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73E43B-4CF1-41CE-B10B-1BB7CF4BC8C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588" y="6036603"/>
            <a:ext cx="471805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8682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b="1" dirty="0">
                <a:latin typeface="Calibri" pitchFamily="34" charset="0"/>
              </a:rPr>
              <a:t>Learning Outcomes</a:t>
            </a:r>
            <a:endParaRPr b="1" dirty="0">
              <a:latin typeface="Calibri" pitchFamily="34" charset="0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/>
              <a:t>Understand the concept of the business environment</a:t>
            </a:r>
          </a:p>
          <a:p>
            <a:r>
              <a:rPr lang="en-GB" altLang="en-US"/>
              <a:t>Identify the macro-, micro- and internal environments</a:t>
            </a:r>
          </a:p>
          <a:p>
            <a:r>
              <a:rPr lang="en-GB" altLang="en-US"/>
              <a:t>Appreciate the complexity and inter-dependency of an organisation's business environment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3C73E43B-4CF1-41CE-B10B-1BB7CF4BC8CB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672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06292"/>
            <a:ext cx="7773988" cy="418970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In the light of BREXIT, as a potential business owner, if you had £100,000 to invest, which business sectors would you invest in to give a good return over 7 years?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Are you going to put your investment in the sectors that have done well in the last7 years? (easy to calculate but may not be a good prediction for the future!)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Are you going to put your investment in the sectors that are likely to improve in the next 7 years? 10 years? (much harder to predict!)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By the end of this module, you will be able to understand adequately the concepts to be considered in a business environment</a:t>
            </a:r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65B202-B8BE-40FA-B2DA-58899317BD2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19460" name="AutoShape 5"/>
          <p:cNvSpPr>
            <a:spLocks noChangeArrowheads="1"/>
          </p:cNvSpPr>
          <p:nvPr/>
        </p:nvSpPr>
        <p:spPr bwMode="auto">
          <a:xfrm>
            <a:off x="684213" y="104507"/>
            <a:ext cx="2571750" cy="1511300"/>
          </a:xfrm>
          <a:prstGeom prst="cloudCallout">
            <a:avLst>
              <a:gd name="adj1" fmla="val 77838"/>
              <a:gd name="adj2" fmla="val -4620"/>
            </a:avLst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ahoma" panose="020B0604030504040204" pitchFamily="34" charset="0"/>
              </a:rPr>
              <a:t>OPENING QUESTION</a:t>
            </a:r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3779838" y="620713"/>
            <a:ext cx="5113337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pattFill prst="pct90">
                  <a:fgClr>
                    <a:schemeClr val="accent6">
                      <a:lumMod val="75000"/>
                    </a:schemeClr>
                  </a:fgClr>
                  <a:bgClr>
                    <a:schemeClr val="bg1"/>
                  </a:bgClr>
                </a:pattFill>
                <a:latin typeface="Tahoma" panose="020B0604030504040204" pitchFamily="34" charset="0"/>
              </a:rPr>
              <a:t>WHERE DOES YOUR FUTURE PROSPERITY LIE?</a:t>
            </a: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836" y="6036603"/>
            <a:ext cx="3171801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0049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600" b="1" dirty="0"/>
              <a:t>ENVIRONMENTS AND SYSTEMS?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39750" y="1484313"/>
            <a:ext cx="8153400" cy="2838450"/>
          </a:xfrm>
        </p:spPr>
        <p:txBody>
          <a:bodyPr/>
          <a:lstStyle/>
          <a:p>
            <a:pPr eaLnBrk="1" hangingPunct="1"/>
            <a:r>
              <a:rPr lang="en-GB" altLang="en-US" dirty="0"/>
              <a:t>An environment can be defined as everything which surrounds a system</a:t>
            </a:r>
          </a:p>
          <a:p>
            <a:pPr eaLnBrk="1" hangingPunct="1"/>
            <a:r>
              <a:rPr lang="en-GB" altLang="en-US" dirty="0"/>
              <a:t>An organisation is part of a system that transforms inputs into outputs</a:t>
            </a:r>
          </a:p>
          <a:p>
            <a:pPr eaLnBrk="1" hangingPunct="1"/>
            <a:r>
              <a:rPr lang="en-GB" altLang="en-US" dirty="0"/>
              <a:t>There are many environmental influences on this process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2532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F29939-5B46-4178-8D49-E52B985BA37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2533" name="Picture 6" descr="01-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18" y="2883877"/>
            <a:ext cx="8665699" cy="2475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424" y="6036603"/>
            <a:ext cx="2426213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4509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2" name="Rectangle 2458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5" name="Rectangle 13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110836" y="365126"/>
            <a:ext cx="893156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defRPr/>
            </a:pPr>
            <a:r>
              <a:rPr lang="en-US" sz="4400" b="1" dirty="0"/>
              <a:t>BUSINESS CAN BE SIMILAR TO NATURE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825625"/>
            <a:ext cx="78867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altLang="en-US" sz="4000" dirty="0"/>
              <a:t>Both environments include predators and prey</a:t>
            </a:r>
          </a:p>
          <a:p>
            <a:pPr indent="-228600" defTabSz="914400"/>
            <a:r>
              <a:rPr lang="en-US" altLang="en-US" sz="4000" dirty="0"/>
              <a:t>Monitoring of environment crucial to both</a:t>
            </a:r>
          </a:p>
          <a:p>
            <a:pPr indent="-228600" defTabSz="914400"/>
            <a:r>
              <a:rPr lang="en-US" altLang="en-US" sz="4000" dirty="0"/>
              <a:t>Organisms and businesses which that fail to adapt may become extinct</a:t>
            </a:r>
          </a:p>
        </p:txBody>
      </p:sp>
      <p:sp>
        <p:nvSpPr>
          <p:cNvPr id="24580" name="Slide Number Placeholder 4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ts val="0"/>
              </a:spcBef>
              <a:buNone/>
              <a:defRPr/>
            </a:pPr>
            <a:fld id="{462BB407-687C-47C9-ABC1-6028EE09A9CB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Bef>
                  <a:spcPts val="0"/>
                </a:spcBef>
                <a:buNone/>
                <a:defRPr/>
              </a:pPr>
              <a:t>6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05488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7772400" cy="11430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b="1" dirty="0"/>
              <a:t>THE BUSINESS ENVIRONMENT PRESENTS OPPORTUNITIES AS WELL AS THREATS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38835"/>
            <a:ext cx="3816350" cy="528264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Recent successes:</a:t>
            </a:r>
          </a:p>
          <a:p>
            <a:pPr eaLnBrk="1" hangingPunct="1"/>
            <a:r>
              <a:rPr lang="en-GB" altLang="en-US" sz="1800" dirty="0"/>
              <a:t>Hybrid vehicles</a:t>
            </a:r>
          </a:p>
          <a:p>
            <a:pPr eaLnBrk="1" hangingPunct="1"/>
            <a:r>
              <a:rPr lang="en-GB" altLang="en-US" sz="1800" dirty="0"/>
              <a:t>Solar Panels</a:t>
            </a:r>
          </a:p>
          <a:p>
            <a:pPr eaLnBrk="1" hangingPunct="1"/>
            <a:r>
              <a:rPr lang="en-GB" altLang="en-US" sz="1800" dirty="0"/>
              <a:t>Online shopping</a:t>
            </a:r>
          </a:p>
          <a:p>
            <a:pPr eaLnBrk="1" hangingPunct="1"/>
            <a:r>
              <a:rPr lang="en-GB" altLang="en-US" sz="1800" dirty="0"/>
              <a:t>Use of Social media </a:t>
            </a:r>
          </a:p>
          <a:p>
            <a:pPr lvl="1"/>
            <a:r>
              <a:rPr lang="en-GB" altLang="en-US" dirty="0"/>
              <a:t>Marketing e.g. gumtree</a:t>
            </a:r>
          </a:p>
          <a:p>
            <a:pPr lvl="1"/>
            <a:r>
              <a:rPr lang="en-GB" altLang="en-US" dirty="0"/>
              <a:t>Campaigns e.g.#</a:t>
            </a:r>
            <a:r>
              <a:rPr lang="en-GB" altLang="en-US" dirty="0" err="1"/>
              <a:t>bringbackourgirls</a:t>
            </a:r>
            <a:endParaRPr lang="en-GB" altLang="en-US" dirty="0"/>
          </a:p>
          <a:p>
            <a:pPr lvl="1"/>
            <a:r>
              <a:rPr lang="en-GB" altLang="en-US" dirty="0">
                <a:hlinkClick r:id="rId3" action="ppaction://hlinkfile"/>
              </a:rPr>
              <a:t>http://www.theguardian.com/world/2014/may/07/bring-back-our-girls-global-protests-abduction-nigerian-schoolgirls</a:t>
            </a:r>
            <a:endParaRPr lang="en-GB" altLang="en-US" dirty="0"/>
          </a:p>
          <a:p>
            <a:pPr eaLnBrk="1" hangingPunct="1"/>
            <a:r>
              <a:rPr lang="en-GB" altLang="en-US" sz="1800" dirty="0"/>
              <a:t>Themed café bars/restaurants etc.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26628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A50C780-1E8F-4803-BCA6-09281C5E62D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6629" name="Text Box 8"/>
          <p:cNvSpPr txBox="1">
            <a:spLocks noChangeArrowheads="1"/>
          </p:cNvSpPr>
          <p:nvPr/>
        </p:nvSpPr>
        <p:spPr bwMode="auto">
          <a:xfrm>
            <a:off x="3708400" y="3573463"/>
            <a:ext cx="5040313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400"/>
              <a:t>All have recognised and exploited changes in the economic, social, political and technological environments</a:t>
            </a:r>
          </a:p>
          <a:p>
            <a:pPr>
              <a:spcBef>
                <a:spcPct val="50000"/>
              </a:spcBef>
              <a:buFontTx/>
              <a:buNone/>
            </a:pPr>
            <a:endParaRPr lang="en-GB" altLang="en-US" sz="240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534" y="6036603"/>
            <a:ext cx="3650103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3045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743919"/>
            <a:ext cx="7772400" cy="73245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/>
              <a:t>A SERVICE-BASED BUSINESS ENVIRONMENT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773238"/>
            <a:ext cx="7458075" cy="1973262"/>
          </a:xfrm>
        </p:spPr>
        <p:txBody>
          <a:bodyPr/>
          <a:lstStyle/>
          <a:p>
            <a:pPr eaLnBrk="1" hangingPunct="1"/>
            <a:r>
              <a:rPr lang="en-GB" altLang="en-US" sz="2800"/>
              <a:t>Western economies now more focused on services than goods</a:t>
            </a:r>
          </a:p>
          <a:p>
            <a:pPr eaLnBrk="1" hangingPunct="1"/>
            <a:r>
              <a:rPr lang="en-GB" altLang="en-US" sz="2800"/>
              <a:t>Even car manufacturers are really in a service environment</a:t>
            </a:r>
          </a:p>
        </p:txBody>
      </p:sp>
      <p:pic>
        <p:nvPicPr>
          <p:cNvPr id="28676" name="Picture 8" descr="Car lease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313" y="3933825"/>
            <a:ext cx="3810000" cy="2101850"/>
          </a:xfrm>
          <a:noFill/>
        </p:spPr>
      </p:pic>
      <p:sp>
        <p:nvSpPr>
          <p:cNvPr id="2867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D293BCB-D412-49A3-AA6E-D4A9B796648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676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98871"/>
            <a:ext cx="7886700" cy="132556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b="1" dirty="0"/>
              <a:t>THREE LEVELS OF THE BUSINESS ENVIRONMENT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0825" y="2781300"/>
            <a:ext cx="3813175" cy="2414588"/>
          </a:xfrm>
        </p:spPr>
        <p:txBody>
          <a:bodyPr/>
          <a:lstStyle/>
          <a:p>
            <a:pPr eaLnBrk="1" hangingPunct="1"/>
            <a:r>
              <a:rPr lang="en-GB" altLang="en-US"/>
              <a:t>Macro- Environment</a:t>
            </a:r>
          </a:p>
          <a:p>
            <a:pPr eaLnBrk="1" hangingPunct="1"/>
            <a:r>
              <a:rPr lang="en-GB" altLang="en-US"/>
              <a:t>Micro- Environment</a:t>
            </a:r>
          </a:p>
          <a:p>
            <a:pPr eaLnBrk="1" hangingPunct="1"/>
            <a:r>
              <a:rPr lang="en-GB" altLang="en-US"/>
              <a:t>Internal environment</a:t>
            </a:r>
          </a:p>
        </p:txBody>
      </p:sp>
      <p:sp>
        <p:nvSpPr>
          <p:cNvPr id="30724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5A4D548-70C4-4B9C-B6A8-03BE424FAAE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072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855" y="1196519"/>
            <a:ext cx="5331656" cy="446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852" y="6092874"/>
            <a:ext cx="2960786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613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2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b="1" dirty="0"/>
              <a:t>THE MACRO-ENVIRONMENT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309489" y="1589649"/>
            <a:ext cx="8205861" cy="4587314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3200" dirty="0"/>
              <a:t>Comprises general forces and trends rather than specific organisations:</a:t>
            </a:r>
          </a:p>
          <a:p>
            <a:pPr lvl="1" eaLnBrk="1" hangingPunct="1"/>
            <a:r>
              <a:rPr lang="en-GB" altLang="en-US" sz="3200" dirty="0"/>
              <a:t>Macro-economic environment</a:t>
            </a:r>
          </a:p>
          <a:p>
            <a:pPr lvl="1" eaLnBrk="1" hangingPunct="1"/>
            <a:r>
              <a:rPr lang="en-GB" altLang="en-US" sz="3200" dirty="0"/>
              <a:t>Political environment</a:t>
            </a:r>
          </a:p>
          <a:p>
            <a:pPr lvl="1" eaLnBrk="1" hangingPunct="1"/>
            <a:r>
              <a:rPr lang="en-GB" altLang="en-US" sz="3200" dirty="0"/>
              <a:t>Social and cultural environment</a:t>
            </a:r>
          </a:p>
          <a:p>
            <a:pPr lvl="1" eaLnBrk="1" hangingPunct="1"/>
            <a:r>
              <a:rPr lang="en-GB" altLang="en-US" sz="3200" dirty="0"/>
              <a:t>Demographic environment</a:t>
            </a:r>
          </a:p>
          <a:p>
            <a:pPr lvl="1" eaLnBrk="1" hangingPunct="1"/>
            <a:r>
              <a:rPr lang="en-GB" altLang="en-US" sz="3200" dirty="0"/>
              <a:t>Technological and ecological environment</a:t>
            </a:r>
          </a:p>
          <a:p>
            <a:pPr lvl="1" eaLnBrk="1" hangingPunct="1"/>
            <a:endParaRPr lang="en-GB" altLang="en-US" dirty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3414A112-D730-4E0C-84B6-88C68AB36DF6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931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b="1" dirty="0"/>
              <a:t>THE MICRO-ENVIRONMENT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3600" dirty="0"/>
              <a:t>Comprises all those organisations and individuals who directly or indirectly affect the activities of a company. It includes:</a:t>
            </a:r>
          </a:p>
          <a:p>
            <a:pPr lvl="1" eaLnBrk="1" hangingPunct="1"/>
            <a:r>
              <a:rPr lang="en-GB" altLang="en-US" sz="3600" dirty="0"/>
              <a:t>Customers</a:t>
            </a:r>
          </a:p>
          <a:p>
            <a:pPr lvl="1" eaLnBrk="1" hangingPunct="1"/>
            <a:r>
              <a:rPr lang="en-GB" altLang="en-US" sz="3600" dirty="0"/>
              <a:t>Intermediaries</a:t>
            </a:r>
          </a:p>
          <a:p>
            <a:pPr lvl="1" eaLnBrk="1" hangingPunct="1"/>
            <a:r>
              <a:rPr lang="en-GB" altLang="en-US" sz="3600" dirty="0"/>
              <a:t>Suppliers</a:t>
            </a:r>
          </a:p>
          <a:p>
            <a:pPr lvl="1" eaLnBrk="1" hangingPunct="1"/>
            <a:r>
              <a:rPr lang="en-GB" altLang="en-US" sz="3600" dirty="0"/>
              <a:t>Other stakeholders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760ABF45-62F1-49A0-A2C0-C8C9936A09F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11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964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471488" y="168812"/>
            <a:ext cx="6897956" cy="988567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400" b="1" dirty="0"/>
              <a:t>GROWING IMPORTANCE OF ‘STAKEHOLDERS’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90166"/>
            <a:ext cx="3813175" cy="3913093"/>
          </a:xfrm>
        </p:spPr>
        <p:txBody>
          <a:bodyPr/>
          <a:lstStyle/>
          <a:p>
            <a:pPr>
              <a:buNone/>
            </a:pPr>
            <a:r>
              <a:rPr lang="en-GB" altLang="en-US" sz="2800" dirty="0"/>
              <a:t>	</a:t>
            </a:r>
            <a:r>
              <a:rPr lang="en-GB" altLang="en-US" sz="2400" dirty="0"/>
              <a:t>Non-customers and pressure groups can have a big impact on a firm – e.g. </a:t>
            </a:r>
            <a:r>
              <a:rPr lang="en-GB" sz="2400" dirty="0"/>
              <a:t>Shoreditch Cereal Killer Café by anti-gentrification protesters.</a:t>
            </a:r>
          </a:p>
          <a:p>
            <a:pPr>
              <a:buNone/>
            </a:pPr>
            <a:r>
              <a:rPr lang="en-GB" sz="1800" dirty="0">
                <a:hlinkClick r:id="rId3" action="ppaction://hlinkfile"/>
              </a:rPr>
              <a:t>http://www.theguardian.com/uk-news/2015/sep/27/shoreditch-cereal-cafe-targeted-by-anti-gentrification-protesters</a:t>
            </a:r>
            <a:endParaRPr lang="en-GB" sz="1800" dirty="0"/>
          </a:p>
        </p:txBody>
      </p:sp>
      <p:pic>
        <p:nvPicPr>
          <p:cNvPr id="36868" name="Picture 6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0647" y="1336107"/>
            <a:ext cx="4480976" cy="4567152"/>
          </a:xfrm>
          <a:noFill/>
        </p:spPr>
      </p:pic>
      <p:sp>
        <p:nvSpPr>
          <p:cNvPr id="36869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C0A96E-5254-4B24-88A2-F07C2A78B35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316" y="6036603"/>
            <a:ext cx="3903321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9314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58316"/>
            <a:ext cx="8229600" cy="4161958"/>
          </a:xfrm>
        </p:spPr>
        <p:txBody>
          <a:bodyPr/>
          <a:lstStyle/>
          <a:p>
            <a:r>
              <a:rPr lang="en-GB" altLang="en-US" sz="2400" dirty="0"/>
              <a:t>Protest movements can radically change the business environment:</a:t>
            </a:r>
          </a:p>
          <a:p>
            <a:pPr marL="0" indent="0">
              <a:buNone/>
            </a:pPr>
            <a:r>
              <a:rPr lang="en-GB" altLang="en-US" sz="2400" dirty="0"/>
              <a:t>1.</a:t>
            </a:r>
            <a:r>
              <a:rPr lang="en-GB" altLang="en-US" sz="2400" dirty="0">
                <a:hlinkClick r:id="rId2" action="ppaction://hlinkfile"/>
              </a:rPr>
              <a:t> </a:t>
            </a:r>
            <a:r>
              <a:rPr lang="en-GB" altLang="en-US" sz="2400" dirty="0">
                <a:hlinkClick r:id="rId3"/>
              </a:rPr>
              <a:t>http://www.bbc.co.uk/news/world-europe-34358410</a:t>
            </a:r>
            <a:r>
              <a:rPr lang="en-GB" altLang="en-US" sz="2400" dirty="0"/>
              <a:t>   		  2.</a:t>
            </a:r>
            <a:r>
              <a:rPr lang="en-GB" altLang="en-US" sz="2400" dirty="0">
                <a:hlinkClick r:id="rId4" action="ppaction://hlinkfile"/>
              </a:rPr>
              <a:t> http://www.ukuncut.org.uk/</a:t>
            </a:r>
            <a:r>
              <a:rPr lang="en-GB" altLang="en-US" sz="2400" dirty="0"/>
              <a:t> 			  	 	  3.</a:t>
            </a:r>
            <a:r>
              <a:rPr lang="en-GB" altLang="en-US" sz="2400" dirty="0">
                <a:hlinkClick r:id="rId5" action="ppaction://hlinkfile"/>
              </a:rPr>
              <a:t>https://www.youtube.com/watch?v=qm6RLgSH1XM</a:t>
            </a: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Are young people becoming more willing to protest to change society? In the UK?</a:t>
            </a:r>
          </a:p>
          <a:p>
            <a:pPr eaLnBrk="1" hangingPunct="1"/>
            <a:r>
              <a:rPr lang="en-GB" altLang="en-US" sz="2400" dirty="0"/>
              <a:t>What will be tomorrow’s protests?</a:t>
            </a:r>
          </a:p>
          <a:p>
            <a:pPr eaLnBrk="1" hangingPunct="1"/>
            <a:r>
              <a:rPr lang="en-GB" altLang="en-US" sz="2400" dirty="0"/>
              <a:t>How will they affect the business environment?</a:t>
            </a:r>
          </a:p>
          <a:p>
            <a:pPr eaLnBrk="1" hangingPunct="1"/>
            <a:endParaRPr lang="en-GB" altLang="en-US" sz="2400" dirty="0"/>
          </a:p>
        </p:txBody>
      </p:sp>
      <p:sp>
        <p:nvSpPr>
          <p:cNvPr id="38915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07676FE-882A-4B68-941B-1F9EE45AA84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8916" name="AutoShape 5"/>
          <p:cNvSpPr>
            <a:spLocks noChangeArrowheads="1"/>
          </p:cNvSpPr>
          <p:nvPr/>
        </p:nvSpPr>
        <p:spPr bwMode="auto">
          <a:xfrm>
            <a:off x="323850" y="0"/>
            <a:ext cx="2951163" cy="1916113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>
                <a:latin typeface="Tahoma" panose="020B0604030504040204" pitchFamily="34" charset="0"/>
              </a:rPr>
              <a:t>THINKING AROUND THE SUBJECT</a:t>
            </a:r>
          </a:p>
        </p:txBody>
      </p:sp>
      <p:sp>
        <p:nvSpPr>
          <p:cNvPr id="38917" name="Text Box 7"/>
          <p:cNvSpPr txBox="1">
            <a:spLocks noChangeArrowheads="1"/>
          </p:cNvSpPr>
          <p:nvPr/>
        </p:nvSpPr>
        <p:spPr bwMode="auto">
          <a:xfrm>
            <a:off x="3851275" y="1052513"/>
            <a:ext cx="52927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chemeClr val="accent6"/>
                </a:solidFill>
                <a:latin typeface="Tahoma" panose="020B0604030504040204" pitchFamily="34" charset="0"/>
              </a:rPr>
              <a:t>RADICAL YOUNG PEOPLE?</a:t>
            </a: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242" y="6036603"/>
            <a:ext cx="3087395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8184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b="1" dirty="0"/>
              <a:t>THE INTERNAL ENVIRONMENT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/>
              <a:t>Internally, the structure and politics of an organisation affect the manner in which the organisation responds to environmental change</a:t>
            </a:r>
          </a:p>
          <a:p>
            <a:pPr>
              <a:buNone/>
            </a:pPr>
            <a:endParaRPr lang="en-GB" altLang="en-US"/>
          </a:p>
          <a:p>
            <a:r>
              <a:rPr lang="en-GB" altLang="en-US"/>
              <a:t>Can be difficult to change cultural attitudes when the nature of an organisation's business environment has changed e.g. Google</a:t>
            </a:r>
          </a:p>
          <a:p>
            <a:pPr marL="457200" lvl="1" indent="0">
              <a:buNone/>
            </a:pPr>
            <a:r>
              <a:rPr lang="en-GB" altLang="en-US">
                <a:hlinkClick r:id="rId4" action="ppaction://hlinkfile"/>
              </a:rPr>
              <a:t>https://www.google.com/intl/en_uk/about/company/facts/culture/</a:t>
            </a:r>
            <a:endParaRPr lang="en-GB" altLang="en-US"/>
          </a:p>
          <a:p>
            <a:pPr lvl="1"/>
            <a:endParaRPr lang="en-GB" altLang="en-US"/>
          </a:p>
          <a:p>
            <a:endParaRPr lang="en-GB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48F5C0D3-9D51-4E2F-B358-9BFC18A7CC4A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256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5304631" cy="540000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TAKING A HOLISTIC VIEW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11188" y="1628775"/>
            <a:ext cx="4678362" cy="2483584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The business environment cannot be compartmentalised</a:t>
            </a:r>
          </a:p>
          <a:p>
            <a:pPr eaLnBrk="1" hangingPunct="1"/>
            <a:r>
              <a:rPr lang="en-GB" altLang="en-US" sz="2000" dirty="0"/>
              <a:t>It is dynamic and inter-related</a:t>
            </a:r>
          </a:p>
          <a:p>
            <a:pPr eaLnBrk="1" hangingPunct="1"/>
            <a:r>
              <a:rPr lang="en-GB" altLang="en-US" sz="2000" dirty="0"/>
              <a:t>Need to consider an organisation’s ‘Environmental set’ and its role in a value chain </a:t>
            </a:r>
          </a:p>
        </p:txBody>
      </p:sp>
      <p:sp>
        <p:nvSpPr>
          <p:cNvPr id="41988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3AC908A-1E6C-4DE8-B875-76B24239FA5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1989" name="Picture 7" descr="monarch-butterfly_lar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1773238"/>
            <a:ext cx="2881312" cy="184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90" name="Text Box 8"/>
          <p:cNvSpPr txBox="1">
            <a:spLocks noChangeArrowheads="1"/>
          </p:cNvSpPr>
          <p:nvPr/>
        </p:nvSpPr>
        <p:spPr bwMode="auto">
          <a:xfrm>
            <a:off x="5289551" y="4112359"/>
            <a:ext cx="3854450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 dirty="0"/>
              <a:t>Environmental change may be quite remote, but will eventually affect an organisation- “a butterfly flaps in wings – leads to hurricane on other side of  world”</a:t>
            </a: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2" y="5897831"/>
            <a:ext cx="2974853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2906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365760" y="404813"/>
            <a:ext cx="8321040" cy="8826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sz="2800" b="1" dirty="0"/>
              <a:t>THE ENVIRONMENTAL SET OF A CAR MANUFACTURER</a:t>
            </a:r>
          </a:p>
        </p:txBody>
      </p:sp>
      <p:sp>
        <p:nvSpPr>
          <p:cNvPr id="44035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D6C386-97F4-4C74-A609-5C033269A439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403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" y="1287463"/>
            <a:ext cx="8321040" cy="4890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898" y="6036603"/>
            <a:ext cx="232774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62096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63342"/>
          </a:xfrm>
        </p:spPr>
        <p:txBody>
          <a:bodyPr/>
          <a:lstStyle/>
          <a:p>
            <a:pPr algn="ctr"/>
            <a:r>
              <a:rPr lang="en-GB" b="1" dirty="0"/>
              <a:t>Value Chain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046" y="1183341"/>
            <a:ext cx="8648736" cy="4356847"/>
          </a:xfrm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858" y="6036603"/>
            <a:ext cx="379078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97458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3946390" cy="587374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VALUE CHAINS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196974"/>
            <a:ext cx="8087828" cy="485511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Value is added during transformation processes</a:t>
            </a:r>
          </a:p>
          <a:p>
            <a:pPr eaLnBrk="1" hangingPunct="1"/>
            <a:r>
              <a:rPr lang="en-GB" altLang="en-US" sz="2400" dirty="0"/>
              <a:t>May be multiple firms in a value chain</a:t>
            </a:r>
          </a:p>
          <a:p>
            <a:pPr eaLnBrk="1" hangingPunct="1"/>
            <a:r>
              <a:rPr lang="en-GB" altLang="en-US" sz="2400" dirty="0"/>
              <a:t>Who should be in value chain?</a:t>
            </a:r>
          </a:p>
        </p:txBody>
      </p:sp>
      <p:sp>
        <p:nvSpPr>
          <p:cNvPr id="46084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B0F14B3-5BDC-4BDE-805B-D253E56D606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608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2924175"/>
            <a:ext cx="7380287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588" y="6036603"/>
            <a:ext cx="384705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13497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4" name="Rectangle 13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b="1" dirty="0"/>
              <a:t>DEVELOPMENT OF CLOSER BUYER-SELLER RELATIONSHIPS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	Tendency for members of an organisation's business environment to come closer together to act co-operatively rather than in confrontation with each other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AA0AB9D2-BCEB-42BD-8898-E77A60DF669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19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666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b="1" dirty="0"/>
              <a:t>THE INFORMATION ENVIRONMENT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/>
              <a:t>Information about the business environment is available in increasing quantity and quality</a:t>
            </a:r>
          </a:p>
          <a:p>
            <a:r>
              <a:rPr lang="en-GB" altLang="en-US"/>
              <a:t>New channels of communication are emerging e.g. social media</a:t>
            </a:r>
          </a:p>
          <a:p>
            <a:r>
              <a:rPr lang="en-GB" altLang="en-US"/>
              <a:t>Competitive advantage goes to companies who have information about their environment AND can use it</a:t>
            </a: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80539B35-F13A-422D-A0CA-038F183C49A8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0873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3"/>
          <p:cNvSpPr>
            <a:spLocks noGrp="1" noChangeArrowheads="1"/>
          </p:cNvSpPr>
          <p:nvPr>
            <p:ph idx="1"/>
          </p:nvPr>
        </p:nvSpPr>
        <p:spPr>
          <a:xfrm>
            <a:off x="225082" y="2060575"/>
            <a:ext cx="8721969" cy="37973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Information is vital for businesses to build up a picture of their environment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But how much information should businesses have about YOU?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Are you happy giving information with your loyalty card?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What about the privacy implications of </a:t>
            </a:r>
            <a:r>
              <a:rPr lang="en-GB" altLang="en-US" sz="3600" dirty="0" err="1"/>
              <a:t>RFId</a:t>
            </a:r>
            <a:r>
              <a:rPr lang="en-GB" altLang="en-US" sz="3600" dirty="0"/>
              <a:t> – the “spy that follows you home?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51203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6F32B08-B2FC-429B-A60A-A776D82640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51204" name="AutoShape 4"/>
          <p:cNvSpPr>
            <a:spLocks noChangeArrowheads="1"/>
          </p:cNvSpPr>
          <p:nvPr/>
        </p:nvSpPr>
        <p:spPr bwMode="auto">
          <a:xfrm>
            <a:off x="539750" y="0"/>
            <a:ext cx="2808288" cy="1916113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latin typeface="Tahoma" panose="020B0604030504040204" pitchFamily="34" charset="0"/>
              </a:rPr>
              <a:t>THINKING AROUND THE SUBJECT</a:t>
            </a:r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4030663" y="692150"/>
            <a:ext cx="5113337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chemeClr val="accent6"/>
                </a:solidFill>
                <a:latin typeface="Tahoma" panose="020B0604030504040204" pitchFamily="34" charset="0"/>
              </a:rPr>
              <a:t>INFORMATION AND ETHICS</a:t>
            </a: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6092874"/>
            <a:ext cx="261143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61319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3"/>
          <p:cNvSpPr>
            <a:spLocks noGrp="1" noChangeArrowheads="1"/>
          </p:cNvSpPr>
          <p:nvPr>
            <p:ph idx="1"/>
          </p:nvPr>
        </p:nvSpPr>
        <p:spPr>
          <a:xfrm>
            <a:off x="267286" y="2060575"/>
            <a:ext cx="8764171" cy="3693111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200" dirty="0"/>
              <a:t>How have social network sites affected the business environment?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/>
              <a:t>Evidence of campaigns organised through Facebook which have changed companies’ policies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/>
              <a:t>Are social network sites a help or a hindrance to firms?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/>
              <a:t>How can they embrace them to better understand and respond to environmental change?</a:t>
            </a:r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478052C-0D81-422B-9123-EC1944348A9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52228" name="AutoShape 4"/>
          <p:cNvSpPr>
            <a:spLocks noChangeArrowheads="1"/>
          </p:cNvSpPr>
          <p:nvPr/>
        </p:nvSpPr>
        <p:spPr bwMode="auto">
          <a:xfrm>
            <a:off x="539750" y="0"/>
            <a:ext cx="2808288" cy="1916113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>
                <a:latin typeface="Tahoma" panose="020B0604030504040204" pitchFamily="34" charset="0"/>
              </a:rPr>
              <a:t>THINKING AROUND THE SUBJECT</a:t>
            </a:r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4030663" y="692150"/>
            <a:ext cx="5113337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chemeClr val="accent6"/>
                </a:solidFill>
                <a:latin typeface="Tahoma" panose="020B0604030504040204" pitchFamily="34" charset="0"/>
              </a:rPr>
              <a:t>FIRMS FACE UP TO FACEBOOK</a:t>
            </a: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702" y="6092874"/>
            <a:ext cx="3199936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82772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4" name="Rectangle 13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b="1" dirty="0"/>
              <a:t>THE FINANCIAL ENVIRONMENT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 dirty="0"/>
              <a:t>“Money makes the world go round”</a:t>
            </a:r>
          </a:p>
          <a:p>
            <a:r>
              <a:rPr lang="en-GB" altLang="en-US" dirty="0"/>
              <a:t>Business planning may critically depend on the availability of finance</a:t>
            </a:r>
          </a:p>
          <a:p>
            <a:r>
              <a:rPr lang="en-GB" altLang="en-US" dirty="0"/>
              <a:t>“Credit crunch” of 2008 and Euro crisis of 2011 can have big implications for businesses</a:t>
            </a:r>
          </a:p>
          <a:p>
            <a:r>
              <a:rPr lang="en-GB" altLang="en-US" dirty="0"/>
              <a:t>China’s ‘Black Monday’ of 2015</a:t>
            </a:r>
          </a:p>
          <a:p>
            <a:r>
              <a:rPr lang="en-GB" altLang="en-US" dirty="0"/>
              <a:t>BREXIT UK June 24</a:t>
            </a:r>
            <a:r>
              <a:rPr lang="en-GB" altLang="en-US" baseline="30000" dirty="0"/>
              <a:t>th</a:t>
            </a:r>
            <a:r>
              <a:rPr lang="en-GB" altLang="en-US" dirty="0"/>
              <a:t> 2016</a:t>
            </a:r>
          </a:p>
          <a:p>
            <a:endParaRPr lang="en-GB" altLang="en-US" dirty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C9EC65F-33E0-42A4-88E9-163401C6B26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427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b="1" dirty="0"/>
              <a:t>‘RULES’ OF THE ENVIRONMENT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/>
              <a:t>All systems need some form of rules if the system is to function efficiently</a:t>
            </a:r>
          </a:p>
          <a:p>
            <a:r>
              <a:rPr lang="en-GB" altLang="en-US"/>
              <a:t>Simple societies more likely to depend on informal rules and social norms</a:t>
            </a:r>
          </a:p>
          <a:p>
            <a:r>
              <a:rPr lang="en-GB" altLang="en-US"/>
              <a:t>More developed societies have more complex laws and codes of conduct to govern relationships within the business environment</a:t>
            </a: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530FC516-000D-4E78-A5FE-59C643174C5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176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157018" y="365126"/>
            <a:ext cx="8358332" cy="13255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b="1" dirty="0"/>
              <a:t>ETHICS AND CORPORATE SOCIAL RESPONSIBILITY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/>
              <a:t>Greater expectations about how firms should behave</a:t>
            </a:r>
          </a:p>
          <a:p>
            <a:r>
              <a:rPr lang="en-GB" altLang="en-US"/>
              <a:t>Corporate social responsibility – many groups see businesses as being bad for society. How is this perception overcome?</a:t>
            </a:r>
          </a:p>
          <a:p>
            <a:r>
              <a:rPr lang="en-GB" altLang="en-US"/>
              <a:t>Ecological responsibility – how do firms respond to challenges of global warming and depletion of natural resources?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0DF1DE3-E6F9-4A88-B1C2-58BD49614588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25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3146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b="1" dirty="0"/>
              <a:t>RISK AND UNCERTAINTY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The future is uncertain!</a:t>
            </a:r>
          </a:p>
          <a:p>
            <a:r>
              <a:rPr lang="en-GB" altLang="en-US"/>
              <a:t>Business organisations must assess the likely risk of their actions</a:t>
            </a:r>
          </a:p>
          <a:p>
            <a:r>
              <a:rPr lang="en-GB" altLang="en-US"/>
              <a:t>Doing nothing may be just as risky!</a:t>
            </a:r>
          </a:p>
          <a:p>
            <a:r>
              <a:rPr lang="en-GB" altLang="en-US"/>
              <a:t>Many of today’s successful entrepreneurs read the business environment and took risks </a:t>
            </a:r>
          </a:p>
          <a:p>
            <a:r>
              <a:rPr lang="en-GB" altLang="en-US"/>
              <a:t>Many more have failed </a:t>
            </a:r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681CB225-C9A8-49C0-8B48-825B4F6BEB2F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903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4" name="Rectangle 13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b="1" dirty="0"/>
              <a:t>POWER IN THE ENVIRONMENT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 dirty="0"/>
              <a:t>All members of a value chain are not equal e.g. Tesco and its suppliers</a:t>
            </a:r>
          </a:p>
          <a:p>
            <a:r>
              <a:rPr lang="en-GB" altLang="en-US" dirty="0"/>
              <a:t>Power can shift over time</a:t>
            </a:r>
          </a:p>
          <a:p>
            <a:r>
              <a:rPr lang="en-GB" altLang="en-US" dirty="0"/>
              <a:t>E.g., UK grocery retailers have become more powerful relative to goods manufacturers</a:t>
            </a:r>
          </a:p>
          <a:p>
            <a:r>
              <a:rPr lang="en-GB" altLang="en-US" dirty="0">
                <a:hlinkClick r:id="rId4"/>
              </a:rPr>
              <a:t>https://www.theguardian.com/business/2015/feb/05/supermarket-watchdog-inquiry-tesco-treatment-suppliers</a:t>
            </a:r>
            <a:endParaRPr lang="en-GB" altLang="en-US" dirty="0"/>
          </a:p>
          <a:p>
            <a:endParaRPr lang="en-GB" altLang="en-US" dirty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D27E215-41B4-407B-8195-775CE13370E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2531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120073" y="365126"/>
            <a:ext cx="9023927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b="1" dirty="0"/>
              <a:t>MONITORING AND RESPONDING </a:t>
            </a:r>
            <a:r>
              <a:rPr b="1" dirty="0" smtClean="0"/>
              <a:t>TO ENVIRONMENTAL </a:t>
            </a:r>
            <a:r>
              <a:rPr b="1" dirty="0"/>
              <a:t>CHANGE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/>
              <a:t>Organisations that do not adapt may decline and die e.g. Woolworths, MFI, East, City Link, Phones 4U etc.</a:t>
            </a:r>
          </a:p>
          <a:p>
            <a:r>
              <a:rPr lang="en-GB" altLang="en-US"/>
              <a:t>To avoid this, organisations must:</a:t>
            </a:r>
          </a:p>
          <a:p>
            <a:pPr lvl="1" eaLnBrk="1" hangingPunct="1"/>
            <a:r>
              <a:rPr lang="en-GB" altLang="en-US" dirty="0"/>
              <a:t>understand what is going on in their business environment</a:t>
            </a:r>
          </a:p>
          <a:p>
            <a:pPr lvl="1" eaLnBrk="1" hangingPunct="1"/>
            <a:r>
              <a:rPr lang="en-GB" altLang="en-US" dirty="0"/>
              <a:t>respond and adapt to this change</a:t>
            </a:r>
          </a:p>
          <a:p>
            <a:r>
              <a:rPr lang="en-GB" altLang="en-US"/>
              <a:t>Information about the environment is crucial, but won’t - in itself - produce decisions</a:t>
            </a: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5157125-8511-4823-BB9B-4FC54EB8294A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28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1750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4" name="Rectangle 13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b="1" dirty="0"/>
              <a:t>THE GLOBALISED BUSINESS ENVIRONMENT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The business environment is becoming increasingly global</a:t>
            </a:r>
          </a:p>
          <a:p>
            <a:r>
              <a:rPr lang="en-GB" altLang="en-US"/>
              <a:t>New opportunities emerge as foreign markets become opened up</a:t>
            </a:r>
          </a:p>
          <a:p>
            <a:r>
              <a:rPr lang="en-GB" altLang="en-US"/>
              <a:t>But also new challenges from foreign competitors!</a:t>
            </a:r>
          </a:p>
          <a:p>
            <a:r>
              <a:rPr lang="en-GB" altLang="en-US"/>
              <a:t>Firms must increasingly see the global contexts of their business planning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921DA2F4-8F4A-403D-AFA3-33315B3F8244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29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3041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b="1"/>
              <a:t>SUMMARY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/>
              <a:t>You should now understand:</a:t>
            </a:r>
          </a:p>
          <a:p>
            <a:r>
              <a:rPr lang="en-GB" altLang="en-US"/>
              <a:t>the concept of the business environment</a:t>
            </a:r>
          </a:p>
          <a:p>
            <a:r>
              <a:rPr lang="en-GB" altLang="en-US"/>
              <a:t>the different levels of the business environment macro-, micro- and internal</a:t>
            </a:r>
          </a:p>
          <a:p>
            <a:r>
              <a:rPr lang="en-GB" altLang="en-US"/>
              <a:t>the complexity and inter-dependency of an organisation's business environment </a:t>
            </a: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28D27CC8-B6BF-4C5E-B0F5-2C1CEA23E4B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616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2060575"/>
            <a:ext cx="8459787" cy="309721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Flying is often seen as bad for the planet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Customers have put cheapness of flights above concern for the ecological environment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Is consumers’ preoccupation with cheap flights going to be superseded by feelings of guilt about flying, and preoccupation with minimising ecological harm?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Or will it take international government regulation to limit aircraft emissions?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If you were running an airline, how would you engage with debates about ecological responsibility?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https://www.theguardian.com/commentisfree/2009/jan/14/carbonemissions-theairlineindustry</a:t>
            </a:r>
          </a:p>
        </p:txBody>
      </p:sp>
      <p:sp>
        <p:nvSpPr>
          <p:cNvPr id="66563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4732D6-A98B-4BC1-ABC8-D353A57CAFE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39750" y="0"/>
            <a:ext cx="2808288" cy="1916113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>
                <a:latin typeface="Tahoma" panose="020B0604030504040204" pitchFamily="34" charset="0"/>
              </a:rPr>
              <a:t>CASE STUDY</a:t>
            </a: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4030663" y="692150"/>
            <a:ext cx="465613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chemeClr val="accent6"/>
                </a:solidFill>
                <a:latin typeface="Tahoma" panose="020B0604030504040204" pitchFamily="34" charset="0"/>
              </a:rPr>
              <a:t>Can an airline be actually “GREEN”</a:t>
            </a:r>
          </a:p>
        </p:txBody>
      </p:sp>
      <p:pic>
        <p:nvPicPr>
          <p:cNvPr id="66567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112929"/>
            <a:ext cx="251936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6092874"/>
            <a:ext cx="261143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90171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4" name="Rectangle 13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dirty="0"/>
              <a:t>NEXT SESSION…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altLang="en-US"/>
              <a:t>How do we define the macro-environment of an organisation?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3B45E540-EEBE-466B-B1A0-96B4A461E8BE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32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966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1103</TotalTime>
  <Words>1221</Words>
  <Application>Microsoft Office PowerPoint</Application>
  <PresentationFormat>On-screen Show (4:3)</PresentationFormat>
  <Paragraphs>206</Paragraphs>
  <Slides>32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Calibri Light</vt:lpstr>
      <vt:lpstr>Tahoma</vt:lpstr>
      <vt:lpstr>Times New Roman</vt:lpstr>
      <vt:lpstr>Office Theme</vt:lpstr>
      <vt:lpstr>Welcome to  Global Business Environment</vt:lpstr>
      <vt:lpstr>What is a Business Environment</vt:lpstr>
      <vt:lpstr>Learning Outcomes</vt:lpstr>
      <vt:lpstr>PowerPoint Presentation</vt:lpstr>
      <vt:lpstr>ENVIRONMENTS AND SYSTEMS?</vt:lpstr>
      <vt:lpstr>BUSINESS CAN BE SIMILAR TO NATURE</vt:lpstr>
      <vt:lpstr>THE BUSINESS ENVIRONMENT PRESENTS OPPORTUNITIES AS WELL AS THREATS</vt:lpstr>
      <vt:lpstr>A SERVICE-BASED BUSINESS ENVIRONMENT</vt:lpstr>
      <vt:lpstr>THREE LEVELS OF THE BUSINESS ENVIRONMENT</vt:lpstr>
      <vt:lpstr>THE MACRO-ENVIRONMENT</vt:lpstr>
      <vt:lpstr>THE MICRO-ENVIRONMENT</vt:lpstr>
      <vt:lpstr>GROWING IMPORTANCE OF ‘STAKEHOLDERS’</vt:lpstr>
      <vt:lpstr>PowerPoint Presentation</vt:lpstr>
      <vt:lpstr>THE INTERNAL ENVIRONMENT</vt:lpstr>
      <vt:lpstr>TAKING A HOLISTIC VIEW</vt:lpstr>
      <vt:lpstr>THE ENVIRONMENTAL SET OF A CAR MANUFACTURER</vt:lpstr>
      <vt:lpstr>Value Chain Model</vt:lpstr>
      <vt:lpstr>VALUE CHAINS</vt:lpstr>
      <vt:lpstr>DEVELOPMENT OF CLOSER BUYER-SELLER RELATIONSHIPS</vt:lpstr>
      <vt:lpstr>THE INFORMATION ENVIRONMENT</vt:lpstr>
      <vt:lpstr>PowerPoint Presentation</vt:lpstr>
      <vt:lpstr>PowerPoint Presentation</vt:lpstr>
      <vt:lpstr>THE FINANCIAL ENVIRONMENT</vt:lpstr>
      <vt:lpstr>‘RULES’ OF THE ENVIRONMENT</vt:lpstr>
      <vt:lpstr>ETHICS AND CORPORATE SOCIAL RESPONSIBILITY</vt:lpstr>
      <vt:lpstr>RISK AND UNCERTAINTY</vt:lpstr>
      <vt:lpstr>POWER IN THE ENVIRONMENT</vt:lpstr>
      <vt:lpstr>MONITORING AND RESPONDING TO ENVIRONMENTAL CHANGE</vt:lpstr>
      <vt:lpstr>THE GLOBALISED BUSINESS ENVIRONMENT</vt:lpstr>
      <vt:lpstr>SUMMARY</vt:lpstr>
      <vt:lpstr>PowerPoint Presentation</vt:lpstr>
      <vt:lpstr>NEXT SESSION…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Trevor Warren</dc:creator>
  <cp:lastModifiedBy>Desta, Amare</cp:lastModifiedBy>
  <cp:revision>97</cp:revision>
  <cp:lastPrinted>2013-11-14T13:51:19Z</cp:lastPrinted>
  <dcterms:created xsi:type="dcterms:W3CDTF">2013-11-14T11:20:18Z</dcterms:created>
  <dcterms:modified xsi:type="dcterms:W3CDTF">2019-06-18T09:56:34Z</dcterms:modified>
</cp:coreProperties>
</file>