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8" r:id="rId3"/>
    <p:sldId id="257"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3989" autoAdjust="0"/>
  </p:normalViewPr>
  <p:slideViewPr>
    <p:cSldViewPr snapToGrid="0">
      <p:cViewPr varScale="1">
        <p:scale>
          <a:sx n="47" d="100"/>
          <a:sy n="47" d="100"/>
        </p:scale>
        <p:origin x="221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0CCC74-F32B-4FCA-B2B7-A77F55502C14}"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FCFD2756-F601-426E-8E95-EF5EC207B1DD}">
      <dgm:prSet/>
      <dgm:spPr>
        <a:solidFill>
          <a:schemeClr val="accent4"/>
        </a:solidFill>
      </dgm:spPr>
      <dgm:t>
        <a:bodyPr/>
        <a:lstStyle/>
        <a:p>
          <a:pPr algn="just" rtl="0"/>
          <a:r>
            <a:rPr lang="en-US" dirty="0"/>
            <a:t>This presentation finds which marketing concept is going to be the best adequate model for companies in 2025. </a:t>
          </a:r>
          <a:endParaRPr lang="en-GB" dirty="0"/>
        </a:p>
      </dgm:t>
    </dgm:pt>
    <dgm:pt modelId="{6440DA8C-1A6E-4ED0-8F7B-7F5C5499B612}" type="parTrans" cxnId="{5FE3B7B2-D0BC-46E9-AEDD-67CAFE00AFB6}">
      <dgm:prSet/>
      <dgm:spPr/>
      <dgm:t>
        <a:bodyPr/>
        <a:lstStyle/>
        <a:p>
          <a:endParaRPr lang="en-US"/>
        </a:p>
      </dgm:t>
    </dgm:pt>
    <dgm:pt modelId="{060A20AD-AE4C-4B18-94E3-11A77DE7A30B}" type="sibTrans" cxnId="{5FE3B7B2-D0BC-46E9-AEDD-67CAFE00AFB6}">
      <dgm:prSet/>
      <dgm:spPr/>
      <dgm:t>
        <a:bodyPr/>
        <a:lstStyle/>
        <a:p>
          <a:endParaRPr lang="en-US"/>
        </a:p>
      </dgm:t>
    </dgm:pt>
    <dgm:pt modelId="{B4200E68-6326-4A83-BC83-CE64B99A3F6C}">
      <dgm:prSet/>
      <dgm:spPr>
        <a:solidFill>
          <a:srgbClr val="FF0000"/>
        </a:solidFill>
      </dgm:spPr>
      <dgm:t>
        <a:bodyPr/>
        <a:lstStyle/>
        <a:p>
          <a:pPr algn="just" rtl="0"/>
          <a:r>
            <a:rPr lang="en-US" dirty="0"/>
            <a:t>In this presentation, discuss content marketing, the process of creating and sharing valuable content to attract and retain a clearly defined audience. </a:t>
          </a:r>
          <a:endParaRPr lang="en-GB" dirty="0"/>
        </a:p>
      </dgm:t>
    </dgm:pt>
    <dgm:pt modelId="{DC20A634-F141-4C92-ADEA-7D061D7AF73F}" type="parTrans" cxnId="{6F436953-39BB-4FD5-9E4B-D37A6F0413B3}">
      <dgm:prSet/>
      <dgm:spPr/>
      <dgm:t>
        <a:bodyPr/>
        <a:lstStyle/>
        <a:p>
          <a:endParaRPr lang="en-US"/>
        </a:p>
      </dgm:t>
    </dgm:pt>
    <dgm:pt modelId="{15538C59-2F8A-468C-AC4C-F4C6BDD9279C}" type="sibTrans" cxnId="{6F436953-39BB-4FD5-9E4B-D37A6F0413B3}">
      <dgm:prSet/>
      <dgm:spPr/>
      <dgm:t>
        <a:bodyPr/>
        <a:lstStyle/>
        <a:p>
          <a:endParaRPr lang="en-US"/>
        </a:p>
      </dgm:t>
    </dgm:pt>
    <dgm:pt modelId="{02FCB204-A91F-404C-8154-0DE14AF2E85E}">
      <dgm:prSet/>
      <dgm:spPr>
        <a:solidFill>
          <a:srgbClr val="00B0F0"/>
        </a:solidFill>
      </dgm:spPr>
      <dgm:t>
        <a:bodyPr/>
        <a:lstStyle/>
        <a:p>
          <a:pPr algn="just" rtl="0"/>
          <a:r>
            <a:rPr lang="en-US" dirty="0"/>
            <a:t>However, the presentation includes a content marketing overview, key strategies and elements, a theoretical framework, and application issues and constraints. </a:t>
          </a:r>
          <a:endParaRPr lang="en-GB" dirty="0"/>
        </a:p>
      </dgm:t>
    </dgm:pt>
    <dgm:pt modelId="{91D18219-DEAB-46E8-A979-8C8145E0A8F5}" type="parTrans" cxnId="{C4F77E8B-2358-4539-9E39-12A0C50BB3A0}">
      <dgm:prSet/>
      <dgm:spPr/>
      <dgm:t>
        <a:bodyPr/>
        <a:lstStyle/>
        <a:p>
          <a:endParaRPr lang="en-US"/>
        </a:p>
      </dgm:t>
    </dgm:pt>
    <dgm:pt modelId="{CDADCF9B-8A6C-42C8-A86C-99A8D4927F8F}" type="sibTrans" cxnId="{C4F77E8B-2358-4539-9E39-12A0C50BB3A0}">
      <dgm:prSet/>
      <dgm:spPr/>
      <dgm:t>
        <a:bodyPr/>
        <a:lstStyle/>
        <a:p>
          <a:endParaRPr lang="en-US"/>
        </a:p>
      </dgm:t>
    </dgm:pt>
    <dgm:pt modelId="{D34C4DE1-9F4C-4548-9048-9A8ED0D4517B}" type="pres">
      <dgm:prSet presAssocID="{C20CCC74-F32B-4FCA-B2B7-A77F55502C14}" presName="Name0" presStyleCnt="0">
        <dgm:presLayoutVars>
          <dgm:dir/>
          <dgm:resizeHandles val="exact"/>
        </dgm:presLayoutVars>
      </dgm:prSet>
      <dgm:spPr/>
    </dgm:pt>
    <dgm:pt modelId="{279D36F5-BD24-472D-ACD0-1F8335C4700D}" type="pres">
      <dgm:prSet presAssocID="{FCFD2756-F601-426E-8E95-EF5EC207B1DD}" presName="node" presStyleLbl="node1" presStyleIdx="0" presStyleCnt="3">
        <dgm:presLayoutVars>
          <dgm:bulletEnabled val="1"/>
        </dgm:presLayoutVars>
      </dgm:prSet>
      <dgm:spPr/>
    </dgm:pt>
    <dgm:pt modelId="{495E005D-7CEF-4E11-A950-EF64FBA0D06B}" type="pres">
      <dgm:prSet presAssocID="{060A20AD-AE4C-4B18-94E3-11A77DE7A30B}" presName="sibTrans" presStyleLbl="sibTrans2D1" presStyleIdx="0" presStyleCnt="2"/>
      <dgm:spPr/>
    </dgm:pt>
    <dgm:pt modelId="{203B0944-6733-4C08-9006-395DEC5ECF98}" type="pres">
      <dgm:prSet presAssocID="{060A20AD-AE4C-4B18-94E3-11A77DE7A30B}" presName="connectorText" presStyleLbl="sibTrans2D1" presStyleIdx="0" presStyleCnt="2"/>
      <dgm:spPr/>
    </dgm:pt>
    <dgm:pt modelId="{8675DCD0-7224-4693-BB73-C8D3CC148004}" type="pres">
      <dgm:prSet presAssocID="{B4200E68-6326-4A83-BC83-CE64B99A3F6C}" presName="node" presStyleLbl="node1" presStyleIdx="1" presStyleCnt="3">
        <dgm:presLayoutVars>
          <dgm:bulletEnabled val="1"/>
        </dgm:presLayoutVars>
      </dgm:prSet>
      <dgm:spPr/>
    </dgm:pt>
    <dgm:pt modelId="{433F4169-0EE6-44F8-802B-06B9C792FA81}" type="pres">
      <dgm:prSet presAssocID="{15538C59-2F8A-468C-AC4C-F4C6BDD9279C}" presName="sibTrans" presStyleLbl="sibTrans2D1" presStyleIdx="1" presStyleCnt="2"/>
      <dgm:spPr/>
    </dgm:pt>
    <dgm:pt modelId="{6713F7E3-FD68-46DA-AF86-61C3BCBB13AC}" type="pres">
      <dgm:prSet presAssocID="{15538C59-2F8A-468C-AC4C-F4C6BDD9279C}" presName="connectorText" presStyleLbl="sibTrans2D1" presStyleIdx="1" presStyleCnt="2"/>
      <dgm:spPr/>
    </dgm:pt>
    <dgm:pt modelId="{B8D28D51-38B0-4357-8C59-F22471AF5073}" type="pres">
      <dgm:prSet presAssocID="{02FCB204-A91F-404C-8154-0DE14AF2E85E}" presName="node" presStyleLbl="node1" presStyleIdx="2" presStyleCnt="3">
        <dgm:presLayoutVars>
          <dgm:bulletEnabled val="1"/>
        </dgm:presLayoutVars>
      </dgm:prSet>
      <dgm:spPr/>
    </dgm:pt>
  </dgm:ptLst>
  <dgm:cxnLst>
    <dgm:cxn modelId="{06D2C369-3A37-4321-AB7F-A7E3827676FD}" type="presOf" srcId="{FCFD2756-F601-426E-8E95-EF5EC207B1DD}" destId="{279D36F5-BD24-472D-ACD0-1F8335C4700D}" srcOrd="0" destOrd="0" presId="urn:microsoft.com/office/officeart/2005/8/layout/process1"/>
    <dgm:cxn modelId="{6F436953-39BB-4FD5-9E4B-D37A6F0413B3}" srcId="{C20CCC74-F32B-4FCA-B2B7-A77F55502C14}" destId="{B4200E68-6326-4A83-BC83-CE64B99A3F6C}" srcOrd="1" destOrd="0" parTransId="{DC20A634-F141-4C92-ADEA-7D061D7AF73F}" sibTransId="{15538C59-2F8A-468C-AC4C-F4C6BDD9279C}"/>
    <dgm:cxn modelId="{2CD4887D-BFF9-407C-AFC5-FFBA5D25F9DF}" type="presOf" srcId="{C20CCC74-F32B-4FCA-B2B7-A77F55502C14}" destId="{D34C4DE1-9F4C-4548-9048-9A8ED0D4517B}" srcOrd="0" destOrd="0" presId="urn:microsoft.com/office/officeart/2005/8/layout/process1"/>
    <dgm:cxn modelId="{C4F77E8B-2358-4539-9E39-12A0C50BB3A0}" srcId="{C20CCC74-F32B-4FCA-B2B7-A77F55502C14}" destId="{02FCB204-A91F-404C-8154-0DE14AF2E85E}" srcOrd="2" destOrd="0" parTransId="{91D18219-DEAB-46E8-A979-8C8145E0A8F5}" sibTransId="{CDADCF9B-8A6C-42C8-A86C-99A8D4927F8F}"/>
    <dgm:cxn modelId="{3D075A94-A77C-465D-976D-DC0F1BBD8BCA}" type="presOf" srcId="{060A20AD-AE4C-4B18-94E3-11A77DE7A30B}" destId="{495E005D-7CEF-4E11-A950-EF64FBA0D06B}" srcOrd="0" destOrd="0" presId="urn:microsoft.com/office/officeart/2005/8/layout/process1"/>
    <dgm:cxn modelId="{FA4483A4-46A0-4A4B-91B6-D030F8D6CDB5}" type="presOf" srcId="{B4200E68-6326-4A83-BC83-CE64B99A3F6C}" destId="{8675DCD0-7224-4693-BB73-C8D3CC148004}" srcOrd="0" destOrd="0" presId="urn:microsoft.com/office/officeart/2005/8/layout/process1"/>
    <dgm:cxn modelId="{5FE3B7B2-D0BC-46E9-AEDD-67CAFE00AFB6}" srcId="{C20CCC74-F32B-4FCA-B2B7-A77F55502C14}" destId="{FCFD2756-F601-426E-8E95-EF5EC207B1DD}" srcOrd="0" destOrd="0" parTransId="{6440DA8C-1A6E-4ED0-8F7B-7F5C5499B612}" sibTransId="{060A20AD-AE4C-4B18-94E3-11A77DE7A30B}"/>
    <dgm:cxn modelId="{0C7EB5B6-BAF6-4C80-A977-4DC0F5767B5F}" type="presOf" srcId="{15538C59-2F8A-468C-AC4C-F4C6BDD9279C}" destId="{433F4169-0EE6-44F8-802B-06B9C792FA81}" srcOrd="0" destOrd="0" presId="urn:microsoft.com/office/officeart/2005/8/layout/process1"/>
    <dgm:cxn modelId="{2BFD22C3-C13D-4FD9-BA2A-913B94F5148D}" type="presOf" srcId="{15538C59-2F8A-468C-AC4C-F4C6BDD9279C}" destId="{6713F7E3-FD68-46DA-AF86-61C3BCBB13AC}" srcOrd="1" destOrd="0" presId="urn:microsoft.com/office/officeart/2005/8/layout/process1"/>
    <dgm:cxn modelId="{6ACC4DC4-8872-41B3-A54D-B31F59A65888}" type="presOf" srcId="{02FCB204-A91F-404C-8154-0DE14AF2E85E}" destId="{B8D28D51-38B0-4357-8C59-F22471AF5073}" srcOrd="0" destOrd="0" presId="urn:microsoft.com/office/officeart/2005/8/layout/process1"/>
    <dgm:cxn modelId="{2C30F6CC-6F30-43E3-9C25-9D47B34D36AE}" type="presOf" srcId="{060A20AD-AE4C-4B18-94E3-11A77DE7A30B}" destId="{203B0944-6733-4C08-9006-395DEC5ECF98}" srcOrd="1" destOrd="0" presId="urn:microsoft.com/office/officeart/2005/8/layout/process1"/>
    <dgm:cxn modelId="{25274487-2ABA-41E8-B118-61D5A571D9A7}" type="presParOf" srcId="{D34C4DE1-9F4C-4548-9048-9A8ED0D4517B}" destId="{279D36F5-BD24-472D-ACD0-1F8335C4700D}" srcOrd="0" destOrd="0" presId="urn:microsoft.com/office/officeart/2005/8/layout/process1"/>
    <dgm:cxn modelId="{42B9AFD3-3343-4662-9589-5F769834E503}" type="presParOf" srcId="{D34C4DE1-9F4C-4548-9048-9A8ED0D4517B}" destId="{495E005D-7CEF-4E11-A950-EF64FBA0D06B}" srcOrd="1" destOrd="0" presId="urn:microsoft.com/office/officeart/2005/8/layout/process1"/>
    <dgm:cxn modelId="{E7BE0F64-63EA-4326-A8E4-55242DE69F53}" type="presParOf" srcId="{495E005D-7CEF-4E11-A950-EF64FBA0D06B}" destId="{203B0944-6733-4C08-9006-395DEC5ECF98}" srcOrd="0" destOrd="0" presId="urn:microsoft.com/office/officeart/2005/8/layout/process1"/>
    <dgm:cxn modelId="{E62F09FC-B851-40AE-B816-9E5D05E6FDB9}" type="presParOf" srcId="{D34C4DE1-9F4C-4548-9048-9A8ED0D4517B}" destId="{8675DCD0-7224-4693-BB73-C8D3CC148004}" srcOrd="2" destOrd="0" presId="urn:microsoft.com/office/officeart/2005/8/layout/process1"/>
    <dgm:cxn modelId="{078FBFA0-A0C5-47A7-A3CE-A7D68BC48835}" type="presParOf" srcId="{D34C4DE1-9F4C-4548-9048-9A8ED0D4517B}" destId="{433F4169-0EE6-44F8-802B-06B9C792FA81}" srcOrd="3" destOrd="0" presId="urn:microsoft.com/office/officeart/2005/8/layout/process1"/>
    <dgm:cxn modelId="{D98DD834-5213-46C0-A6A1-35EC188035DF}" type="presParOf" srcId="{433F4169-0EE6-44F8-802B-06B9C792FA81}" destId="{6713F7E3-FD68-46DA-AF86-61C3BCBB13AC}" srcOrd="0" destOrd="0" presId="urn:microsoft.com/office/officeart/2005/8/layout/process1"/>
    <dgm:cxn modelId="{CE4928C2-765F-42DD-98FE-609C1518D85E}" type="presParOf" srcId="{D34C4DE1-9F4C-4548-9048-9A8ED0D4517B}" destId="{B8D28D51-38B0-4357-8C59-F22471AF507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EC9820-C290-484D-BE59-985979F0D3E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FDBDC01-5773-4D5F-A841-49C0E52A9053}">
      <dgm:prSet/>
      <dgm:spPr>
        <a:solidFill>
          <a:srgbClr val="FF0000"/>
        </a:solidFill>
      </dgm:spPr>
      <dgm:t>
        <a:bodyPr/>
        <a:lstStyle/>
        <a:p>
          <a:pPr algn="just" rtl="0"/>
          <a:r>
            <a:rPr lang="en-US" dirty="0"/>
            <a:t>Content marketing is a strategic marketing approach focused on creating and distributing valuable, relevant and consistent content to attract and retain a clearly defined audience (Chaffey &amp; Ellis-Chadwick, 2022). </a:t>
          </a:r>
          <a:endParaRPr lang="en-GB" dirty="0"/>
        </a:p>
      </dgm:t>
    </dgm:pt>
    <dgm:pt modelId="{3BA2A7AA-4C19-48B5-BCBA-7DE51FFDAE40}" type="parTrans" cxnId="{70CF8CC9-5C0C-405E-A328-26025FC023C0}">
      <dgm:prSet/>
      <dgm:spPr/>
      <dgm:t>
        <a:bodyPr/>
        <a:lstStyle/>
        <a:p>
          <a:endParaRPr lang="en-US"/>
        </a:p>
      </dgm:t>
    </dgm:pt>
    <dgm:pt modelId="{722B2513-8D2F-4D7E-BCAB-49FAAE4F1863}" type="sibTrans" cxnId="{70CF8CC9-5C0C-405E-A328-26025FC023C0}">
      <dgm:prSet/>
      <dgm:spPr/>
      <dgm:t>
        <a:bodyPr/>
        <a:lstStyle/>
        <a:p>
          <a:endParaRPr lang="en-US"/>
        </a:p>
      </dgm:t>
    </dgm:pt>
    <dgm:pt modelId="{48B63B5D-9929-46EC-B855-94FDEDC739A4}">
      <dgm:prSet/>
      <dgm:spPr>
        <a:solidFill>
          <a:schemeClr val="accent4"/>
        </a:solidFill>
      </dgm:spPr>
      <dgm:t>
        <a:bodyPr/>
        <a:lstStyle/>
        <a:p>
          <a:pPr algn="just" rtl="0"/>
          <a:r>
            <a:rPr lang="en-US" dirty="0"/>
            <a:t>Content marketing encompasses storytelling, SEO, social media, influencer marketing, and performance analysis. </a:t>
          </a:r>
          <a:endParaRPr lang="en-GB" dirty="0"/>
        </a:p>
      </dgm:t>
    </dgm:pt>
    <dgm:pt modelId="{F5ED89BE-9806-4745-98CE-D210FB831DF6}" type="parTrans" cxnId="{20BCB7B0-C233-4CF5-94CA-FA6EF6DFD242}">
      <dgm:prSet/>
      <dgm:spPr/>
      <dgm:t>
        <a:bodyPr/>
        <a:lstStyle/>
        <a:p>
          <a:endParaRPr lang="en-US"/>
        </a:p>
      </dgm:t>
    </dgm:pt>
    <dgm:pt modelId="{997EB06B-0C9C-4565-96F1-AC27E8E48172}" type="sibTrans" cxnId="{20BCB7B0-C233-4CF5-94CA-FA6EF6DFD242}">
      <dgm:prSet/>
      <dgm:spPr/>
      <dgm:t>
        <a:bodyPr/>
        <a:lstStyle/>
        <a:p>
          <a:endParaRPr lang="en-US"/>
        </a:p>
      </dgm:t>
    </dgm:pt>
    <dgm:pt modelId="{364BB172-8A1D-4EF4-B890-83076181F6CF}">
      <dgm:prSet/>
      <dgm:spPr/>
      <dgm:t>
        <a:bodyPr/>
        <a:lstStyle/>
        <a:p>
          <a:pPr algn="just" rtl="0"/>
          <a:r>
            <a:rPr lang="en-US" dirty="0"/>
            <a:t>Such tools help companies identify what the audience wants and curate messages that will hit them right in their feels (Kotler, et al., 2021).</a:t>
          </a:r>
          <a:endParaRPr lang="en-GB" dirty="0"/>
        </a:p>
      </dgm:t>
    </dgm:pt>
    <dgm:pt modelId="{6992E0E5-D158-4A64-A632-08446AFBF579}" type="parTrans" cxnId="{050FC32F-A7EC-474D-9C3C-4DAA549CAF85}">
      <dgm:prSet/>
      <dgm:spPr/>
      <dgm:t>
        <a:bodyPr/>
        <a:lstStyle/>
        <a:p>
          <a:endParaRPr lang="en-US"/>
        </a:p>
      </dgm:t>
    </dgm:pt>
    <dgm:pt modelId="{4E2DD641-896C-42F8-A4C0-3A359C7A3636}" type="sibTrans" cxnId="{050FC32F-A7EC-474D-9C3C-4DAA549CAF85}">
      <dgm:prSet/>
      <dgm:spPr/>
      <dgm:t>
        <a:bodyPr/>
        <a:lstStyle/>
        <a:p>
          <a:endParaRPr lang="en-US"/>
        </a:p>
      </dgm:t>
    </dgm:pt>
    <dgm:pt modelId="{E99576A5-1644-494C-A602-43F9D821EE8F}">
      <dgm:prSet/>
      <dgm:spPr>
        <a:solidFill>
          <a:schemeClr val="accent2"/>
        </a:solidFill>
      </dgm:spPr>
      <dgm:t>
        <a:bodyPr/>
        <a:lstStyle/>
        <a:p>
          <a:pPr algn="just" rtl="0"/>
          <a:r>
            <a:rPr lang="en-US" dirty="0"/>
            <a:t>content marketing leads sustainable business growth by mixing innovation, advanced technology and customer integration to cater for their requirement seamlessly. </a:t>
          </a:r>
          <a:endParaRPr lang="en-GB" dirty="0"/>
        </a:p>
      </dgm:t>
    </dgm:pt>
    <dgm:pt modelId="{A9BA06BD-2253-4774-BA6B-7579F7B5B63E}" type="parTrans" cxnId="{3B34E393-C879-4906-A186-6A22D47282BA}">
      <dgm:prSet/>
      <dgm:spPr/>
      <dgm:t>
        <a:bodyPr/>
        <a:lstStyle/>
        <a:p>
          <a:endParaRPr lang="en-US"/>
        </a:p>
      </dgm:t>
    </dgm:pt>
    <dgm:pt modelId="{C253535C-31FD-4C18-B418-A955E63D37D7}" type="sibTrans" cxnId="{3B34E393-C879-4906-A186-6A22D47282BA}">
      <dgm:prSet/>
      <dgm:spPr/>
      <dgm:t>
        <a:bodyPr/>
        <a:lstStyle/>
        <a:p>
          <a:endParaRPr lang="en-US"/>
        </a:p>
      </dgm:t>
    </dgm:pt>
    <dgm:pt modelId="{0241E743-3AD3-4657-8CEE-7678B967529B}" type="pres">
      <dgm:prSet presAssocID="{4EEC9820-C290-484D-BE59-985979F0D3E3}" presName="linear" presStyleCnt="0">
        <dgm:presLayoutVars>
          <dgm:animLvl val="lvl"/>
          <dgm:resizeHandles val="exact"/>
        </dgm:presLayoutVars>
      </dgm:prSet>
      <dgm:spPr/>
    </dgm:pt>
    <dgm:pt modelId="{8F526003-31BC-4B87-9295-92A63CEF78CD}" type="pres">
      <dgm:prSet presAssocID="{3FDBDC01-5773-4D5F-A841-49C0E52A9053}" presName="parentText" presStyleLbl="node1" presStyleIdx="0" presStyleCnt="4">
        <dgm:presLayoutVars>
          <dgm:chMax val="0"/>
          <dgm:bulletEnabled val="1"/>
        </dgm:presLayoutVars>
      </dgm:prSet>
      <dgm:spPr/>
    </dgm:pt>
    <dgm:pt modelId="{242D361D-1EE3-4977-89AC-10E746DCC053}" type="pres">
      <dgm:prSet presAssocID="{722B2513-8D2F-4D7E-BCAB-49FAAE4F1863}" presName="spacer" presStyleCnt="0"/>
      <dgm:spPr/>
    </dgm:pt>
    <dgm:pt modelId="{B0FE18BF-7216-40DB-9D67-C16DB6876899}" type="pres">
      <dgm:prSet presAssocID="{48B63B5D-9929-46EC-B855-94FDEDC739A4}" presName="parentText" presStyleLbl="node1" presStyleIdx="1" presStyleCnt="4">
        <dgm:presLayoutVars>
          <dgm:chMax val="0"/>
          <dgm:bulletEnabled val="1"/>
        </dgm:presLayoutVars>
      </dgm:prSet>
      <dgm:spPr/>
    </dgm:pt>
    <dgm:pt modelId="{16F1CBA3-40C2-4597-A508-3BAE06DF6F83}" type="pres">
      <dgm:prSet presAssocID="{997EB06B-0C9C-4565-96F1-AC27E8E48172}" presName="spacer" presStyleCnt="0"/>
      <dgm:spPr/>
    </dgm:pt>
    <dgm:pt modelId="{768F1708-4630-4AD1-94EF-43230F5E1629}" type="pres">
      <dgm:prSet presAssocID="{364BB172-8A1D-4EF4-B890-83076181F6CF}" presName="parentText" presStyleLbl="node1" presStyleIdx="2" presStyleCnt="4">
        <dgm:presLayoutVars>
          <dgm:chMax val="0"/>
          <dgm:bulletEnabled val="1"/>
        </dgm:presLayoutVars>
      </dgm:prSet>
      <dgm:spPr/>
    </dgm:pt>
    <dgm:pt modelId="{E4926459-2833-42B0-9482-A3D319472D86}" type="pres">
      <dgm:prSet presAssocID="{4E2DD641-896C-42F8-A4C0-3A359C7A3636}" presName="spacer" presStyleCnt="0"/>
      <dgm:spPr/>
    </dgm:pt>
    <dgm:pt modelId="{5EE18973-D35B-4675-9466-711119033AF6}" type="pres">
      <dgm:prSet presAssocID="{E99576A5-1644-494C-A602-43F9D821EE8F}" presName="parentText" presStyleLbl="node1" presStyleIdx="3" presStyleCnt="4">
        <dgm:presLayoutVars>
          <dgm:chMax val="0"/>
          <dgm:bulletEnabled val="1"/>
        </dgm:presLayoutVars>
      </dgm:prSet>
      <dgm:spPr/>
    </dgm:pt>
  </dgm:ptLst>
  <dgm:cxnLst>
    <dgm:cxn modelId="{8C5A1E02-EAF1-4F80-B3B6-D0C4B5C8E436}" type="presOf" srcId="{3FDBDC01-5773-4D5F-A841-49C0E52A9053}" destId="{8F526003-31BC-4B87-9295-92A63CEF78CD}" srcOrd="0" destOrd="0" presId="urn:microsoft.com/office/officeart/2005/8/layout/vList2"/>
    <dgm:cxn modelId="{050FC32F-A7EC-474D-9C3C-4DAA549CAF85}" srcId="{4EEC9820-C290-484D-BE59-985979F0D3E3}" destId="{364BB172-8A1D-4EF4-B890-83076181F6CF}" srcOrd="2" destOrd="0" parTransId="{6992E0E5-D158-4A64-A632-08446AFBF579}" sibTransId="{4E2DD641-896C-42F8-A4C0-3A359C7A3636}"/>
    <dgm:cxn modelId="{76C51C60-3EA7-4B7D-8735-CE0460317788}" type="presOf" srcId="{364BB172-8A1D-4EF4-B890-83076181F6CF}" destId="{768F1708-4630-4AD1-94EF-43230F5E1629}" srcOrd="0" destOrd="0" presId="urn:microsoft.com/office/officeart/2005/8/layout/vList2"/>
    <dgm:cxn modelId="{B33B6078-1B9E-4458-8C97-987B9A2639F9}" type="presOf" srcId="{4EEC9820-C290-484D-BE59-985979F0D3E3}" destId="{0241E743-3AD3-4657-8CEE-7678B967529B}" srcOrd="0" destOrd="0" presId="urn:microsoft.com/office/officeart/2005/8/layout/vList2"/>
    <dgm:cxn modelId="{3B34E393-C879-4906-A186-6A22D47282BA}" srcId="{4EEC9820-C290-484D-BE59-985979F0D3E3}" destId="{E99576A5-1644-494C-A602-43F9D821EE8F}" srcOrd="3" destOrd="0" parTransId="{A9BA06BD-2253-4774-BA6B-7579F7B5B63E}" sibTransId="{C253535C-31FD-4C18-B418-A955E63D37D7}"/>
    <dgm:cxn modelId="{27F146B0-DDBE-4125-AE6D-4258A95BB486}" type="presOf" srcId="{E99576A5-1644-494C-A602-43F9D821EE8F}" destId="{5EE18973-D35B-4675-9466-711119033AF6}" srcOrd="0" destOrd="0" presId="urn:microsoft.com/office/officeart/2005/8/layout/vList2"/>
    <dgm:cxn modelId="{20BCB7B0-C233-4CF5-94CA-FA6EF6DFD242}" srcId="{4EEC9820-C290-484D-BE59-985979F0D3E3}" destId="{48B63B5D-9929-46EC-B855-94FDEDC739A4}" srcOrd="1" destOrd="0" parTransId="{F5ED89BE-9806-4745-98CE-D210FB831DF6}" sibTransId="{997EB06B-0C9C-4565-96F1-AC27E8E48172}"/>
    <dgm:cxn modelId="{8995A9B4-86CD-4D97-A821-8CF4EC61EAC1}" type="presOf" srcId="{48B63B5D-9929-46EC-B855-94FDEDC739A4}" destId="{B0FE18BF-7216-40DB-9D67-C16DB6876899}" srcOrd="0" destOrd="0" presId="urn:microsoft.com/office/officeart/2005/8/layout/vList2"/>
    <dgm:cxn modelId="{70CF8CC9-5C0C-405E-A328-26025FC023C0}" srcId="{4EEC9820-C290-484D-BE59-985979F0D3E3}" destId="{3FDBDC01-5773-4D5F-A841-49C0E52A9053}" srcOrd="0" destOrd="0" parTransId="{3BA2A7AA-4C19-48B5-BCBA-7DE51FFDAE40}" sibTransId="{722B2513-8D2F-4D7E-BCAB-49FAAE4F1863}"/>
    <dgm:cxn modelId="{C7DF8F70-B6B2-4E3B-8CD1-AA5BCC33E9BB}" type="presParOf" srcId="{0241E743-3AD3-4657-8CEE-7678B967529B}" destId="{8F526003-31BC-4B87-9295-92A63CEF78CD}" srcOrd="0" destOrd="0" presId="urn:microsoft.com/office/officeart/2005/8/layout/vList2"/>
    <dgm:cxn modelId="{8BF9F96D-ADA2-47C9-AFBE-81EC33B1407B}" type="presParOf" srcId="{0241E743-3AD3-4657-8CEE-7678B967529B}" destId="{242D361D-1EE3-4977-89AC-10E746DCC053}" srcOrd="1" destOrd="0" presId="urn:microsoft.com/office/officeart/2005/8/layout/vList2"/>
    <dgm:cxn modelId="{5C8B8592-AC8D-475D-AC5F-500BDCB9A3B4}" type="presParOf" srcId="{0241E743-3AD3-4657-8CEE-7678B967529B}" destId="{B0FE18BF-7216-40DB-9D67-C16DB6876899}" srcOrd="2" destOrd="0" presId="urn:microsoft.com/office/officeart/2005/8/layout/vList2"/>
    <dgm:cxn modelId="{7EA20FFD-EAB9-4E26-B2EE-2BA155BAF0D7}" type="presParOf" srcId="{0241E743-3AD3-4657-8CEE-7678B967529B}" destId="{16F1CBA3-40C2-4597-A508-3BAE06DF6F83}" srcOrd="3" destOrd="0" presId="urn:microsoft.com/office/officeart/2005/8/layout/vList2"/>
    <dgm:cxn modelId="{B8AE5007-D834-455F-8D5B-F30307B204FF}" type="presParOf" srcId="{0241E743-3AD3-4657-8CEE-7678B967529B}" destId="{768F1708-4630-4AD1-94EF-43230F5E1629}" srcOrd="4" destOrd="0" presId="urn:microsoft.com/office/officeart/2005/8/layout/vList2"/>
    <dgm:cxn modelId="{1FEC89B0-2995-484B-8B4B-AAAB1D14787B}" type="presParOf" srcId="{0241E743-3AD3-4657-8CEE-7678B967529B}" destId="{E4926459-2833-42B0-9482-A3D319472D86}" srcOrd="5" destOrd="0" presId="urn:microsoft.com/office/officeart/2005/8/layout/vList2"/>
    <dgm:cxn modelId="{83044280-F1C5-4FAD-83D8-16C1115B0264}" type="presParOf" srcId="{0241E743-3AD3-4657-8CEE-7678B967529B}" destId="{5EE18973-D35B-4675-9466-711119033A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9A7A76-021E-43B1-BAF7-52CB6ACBAA0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C261A64B-66FF-428F-A398-6C399ED0BB0C}">
      <dgm:prSet/>
      <dgm:spPr>
        <a:solidFill>
          <a:srgbClr val="00B0F0"/>
        </a:solidFill>
      </dgm:spPr>
      <dgm:t>
        <a:bodyPr/>
        <a:lstStyle/>
        <a:p>
          <a:pPr algn="just" rtl="0"/>
          <a:r>
            <a:rPr lang="en-US" dirty="0"/>
            <a:t>In 2025, content marketing is one of the most effective models in the modern business due to content ability to effectively align with the emerging digital trends, including sustainability, data ethics, AI tools and </a:t>
          </a:r>
          <a:r>
            <a:rPr lang="en-US" dirty="0" err="1"/>
            <a:t>personalisation</a:t>
          </a:r>
          <a:r>
            <a:rPr lang="en-US" dirty="0"/>
            <a:t> service (Das &amp; </a:t>
          </a:r>
          <a:r>
            <a:rPr lang="en-US" dirty="0" err="1"/>
            <a:t>Mondal</a:t>
          </a:r>
          <a:r>
            <a:rPr lang="en-US" dirty="0"/>
            <a:t>, 2020).</a:t>
          </a:r>
          <a:endParaRPr lang="en-GB" dirty="0"/>
        </a:p>
      </dgm:t>
    </dgm:pt>
    <dgm:pt modelId="{2197AA17-7EF7-4E9B-912C-23B648784DE3}" type="parTrans" cxnId="{08A12F25-EFA4-49C3-8E37-01CB7F6EF48E}">
      <dgm:prSet/>
      <dgm:spPr/>
      <dgm:t>
        <a:bodyPr/>
        <a:lstStyle/>
        <a:p>
          <a:endParaRPr lang="en-US"/>
        </a:p>
      </dgm:t>
    </dgm:pt>
    <dgm:pt modelId="{F7CEB424-EE31-4D73-A12A-D255B5FE9F17}" type="sibTrans" cxnId="{08A12F25-EFA4-49C3-8E37-01CB7F6EF48E}">
      <dgm:prSet/>
      <dgm:spPr/>
      <dgm:t>
        <a:bodyPr/>
        <a:lstStyle/>
        <a:p>
          <a:endParaRPr lang="en-US"/>
        </a:p>
      </dgm:t>
    </dgm:pt>
    <dgm:pt modelId="{7C3DC54F-AE6F-4A3F-9CCA-9A88A44F7D8D}">
      <dgm:prSet/>
      <dgm:spPr/>
      <dgm:t>
        <a:bodyPr/>
        <a:lstStyle/>
        <a:p>
          <a:pPr algn="just" rtl="0"/>
          <a:r>
            <a:rPr lang="en-US" dirty="0"/>
            <a:t>AI and automation allow marketers to keep the information better structured and offer potential target content that tailors individual customer requirements and preferences, fostering engagement and conversion rates.</a:t>
          </a:r>
          <a:endParaRPr lang="en-GB" dirty="0"/>
        </a:p>
      </dgm:t>
    </dgm:pt>
    <dgm:pt modelId="{D8E6D307-00C4-49C6-BCC2-AC5EADFCF5CF}" type="parTrans" cxnId="{FE73C689-3EAA-47DD-96B4-CEED2FEC82CC}">
      <dgm:prSet/>
      <dgm:spPr/>
      <dgm:t>
        <a:bodyPr/>
        <a:lstStyle/>
        <a:p>
          <a:endParaRPr lang="en-US"/>
        </a:p>
      </dgm:t>
    </dgm:pt>
    <dgm:pt modelId="{A3A9D999-3640-45C4-8FD3-C261CF53A871}" type="sibTrans" cxnId="{FE73C689-3EAA-47DD-96B4-CEED2FEC82CC}">
      <dgm:prSet/>
      <dgm:spPr/>
      <dgm:t>
        <a:bodyPr/>
        <a:lstStyle/>
        <a:p>
          <a:endParaRPr lang="en-US"/>
        </a:p>
      </dgm:t>
    </dgm:pt>
    <dgm:pt modelId="{EBA93D6E-1392-4629-B9E5-3FF37D795181}">
      <dgm:prSet/>
      <dgm:spPr>
        <a:solidFill>
          <a:srgbClr val="FF0000"/>
        </a:solidFill>
      </dgm:spPr>
      <dgm:t>
        <a:bodyPr/>
        <a:lstStyle/>
        <a:p>
          <a:pPr algn="just" rtl="0"/>
          <a:r>
            <a:rPr lang="en-US" dirty="0"/>
            <a:t>However, depth data analysis enables content businesses to appeal potential customer base and stay ahead in competition and keep their industry leadership position. </a:t>
          </a:r>
          <a:endParaRPr lang="en-GB" dirty="0"/>
        </a:p>
      </dgm:t>
    </dgm:pt>
    <dgm:pt modelId="{330180F1-DB7A-4E6E-80FC-EAA535D80FD6}" type="parTrans" cxnId="{54B28744-793E-4706-A64F-08DADA0A7E5D}">
      <dgm:prSet/>
      <dgm:spPr/>
      <dgm:t>
        <a:bodyPr/>
        <a:lstStyle/>
        <a:p>
          <a:endParaRPr lang="en-US"/>
        </a:p>
      </dgm:t>
    </dgm:pt>
    <dgm:pt modelId="{7CF3510C-2D69-4F72-9131-2435CB3E8A81}" type="sibTrans" cxnId="{54B28744-793E-4706-A64F-08DADA0A7E5D}">
      <dgm:prSet/>
      <dgm:spPr/>
      <dgm:t>
        <a:bodyPr/>
        <a:lstStyle/>
        <a:p>
          <a:endParaRPr lang="en-US"/>
        </a:p>
      </dgm:t>
    </dgm:pt>
    <dgm:pt modelId="{70A13935-8F0F-4460-BC33-AD4DF2866B1E}" type="pres">
      <dgm:prSet presAssocID="{9B9A7A76-021E-43B1-BAF7-52CB6ACBAA0E}" presName="Name0" presStyleCnt="0">
        <dgm:presLayoutVars>
          <dgm:chMax val="7"/>
          <dgm:chPref val="7"/>
          <dgm:dir/>
        </dgm:presLayoutVars>
      </dgm:prSet>
      <dgm:spPr/>
    </dgm:pt>
    <dgm:pt modelId="{6230119C-D450-4C0B-A979-9DBAF6628838}" type="pres">
      <dgm:prSet presAssocID="{9B9A7A76-021E-43B1-BAF7-52CB6ACBAA0E}" presName="Name1" presStyleCnt="0"/>
      <dgm:spPr/>
    </dgm:pt>
    <dgm:pt modelId="{8BA23C5B-3E1A-4C1E-9D18-48AC9B35F9E1}" type="pres">
      <dgm:prSet presAssocID="{9B9A7A76-021E-43B1-BAF7-52CB6ACBAA0E}" presName="cycle" presStyleCnt="0"/>
      <dgm:spPr/>
    </dgm:pt>
    <dgm:pt modelId="{6DA05BBA-AEC2-47BE-84CB-3AF5DCF00408}" type="pres">
      <dgm:prSet presAssocID="{9B9A7A76-021E-43B1-BAF7-52CB6ACBAA0E}" presName="srcNode" presStyleLbl="node1" presStyleIdx="0" presStyleCnt="3"/>
      <dgm:spPr/>
    </dgm:pt>
    <dgm:pt modelId="{7E4172E2-DF17-4B29-AAF4-867F6A583BAF}" type="pres">
      <dgm:prSet presAssocID="{9B9A7A76-021E-43B1-BAF7-52CB6ACBAA0E}" presName="conn" presStyleLbl="parChTrans1D2" presStyleIdx="0" presStyleCnt="1"/>
      <dgm:spPr/>
    </dgm:pt>
    <dgm:pt modelId="{094E92F2-459B-476B-8ACE-F9CED472D93B}" type="pres">
      <dgm:prSet presAssocID="{9B9A7A76-021E-43B1-BAF7-52CB6ACBAA0E}" presName="extraNode" presStyleLbl="node1" presStyleIdx="0" presStyleCnt="3"/>
      <dgm:spPr/>
    </dgm:pt>
    <dgm:pt modelId="{6850A85F-BD9E-425B-99FC-30706BAD9CD2}" type="pres">
      <dgm:prSet presAssocID="{9B9A7A76-021E-43B1-BAF7-52CB6ACBAA0E}" presName="dstNode" presStyleLbl="node1" presStyleIdx="0" presStyleCnt="3"/>
      <dgm:spPr/>
    </dgm:pt>
    <dgm:pt modelId="{12085483-EE60-4174-994C-EE2355FE54C1}" type="pres">
      <dgm:prSet presAssocID="{C261A64B-66FF-428F-A398-6C399ED0BB0C}" presName="text_1" presStyleLbl="node1" presStyleIdx="0" presStyleCnt="3">
        <dgm:presLayoutVars>
          <dgm:bulletEnabled val="1"/>
        </dgm:presLayoutVars>
      </dgm:prSet>
      <dgm:spPr/>
    </dgm:pt>
    <dgm:pt modelId="{39525755-C340-4076-B77A-42C7A29CB299}" type="pres">
      <dgm:prSet presAssocID="{C261A64B-66FF-428F-A398-6C399ED0BB0C}" presName="accent_1" presStyleCnt="0"/>
      <dgm:spPr/>
    </dgm:pt>
    <dgm:pt modelId="{8694EF85-E821-46F9-97D6-F2AD6F02EEE6}" type="pres">
      <dgm:prSet presAssocID="{C261A64B-66FF-428F-A398-6C399ED0BB0C}" presName="accentRepeatNode" presStyleLbl="solidFgAcc1" presStyleIdx="0" presStyleCnt="3"/>
      <dgm:spPr/>
    </dgm:pt>
    <dgm:pt modelId="{7A3429AC-EA86-40C6-9BE6-39191B30DFB9}" type="pres">
      <dgm:prSet presAssocID="{7C3DC54F-AE6F-4A3F-9CCA-9A88A44F7D8D}" presName="text_2" presStyleLbl="node1" presStyleIdx="1" presStyleCnt="3">
        <dgm:presLayoutVars>
          <dgm:bulletEnabled val="1"/>
        </dgm:presLayoutVars>
      </dgm:prSet>
      <dgm:spPr/>
    </dgm:pt>
    <dgm:pt modelId="{A65168B4-994C-4166-BDBA-B240EDA5C84B}" type="pres">
      <dgm:prSet presAssocID="{7C3DC54F-AE6F-4A3F-9CCA-9A88A44F7D8D}" presName="accent_2" presStyleCnt="0"/>
      <dgm:spPr/>
    </dgm:pt>
    <dgm:pt modelId="{5F7CBFB7-F37F-4D58-A447-C574F0CD5769}" type="pres">
      <dgm:prSet presAssocID="{7C3DC54F-AE6F-4A3F-9CCA-9A88A44F7D8D}" presName="accentRepeatNode" presStyleLbl="solidFgAcc1" presStyleIdx="1" presStyleCnt="3"/>
      <dgm:spPr/>
    </dgm:pt>
    <dgm:pt modelId="{FCA554D0-DE87-444F-B83E-7DC65D19D6E2}" type="pres">
      <dgm:prSet presAssocID="{EBA93D6E-1392-4629-B9E5-3FF37D795181}" presName="text_3" presStyleLbl="node1" presStyleIdx="2" presStyleCnt="3">
        <dgm:presLayoutVars>
          <dgm:bulletEnabled val="1"/>
        </dgm:presLayoutVars>
      </dgm:prSet>
      <dgm:spPr/>
    </dgm:pt>
    <dgm:pt modelId="{263A2F29-2441-4BF1-976E-E1B749D91698}" type="pres">
      <dgm:prSet presAssocID="{EBA93D6E-1392-4629-B9E5-3FF37D795181}" presName="accent_3" presStyleCnt="0"/>
      <dgm:spPr/>
    </dgm:pt>
    <dgm:pt modelId="{FD451DF8-6EB7-4DE3-85F9-E2A0C00D70F1}" type="pres">
      <dgm:prSet presAssocID="{EBA93D6E-1392-4629-B9E5-3FF37D795181}" presName="accentRepeatNode" presStyleLbl="solidFgAcc1" presStyleIdx="2" presStyleCnt="3"/>
      <dgm:spPr/>
    </dgm:pt>
  </dgm:ptLst>
  <dgm:cxnLst>
    <dgm:cxn modelId="{08A12F25-EFA4-49C3-8E37-01CB7F6EF48E}" srcId="{9B9A7A76-021E-43B1-BAF7-52CB6ACBAA0E}" destId="{C261A64B-66FF-428F-A398-6C399ED0BB0C}" srcOrd="0" destOrd="0" parTransId="{2197AA17-7EF7-4E9B-912C-23B648784DE3}" sibTransId="{F7CEB424-EE31-4D73-A12A-D255B5FE9F17}"/>
    <dgm:cxn modelId="{54B28744-793E-4706-A64F-08DADA0A7E5D}" srcId="{9B9A7A76-021E-43B1-BAF7-52CB6ACBAA0E}" destId="{EBA93D6E-1392-4629-B9E5-3FF37D795181}" srcOrd="2" destOrd="0" parTransId="{330180F1-DB7A-4E6E-80FC-EAA535D80FD6}" sibTransId="{7CF3510C-2D69-4F72-9131-2435CB3E8A81}"/>
    <dgm:cxn modelId="{09108F52-6CE9-4744-AD3C-67C19C65ADDF}" type="presOf" srcId="{F7CEB424-EE31-4D73-A12A-D255B5FE9F17}" destId="{7E4172E2-DF17-4B29-AAF4-867F6A583BAF}" srcOrd="0" destOrd="0" presId="urn:microsoft.com/office/officeart/2008/layout/VerticalCurvedList"/>
    <dgm:cxn modelId="{FE73C689-3EAA-47DD-96B4-CEED2FEC82CC}" srcId="{9B9A7A76-021E-43B1-BAF7-52CB6ACBAA0E}" destId="{7C3DC54F-AE6F-4A3F-9CCA-9A88A44F7D8D}" srcOrd="1" destOrd="0" parTransId="{D8E6D307-00C4-49C6-BCC2-AC5EADFCF5CF}" sibTransId="{A3A9D999-3640-45C4-8FD3-C261CF53A871}"/>
    <dgm:cxn modelId="{E8215E8F-2AF1-41CF-AE64-F60FB9E60553}" type="presOf" srcId="{9B9A7A76-021E-43B1-BAF7-52CB6ACBAA0E}" destId="{70A13935-8F0F-4460-BC33-AD4DF2866B1E}" srcOrd="0" destOrd="0" presId="urn:microsoft.com/office/officeart/2008/layout/VerticalCurvedList"/>
    <dgm:cxn modelId="{1984FD98-A41A-407D-8C9E-16E0F05CF91D}" type="presOf" srcId="{C261A64B-66FF-428F-A398-6C399ED0BB0C}" destId="{12085483-EE60-4174-994C-EE2355FE54C1}" srcOrd="0" destOrd="0" presId="urn:microsoft.com/office/officeart/2008/layout/VerticalCurvedList"/>
    <dgm:cxn modelId="{7B4148A8-C645-4DBC-A11E-C1E8255F63BD}" type="presOf" srcId="{7C3DC54F-AE6F-4A3F-9CCA-9A88A44F7D8D}" destId="{7A3429AC-EA86-40C6-9BE6-39191B30DFB9}" srcOrd="0" destOrd="0" presId="urn:microsoft.com/office/officeart/2008/layout/VerticalCurvedList"/>
    <dgm:cxn modelId="{CCF4A3F7-708F-4068-923D-814F4039D6D1}" type="presOf" srcId="{EBA93D6E-1392-4629-B9E5-3FF37D795181}" destId="{FCA554D0-DE87-444F-B83E-7DC65D19D6E2}" srcOrd="0" destOrd="0" presId="urn:microsoft.com/office/officeart/2008/layout/VerticalCurvedList"/>
    <dgm:cxn modelId="{40CB23AE-988D-4786-AD21-08A68FDCEA80}" type="presParOf" srcId="{70A13935-8F0F-4460-BC33-AD4DF2866B1E}" destId="{6230119C-D450-4C0B-A979-9DBAF6628838}" srcOrd="0" destOrd="0" presId="urn:microsoft.com/office/officeart/2008/layout/VerticalCurvedList"/>
    <dgm:cxn modelId="{633BE390-BC5D-4952-94CD-70F216AC904B}" type="presParOf" srcId="{6230119C-D450-4C0B-A979-9DBAF6628838}" destId="{8BA23C5B-3E1A-4C1E-9D18-48AC9B35F9E1}" srcOrd="0" destOrd="0" presId="urn:microsoft.com/office/officeart/2008/layout/VerticalCurvedList"/>
    <dgm:cxn modelId="{A631D8F2-C04A-489B-B8ED-2891E1FFFC09}" type="presParOf" srcId="{8BA23C5B-3E1A-4C1E-9D18-48AC9B35F9E1}" destId="{6DA05BBA-AEC2-47BE-84CB-3AF5DCF00408}" srcOrd="0" destOrd="0" presId="urn:microsoft.com/office/officeart/2008/layout/VerticalCurvedList"/>
    <dgm:cxn modelId="{D586A8AA-FEC1-4D45-B9D1-22DAB86B043E}" type="presParOf" srcId="{8BA23C5B-3E1A-4C1E-9D18-48AC9B35F9E1}" destId="{7E4172E2-DF17-4B29-AAF4-867F6A583BAF}" srcOrd="1" destOrd="0" presId="urn:microsoft.com/office/officeart/2008/layout/VerticalCurvedList"/>
    <dgm:cxn modelId="{C66E2C2D-1695-45BE-A34A-51B6BAA01904}" type="presParOf" srcId="{8BA23C5B-3E1A-4C1E-9D18-48AC9B35F9E1}" destId="{094E92F2-459B-476B-8ACE-F9CED472D93B}" srcOrd="2" destOrd="0" presId="urn:microsoft.com/office/officeart/2008/layout/VerticalCurvedList"/>
    <dgm:cxn modelId="{F67E6F4F-C308-49A6-8BCD-6D6AEA01D124}" type="presParOf" srcId="{8BA23C5B-3E1A-4C1E-9D18-48AC9B35F9E1}" destId="{6850A85F-BD9E-425B-99FC-30706BAD9CD2}" srcOrd="3" destOrd="0" presId="urn:microsoft.com/office/officeart/2008/layout/VerticalCurvedList"/>
    <dgm:cxn modelId="{7886771B-5892-4CE4-B608-F13049BB3CEF}" type="presParOf" srcId="{6230119C-D450-4C0B-A979-9DBAF6628838}" destId="{12085483-EE60-4174-994C-EE2355FE54C1}" srcOrd="1" destOrd="0" presId="urn:microsoft.com/office/officeart/2008/layout/VerticalCurvedList"/>
    <dgm:cxn modelId="{D3ADC509-9C07-4535-A6F2-76626B3BBB26}" type="presParOf" srcId="{6230119C-D450-4C0B-A979-9DBAF6628838}" destId="{39525755-C340-4076-B77A-42C7A29CB299}" srcOrd="2" destOrd="0" presId="urn:microsoft.com/office/officeart/2008/layout/VerticalCurvedList"/>
    <dgm:cxn modelId="{6D60134F-4324-4517-83DD-951D73F303EA}" type="presParOf" srcId="{39525755-C340-4076-B77A-42C7A29CB299}" destId="{8694EF85-E821-46F9-97D6-F2AD6F02EEE6}" srcOrd="0" destOrd="0" presId="urn:microsoft.com/office/officeart/2008/layout/VerticalCurvedList"/>
    <dgm:cxn modelId="{86B09B60-5249-4E65-B081-677182DCBDCD}" type="presParOf" srcId="{6230119C-D450-4C0B-A979-9DBAF6628838}" destId="{7A3429AC-EA86-40C6-9BE6-39191B30DFB9}" srcOrd="3" destOrd="0" presId="urn:microsoft.com/office/officeart/2008/layout/VerticalCurvedList"/>
    <dgm:cxn modelId="{41CCD0B3-A55B-4C85-BCE4-B75A84C43509}" type="presParOf" srcId="{6230119C-D450-4C0B-A979-9DBAF6628838}" destId="{A65168B4-994C-4166-BDBA-B240EDA5C84B}" srcOrd="4" destOrd="0" presId="urn:microsoft.com/office/officeart/2008/layout/VerticalCurvedList"/>
    <dgm:cxn modelId="{368F6319-8ADC-4DCF-BE0C-52A74D852ED1}" type="presParOf" srcId="{A65168B4-994C-4166-BDBA-B240EDA5C84B}" destId="{5F7CBFB7-F37F-4D58-A447-C574F0CD5769}" srcOrd="0" destOrd="0" presId="urn:microsoft.com/office/officeart/2008/layout/VerticalCurvedList"/>
    <dgm:cxn modelId="{6E5D3818-7B00-4490-BFEB-99579E877BDE}" type="presParOf" srcId="{6230119C-D450-4C0B-A979-9DBAF6628838}" destId="{FCA554D0-DE87-444F-B83E-7DC65D19D6E2}" srcOrd="5" destOrd="0" presId="urn:microsoft.com/office/officeart/2008/layout/VerticalCurvedList"/>
    <dgm:cxn modelId="{62B1ABCC-E7B5-43C9-B22F-2AAC0550262B}" type="presParOf" srcId="{6230119C-D450-4C0B-A979-9DBAF6628838}" destId="{263A2F29-2441-4BF1-976E-E1B749D91698}" srcOrd="6" destOrd="0" presId="urn:microsoft.com/office/officeart/2008/layout/VerticalCurvedList"/>
    <dgm:cxn modelId="{32F7D2E8-8197-40B3-B9C7-BE0CD49EF3F5}" type="presParOf" srcId="{263A2F29-2441-4BF1-976E-E1B749D91698}" destId="{FD451DF8-6EB7-4DE3-85F9-E2A0C00D70F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3FCCAB-4093-4EA0-9C13-963776A71244}"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6C2F9D9F-9444-43BC-BEA1-6ED2ECF11E6D}">
      <dgm:prSet/>
      <dgm:spPr>
        <a:solidFill>
          <a:srgbClr val="00B0F0"/>
        </a:solidFill>
      </dgm:spPr>
      <dgm:t>
        <a:bodyPr/>
        <a:lstStyle/>
        <a:p>
          <a:pPr algn="just" rtl="0"/>
          <a:r>
            <a:rPr lang="en-US" dirty="0"/>
            <a:t>Content marketing's notable challenges are data concerns and the need for innovation. </a:t>
          </a:r>
          <a:endParaRPr lang="en-GB" dirty="0"/>
        </a:p>
      </dgm:t>
    </dgm:pt>
    <dgm:pt modelId="{076BB5BE-4CE8-44B9-87AE-BFEE65628A76}" type="parTrans" cxnId="{9AFDF0B4-B580-4A9D-AD20-03C1DEAB381A}">
      <dgm:prSet/>
      <dgm:spPr/>
      <dgm:t>
        <a:bodyPr/>
        <a:lstStyle/>
        <a:p>
          <a:endParaRPr lang="en-US"/>
        </a:p>
      </dgm:t>
    </dgm:pt>
    <dgm:pt modelId="{2CF43EF9-9151-4BE0-B738-4EE9AB4784C1}" type="sibTrans" cxnId="{9AFDF0B4-B580-4A9D-AD20-03C1DEAB381A}">
      <dgm:prSet/>
      <dgm:spPr/>
      <dgm:t>
        <a:bodyPr/>
        <a:lstStyle/>
        <a:p>
          <a:endParaRPr lang="en-US"/>
        </a:p>
      </dgm:t>
    </dgm:pt>
    <dgm:pt modelId="{E5E4275A-B396-4610-A889-8EE69237F4ED}">
      <dgm:prSet/>
      <dgm:spPr/>
      <dgm:t>
        <a:bodyPr/>
        <a:lstStyle/>
        <a:p>
          <a:pPr algn="just" rtl="0"/>
          <a:r>
            <a:rPr lang="en-US" dirty="0"/>
            <a:t>To overcome those challenges, businesses need to gather feedback about their content and identify how to fill the gap (Kotler, et al., 2021).</a:t>
          </a:r>
          <a:endParaRPr lang="en-GB" dirty="0"/>
        </a:p>
      </dgm:t>
    </dgm:pt>
    <dgm:pt modelId="{B5B569E4-D28A-40B4-9EDE-F03C2414E9AD}" type="parTrans" cxnId="{2D07A916-096A-4DE6-8433-231C7A724CB6}">
      <dgm:prSet/>
      <dgm:spPr/>
      <dgm:t>
        <a:bodyPr/>
        <a:lstStyle/>
        <a:p>
          <a:endParaRPr lang="en-US"/>
        </a:p>
      </dgm:t>
    </dgm:pt>
    <dgm:pt modelId="{D8CEC72B-A290-4D0E-84B8-92D491EF0814}" type="sibTrans" cxnId="{2D07A916-096A-4DE6-8433-231C7A724CB6}">
      <dgm:prSet/>
      <dgm:spPr/>
      <dgm:t>
        <a:bodyPr/>
        <a:lstStyle/>
        <a:p>
          <a:endParaRPr lang="en-US"/>
        </a:p>
      </dgm:t>
    </dgm:pt>
    <dgm:pt modelId="{7ED88E3A-47CF-42FE-847A-CEFC460EDB68}">
      <dgm:prSet/>
      <dgm:spPr>
        <a:solidFill>
          <a:srgbClr val="0070C0"/>
        </a:solidFill>
      </dgm:spPr>
      <dgm:t>
        <a:bodyPr/>
        <a:lstStyle/>
        <a:p>
          <a:pPr algn="just" rtl="0"/>
          <a:r>
            <a:rPr lang="en-US" dirty="0"/>
            <a:t>Besides, businesses need to follow ethical business practices and provide customer </a:t>
          </a:r>
          <a:r>
            <a:rPr lang="en-US" dirty="0" err="1"/>
            <a:t>personalisation</a:t>
          </a:r>
          <a:r>
            <a:rPr lang="en-US" dirty="0"/>
            <a:t> messaging. </a:t>
          </a:r>
          <a:endParaRPr lang="en-GB" dirty="0"/>
        </a:p>
      </dgm:t>
    </dgm:pt>
    <dgm:pt modelId="{2E1488F4-09DE-486E-8AD4-6BA2EFA1589E}" type="parTrans" cxnId="{1996B6CD-02C1-48C9-AC54-1B0D0C4D458C}">
      <dgm:prSet/>
      <dgm:spPr/>
      <dgm:t>
        <a:bodyPr/>
        <a:lstStyle/>
        <a:p>
          <a:endParaRPr lang="en-US"/>
        </a:p>
      </dgm:t>
    </dgm:pt>
    <dgm:pt modelId="{2E328063-00B1-4F97-A432-2E7D22EC6578}" type="sibTrans" cxnId="{1996B6CD-02C1-48C9-AC54-1B0D0C4D458C}">
      <dgm:prSet/>
      <dgm:spPr/>
      <dgm:t>
        <a:bodyPr/>
        <a:lstStyle/>
        <a:p>
          <a:endParaRPr lang="en-US"/>
        </a:p>
      </dgm:t>
    </dgm:pt>
    <dgm:pt modelId="{5C6C6D06-F054-4FB0-A7D9-CF19F60A2931}" type="pres">
      <dgm:prSet presAssocID="{F43FCCAB-4093-4EA0-9C13-963776A71244}" presName="Name0" presStyleCnt="0">
        <dgm:presLayoutVars>
          <dgm:dir/>
          <dgm:animLvl val="lvl"/>
          <dgm:resizeHandles val="exact"/>
        </dgm:presLayoutVars>
      </dgm:prSet>
      <dgm:spPr/>
    </dgm:pt>
    <dgm:pt modelId="{71B792F6-923C-46BA-9929-875D5F87D27C}" type="pres">
      <dgm:prSet presAssocID="{7ED88E3A-47CF-42FE-847A-CEFC460EDB68}" presName="boxAndChildren" presStyleCnt="0"/>
      <dgm:spPr/>
    </dgm:pt>
    <dgm:pt modelId="{FD836546-D186-4454-A881-F6FFAF960C13}" type="pres">
      <dgm:prSet presAssocID="{7ED88E3A-47CF-42FE-847A-CEFC460EDB68}" presName="parentTextBox" presStyleLbl="node1" presStyleIdx="0" presStyleCnt="3"/>
      <dgm:spPr/>
    </dgm:pt>
    <dgm:pt modelId="{BBF9E27E-DA9A-4392-9FD9-DC97CB32792D}" type="pres">
      <dgm:prSet presAssocID="{D8CEC72B-A290-4D0E-84B8-92D491EF0814}" presName="sp" presStyleCnt="0"/>
      <dgm:spPr/>
    </dgm:pt>
    <dgm:pt modelId="{EDFA4753-A18B-48E2-9E90-417443C98073}" type="pres">
      <dgm:prSet presAssocID="{E5E4275A-B396-4610-A889-8EE69237F4ED}" presName="arrowAndChildren" presStyleCnt="0"/>
      <dgm:spPr/>
    </dgm:pt>
    <dgm:pt modelId="{57453B16-9942-4285-9C00-4C97EB229EFA}" type="pres">
      <dgm:prSet presAssocID="{E5E4275A-B396-4610-A889-8EE69237F4ED}" presName="parentTextArrow" presStyleLbl="node1" presStyleIdx="1" presStyleCnt="3"/>
      <dgm:spPr/>
    </dgm:pt>
    <dgm:pt modelId="{2B3E1A9C-DD46-43AB-83B2-43E475393290}" type="pres">
      <dgm:prSet presAssocID="{2CF43EF9-9151-4BE0-B738-4EE9AB4784C1}" presName="sp" presStyleCnt="0"/>
      <dgm:spPr/>
    </dgm:pt>
    <dgm:pt modelId="{C49643BF-CBAB-4E13-B28C-EC603B7E048C}" type="pres">
      <dgm:prSet presAssocID="{6C2F9D9F-9444-43BC-BEA1-6ED2ECF11E6D}" presName="arrowAndChildren" presStyleCnt="0"/>
      <dgm:spPr/>
    </dgm:pt>
    <dgm:pt modelId="{8C58FE9F-5F1A-443F-9BF7-F39CC4FD43AD}" type="pres">
      <dgm:prSet presAssocID="{6C2F9D9F-9444-43BC-BEA1-6ED2ECF11E6D}" presName="parentTextArrow" presStyleLbl="node1" presStyleIdx="2" presStyleCnt="3"/>
      <dgm:spPr/>
    </dgm:pt>
  </dgm:ptLst>
  <dgm:cxnLst>
    <dgm:cxn modelId="{79ADB60D-0FE8-4C3D-A410-D1E7BFE4D69A}" type="presOf" srcId="{E5E4275A-B396-4610-A889-8EE69237F4ED}" destId="{57453B16-9942-4285-9C00-4C97EB229EFA}" srcOrd="0" destOrd="0" presId="urn:microsoft.com/office/officeart/2005/8/layout/process4"/>
    <dgm:cxn modelId="{2D07A916-096A-4DE6-8433-231C7A724CB6}" srcId="{F43FCCAB-4093-4EA0-9C13-963776A71244}" destId="{E5E4275A-B396-4610-A889-8EE69237F4ED}" srcOrd="1" destOrd="0" parTransId="{B5B569E4-D28A-40B4-9EDE-F03C2414E9AD}" sibTransId="{D8CEC72B-A290-4D0E-84B8-92D491EF0814}"/>
    <dgm:cxn modelId="{46A915AA-2443-465E-9446-FB067C5010D0}" type="presOf" srcId="{7ED88E3A-47CF-42FE-847A-CEFC460EDB68}" destId="{FD836546-D186-4454-A881-F6FFAF960C13}" srcOrd="0" destOrd="0" presId="urn:microsoft.com/office/officeart/2005/8/layout/process4"/>
    <dgm:cxn modelId="{9AFDF0B4-B580-4A9D-AD20-03C1DEAB381A}" srcId="{F43FCCAB-4093-4EA0-9C13-963776A71244}" destId="{6C2F9D9F-9444-43BC-BEA1-6ED2ECF11E6D}" srcOrd="0" destOrd="0" parTransId="{076BB5BE-4CE8-44B9-87AE-BFEE65628A76}" sibTransId="{2CF43EF9-9151-4BE0-B738-4EE9AB4784C1}"/>
    <dgm:cxn modelId="{814609BF-188B-4A8D-AF43-A5451D8CAB5A}" type="presOf" srcId="{F43FCCAB-4093-4EA0-9C13-963776A71244}" destId="{5C6C6D06-F054-4FB0-A7D9-CF19F60A2931}" srcOrd="0" destOrd="0" presId="urn:microsoft.com/office/officeart/2005/8/layout/process4"/>
    <dgm:cxn modelId="{1996B6CD-02C1-48C9-AC54-1B0D0C4D458C}" srcId="{F43FCCAB-4093-4EA0-9C13-963776A71244}" destId="{7ED88E3A-47CF-42FE-847A-CEFC460EDB68}" srcOrd="2" destOrd="0" parTransId="{2E1488F4-09DE-486E-8AD4-6BA2EFA1589E}" sibTransId="{2E328063-00B1-4F97-A432-2E7D22EC6578}"/>
    <dgm:cxn modelId="{017DA3E8-B143-4D33-809B-5C0027A4B285}" type="presOf" srcId="{6C2F9D9F-9444-43BC-BEA1-6ED2ECF11E6D}" destId="{8C58FE9F-5F1A-443F-9BF7-F39CC4FD43AD}" srcOrd="0" destOrd="0" presId="urn:microsoft.com/office/officeart/2005/8/layout/process4"/>
    <dgm:cxn modelId="{CDC27C08-4F3C-454E-AD55-50AD371335EB}" type="presParOf" srcId="{5C6C6D06-F054-4FB0-A7D9-CF19F60A2931}" destId="{71B792F6-923C-46BA-9929-875D5F87D27C}" srcOrd="0" destOrd="0" presId="urn:microsoft.com/office/officeart/2005/8/layout/process4"/>
    <dgm:cxn modelId="{3F0D2644-9504-4ED2-AABF-565AD1AFB6D5}" type="presParOf" srcId="{71B792F6-923C-46BA-9929-875D5F87D27C}" destId="{FD836546-D186-4454-A881-F6FFAF960C13}" srcOrd="0" destOrd="0" presId="urn:microsoft.com/office/officeart/2005/8/layout/process4"/>
    <dgm:cxn modelId="{9820596B-E358-42BC-9289-8A31719483F7}" type="presParOf" srcId="{5C6C6D06-F054-4FB0-A7D9-CF19F60A2931}" destId="{BBF9E27E-DA9A-4392-9FD9-DC97CB32792D}" srcOrd="1" destOrd="0" presId="urn:microsoft.com/office/officeart/2005/8/layout/process4"/>
    <dgm:cxn modelId="{79EBD63C-8454-48A4-9B2D-7D2F6217BA91}" type="presParOf" srcId="{5C6C6D06-F054-4FB0-A7D9-CF19F60A2931}" destId="{EDFA4753-A18B-48E2-9E90-417443C98073}" srcOrd="2" destOrd="0" presId="urn:microsoft.com/office/officeart/2005/8/layout/process4"/>
    <dgm:cxn modelId="{948195DC-61A6-4C2D-854A-65635E87B1A7}" type="presParOf" srcId="{EDFA4753-A18B-48E2-9E90-417443C98073}" destId="{57453B16-9942-4285-9C00-4C97EB229EFA}" srcOrd="0" destOrd="0" presId="urn:microsoft.com/office/officeart/2005/8/layout/process4"/>
    <dgm:cxn modelId="{AEA0BCD9-5D49-41D9-976A-C44FBEEF8375}" type="presParOf" srcId="{5C6C6D06-F054-4FB0-A7D9-CF19F60A2931}" destId="{2B3E1A9C-DD46-43AB-83B2-43E475393290}" srcOrd="3" destOrd="0" presId="urn:microsoft.com/office/officeart/2005/8/layout/process4"/>
    <dgm:cxn modelId="{ED57A670-D4CC-4194-BE39-A50CD53C0CF4}" type="presParOf" srcId="{5C6C6D06-F054-4FB0-A7D9-CF19F60A2931}" destId="{C49643BF-CBAB-4E13-B28C-EC603B7E048C}" srcOrd="4" destOrd="0" presId="urn:microsoft.com/office/officeart/2005/8/layout/process4"/>
    <dgm:cxn modelId="{9A24B590-E82B-44A3-BA88-C275BAE59C02}" type="presParOf" srcId="{C49643BF-CBAB-4E13-B28C-EC603B7E048C}" destId="{8C58FE9F-5F1A-443F-9BF7-F39CC4FD43A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75FBED-DF1E-4232-806D-E6306151C62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310F0C00-FFCD-425A-92DD-F92FAB697F3C}">
      <dgm:prSet/>
      <dgm:spPr/>
      <dgm:t>
        <a:bodyPr/>
        <a:lstStyle/>
        <a:p>
          <a:pPr rtl="0"/>
          <a:r>
            <a:rPr lang="en-US"/>
            <a:t>Content marketing attracts potential audience based on value, relevance, and personalisation, strengthens the customer journey, and builds customer trust over time. </a:t>
          </a:r>
          <a:endParaRPr lang="en-GB"/>
        </a:p>
      </dgm:t>
    </dgm:pt>
    <dgm:pt modelId="{E03624DD-DA7F-46DD-8C9B-CB8C02214933}" type="parTrans" cxnId="{00FA8F4E-23F3-44A6-B5E2-32321FBAF235}">
      <dgm:prSet/>
      <dgm:spPr/>
      <dgm:t>
        <a:bodyPr/>
        <a:lstStyle/>
        <a:p>
          <a:endParaRPr lang="en-US"/>
        </a:p>
      </dgm:t>
    </dgm:pt>
    <dgm:pt modelId="{B90EB166-BFB4-442A-983A-F64DC4243604}" type="sibTrans" cxnId="{00FA8F4E-23F3-44A6-B5E2-32321FBAF235}">
      <dgm:prSet/>
      <dgm:spPr/>
      <dgm:t>
        <a:bodyPr/>
        <a:lstStyle/>
        <a:p>
          <a:endParaRPr lang="en-US"/>
        </a:p>
      </dgm:t>
    </dgm:pt>
    <dgm:pt modelId="{A9D5FF6D-FDB8-4748-99F0-4FAEAF8E527D}">
      <dgm:prSet/>
      <dgm:spPr/>
      <dgm:t>
        <a:bodyPr/>
        <a:lstStyle/>
        <a:p>
          <a:pPr rtl="0"/>
          <a:r>
            <a:rPr lang="en-US"/>
            <a:t>Content marketing integration with ethics, artificial intelligence tools, and data analytics is best suited for a 2025 business. </a:t>
          </a:r>
          <a:endParaRPr lang="en-GB"/>
        </a:p>
      </dgm:t>
    </dgm:pt>
    <dgm:pt modelId="{DF9368E5-C6DB-4B3D-A7FE-F93EFC4C4615}" type="parTrans" cxnId="{64392CAF-F4C4-48CA-BE89-D0B3599DCE92}">
      <dgm:prSet/>
      <dgm:spPr/>
      <dgm:t>
        <a:bodyPr/>
        <a:lstStyle/>
        <a:p>
          <a:endParaRPr lang="en-US"/>
        </a:p>
      </dgm:t>
    </dgm:pt>
    <dgm:pt modelId="{34D6DF3F-A861-4962-9D64-8E781DA24E22}" type="sibTrans" cxnId="{64392CAF-F4C4-48CA-BE89-D0B3599DCE92}">
      <dgm:prSet/>
      <dgm:spPr/>
      <dgm:t>
        <a:bodyPr/>
        <a:lstStyle/>
        <a:p>
          <a:endParaRPr lang="en-US"/>
        </a:p>
      </dgm:t>
    </dgm:pt>
    <dgm:pt modelId="{D9C8EB21-236A-4E2D-8184-6AE690EF01D6}">
      <dgm:prSet/>
      <dgm:spPr/>
      <dgm:t>
        <a:bodyPr/>
        <a:lstStyle/>
        <a:p>
          <a:pPr rtl="0"/>
          <a:r>
            <a:rPr lang="en-US" dirty="0"/>
            <a:t>However, for businesses,  the key to future innovation will rest less in added capabilities in emerging technologies and more in human ingenuity and sustainable, meaningful connections between them, and then with customers.</a:t>
          </a:r>
          <a:endParaRPr lang="en-GB" dirty="0"/>
        </a:p>
      </dgm:t>
    </dgm:pt>
    <dgm:pt modelId="{885FA636-CC89-4088-81B1-20A68F65E013}" type="parTrans" cxnId="{EF80BD98-32C9-4E54-A65D-24439B2A3121}">
      <dgm:prSet/>
      <dgm:spPr/>
      <dgm:t>
        <a:bodyPr/>
        <a:lstStyle/>
        <a:p>
          <a:endParaRPr lang="en-US"/>
        </a:p>
      </dgm:t>
    </dgm:pt>
    <dgm:pt modelId="{88BC67AE-B3E1-4502-9D84-C0B2774FDE57}" type="sibTrans" cxnId="{EF80BD98-32C9-4E54-A65D-24439B2A3121}">
      <dgm:prSet/>
      <dgm:spPr/>
      <dgm:t>
        <a:bodyPr/>
        <a:lstStyle/>
        <a:p>
          <a:endParaRPr lang="en-US"/>
        </a:p>
      </dgm:t>
    </dgm:pt>
    <dgm:pt modelId="{DE460B6B-6E40-4044-B94A-AD87C4ABC1EA}" type="pres">
      <dgm:prSet presAssocID="{9675FBED-DF1E-4232-806D-E6306151C628}" presName="Name0" presStyleCnt="0">
        <dgm:presLayoutVars>
          <dgm:chMax val="7"/>
          <dgm:chPref val="7"/>
          <dgm:dir/>
        </dgm:presLayoutVars>
      </dgm:prSet>
      <dgm:spPr/>
    </dgm:pt>
    <dgm:pt modelId="{8922945E-38DA-4C08-B482-6E9A46F11827}" type="pres">
      <dgm:prSet presAssocID="{9675FBED-DF1E-4232-806D-E6306151C628}" presName="Name1" presStyleCnt="0"/>
      <dgm:spPr/>
    </dgm:pt>
    <dgm:pt modelId="{06239748-EAB9-43A3-B2C4-EB8F7F4A92F9}" type="pres">
      <dgm:prSet presAssocID="{9675FBED-DF1E-4232-806D-E6306151C628}" presName="cycle" presStyleCnt="0"/>
      <dgm:spPr/>
    </dgm:pt>
    <dgm:pt modelId="{96E3E1EE-9367-4230-9094-226702910FA9}" type="pres">
      <dgm:prSet presAssocID="{9675FBED-DF1E-4232-806D-E6306151C628}" presName="srcNode" presStyleLbl="node1" presStyleIdx="0" presStyleCnt="3"/>
      <dgm:spPr/>
    </dgm:pt>
    <dgm:pt modelId="{1A4D3B8C-8506-4B88-BD2A-CC1874286ADB}" type="pres">
      <dgm:prSet presAssocID="{9675FBED-DF1E-4232-806D-E6306151C628}" presName="conn" presStyleLbl="parChTrans1D2" presStyleIdx="0" presStyleCnt="1"/>
      <dgm:spPr/>
    </dgm:pt>
    <dgm:pt modelId="{B3F9009D-3882-4641-A0EE-D7CCD55C5541}" type="pres">
      <dgm:prSet presAssocID="{9675FBED-DF1E-4232-806D-E6306151C628}" presName="extraNode" presStyleLbl="node1" presStyleIdx="0" presStyleCnt="3"/>
      <dgm:spPr/>
    </dgm:pt>
    <dgm:pt modelId="{9939F0F0-CB0F-4AEF-AAAD-1D756D07AD5F}" type="pres">
      <dgm:prSet presAssocID="{9675FBED-DF1E-4232-806D-E6306151C628}" presName="dstNode" presStyleLbl="node1" presStyleIdx="0" presStyleCnt="3"/>
      <dgm:spPr/>
    </dgm:pt>
    <dgm:pt modelId="{58BEC30A-D854-491E-922E-1D1974FAE0EC}" type="pres">
      <dgm:prSet presAssocID="{310F0C00-FFCD-425A-92DD-F92FAB697F3C}" presName="text_1" presStyleLbl="node1" presStyleIdx="0" presStyleCnt="3">
        <dgm:presLayoutVars>
          <dgm:bulletEnabled val="1"/>
        </dgm:presLayoutVars>
      </dgm:prSet>
      <dgm:spPr/>
    </dgm:pt>
    <dgm:pt modelId="{AF006260-ACAA-4D4B-8D38-3FBA273EFBAA}" type="pres">
      <dgm:prSet presAssocID="{310F0C00-FFCD-425A-92DD-F92FAB697F3C}" presName="accent_1" presStyleCnt="0"/>
      <dgm:spPr/>
    </dgm:pt>
    <dgm:pt modelId="{C9557728-153E-4288-8620-6C1810C3C5E8}" type="pres">
      <dgm:prSet presAssocID="{310F0C00-FFCD-425A-92DD-F92FAB697F3C}" presName="accentRepeatNode" presStyleLbl="solidFgAcc1" presStyleIdx="0" presStyleCnt="3"/>
      <dgm:spPr/>
    </dgm:pt>
    <dgm:pt modelId="{7BD7DFC4-C330-4074-A3A2-34DF41E997F2}" type="pres">
      <dgm:prSet presAssocID="{A9D5FF6D-FDB8-4748-99F0-4FAEAF8E527D}" presName="text_2" presStyleLbl="node1" presStyleIdx="1" presStyleCnt="3">
        <dgm:presLayoutVars>
          <dgm:bulletEnabled val="1"/>
        </dgm:presLayoutVars>
      </dgm:prSet>
      <dgm:spPr/>
    </dgm:pt>
    <dgm:pt modelId="{16AEFF50-C651-41F7-BB6C-EEF97A23CB50}" type="pres">
      <dgm:prSet presAssocID="{A9D5FF6D-FDB8-4748-99F0-4FAEAF8E527D}" presName="accent_2" presStyleCnt="0"/>
      <dgm:spPr/>
    </dgm:pt>
    <dgm:pt modelId="{4E970B8F-4000-4D0C-BC91-25B4B2B570DA}" type="pres">
      <dgm:prSet presAssocID="{A9D5FF6D-FDB8-4748-99F0-4FAEAF8E527D}" presName="accentRepeatNode" presStyleLbl="solidFgAcc1" presStyleIdx="1" presStyleCnt="3"/>
      <dgm:spPr/>
    </dgm:pt>
    <dgm:pt modelId="{BB039444-8231-462C-A340-610BF3807CC3}" type="pres">
      <dgm:prSet presAssocID="{D9C8EB21-236A-4E2D-8184-6AE690EF01D6}" presName="text_3" presStyleLbl="node1" presStyleIdx="2" presStyleCnt="3">
        <dgm:presLayoutVars>
          <dgm:bulletEnabled val="1"/>
        </dgm:presLayoutVars>
      </dgm:prSet>
      <dgm:spPr/>
    </dgm:pt>
    <dgm:pt modelId="{47B3B049-C109-4A0A-9725-F1FB44DCB64F}" type="pres">
      <dgm:prSet presAssocID="{D9C8EB21-236A-4E2D-8184-6AE690EF01D6}" presName="accent_3" presStyleCnt="0"/>
      <dgm:spPr/>
    </dgm:pt>
    <dgm:pt modelId="{DC1F08CE-DA1C-4E3E-AEA7-8A9D320B0BB0}" type="pres">
      <dgm:prSet presAssocID="{D9C8EB21-236A-4E2D-8184-6AE690EF01D6}" presName="accentRepeatNode" presStyleLbl="solidFgAcc1" presStyleIdx="2" presStyleCnt="3"/>
      <dgm:spPr/>
    </dgm:pt>
  </dgm:ptLst>
  <dgm:cxnLst>
    <dgm:cxn modelId="{83ACB414-69F1-48FE-8685-4737EFD0A04F}" type="presOf" srcId="{9675FBED-DF1E-4232-806D-E6306151C628}" destId="{DE460B6B-6E40-4044-B94A-AD87C4ABC1EA}" srcOrd="0" destOrd="0" presId="urn:microsoft.com/office/officeart/2008/layout/VerticalCurvedList"/>
    <dgm:cxn modelId="{00FA8F4E-23F3-44A6-B5E2-32321FBAF235}" srcId="{9675FBED-DF1E-4232-806D-E6306151C628}" destId="{310F0C00-FFCD-425A-92DD-F92FAB697F3C}" srcOrd="0" destOrd="0" parTransId="{E03624DD-DA7F-46DD-8C9B-CB8C02214933}" sibTransId="{B90EB166-BFB4-442A-983A-F64DC4243604}"/>
    <dgm:cxn modelId="{3D5B1674-8764-4658-9E5C-D5AFC68D8AA9}" type="presOf" srcId="{A9D5FF6D-FDB8-4748-99F0-4FAEAF8E527D}" destId="{7BD7DFC4-C330-4074-A3A2-34DF41E997F2}" srcOrd="0" destOrd="0" presId="urn:microsoft.com/office/officeart/2008/layout/VerticalCurvedList"/>
    <dgm:cxn modelId="{A965F588-77D0-4384-8596-F6E743C89A17}" type="presOf" srcId="{310F0C00-FFCD-425A-92DD-F92FAB697F3C}" destId="{58BEC30A-D854-491E-922E-1D1974FAE0EC}" srcOrd="0" destOrd="0" presId="urn:microsoft.com/office/officeart/2008/layout/VerticalCurvedList"/>
    <dgm:cxn modelId="{EF80BD98-32C9-4E54-A65D-24439B2A3121}" srcId="{9675FBED-DF1E-4232-806D-E6306151C628}" destId="{D9C8EB21-236A-4E2D-8184-6AE690EF01D6}" srcOrd="2" destOrd="0" parTransId="{885FA636-CC89-4088-81B1-20A68F65E013}" sibTransId="{88BC67AE-B3E1-4502-9D84-C0B2774FDE57}"/>
    <dgm:cxn modelId="{64392CAF-F4C4-48CA-BE89-D0B3599DCE92}" srcId="{9675FBED-DF1E-4232-806D-E6306151C628}" destId="{A9D5FF6D-FDB8-4748-99F0-4FAEAF8E527D}" srcOrd="1" destOrd="0" parTransId="{DF9368E5-C6DB-4B3D-A7FE-F93EFC4C4615}" sibTransId="{34D6DF3F-A861-4962-9D64-8E781DA24E22}"/>
    <dgm:cxn modelId="{867500D1-5C71-4460-A254-1D846E9B9A02}" type="presOf" srcId="{B90EB166-BFB4-442A-983A-F64DC4243604}" destId="{1A4D3B8C-8506-4B88-BD2A-CC1874286ADB}" srcOrd="0" destOrd="0" presId="urn:microsoft.com/office/officeart/2008/layout/VerticalCurvedList"/>
    <dgm:cxn modelId="{F46FEAF9-312C-4335-9DBF-035CEA4F5C3E}" type="presOf" srcId="{D9C8EB21-236A-4E2D-8184-6AE690EF01D6}" destId="{BB039444-8231-462C-A340-610BF3807CC3}" srcOrd="0" destOrd="0" presId="urn:microsoft.com/office/officeart/2008/layout/VerticalCurvedList"/>
    <dgm:cxn modelId="{AC5B7645-E791-41E8-B4AB-AE86C2BD184F}" type="presParOf" srcId="{DE460B6B-6E40-4044-B94A-AD87C4ABC1EA}" destId="{8922945E-38DA-4C08-B482-6E9A46F11827}" srcOrd="0" destOrd="0" presId="urn:microsoft.com/office/officeart/2008/layout/VerticalCurvedList"/>
    <dgm:cxn modelId="{43D0F652-0EB2-4C7C-BF61-7E8462419149}" type="presParOf" srcId="{8922945E-38DA-4C08-B482-6E9A46F11827}" destId="{06239748-EAB9-43A3-B2C4-EB8F7F4A92F9}" srcOrd="0" destOrd="0" presId="urn:microsoft.com/office/officeart/2008/layout/VerticalCurvedList"/>
    <dgm:cxn modelId="{063CD98B-13C1-45BD-B35E-3BBF8E09B6BF}" type="presParOf" srcId="{06239748-EAB9-43A3-B2C4-EB8F7F4A92F9}" destId="{96E3E1EE-9367-4230-9094-226702910FA9}" srcOrd="0" destOrd="0" presId="urn:microsoft.com/office/officeart/2008/layout/VerticalCurvedList"/>
    <dgm:cxn modelId="{5E110974-1A1F-4761-8258-A326D606DBC9}" type="presParOf" srcId="{06239748-EAB9-43A3-B2C4-EB8F7F4A92F9}" destId="{1A4D3B8C-8506-4B88-BD2A-CC1874286ADB}" srcOrd="1" destOrd="0" presId="urn:microsoft.com/office/officeart/2008/layout/VerticalCurvedList"/>
    <dgm:cxn modelId="{794515B1-EBE5-40CB-9B1D-9435C7E1B83C}" type="presParOf" srcId="{06239748-EAB9-43A3-B2C4-EB8F7F4A92F9}" destId="{B3F9009D-3882-4641-A0EE-D7CCD55C5541}" srcOrd="2" destOrd="0" presId="urn:microsoft.com/office/officeart/2008/layout/VerticalCurvedList"/>
    <dgm:cxn modelId="{A0C2E956-19F5-4324-A8BE-6D3BC71E4F6C}" type="presParOf" srcId="{06239748-EAB9-43A3-B2C4-EB8F7F4A92F9}" destId="{9939F0F0-CB0F-4AEF-AAAD-1D756D07AD5F}" srcOrd="3" destOrd="0" presId="urn:microsoft.com/office/officeart/2008/layout/VerticalCurvedList"/>
    <dgm:cxn modelId="{E74CE7F7-899C-43CB-8399-7EAEF404C1F2}" type="presParOf" srcId="{8922945E-38DA-4C08-B482-6E9A46F11827}" destId="{58BEC30A-D854-491E-922E-1D1974FAE0EC}" srcOrd="1" destOrd="0" presId="urn:microsoft.com/office/officeart/2008/layout/VerticalCurvedList"/>
    <dgm:cxn modelId="{0CD3A087-5B65-449F-977F-5B337DCC6315}" type="presParOf" srcId="{8922945E-38DA-4C08-B482-6E9A46F11827}" destId="{AF006260-ACAA-4D4B-8D38-3FBA273EFBAA}" srcOrd="2" destOrd="0" presId="urn:microsoft.com/office/officeart/2008/layout/VerticalCurvedList"/>
    <dgm:cxn modelId="{F18A6A67-28F0-4387-9624-B00BCCBD778A}" type="presParOf" srcId="{AF006260-ACAA-4D4B-8D38-3FBA273EFBAA}" destId="{C9557728-153E-4288-8620-6C1810C3C5E8}" srcOrd="0" destOrd="0" presId="urn:microsoft.com/office/officeart/2008/layout/VerticalCurvedList"/>
    <dgm:cxn modelId="{5921538A-2E09-4505-942A-E6110969A1BD}" type="presParOf" srcId="{8922945E-38DA-4C08-B482-6E9A46F11827}" destId="{7BD7DFC4-C330-4074-A3A2-34DF41E997F2}" srcOrd="3" destOrd="0" presId="urn:microsoft.com/office/officeart/2008/layout/VerticalCurvedList"/>
    <dgm:cxn modelId="{B8EAE20E-52D6-423F-AF15-56EC1DC4273A}" type="presParOf" srcId="{8922945E-38DA-4C08-B482-6E9A46F11827}" destId="{16AEFF50-C651-41F7-BB6C-EEF97A23CB50}" srcOrd="4" destOrd="0" presId="urn:microsoft.com/office/officeart/2008/layout/VerticalCurvedList"/>
    <dgm:cxn modelId="{B7C310FA-9BD6-47AC-BB4E-ED4F17182BF5}" type="presParOf" srcId="{16AEFF50-C651-41F7-BB6C-EEF97A23CB50}" destId="{4E970B8F-4000-4D0C-BC91-25B4B2B570DA}" srcOrd="0" destOrd="0" presId="urn:microsoft.com/office/officeart/2008/layout/VerticalCurvedList"/>
    <dgm:cxn modelId="{E9E71C22-339F-40E1-BE6C-B69AA4D66E6B}" type="presParOf" srcId="{8922945E-38DA-4C08-B482-6E9A46F11827}" destId="{BB039444-8231-462C-A340-610BF3807CC3}" srcOrd="5" destOrd="0" presId="urn:microsoft.com/office/officeart/2008/layout/VerticalCurvedList"/>
    <dgm:cxn modelId="{33D0E7E1-0B97-4D29-9E10-F815C0855F75}" type="presParOf" srcId="{8922945E-38DA-4C08-B482-6E9A46F11827}" destId="{47B3B049-C109-4A0A-9725-F1FB44DCB64F}" srcOrd="6" destOrd="0" presId="urn:microsoft.com/office/officeart/2008/layout/VerticalCurvedList"/>
    <dgm:cxn modelId="{88EA130B-B8BC-40C4-9E49-B7AE57BBB025}" type="presParOf" srcId="{47B3B049-C109-4A0A-9725-F1FB44DCB64F}" destId="{DC1F08CE-DA1C-4E3E-AEA7-8A9D320B0BB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D36F5-BD24-472D-ACD0-1F8335C4700D}">
      <dsp:nvSpPr>
        <dsp:cNvPr id="0" name=""/>
        <dsp:cNvSpPr/>
      </dsp:nvSpPr>
      <dsp:spPr>
        <a:xfrm>
          <a:off x="9238" y="737849"/>
          <a:ext cx="2761160" cy="1889669"/>
        </a:xfrm>
        <a:prstGeom prst="roundRect">
          <a:avLst>
            <a:gd name="adj" fmla="val 10000"/>
          </a:avLst>
        </a:prstGeom>
        <a:solidFill>
          <a:schemeClr val="accent4"/>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dirty="0"/>
            <a:t>This presentation finds which marketing concept is going to be the best adequate model for companies in 2025. </a:t>
          </a:r>
          <a:endParaRPr lang="en-GB" sz="1800" kern="1200" dirty="0"/>
        </a:p>
      </dsp:txBody>
      <dsp:txXfrm>
        <a:off x="64585" y="793196"/>
        <a:ext cx="2650466" cy="1778975"/>
      </dsp:txXfrm>
    </dsp:sp>
    <dsp:sp modelId="{495E005D-7CEF-4E11-A950-EF64FBA0D06B}">
      <dsp:nvSpPr>
        <dsp:cNvPr id="0" name=""/>
        <dsp:cNvSpPr/>
      </dsp:nvSpPr>
      <dsp:spPr>
        <a:xfrm>
          <a:off x="3046514" y="1340300"/>
          <a:ext cx="585366" cy="6847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6514" y="1477253"/>
        <a:ext cx="409756" cy="410861"/>
      </dsp:txXfrm>
    </dsp:sp>
    <dsp:sp modelId="{8675DCD0-7224-4693-BB73-C8D3CC148004}">
      <dsp:nvSpPr>
        <dsp:cNvPr id="0" name=""/>
        <dsp:cNvSpPr/>
      </dsp:nvSpPr>
      <dsp:spPr>
        <a:xfrm>
          <a:off x="3874863" y="737849"/>
          <a:ext cx="2761160" cy="1889669"/>
        </a:xfrm>
        <a:prstGeom prst="roundRect">
          <a:avLst>
            <a:gd name="adj" fmla="val 10000"/>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dirty="0"/>
            <a:t>In this presentation, discuss content marketing, the process of creating and sharing valuable content to attract and retain a clearly defined audience. </a:t>
          </a:r>
          <a:endParaRPr lang="en-GB" sz="1800" kern="1200" dirty="0"/>
        </a:p>
      </dsp:txBody>
      <dsp:txXfrm>
        <a:off x="3930210" y="793196"/>
        <a:ext cx="2650466" cy="1778975"/>
      </dsp:txXfrm>
    </dsp:sp>
    <dsp:sp modelId="{433F4169-0EE6-44F8-802B-06B9C792FA81}">
      <dsp:nvSpPr>
        <dsp:cNvPr id="0" name=""/>
        <dsp:cNvSpPr/>
      </dsp:nvSpPr>
      <dsp:spPr>
        <a:xfrm>
          <a:off x="6912139" y="1340300"/>
          <a:ext cx="585366" cy="6847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2139" y="1477253"/>
        <a:ext cx="409756" cy="410861"/>
      </dsp:txXfrm>
    </dsp:sp>
    <dsp:sp modelId="{B8D28D51-38B0-4357-8C59-F22471AF5073}">
      <dsp:nvSpPr>
        <dsp:cNvPr id="0" name=""/>
        <dsp:cNvSpPr/>
      </dsp:nvSpPr>
      <dsp:spPr>
        <a:xfrm>
          <a:off x="7740488" y="737849"/>
          <a:ext cx="2761160" cy="1889669"/>
        </a:xfrm>
        <a:prstGeom prst="roundRect">
          <a:avLst>
            <a:gd name="adj" fmla="val 10000"/>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kern="1200" dirty="0"/>
            <a:t>However, the presentation includes a content marketing overview, key strategies and elements, a theoretical framework, and application issues and constraints. </a:t>
          </a:r>
          <a:endParaRPr lang="en-GB" sz="1800" kern="1200" dirty="0"/>
        </a:p>
      </dsp:txBody>
      <dsp:txXfrm>
        <a:off x="7795835" y="793196"/>
        <a:ext cx="2650466" cy="17789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26003-31BC-4B87-9295-92A63CEF78CD}">
      <dsp:nvSpPr>
        <dsp:cNvPr id="0" name=""/>
        <dsp:cNvSpPr/>
      </dsp:nvSpPr>
      <dsp:spPr>
        <a:xfrm>
          <a:off x="0" y="205459"/>
          <a:ext cx="5637228" cy="772200"/>
        </a:xfrm>
        <a:prstGeom prst="roundRect">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rtl="0">
            <a:lnSpc>
              <a:spcPct val="90000"/>
            </a:lnSpc>
            <a:spcBef>
              <a:spcPct val="0"/>
            </a:spcBef>
            <a:spcAft>
              <a:spcPct val="35000"/>
            </a:spcAft>
            <a:buNone/>
          </a:pPr>
          <a:r>
            <a:rPr lang="en-US" sz="1500" kern="1200" dirty="0"/>
            <a:t>Content marketing is a strategic marketing approach focused on creating and distributing valuable, relevant and consistent content to attract and retain a clearly defined audience (Chaffey &amp; Ellis-Chadwick, 2022). </a:t>
          </a:r>
          <a:endParaRPr lang="en-GB" sz="1500" kern="1200" dirty="0"/>
        </a:p>
      </dsp:txBody>
      <dsp:txXfrm>
        <a:off x="37696" y="243155"/>
        <a:ext cx="5561836" cy="696808"/>
      </dsp:txXfrm>
    </dsp:sp>
    <dsp:sp modelId="{B0FE18BF-7216-40DB-9D67-C16DB6876899}">
      <dsp:nvSpPr>
        <dsp:cNvPr id="0" name=""/>
        <dsp:cNvSpPr/>
      </dsp:nvSpPr>
      <dsp:spPr>
        <a:xfrm>
          <a:off x="0" y="1020859"/>
          <a:ext cx="5637228" cy="772200"/>
        </a:xfrm>
        <a:prstGeom prst="roundRect">
          <a:avLst/>
        </a:prstGeom>
        <a:solidFill>
          <a:schemeClr val="accent4"/>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rtl="0">
            <a:lnSpc>
              <a:spcPct val="90000"/>
            </a:lnSpc>
            <a:spcBef>
              <a:spcPct val="0"/>
            </a:spcBef>
            <a:spcAft>
              <a:spcPct val="35000"/>
            </a:spcAft>
            <a:buNone/>
          </a:pPr>
          <a:r>
            <a:rPr lang="en-US" sz="1500" kern="1200" dirty="0"/>
            <a:t>Content marketing encompasses storytelling, SEO, social media, influencer marketing, and performance analysis. </a:t>
          </a:r>
          <a:endParaRPr lang="en-GB" sz="1500" kern="1200" dirty="0"/>
        </a:p>
      </dsp:txBody>
      <dsp:txXfrm>
        <a:off x="37696" y="1058555"/>
        <a:ext cx="5561836" cy="696808"/>
      </dsp:txXfrm>
    </dsp:sp>
    <dsp:sp modelId="{768F1708-4630-4AD1-94EF-43230F5E1629}">
      <dsp:nvSpPr>
        <dsp:cNvPr id="0" name=""/>
        <dsp:cNvSpPr/>
      </dsp:nvSpPr>
      <dsp:spPr>
        <a:xfrm>
          <a:off x="0" y="1836259"/>
          <a:ext cx="5637228" cy="7722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rtl="0">
            <a:lnSpc>
              <a:spcPct val="90000"/>
            </a:lnSpc>
            <a:spcBef>
              <a:spcPct val="0"/>
            </a:spcBef>
            <a:spcAft>
              <a:spcPct val="35000"/>
            </a:spcAft>
            <a:buNone/>
          </a:pPr>
          <a:r>
            <a:rPr lang="en-US" sz="1500" kern="1200" dirty="0"/>
            <a:t>Such tools help companies identify what the audience wants and curate messages that will hit them right in their feels (Kotler, et al., 2021).</a:t>
          </a:r>
          <a:endParaRPr lang="en-GB" sz="1500" kern="1200" dirty="0"/>
        </a:p>
      </dsp:txBody>
      <dsp:txXfrm>
        <a:off x="37696" y="1873955"/>
        <a:ext cx="5561836" cy="696808"/>
      </dsp:txXfrm>
    </dsp:sp>
    <dsp:sp modelId="{5EE18973-D35B-4675-9466-711119033AF6}">
      <dsp:nvSpPr>
        <dsp:cNvPr id="0" name=""/>
        <dsp:cNvSpPr/>
      </dsp:nvSpPr>
      <dsp:spPr>
        <a:xfrm>
          <a:off x="0" y="2651659"/>
          <a:ext cx="5637228" cy="772200"/>
        </a:xfrm>
        <a:prstGeom prst="roundRect">
          <a:avLst/>
        </a:prstGeom>
        <a:solidFill>
          <a:schemeClr val="accent2"/>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rtl="0">
            <a:lnSpc>
              <a:spcPct val="90000"/>
            </a:lnSpc>
            <a:spcBef>
              <a:spcPct val="0"/>
            </a:spcBef>
            <a:spcAft>
              <a:spcPct val="35000"/>
            </a:spcAft>
            <a:buNone/>
          </a:pPr>
          <a:r>
            <a:rPr lang="en-US" sz="1500" kern="1200" dirty="0"/>
            <a:t>content marketing leads sustainable business growth by mixing innovation, advanced technology and customer integration to cater for their requirement seamlessly. </a:t>
          </a:r>
          <a:endParaRPr lang="en-GB" sz="1500" kern="1200" dirty="0"/>
        </a:p>
      </dsp:txBody>
      <dsp:txXfrm>
        <a:off x="37696" y="2689355"/>
        <a:ext cx="5561836" cy="696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172E2-DF17-4B29-AAF4-867F6A583BAF}">
      <dsp:nvSpPr>
        <dsp:cNvPr id="0" name=""/>
        <dsp:cNvSpPr/>
      </dsp:nvSpPr>
      <dsp:spPr>
        <a:xfrm>
          <a:off x="-3751383" y="-576256"/>
          <a:ext cx="4471449" cy="4471449"/>
        </a:xfrm>
        <a:prstGeom prst="blockArc">
          <a:avLst>
            <a:gd name="adj1" fmla="val 18900000"/>
            <a:gd name="adj2" fmla="val 2700000"/>
            <a:gd name="adj3" fmla="val 483"/>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085483-EE60-4174-994C-EE2355FE54C1}">
      <dsp:nvSpPr>
        <dsp:cNvPr id="0" name=""/>
        <dsp:cNvSpPr/>
      </dsp:nvSpPr>
      <dsp:spPr>
        <a:xfrm>
          <a:off x="463050" y="331893"/>
          <a:ext cx="9094726" cy="663787"/>
        </a:xfrm>
        <a:prstGeom prst="rect">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6881" tIns="38100" rIns="38100" bIns="38100" numCol="1" spcCol="1270" anchor="ctr" anchorCtr="0">
          <a:noAutofit/>
        </a:bodyPr>
        <a:lstStyle/>
        <a:p>
          <a:pPr marL="0" lvl="0" indent="0" algn="just" defTabSz="666750" rtl="0">
            <a:lnSpc>
              <a:spcPct val="90000"/>
            </a:lnSpc>
            <a:spcBef>
              <a:spcPct val="0"/>
            </a:spcBef>
            <a:spcAft>
              <a:spcPct val="35000"/>
            </a:spcAft>
            <a:buNone/>
          </a:pPr>
          <a:r>
            <a:rPr lang="en-US" sz="1500" kern="1200" dirty="0"/>
            <a:t>In 2025, content marketing is one of the most effective models in the modern business due to content ability to effectively align with the emerging digital trends, including sustainability, data ethics, AI tools and </a:t>
          </a:r>
          <a:r>
            <a:rPr lang="en-US" sz="1500" kern="1200" dirty="0" err="1"/>
            <a:t>personalisation</a:t>
          </a:r>
          <a:r>
            <a:rPr lang="en-US" sz="1500" kern="1200" dirty="0"/>
            <a:t> service (Das &amp; </a:t>
          </a:r>
          <a:r>
            <a:rPr lang="en-US" sz="1500" kern="1200" dirty="0" err="1"/>
            <a:t>Mondal</a:t>
          </a:r>
          <a:r>
            <a:rPr lang="en-US" sz="1500" kern="1200" dirty="0"/>
            <a:t>, 2020).</a:t>
          </a:r>
          <a:endParaRPr lang="en-GB" sz="1500" kern="1200" dirty="0"/>
        </a:p>
      </dsp:txBody>
      <dsp:txXfrm>
        <a:off x="463050" y="331893"/>
        <a:ext cx="9094726" cy="663787"/>
      </dsp:txXfrm>
    </dsp:sp>
    <dsp:sp modelId="{8694EF85-E821-46F9-97D6-F2AD6F02EEE6}">
      <dsp:nvSpPr>
        <dsp:cNvPr id="0" name=""/>
        <dsp:cNvSpPr/>
      </dsp:nvSpPr>
      <dsp:spPr>
        <a:xfrm>
          <a:off x="48183" y="248920"/>
          <a:ext cx="829734" cy="829734"/>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3429AC-EA86-40C6-9BE6-39191B30DFB9}">
      <dsp:nvSpPr>
        <dsp:cNvPr id="0" name=""/>
        <dsp:cNvSpPr/>
      </dsp:nvSpPr>
      <dsp:spPr>
        <a:xfrm>
          <a:off x="704337" y="1327574"/>
          <a:ext cx="8853439" cy="6637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6881" tIns="38100" rIns="38100" bIns="38100" numCol="1" spcCol="1270" anchor="ctr" anchorCtr="0">
          <a:noAutofit/>
        </a:bodyPr>
        <a:lstStyle/>
        <a:p>
          <a:pPr marL="0" lvl="0" indent="0" algn="just" defTabSz="666750" rtl="0">
            <a:lnSpc>
              <a:spcPct val="90000"/>
            </a:lnSpc>
            <a:spcBef>
              <a:spcPct val="0"/>
            </a:spcBef>
            <a:spcAft>
              <a:spcPct val="35000"/>
            </a:spcAft>
            <a:buNone/>
          </a:pPr>
          <a:r>
            <a:rPr lang="en-US" sz="1500" kern="1200" dirty="0"/>
            <a:t>AI and automation allow marketers to keep the information better structured and offer potential target content that tailors individual customer requirements and preferences, fostering engagement and conversion rates.</a:t>
          </a:r>
          <a:endParaRPr lang="en-GB" sz="1500" kern="1200" dirty="0"/>
        </a:p>
      </dsp:txBody>
      <dsp:txXfrm>
        <a:off x="704337" y="1327574"/>
        <a:ext cx="8853439" cy="663787"/>
      </dsp:txXfrm>
    </dsp:sp>
    <dsp:sp modelId="{5F7CBFB7-F37F-4D58-A447-C574F0CD5769}">
      <dsp:nvSpPr>
        <dsp:cNvPr id="0" name=""/>
        <dsp:cNvSpPr/>
      </dsp:nvSpPr>
      <dsp:spPr>
        <a:xfrm>
          <a:off x="289470" y="1244600"/>
          <a:ext cx="829734" cy="829734"/>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CA554D0-DE87-444F-B83E-7DC65D19D6E2}">
      <dsp:nvSpPr>
        <dsp:cNvPr id="0" name=""/>
        <dsp:cNvSpPr/>
      </dsp:nvSpPr>
      <dsp:spPr>
        <a:xfrm>
          <a:off x="463050" y="2323255"/>
          <a:ext cx="9094726" cy="663787"/>
        </a:xfrm>
        <a:prstGeom prst="rect">
          <a:avLst/>
        </a:prstGeom>
        <a:solidFill>
          <a:srgbClr val="FF0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6881" tIns="38100" rIns="38100" bIns="38100" numCol="1" spcCol="1270" anchor="ctr" anchorCtr="0">
          <a:noAutofit/>
        </a:bodyPr>
        <a:lstStyle/>
        <a:p>
          <a:pPr marL="0" lvl="0" indent="0" algn="just" defTabSz="666750" rtl="0">
            <a:lnSpc>
              <a:spcPct val="90000"/>
            </a:lnSpc>
            <a:spcBef>
              <a:spcPct val="0"/>
            </a:spcBef>
            <a:spcAft>
              <a:spcPct val="35000"/>
            </a:spcAft>
            <a:buNone/>
          </a:pPr>
          <a:r>
            <a:rPr lang="en-US" sz="1500" kern="1200" dirty="0"/>
            <a:t>However, depth data analysis enables content businesses to appeal potential customer base and stay ahead in competition and keep their industry leadership position. </a:t>
          </a:r>
          <a:endParaRPr lang="en-GB" sz="1500" kern="1200" dirty="0"/>
        </a:p>
      </dsp:txBody>
      <dsp:txXfrm>
        <a:off x="463050" y="2323255"/>
        <a:ext cx="9094726" cy="663787"/>
      </dsp:txXfrm>
    </dsp:sp>
    <dsp:sp modelId="{FD451DF8-6EB7-4DE3-85F9-E2A0C00D70F1}">
      <dsp:nvSpPr>
        <dsp:cNvPr id="0" name=""/>
        <dsp:cNvSpPr/>
      </dsp:nvSpPr>
      <dsp:spPr>
        <a:xfrm>
          <a:off x="48183" y="2240281"/>
          <a:ext cx="829734" cy="829734"/>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36546-D186-4454-A881-F6FFAF960C13}">
      <dsp:nvSpPr>
        <dsp:cNvPr id="0" name=""/>
        <dsp:cNvSpPr/>
      </dsp:nvSpPr>
      <dsp:spPr>
        <a:xfrm>
          <a:off x="0" y="2498338"/>
          <a:ext cx="9601196" cy="820010"/>
        </a:xfrm>
        <a:prstGeom prst="rect">
          <a:avLst/>
        </a:prstGeom>
        <a:solidFill>
          <a:srgbClr val="0070C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rtl="0">
            <a:lnSpc>
              <a:spcPct val="90000"/>
            </a:lnSpc>
            <a:spcBef>
              <a:spcPct val="0"/>
            </a:spcBef>
            <a:spcAft>
              <a:spcPct val="35000"/>
            </a:spcAft>
            <a:buNone/>
          </a:pPr>
          <a:r>
            <a:rPr lang="en-US" sz="2000" kern="1200" dirty="0"/>
            <a:t>Besides, businesses need to follow ethical business practices and provide customer </a:t>
          </a:r>
          <a:r>
            <a:rPr lang="en-US" sz="2000" kern="1200" dirty="0" err="1"/>
            <a:t>personalisation</a:t>
          </a:r>
          <a:r>
            <a:rPr lang="en-US" sz="2000" kern="1200" dirty="0"/>
            <a:t> messaging. </a:t>
          </a:r>
          <a:endParaRPr lang="en-GB" sz="2000" kern="1200" dirty="0"/>
        </a:p>
      </dsp:txBody>
      <dsp:txXfrm>
        <a:off x="0" y="2498338"/>
        <a:ext cx="9601196" cy="820010"/>
      </dsp:txXfrm>
    </dsp:sp>
    <dsp:sp modelId="{57453B16-9942-4285-9C00-4C97EB229EFA}">
      <dsp:nvSpPr>
        <dsp:cNvPr id="0" name=""/>
        <dsp:cNvSpPr/>
      </dsp:nvSpPr>
      <dsp:spPr>
        <a:xfrm rot="10800000">
          <a:off x="0" y="1249462"/>
          <a:ext cx="9601196" cy="1261176"/>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rtl="0">
            <a:lnSpc>
              <a:spcPct val="90000"/>
            </a:lnSpc>
            <a:spcBef>
              <a:spcPct val="0"/>
            </a:spcBef>
            <a:spcAft>
              <a:spcPct val="35000"/>
            </a:spcAft>
            <a:buNone/>
          </a:pPr>
          <a:r>
            <a:rPr lang="en-US" sz="2000" kern="1200" dirty="0"/>
            <a:t>To overcome those challenges, businesses need to gather feedback about their content and identify how to fill the gap (Kotler, et al., 2021).</a:t>
          </a:r>
          <a:endParaRPr lang="en-GB" sz="2000" kern="1200" dirty="0"/>
        </a:p>
      </dsp:txBody>
      <dsp:txXfrm rot="10800000">
        <a:off x="0" y="1249462"/>
        <a:ext cx="9601196" cy="819474"/>
      </dsp:txXfrm>
    </dsp:sp>
    <dsp:sp modelId="{8C58FE9F-5F1A-443F-9BF7-F39CC4FD43AD}">
      <dsp:nvSpPr>
        <dsp:cNvPr id="0" name=""/>
        <dsp:cNvSpPr/>
      </dsp:nvSpPr>
      <dsp:spPr>
        <a:xfrm rot="10800000">
          <a:off x="0" y="586"/>
          <a:ext cx="9601196" cy="1261176"/>
        </a:xfrm>
        <a:prstGeom prst="upArrowCallout">
          <a:avLst/>
        </a:prstGeom>
        <a:solidFill>
          <a:srgbClr val="00B0F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just" defTabSz="889000" rtl="0">
            <a:lnSpc>
              <a:spcPct val="90000"/>
            </a:lnSpc>
            <a:spcBef>
              <a:spcPct val="0"/>
            </a:spcBef>
            <a:spcAft>
              <a:spcPct val="35000"/>
            </a:spcAft>
            <a:buNone/>
          </a:pPr>
          <a:r>
            <a:rPr lang="en-US" sz="2000" kern="1200" dirty="0"/>
            <a:t>Content marketing's notable challenges are data concerns and the need for innovation. </a:t>
          </a:r>
          <a:endParaRPr lang="en-GB" sz="2000" kern="1200" dirty="0"/>
        </a:p>
      </dsp:txBody>
      <dsp:txXfrm rot="10800000">
        <a:off x="0" y="586"/>
        <a:ext cx="9601196" cy="8194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4D3B8C-8506-4B88-BD2A-CC1874286ADB}">
      <dsp:nvSpPr>
        <dsp:cNvPr id="0" name=""/>
        <dsp:cNvSpPr/>
      </dsp:nvSpPr>
      <dsp:spPr>
        <a:xfrm>
          <a:off x="-3751383" y="-576256"/>
          <a:ext cx="4471449" cy="4471449"/>
        </a:xfrm>
        <a:prstGeom prst="blockArc">
          <a:avLst>
            <a:gd name="adj1" fmla="val 18900000"/>
            <a:gd name="adj2" fmla="val 2700000"/>
            <a:gd name="adj3" fmla="val 483"/>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BEC30A-D854-491E-922E-1D1974FAE0EC}">
      <dsp:nvSpPr>
        <dsp:cNvPr id="0" name=""/>
        <dsp:cNvSpPr/>
      </dsp:nvSpPr>
      <dsp:spPr>
        <a:xfrm>
          <a:off x="463050" y="331893"/>
          <a:ext cx="9094726" cy="6637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6881" tIns="38100" rIns="38100" bIns="38100" numCol="1" spcCol="1270" anchor="ctr" anchorCtr="0">
          <a:noAutofit/>
        </a:bodyPr>
        <a:lstStyle/>
        <a:p>
          <a:pPr marL="0" lvl="0" indent="0" algn="l" defTabSz="666750" rtl="0">
            <a:lnSpc>
              <a:spcPct val="90000"/>
            </a:lnSpc>
            <a:spcBef>
              <a:spcPct val="0"/>
            </a:spcBef>
            <a:spcAft>
              <a:spcPct val="35000"/>
            </a:spcAft>
            <a:buNone/>
          </a:pPr>
          <a:r>
            <a:rPr lang="en-US" sz="1500" kern="1200"/>
            <a:t>Content marketing attracts potential audience based on value, relevance, and personalisation, strengthens the customer journey, and builds customer trust over time. </a:t>
          </a:r>
          <a:endParaRPr lang="en-GB" sz="1500" kern="1200"/>
        </a:p>
      </dsp:txBody>
      <dsp:txXfrm>
        <a:off x="463050" y="331893"/>
        <a:ext cx="9094726" cy="663787"/>
      </dsp:txXfrm>
    </dsp:sp>
    <dsp:sp modelId="{C9557728-153E-4288-8620-6C1810C3C5E8}">
      <dsp:nvSpPr>
        <dsp:cNvPr id="0" name=""/>
        <dsp:cNvSpPr/>
      </dsp:nvSpPr>
      <dsp:spPr>
        <a:xfrm>
          <a:off x="48183" y="248920"/>
          <a:ext cx="829734" cy="829734"/>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D7DFC4-C330-4074-A3A2-34DF41E997F2}">
      <dsp:nvSpPr>
        <dsp:cNvPr id="0" name=""/>
        <dsp:cNvSpPr/>
      </dsp:nvSpPr>
      <dsp:spPr>
        <a:xfrm>
          <a:off x="704337" y="1327574"/>
          <a:ext cx="8853439" cy="6637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6881" tIns="38100" rIns="38100" bIns="38100" numCol="1" spcCol="1270" anchor="ctr" anchorCtr="0">
          <a:noAutofit/>
        </a:bodyPr>
        <a:lstStyle/>
        <a:p>
          <a:pPr marL="0" lvl="0" indent="0" algn="l" defTabSz="666750" rtl="0">
            <a:lnSpc>
              <a:spcPct val="90000"/>
            </a:lnSpc>
            <a:spcBef>
              <a:spcPct val="0"/>
            </a:spcBef>
            <a:spcAft>
              <a:spcPct val="35000"/>
            </a:spcAft>
            <a:buNone/>
          </a:pPr>
          <a:r>
            <a:rPr lang="en-US" sz="1500" kern="1200"/>
            <a:t>Content marketing integration with ethics, artificial intelligence tools, and data analytics is best suited for a 2025 business. </a:t>
          </a:r>
          <a:endParaRPr lang="en-GB" sz="1500" kern="1200"/>
        </a:p>
      </dsp:txBody>
      <dsp:txXfrm>
        <a:off x="704337" y="1327574"/>
        <a:ext cx="8853439" cy="663787"/>
      </dsp:txXfrm>
    </dsp:sp>
    <dsp:sp modelId="{4E970B8F-4000-4D0C-BC91-25B4B2B570DA}">
      <dsp:nvSpPr>
        <dsp:cNvPr id="0" name=""/>
        <dsp:cNvSpPr/>
      </dsp:nvSpPr>
      <dsp:spPr>
        <a:xfrm>
          <a:off x="289470" y="1244600"/>
          <a:ext cx="829734" cy="829734"/>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B039444-8231-462C-A340-610BF3807CC3}">
      <dsp:nvSpPr>
        <dsp:cNvPr id="0" name=""/>
        <dsp:cNvSpPr/>
      </dsp:nvSpPr>
      <dsp:spPr>
        <a:xfrm>
          <a:off x="463050" y="2323255"/>
          <a:ext cx="9094726" cy="66378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6881" tIns="38100" rIns="38100" bIns="38100" numCol="1" spcCol="1270" anchor="ctr" anchorCtr="0">
          <a:noAutofit/>
        </a:bodyPr>
        <a:lstStyle/>
        <a:p>
          <a:pPr marL="0" lvl="0" indent="0" algn="l" defTabSz="666750" rtl="0">
            <a:lnSpc>
              <a:spcPct val="90000"/>
            </a:lnSpc>
            <a:spcBef>
              <a:spcPct val="0"/>
            </a:spcBef>
            <a:spcAft>
              <a:spcPct val="35000"/>
            </a:spcAft>
            <a:buNone/>
          </a:pPr>
          <a:r>
            <a:rPr lang="en-US" sz="1500" kern="1200" dirty="0"/>
            <a:t>However, for businesses,  the key to future innovation will rest less in added capabilities in emerging technologies and more in human ingenuity and sustainable, meaningful connections between them, and then with customers.</a:t>
          </a:r>
          <a:endParaRPr lang="en-GB" sz="1500" kern="1200" dirty="0"/>
        </a:p>
      </dsp:txBody>
      <dsp:txXfrm>
        <a:off x="463050" y="2323255"/>
        <a:ext cx="9094726" cy="663787"/>
      </dsp:txXfrm>
    </dsp:sp>
    <dsp:sp modelId="{DC1F08CE-DA1C-4E3E-AEA7-8A9D320B0BB0}">
      <dsp:nvSpPr>
        <dsp:cNvPr id="0" name=""/>
        <dsp:cNvSpPr/>
      </dsp:nvSpPr>
      <dsp:spPr>
        <a:xfrm>
          <a:off x="48183" y="2240281"/>
          <a:ext cx="829734" cy="829734"/>
        </a:xfrm>
        <a:prstGeom prst="ellipse">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B69A26-BE09-4E2F-A7B3-1362ACBC5B64}" type="datetimeFigureOut">
              <a:rPr lang="en-GB" smtClean="0"/>
              <a:t>24/10/2025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A7E20-4199-4869-9972-3B1D6E218F11}" type="slidenum">
              <a:rPr lang="en-GB" smtClean="0"/>
              <a:t>‹#›</a:t>
            </a:fld>
            <a:endParaRPr lang="en-GB"/>
          </a:p>
        </p:txBody>
      </p:sp>
    </p:spTree>
    <p:extLst>
      <p:ext uri="{BB962C8B-B14F-4D97-AF65-F5344CB8AC3E}">
        <p14:creationId xmlns:p14="http://schemas.microsoft.com/office/powerpoint/2010/main" val="4199831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Table of Contents</a:t>
            </a:r>
          </a:p>
          <a:p>
            <a:r>
              <a:rPr lang="en-US" dirty="0"/>
              <a:t>Introduction	</a:t>
            </a:r>
          </a:p>
          <a:p>
            <a:r>
              <a:rPr lang="en-US" dirty="0"/>
              <a:t>Overview of the Content Marketing Concept	</a:t>
            </a:r>
          </a:p>
          <a:p>
            <a:r>
              <a:rPr lang="en-US" dirty="0"/>
              <a:t>Theoretical Framework and Application	</a:t>
            </a:r>
          </a:p>
          <a:p>
            <a:r>
              <a:rPr lang="en-US" dirty="0"/>
              <a:t>Why is Content Marketing most effective for businesses in 2025	</a:t>
            </a:r>
          </a:p>
          <a:p>
            <a:r>
              <a:rPr lang="en-US" dirty="0"/>
              <a:t>Challenges and Limitations	</a:t>
            </a:r>
          </a:p>
          <a:p>
            <a:r>
              <a:rPr lang="en-US" dirty="0"/>
              <a:t>Conclusion	</a:t>
            </a:r>
          </a:p>
          <a:p>
            <a:r>
              <a:rPr lang="en-US" dirty="0"/>
              <a:t>References	</a:t>
            </a:r>
          </a:p>
          <a:p>
            <a:endParaRPr lang="en-US" dirty="0"/>
          </a:p>
          <a:p>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2</a:t>
            </a:fld>
            <a:endParaRPr lang="en-GB"/>
          </a:p>
        </p:txBody>
      </p:sp>
    </p:spTree>
    <p:extLst>
      <p:ext uri="{BB962C8B-B14F-4D97-AF65-F5344CB8AC3E}">
        <p14:creationId xmlns:p14="http://schemas.microsoft.com/office/powerpoint/2010/main" val="1311822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Introduction </a:t>
            </a:r>
          </a:p>
          <a:p>
            <a:pPr algn="just"/>
            <a:r>
              <a:rPr lang="en-US" dirty="0"/>
              <a:t>Digital marketing is important to building positive brand awareness, reaching potential audiences, and integrating with customers (Chaffey &amp; Ellis-Chadwick, 2022). This presentation finds which marketing concept is going to be the best adequate model for companies in 2025. In this presentation, discuss content marketing, the process of creating and sharing valuable content to attract and retain a clearly defined audience. However, the presentation includes a content marketing overview, key strategies and elements, a theoretical framework, and application issues and constraints.</a:t>
            </a:r>
          </a:p>
          <a:p>
            <a:pPr algn="just"/>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3</a:t>
            </a:fld>
            <a:endParaRPr lang="en-GB"/>
          </a:p>
        </p:txBody>
      </p:sp>
    </p:spTree>
    <p:extLst>
      <p:ext uri="{BB962C8B-B14F-4D97-AF65-F5344CB8AC3E}">
        <p14:creationId xmlns:p14="http://schemas.microsoft.com/office/powerpoint/2010/main" val="1184896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Overview of the Content Marketing Concept</a:t>
            </a:r>
          </a:p>
          <a:p>
            <a:pPr algn="just"/>
            <a:r>
              <a:rPr lang="en-US" dirty="0"/>
              <a:t>Content marketing is a strategic marketing approach focused on creating and distributing valuable, relevant and consistent content to attract and retain a clearly defined audience (Chaffey &amp; Ellis-Chadwick, 2022). It is built around the concept of trust, loyalty and long-term relationships, but not selling in the direct sense. Content marketing encompasses storytelling, SEO, social media, influencer marketing, and performance analysis. Such tools help companies identify what the audience wants and curate messages that will hit them right in their feels (Kotler, et al., 2021). When businesses align innovation insights with data-driven and adaptive tactics, content marketing effectively builds a better relationship with customers and enriches positive brand identity (Rose, 2023). However, content marketing leads sustainable business growth by mixing innovation, advanced technology and customer integration to cater for their requirement seamlessly. </a:t>
            </a:r>
          </a:p>
          <a:p>
            <a:pPr algn="just"/>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4</a:t>
            </a:fld>
            <a:endParaRPr lang="en-GB"/>
          </a:p>
        </p:txBody>
      </p:sp>
    </p:spTree>
    <p:extLst>
      <p:ext uri="{BB962C8B-B14F-4D97-AF65-F5344CB8AC3E}">
        <p14:creationId xmlns:p14="http://schemas.microsoft.com/office/powerpoint/2010/main" val="3415955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Theoretical Framework and Application</a:t>
            </a:r>
          </a:p>
          <a:p>
            <a:pPr algn="just"/>
            <a:r>
              <a:rPr lang="en-US" dirty="0"/>
              <a:t>Content marketing is effective, which explores various notable models, those are AIDA model and the Customer Journey Framework (Hanlon &amp; </a:t>
            </a:r>
            <a:r>
              <a:rPr lang="en-US" dirty="0" err="1"/>
              <a:t>Tuten</a:t>
            </a:r>
            <a:r>
              <a:rPr lang="en-US" dirty="0"/>
              <a:t>, 2022). In terms of the AIDA model, content marketing highlights grabbing attention with interesting blogs, videos, or social media posts. The content creates interest through useful and relevant information, creates desire through stories or messages that connect emotionally with people, and then takes action by helping consumers get from buying to being engaged (Rose, 2023). On the other hand, in the customer journey framework, content marketing plays a role in awareness, consideration and post-purchase loyalty. One of the notable examples, Barker Shoes </a:t>
            </a:r>
            <a:r>
              <a:rPr lang="en-US" dirty="0" err="1"/>
              <a:t>utilises</a:t>
            </a:r>
            <a:r>
              <a:rPr lang="en-US" dirty="0"/>
              <a:t> storytelling campaigns in their product promotion and offers customer </a:t>
            </a:r>
            <a:r>
              <a:rPr lang="en-US" dirty="0" err="1"/>
              <a:t>personalisation</a:t>
            </a:r>
            <a:r>
              <a:rPr lang="en-US" dirty="0"/>
              <a:t> digital content, which motivates customers to purchase their products. Similarly, Airbnb has incorporated user-generated stories and community-focused blogs to create authenticity and trust (Airbnb, 2025). Linking the 7Ps context, content forms an important promotional and relational component, which strengthens people engagement and draws close to the entire marketing process (Chaffey &amp; Ellis-Chadwick, 2022). However, those theoretical principles highlight practical tactics that lead to customer loyalty and sustainable business growth in this era. </a:t>
            </a:r>
          </a:p>
          <a:p>
            <a:pPr algn="just"/>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5</a:t>
            </a:fld>
            <a:endParaRPr lang="en-GB"/>
          </a:p>
        </p:txBody>
      </p:sp>
    </p:spTree>
    <p:extLst>
      <p:ext uri="{BB962C8B-B14F-4D97-AF65-F5344CB8AC3E}">
        <p14:creationId xmlns:p14="http://schemas.microsoft.com/office/powerpoint/2010/main" val="3899422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Why is Content Marketing most effective for businesses in 2025</a:t>
            </a:r>
          </a:p>
          <a:p>
            <a:pPr algn="just"/>
            <a:r>
              <a:rPr lang="en-US" dirty="0"/>
              <a:t>In 2025, content marketing is one of the most effective models in the modern business due to content ability to effectively align with the emerging digital trends, including sustainability, data ethics, AI tools and </a:t>
            </a:r>
            <a:r>
              <a:rPr lang="en-US" dirty="0" err="1"/>
              <a:t>personalisation</a:t>
            </a:r>
            <a:r>
              <a:rPr lang="en-US" dirty="0"/>
              <a:t> service (Das &amp; </a:t>
            </a:r>
            <a:r>
              <a:rPr lang="en-US" dirty="0" err="1"/>
              <a:t>Mondal</a:t>
            </a:r>
            <a:r>
              <a:rPr lang="en-US" dirty="0"/>
              <a:t>, 2020). Usually, in this contemporary era, modern customers require value-driven communication, clear and concise and authentic advertising rather than aggressive advertising. According to famous researchers Chaffey and Ellis-Chadwick, “content marketing effectively aligns with the modern shifts by </a:t>
            </a:r>
            <a:r>
              <a:rPr lang="en-US" dirty="0" err="1"/>
              <a:t>prioritising</a:t>
            </a:r>
            <a:r>
              <a:rPr lang="en-US" dirty="0"/>
              <a:t> relevance and creating a relationship with customers through informative storytelling and </a:t>
            </a:r>
            <a:r>
              <a:rPr lang="en-US" dirty="0" err="1"/>
              <a:t>personalisation</a:t>
            </a:r>
            <a:r>
              <a:rPr lang="en-US" dirty="0"/>
              <a:t> service” (Chaffey &amp; Ellis-Chadwick, 2022). Hence, AI and automation allow marketers to keep the information better structured and offer potential target content that tailors individual customer requirements and preferences, fostering engagement and conversion rates. Unlike influencer marketing, which tends to lean towards short-term attention, content marketing provides a sustainable method that builds long-term trust and brand authority (Chaffey &amp; Ellis-Chadwick, 2022). As expectations increase for sustainability and social responsibility, so also does a unique demand in mass marketing, and brands use content in incredibly competitive, online environments, such as </a:t>
            </a:r>
            <a:r>
              <a:rPr lang="en-US" dirty="0" err="1"/>
              <a:t>HubSpot</a:t>
            </a:r>
            <a:r>
              <a:rPr lang="en-US" dirty="0"/>
              <a:t> and Patagonia, to educate, inspire, and promote ethical values. However, depth data analysis enables content businesses to appeal potential customer base and stay ahead in competition and keep their industry leadership position. </a:t>
            </a:r>
          </a:p>
        </p:txBody>
      </p:sp>
      <p:sp>
        <p:nvSpPr>
          <p:cNvPr id="4" name="Slide Number Placeholder 3"/>
          <p:cNvSpPr>
            <a:spLocks noGrp="1"/>
          </p:cNvSpPr>
          <p:nvPr>
            <p:ph type="sldNum" sz="quarter" idx="10"/>
          </p:nvPr>
        </p:nvSpPr>
        <p:spPr/>
        <p:txBody>
          <a:bodyPr/>
          <a:lstStyle/>
          <a:p>
            <a:fld id="{26CA7E20-4199-4869-9972-3B1D6E218F11}" type="slidenum">
              <a:rPr lang="en-GB" smtClean="0"/>
              <a:t>6</a:t>
            </a:fld>
            <a:endParaRPr lang="en-GB"/>
          </a:p>
        </p:txBody>
      </p:sp>
    </p:spTree>
    <p:extLst>
      <p:ext uri="{BB962C8B-B14F-4D97-AF65-F5344CB8AC3E}">
        <p14:creationId xmlns:p14="http://schemas.microsoft.com/office/powerpoint/2010/main" val="1681339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Challenges and Limitations</a:t>
            </a:r>
          </a:p>
          <a:p>
            <a:pPr algn="just"/>
            <a:r>
              <a:rPr lang="en-US" dirty="0"/>
              <a:t>Content marketing's notable challenges are data concerns and the need for innovation. To overcome those challenges, businesses need to gather feedback about their content and identify how to fill the gap (Kotler, et al., 2021). Besides, businesses need to follow ethical business practices and provide customer </a:t>
            </a:r>
            <a:r>
              <a:rPr lang="en-US" dirty="0" err="1"/>
              <a:t>personalisation</a:t>
            </a:r>
            <a:r>
              <a:rPr lang="en-US" dirty="0"/>
              <a:t> messaging. </a:t>
            </a:r>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7</a:t>
            </a:fld>
            <a:endParaRPr lang="en-GB"/>
          </a:p>
        </p:txBody>
      </p:sp>
    </p:spTree>
    <p:extLst>
      <p:ext uri="{BB962C8B-B14F-4D97-AF65-F5344CB8AC3E}">
        <p14:creationId xmlns:p14="http://schemas.microsoft.com/office/powerpoint/2010/main" val="1648091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Conclusion </a:t>
            </a:r>
          </a:p>
          <a:p>
            <a:pPr algn="just"/>
            <a:r>
              <a:rPr lang="en-US" dirty="0"/>
              <a:t>Content marketing attracts potential audience based on value, relevance, and </a:t>
            </a:r>
            <a:r>
              <a:rPr lang="en-US" dirty="0" err="1"/>
              <a:t>personalisation</a:t>
            </a:r>
            <a:r>
              <a:rPr lang="en-US" dirty="0"/>
              <a:t>, strengthens the customer journey, and builds customer trust over time. Content marketing integration with ethics, artificial intelligence tools, and data analytics is best suited for a 2025 business. However, for businesses,  the key to future innovation will rest less in added capabilities in emerging technologies and more in human ingenuity and sustainable, meaningful connections between them, and then with  customers.</a:t>
            </a:r>
            <a:endParaRPr lang="en-GB" dirty="0"/>
          </a:p>
        </p:txBody>
      </p:sp>
      <p:sp>
        <p:nvSpPr>
          <p:cNvPr id="4" name="Slide Number Placeholder 3"/>
          <p:cNvSpPr>
            <a:spLocks noGrp="1"/>
          </p:cNvSpPr>
          <p:nvPr>
            <p:ph type="sldNum" sz="quarter" idx="10"/>
          </p:nvPr>
        </p:nvSpPr>
        <p:spPr/>
        <p:txBody>
          <a:bodyPr/>
          <a:lstStyle/>
          <a:p>
            <a:fld id="{26CA7E20-4199-4869-9972-3B1D6E218F11}" type="slidenum">
              <a:rPr lang="en-GB" smtClean="0"/>
              <a:t>8</a:t>
            </a:fld>
            <a:endParaRPr lang="en-GB"/>
          </a:p>
        </p:txBody>
      </p:sp>
    </p:spTree>
    <p:extLst>
      <p:ext uri="{BB962C8B-B14F-4D97-AF65-F5344CB8AC3E}">
        <p14:creationId xmlns:p14="http://schemas.microsoft.com/office/powerpoint/2010/main" val="1937717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References</a:t>
            </a:r>
          </a:p>
          <a:p>
            <a:r>
              <a:rPr lang="en-GB" dirty="0"/>
              <a:t>Airbnb, 2025. Airbnb. [Online] Available at: https://www.airbnb.com/ [Accessed 18 October 2025].</a:t>
            </a:r>
          </a:p>
          <a:p>
            <a:r>
              <a:rPr lang="en-GB" dirty="0"/>
              <a:t>Chaffey, D. &amp; Ellis-Chadwick, F., 2022. Digital Marketing: Strategy, Implementation and Practice. 8th ed. Harlow: Pearson.</a:t>
            </a:r>
          </a:p>
          <a:p>
            <a:r>
              <a:rPr lang="en-GB" dirty="0"/>
              <a:t>Das, S. &amp; </a:t>
            </a:r>
            <a:r>
              <a:rPr lang="en-GB" dirty="0" err="1"/>
              <a:t>Mondal</a:t>
            </a:r>
            <a:r>
              <a:rPr lang="en-GB" dirty="0"/>
              <a:t>, S. R., 2020. Innovations in Digital Branding and Content Marketing. London: IGI Global.</a:t>
            </a:r>
          </a:p>
          <a:p>
            <a:r>
              <a:rPr lang="en-GB" dirty="0"/>
              <a:t>Hanlon, A. &amp; </a:t>
            </a:r>
            <a:r>
              <a:rPr lang="en-GB" dirty="0" err="1"/>
              <a:t>Tuten</a:t>
            </a:r>
            <a:r>
              <a:rPr lang="en-GB" dirty="0"/>
              <a:t>, T. L., 2022. The SAGE Handbook of Digital Marketing. London: SAGE Publications.</a:t>
            </a:r>
          </a:p>
          <a:p>
            <a:r>
              <a:rPr lang="en-GB" dirty="0"/>
              <a:t>Kotler, P., </a:t>
            </a:r>
            <a:r>
              <a:rPr lang="en-GB" dirty="0" err="1"/>
              <a:t>Kartajaya</a:t>
            </a:r>
            <a:r>
              <a:rPr lang="en-GB" dirty="0"/>
              <a:t>, H. &amp; </a:t>
            </a:r>
            <a:r>
              <a:rPr lang="en-GB" dirty="0" err="1"/>
              <a:t>Setiawan</a:t>
            </a:r>
            <a:r>
              <a:rPr lang="en-GB" dirty="0"/>
              <a:t>, I., 2021. Marketing 5.0: Technology for Humanity. Hoboken, NJ: Wiley &amp; Sons.</a:t>
            </a:r>
          </a:p>
          <a:p>
            <a:r>
              <a:rPr lang="en-GB" dirty="0"/>
              <a:t>Rose, R., 2023. Content Marketing Strategy: Harness the Power of Your Brand's Voice. London: </a:t>
            </a:r>
            <a:r>
              <a:rPr lang="en-GB" dirty="0" err="1"/>
              <a:t>Kogan</a:t>
            </a:r>
            <a:r>
              <a:rPr lang="en-GB" dirty="0"/>
              <a:t> Page.</a:t>
            </a:r>
          </a:p>
          <a:p>
            <a:r>
              <a:rPr lang="en-GB" dirty="0"/>
              <a:t>Ryan, D., 2022. Understanding Digital Marketing. London: </a:t>
            </a:r>
            <a:r>
              <a:rPr lang="en-GB" dirty="0" err="1"/>
              <a:t>Kogan</a:t>
            </a:r>
            <a:r>
              <a:rPr lang="en-GB" dirty="0"/>
              <a:t> Page.</a:t>
            </a:r>
          </a:p>
          <a:p>
            <a:r>
              <a:rPr lang="en-GB" dirty="0" err="1"/>
              <a:t>Virji</a:t>
            </a:r>
            <a:r>
              <a:rPr lang="en-GB" dirty="0"/>
              <a:t>, P., 2023. High-Impact Content Marketing: Strategies to Make Your Content Intentional, Engaging and Effective. London: </a:t>
            </a:r>
            <a:r>
              <a:rPr lang="en-GB" dirty="0" err="1"/>
              <a:t>Kogan</a:t>
            </a:r>
            <a:r>
              <a:rPr lang="en-GB" dirty="0"/>
              <a:t> Page.</a:t>
            </a:r>
          </a:p>
        </p:txBody>
      </p:sp>
      <p:sp>
        <p:nvSpPr>
          <p:cNvPr id="4" name="Slide Number Placeholder 3"/>
          <p:cNvSpPr>
            <a:spLocks noGrp="1"/>
          </p:cNvSpPr>
          <p:nvPr>
            <p:ph type="sldNum" sz="quarter" idx="10"/>
          </p:nvPr>
        </p:nvSpPr>
        <p:spPr/>
        <p:txBody>
          <a:bodyPr/>
          <a:lstStyle/>
          <a:p>
            <a:fld id="{26CA7E20-4199-4869-9972-3B1D6E218F11}" type="slidenum">
              <a:rPr lang="en-GB" smtClean="0"/>
              <a:t>9</a:t>
            </a:fld>
            <a:endParaRPr lang="en-GB"/>
          </a:p>
        </p:txBody>
      </p:sp>
    </p:spTree>
    <p:extLst>
      <p:ext uri="{BB962C8B-B14F-4D97-AF65-F5344CB8AC3E}">
        <p14:creationId xmlns:p14="http://schemas.microsoft.com/office/powerpoint/2010/main" val="252277463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24-Oct-25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24-Oct-25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24-Oct-25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a:t>Module: Digital Marketing</a:t>
            </a:r>
            <a:br>
              <a:rPr lang="en-GB" sz="4400" dirty="0"/>
            </a:br>
            <a:r>
              <a:rPr lang="en-GB" sz="4400" dirty="0"/>
              <a:t>Module code: BMSE4008D</a:t>
            </a:r>
          </a:p>
        </p:txBody>
      </p:sp>
      <p:sp>
        <p:nvSpPr>
          <p:cNvPr id="3" name="Subtitle 2"/>
          <p:cNvSpPr>
            <a:spLocks noGrp="1"/>
          </p:cNvSpPr>
          <p:nvPr>
            <p:ph type="subTitle" idx="1"/>
          </p:nvPr>
        </p:nvSpPr>
        <p:spPr>
          <a:xfrm>
            <a:off x="2688165" y="3718557"/>
            <a:ext cx="6815669" cy="1320802"/>
          </a:xfrm>
        </p:spPr>
        <p:txBody>
          <a:bodyPr/>
          <a:lstStyle/>
          <a:p>
            <a:pPr algn="just"/>
            <a:r>
              <a:rPr lang="en-GB" dirty="0"/>
              <a:t>Name: </a:t>
            </a:r>
            <a:r>
              <a:rPr lang="en-GB" dirty="0" err="1"/>
              <a:t>Costinel</a:t>
            </a:r>
            <a:r>
              <a:rPr lang="en-GB" dirty="0"/>
              <a:t> Bogdan Capraru</a:t>
            </a:r>
          </a:p>
          <a:p>
            <a:pPr algn="just"/>
            <a:r>
              <a:rPr lang="en-GB" dirty="0"/>
              <a:t>Student ID: 2520282</a:t>
            </a:r>
          </a:p>
        </p:txBody>
      </p:sp>
    </p:spTree>
    <p:extLst>
      <p:ext uri="{BB962C8B-B14F-4D97-AF65-F5344CB8AC3E}">
        <p14:creationId xmlns:p14="http://schemas.microsoft.com/office/powerpoint/2010/main" val="871630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 of Contents</a:t>
            </a:r>
          </a:p>
        </p:txBody>
      </p:sp>
      <p:sp>
        <p:nvSpPr>
          <p:cNvPr id="3" name="Content Placeholder 2"/>
          <p:cNvSpPr>
            <a:spLocks noGrp="1"/>
          </p:cNvSpPr>
          <p:nvPr>
            <p:ph idx="1"/>
          </p:nvPr>
        </p:nvSpPr>
        <p:spPr>
          <a:xfrm>
            <a:off x="829559" y="2611224"/>
            <a:ext cx="9794449" cy="2837469"/>
          </a:xfrm>
        </p:spPr>
        <p:txBody>
          <a:bodyPr>
            <a:normAutofit fontScale="85000" lnSpcReduction="20000"/>
          </a:bodyPr>
          <a:lstStyle/>
          <a:p>
            <a:pPr algn="just"/>
            <a:r>
              <a:rPr lang="en-US" dirty="0"/>
              <a:t>Introduction</a:t>
            </a:r>
          </a:p>
          <a:p>
            <a:pPr algn="just"/>
            <a:r>
              <a:rPr lang="en-US" dirty="0"/>
              <a:t>Overview of the Content Marketing Concept</a:t>
            </a:r>
          </a:p>
          <a:p>
            <a:pPr algn="just"/>
            <a:r>
              <a:rPr lang="en-US" dirty="0"/>
              <a:t>Theoretical Framework and Application</a:t>
            </a:r>
          </a:p>
          <a:p>
            <a:pPr algn="just"/>
            <a:r>
              <a:rPr lang="en-US" dirty="0"/>
              <a:t>Why is Content Marketing most effective for businesses in 2025</a:t>
            </a:r>
          </a:p>
          <a:p>
            <a:pPr algn="just"/>
            <a:r>
              <a:rPr lang="en-US" dirty="0"/>
              <a:t>Challenges and Limitations</a:t>
            </a:r>
          </a:p>
          <a:p>
            <a:pPr algn="just"/>
            <a:r>
              <a:rPr lang="en-US" dirty="0"/>
              <a:t>Conclusion</a:t>
            </a:r>
          </a:p>
          <a:p>
            <a:pPr algn="just"/>
            <a:r>
              <a:rPr lang="en-US" dirty="0"/>
              <a:t>References	</a:t>
            </a:r>
          </a:p>
          <a:p>
            <a:pPr algn="just"/>
            <a:endParaRPr lang="en-US" dirty="0"/>
          </a:p>
          <a:p>
            <a:pPr algn="just"/>
            <a:endParaRPr lang="en-GB" dirty="0"/>
          </a:p>
        </p:txBody>
      </p:sp>
      <p:pic>
        <p:nvPicPr>
          <p:cNvPr id="4" name="bog ">
            <a:hlinkClick r:id="" action="ppaction://media"/>
            <a:extLst>
              <a:ext uri="{FF2B5EF4-FFF2-40B4-BE49-F238E27FC236}">
                <a16:creationId xmlns:a16="http://schemas.microsoft.com/office/drawing/2014/main" id="{A4A66F25-EF65-4D25-F911-234A2E405B0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187680" y="1274977"/>
            <a:ext cx="3118485" cy="5509962"/>
          </a:xfrm>
          <a:prstGeom prst="rect">
            <a:avLst/>
          </a:prstGeom>
        </p:spPr>
      </p:pic>
    </p:spTree>
    <p:extLst>
      <p:ext uri="{BB962C8B-B14F-4D97-AF65-F5344CB8AC3E}">
        <p14:creationId xmlns:p14="http://schemas.microsoft.com/office/powerpoint/2010/main" val="423462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93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93939">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76473741"/>
              </p:ext>
            </p:extLst>
          </p:nvPr>
        </p:nvGraphicFramePr>
        <p:xfrm>
          <a:off x="772997" y="2620652"/>
          <a:ext cx="10510887" cy="3365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405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Overview of the Content Marketing</a:t>
            </a:r>
            <a:br>
              <a:rPr lang="en-US" dirty="0"/>
            </a:br>
            <a:r>
              <a:rPr lang="en-US" dirty="0"/>
              <a:t>Concept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68344674"/>
              </p:ext>
            </p:extLst>
          </p:nvPr>
        </p:nvGraphicFramePr>
        <p:xfrm>
          <a:off x="1036948" y="2526383"/>
          <a:ext cx="5637229" cy="3629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ontent Marketing - Definition, Importance, Types &amp; Example | Marketing |  MBA Skoo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59311" y="2460395"/>
            <a:ext cx="3065557" cy="253581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239786" y="5203596"/>
            <a:ext cx="3949830" cy="9521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Content Marketing Overview, Source: (Chaffey &amp; Ellis-</a:t>
            </a:r>
            <a:r>
              <a:rPr lang="en-GB" dirty="0" err="1"/>
              <a:t>Chandwick</a:t>
            </a:r>
            <a:r>
              <a:rPr lang="en-GB" dirty="0"/>
              <a:t>, 2022).</a:t>
            </a:r>
          </a:p>
        </p:txBody>
      </p:sp>
    </p:spTree>
    <p:extLst>
      <p:ext uri="{BB962C8B-B14F-4D97-AF65-F5344CB8AC3E}">
        <p14:creationId xmlns:p14="http://schemas.microsoft.com/office/powerpoint/2010/main" val="1488698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Framework and Application</a:t>
            </a:r>
          </a:p>
        </p:txBody>
      </p:sp>
      <p:sp>
        <p:nvSpPr>
          <p:cNvPr id="3" name="Content Placeholder 2"/>
          <p:cNvSpPr>
            <a:spLocks noGrp="1"/>
          </p:cNvSpPr>
          <p:nvPr>
            <p:ph idx="1"/>
          </p:nvPr>
        </p:nvSpPr>
        <p:spPr>
          <a:xfrm>
            <a:off x="867266" y="2535810"/>
            <a:ext cx="5326143" cy="3516198"/>
          </a:xfrm>
        </p:spPr>
        <p:txBody>
          <a:bodyPr>
            <a:normAutofit fontScale="77500" lnSpcReduction="20000"/>
          </a:bodyPr>
          <a:lstStyle/>
          <a:p>
            <a:pPr algn="just"/>
            <a:r>
              <a:rPr lang="en-US" dirty="0"/>
              <a:t>Content marketing is effective, which explores various notable models, those are AIDA model and the Customer Journey Framework (Hanlon &amp; </a:t>
            </a:r>
            <a:r>
              <a:rPr lang="en-US" dirty="0" err="1"/>
              <a:t>Tuten</a:t>
            </a:r>
            <a:r>
              <a:rPr lang="en-US" dirty="0"/>
              <a:t>, 2022). </a:t>
            </a:r>
          </a:p>
          <a:p>
            <a:pPr algn="just"/>
            <a:r>
              <a:rPr lang="en-US" dirty="0"/>
              <a:t>Barker Shoes </a:t>
            </a:r>
            <a:r>
              <a:rPr lang="en-US" dirty="0" err="1"/>
              <a:t>utilises</a:t>
            </a:r>
            <a:r>
              <a:rPr lang="en-US" dirty="0"/>
              <a:t> storytelling campaigns in their product promotion and offers customer </a:t>
            </a:r>
            <a:r>
              <a:rPr lang="en-US" dirty="0" err="1"/>
              <a:t>personalisation</a:t>
            </a:r>
            <a:r>
              <a:rPr lang="en-US" dirty="0"/>
              <a:t> digital content, which motivates customers to purchase their products. </a:t>
            </a:r>
          </a:p>
          <a:p>
            <a:pPr algn="just"/>
            <a:r>
              <a:rPr lang="en-US" dirty="0"/>
              <a:t>Linking the 7Ps context, content forms an important promotional and relational component, which strengthens people engagement and draws close to the entire marketing process (Chaffey &amp; Ellis-Chadwick, 2022). </a:t>
            </a:r>
            <a:endParaRPr lang="en-GB" dirty="0"/>
          </a:p>
        </p:txBody>
      </p:sp>
      <p:pic>
        <p:nvPicPr>
          <p:cNvPr id="4" name="Picture 3"/>
          <p:cNvPicPr>
            <a:picLocks noChangeAspect="1"/>
          </p:cNvPicPr>
          <p:nvPr/>
        </p:nvPicPr>
        <p:blipFill rotWithShape="1">
          <a:blip r:embed="rId3"/>
          <a:srcRect l="3019"/>
          <a:stretch/>
        </p:blipFill>
        <p:spPr>
          <a:xfrm>
            <a:off x="9860437" y="2464473"/>
            <a:ext cx="1711573" cy="1937846"/>
          </a:xfrm>
          <a:prstGeom prst="rect">
            <a:avLst/>
          </a:prstGeom>
        </p:spPr>
      </p:pic>
      <p:pic>
        <p:nvPicPr>
          <p:cNvPr id="5" name="Picture 4"/>
          <p:cNvPicPr>
            <a:picLocks noChangeAspect="1"/>
          </p:cNvPicPr>
          <p:nvPr/>
        </p:nvPicPr>
        <p:blipFill>
          <a:blip r:embed="rId4"/>
          <a:stretch>
            <a:fillRect/>
          </a:stretch>
        </p:blipFill>
        <p:spPr>
          <a:xfrm>
            <a:off x="6424024" y="2535810"/>
            <a:ext cx="3383133" cy="1866509"/>
          </a:xfrm>
          <a:prstGeom prst="rect">
            <a:avLst/>
          </a:prstGeom>
        </p:spPr>
      </p:pic>
      <p:sp>
        <p:nvSpPr>
          <p:cNvPr id="6" name="Rectangle 5"/>
          <p:cNvSpPr/>
          <p:nvPr/>
        </p:nvSpPr>
        <p:spPr>
          <a:xfrm>
            <a:off x="6424024" y="4788816"/>
            <a:ext cx="5076677" cy="886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Figure: AIDA and Customer Journey Framework, Source: (Hanlon &amp; </a:t>
            </a:r>
            <a:r>
              <a:rPr lang="en-GB" dirty="0" err="1"/>
              <a:t>Tuten</a:t>
            </a:r>
            <a:r>
              <a:rPr lang="en-GB" dirty="0"/>
              <a:t>, 2022).</a:t>
            </a:r>
          </a:p>
        </p:txBody>
      </p:sp>
    </p:spTree>
    <p:extLst>
      <p:ext uri="{BB962C8B-B14F-4D97-AF65-F5344CB8AC3E}">
        <p14:creationId xmlns:p14="http://schemas.microsoft.com/office/powerpoint/2010/main" val="1181781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Why is Content Marketing most effective for businesses in 2025</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070582"/>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0484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 and Limitations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0617778"/>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0666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25603504"/>
              </p:ext>
            </p:extLst>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718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p>
        </p:txBody>
      </p:sp>
      <p:sp>
        <p:nvSpPr>
          <p:cNvPr id="3" name="Content Placeholder 2"/>
          <p:cNvSpPr>
            <a:spLocks noGrp="1"/>
          </p:cNvSpPr>
          <p:nvPr>
            <p:ph idx="1"/>
          </p:nvPr>
        </p:nvSpPr>
        <p:spPr/>
        <p:txBody>
          <a:bodyPr>
            <a:noAutofit/>
          </a:bodyPr>
          <a:lstStyle/>
          <a:p>
            <a:pPr algn="just"/>
            <a:r>
              <a:rPr lang="en-GB" sz="1600" dirty="0"/>
              <a:t>Airbnb, 2025. Airbnb. [Online] Available at: https://www.airbnb.com/ [Accessed 18 October 2025].</a:t>
            </a:r>
          </a:p>
          <a:p>
            <a:pPr algn="just"/>
            <a:r>
              <a:rPr lang="en-GB" sz="1600" dirty="0"/>
              <a:t>Chaffey, D. &amp; Ellis-Chadwick, F., 2022. Digital Marketing: Strategy, Implementation and Practice. 8th ed. Harlow: Pearson.</a:t>
            </a:r>
          </a:p>
          <a:p>
            <a:pPr algn="just"/>
            <a:r>
              <a:rPr lang="en-GB" sz="1600" dirty="0"/>
              <a:t>Das, S. &amp; </a:t>
            </a:r>
            <a:r>
              <a:rPr lang="en-GB" sz="1600" dirty="0" err="1"/>
              <a:t>Mondal</a:t>
            </a:r>
            <a:r>
              <a:rPr lang="en-GB" sz="1600" dirty="0"/>
              <a:t>, S. R., 2020. Innovations in Digital Branding and Content Marketing. London: IGI Global.</a:t>
            </a:r>
          </a:p>
          <a:p>
            <a:pPr algn="just"/>
            <a:r>
              <a:rPr lang="en-GB" sz="1600" dirty="0"/>
              <a:t>Hanlon, A. &amp; </a:t>
            </a:r>
            <a:r>
              <a:rPr lang="en-GB" sz="1600" dirty="0" err="1"/>
              <a:t>Tuten</a:t>
            </a:r>
            <a:r>
              <a:rPr lang="en-GB" sz="1600" dirty="0"/>
              <a:t>, T. L., 2022. The SAGE Handbook of Digital Marketing. London: SAGE Publications.</a:t>
            </a:r>
          </a:p>
          <a:p>
            <a:pPr algn="just"/>
            <a:r>
              <a:rPr lang="en-GB" sz="1600" dirty="0"/>
              <a:t>Kotler, P., </a:t>
            </a:r>
            <a:r>
              <a:rPr lang="en-GB" sz="1600" dirty="0" err="1"/>
              <a:t>Kartajaya</a:t>
            </a:r>
            <a:r>
              <a:rPr lang="en-GB" sz="1600" dirty="0"/>
              <a:t>, H. &amp; </a:t>
            </a:r>
            <a:r>
              <a:rPr lang="en-GB" sz="1600" dirty="0" err="1"/>
              <a:t>Setiawan</a:t>
            </a:r>
            <a:r>
              <a:rPr lang="en-GB" sz="1600" dirty="0"/>
              <a:t>, I., 2021. Marketing 5.0: Technology for Humanity. Hoboken, NJ: Wiley &amp; Sons.</a:t>
            </a:r>
          </a:p>
          <a:p>
            <a:pPr algn="just"/>
            <a:r>
              <a:rPr lang="en-GB" sz="1600" dirty="0"/>
              <a:t>Rose, R., 2023. Content Marketing Strategy: Harness the Power of Your Brand's Voice. London: </a:t>
            </a:r>
            <a:r>
              <a:rPr lang="en-GB" sz="1600" dirty="0" err="1"/>
              <a:t>Kogan</a:t>
            </a:r>
            <a:r>
              <a:rPr lang="en-GB" sz="1600" dirty="0"/>
              <a:t> Page.</a:t>
            </a:r>
          </a:p>
          <a:p>
            <a:pPr algn="just"/>
            <a:r>
              <a:rPr lang="en-GB" sz="1600" dirty="0"/>
              <a:t>Ryan, D., 2022. Understanding Digital Marketing. London: </a:t>
            </a:r>
            <a:r>
              <a:rPr lang="en-GB" sz="1600" dirty="0" err="1"/>
              <a:t>Kogan</a:t>
            </a:r>
            <a:r>
              <a:rPr lang="en-GB" sz="1600" dirty="0"/>
              <a:t> Page.</a:t>
            </a:r>
          </a:p>
          <a:p>
            <a:pPr algn="just"/>
            <a:r>
              <a:rPr lang="en-GB" sz="1600" dirty="0" err="1"/>
              <a:t>Virji</a:t>
            </a:r>
            <a:r>
              <a:rPr lang="en-GB" sz="1600" dirty="0"/>
              <a:t>, P., 2023. High-Impact Content Marketing: Strategies to Make Your Content Intentional, Engaging and Effective. London: </a:t>
            </a:r>
            <a:r>
              <a:rPr lang="en-GB" sz="1600" dirty="0" err="1"/>
              <a:t>Kogan</a:t>
            </a:r>
            <a:r>
              <a:rPr lang="en-GB" sz="1600" dirty="0"/>
              <a:t> Page.</a:t>
            </a:r>
          </a:p>
        </p:txBody>
      </p:sp>
    </p:spTree>
    <p:extLst>
      <p:ext uri="{BB962C8B-B14F-4D97-AF65-F5344CB8AC3E}">
        <p14:creationId xmlns:p14="http://schemas.microsoft.com/office/powerpoint/2010/main" val="20022121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22</TotalTime>
  <Words>1920</Words>
  <Application>Microsoft Office PowerPoint</Application>
  <PresentationFormat>Widescreen</PresentationFormat>
  <Paragraphs>84</Paragraphs>
  <Slides>9</Slides>
  <Notes>8</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Garamond</vt:lpstr>
      <vt:lpstr>Organic</vt:lpstr>
      <vt:lpstr>Module: Digital Marketing Module code: BMSE4008D</vt:lpstr>
      <vt:lpstr>Table of Contents</vt:lpstr>
      <vt:lpstr>Introduction </vt:lpstr>
      <vt:lpstr>Overview of the Content Marketing Concept</vt:lpstr>
      <vt:lpstr>Theoretical Framework and Application</vt:lpstr>
      <vt:lpstr>Why is Content Marketing most effective for businesses in 2025</vt:lpstr>
      <vt:lpstr>Challenges and Limitations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ASUS</dc:creator>
  <cp:lastModifiedBy>Lilian Catanoi (1705361)</cp:lastModifiedBy>
  <cp:revision>14</cp:revision>
  <dcterms:created xsi:type="dcterms:W3CDTF">2025-10-18T06:36:45Z</dcterms:created>
  <dcterms:modified xsi:type="dcterms:W3CDTF">2025-10-24T11:46:10Z</dcterms:modified>
</cp:coreProperties>
</file>