
<file path=[Content_Types].xml><?xml version="1.0" encoding="utf-8"?>
<Types xmlns="http://schemas.openxmlformats.org/package/2006/content-types">
  <Default Extension="tmp"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64"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9D8CD7-A5FE-4E7E-8B45-ADAC6934988A}"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45CE1D52-2137-43B3-88DF-EECEED8D6D8E}">
      <dgm:prSet phldrT="[Text]" custT="1"/>
      <dgm:spPr/>
      <dgm:t>
        <a:bodyPr/>
        <a:lstStyle/>
        <a:p>
          <a:r>
            <a:rPr lang="en-US" sz="3200" dirty="0" smtClean="0">
              <a:latin typeface="Times New Roman" pitchFamily="18" charset="0"/>
              <a:cs typeface="Times New Roman" pitchFamily="18" charset="0"/>
            </a:rPr>
            <a:t>Strengths</a:t>
          </a:r>
          <a:endParaRPr lang="en-US" sz="3200" dirty="0">
            <a:latin typeface="Times New Roman" pitchFamily="18" charset="0"/>
            <a:cs typeface="Times New Roman" pitchFamily="18" charset="0"/>
          </a:endParaRPr>
        </a:p>
      </dgm:t>
    </dgm:pt>
    <dgm:pt modelId="{34DF40C7-35AB-4B26-B53E-C706A6E1D87C}" type="parTrans" cxnId="{5B8D7D02-EFD7-4D34-83A6-2EBFE7D65415}">
      <dgm:prSet/>
      <dgm:spPr/>
      <dgm:t>
        <a:bodyPr/>
        <a:lstStyle/>
        <a:p>
          <a:endParaRPr lang="en-US"/>
        </a:p>
      </dgm:t>
    </dgm:pt>
    <dgm:pt modelId="{F6A3ECA7-488C-4171-9D14-E3BBFE2FAB65}" type="sibTrans" cxnId="{5B8D7D02-EFD7-4D34-83A6-2EBFE7D65415}">
      <dgm:prSet/>
      <dgm:spPr/>
      <dgm:t>
        <a:bodyPr/>
        <a:lstStyle/>
        <a:p>
          <a:endParaRPr lang="en-US"/>
        </a:p>
      </dgm:t>
    </dgm:pt>
    <dgm:pt modelId="{CDCB799B-AD98-4334-96C4-E72429705EE9}">
      <dgm:prSet phldrT="[Text]" custT="1"/>
      <dgm:spPr/>
      <dgm:t>
        <a:bodyPr/>
        <a:lstStyle/>
        <a:p>
          <a:r>
            <a:rPr lang="en-US" sz="2000" dirty="0" smtClean="0">
              <a:latin typeface="Times New Roman" pitchFamily="18" charset="0"/>
              <a:cs typeface="Times New Roman" pitchFamily="18" charset="0"/>
            </a:rPr>
            <a:t>Support of Government</a:t>
          </a:r>
          <a:endParaRPr lang="en-US" sz="2000" dirty="0">
            <a:latin typeface="Times New Roman" pitchFamily="18" charset="0"/>
            <a:cs typeface="Times New Roman" pitchFamily="18" charset="0"/>
          </a:endParaRPr>
        </a:p>
      </dgm:t>
    </dgm:pt>
    <dgm:pt modelId="{8C8A5FBE-6279-4769-9FAF-9DD404EF6980}" type="parTrans" cxnId="{1890B307-BA5F-41ED-BFB2-D9D94127916A}">
      <dgm:prSet/>
      <dgm:spPr/>
      <dgm:t>
        <a:bodyPr/>
        <a:lstStyle/>
        <a:p>
          <a:endParaRPr lang="en-US"/>
        </a:p>
      </dgm:t>
    </dgm:pt>
    <dgm:pt modelId="{9ED842BC-DB6E-4AC1-8724-25D105DF2E9D}" type="sibTrans" cxnId="{1890B307-BA5F-41ED-BFB2-D9D94127916A}">
      <dgm:prSet/>
      <dgm:spPr/>
      <dgm:t>
        <a:bodyPr/>
        <a:lstStyle/>
        <a:p>
          <a:endParaRPr lang="en-US"/>
        </a:p>
      </dgm:t>
    </dgm:pt>
    <dgm:pt modelId="{D4B5EA72-3568-4BE1-97E9-C1B4B2D76E68}">
      <dgm:prSet phldrT="[Text]" custT="1"/>
      <dgm:spPr/>
      <dgm:t>
        <a:bodyPr/>
        <a:lstStyle/>
        <a:p>
          <a:r>
            <a:rPr lang="en-US" sz="3200" dirty="0" smtClean="0">
              <a:latin typeface="Times New Roman" pitchFamily="18" charset="0"/>
              <a:cs typeface="Times New Roman" pitchFamily="18" charset="0"/>
            </a:rPr>
            <a:t>Weakness</a:t>
          </a:r>
          <a:endParaRPr lang="en-US" sz="3200" dirty="0">
            <a:latin typeface="Times New Roman" pitchFamily="18" charset="0"/>
            <a:cs typeface="Times New Roman" pitchFamily="18" charset="0"/>
          </a:endParaRPr>
        </a:p>
      </dgm:t>
    </dgm:pt>
    <dgm:pt modelId="{2B071EEE-F590-4BCA-8E31-5B2E2C959998}" type="parTrans" cxnId="{85A50E0A-BF2B-4ED6-8D04-53851C7C0DD1}">
      <dgm:prSet/>
      <dgm:spPr/>
      <dgm:t>
        <a:bodyPr/>
        <a:lstStyle/>
        <a:p>
          <a:endParaRPr lang="en-US"/>
        </a:p>
      </dgm:t>
    </dgm:pt>
    <dgm:pt modelId="{A1070934-8EBD-4483-A1A7-3880B7DD5616}" type="sibTrans" cxnId="{85A50E0A-BF2B-4ED6-8D04-53851C7C0DD1}">
      <dgm:prSet/>
      <dgm:spPr/>
      <dgm:t>
        <a:bodyPr/>
        <a:lstStyle/>
        <a:p>
          <a:endParaRPr lang="en-US"/>
        </a:p>
      </dgm:t>
    </dgm:pt>
    <dgm:pt modelId="{8E07BB90-6959-435A-BEC1-9EA2E7F77FBE}">
      <dgm:prSet phldrT="[Text]" custT="1"/>
      <dgm:spPr/>
      <dgm:t>
        <a:bodyPr/>
        <a:lstStyle/>
        <a:p>
          <a:r>
            <a:rPr lang="en-US" sz="2000" dirty="0" smtClean="0">
              <a:latin typeface="Times New Roman" pitchFamily="18" charset="0"/>
              <a:cs typeface="Times New Roman" pitchFamily="18" charset="0"/>
            </a:rPr>
            <a:t>Financial crisis</a:t>
          </a:r>
          <a:endParaRPr lang="en-US" sz="2000" dirty="0">
            <a:latin typeface="Times New Roman" pitchFamily="18" charset="0"/>
            <a:cs typeface="Times New Roman" pitchFamily="18" charset="0"/>
          </a:endParaRPr>
        </a:p>
      </dgm:t>
    </dgm:pt>
    <dgm:pt modelId="{086883A2-7741-4BFC-85E8-C27A24FE1FBE}" type="parTrans" cxnId="{2F5BBEF0-98D8-40D3-BF53-1AD9DFA4DC7E}">
      <dgm:prSet/>
      <dgm:spPr/>
      <dgm:t>
        <a:bodyPr/>
        <a:lstStyle/>
        <a:p>
          <a:endParaRPr lang="en-US"/>
        </a:p>
      </dgm:t>
    </dgm:pt>
    <dgm:pt modelId="{94B1CE21-241F-4042-BFA3-6E67A6352E6A}" type="sibTrans" cxnId="{2F5BBEF0-98D8-40D3-BF53-1AD9DFA4DC7E}">
      <dgm:prSet/>
      <dgm:spPr/>
      <dgm:t>
        <a:bodyPr/>
        <a:lstStyle/>
        <a:p>
          <a:endParaRPr lang="en-US"/>
        </a:p>
      </dgm:t>
    </dgm:pt>
    <dgm:pt modelId="{0D79B3EC-8A20-4C12-946F-8F0C927DE377}">
      <dgm:prSet phldrT="[Text]" custT="1"/>
      <dgm:spPr/>
      <dgm:t>
        <a:bodyPr/>
        <a:lstStyle/>
        <a:p>
          <a:r>
            <a:rPr lang="en-US" sz="2000" dirty="0" smtClean="0">
              <a:latin typeface="Times New Roman" pitchFamily="18" charset="0"/>
              <a:cs typeface="Times New Roman" pitchFamily="18" charset="0"/>
            </a:rPr>
            <a:t>Brand new fleet</a:t>
          </a:r>
          <a:endParaRPr lang="en-US" sz="2000" dirty="0">
            <a:latin typeface="Times New Roman" pitchFamily="18" charset="0"/>
            <a:cs typeface="Times New Roman" pitchFamily="18" charset="0"/>
          </a:endParaRPr>
        </a:p>
      </dgm:t>
    </dgm:pt>
    <dgm:pt modelId="{C9C0A4A6-80E4-4EFA-8065-052A9005BF83}" type="parTrans" cxnId="{1F4D0021-DE83-4FBC-BBF6-CC3994BEA92C}">
      <dgm:prSet/>
      <dgm:spPr/>
      <dgm:t>
        <a:bodyPr/>
        <a:lstStyle/>
        <a:p>
          <a:endParaRPr lang="en-US"/>
        </a:p>
      </dgm:t>
    </dgm:pt>
    <dgm:pt modelId="{BEC44382-D420-4136-993C-75A1F8CB9D30}" type="sibTrans" cxnId="{1F4D0021-DE83-4FBC-BBF6-CC3994BEA92C}">
      <dgm:prSet/>
      <dgm:spPr/>
      <dgm:t>
        <a:bodyPr/>
        <a:lstStyle/>
        <a:p>
          <a:endParaRPr lang="en-US"/>
        </a:p>
      </dgm:t>
    </dgm:pt>
    <dgm:pt modelId="{935AA39C-76E0-498A-9B3A-CA6A1B781F82}">
      <dgm:prSet phldrT="[Text]" custT="1"/>
      <dgm:spPr/>
      <dgm:t>
        <a:bodyPr/>
        <a:lstStyle/>
        <a:p>
          <a:r>
            <a:rPr lang="en-US" sz="2000" dirty="0" smtClean="0">
              <a:latin typeface="Times New Roman" pitchFamily="18" charset="0"/>
              <a:cs typeface="Times New Roman" pitchFamily="18" charset="0"/>
            </a:rPr>
            <a:t>Famous</a:t>
          </a:r>
          <a:endParaRPr lang="en-US" sz="2000" dirty="0">
            <a:latin typeface="Times New Roman" pitchFamily="18" charset="0"/>
            <a:cs typeface="Times New Roman" pitchFamily="18" charset="0"/>
          </a:endParaRPr>
        </a:p>
      </dgm:t>
    </dgm:pt>
    <dgm:pt modelId="{6A7E0F11-69EF-4DA1-B900-359D1676E757}" type="parTrans" cxnId="{74BD1A5A-C70A-4FE6-842E-77D7BB59550F}">
      <dgm:prSet/>
      <dgm:spPr/>
      <dgm:t>
        <a:bodyPr/>
        <a:lstStyle/>
        <a:p>
          <a:endParaRPr lang="en-US"/>
        </a:p>
      </dgm:t>
    </dgm:pt>
    <dgm:pt modelId="{8B0C25B7-54DE-4C88-8941-379B50604527}" type="sibTrans" cxnId="{74BD1A5A-C70A-4FE6-842E-77D7BB59550F}">
      <dgm:prSet/>
      <dgm:spPr/>
      <dgm:t>
        <a:bodyPr/>
        <a:lstStyle/>
        <a:p>
          <a:endParaRPr lang="en-US"/>
        </a:p>
      </dgm:t>
    </dgm:pt>
    <dgm:pt modelId="{0076D718-625D-4114-96FF-52AA3596FEBF}">
      <dgm:prSet phldrT="[Text]" custT="1"/>
      <dgm:spPr/>
      <dgm:t>
        <a:bodyPr/>
        <a:lstStyle/>
        <a:p>
          <a:r>
            <a:rPr lang="en-US" sz="2000" dirty="0" smtClean="0">
              <a:latin typeface="Times New Roman" pitchFamily="18" charset="0"/>
              <a:cs typeface="Times New Roman" pitchFamily="18" charset="0"/>
            </a:rPr>
            <a:t>World wide presence in 20+ countries</a:t>
          </a:r>
          <a:endParaRPr lang="en-US" sz="2000" dirty="0">
            <a:latin typeface="Times New Roman" pitchFamily="18" charset="0"/>
            <a:cs typeface="Times New Roman" pitchFamily="18" charset="0"/>
          </a:endParaRPr>
        </a:p>
      </dgm:t>
    </dgm:pt>
    <dgm:pt modelId="{6AFF96D0-595B-4730-A700-941700D2A5C9}" type="parTrans" cxnId="{F9069AA6-81AF-42FF-ABB8-698D6BEE0667}">
      <dgm:prSet/>
      <dgm:spPr/>
      <dgm:t>
        <a:bodyPr/>
        <a:lstStyle/>
        <a:p>
          <a:endParaRPr lang="en-US"/>
        </a:p>
      </dgm:t>
    </dgm:pt>
    <dgm:pt modelId="{C2B84E66-0B18-42E3-8CB9-ACDBD605A9D1}" type="sibTrans" cxnId="{F9069AA6-81AF-42FF-ABB8-698D6BEE0667}">
      <dgm:prSet/>
      <dgm:spPr/>
      <dgm:t>
        <a:bodyPr/>
        <a:lstStyle/>
        <a:p>
          <a:endParaRPr lang="en-US"/>
        </a:p>
      </dgm:t>
    </dgm:pt>
    <dgm:pt modelId="{5FDC65D6-24BD-49AA-A0EE-BB47CFEA21A4}">
      <dgm:prSet phldrT="[Text]" custT="1"/>
      <dgm:spPr/>
      <dgm:t>
        <a:bodyPr/>
        <a:lstStyle/>
        <a:p>
          <a:r>
            <a:rPr lang="en-US" sz="2000" dirty="0" smtClean="0">
              <a:latin typeface="Times New Roman" pitchFamily="18" charset="0"/>
              <a:cs typeface="Times New Roman" pitchFamily="18" charset="0"/>
            </a:rPr>
            <a:t>Chain in India</a:t>
          </a:r>
          <a:endParaRPr lang="en-US" sz="2000" dirty="0">
            <a:latin typeface="Times New Roman" pitchFamily="18" charset="0"/>
            <a:cs typeface="Times New Roman" pitchFamily="18" charset="0"/>
          </a:endParaRPr>
        </a:p>
      </dgm:t>
    </dgm:pt>
    <dgm:pt modelId="{E888479C-2F18-4820-B315-D7E3D158DEFD}" type="parTrans" cxnId="{18F96B9B-240B-4907-A553-4B07D2392FB9}">
      <dgm:prSet/>
      <dgm:spPr/>
      <dgm:t>
        <a:bodyPr/>
        <a:lstStyle/>
        <a:p>
          <a:endParaRPr lang="en-US"/>
        </a:p>
      </dgm:t>
    </dgm:pt>
    <dgm:pt modelId="{6AD0471C-8A1A-4AC0-9B7D-2DF00B21C1CE}" type="sibTrans" cxnId="{18F96B9B-240B-4907-A553-4B07D2392FB9}">
      <dgm:prSet/>
      <dgm:spPr/>
      <dgm:t>
        <a:bodyPr/>
        <a:lstStyle/>
        <a:p>
          <a:endParaRPr lang="en-US"/>
        </a:p>
      </dgm:t>
    </dgm:pt>
    <dgm:pt modelId="{6BC2FCA4-0DA3-4EE1-A61A-502788FD29AE}">
      <dgm:prSet phldrT="[Text]" custT="1"/>
      <dgm:spPr/>
      <dgm:t>
        <a:bodyPr/>
        <a:lstStyle/>
        <a:p>
          <a:r>
            <a:rPr lang="en-US" sz="2000" dirty="0" smtClean="0">
              <a:latin typeface="Times New Roman" pitchFamily="18" charset="0"/>
              <a:cs typeface="Times New Roman" pitchFamily="18" charset="0"/>
            </a:rPr>
            <a:t>Good Advertising and Branding</a:t>
          </a:r>
          <a:endParaRPr lang="en-US" sz="2000" dirty="0">
            <a:latin typeface="Times New Roman" pitchFamily="18" charset="0"/>
            <a:cs typeface="Times New Roman" pitchFamily="18" charset="0"/>
          </a:endParaRPr>
        </a:p>
      </dgm:t>
    </dgm:pt>
    <dgm:pt modelId="{9417BA7E-C955-4A1B-9695-903951A7FB70}" type="parTrans" cxnId="{3A667601-9792-416E-A5CC-8F39FC64738E}">
      <dgm:prSet/>
      <dgm:spPr/>
      <dgm:t>
        <a:bodyPr/>
        <a:lstStyle/>
        <a:p>
          <a:endParaRPr lang="en-US"/>
        </a:p>
      </dgm:t>
    </dgm:pt>
    <dgm:pt modelId="{28887411-7C78-4EF6-83E8-AD646ECA6D00}" type="sibTrans" cxnId="{3A667601-9792-416E-A5CC-8F39FC64738E}">
      <dgm:prSet/>
      <dgm:spPr/>
      <dgm:t>
        <a:bodyPr/>
        <a:lstStyle/>
        <a:p>
          <a:endParaRPr lang="en-US"/>
        </a:p>
      </dgm:t>
    </dgm:pt>
    <dgm:pt modelId="{03ED81FC-BC79-445A-B85B-D2AEF061309D}">
      <dgm:prSet phldrT="[Text]" custT="1"/>
      <dgm:spPr/>
      <dgm:t>
        <a:bodyPr/>
        <a:lstStyle/>
        <a:p>
          <a:r>
            <a:rPr lang="en-US" sz="2000" dirty="0" smtClean="0">
              <a:latin typeface="Times New Roman" pitchFamily="18" charset="0"/>
              <a:cs typeface="Times New Roman" pitchFamily="18" charset="0"/>
            </a:rPr>
            <a:t>Economic Prices</a:t>
          </a:r>
          <a:endParaRPr lang="en-US" sz="2000" dirty="0">
            <a:latin typeface="Times New Roman" pitchFamily="18" charset="0"/>
            <a:cs typeface="Times New Roman" pitchFamily="18" charset="0"/>
          </a:endParaRPr>
        </a:p>
      </dgm:t>
    </dgm:pt>
    <dgm:pt modelId="{5DB850C7-321D-432D-A48C-EADAF0C0B7A6}" type="parTrans" cxnId="{AAAAA2E3-5084-422E-9653-1E41A811D148}">
      <dgm:prSet/>
      <dgm:spPr/>
      <dgm:t>
        <a:bodyPr/>
        <a:lstStyle/>
        <a:p>
          <a:endParaRPr lang="en-US"/>
        </a:p>
      </dgm:t>
    </dgm:pt>
    <dgm:pt modelId="{0B0304B0-B5CB-4A65-B303-BE73E72E6CAA}" type="sibTrans" cxnId="{AAAAA2E3-5084-422E-9653-1E41A811D148}">
      <dgm:prSet/>
      <dgm:spPr/>
      <dgm:t>
        <a:bodyPr/>
        <a:lstStyle/>
        <a:p>
          <a:endParaRPr lang="en-US"/>
        </a:p>
      </dgm:t>
    </dgm:pt>
    <dgm:pt modelId="{4B22B3D6-181C-4A86-BE31-978784CAEDB1}">
      <dgm:prSet phldrT="[Text]" custT="1"/>
      <dgm:spPr/>
      <dgm:t>
        <a:bodyPr/>
        <a:lstStyle/>
        <a:p>
          <a:r>
            <a:rPr lang="en-US" sz="2000" dirty="0" smtClean="0">
              <a:latin typeface="Times New Roman" pitchFamily="18" charset="0"/>
              <a:cs typeface="Times New Roman" pitchFamily="18" charset="0"/>
            </a:rPr>
            <a:t>Loss making</a:t>
          </a:r>
          <a:endParaRPr lang="en-US" sz="2000" dirty="0">
            <a:latin typeface="Times New Roman" pitchFamily="18" charset="0"/>
            <a:cs typeface="Times New Roman" pitchFamily="18" charset="0"/>
          </a:endParaRPr>
        </a:p>
      </dgm:t>
    </dgm:pt>
    <dgm:pt modelId="{6E439D7D-5BAB-4BC8-AA95-1687D8BAF74F}" type="parTrans" cxnId="{9A1E0B8C-75DF-4C04-8B70-1A453679591F}">
      <dgm:prSet/>
      <dgm:spPr/>
      <dgm:t>
        <a:bodyPr/>
        <a:lstStyle/>
        <a:p>
          <a:endParaRPr lang="en-US"/>
        </a:p>
      </dgm:t>
    </dgm:pt>
    <dgm:pt modelId="{8C5BA142-7278-4665-B769-7D0BC45EE02D}" type="sibTrans" cxnId="{9A1E0B8C-75DF-4C04-8B70-1A453679591F}">
      <dgm:prSet/>
      <dgm:spPr/>
      <dgm:t>
        <a:bodyPr/>
        <a:lstStyle/>
        <a:p>
          <a:endParaRPr lang="en-US"/>
        </a:p>
      </dgm:t>
    </dgm:pt>
    <dgm:pt modelId="{F06F85F5-4361-4FAB-88C9-05BC206BB0E2}">
      <dgm:prSet phldrT="[Text]" custT="1"/>
      <dgm:spPr/>
      <dgm:t>
        <a:bodyPr/>
        <a:lstStyle/>
        <a:p>
          <a:r>
            <a:rPr lang="en-US" sz="2000" b="0" i="0" dirty="0" smtClean="0"/>
            <a:t>Interest burden </a:t>
          </a:r>
          <a:endParaRPr lang="en-US" sz="2000" dirty="0">
            <a:latin typeface="Times New Roman" pitchFamily="18" charset="0"/>
            <a:cs typeface="Times New Roman" pitchFamily="18" charset="0"/>
          </a:endParaRPr>
        </a:p>
      </dgm:t>
    </dgm:pt>
    <dgm:pt modelId="{BDA4365A-2061-463D-BF66-76E7A2697F1D}" type="parTrans" cxnId="{8D71CFCA-4A92-46FC-811E-87449C1CABDE}">
      <dgm:prSet/>
      <dgm:spPr/>
      <dgm:t>
        <a:bodyPr/>
        <a:lstStyle/>
        <a:p>
          <a:endParaRPr lang="en-US"/>
        </a:p>
      </dgm:t>
    </dgm:pt>
    <dgm:pt modelId="{07AC18CA-6C88-4203-AAD8-1C28993BAA42}" type="sibTrans" cxnId="{8D71CFCA-4A92-46FC-811E-87449C1CABDE}">
      <dgm:prSet/>
      <dgm:spPr/>
      <dgm:t>
        <a:bodyPr/>
        <a:lstStyle/>
        <a:p>
          <a:endParaRPr lang="en-US"/>
        </a:p>
      </dgm:t>
    </dgm:pt>
    <dgm:pt modelId="{148303B4-00EC-46F4-B7E9-D5084B001506}">
      <dgm:prSet custT="1"/>
      <dgm:spPr/>
      <dgm:t>
        <a:bodyPr/>
        <a:lstStyle/>
        <a:p>
          <a:r>
            <a:rPr lang="en-US" sz="2000" b="0" i="0" dirty="0" smtClean="0"/>
            <a:t>Repayment of Loans and </a:t>
          </a:r>
          <a:endParaRPr lang="en-US" sz="2000" b="0" i="0" dirty="0"/>
        </a:p>
      </dgm:t>
    </dgm:pt>
    <dgm:pt modelId="{1D81538E-20E2-435C-AB93-F3D1306E37F2}" type="parTrans" cxnId="{5A96E2F7-91F5-4107-BA8A-0BB656867240}">
      <dgm:prSet/>
      <dgm:spPr/>
      <dgm:t>
        <a:bodyPr/>
        <a:lstStyle/>
        <a:p>
          <a:endParaRPr lang="en-US"/>
        </a:p>
      </dgm:t>
    </dgm:pt>
    <dgm:pt modelId="{5FE58666-1AB4-4053-AB29-76030A0A7C42}" type="sibTrans" cxnId="{5A96E2F7-91F5-4107-BA8A-0BB656867240}">
      <dgm:prSet/>
      <dgm:spPr/>
      <dgm:t>
        <a:bodyPr/>
        <a:lstStyle/>
        <a:p>
          <a:endParaRPr lang="en-US"/>
        </a:p>
      </dgm:t>
    </dgm:pt>
    <dgm:pt modelId="{E40B0E81-FF65-412B-B928-0863BC85BDC8}">
      <dgm:prSet custT="1"/>
      <dgm:spPr/>
      <dgm:t>
        <a:bodyPr/>
        <a:lstStyle/>
        <a:p>
          <a:r>
            <a:rPr lang="en-US" sz="2000" b="0" i="0" dirty="0" smtClean="0"/>
            <a:t>Overhead expenses</a:t>
          </a:r>
          <a:endParaRPr lang="en-US" sz="2000" b="0" i="0" dirty="0"/>
        </a:p>
      </dgm:t>
    </dgm:pt>
    <dgm:pt modelId="{4050A01E-18A4-4514-8FB6-C96602746051}" type="parTrans" cxnId="{5BB8A912-53E3-4DFC-8E62-76DAF46AA276}">
      <dgm:prSet/>
      <dgm:spPr/>
      <dgm:t>
        <a:bodyPr/>
        <a:lstStyle/>
        <a:p>
          <a:endParaRPr lang="en-US"/>
        </a:p>
      </dgm:t>
    </dgm:pt>
    <dgm:pt modelId="{B8324B00-81F7-4B15-B177-0ECD9716CCDE}" type="sibTrans" cxnId="{5BB8A912-53E3-4DFC-8E62-76DAF46AA276}">
      <dgm:prSet/>
      <dgm:spPr/>
      <dgm:t>
        <a:bodyPr/>
        <a:lstStyle/>
        <a:p>
          <a:endParaRPr lang="en-US"/>
        </a:p>
      </dgm:t>
    </dgm:pt>
    <dgm:pt modelId="{AE5B250F-5BC4-4B9A-BE11-730FE7767506}" type="pres">
      <dgm:prSet presAssocID="{F99D8CD7-A5FE-4E7E-8B45-ADAC6934988A}" presName="Name0" presStyleCnt="0">
        <dgm:presLayoutVars>
          <dgm:dir/>
          <dgm:animLvl val="lvl"/>
          <dgm:resizeHandles val="exact"/>
        </dgm:presLayoutVars>
      </dgm:prSet>
      <dgm:spPr/>
      <dgm:t>
        <a:bodyPr/>
        <a:lstStyle/>
        <a:p>
          <a:endParaRPr lang="en-US"/>
        </a:p>
      </dgm:t>
    </dgm:pt>
    <dgm:pt modelId="{63C45240-B0C6-4677-A2A5-66218E97342A}" type="pres">
      <dgm:prSet presAssocID="{45CE1D52-2137-43B3-88DF-EECEED8D6D8E}" presName="composite" presStyleCnt="0"/>
      <dgm:spPr/>
    </dgm:pt>
    <dgm:pt modelId="{DE0DA917-46D7-4ACF-B664-79D08FC9E910}" type="pres">
      <dgm:prSet presAssocID="{45CE1D52-2137-43B3-88DF-EECEED8D6D8E}" presName="parTx" presStyleLbl="alignNode1" presStyleIdx="0" presStyleCnt="2">
        <dgm:presLayoutVars>
          <dgm:chMax val="0"/>
          <dgm:chPref val="0"/>
          <dgm:bulletEnabled val="1"/>
        </dgm:presLayoutVars>
      </dgm:prSet>
      <dgm:spPr/>
      <dgm:t>
        <a:bodyPr/>
        <a:lstStyle/>
        <a:p>
          <a:endParaRPr lang="en-US"/>
        </a:p>
      </dgm:t>
    </dgm:pt>
    <dgm:pt modelId="{3C43CDA5-52FB-4DA2-918F-516B6A6B24AC}" type="pres">
      <dgm:prSet presAssocID="{45CE1D52-2137-43B3-88DF-EECEED8D6D8E}" presName="desTx" presStyleLbl="alignAccFollowNode1" presStyleIdx="0" presStyleCnt="2">
        <dgm:presLayoutVars>
          <dgm:bulletEnabled val="1"/>
        </dgm:presLayoutVars>
      </dgm:prSet>
      <dgm:spPr/>
      <dgm:t>
        <a:bodyPr/>
        <a:lstStyle/>
        <a:p>
          <a:endParaRPr lang="en-US"/>
        </a:p>
      </dgm:t>
    </dgm:pt>
    <dgm:pt modelId="{543BACE0-E25E-46DC-8417-0C19EB9D474D}" type="pres">
      <dgm:prSet presAssocID="{F6A3ECA7-488C-4171-9D14-E3BBFE2FAB65}" presName="space" presStyleCnt="0"/>
      <dgm:spPr/>
    </dgm:pt>
    <dgm:pt modelId="{CA8BDC0A-BA72-4B12-9265-93BF7BDFF502}" type="pres">
      <dgm:prSet presAssocID="{D4B5EA72-3568-4BE1-97E9-C1B4B2D76E68}" presName="composite" presStyleCnt="0"/>
      <dgm:spPr/>
    </dgm:pt>
    <dgm:pt modelId="{10AC6F20-50D3-48AF-AAD7-8EA7E441DA9C}" type="pres">
      <dgm:prSet presAssocID="{D4B5EA72-3568-4BE1-97E9-C1B4B2D76E68}" presName="parTx" presStyleLbl="alignNode1" presStyleIdx="1" presStyleCnt="2">
        <dgm:presLayoutVars>
          <dgm:chMax val="0"/>
          <dgm:chPref val="0"/>
          <dgm:bulletEnabled val="1"/>
        </dgm:presLayoutVars>
      </dgm:prSet>
      <dgm:spPr/>
      <dgm:t>
        <a:bodyPr/>
        <a:lstStyle/>
        <a:p>
          <a:endParaRPr lang="en-US"/>
        </a:p>
      </dgm:t>
    </dgm:pt>
    <dgm:pt modelId="{7AD4DCDC-1FC9-4848-93B1-9AC73C709B32}" type="pres">
      <dgm:prSet presAssocID="{D4B5EA72-3568-4BE1-97E9-C1B4B2D76E68}" presName="desTx" presStyleLbl="alignAccFollowNode1" presStyleIdx="1" presStyleCnt="2">
        <dgm:presLayoutVars>
          <dgm:bulletEnabled val="1"/>
        </dgm:presLayoutVars>
      </dgm:prSet>
      <dgm:spPr/>
      <dgm:t>
        <a:bodyPr/>
        <a:lstStyle/>
        <a:p>
          <a:endParaRPr lang="en-US"/>
        </a:p>
      </dgm:t>
    </dgm:pt>
  </dgm:ptLst>
  <dgm:cxnLst>
    <dgm:cxn modelId="{1BB6B873-5B64-4A13-9B76-D3C56615A50A}" type="presOf" srcId="{148303B4-00EC-46F4-B7E9-D5084B001506}" destId="{7AD4DCDC-1FC9-4848-93B1-9AC73C709B32}" srcOrd="0" destOrd="3" presId="urn:microsoft.com/office/officeart/2005/8/layout/hList1"/>
    <dgm:cxn modelId="{7BC2D650-C420-4794-B493-8D067E5E3C9D}" type="presOf" srcId="{4B22B3D6-181C-4A86-BE31-978784CAEDB1}" destId="{7AD4DCDC-1FC9-4848-93B1-9AC73C709B32}" srcOrd="0" destOrd="1" presId="urn:microsoft.com/office/officeart/2005/8/layout/hList1"/>
    <dgm:cxn modelId="{0FA62FC7-7D1F-40CB-9BDE-1D57416FAA19}" type="presOf" srcId="{5FDC65D6-24BD-49AA-A0EE-BB47CFEA21A4}" destId="{3C43CDA5-52FB-4DA2-918F-516B6A6B24AC}" srcOrd="0" destOrd="4" presId="urn:microsoft.com/office/officeart/2005/8/layout/hList1"/>
    <dgm:cxn modelId="{1F4D0021-DE83-4FBC-BBF6-CC3994BEA92C}" srcId="{45CE1D52-2137-43B3-88DF-EECEED8D6D8E}" destId="{0D79B3EC-8A20-4C12-946F-8F0C927DE377}" srcOrd="1" destOrd="0" parTransId="{C9C0A4A6-80E4-4EFA-8065-052A9005BF83}" sibTransId="{BEC44382-D420-4136-993C-75A1F8CB9D30}"/>
    <dgm:cxn modelId="{85A50E0A-BF2B-4ED6-8D04-53851C7C0DD1}" srcId="{F99D8CD7-A5FE-4E7E-8B45-ADAC6934988A}" destId="{D4B5EA72-3568-4BE1-97E9-C1B4B2D76E68}" srcOrd="1" destOrd="0" parTransId="{2B071EEE-F590-4BCA-8E31-5B2E2C959998}" sibTransId="{A1070934-8EBD-4483-A1A7-3880B7DD5616}"/>
    <dgm:cxn modelId="{3A667601-9792-416E-A5CC-8F39FC64738E}" srcId="{45CE1D52-2137-43B3-88DF-EECEED8D6D8E}" destId="{6BC2FCA4-0DA3-4EE1-A61A-502788FD29AE}" srcOrd="5" destOrd="0" parTransId="{9417BA7E-C955-4A1B-9695-903951A7FB70}" sibTransId="{28887411-7C78-4EF6-83E8-AD646ECA6D00}"/>
    <dgm:cxn modelId="{181EFA42-CD16-4121-8373-6778DACE40B5}" type="presOf" srcId="{E40B0E81-FF65-412B-B928-0863BC85BDC8}" destId="{7AD4DCDC-1FC9-4848-93B1-9AC73C709B32}" srcOrd="0" destOrd="4" presId="urn:microsoft.com/office/officeart/2005/8/layout/hList1"/>
    <dgm:cxn modelId="{2B5F3857-2FB4-43AA-A71D-99A5B4260A20}" type="presOf" srcId="{0D79B3EC-8A20-4C12-946F-8F0C927DE377}" destId="{3C43CDA5-52FB-4DA2-918F-516B6A6B24AC}" srcOrd="0" destOrd="1" presId="urn:microsoft.com/office/officeart/2005/8/layout/hList1"/>
    <dgm:cxn modelId="{18F96B9B-240B-4907-A553-4B07D2392FB9}" srcId="{45CE1D52-2137-43B3-88DF-EECEED8D6D8E}" destId="{5FDC65D6-24BD-49AA-A0EE-BB47CFEA21A4}" srcOrd="4" destOrd="0" parTransId="{E888479C-2F18-4820-B315-D7E3D158DEFD}" sibTransId="{6AD0471C-8A1A-4AC0-9B7D-2DF00B21C1CE}"/>
    <dgm:cxn modelId="{A97E883B-ED0D-4D21-9A8D-8CF479BB8DEF}" type="presOf" srcId="{935AA39C-76E0-498A-9B3A-CA6A1B781F82}" destId="{3C43CDA5-52FB-4DA2-918F-516B6A6B24AC}" srcOrd="0" destOrd="2" presId="urn:microsoft.com/office/officeart/2005/8/layout/hList1"/>
    <dgm:cxn modelId="{8D71CFCA-4A92-46FC-811E-87449C1CABDE}" srcId="{D4B5EA72-3568-4BE1-97E9-C1B4B2D76E68}" destId="{F06F85F5-4361-4FAB-88C9-05BC206BB0E2}" srcOrd="2" destOrd="0" parTransId="{BDA4365A-2061-463D-BF66-76E7A2697F1D}" sibTransId="{07AC18CA-6C88-4203-AAD8-1C28993BAA42}"/>
    <dgm:cxn modelId="{22CBB9EA-559B-46E8-B0B5-47F7374E134A}" type="presOf" srcId="{45CE1D52-2137-43B3-88DF-EECEED8D6D8E}" destId="{DE0DA917-46D7-4ACF-B664-79D08FC9E910}" srcOrd="0" destOrd="0" presId="urn:microsoft.com/office/officeart/2005/8/layout/hList1"/>
    <dgm:cxn modelId="{5B8D7D02-EFD7-4D34-83A6-2EBFE7D65415}" srcId="{F99D8CD7-A5FE-4E7E-8B45-ADAC6934988A}" destId="{45CE1D52-2137-43B3-88DF-EECEED8D6D8E}" srcOrd="0" destOrd="0" parTransId="{34DF40C7-35AB-4B26-B53E-C706A6E1D87C}" sibTransId="{F6A3ECA7-488C-4171-9D14-E3BBFE2FAB65}"/>
    <dgm:cxn modelId="{5A96E2F7-91F5-4107-BA8A-0BB656867240}" srcId="{D4B5EA72-3568-4BE1-97E9-C1B4B2D76E68}" destId="{148303B4-00EC-46F4-B7E9-D5084B001506}" srcOrd="3" destOrd="0" parTransId="{1D81538E-20E2-435C-AB93-F3D1306E37F2}" sibTransId="{5FE58666-1AB4-4053-AB29-76030A0A7C42}"/>
    <dgm:cxn modelId="{2F5BBEF0-98D8-40D3-BF53-1AD9DFA4DC7E}" srcId="{D4B5EA72-3568-4BE1-97E9-C1B4B2D76E68}" destId="{8E07BB90-6959-435A-BEC1-9EA2E7F77FBE}" srcOrd="0" destOrd="0" parTransId="{086883A2-7741-4BFC-85E8-C27A24FE1FBE}" sibTransId="{94B1CE21-241F-4042-BFA3-6E67A6352E6A}"/>
    <dgm:cxn modelId="{403F56EE-1119-473B-94FF-62B8017D954B}" type="presOf" srcId="{D4B5EA72-3568-4BE1-97E9-C1B4B2D76E68}" destId="{10AC6F20-50D3-48AF-AAD7-8EA7E441DA9C}" srcOrd="0" destOrd="0" presId="urn:microsoft.com/office/officeart/2005/8/layout/hList1"/>
    <dgm:cxn modelId="{A24F413C-09B6-4A45-BECC-B0EFF29752C7}" type="presOf" srcId="{03ED81FC-BC79-445A-B85B-D2AEF061309D}" destId="{3C43CDA5-52FB-4DA2-918F-516B6A6B24AC}" srcOrd="0" destOrd="6" presId="urn:microsoft.com/office/officeart/2005/8/layout/hList1"/>
    <dgm:cxn modelId="{DCB47259-C1CE-47EA-BDA4-6710EB0CD2F6}" type="presOf" srcId="{F06F85F5-4361-4FAB-88C9-05BC206BB0E2}" destId="{7AD4DCDC-1FC9-4848-93B1-9AC73C709B32}" srcOrd="0" destOrd="2" presId="urn:microsoft.com/office/officeart/2005/8/layout/hList1"/>
    <dgm:cxn modelId="{5BB8A912-53E3-4DFC-8E62-76DAF46AA276}" srcId="{D4B5EA72-3568-4BE1-97E9-C1B4B2D76E68}" destId="{E40B0E81-FF65-412B-B928-0863BC85BDC8}" srcOrd="4" destOrd="0" parTransId="{4050A01E-18A4-4514-8FB6-C96602746051}" sibTransId="{B8324B00-81F7-4B15-B177-0ECD9716CCDE}"/>
    <dgm:cxn modelId="{1890B307-BA5F-41ED-BFB2-D9D94127916A}" srcId="{45CE1D52-2137-43B3-88DF-EECEED8D6D8E}" destId="{CDCB799B-AD98-4334-96C4-E72429705EE9}" srcOrd="0" destOrd="0" parTransId="{8C8A5FBE-6279-4769-9FAF-9DD404EF6980}" sibTransId="{9ED842BC-DB6E-4AC1-8724-25D105DF2E9D}"/>
    <dgm:cxn modelId="{6D57FE4C-4A87-460A-AE48-85524B831386}" type="presOf" srcId="{6BC2FCA4-0DA3-4EE1-A61A-502788FD29AE}" destId="{3C43CDA5-52FB-4DA2-918F-516B6A6B24AC}" srcOrd="0" destOrd="5" presId="urn:microsoft.com/office/officeart/2005/8/layout/hList1"/>
    <dgm:cxn modelId="{10221519-464A-43EC-8F88-54A7E357195E}" type="presOf" srcId="{F99D8CD7-A5FE-4E7E-8B45-ADAC6934988A}" destId="{AE5B250F-5BC4-4B9A-BE11-730FE7767506}" srcOrd="0" destOrd="0" presId="urn:microsoft.com/office/officeart/2005/8/layout/hList1"/>
    <dgm:cxn modelId="{98268F5F-3D22-4AB5-95F2-641CD17E782C}" type="presOf" srcId="{8E07BB90-6959-435A-BEC1-9EA2E7F77FBE}" destId="{7AD4DCDC-1FC9-4848-93B1-9AC73C709B32}" srcOrd="0" destOrd="0" presId="urn:microsoft.com/office/officeart/2005/8/layout/hList1"/>
    <dgm:cxn modelId="{83145A6D-2360-477E-B124-1F9DBA019BA6}" type="presOf" srcId="{CDCB799B-AD98-4334-96C4-E72429705EE9}" destId="{3C43CDA5-52FB-4DA2-918F-516B6A6B24AC}" srcOrd="0" destOrd="0" presId="urn:microsoft.com/office/officeart/2005/8/layout/hList1"/>
    <dgm:cxn modelId="{74BD1A5A-C70A-4FE6-842E-77D7BB59550F}" srcId="{45CE1D52-2137-43B3-88DF-EECEED8D6D8E}" destId="{935AA39C-76E0-498A-9B3A-CA6A1B781F82}" srcOrd="2" destOrd="0" parTransId="{6A7E0F11-69EF-4DA1-B900-359D1676E757}" sibTransId="{8B0C25B7-54DE-4C88-8941-379B50604527}"/>
    <dgm:cxn modelId="{9A1E0B8C-75DF-4C04-8B70-1A453679591F}" srcId="{D4B5EA72-3568-4BE1-97E9-C1B4B2D76E68}" destId="{4B22B3D6-181C-4A86-BE31-978784CAEDB1}" srcOrd="1" destOrd="0" parTransId="{6E439D7D-5BAB-4BC8-AA95-1687D8BAF74F}" sibTransId="{8C5BA142-7278-4665-B769-7D0BC45EE02D}"/>
    <dgm:cxn modelId="{F43D94C2-9D4C-464E-94FF-7B54EA770CF8}" type="presOf" srcId="{0076D718-625D-4114-96FF-52AA3596FEBF}" destId="{3C43CDA5-52FB-4DA2-918F-516B6A6B24AC}" srcOrd="0" destOrd="3" presId="urn:microsoft.com/office/officeart/2005/8/layout/hList1"/>
    <dgm:cxn modelId="{AAAAA2E3-5084-422E-9653-1E41A811D148}" srcId="{45CE1D52-2137-43B3-88DF-EECEED8D6D8E}" destId="{03ED81FC-BC79-445A-B85B-D2AEF061309D}" srcOrd="6" destOrd="0" parTransId="{5DB850C7-321D-432D-A48C-EADAF0C0B7A6}" sibTransId="{0B0304B0-B5CB-4A65-B303-BE73E72E6CAA}"/>
    <dgm:cxn modelId="{F9069AA6-81AF-42FF-ABB8-698D6BEE0667}" srcId="{45CE1D52-2137-43B3-88DF-EECEED8D6D8E}" destId="{0076D718-625D-4114-96FF-52AA3596FEBF}" srcOrd="3" destOrd="0" parTransId="{6AFF96D0-595B-4730-A700-941700D2A5C9}" sibTransId="{C2B84E66-0B18-42E3-8CB9-ACDBD605A9D1}"/>
    <dgm:cxn modelId="{A80ECA8C-A284-4B25-9D90-5B7B2B81C8A9}" type="presParOf" srcId="{AE5B250F-5BC4-4B9A-BE11-730FE7767506}" destId="{63C45240-B0C6-4677-A2A5-66218E97342A}" srcOrd="0" destOrd="0" presId="urn:microsoft.com/office/officeart/2005/8/layout/hList1"/>
    <dgm:cxn modelId="{7685AD9A-3768-4B19-A366-B069127912EB}" type="presParOf" srcId="{63C45240-B0C6-4677-A2A5-66218E97342A}" destId="{DE0DA917-46D7-4ACF-B664-79D08FC9E910}" srcOrd="0" destOrd="0" presId="urn:microsoft.com/office/officeart/2005/8/layout/hList1"/>
    <dgm:cxn modelId="{7113B7F0-2DD4-47B9-BE3A-373A6C1E1903}" type="presParOf" srcId="{63C45240-B0C6-4677-A2A5-66218E97342A}" destId="{3C43CDA5-52FB-4DA2-918F-516B6A6B24AC}" srcOrd="1" destOrd="0" presId="urn:microsoft.com/office/officeart/2005/8/layout/hList1"/>
    <dgm:cxn modelId="{39D97FB9-D303-44D6-B1E5-5DDE9826E742}" type="presParOf" srcId="{AE5B250F-5BC4-4B9A-BE11-730FE7767506}" destId="{543BACE0-E25E-46DC-8417-0C19EB9D474D}" srcOrd="1" destOrd="0" presId="urn:microsoft.com/office/officeart/2005/8/layout/hList1"/>
    <dgm:cxn modelId="{871CD587-DF2B-4238-A234-1D47197579A6}" type="presParOf" srcId="{AE5B250F-5BC4-4B9A-BE11-730FE7767506}" destId="{CA8BDC0A-BA72-4B12-9265-93BF7BDFF502}" srcOrd="2" destOrd="0" presId="urn:microsoft.com/office/officeart/2005/8/layout/hList1"/>
    <dgm:cxn modelId="{7B0FFDA8-6B8E-4BB1-A4A9-5BF0BAB31805}" type="presParOf" srcId="{CA8BDC0A-BA72-4B12-9265-93BF7BDFF502}" destId="{10AC6F20-50D3-48AF-AAD7-8EA7E441DA9C}" srcOrd="0" destOrd="0" presId="urn:microsoft.com/office/officeart/2005/8/layout/hList1"/>
    <dgm:cxn modelId="{F2BB33AB-8018-4984-AF0F-0BBDEDD5C5EC}" type="presParOf" srcId="{CA8BDC0A-BA72-4B12-9265-93BF7BDFF502}" destId="{7AD4DCDC-1FC9-4848-93B1-9AC73C709B3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9D8CD7-A5FE-4E7E-8B45-ADAC6934988A}"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45CE1D52-2137-43B3-88DF-EECEED8D6D8E}">
      <dgm:prSet phldrT="[Text]" custT="1"/>
      <dgm:spPr/>
      <dgm:t>
        <a:bodyPr/>
        <a:lstStyle/>
        <a:p>
          <a:r>
            <a:rPr lang="en-US" sz="3200" b="1" i="0" dirty="0" smtClean="0">
              <a:latin typeface="Times New Roman" pitchFamily="18" charset="0"/>
              <a:cs typeface="Times New Roman" pitchFamily="18" charset="0"/>
            </a:rPr>
            <a:t>Opportunities</a:t>
          </a:r>
          <a:endParaRPr lang="en-US" sz="3200" dirty="0">
            <a:latin typeface="Times New Roman" pitchFamily="18" charset="0"/>
            <a:cs typeface="Times New Roman" pitchFamily="18" charset="0"/>
          </a:endParaRPr>
        </a:p>
      </dgm:t>
    </dgm:pt>
    <dgm:pt modelId="{34DF40C7-35AB-4B26-B53E-C706A6E1D87C}" type="parTrans" cxnId="{5B8D7D02-EFD7-4D34-83A6-2EBFE7D65415}">
      <dgm:prSet/>
      <dgm:spPr/>
      <dgm:t>
        <a:bodyPr/>
        <a:lstStyle/>
        <a:p>
          <a:endParaRPr lang="en-US"/>
        </a:p>
      </dgm:t>
    </dgm:pt>
    <dgm:pt modelId="{F6A3ECA7-488C-4171-9D14-E3BBFE2FAB65}" type="sibTrans" cxnId="{5B8D7D02-EFD7-4D34-83A6-2EBFE7D65415}">
      <dgm:prSet/>
      <dgm:spPr/>
      <dgm:t>
        <a:bodyPr/>
        <a:lstStyle/>
        <a:p>
          <a:endParaRPr lang="en-US"/>
        </a:p>
      </dgm:t>
    </dgm:pt>
    <dgm:pt modelId="{CDCB799B-AD98-4334-96C4-E72429705EE9}">
      <dgm:prSet phldrT="[Text]" custT="1"/>
      <dgm:spPr/>
      <dgm:t>
        <a:bodyPr/>
        <a:lstStyle/>
        <a:p>
          <a:pPr algn="l"/>
          <a:r>
            <a:rPr lang="en-US" sz="2000" dirty="0" smtClean="0">
              <a:latin typeface="Times New Roman" pitchFamily="18" charset="0"/>
              <a:cs typeface="Times New Roman" pitchFamily="18" charset="0"/>
            </a:rPr>
            <a:t>Customer Loyalty</a:t>
          </a:r>
          <a:endParaRPr lang="en-US" sz="2000" dirty="0">
            <a:latin typeface="Times New Roman" pitchFamily="18" charset="0"/>
            <a:cs typeface="Times New Roman" pitchFamily="18" charset="0"/>
          </a:endParaRPr>
        </a:p>
      </dgm:t>
    </dgm:pt>
    <dgm:pt modelId="{8C8A5FBE-6279-4769-9FAF-9DD404EF6980}" type="parTrans" cxnId="{1890B307-BA5F-41ED-BFB2-D9D94127916A}">
      <dgm:prSet/>
      <dgm:spPr/>
      <dgm:t>
        <a:bodyPr/>
        <a:lstStyle/>
        <a:p>
          <a:endParaRPr lang="en-US"/>
        </a:p>
      </dgm:t>
    </dgm:pt>
    <dgm:pt modelId="{9ED842BC-DB6E-4AC1-8724-25D105DF2E9D}" type="sibTrans" cxnId="{1890B307-BA5F-41ED-BFB2-D9D94127916A}">
      <dgm:prSet/>
      <dgm:spPr/>
      <dgm:t>
        <a:bodyPr/>
        <a:lstStyle/>
        <a:p>
          <a:endParaRPr lang="en-US"/>
        </a:p>
      </dgm:t>
    </dgm:pt>
    <dgm:pt modelId="{D4B5EA72-3568-4BE1-97E9-C1B4B2D76E68}">
      <dgm:prSet phldrT="[Text]" custT="1"/>
      <dgm:spPr/>
      <dgm:t>
        <a:bodyPr/>
        <a:lstStyle/>
        <a:p>
          <a:r>
            <a:rPr lang="en-US" sz="3200" b="1" i="0" dirty="0" smtClean="0">
              <a:latin typeface="Times New Roman" pitchFamily="18" charset="0"/>
              <a:cs typeface="Times New Roman" pitchFamily="18" charset="0"/>
            </a:rPr>
            <a:t>Threats</a:t>
          </a:r>
          <a:endParaRPr lang="en-US" sz="3200" dirty="0">
            <a:latin typeface="Times New Roman" pitchFamily="18" charset="0"/>
            <a:cs typeface="Times New Roman" pitchFamily="18" charset="0"/>
          </a:endParaRPr>
        </a:p>
      </dgm:t>
    </dgm:pt>
    <dgm:pt modelId="{2B071EEE-F590-4BCA-8E31-5B2E2C959998}" type="parTrans" cxnId="{85A50E0A-BF2B-4ED6-8D04-53851C7C0DD1}">
      <dgm:prSet/>
      <dgm:spPr/>
      <dgm:t>
        <a:bodyPr/>
        <a:lstStyle/>
        <a:p>
          <a:endParaRPr lang="en-US"/>
        </a:p>
      </dgm:t>
    </dgm:pt>
    <dgm:pt modelId="{A1070934-8EBD-4483-A1A7-3880B7DD5616}" type="sibTrans" cxnId="{85A50E0A-BF2B-4ED6-8D04-53851C7C0DD1}">
      <dgm:prSet/>
      <dgm:spPr/>
      <dgm:t>
        <a:bodyPr/>
        <a:lstStyle/>
        <a:p>
          <a:endParaRPr lang="en-US"/>
        </a:p>
      </dgm:t>
    </dgm:pt>
    <dgm:pt modelId="{8E07BB90-6959-435A-BEC1-9EA2E7F77FBE}">
      <dgm:prSet phldrT="[Text]" custT="1"/>
      <dgm:spPr/>
      <dgm:t>
        <a:bodyPr/>
        <a:lstStyle/>
        <a:p>
          <a:r>
            <a:rPr lang="en-US" sz="2000" dirty="0" smtClean="0">
              <a:latin typeface="Times New Roman" pitchFamily="18" charset="0"/>
              <a:cs typeface="Times New Roman" pitchFamily="18" charset="0"/>
            </a:rPr>
            <a:t>Increasing </a:t>
          </a:r>
          <a:r>
            <a:rPr lang="en-US" sz="2000" dirty="0" err="1" smtClean="0">
              <a:latin typeface="Times New Roman" pitchFamily="18" charset="0"/>
              <a:cs typeface="Times New Roman" pitchFamily="18" charset="0"/>
            </a:rPr>
            <a:t>Labour</a:t>
          </a:r>
          <a:r>
            <a:rPr lang="en-US" sz="2000" dirty="0" smtClean="0">
              <a:latin typeface="Times New Roman" pitchFamily="18" charset="0"/>
              <a:cs typeface="Times New Roman" pitchFamily="18" charset="0"/>
            </a:rPr>
            <a:t> cost</a:t>
          </a:r>
          <a:endParaRPr lang="en-US" sz="2000" dirty="0">
            <a:latin typeface="Times New Roman" pitchFamily="18" charset="0"/>
            <a:cs typeface="Times New Roman" pitchFamily="18" charset="0"/>
          </a:endParaRPr>
        </a:p>
      </dgm:t>
    </dgm:pt>
    <dgm:pt modelId="{086883A2-7741-4BFC-85E8-C27A24FE1FBE}" type="parTrans" cxnId="{2F5BBEF0-98D8-40D3-BF53-1AD9DFA4DC7E}">
      <dgm:prSet/>
      <dgm:spPr/>
      <dgm:t>
        <a:bodyPr/>
        <a:lstStyle/>
        <a:p>
          <a:endParaRPr lang="en-US"/>
        </a:p>
      </dgm:t>
    </dgm:pt>
    <dgm:pt modelId="{94B1CE21-241F-4042-BFA3-6E67A6352E6A}" type="sibTrans" cxnId="{2F5BBEF0-98D8-40D3-BF53-1AD9DFA4DC7E}">
      <dgm:prSet/>
      <dgm:spPr/>
      <dgm:t>
        <a:bodyPr/>
        <a:lstStyle/>
        <a:p>
          <a:endParaRPr lang="en-US"/>
        </a:p>
      </dgm:t>
    </dgm:pt>
    <dgm:pt modelId="{25DA3367-2E91-407F-9653-D0A0BDA23475}">
      <dgm:prSet phldrT="[Text]" custT="1"/>
      <dgm:spPr/>
      <dgm:t>
        <a:bodyPr/>
        <a:lstStyle/>
        <a:p>
          <a:pPr algn="l"/>
          <a:r>
            <a:rPr lang="en-US" sz="2000" dirty="0" smtClean="0">
              <a:latin typeface="Times New Roman" pitchFamily="18" charset="0"/>
              <a:cs typeface="Times New Roman" pitchFamily="18" charset="0"/>
            </a:rPr>
            <a:t>Routes Expansion and international destinations</a:t>
          </a:r>
          <a:endParaRPr lang="en-US" sz="2000" dirty="0">
            <a:latin typeface="Times New Roman" pitchFamily="18" charset="0"/>
            <a:cs typeface="Times New Roman" pitchFamily="18" charset="0"/>
          </a:endParaRPr>
        </a:p>
      </dgm:t>
    </dgm:pt>
    <dgm:pt modelId="{07A3B7D2-148C-4AB3-AD0D-A2EBA5EB1A99}" type="parTrans" cxnId="{A1F51EBC-0BAC-4351-BA23-AF35ABD59908}">
      <dgm:prSet/>
      <dgm:spPr/>
    </dgm:pt>
    <dgm:pt modelId="{13FE8E4A-8A4A-4AAC-BEA7-0857B60725E9}" type="sibTrans" cxnId="{A1F51EBC-0BAC-4351-BA23-AF35ABD59908}">
      <dgm:prSet/>
      <dgm:spPr/>
    </dgm:pt>
    <dgm:pt modelId="{D55A5009-1E86-4F1C-BBBD-FF8EF205CAAF}">
      <dgm:prSet phldrT="[Text]" custT="1"/>
      <dgm:spPr/>
      <dgm:t>
        <a:bodyPr/>
        <a:lstStyle/>
        <a:p>
          <a:pPr algn="l"/>
          <a:r>
            <a:rPr lang="en-US" sz="2000" dirty="0" smtClean="0">
              <a:latin typeface="Times New Roman" pitchFamily="18" charset="0"/>
              <a:cs typeface="Times New Roman" pitchFamily="18" charset="0"/>
            </a:rPr>
            <a:t>Boost Image and operations</a:t>
          </a:r>
          <a:endParaRPr lang="en-US" sz="2000" dirty="0">
            <a:latin typeface="Times New Roman" pitchFamily="18" charset="0"/>
            <a:cs typeface="Times New Roman" pitchFamily="18" charset="0"/>
          </a:endParaRPr>
        </a:p>
      </dgm:t>
    </dgm:pt>
    <dgm:pt modelId="{13610500-AF89-4C65-A4B7-71B8B1D3309F}" type="parTrans" cxnId="{892DD550-F316-476A-96FC-8F81A9573465}">
      <dgm:prSet/>
      <dgm:spPr/>
    </dgm:pt>
    <dgm:pt modelId="{42FDEEC3-CD0F-45AF-A13A-8FF578C2298D}" type="sibTrans" cxnId="{892DD550-F316-476A-96FC-8F81A9573465}">
      <dgm:prSet/>
      <dgm:spPr/>
    </dgm:pt>
    <dgm:pt modelId="{B9D2F2E2-0681-4BF3-9A66-9848B9B2E399}">
      <dgm:prSet phldrT="[Text]" custT="1"/>
      <dgm:spPr/>
      <dgm:t>
        <a:bodyPr/>
        <a:lstStyle/>
        <a:p>
          <a:r>
            <a:rPr lang="en-US" sz="2000" dirty="0" smtClean="0">
              <a:latin typeface="Times New Roman" pitchFamily="18" charset="0"/>
              <a:cs typeface="Times New Roman" pitchFamily="18" charset="0"/>
            </a:rPr>
            <a:t>Constant rise of fuel cost</a:t>
          </a:r>
          <a:endParaRPr lang="en-US" sz="2000" dirty="0">
            <a:latin typeface="Times New Roman" pitchFamily="18" charset="0"/>
            <a:cs typeface="Times New Roman" pitchFamily="18" charset="0"/>
          </a:endParaRPr>
        </a:p>
      </dgm:t>
    </dgm:pt>
    <dgm:pt modelId="{18A1724E-8F50-4A09-BFC0-B65A25C0AB13}" type="parTrans" cxnId="{C86989A8-2580-451A-9D02-059CCE3D01F5}">
      <dgm:prSet/>
      <dgm:spPr/>
    </dgm:pt>
    <dgm:pt modelId="{F7B23CE6-E21C-42E1-BCD0-CA10AEB14886}" type="sibTrans" cxnId="{C86989A8-2580-451A-9D02-059CCE3D01F5}">
      <dgm:prSet/>
      <dgm:spPr/>
    </dgm:pt>
    <dgm:pt modelId="{E40B58E5-44F1-4C95-842E-30144EB01191}">
      <dgm:prSet phldrT="[Text]" custT="1"/>
      <dgm:spPr/>
      <dgm:t>
        <a:bodyPr/>
        <a:lstStyle/>
        <a:p>
          <a:r>
            <a:rPr lang="en-US" sz="2000" dirty="0" smtClean="0">
              <a:latin typeface="Times New Roman" pitchFamily="18" charset="0"/>
              <a:cs typeface="Times New Roman" pitchFamily="18" charset="0"/>
            </a:rPr>
            <a:t>Loss of market share</a:t>
          </a:r>
          <a:endParaRPr lang="en-US" sz="2000" dirty="0">
            <a:latin typeface="Times New Roman" pitchFamily="18" charset="0"/>
            <a:cs typeface="Times New Roman" pitchFamily="18" charset="0"/>
          </a:endParaRPr>
        </a:p>
      </dgm:t>
    </dgm:pt>
    <dgm:pt modelId="{1CD300F0-F354-4CFF-BBB9-B40E5270EB40}" type="parTrans" cxnId="{D4802470-CA1D-4726-BE79-FD1C09DE89CC}">
      <dgm:prSet/>
      <dgm:spPr/>
    </dgm:pt>
    <dgm:pt modelId="{403C4729-9309-420B-B1DE-FEA775FCB0E1}" type="sibTrans" cxnId="{D4802470-CA1D-4726-BE79-FD1C09DE89CC}">
      <dgm:prSet/>
      <dgm:spPr/>
    </dgm:pt>
    <dgm:pt modelId="{54814C30-355A-4D7C-8C64-B32AAD5BEDB2}">
      <dgm:prSet phldrT="[Text]" custT="1"/>
      <dgm:spPr/>
      <dgm:t>
        <a:bodyPr/>
        <a:lstStyle/>
        <a:p>
          <a:r>
            <a:rPr lang="en-US" sz="2000" dirty="0" smtClean="0">
              <a:latin typeface="Times New Roman" pitchFamily="18" charset="0"/>
              <a:cs typeface="Times New Roman" pitchFamily="18" charset="0"/>
            </a:rPr>
            <a:t>Attractive private players </a:t>
          </a:r>
          <a:endParaRPr lang="en-US" sz="2000" dirty="0">
            <a:latin typeface="Times New Roman" pitchFamily="18" charset="0"/>
            <a:cs typeface="Times New Roman" pitchFamily="18" charset="0"/>
          </a:endParaRPr>
        </a:p>
      </dgm:t>
    </dgm:pt>
    <dgm:pt modelId="{FD0B0449-7182-4F02-9E9F-4581A455C2E4}" type="parTrans" cxnId="{656302E1-C967-4DA7-B2AA-23D514531900}">
      <dgm:prSet/>
      <dgm:spPr/>
    </dgm:pt>
    <dgm:pt modelId="{ABD867D7-BF18-42B8-BBF5-E649F29053F8}" type="sibTrans" cxnId="{656302E1-C967-4DA7-B2AA-23D514531900}">
      <dgm:prSet/>
      <dgm:spPr/>
    </dgm:pt>
    <dgm:pt modelId="{48A4D032-72CB-4677-ADD2-A46E415FF894}">
      <dgm:prSet custT="1"/>
      <dgm:spPr/>
      <dgm:t>
        <a:bodyPr/>
        <a:lstStyle/>
        <a:p>
          <a:r>
            <a:rPr lang="en-US" sz="2000" dirty="0" smtClean="0">
              <a:latin typeface="Times New Roman" pitchFamily="18" charset="0"/>
              <a:cs typeface="Times New Roman" pitchFamily="18" charset="0"/>
            </a:rPr>
            <a:t>Writing off huge debt (50%) </a:t>
          </a:r>
          <a:endParaRPr lang="en-US" sz="2000" dirty="0">
            <a:latin typeface="Times New Roman" pitchFamily="18" charset="0"/>
            <a:cs typeface="Times New Roman" pitchFamily="18" charset="0"/>
          </a:endParaRPr>
        </a:p>
      </dgm:t>
    </dgm:pt>
    <dgm:pt modelId="{7ECEB87F-077E-4DFE-8891-EF2044DE82D1}" type="parTrans" cxnId="{C1C4BD13-C5A5-4B49-9CBE-0ACBF3C1EC7E}">
      <dgm:prSet/>
      <dgm:spPr/>
      <dgm:t>
        <a:bodyPr/>
        <a:lstStyle/>
        <a:p>
          <a:endParaRPr lang="en-US"/>
        </a:p>
      </dgm:t>
    </dgm:pt>
    <dgm:pt modelId="{A8F7F9AE-59F3-447E-AA76-B1AAAD3C8AAA}" type="sibTrans" cxnId="{C1C4BD13-C5A5-4B49-9CBE-0ACBF3C1EC7E}">
      <dgm:prSet/>
      <dgm:spPr/>
      <dgm:t>
        <a:bodyPr/>
        <a:lstStyle/>
        <a:p>
          <a:endParaRPr lang="en-US"/>
        </a:p>
      </dgm:t>
    </dgm:pt>
    <dgm:pt modelId="{8C30D9B2-1D40-43A3-8165-987E09871B58}">
      <dgm:prSet custT="1"/>
      <dgm:spPr/>
      <dgm:t>
        <a:bodyPr/>
        <a:lstStyle/>
        <a:p>
          <a:r>
            <a:rPr lang="en-US" sz="2000" dirty="0" smtClean="0">
              <a:latin typeface="Times New Roman" pitchFamily="18" charset="0"/>
              <a:cs typeface="Times New Roman" pitchFamily="18" charset="0"/>
            </a:rPr>
            <a:t>Accountability </a:t>
          </a:r>
          <a:endParaRPr lang="en-US" sz="2000" dirty="0">
            <a:latin typeface="Times New Roman" pitchFamily="18" charset="0"/>
            <a:cs typeface="Times New Roman" pitchFamily="18" charset="0"/>
          </a:endParaRPr>
        </a:p>
      </dgm:t>
    </dgm:pt>
    <dgm:pt modelId="{6AD21E88-67A2-4B70-9824-8B9385386F47}" type="parTrans" cxnId="{D859FA36-F07E-404A-8E3C-C13C05F437BE}">
      <dgm:prSet/>
      <dgm:spPr/>
      <dgm:t>
        <a:bodyPr/>
        <a:lstStyle/>
        <a:p>
          <a:endParaRPr lang="en-US"/>
        </a:p>
      </dgm:t>
    </dgm:pt>
    <dgm:pt modelId="{EE4AF444-20C1-41F5-881F-952B9FF4118D}" type="sibTrans" cxnId="{D859FA36-F07E-404A-8E3C-C13C05F437BE}">
      <dgm:prSet/>
      <dgm:spPr/>
      <dgm:t>
        <a:bodyPr/>
        <a:lstStyle/>
        <a:p>
          <a:endParaRPr lang="en-US"/>
        </a:p>
      </dgm:t>
    </dgm:pt>
    <dgm:pt modelId="{AE5B250F-5BC4-4B9A-BE11-730FE7767506}" type="pres">
      <dgm:prSet presAssocID="{F99D8CD7-A5FE-4E7E-8B45-ADAC6934988A}" presName="Name0" presStyleCnt="0">
        <dgm:presLayoutVars>
          <dgm:dir/>
          <dgm:animLvl val="lvl"/>
          <dgm:resizeHandles val="exact"/>
        </dgm:presLayoutVars>
      </dgm:prSet>
      <dgm:spPr/>
      <dgm:t>
        <a:bodyPr/>
        <a:lstStyle/>
        <a:p>
          <a:endParaRPr lang="en-US"/>
        </a:p>
      </dgm:t>
    </dgm:pt>
    <dgm:pt modelId="{63C45240-B0C6-4677-A2A5-66218E97342A}" type="pres">
      <dgm:prSet presAssocID="{45CE1D52-2137-43B3-88DF-EECEED8D6D8E}" presName="composite" presStyleCnt="0"/>
      <dgm:spPr/>
    </dgm:pt>
    <dgm:pt modelId="{DE0DA917-46D7-4ACF-B664-79D08FC9E910}" type="pres">
      <dgm:prSet presAssocID="{45CE1D52-2137-43B3-88DF-EECEED8D6D8E}" presName="parTx" presStyleLbl="alignNode1" presStyleIdx="0" presStyleCnt="2">
        <dgm:presLayoutVars>
          <dgm:chMax val="0"/>
          <dgm:chPref val="0"/>
          <dgm:bulletEnabled val="1"/>
        </dgm:presLayoutVars>
      </dgm:prSet>
      <dgm:spPr/>
      <dgm:t>
        <a:bodyPr/>
        <a:lstStyle/>
        <a:p>
          <a:endParaRPr lang="en-US"/>
        </a:p>
      </dgm:t>
    </dgm:pt>
    <dgm:pt modelId="{3C43CDA5-52FB-4DA2-918F-516B6A6B24AC}" type="pres">
      <dgm:prSet presAssocID="{45CE1D52-2137-43B3-88DF-EECEED8D6D8E}" presName="desTx" presStyleLbl="alignAccFollowNode1" presStyleIdx="0" presStyleCnt="2">
        <dgm:presLayoutVars>
          <dgm:bulletEnabled val="1"/>
        </dgm:presLayoutVars>
      </dgm:prSet>
      <dgm:spPr/>
      <dgm:t>
        <a:bodyPr/>
        <a:lstStyle/>
        <a:p>
          <a:endParaRPr lang="en-US"/>
        </a:p>
      </dgm:t>
    </dgm:pt>
    <dgm:pt modelId="{543BACE0-E25E-46DC-8417-0C19EB9D474D}" type="pres">
      <dgm:prSet presAssocID="{F6A3ECA7-488C-4171-9D14-E3BBFE2FAB65}" presName="space" presStyleCnt="0"/>
      <dgm:spPr/>
    </dgm:pt>
    <dgm:pt modelId="{CA8BDC0A-BA72-4B12-9265-93BF7BDFF502}" type="pres">
      <dgm:prSet presAssocID="{D4B5EA72-3568-4BE1-97E9-C1B4B2D76E68}" presName="composite" presStyleCnt="0"/>
      <dgm:spPr/>
    </dgm:pt>
    <dgm:pt modelId="{10AC6F20-50D3-48AF-AAD7-8EA7E441DA9C}" type="pres">
      <dgm:prSet presAssocID="{D4B5EA72-3568-4BE1-97E9-C1B4B2D76E68}" presName="parTx" presStyleLbl="alignNode1" presStyleIdx="1" presStyleCnt="2">
        <dgm:presLayoutVars>
          <dgm:chMax val="0"/>
          <dgm:chPref val="0"/>
          <dgm:bulletEnabled val="1"/>
        </dgm:presLayoutVars>
      </dgm:prSet>
      <dgm:spPr/>
      <dgm:t>
        <a:bodyPr/>
        <a:lstStyle/>
        <a:p>
          <a:endParaRPr lang="en-US"/>
        </a:p>
      </dgm:t>
    </dgm:pt>
    <dgm:pt modelId="{7AD4DCDC-1FC9-4848-93B1-9AC73C709B32}" type="pres">
      <dgm:prSet presAssocID="{D4B5EA72-3568-4BE1-97E9-C1B4B2D76E68}" presName="desTx" presStyleLbl="alignAccFollowNode1" presStyleIdx="1" presStyleCnt="2">
        <dgm:presLayoutVars>
          <dgm:bulletEnabled val="1"/>
        </dgm:presLayoutVars>
      </dgm:prSet>
      <dgm:spPr/>
      <dgm:t>
        <a:bodyPr/>
        <a:lstStyle/>
        <a:p>
          <a:endParaRPr lang="en-US"/>
        </a:p>
      </dgm:t>
    </dgm:pt>
  </dgm:ptLst>
  <dgm:cxnLst>
    <dgm:cxn modelId="{C1C4BD13-C5A5-4B49-9CBE-0ACBF3C1EC7E}" srcId="{D4B5EA72-3568-4BE1-97E9-C1B4B2D76E68}" destId="{48A4D032-72CB-4677-ADD2-A46E415FF894}" srcOrd="4" destOrd="0" parTransId="{7ECEB87F-077E-4DFE-8891-EF2044DE82D1}" sibTransId="{A8F7F9AE-59F3-447E-AA76-B1AAAD3C8AAA}"/>
    <dgm:cxn modelId="{C86989A8-2580-451A-9D02-059CCE3D01F5}" srcId="{D4B5EA72-3568-4BE1-97E9-C1B4B2D76E68}" destId="{B9D2F2E2-0681-4BF3-9A66-9848B9B2E399}" srcOrd="1" destOrd="0" parTransId="{18A1724E-8F50-4A09-BFC0-B65A25C0AB13}" sibTransId="{F7B23CE6-E21C-42E1-BCD0-CA10AEB14886}"/>
    <dgm:cxn modelId="{BECBC57E-55DF-4F5F-9C3A-787D5FC30605}" type="presOf" srcId="{B9D2F2E2-0681-4BF3-9A66-9848B9B2E399}" destId="{7AD4DCDC-1FC9-4848-93B1-9AC73C709B32}" srcOrd="0" destOrd="1" presId="urn:microsoft.com/office/officeart/2005/8/layout/hList1"/>
    <dgm:cxn modelId="{1890B307-BA5F-41ED-BFB2-D9D94127916A}" srcId="{45CE1D52-2137-43B3-88DF-EECEED8D6D8E}" destId="{CDCB799B-AD98-4334-96C4-E72429705EE9}" srcOrd="0" destOrd="0" parTransId="{8C8A5FBE-6279-4769-9FAF-9DD404EF6980}" sibTransId="{9ED842BC-DB6E-4AC1-8724-25D105DF2E9D}"/>
    <dgm:cxn modelId="{3A33E339-E60B-4147-81E3-17EE09E0A78D}" type="presOf" srcId="{E40B58E5-44F1-4C95-842E-30144EB01191}" destId="{7AD4DCDC-1FC9-4848-93B1-9AC73C709B32}" srcOrd="0" destOrd="2" presId="urn:microsoft.com/office/officeart/2005/8/layout/hList1"/>
    <dgm:cxn modelId="{85A50E0A-BF2B-4ED6-8D04-53851C7C0DD1}" srcId="{F99D8CD7-A5FE-4E7E-8B45-ADAC6934988A}" destId="{D4B5EA72-3568-4BE1-97E9-C1B4B2D76E68}" srcOrd="1" destOrd="0" parTransId="{2B071EEE-F590-4BCA-8E31-5B2E2C959998}" sibTransId="{A1070934-8EBD-4483-A1A7-3880B7DD5616}"/>
    <dgm:cxn modelId="{D859FA36-F07E-404A-8E3C-C13C05F437BE}" srcId="{D4B5EA72-3568-4BE1-97E9-C1B4B2D76E68}" destId="{8C30D9B2-1D40-43A3-8165-987E09871B58}" srcOrd="5" destOrd="0" parTransId="{6AD21E88-67A2-4B70-9824-8B9385386F47}" sibTransId="{EE4AF444-20C1-41F5-881F-952B9FF4118D}"/>
    <dgm:cxn modelId="{2F5A4BAF-9C7D-47BD-8441-5899CF66FA10}" type="presOf" srcId="{CDCB799B-AD98-4334-96C4-E72429705EE9}" destId="{3C43CDA5-52FB-4DA2-918F-516B6A6B24AC}" srcOrd="0" destOrd="0" presId="urn:microsoft.com/office/officeart/2005/8/layout/hList1"/>
    <dgm:cxn modelId="{656302E1-C967-4DA7-B2AA-23D514531900}" srcId="{D4B5EA72-3568-4BE1-97E9-C1B4B2D76E68}" destId="{54814C30-355A-4D7C-8C64-B32AAD5BEDB2}" srcOrd="3" destOrd="0" parTransId="{FD0B0449-7182-4F02-9E9F-4581A455C2E4}" sibTransId="{ABD867D7-BF18-42B8-BBF5-E649F29053F8}"/>
    <dgm:cxn modelId="{6AA1BA3D-0B96-402D-AD81-C274E969D7F8}" type="presOf" srcId="{F99D8CD7-A5FE-4E7E-8B45-ADAC6934988A}" destId="{AE5B250F-5BC4-4B9A-BE11-730FE7767506}" srcOrd="0" destOrd="0" presId="urn:microsoft.com/office/officeart/2005/8/layout/hList1"/>
    <dgm:cxn modelId="{AE0D6BB7-0ADC-4F37-A97B-9B608D261D51}" type="presOf" srcId="{48A4D032-72CB-4677-ADD2-A46E415FF894}" destId="{7AD4DCDC-1FC9-4848-93B1-9AC73C709B32}" srcOrd="0" destOrd="4" presId="urn:microsoft.com/office/officeart/2005/8/layout/hList1"/>
    <dgm:cxn modelId="{3ADFCDC1-47BD-403B-AE94-3622D99DDAE8}" type="presOf" srcId="{8E07BB90-6959-435A-BEC1-9EA2E7F77FBE}" destId="{7AD4DCDC-1FC9-4848-93B1-9AC73C709B32}" srcOrd="0" destOrd="0" presId="urn:microsoft.com/office/officeart/2005/8/layout/hList1"/>
    <dgm:cxn modelId="{D4802470-CA1D-4726-BE79-FD1C09DE89CC}" srcId="{D4B5EA72-3568-4BE1-97E9-C1B4B2D76E68}" destId="{E40B58E5-44F1-4C95-842E-30144EB01191}" srcOrd="2" destOrd="0" parTransId="{1CD300F0-F354-4CFF-BBB9-B40E5270EB40}" sibTransId="{403C4729-9309-420B-B1DE-FEA775FCB0E1}"/>
    <dgm:cxn modelId="{27A1EF0B-0A08-4CE5-BBA1-1FFFE8BC1699}" type="presOf" srcId="{8C30D9B2-1D40-43A3-8165-987E09871B58}" destId="{7AD4DCDC-1FC9-4848-93B1-9AC73C709B32}" srcOrd="0" destOrd="5" presId="urn:microsoft.com/office/officeart/2005/8/layout/hList1"/>
    <dgm:cxn modelId="{A571E065-032B-4690-8461-B2F7BD0A842C}" type="presOf" srcId="{45CE1D52-2137-43B3-88DF-EECEED8D6D8E}" destId="{DE0DA917-46D7-4ACF-B664-79D08FC9E910}" srcOrd="0" destOrd="0" presId="urn:microsoft.com/office/officeart/2005/8/layout/hList1"/>
    <dgm:cxn modelId="{A1F51EBC-0BAC-4351-BA23-AF35ABD59908}" srcId="{45CE1D52-2137-43B3-88DF-EECEED8D6D8E}" destId="{25DA3367-2E91-407F-9653-D0A0BDA23475}" srcOrd="1" destOrd="0" parTransId="{07A3B7D2-148C-4AB3-AD0D-A2EBA5EB1A99}" sibTransId="{13FE8E4A-8A4A-4AAC-BEA7-0857B60725E9}"/>
    <dgm:cxn modelId="{5B8D7D02-EFD7-4D34-83A6-2EBFE7D65415}" srcId="{F99D8CD7-A5FE-4E7E-8B45-ADAC6934988A}" destId="{45CE1D52-2137-43B3-88DF-EECEED8D6D8E}" srcOrd="0" destOrd="0" parTransId="{34DF40C7-35AB-4B26-B53E-C706A6E1D87C}" sibTransId="{F6A3ECA7-488C-4171-9D14-E3BBFE2FAB65}"/>
    <dgm:cxn modelId="{3C16725E-AB4C-4C8E-A89F-C22A1350E78B}" type="presOf" srcId="{D4B5EA72-3568-4BE1-97E9-C1B4B2D76E68}" destId="{10AC6F20-50D3-48AF-AAD7-8EA7E441DA9C}" srcOrd="0" destOrd="0" presId="urn:microsoft.com/office/officeart/2005/8/layout/hList1"/>
    <dgm:cxn modelId="{892DD550-F316-476A-96FC-8F81A9573465}" srcId="{45CE1D52-2137-43B3-88DF-EECEED8D6D8E}" destId="{D55A5009-1E86-4F1C-BBBD-FF8EF205CAAF}" srcOrd="2" destOrd="0" parTransId="{13610500-AF89-4C65-A4B7-71B8B1D3309F}" sibTransId="{42FDEEC3-CD0F-45AF-A13A-8FF578C2298D}"/>
    <dgm:cxn modelId="{2F5BBEF0-98D8-40D3-BF53-1AD9DFA4DC7E}" srcId="{D4B5EA72-3568-4BE1-97E9-C1B4B2D76E68}" destId="{8E07BB90-6959-435A-BEC1-9EA2E7F77FBE}" srcOrd="0" destOrd="0" parTransId="{086883A2-7741-4BFC-85E8-C27A24FE1FBE}" sibTransId="{94B1CE21-241F-4042-BFA3-6E67A6352E6A}"/>
    <dgm:cxn modelId="{79BCB01C-3CD0-4270-AB0E-19438E02CB39}" type="presOf" srcId="{25DA3367-2E91-407F-9653-D0A0BDA23475}" destId="{3C43CDA5-52FB-4DA2-918F-516B6A6B24AC}" srcOrd="0" destOrd="1" presId="urn:microsoft.com/office/officeart/2005/8/layout/hList1"/>
    <dgm:cxn modelId="{6F05855D-09E2-444F-B38F-367907770C8C}" type="presOf" srcId="{54814C30-355A-4D7C-8C64-B32AAD5BEDB2}" destId="{7AD4DCDC-1FC9-4848-93B1-9AC73C709B32}" srcOrd="0" destOrd="3" presId="urn:microsoft.com/office/officeart/2005/8/layout/hList1"/>
    <dgm:cxn modelId="{64636AC9-9048-4D77-B207-7132F26E6F71}" type="presOf" srcId="{D55A5009-1E86-4F1C-BBBD-FF8EF205CAAF}" destId="{3C43CDA5-52FB-4DA2-918F-516B6A6B24AC}" srcOrd="0" destOrd="2" presId="urn:microsoft.com/office/officeart/2005/8/layout/hList1"/>
    <dgm:cxn modelId="{7A22D2BA-38D4-489B-B627-09D20E7ACF70}" type="presParOf" srcId="{AE5B250F-5BC4-4B9A-BE11-730FE7767506}" destId="{63C45240-B0C6-4677-A2A5-66218E97342A}" srcOrd="0" destOrd="0" presId="urn:microsoft.com/office/officeart/2005/8/layout/hList1"/>
    <dgm:cxn modelId="{CE2F7A64-958E-46DC-8C3E-223160DF48B1}" type="presParOf" srcId="{63C45240-B0C6-4677-A2A5-66218E97342A}" destId="{DE0DA917-46D7-4ACF-B664-79D08FC9E910}" srcOrd="0" destOrd="0" presId="urn:microsoft.com/office/officeart/2005/8/layout/hList1"/>
    <dgm:cxn modelId="{8700334B-59CC-4BE7-88F0-D5C1C6577537}" type="presParOf" srcId="{63C45240-B0C6-4677-A2A5-66218E97342A}" destId="{3C43CDA5-52FB-4DA2-918F-516B6A6B24AC}" srcOrd="1" destOrd="0" presId="urn:microsoft.com/office/officeart/2005/8/layout/hList1"/>
    <dgm:cxn modelId="{D03F500E-178F-4F52-BC94-FB802D612D76}" type="presParOf" srcId="{AE5B250F-5BC4-4B9A-BE11-730FE7767506}" destId="{543BACE0-E25E-46DC-8417-0C19EB9D474D}" srcOrd="1" destOrd="0" presId="urn:microsoft.com/office/officeart/2005/8/layout/hList1"/>
    <dgm:cxn modelId="{9D45496A-885D-4A6B-BE5C-6A36F4FA562B}" type="presParOf" srcId="{AE5B250F-5BC4-4B9A-BE11-730FE7767506}" destId="{CA8BDC0A-BA72-4B12-9265-93BF7BDFF502}" srcOrd="2" destOrd="0" presId="urn:microsoft.com/office/officeart/2005/8/layout/hList1"/>
    <dgm:cxn modelId="{0F059179-1AF9-48C0-B496-9771BE1AED0F}" type="presParOf" srcId="{CA8BDC0A-BA72-4B12-9265-93BF7BDFF502}" destId="{10AC6F20-50D3-48AF-AAD7-8EA7E441DA9C}" srcOrd="0" destOrd="0" presId="urn:microsoft.com/office/officeart/2005/8/layout/hList1"/>
    <dgm:cxn modelId="{18EE9039-B3EC-4BFB-9DFA-EB55567480C0}" type="presParOf" srcId="{CA8BDC0A-BA72-4B12-9265-93BF7BDFF502}" destId="{7AD4DCDC-1FC9-4848-93B1-9AC73C709B3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DA917-46D7-4ACF-B664-79D08FC9E910}">
      <dsp:nvSpPr>
        <dsp:cNvPr id="0" name=""/>
        <dsp:cNvSpPr/>
      </dsp:nvSpPr>
      <dsp:spPr>
        <a:xfrm>
          <a:off x="41" y="63819"/>
          <a:ext cx="3973904" cy="1589561"/>
        </a:xfrm>
        <a:prstGeom prst="rect">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130048" rIns="227584" bIns="130048" numCol="1" spcCol="1270" anchor="ctr" anchorCtr="0">
          <a:noAutofit/>
        </a:bodyPr>
        <a:lstStyle/>
        <a:p>
          <a:pPr lvl="0" algn="ctr" defTabSz="1422400">
            <a:lnSpc>
              <a:spcPct val="90000"/>
            </a:lnSpc>
            <a:spcBef>
              <a:spcPct val="0"/>
            </a:spcBef>
            <a:spcAft>
              <a:spcPct val="35000"/>
            </a:spcAft>
          </a:pPr>
          <a:r>
            <a:rPr lang="en-US" sz="3200" kern="1200" dirty="0" smtClean="0">
              <a:latin typeface="Times New Roman" pitchFamily="18" charset="0"/>
              <a:cs typeface="Times New Roman" pitchFamily="18" charset="0"/>
            </a:rPr>
            <a:t>Strengths</a:t>
          </a:r>
          <a:endParaRPr lang="en-US" sz="3200" kern="1200" dirty="0">
            <a:latin typeface="Times New Roman" pitchFamily="18" charset="0"/>
            <a:cs typeface="Times New Roman" pitchFamily="18" charset="0"/>
          </a:endParaRPr>
        </a:p>
      </dsp:txBody>
      <dsp:txXfrm>
        <a:off x="41" y="63819"/>
        <a:ext cx="3973904" cy="1589561"/>
      </dsp:txXfrm>
    </dsp:sp>
    <dsp:sp modelId="{3C43CDA5-52FB-4DA2-918F-516B6A6B24AC}">
      <dsp:nvSpPr>
        <dsp:cNvPr id="0" name=""/>
        <dsp:cNvSpPr/>
      </dsp:nvSpPr>
      <dsp:spPr>
        <a:xfrm>
          <a:off x="41" y="1653380"/>
          <a:ext cx="3973904" cy="2854800"/>
        </a:xfrm>
        <a:prstGeom prst="rect">
          <a:avLst/>
        </a:prstGeom>
        <a:solidFill>
          <a:schemeClr val="accent1">
            <a:alpha val="90000"/>
            <a:tint val="40000"/>
            <a:hueOff val="0"/>
            <a:satOff val="0"/>
            <a:lumOff val="0"/>
            <a:alphaOff val="0"/>
          </a:schemeClr>
        </a:solidFill>
        <a:ln w="11429" cap="flat" cmpd="sng" algn="ctr">
          <a:solidFill>
            <a:schemeClr val="accent1">
              <a:alpha val="90000"/>
              <a:tint val="4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Support of Government</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Brand new fleet</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Famous</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World wide presence in 20+ countries</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Chain in India</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Good Advertising and Branding</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Economic Prices</a:t>
          </a:r>
          <a:endParaRPr lang="en-US" sz="2000" kern="1200" dirty="0">
            <a:latin typeface="Times New Roman" pitchFamily="18" charset="0"/>
            <a:cs typeface="Times New Roman" pitchFamily="18" charset="0"/>
          </a:endParaRPr>
        </a:p>
      </dsp:txBody>
      <dsp:txXfrm>
        <a:off x="41" y="1653380"/>
        <a:ext cx="3973904" cy="2854800"/>
      </dsp:txXfrm>
    </dsp:sp>
    <dsp:sp modelId="{10AC6F20-50D3-48AF-AAD7-8EA7E441DA9C}">
      <dsp:nvSpPr>
        <dsp:cNvPr id="0" name=""/>
        <dsp:cNvSpPr/>
      </dsp:nvSpPr>
      <dsp:spPr>
        <a:xfrm>
          <a:off x="4530292" y="63819"/>
          <a:ext cx="3973904" cy="1589561"/>
        </a:xfrm>
        <a:prstGeom prst="rect">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130048" rIns="227584" bIns="130048" numCol="1" spcCol="1270" anchor="ctr" anchorCtr="0">
          <a:noAutofit/>
        </a:bodyPr>
        <a:lstStyle/>
        <a:p>
          <a:pPr lvl="0" algn="ctr" defTabSz="1422400">
            <a:lnSpc>
              <a:spcPct val="90000"/>
            </a:lnSpc>
            <a:spcBef>
              <a:spcPct val="0"/>
            </a:spcBef>
            <a:spcAft>
              <a:spcPct val="35000"/>
            </a:spcAft>
          </a:pPr>
          <a:r>
            <a:rPr lang="en-US" sz="3200" kern="1200" dirty="0" smtClean="0">
              <a:latin typeface="Times New Roman" pitchFamily="18" charset="0"/>
              <a:cs typeface="Times New Roman" pitchFamily="18" charset="0"/>
            </a:rPr>
            <a:t>Weakness</a:t>
          </a:r>
          <a:endParaRPr lang="en-US" sz="3200" kern="1200" dirty="0">
            <a:latin typeface="Times New Roman" pitchFamily="18" charset="0"/>
            <a:cs typeface="Times New Roman" pitchFamily="18" charset="0"/>
          </a:endParaRPr>
        </a:p>
      </dsp:txBody>
      <dsp:txXfrm>
        <a:off x="4530292" y="63819"/>
        <a:ext cx="3973904" cy="1589561"/>
      </dsp:txXfrm>
    </dsp:sp>
    <dsp:sp modelId="{7AD4DCDC-1FC9-4848-93B1-9AC73C709B32}">
      <dsp:nvSpPr>
        <dsp:cNvPr id="0" name=""/>
        <dsp:cNvSpPr/>
      </dsp:nvSpPr>
      <dsp:spPr>
        <a:xfrm>
          <a:off x="4530292" y="1653380"/>
          <a:ext cx="3973904" cy="2854800"/>
        </a:xfrm>
        <a:prstGeom prst="rect">
          <a:avLst/>
        </a:prstGeom>
        <a:solidFill>
          <a:schemeClr val="accent1">
            <a:alpha val="90000"/>
            <a:tint val="40000"/>
            <a:hueOff val="0"/>
            <a:satOff val="0"/>
            <a:lumOff val="0"/>
            <a:alphaOff val="0"/>
          </a:schemeClr>
        </a:solidFill>
        <a:ln w="11429" cap="flat" cmpd="sng" algn="ctr">
          <a:solidFill>
            <a:schemeClr val="accent1">
              <a:alpha val="90000"/>
              <a:tint val="4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Financial crisis</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Loss making</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b="0" i="0" kern="1200" dirty="0" smtClean="0"/>
            <a:t>Interest burden </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b="0" i="0" kern="1200" dirty="0" smtClean="0"/>
            <a:t>Repayment of Loans and </a:t>
          </a:r>
          <a:endParaRPr lang="en-US" sz="2000" b="0" i="0" kern="1200" dirty="0"/>
        </a:p>
        <a:p>
          <a:pPr marL="228600" lvl="1" indent="-228600" algn="l" defTabSz="889000">
            <a:lnSpc>
              <a:spcPct val="90000"/>
            </a:lnSpc>
            <a:spcBef>
              <a:spcPct val="0"/>
            </a:spcBef>
            <a:spcAft>
              <a:spcPct val="15000"/>
            </a:spcAft>
            <a:buChar char="••"/>
          </a:pPr>
          <a:r>
            <a:rPr lang="en-US" sz="2000" b="0" i="0" kern="1200" dirty="0" smtClean="0"/>
            <a:t>Overhead expenses</a:t>
          </a:r>
          <a:endParaRPr lang="en-US" sz="2000" b="0" i="0" kern="1200" dirty="0"/>
        </a:p>
      </dsp:txBody>
      <dsp:txXfrm>
        <a:off x="4530292" y="1653380"/>
        <a:ext cx="3973904" cy="2854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DA917-46D7-4ACF-B664-79D08FC9E910}">
      <dsp:nvSpPr>
        <dsp:cNvPr id="0" name=""/>
        <dsp:cNvSpPr/>
      </dsp:nvSpPr>
      <dsp:spPr>
        <a:xfrm>
          <a:off x="41" y="63819"/>
          <a:ext cx="3973904" cy="1589561"/>
        </a:xfrm>
        <a:prstGeom prst="rect">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130048" rIns="227584" bIns="130048" numCol="1" spcCol="1270" anchor="ctr" anchorCtr="0">
          <a:noAutofit/>
        </a:bodyPr>
        <a:lstStyle/>
        <a:p>
          <a:pPr lvl="0" algn="ctr" defTabSz="1422400">
            <a:lnSpc>
              <a:spcPct val="90000"/>
            </a:lnSpc>
            <a:spcBef>
              <a:spcPct val="0"/>
            </a:spcBef>
            <a:spcAft>
              <a:spcPct val="35000"/>
            </a:spcAft>
          </a:pPr>
          <a:r>
            <a:rPr lang="en-US" sz="3200" b="1" i="0" kern="1200" dirty="0" smtClean="0">
              <a:latin typeface="Times New Roman" pitchFamily="18" charset="0"/>
              <a:cs typeface="Times New Roman" pitchFamily="18" charset="0"/>
            </a:rPr>
            <a:t>Opportunities</a:t>
          </a:r>
          <a:endParaRPr lang="en-US" sz="3200" kern="1200" dirty="0">
            <a:latin typeface="Times New Roman" pitchFamily="18" charset="0"/>
            <a:cs typeface="Times New Roman" pitchFamily="18" charset="0"/>
          </a:endParaRPr>
        </a:p>
      </dsp:txBody>
      <dsp:txXfrm>
        <a:off x="41" y="63819"/>
        <a:ext cx="3973904" cy="1589561"/>
      </dsp:txXfrm>
    </dsp:sp>
    <dsp:sp modelId="{3C43CDA5-52FB-4DA2-918F-516B6A6B24AC}">
      <dsp:nvSpPr>
        <dsp:cNvPr id="0" name=""/>
        <dsp:cNvSpPr/>
      </dsp:nvSpPr>
      <dsp:spPr>
        <a:xfrm>
          <a:off x="41" y="1653380"/>
          <a:ext cx="3973904" cy="2854800"/>
        </a:xfrm>
        <a:prstGeom prst="rect">
          <a:avLst/>
        </a:prstGeom>
        <a:solidFill>
          <a:schemeClr val="accent1">
            <a:alpha val="90000"/>
            <a:tint val="40000"/>
            <a:hueOff val="0"/>
            <a:satOff val="0"/>
            <a:lumOff val="0"/>
            <a:alphaOff val="0"/>
          </a:schemeClr>
        </a:solidFill>
        <a:ln w="11429" cap="flat" cmpd="sng" algn="ctr">
          <a:solidFill>
            <a:schemeClr val="accent1">
              <a:alpha val="90000"/>
              <a:tint val="4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Customer Loyalty</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Routes Expansion and international destinations</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Boost Image and operations</a:t>
          </a:r>
          <a:endParaRPr lang="en-US" sz="2000" kern="1200" dirty="0">
            <a:latin typeface="Times New Roman" pitchFamily="18" charset="0"/>
            <a:cs typeface="Times New Roman" pitchFamily="18" charset="0"/>
          </a:endParaRPr>
        </a:p>
      </dsp:txBody>
      <dsp:txXfrm>
        <a:off x="41" y="1653380"/>
        <a:ext cx="3973904" cy="2854800"/>
      </dsp:txXfrm>
    </dsp:sp>
    <dsp:sp modelId="{10AC6F20-50D3-48AF-AAD7-8EA7E441DA9C}">
      <dsp:nvSpPr>
        <dsp:cNvPr id="0" name=""/>
        <dsp:cNvSpPr/>
      </dsp:nvSpPr>
      <dsp:spPr>
        <a:xfrm>
          <a:off x="4530292" y="63819"/>
          <a:ext cx="3973904" cy="1589561"/>
        </a:xfrm>
        <a:prstGeom prst="rect">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130048" rIns="227584" bIns="130048" numCol="1" spcCol="1270" anchor="ctr" anchorCtr="0">
          <a:noAutofit/>
        </a:bodyPr>
        <a:lstStyle/>
        <a:p>
          <a:pPr lvl="0" algn="ctr" defTabSz="1422400">
            <a:lnSpc>
              <a:spcPct val="90000"/>
            </a:lnSpc>
            <a:spcBef>
              <a:spcPct val="0"/>
            </a:spcBef>
            <a:spcAft>
              <a:spcPct val="35000"/>
            </a:spcAft>
          </a:pPr>
          <a:r>
            <a:rPr lang="en-US" sz="3200" b="1" i="0" kern="1200" dirty="0" smtClean="0">
              <a:latin typeface="Times New Roman" pitchFamily="18" charset="0"/>
              <a:cs typeface="Times New Roman" pitchFamily="18" charset="0"/>
            </a:rPr>
            <a:t>Threats</a:t>
          </a:r>
          <a:endParaRPr lang="en-US" sz="3200" kern="1200" dirty="0">
            <a:latin typeface="Times New Roman" pitchFamily="18" charset="0"/>
            <a:cs typeface="Times New Roman" pitchFamily="18" charset="0"/>
          </a:endParaRPr>
        </a:p>
      </dsp:txBody>
      <dsp:txXfrm>
        <a:off x="4530292" y="63819"/>
        <a:ext cx="3973904" cy="1589561"/>
      </dsp:txXfrm>
    </dsp:sp>
    <dsp:sp modelId="{7AD4DCDC-1FC9-4848-93B1-9AC73C709B32}">
      <dsp:nvSpPr>
        <dsp:cNvPr id="0" name=""/>
        <dsp:cNvSpPr/>
      </dsp:nvSpPr>
      <dsp:spPr>
        <a:xfrm>
          <a:off x="4530292" y="1653380"/>
          <a:ext cx="3973904" cy="2854800"/>
        </a:xfrm>
        <a:prstGeom prst="rect">
          <a:avLst/>
        </a:prstGeom>
        <a:solidFill>
          <a:schemeClr val="accent1">
            <a:alpha val="90000"/>
            <a:tint val="40000"/>
            <a:hueOff val="0"/>
            <a:satOff val="0"/>
            <a:lumOff val="0"/>
            <a:alphaOff val="0"/>
          </a:schemeClr>
        </a:solidFill>
        <a:ln w="11429" cap="flat" cmpd="sng" algn="ctr">
          <a:solidFill>
            <a:schemeClr val="accent1">
              <a:alpha val="90000"/>
              <a:tint val="4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Increasing </a:t>
          </a:r>
          <a:r>
            <a:rPr lang="en-US" sz="2000" kern="1200" dirty="0" err="1" smtClean="0">
              <a:latin typeface="Times New Roman" pitchFamily="18" charset="0"/>
              <a:cs typeface="Times New Roman" pitchFamily="18" charset="0"/>
            </a:rPr>
            <a:t>Labour</a:t>
          </a:r>
          <a:r>
            <a:rPr lang="en-US" sz="2000" kern="1200" dirty="0" smtClean="0">
              <a:latin typeface="Times New Roman" pitchFamily="18" charset="0"/>
              <a:cs typeface="Times New Roman" pitchFamily="18" charset="0"/>
            </a:rPr>
            <a:t> cost</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Constant rise of fuel cost</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Loss of market share</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Attractive private players </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Writing off huge debt (50%) </a:t>
          </a:r>
          <a:endParaRPr lang="en-US" sz="2000" kern="1200" dirty="0">
            <a:latin typeface="Times New Roman" pitchFamily="18" charset="0"/>
            <a:cs typeface="Times New Roman"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itchFamily="18" charset="0"/>
              <a:cs typeface="Times New Roman" pitchFamily="18" charset="0"/>
            </a:rPr>
            <a:t>Accountability </a:t>
          </a:r>
          <a:endParaRPr lang="en-US" sz="2000" kern="1200" dirty="0">
            <a:latin typeface="Times New Roman" pitchFamily="18" charset="0"/>
            <a:cs typeface="Times New Roman" pitchFamily="18" charset="0"/>
          </a:endParaRPr>
        </a:p>
      </dsp:txBody>
      <dsp:txXfrm>
        <a:off x="4530292" y="1653380"/>
        <a:ext cx="3973904" cy="28548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1D8BD707-D9CF-40AE-B4C6-C98DA3205C09}" type="datetimeFigureOut">
              <a:rPr lang="en-US" smtClean="0"/>
              <a:pPr/>
              <a:t>2/27/2023</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push/>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transition spd="slow">
    <p:push/>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2/27/2023</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push/>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1D8BD707-D9CF-40AE-B4C6-C98DA3205C09}" type="datetimeFigureOut">
              <a:rPr lang="en-US" smtClean="0"/>
              <a:pPr/>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transition spd="slow">
    <p:push/>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2/27/2023</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B6F15528-21DE-4FAA-801E-634DDDAF4B2B}"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push/>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2/27/2023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B6F15528-21DE-4FAA-801E-634DDDAF4B2B}" type="slidenum">
              <a:rPr lang="en-US" smtClean="0"/>
              <a:pPr/>
              <a:t>‹#›</a:t>
            </a:fld>
            <a:endParaRPr lang="en-US"/>
          </a:p>
        </p:txBody>
      </p:sp>
    </p:spTree>
  </p:cSld>
  <p:clrMapOvr>
    <a:masterClrMapping/>
  </p:clrMapOvr>
  <p:transition spd="slow">
    <p:push/>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1D8BD707-D9CF-40AE-B4C6-C98DA3205C09}" type="datetimeFigureOut">
              <a:rPr lang="en-US" smtClean="0"/>
              <a:pPr/>
              <a:t>2/27/2023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B6F15528-21DE-4FAA-801E-634DDDAF4B2B}" type="slidenum">
              <a:rPr lang="en-US" smtClean="0"/>
              <a:pPr/>
              <a:t>‹#›</a:t>
            </a:fld>
            <a:endParaRPr lang="en-US"/>
          </a:p>
        </p:txBody>
      </p:sp>
    </p:spTree>
  </p:cSld>
  <p:clrMapOvr>
    <a:masterClrMapping/>
  </p:clrMapOvr>
  <p:transition spd="slow">
    <p:push/>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2/27/2023</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transition spd="slow">
    <p:push/>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B6F15528-21DE-4FAA-801E-634DDDAF4B2B}"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1D8BD707-D9CF-40AE-B4C6-C98DA3205C09}" type="datetimeFigureOut">
              <a:rPr lang="en-US" smtClean="0"/>
              <a:pPr/>
              <a:t>2/27/2023</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transition spd="slow">
    <p:push/>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transition spd="slow">
    <p:push/>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B6F15528-21DE-4FAA-801E-634DDDAF4B2B}"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2/27/2023</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transition spd="slow">
    <p:push/>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1D8BD707-D9CF-40AE-B4C6-C98DA3205C09}" type="datetimeFigureOut">
              <a:rPr lang="en-US" smtClean="0"/>
              <a:pPr/>
              <a:t>2/27/2023</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B6F15528-21DE-4FAA-801E-634DDDAF4B2B}"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push/>
  </p:transition>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tmp"/><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hatfix.com/blog/lewins-change-model/#:~:text=Lewin's%20change%20model%20is%20a,plan%20%26%20implement%20the%20required%20change" TargetMode="External"/><Relationship Id="rId3" Type="http://schemas.openxmlformats.org/officeDocument/2006/relationships/hyperlink" Target="https://en.wikipedia.org/wiki/Air_India#Privatisation" TargetMode="External"/><Relationship Id="rId7" Type="http://schemas.openxmlformats.org/officeDocument/2006/relationships/hyperlink" Target="https://psuwatch.com/national-news/here-is-what-will-happen-to-air-india-employees-after-privatisation#:~:text=Employees%20have%20been%20allowed%20to,as%20per%20the%20industry%20practice" TargetMode="External"/><Relationship Id="rId2" Type="http://schemas.openxmlformats.org/officeDocument/2006/relationships/hyperlink" Target="https://whatfix.com/blog/types-of-organizational-change/" TargetMode="External"/><Relationship Id="rId1" Type="http://schemas.openxmlformats.org/officeDocument/2006/relationships/slideLayout" Target="../slideLayouts/slideLayout2.xml"/><Relationship Id="rId6" Type="http://schemas.openxmlformats.org/officeDocument/2006/relationships/hyperlink" Target="https://blog.forumias.com/privatisation-of-air-india-explained-pointwise/#What_are_the_potential_implicationsimpacts_of_the_privatisation_of_Air_India" TargetMode="External"/><Relationship Id="rId5" Type="http://schemas.openxmlformats.org/officeDocument/2006/relationships/hyperlink" Target="https://www.legalserviceindia.com/legal/article-4672-privatization-of-air-india-it-s-legal-and-economic-impact.html" TargetMode="External"/><Relationship Id="rId4" Type="http://schemas.openxmlformats.org/officeDocument/2006/relationships/hyperlink" Target="https://www.wallstreetmojo.com/privatiz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191000" y="4953000"/>
            <a:ext cx="4920343" cy="1752600"/>
          </a:xfrm>
        </p:spPr>
        <p:txBody>
          <a:bodyPr>
            <a:normAutofit/>
          </a:bodyPr>
          <a:lstStyle/>
          <a:p>
            <a:r>
              <a:rPr lang="en-US" sz="2400" dirty="0">
                <a:solidFill>
                  <a:schemeClr val="tx1">
                    <a:lumMod val="50000"/>
                    <a:lumOff val="50000"/>
                  </a:schemeClr>
                </a:solidFill>
                <a:latin typeface="Times New Roman" pitchFamily="18" charset="0"/>
                <a:cs typeface="Times New Roman" pitchFamily="18" charset="0"/>
              </a:rPr>
              <a:t>Change and Stability Management</a:t>
            </a:r>
          </a:p>
        </p:txBody>
      </p:sp>
      <p:sp>
        <p:nvSpPr>
          <p:cNvPr id="2" name="Title 1"/>
          <p:cNvSpPr>
            <a:spLocks noGrp="1"/>
          </p:cNvSpPr>
          <p:nvPr>
            <p:ph type="ctrTitle"/>
          </p:nvPr>
        </p:nvSpPr>
        <p:spPr>
          <a:xfrm>
            <a:off x="4572000" y="2133600"/>
            <a:ext cx="4191000" cy="1470025"/>
          </a:xfrm>
        </p:spPr>
        <p:txBody>
          <a:bodyPr>
            <a:normAutofit/>
          </a:bodyPr>
          <a:lstStyle/>
          <a:p>
            <a:r>
              <a:rPr lang="en-US" sz="5400" dirty="0" smtClean="0">
                <a:latin typeface="Times New Roman" pitchFamily="18" charset="0"/>
                <a:cs typeface="Times New Roman" pitchFamily="18" charset="0"/>
              </a:rPr>
              <a:t>AIR INDIA</a:t>
            </a:r>
            <a:endParaRPr lang="en-US" sz="8800" dirty="0">
              <a:latin typeface="Times New Roman" pitchFamily="18" charset="0"/>
              <a:cs typeface="Times New Roman" pitchFamily="18" charset="0"/>
            </a:endParaRPr>
          </a:p>
        </p:txBody>
      </p:sp>
      <p:pic>
        <p:nvPicPr>
          <p:cNvPr id="7" name="Picture 6"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7943" y="159272"/>
            <a:ext cx="4239015" cy="1288528"/>
          </a:xfrm>
          <a:prstGeom prst="rect">
            <a:avLst/>
          </a:prstGeom>
        </p:spPr>
      </p:pic>
      <p:pic>
        <p:nvPicPr>
          <p:cNvPr id="1026" name="Picture 2" descr="C:\Program Files (x86)\Microsoft Office\MEDIA\CAGCAT10\j0149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 y="1124086"/>
            <a:ext cx="3690257" cy="53236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3914095"/>
      </p:ext>
    </p:extLst>
  </p:cSld>
  <p:clrMapOvr>
    <a:masterClrMapping/>
  </p:clrMapOvr>
  <p:transition spd="slow">
    <p:push/>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itchFamily="18" charset="0"/>
                <a:cs typeface="Times New Roman" pitchFamily="18" charset="0"/>
              </a:rPr>
              <a:t>What is </a:t>
            </a:r>
            <a:r>
              <a:rPr lang="en-US" sz="3600" dirty="0" smtClean="0">
                <a:latin typeface="Times New Roman" pitchFamily="18" charset="0"/>
                <a:cs typeface="Times New Roman" pitchFamily="18" charset="0"/>
              </a:rPr>
              <a:t>organizational </a:t>
            </a:r>
            <a:r>
              <a:rPr lang="en-US" sz="3600" dirty="0">
                <a:latin typeface="Times New Roman" pitchFamily="18" charset="0"/>
                <a:cs typeface="Times New Roman" pitchFamily="18" charset="0"/>
              </a:rPr>
              <a:t>change?</a:t>
            </a:r>
          </a:p>
        </p:txBody>
      </p:sp>
      <p:sp>
        <p:nvSpPr>
          <p:cNvPr id="3" name="Content Placeholder 2"/>
          <p:cNvSpPr>
            <a:spLocks noGrp="1"/>
          </p:cNvSpPr>
          <p:nvPr>
            <p:ph sz="quarter" idx="1"/>
          </p:nvPr>
        </p:nvSpPr>
        <p:spPr>
          <a:xfrm>
            <a:off x="152400" y="1527048"/>
            <a:ext cx="8839200" cy="5178552"/>
          </a:xfrm>
        </p:spPr>
        <p:txBody>
          <a:bodyPr>
            <a:normAutofit/>
          </a:bodyPr>
          <a:lstStyle/>
          <a:p>
            <a:pPr algn="just"/>
            <a:r>
              <a:rPr lang="en-US" sz="2000" dirty="0">
                <a:latin typeface="Times New Roman" pitchFamily="18" charset="0"/>
                <a:cs typeface="Times New Roman" pitchFamily="18" charset="0"/>
              </a:rPr>
              <a:t>Changes in an </a:t>
            </a:r>
            <a:r>
              <a:rPr lang="en-US" sz="2000" dirty="0" err="1">
                <a:latin typeface="Times New Roman" pitchFamily="18" charset="0"/>
                <a:cs typeface="Times New Roman" pitchFamily="18" charset="0"/>
              </a:rPr>
              <a:t>organisation</a:t>
            </a:r>
            <a:r>
              <a:rPr lang="en-US" sz="2000" dirty="0">
                <a:latin typeface="Times New Roman" pitchFamily="18" charset="0"/>
                <a:cs typeface="Times New Roman" pitchFamily="18" charset="0"/>
              </a:rPr>
              <a:t> that significantly affect it as a whole are referred to as </a:t>
            </a:r>
            <a:r>
              <a:rPr lang="en-US" sz="2000" dirty="0" err="1">
                <a:latin typeface="Times New Roman" pitchFamily="18" charset="0"/>
                <a:cs typeface="Times New Roman" pitchFamily="18" charset="0"/>
              </a:rPr>
              <a:t>organisational</a:t>
            </a:r>
            <a:r>
              <a:rPr lang="en-US" sz="2000" dirty="0">
                <a:latin typeface="Times New Roman" pitchFamily="18" charset="0"/>
                <a:cs typeface="Times New Roman" pitchFamily="18" charset="0"/>
              </a:rPr>
              <a:t> changes. Significant changes to the workforce, business objectives, service offerings, and operations are all seen as different types of </a:t>
            </a:r>
            <a:r>
              <a:rPr lang="en-US" sz="2000" dirty="0" err="1">
                <a:latin typeface="Times New Roman" pitchFamily="18" charset="0"/>
                <a:cs typeface="Times New Roman" pitchFamily="18" charset="0"/>
              </a:rPr>
              <a:t>organisational</a:t>
            </a:r>
            <a:r>
              <a:rPr lang="en-US" sz="2000" dirty="0">
                <a:latin typeface="Times New Roman" pitchFamily="18" charset="0"/>
                <a:cs typeface="Times New Roman" pitchFamily="18" charset="0"/>
              </a:rPr>
              <a:t> transformation</a:t>
            </a:r>
            <a:r>
              <a:rPr lang="en-US" sz="2000" dirty="0" smtClean="0">
                <a:latin typeface="Times New Roman" pitchFamily="18" charset="0"/>
                <a:cs typeface="Times New Roman" pitchFamily="18" charset="0"/>
              </a:rPr>
              <a:t>. Following are the six types of organizational change.</a:t>
            </a:r>
            <a:endParaRPr lang="en-US" sz="2000" dirty="0">
              <a:latin typeface="Times New Roman" pitchFamily="18" charset="0"/>
              <a:cs typeface="Times New Roman" pitchFamily="18" charset="0"/>
            </a:endParaRPr>
          </a:p>
          <a:p>
            <a:pPr algn="just"/>
            <a:endParaRPr lang="en-US" sz="1250" dirty="0"/>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2819400"/>
            <a:ext cx="2962688" cy="3886200"/>
          </a:xfrm>
          <a:prstGeom prst="rect">
            <a:avLst/>
          </a:prstGeom>
        </p:spPr>
      </p:pic>
      <p:sp>
        <p:nvSpPr>
          <p:cNvPr id="5" name="TextBox 4"/>
          <p:cNvSpPr txBox="1"/>
          <p:nvPr/>
        </p:nvSpPr>
        <p:spPr>
          <a:xfrm>
            <a:off x="3115088" y="2808514"/>
            <a:ext cx="5876512" cy="692497"/>
          </a:xfrm>
          <a:prstGeom prst="rect">
            <a:avLst/>
          </a:prstGeom>
          <a:noFill/>
        </p:spPr>
        <p:txBody>
          <a:bodyPr wrap="square" rtlCol="0">
            <a:spAutoFit/>
          </a:bodyPr>
          <a:lstStyle/>
          <a:p>
            <a:pPr algn="just"/>
            <a:r>
              <a:rPr lang="en-US" sz="1300" dirty="0"/>
              <a:t>Companies make strategic changes to their operations to meet objectives, gain competitive advantage in the market, or to response to opportunities or challenges in that market.</a:t>
            </a:r>
          </a:p>
        </p:txBody>
      </p:sp>
      <p:sp>
        <p:nvSpPr>
          <p:cNvPr id="7" name="TextBox 6"/>
          <p:cNvSpPr txBox="1"/>
          <p:nvPr/>
        </p:nvSpPr>
        <p:spPr>
          <a:xfrm>
            <a:off x="3104202" y="3501011"/>
            <a:ext cx="5876512" cy="492443"/>
          </a:xfrm>
          <a:prstGeom prst="rect">
            <a:avLst/>
          </a:prstGeom>
          <a:noFill/>
        </p:spPr>
        <p:txBody>
          <a:bodyPr wrap="square" rtlCol="0">
            <a:spAutoFit/>
          </a:bodyPr>
          <a:lstStyle/>
          <a:p>
            <a:pPr algn="just"/>
            <a:r>
              <a:rPr lang="en-US" sz="1300" dirty="0"/>
              <a:t>The implementation of new parental leave regulations or the hiring of new personnel are examples of people-centric </a:t>
            </a:r>
            <a:r>
              <a:rPr lang="en-US" sz="1300" dirty="0" err="1"/>
              <a:t>organisational</a:t>
            </a:r>
            <a:r>
              <a:rPr lang="en-US" sz="1300" dirty="0"/>
              <a:t> reform.</a:t>
            </a:r>
          </a:p>
        </p:txBody>
      </p:sp>
      <p:cxnSp>
        <p:nvCxnSpPr>
          <p:cNvPr id="13" name="Straight Connector 12"/>
          <p:cNvCxnSpPr/>
          <p:nvPr/>
        </p:nvCxnSpPr>
        <p:spPr>
          <a:xfrm>
            <a:off x="3104202" y="3501011"/>
            <a:ext cx="587651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a:endCxn id="3" idx="3"/>
          </p:cNvCxnSpPr>
          <p:nvPr/>
        </p:nvCxnSpPr>
        <p:spPr>
          <a:xfrm>
            <a:off x="3115088" y="4114800"/>
            <a:ext cx="5876512" cy="1524"/>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V="1">
            <a:off x="3104202" y="2808514"/>
            <a:ext cx="5887398" cy="10886"/>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3104202" y="4116324"/>
            <a:ext cx="5887398" cy="692497"/>
          </a:xfrm>
          <a:prstGeom prst="rect">
            <a:avLst/>
          </a:prstGeom>
          <a:noFill/>
        </p:spPr>
        <p:txBody>
          <a:bodyPr wrap="square" rtlCol="0">
            <a:spAutoFit/>
          </a:bodyPr>
          <a:lstStyle/>
          <a:p>
            <a:pPr algn="just"/>
            <a:r>
              <a:rPr lang="en-US" sz="1300" dirty="0"/>
              <a:t>Major changes to the management hierarchy, team structure, roles assigned to various departments, the chain of command, job structures, and administrative processes are examples of structural changes.</a:t>
            </a:r>
          </a:p>
        </p:txBody>
      </p:sp>
      <p:cxnSp>
        <p:nvCxnSpPr>
          <p:cNvPr id="20" name="Straight Connector 19"/>
          <p:cNvCxnSpPr>
            <a:stCxn id="4" idx="3"/>
          </p:cNvCxnSpPr>
          <p:nvPr/>
        </p:nvCxnSpPr>
        <p:spPr>
          <a:xfrm>
            <a:off x="3115088" y="4762500"/>
            <a:ext cx="5876512" cy="0"/>
          </a:xfrm>
          <a:prstGeom prst="line">
            <a:avLst/>
          </a:prstGeom>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3115088" y="4762500"/>
            <a:ext cx="5876512" cy="692497"/>
          </a:xfrm>
          <a:prstGeom prst="rect">
            <a:avLst/>
          </a:prstGeom>
          <a:noFill/>
        </p:spPr>
        <p:txBody>
          <a:bodyPr wrap="square" rtlCol="0">
            <a:spAutoFit/>
          </a:bodyPr>
          <a:lstStyle/>
          <a:p>
            <a:pPr algn="just"/>
            <a:r>
              <a:rPr lang="en-US" sz="1250" dirty="0"/>
              <a:t>Acquiring new technology and putting it into </a:t>
            </a:r>
            <a:r>
              <a:rPr lang="en-US" sz="1250" dirty="0" err="1"/>
              <a:t>practise</a:t>
            </a:r>
            <a:r>
              <a:rPr lang="en-US" sz="1250" dirty="0"/>
              <a:t> are the two main components of technology change management, which aims to increase productivity and profitability.</a:t>
            </a:r>
          </a:p>
        </p:txBody>
      </p:sp>
      <p:cxnSp>
        <p:nvCxnSpPr>
          <p:cNvPr id="23" name="Straight Connector 22"/>
          <p:cNvCxnSpPr/>
          <p:nvPr/>
        </p:nvCxnSpPr>
        <p:spPr>
          <a:xfrm flipV="1">
            <a:off x="3115088" y="5394498"/>
            <a:ext cx="5876512" cy="1"/>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3104202" y="5454997"/>
            <a:ext cx="5876512" cy="477054"/>
          </a:xfrm>
          <a:prstGeom prst="rect">
            <a:avLst/>
          </a:prstGeom>
          <a:noFill/>
        </p:spPr>
        <p:txBody>
          <a:bodyPr wrap="square" rtlCol="0">
            <a:spAutoFit/>
          </a:bodyPr>
          <a:lstStyle/>
          <a:p>
            <a:pPr algn="just"/>
            <a:r>
              <a:rPr lang="en-US" sz="1250" dirty="0"/>
              <a:t>Sudden change is described as a required response to unanticipated situations. Unexpected changes cannot be predicted, but they can be managed.</a:t>
            </a:r>
          </a:p>
        </p:txBody>
      </p:sp>
      <p:cxnSp>
        <p:nvCxnSpPr>
          <p:cNvPr id="32" name="Straight Connector 31"/>
          <p:cNvCxnSpPr/>
          <p:nvPr/>
        </p:nvCxnSpPr>
        <p:spPr>
          <a:xfrm>
            <a:off x="3115088" y="6057900"/>
            <a:ext cx="5876512" cy="0"/>
          </a:xfrm>
          <a:prstGeom prst="line">
            <a:avLst/>
          </a:prstGeom>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3104202" y="6057900"/>
            <a:ext cx="5887398" cy="669414"/>
          </a:xfrm>
          <a:prstGeom prst="rect">
            <a:avLst/>
          </a:prstGeom>
          <a:noFill/>
        </p:spPr>
        <p:txBody>
          <a:bodyPr wrap="square" rtlCol="0">
            <a:spAutoFit/>
          </a:bodyPr>
          <a:lstStyle/>
          <a:p>
            <a:pPr algn="just"/>
            <a:r>
              <a:rPr lang="en-US" sz="1250" dirty="0"/>
              <a:t>Remedial changes are reactionary. This kind of adjustment happens when an issue is found and a fix needs to be put in place. These adjustments are urgently needed since they are intended to address a problem.</a:t>
            </a:r>
          </a:p>
        </p:txBody>
      </p:sp>
    </p:spTree>
    <p:extLst>
      <p:ext uri="{BB962C8B-B14F-4D97-AF65-F5344CB8AC3E}">
        <p14:creationId xmlns:p14="http://schemas.microsoft.com/office/powerpoint/2010/main" val="2488870563"/>
      </p:ext>
    </p:extLst>
  </p:cSld>
  <p:clrMapOvr>
    <a:masterClrMapping/>
  </p:clrMapOvr>
  <p:transition spd="slow">
    <p:push/>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AIR INDIA</a:t>
            </a:r>
            <a:endParaRPr lang="en-US" dirty="0"/>
          </a:p>
        </p:txBody>
      </p:sp>
      <p:pic>
        <p:nvPicPr>
          <p:cNvPr id="6" name="Content Placeholder 5" descr="Screen Clipping"/>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6781800" y="5334000"/>
            <a:ext cx="2209800" cy="1371600"/>
          </a:xfrm>
        </p:spPr>
      </p:pic>
      <p:sp>
        <p:nvSpPr>
          <p:cNvPr id="7" name="TextBox 6"/>
          <p:cNvSpPr txBox="1"/>
          <p:nvPr/>
        </p:nvSpPr>
        <p:spPr>
          <a:xfrm>
            <a:off x="163286" y="1447800"/>
            <a:ext cx="8839200" cy="3939540"/>
          </a:xfrm>
          <a:prstGeom prst="rect">
            <a:avLst/>
          </a:prstGeom>
          <a:noFill/>
        </p:spPr>
        <p:txBody>
          <a:bodyPr wrap="square" rtlCol="0">
            <a:spAutoFit/>
          </a:bodyPr>
          <a:lstStyle/>
          <a:p>
            <a:r>
              <a:rPr lang="en-US" sz="1600" dirty="0" smtClean="0">
                <a:latin typeface="Times New Roman" pitchFamily="18" charset="0"/>
                <a:cs typeface="Times New Roman" pitchFamily="18" charset="0"/>
              </a:rPr>
              <a:t>                                  </a:t>
            </a:r>
            <a:r>
              <a:rPr lang="en-US" dirty="0" smtClean="0">
                <a:latin typeface="Times New Roman" pitchFamily="18" charset="0"/>
                <a:cs typeface="Times New Roman" pitchFamily="18" charset="0"/>
              </a:rPr>
              <a:t>J</a:t>
            </a:r>
            <a:r>
              <a:rPr lang="en-US" dirty="0">
                <a:latin typeface="Times New Roman" pitchFamily="18" charset="0"/>
                <a:cs typeface="Times New Roman" pitchFamily="18" charset="0"/>
              </a:rPr>
              <a:t>. R. D. Tata established Tata Airlines in 1932, and it was he who piloted the company's inaugural single-engine flight, which carried air mail from Karachi to Bombay and then on to Chennai. After the Second World War, it was renamed as Air India and became a public limited company</a:t>
            </a:r>
            <a:r>
              <a:rPr lang="en-US" dirty="0" smtClean="0">
                <a:latin typeface="Times New Roman" pitchFamily="18" charset="0"/>
                <a:cs typeface="Times New Roman" pitchFamily="18" charset="0"/>
              </a:rPr>
              <a:t>.</a:t>
            </a:r>
          </a:p>
          <a:p>
            <a:endParaRPr lang="en-US" sz="1600" dirty="0" smtClean="0">
              <a:latin typeface="Times New Roman" pitchFamily="18" charset="0"/>
              <a:cs typeface="Times New Roman" pitchFamily="18" charset="0"/>
            </a:endParaRPr>
          </a:p>
          <a:p>
            <a:pPr marL="285750" indent="-285750" algn="just">
              <a:buFont typeface="Arial" pitchFamily="34" charset="0"/>
              <a:buChar char="•"/>
            </a:pPr>
            <a:r>
              <a:rPr lang="en-US" dirty="0">
                <a:latin typeface="Times New Roman" pitchFamily="18" charset="0"/>
                <a:cs typeface="Times New Roman" pitchFamily="18" charset="0"/>
              </a:rPr>
              <a:t>The national airline of India, Air India, has its main office in New Delhi. After the Government of India, the previous owner of Air India Limited, concluded the transaction, </a:t>
            </a:r>
            <a:r>
              <a:rPr lang="en-US" dirty="0" err="1">
                <a:latin typeface="Times New Roman" pitchFamily="18" charset="0"/>
                <a:cs typeface="Times New Roman" pitchFamily="18" charset="0"/>
              </a:rPr>
              <a:t>Talace</a:t>
            </a:r>
            <a:r>
              <a:rPr lang="en-US" dirty="0">
                <a:latin typeface="Times New Roman" pitchFamily="18" charset="0"/>
                <a:cs typeface="Times New Roman" pitchFamily="18" charset="0"/>
              </a:rPr>
              <a:t> </a:t>
            </a:r>
            <a:r>
              <a:rPr lang="en-US" dirty="0" err="1" smtClean="0">
                <a:latin typeface="Times New Roman" pitchFamily="18" charset="0"/>
                <a:cs typeface="Times New Roman" pitchFamily="18" charset="0"/>
              </a:rPr>
              <a:t>Pvt</a:t>
            </a:r>
            <a:r>
              <a:rPr lang="en-US" dirty="0" smtClean="0">
                <a:latin typeface="Times New Roman" pitchFamily="18" charset="0"/>
                <a:cs typeface="Times New Roman" pitchFamily="18" charset="0"/>
              </a:rPr>
              <a:t> Ltd, </a:t>
            </a:r>
            <a:r>
              <a:rPr lang="en-US" dirty="0">
                <a:latin typeface="Times New Roman" pitchFamily="18" charset="0"/>
                <a:cs typeface="Times New Roman" pitchFamily="18" charset="0"/>
              </a:rPr>
              <a:t>a wholly owned subsidiary of Tata Sons, now owns it</a:t>
            </a:r>
            <a:r>
              <a:rPr lang="en-US" dirty="0" smtClean="0">
                <a:latin typeface="Times New Roman" pitchFamily="18" charset="0"/>
                <a:cs typeface="Times New Roman" pitchFamily="18" charset="0"/>
              </a:rPr>
              <a:t>.</a:t>
            </a:r>
          </a:p>
          <a:p>
            <a:pPr marL="285750" indent="-285750" algn="just">
              <a:buFont typeface="Arial" pitchFamily="34" charset="0"/>
              <a:buChar char="•"/>
            </a:pPr>
            <a:r>
              <a:rPr lang="en-US" dirty="0" smtClean="0">
                <a:latin typeface="Times New Roman" pitchFamily="18" charset="0"/>
                <a:cs typeface="Times New Roman" pitchFamily="18" charset="0"/>
              </a:rPr>
              <a:t> </a:t>
            </a:r>
            <a:r>
              <a:rPr lang="en-US" dirty="0">
                <a:latin typeface="Times New Roman" pitchFamily="18" charset="0"/>
                <a:cs typeface="Times New Roman" pitchFamily="18" charset="0"/>
              </a:rPr>
              <a:t>A fleet of 102 local and international destinations are served by Air India's fleet of Airbus and Boeing aircraft. The airline's hub and numerous focal cities around India are located at Indira Gandhi International Airport in New Delhi</a:t>
            </a:r>
            <a:r>
              <a:rPr lang="en-US" dirty="0" smtClean="0">
                <a:latin typeface="Times New Roman" pitchFamily="18" charset="0"/>
                <a:cs typeface="Times New Roman" pitchFamily="18" charset="0"/>
              </a:rPr>
              <a:t>.</a:t>
            </a:r>
          </a:p>
          <a:p>
            <a:pPr marL="285750" indent="-285750" algn="just">
              <a:buFont typeface="Arial" pitchFamily="34" charset="0"/>
              <a:buChar char="•"/>
            </a:pPr>
            <a:r>
              <a:rPr lang="en-US" dirty="0" smtClean="0">
                <a:latin typeface="Times New Roman" pitchFamily="18" charset="0"/>
                <a:cs typeface="Times New Roman" pitchFamily="18" charset="0"/>
              </a:rPr>
              <a:t>With </a:t>
            </a:r>
            <a:r>
              <a:rPr lang="en-US" dirty="0">
                <a:latin typeface="Times New Roman" pitchFamily="18" charset="0"/>
                <a:cs typeface="Times New Roman" pitchFamily="18" charset="0"/>
              </a:rPr>
              <a:t>an 18.6% market share, Air India is the biggest foreign airline operating from India. Air India offers service to more than 60 international locations on five continents. On July 11, 2014, the airline joined Star Alliance as its 27th member</a:t>
            </a:r>
            <a:r>
              <a:rPr lang="en-US" dirty="0" smtClean="0">
                <a:latin typeface="Times New Roman" pitchFamily="18" charset="0"/>
                <a:cs typeface="Times New Roman" pitchFamily="18" charset="0"/>
              </a:rPr>
              <a:t>.</a:t>
            </a:r>
          </a:p>
        </p:txBody>
      </p:sp>
      <p:pic>
        <p:nvPicPr>
          <p:cNvPr id="8" name="Picture 7"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172" y="185058"/>
            <a:ext cx="1757806" cy="1524000"/>
          </a:xfrm>
          <a:prstGeom prst="rect">
            <a:avLst/>
          </a:prstGeom>
        </p:spPr>
      </p:pic>
      <p:pic>
        <p:nvPicPr>
          <p:cNvPr id="2050" name="Picture 2" descr="C:\Users\baps\AppData\Local\Microsoft\Windows\INetCache\IE\7EJ6ULC8\FlightPathPark-7[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172" y="5715000"/>
            <a:ext cx="6607628" cy="99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8855644"/>
      </p:ext>
    </p:extLst>
  </p:cSld>
  <p:clrMapOvr>
    <a:masterClrMapping/>
  </p:clrMapOvr>
  <p:transition spd="slow">
    <p:push/>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Privatization</a:t>
            </a:r>
            <a:endParaRPr lang="en-US" dirty="0"/>
          </a:p>
        </p:txBody>
      </p:sp>
      <p:sp>
        <p:nvSpPr>
          <p:cNvPr id="3" name="Content Placeholder 2"/>
          <p:cNvSpPr>
            <a:spLocks noGrp="1"/>
          </p:cNvSpPr>
          <p:nvPr>
            <p:ph sz="quarter" idx="1"/>
          </p:nvPr>
        </p:nvSpPr>
        <p:spPr/>
        <p:txBody>
          <a:bodyPr>
            <a:normAutofit/>
          </a:bodyPr>
          <a:lstStyle/>
          <a:p>
            <a:r>
              <a:rPr lang="en-US" sz="1800" dirty="0">
                <a:latin typeface="Times New Roman" pitchFamily="18" charset="0"/>
                <a:cs typeface="Times New Roman" pitchFamily="18" charset="0"/>
              </a:rPr>
              <a:t>The conversion of publicly owned or publicly operated means of production to private ownership or management is known as </a:t>
            </a:r>
            <a:r>
              <a:rPr lang="en-US" sz="1800" dirty="0" smtClean="0">
                <a:latin typeface="Times New Roman" pitchFamily="18" charset="0"/>
                <a:cs typeface="Times New Roman" pitchFamily="18" charset="0"/>
              </a:rPr>
              <a:t>privatization. </a:t>
            </a:r>
            <a:r>
              <a:rPr lang="en-US" sz="1800" dirty="0">
                <a:latin typeface="Times New Roman" pitchFamily="18" charset="0"/>
                <a:cs typeface="Times New Roman" pitchFamily="18" charset="0"/>
              </a:rPr>
              <a:t>Typically, the justification for this move is that since privately owned businesses are subject to the market's discipline, they will be more effective</a:t>
            </a:r>
            <a:r>
              <a:rPr lang="en-US" sz="1800" dirty="0" smtClean="0">
                <a:latin typeface="Times New Roman" pitchFamily="18" charset="0"/>
                <a:cs typeface="Times New Roman" pitchFamily="18" charset="0"/>
              </a:rPr>
              <a:t>.</a:t>
            </a:r>
          </a:p>
          <a:p>
            <a:endParaRPr lang="en-US" sz="1800" dirty="0" smtClean="0">
              <a:latin typeface="Times New Roman" pitchFamily="18" charset="0"/>
              <a:cs typeface="Times New Roman" pitchFamily="18" charset="0"/>
            </a:endParaRPr>
          </a:p>
          <a:p>
            <a:r>
              <a:rPr lang="en-US" sz="1800" dirty="0" smtClean="0">
                <a:latin typeface="Times New Roman" pitchFamily="18" charset="0"/>
                <a:cs typeface="Times New Roman" pitchFamily="18" charset="0"/>
              </a:rPr>
              <a:t>In </a:t>
            </a:r>
            <a:r>
              <a:rPr lang="en-US" sz="1800" dirty="0">
                <a:latin typeface="Times New Roman" pitchFamily="18" charset="0"/>
                <a:cs typeface="Times New Roman" pitchFamily="18" charset="0"/>
              </a:rPr>
              <a:t>several industries, </a:t>
            </a:r>
            <a:r>
              <a:rPr lang="en-US" sz="1800" dirty="0" smtClean="0">
                <a:latin typeface="Times New Roman" pitchFamily="18" charset="0"/>
                <a:cs typeface="Times New Roman" pitchFamily="18" charset="0"/>
              </a:rPr>
              <a:t>privatizing </a:t>
            </a:r>
            <a:r>
              <a:rPr lang="en-US" sz="1800" dirty="0">
                <a:latin typeface="Times New Roman" pitchFamily="18" charset="0"/>
                <a:cs typeface="Times New Roman" pitchFamily="18" charset="0"/>
              </a:rPr>
              <a:t>entities is a prevalent </a:t>
            </a:r>
            <a:r>
              <a:rPr lang="en-US" sz="1800" dirty="0" smtClean="0">
                <a:latin typeface="Times New Roman" pitchFamily="18" charset="0"/>
                <a:cs typeface="Times New Roman" pitchFamily="18" charset="0"/>
              </a:rPr>
              <a:t>practice. </a:t>
            </a:r>
            <a:r>
              <a:rPr lang="en-US" sz="1800" dirty="0">
                <a:latin typeface="Times New Roman" pitchFamily="18" charset="0"/>
                <a:cs typeface="Times New Roman" pitchFamily="18" charset="0"/>
              </a:rPr>
              <a:t>The </a:t>
            </a:r>
            <a:r>
              <a:rPr lang="en-US" sz="1800" dirty="0" smtClean="0">
                <a:latin typeface="Times New Roman" pitchFamily="18" charset="0"/>
                <a:cs typeface="Times New Roman" pitchFamily="18" charset="0"/>
              </a:rPr>
              <a:t>privatization </a:t>
            </a:r>
            <a:r>
              <a:rPr lang="en-US" sz="1800" dirty="0">
                <a:latin typeface="Times New Roman" pitchFamily="18" charset="0"/>
                <a:cs typeface="Times New Roman" pitchFamily="18" charset="0"/>
              </a:rPr>
              <a:t>of banks, health care services, etc., however, is the most typical. Governments transfer their ownership, management, and control rights to private entities for a variety of reasons including Boost performance, improved revenue generation and enhanced competition, no outside influences ,diversified modes of </a:t>
            </a:r>
            <a:r>
              <a:rPr lang="en-US" sz="1800" dirty="0" smtClean="0">
                <a:latin typeface="Times New Roman" pitchFamily="18" charset="0"/>
                <a:cs typeface="Times New Roman" pitchFamily="18" charset="0"/>
              </a:rPr>
              <a:t>operation</a:t>
            </a:r>
          </a:p>
          <a:p>
            <a:endParaRPr lang="en-US" sz="1600" dirty="0" smtClean="0">
              <a:latin typeface="Times New Roman" pitchFamily="18" charset="0"/>
              <a:cs typeface="Times New Roman" pitchFamily="18" charset="0"/>
            </a:endParaRPr>
          </a:p>
          <a:p>
            <a:endParaRPr lang="en-US" sz="1600" dirty="0">
              <a:latin typeface="Times New Roman" pitchFamily="18" charset="0"/>
              <a:cs typeface="Times New Roman" pitchFamily="18" charset="0"/>
            </a:endParaRPr>
          </a:p>
        </p:txBody>
      </p:sp>
      <p:pic>
        <p:nvPicPr>
          <p:cNvPr id="3074" name="Picture 2" descr="C:\Users\baps\AppData\Local\Microsoft\Windows\INetCache\IE\V1ONOR8W\Image-Courtesy-StockFresh-350x17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4572000"/>
            <a:ext cx="5772150" cy="1666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2116857"/>
      </p:ext>
    </p:extLst>
  </p:cSld>
  <p:clrMapOvr>
    <a:masterClrMapping/>
  </p:clrMapOvr>
  <p:transition spd="slow">
    <p:push/>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itchFamily="18" charset="0"/>
                <a:cs typeface="Times New Roman" pitchFamily="18" charset="0"/>
              </a:rPr>
              <a:t>Reason for Privatization of  Air India</a:t>
            </a:r>
            <a:r>
              <a:rPr lang="en-US" sz="3600" dirty="0" smtClean="0">
                <a:latin typeface="Times New Roman" pitchFamily="18" charset="0"/>
                <a:cs typeface="Times New Roman" pitchFamily="18" charset="0"/>
              </a:rPr>
              <a:t>:</a:t>
            </a:r>
            <a:endParaRPr lang="en-US" dirty="0"/>
          </a:p>
        </p:txBody>
      </p:sp>
      <p:sp>
        <p:nvSpPr>
          <p:cNvPr id="3" name="Content Placeholder 2"/>
          <p:cNvSpPr>
            <a:spLocks noGrp="1"/>
          </p:cNvSpPr>
          <p:nvPr>
            <p:ph sz="quarter" idx="1"/>
          </p:nvPr>
        </p:nvSpPr>
        <p:spPr/>
        <p:txBody>
          <a:bodyPr>
            <a:normAutofit lnSpcReduction="10000"/>
          </a:bodyPr>
          <a:lstStyle/>
          <a:p>
            <a:r>
              <a:rPr lang="en-US" sz="1800" dirty="0" smtClean="0">
                <a:latin typeface="Times New Roman" pitchFamily="18" charset="0"/>
                <a:cs typeface="Times New Roman" pitchFamily="18" charset="0"/>
              </a:rPr>
              <a:t>Air </a:t>
            </a:r>
            <a:r>
              <a:rPr lang="en-US" sz="1800" dirty="0">
                <a:latin typeface="Times New Roman" pitchFamily="18" charset="0"/>
                <a:cs typeface="Times New Roman" pitchFamily="18" charset="0"/>
              </a:rPr>
              <a:t>India struggled to maintain its competitiveness once India started permitting commercial carriers in 1994. </a:t>
            </a:r>
            <a:endParaRPr lang="en-US" sz="1800" dirty="0" smtClean="0">
              <a:latin typeface="Times New Roman" pitchFamily="18" charset="0"/>
              <a:cs typeface="Times New Roman" pitchFamily="18" charset="0"/>
            </a:endParaRPr>
          </a:p>
          <a:p>
            <a:r>
              <a:rPr lang="en-US" sz="1800" dirty="0" smtClean="0">
                <a:latin typeface="Times New Roman" pitchFamily="18" charset="0"/>
                <a:cs typeface="Times New Roman" pitchFamily="18" charset="0"/>
              </a:rPr>
              <a:t>The </a:t>
            </a:r>
            <a:r>
              <a:rPr lang="en-US" sz="1800" dirty="0">
                <a:latin typeface="Times New Roman" pitchFamily="18" charset="0"/>
                <a:cs typeface="Times New Roman" pitchFamily="18" charset="0"/>
              </a:rPr>
              <a:t>company maintained a large fleet and workforce despite suffering a considerable loss in market share. It started to experience losses in 2007 and ultimately merged with Indian Airlines to become National Aviation Corporation of India Ltd., which was later given the name Air India Ltd. in 2010. </a:t>
            </a:r>
            <a:endParaRPr lang="en-US" sz="1800" dirty="0" smtClean="0">
              <a:latin typeface="Times New Roman" pitchFamily="18" charset="0"/>
              <a:cs typeface="Times New Roman" pitchFamily="18" charset="0"/>
            </a:endParaRPr>
          </a:p>
          <a:p>
            <a:pPr marL="285750" indent="-285750" algn="just">
              <a:buFont typeface="Arial" pitchFamily="34" charset="0"/>
              <a:buChar char="•"/>
            </a:pPr>
            <a:r>
              <a:rPr lang="en-US" sz="1800" dirty="0" smtClean="0">
                <a:latin typeface="Times New Roman" pitchFamily="18" charset="0"/>
                <a:cs typeface="Times New Roman" pitchFamily="18" charset="0"/>
              </a:rPr>
              <a:t>The privatization </a:t>
            </a:r>
            <a:r>
              <a:rPr lang="en-US" sz="1800" dirty="0">
                <a:latin typeface="Times New Roman" pitchFamily="18" charset="0"/>
                <a:cs typeface="Times New Roman" pitchFamily="18" charset="0"/>
              </a:rPr>
              <a:t>of Air India was approved by the Indian government on June 28, 2017. The government hoped to finish the selling process by the end of 2018, therefore the EOI said that the new owner would have to take on a $4.2 billion debt and that a bid would need to be filed by mid-May. Nevertheless, no private companies expressed interest in purchasing the indebted airline.</a:t>
            </a:r>
          </a:p>
          <a:p>
            <a:pPr marL="285750" indent="-285750" algn="just">
              <a:buFont typeface="Arial" pitchFamily="34" charset="0"/>
              <a:buChar char="•"/>
            </a:pPr>
            <a:r>
              <a:rPr lang="en-US" sz="1800" dirty="0">
                <a:latin typeface="Times New Roman" pitchFamily="18" charset="0"/>
                <a:cs typeface="Times New Roman" pitchFamily="18" charset="0"/>
              </a:rPr>
              <a:t>The Government chose to sell a 100% portion of the airline after previous </a:t>
            </a:r>
            <a:r>
              <a:rPr lang="en-US" sz="1800" dirty="0" smtClean="0">
                <a:latin typeface="Times New Roman" pitchFamily="18" charset="0"/>
                <a:cs typeface="Times New Roman" pitchFamily="18" charset="0"/>
              </a:rPr>
              <a:t>attempts </a:t>
            </a:r>
            <a:r>
              <a:rPr lang="en-US" sz="1800" dirty="0">
                <a:latin typeface="Times New Roman" pitchFamily="18" charset="0"/>
                <a:cs typeface="Times New Roman" pitchFamily="18" charset="0"/>
              </a:rPr>
              <a:t>to sell it failed. Ultimately, </a:t>
            </a:r>
            <a:r>
              <a:rPr lang="en-US" sz="1800" dirty="0" err="1">
                <a:latin typeface="Times New Roman" pitchFamily="18" charset="0"/>
                <a:cs typeface="Times New Roman" pitchFamily="18" charset="0"/>
              </a:rPr>
              <a:t>Talace</a:t>
            </a:r>
            <a:r>
              <a:rPr lang="en-US" sz="1800" dirty="0">
                <a:latin typeface="Times New Roman" pitchFamily="18" charset="0"/>
                <a:cs typeface="Times New Roman" pitchFamily="18" charset="0"/>
              </a:rPr>
              <a:t> </a:t>
            </a:r>
            <a:r>
              <a:rPr lang="en-US" sz="1800" dirty="0" err="1">
                <a:latin typeface="Times New Roman" pitchFamily="18" charset="0"/>
                <a:cs typeface="Times New Roman" pitchFamily="18" charset="0"/>
              </a:rPr>
              <a:t>Pvt</a:t>
            </a:r>
            <a:r>
              <a:rPr lang="en-US" sz="1800" dirty="0">
                <a:latin typeface="Times New Roman" pitchFamily="18" charset="0"/>
                <a:cs typeface="Times New Roman" pitchFamily="18" charset="0"/>
              </a:rPr>
              <a:t> LTD purchased Air India </a:t>
            </a:r>
            <a:r>
              <a:rPr lang="en-US" sz="1800" dirty="0" smtClean="0">
                <a:latin typeface="Times New Roman" pitchFamily="18" charset="0"/>
                <a:cs typeface="Times New Roman" pitchFamily="18" charset="0"/>
              </a:rPr>
              <a:t>on October </a:t>
            </a:r>
            <a:r>
              <a:rPr lang="en-US" sz="1800" dirty="0">
                <a:latin typeface="Times New Roman" pitchFamily="18" charset="0"/>
                <a:cs typeface="Times New Roman" pitchFamily="18" charset="0"/>
              </a:rPr>
              <a:t>8 for $2.3 billion. The transfer of ownership of the airline to Tata Group </a:t>
            </a:r>
            <a:r>
              <a:rPr lang="en-US" sz="1800" dirty="0" smtClean="0">
                <a:latin typeface="Times New Roman" pitchFamily="18" charset="0"/>
                <a:cs typeface="Times New Roman" pitchFamily="18" charset="0"/>
              </a:rPr>
              <a:t>took </a:t>
            </a:r>
            <a:r>
              <a:rPr lang="en-US" sz="1800" dirty="0">
                <a:latin typeface="Times New Roman" pitchFamily="18" charset="0"/>
                <a:cs typeface="Times New Roman" pitchFamily="18" charset="0"/>
              </a:rPr>
              <a:t>place on January 27, 2022. Later in May 2022, following its </a:t>
            </a:r>
            <a:r>
              <a:rPr lang="en-US" sz="1800" dirty="0" smtClean="0">
                <a:latin typeface="Times New Roman" pitchFamily="18" charset="0"/>
                <a:cs typeface="Times New Roman" pitchFamily="18" charset="0"/>
              </a:rPr>
              <a:t>re-privatization, Tata </a:t>
            </a:r>
            <a:r>
              <a:rPr lang="en-US" sz="1800" dirty="0">
                <a:latin typeface="Times New Roman" pitchFamily="18" charset="0"/>
                <a:cs typeface="Times New Roman" pitchFamily="18" charset="0"/>
              </a:rPr>
              <a:t>Sons named Campbell Wilson as Air India's CEO and MD.</a:t>
            </a:r>
          </a:p>
          <a:p>
            <a:pPr marL="285750" indent="-285750">
              <a:buFont typeface="Arial" pitchFamily="34" charset="0"/>
              <a:buChar char="•"/>
            </a:pPr>
            <a:endParaRPr lang="en-US" sz="2000" dirty="0">
              <a:latin typeface="Times New Roman" pitchFamily="18" charset="0"/>
              <a:cs typeface="Times New Roman" pitchFamily="18" charset="0"/>
            </a:endParaRPr>
          </a:p>
          <a:p>
            <a:endParaRPr lang="en-US" sz="1800" dirty="0"/>
          </a:p>
        </p:txBody>
      </p:sp>
      <p:sp>
        <p:nvSpPr>
          <p:cNvPr id="4" name="TextBox 3"/>
          <p:cNvSpPr txBox="1"/>
          <p:nvPr/>
        </p:nvSpPr>
        <p:spPr>
          <a:xfrm>
            <a:off x="5867400" y="6019800"/>
            <a:ext cx="3048000" cy="369332"/>
          </a:xfrm>
          <a:prstGeom prst="rect">
            <a:avLst/>
          </a:prstGeom>
          <a:noFill/>
        </p:spPr>
        <p:txBody>
          <a:bodyPr wrap="square" rtlCol="0">
            <a:spAutoFit/>
          </a:bodyPr>
          <a:lstStyle/>
          <a:p>
            <a:r>
              <a:rPr lang="en-US" dirty="0" smtClean="0">
                <a:solidFill>
                  <a:schemeClr val="tx2">
                    <a:lumMod val="75000"/>
                  </a:schemeClr>
                </a:solidFill>
              </a:rPr>
              <a:t>(Driver of Change – Losses)</a:t>
            </a:r>
            <a:endParaRPr lang="en-US" dirty="0">
              <a:solidFill>
                <a:schemeClr val="tx2">
                  <a:lumMod val="75000"/>
                </a:schemeClr>
              </a:solidFill>
            </a:endParaRPr>
          </a:p>
        </p:txBody>
      </p:sp>
    </p:spTree>
    <p:extLst>
      <p:ext uri="{BB962C8B-B14F-4D97-AF65-F5344CB8AC3E}">
        <p14:creationId xmlns:p14="http://schemas.microsoft.com/office/powerpoint/2010/main" val="749999434"/>
      </p:ext>
    </p:extLst>
  </p:cSld>
  <p:clrMapOvr>
    <a:masterClrMapping/>
  </p:clrMapOvr>
  <p:transition spd="slow">
    <p:push/>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Economic Impact Of </a:t>
            </a:r>
            <a:r>
              <a:rPr lang="en-US" dirty="0" smtClean="0"/>
              <a:t>Privatization</a:t>
            </a:r>
            <a:endParaRPr lang="en-US" dirty="0"/>
          </a:p>
        </p:txBody>
      </p:sp>
      <p:sp>
        <p:nvSpPr>
          <p:cNvPr id="3" name="Content Placeholder 2"/>
          <p:cNvSpPr>
            <a:spLocks noGrp="1"/>
          </p:cNvSpPr>
          <p:nvPr>
            <p:ph sz="quarter" idx="1"/>
          </p:nvPr>
        </p:nvSpPr>
        <p:spPr/>
        <p:txBody>
          <a:bodyPr>
            <a:normAutofit lnSpcReduction="10000"/>
          </a:bodyPr>
          <a:lstStyle/>
          <a:p>
            <a:pPr marL="0" indent="0">
              <a:buNone/>
            </a:pPr>
            <a:r>
              <a:rPr lang="en-US" sz="2000" dirty="0">
                <a:latin typeface="Times New Roman" pitchFamily="18" charset="0"/>
                <a:cs typeface="Times New Roman" pitchFamily="18" charset="0"/>
              </a:rPr>
              <a:t>Positive Impact : </a:t>
            </a:r>
            <a:endParaRPr lang="en-US" sz="2000" dirty="0" smtClean="0">
              <a:latin typeface="Times New Roman" pitchFamily="18" charset="0"/>
              <a:cs typeface="Times New Roman" pitchFamily="18" charset="0"/>
            </a:endParaRPr>
          </a:p>
          <a:p>
            <a:r>
              <a:rPr lang="en-US" sz="1600" dirty="0" smtClean="0">
                <a:latin typeface="Times New Roman" pitchFamily="18" charset="0"/>
                <a:cs typeface="Times New Roman" pitchFamily="18" charset="0"/>
              </a:rPr>
              <a:t>After </a:t>
            </a:r>
            <a:r>
              <a:rPr lang="en-US" sz="1600" dirty="0">
                <a:latin typeface="Times New Roman" pitchFamily="18" charset="0"/>
                <a:cs typeface="Times New Roman" pitchFamily="18" charset="0"/>
              </a:rPr>
              <a:t>being </a:t>
            </a:r>
            <a:r>
              <a:rPr lang="en-US" sz="1600" dirty="0" err="1">
                <a:latin typeface="Times New Roman" pitchFamily="18" charset="0"/>
                <a:cs typeface="Times New Roman" pitchFamily="18" charset="0"/>
              </a:rPr>
              <a:t>privatised</a:t>
            </a:r>
            <a:r>
              <a:rPr lang="en-US" sz="1600" dirty="0">
                <a:latin typeface="Times New Roman" pitchFamily="18" charset="0"/>
                <a:cs typeface="Times New Roman" pitchFamily="18" charset="0"/>
              </a:rPr>
              <a:t>, there is a good chance that Air India will be restarted. The privately owned aviation industry faces fierce competition. </a:t>
            </a:r>
            <a:endParaRPr lang="en-US" sz="1600" dirty="0" smtClean="0">
              <a:latin typeface="Times New Roman" pitchFamily="18" charset="0"/>
              <a:cs typeface="Times New Roman" pitchFamily="18" charset="0"/>
            </a:endParaRPr>
          </a:p>
          <a:p>
            <a:r>
              <a:rPr lang="en-US" sz="1600" dirty="0">
                <a:latin typeface="Times New Roman" pitchFamily="18" charset="0"/>
                <a:cs typeface="Times New Roman" pitchFamily="18" charset="0"/>
              </a:rPr>
              <a:t>The </a:t>
            </a:r>
            <a:r>
              <a:rPr lang="en-US" sz="1600" dirty="0" err="1">
                <a:latin typeface="Times New Roman" pitchFamily="18" charset="0"/>
                <a:cs typeface="Times New Roman" pitchFamily="18" charset="0"/>
              </a:rPr>
              <a:t>privatisation</a:t>
            </a:r>
            <a:r>
              <a:rPr lang="en-US" sz="1600" dirty="0">
                <a:latin typeface="Times New Roman" pitchFamily="18" charset="0"/>
                <a:cs typeface="Times New Roman" pitchFamily="18" charset="0"/>
              </a:rPr>
              <a:t> of Air India is a great indication for the government's larger disinvestment drive.</a:t>
            </a:r>
            <a:endParaRPr lang="en-US" sz="1600" dirty="0" smtClean="0">
              <a:latin typeface="Times New Roman" pitchFamily="18" charset="0"/>
              <a:cs typeface="Times New Roman" pitchFamily="18" charset="0"/>
            </a:endParaRPr>
          </a:p>
          <a:p>
            <a:r>
              <a:rPr lang="en-US" sz="1600" dirty="0" smtClean="0">
                <a:latin typeface="Times New Roman" pitchFamily="18" charset="0"/>
                <a:cs typeface="Times New Roman" pitchFamily="18" charset="0"/>
              </a:rPr>
              <a:t>The </a:t>
            </a:r>
            <a:r>
              <a:rPr lang="en-US" sz="1600" dirty="0">
                <a:latin typeface="Times New Roman" pitchFamily="18" charset="0"/>
                <a:cs typeface="Times New Roman" pitchFamily="18" charset="0"/>
              </a:rPr>
              <a:t>government lacks the necessary resources and technology to compete with the private firm, which is more efficient in terms of technology, resources, etc. So, the government's decision to </a:t>
            </a:r>
            <a:r>
              <a:rPr lang="en-US" sz="1600" dirty="0" err="1">
                <a:latin typeface="Times New Roman" pitchFamily="18" charset="0"/>
                <a:cs typeface="Times New Roman" pitchFamily="18" charset="0"/>
              </a:rPr>
              <a:t>privatise</a:t>
            </a:r>
            <a:r>
              <a:rPr lang="en-US" sz="1600" dirty="0">
                <a:latin typeface="Times New Roman" pitchFamily="18" charset="0"/>
                <a:cs typeface="Times New Roman" pitchFamily="18" charset="0"/>
              </a:rPr>
              <a:t> this airline was both audacious and essential</a:t>
            </a:r>
            <a:r>
              <a:rPr lang="en-US" sz="1600" dirty="0" smtClean="0">
                <a:latin typeface="Times New Roman" pitchFamily="18" charset="0"/>
                <a:cs typeface="Times New Roman" pitchFamily="18" charset="0"/>
              </a:rPr>
              <a:t>.</a:t>
            </a:r>
          </a:p>
          <a:p>
            <a:r>
              <a:rPr lang="en-US" sz="1600" dirty="0">
                <a:latin typeface="Times New Roman" pitchFamily="18" charset="0"/>
                <a:cs typeface="Times New Roman" pitchFamily="18" charset="0"/>
              </a:rPr>
              <a:t>Absence of political influence: Political interference is inevitable given that the government manages the public sector industries. Air India experienced a similar situation. Under political duress, a number of decisions were made without taking into account how they might affect the business and its employees. This will end with </a:t>
            </a:r>
            <a:r>
              <a:rPr lang="en-US" sz="1600" dirty="0" err="1">
                <a:latin typeface="Times New Roman" pitchFamily="18" charset="0"/>
                <a:cs typeface="Times New Roman" pitchFamily="18" charset="0"/>
              </a:rPr>
              <a:t>privatisation</a:t>
            </a:r>
            <a:r>
              <a:rPr lang="en-US" sz="1600" dirty="0" smtClean="0">
                <a:latin typeface="Times New Roman" pitchFamily="18" charset="0"/>
                <a:cs typeface="Times New Roman" pitchFamily="18" charset="0"/>
              </a:rPr>
              <a:t>.</a:t>
            </a:r>
          </a:p>
          <a:p>
            <a:endParaRPr lang="en-US" sz="1600" dirty="0">
              <a:latin typeface="Times New Roman" pitchFamily="18" charset="0"/>
              <a:cs typeface="Times New Roman" pitchFamily="18" charset="0"/>
            </a:endParaRPr>
          </a:p>
          <a:p>
            <a:pPr marL="0" indent="0">
              <a:buNone/>
            </a:pPr>
            <a:r>
              <a:rPr lang="en-US" sz="2000" dirty="0" smtClean="0">
                <a:latin typeface="Times New Roman" pitchFamily="18" charset="0"/>
                <a:cs typeface="Times New Roman" pitchFamily="18" charset="0"/>
              </a:rPr>
              <a:t>Negative Impact : </a:t>
            </a:r>
          </a:p>
          <a:p>
            <a:r>
              <a:rPr lang="en-US" sz="1600" dirty="0">
                <a:latin typeface="Times New Roman" pitchFamily="18" charset="0"/>
                <a:cs typeface="Times New Roman" pitchFamily="18" charset="0"/>
              </a:rPr>
              <a:t>A complete lack of official oversight could result in the formation of a monopoly. There still needs to be some sort of governmental legislation in place to stop this</a:t>
            </a:r>
            <a:r>
              <a:rPr lang="en-US" sz="1600" dirty="0" smtClean="0">
                <a:latin typeface="Times New Roman" pitchFamily="18" charset="0"/>
                <a:cs typeface="Times New Roman" pitchFamily="18" charset="0"/>
              </a:rPr>
              <a:t>.</a:t>
            </a:r>
          </a:p>
          <a:p>
            <a:r>
              <a:rPr lang="en-US" sz="1600" dirty="0" smtClean="0">
                <a:latin typeface="Times New Roman" pitchFamily="18" charset="0"/>
                <a:cs typeface="Times New Roman" pitchFamily="18" charset="0"/>
              </a:rPr>
              <a:t>Rise </a:t>
            </a:r>
            <a:r>
              <a:rPr lang="en-US" sz="1600" dirty="0">
                <a:latin typeface="Times New Roman" pitchFamily="18" charset="0"/>
                <a:cs typeface="Times New Roman" pitchFamily="18" charset="0"/>
              </a:rPr>
              <a:t>in price: As the government won't be covering Air India's losses any longer, ticket prices may go up.</a:t>
            </a:r>
          </a:p>
        </p:txBody>
      </p:sp>
    </p:spTree>
    <p:extLst>
      <p:ext uri="{BB962C8B-B14F-4D97-AF65-F5344CB8AC3E}">
        <p14:creationId xmlns:p14="http://schemas.microsoft.com/office/powerpoint/2010/main" val="2332868479"/>
      </p:ext>
    </p:extLst>
  </p:cSld>
  <p:clrMapOvr>
    <a:masterClrMapping/>
  </p:clrMapOvr>
  <p:transition spd="slow">
    <p:push/>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SWOT Analysis of </a:t>
            </a:r>
            <a:r>
              <a:rPr lang="en-US" dirty="0"/>
              <a:t>Air </a:t>
            </a:r>
            <a:r>
              <a:rPr lang="en-US" dirty="0" smtClean="0"/>
              <a:t>India</a:t>
            </a:r>
            <a:endParaRPr lang="en-US"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4154767997"/>
              </p:ext>
            </p:extLst>
          </p:nvPr>
        </p:nvGraphicFramePr>
        <p:xfrm>
          <a:off x="301625" y="1527175"/>
          <a:ext cx="850423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0919785"/>
      </p:ext>
    </p:extLst>
  </p:cSld>
  <p:clrMapOvr>
    <a:masterClrMapping/>
  </p:clrMapOvr>
  <p:transition spd="slow">
    <p:push/>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SWOT Analysis of </a:t>
            </a:r>
            <a:r>
              <a:rPr lang="en-US" dirty="0"/>
              <a:t>Air </a:t>
            </a:r>
            <a:r>
              <a:rPr lang="en-US" dirty="0" smtClean="0"/>
              <a:t>India</a:t>
            </a:r>
            <a:endParaRPr lang="en-US"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48188830"/>
              </p:ext>
            </p:extLst>
          </p:nvPr>
        </p:nvGraphicFramePr>
        <p:xfrm>
          <a:off x="301625" y="1527175"/>
          <a:ext cx="850423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8551202"/>
      </p:ext>
    </p:extLst>
  </p:cSld>
  <p:clrMapOvr>
    <a:masterClrMapping/>
  </p:clrMapOvr>
  <p:transition spd="slow">
    <p:push/>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Effect on change on Employees</a:t>
            </a:r>
            <a:endParaRPr lang="en-US" dirty="0"/>
          </a:p>
        </p:txBody>
      </p:sp>
      <p:sp>
        <p:nvSpPr>
          <p:cNvPr id="3" name="Content Placeholder 2"/>
          <p:cNvSpPr>
            <a:spLocks noGrp="1"/>
          </p:cNvSpPr>
          <p:nvPr>
            <p:ph sz="quarter" idx="1"/>
          </p:nvPr>
        </p:nvSpPr>
        <p:spPr/>
        <p:txBody>
          <a:bodyPr>
            <a:normAutofit fontScale="92500" lnSpcReduction="10000"/>
          </a:bodyPr>
          <a:lstStyle/>
          <a:p>
            <a:r>
              <a:rPr lang="en-US" sz="1800" dirty="0" smtClean="0">
                <a:latin typeface="Times New Roman" pitchFamily="18" charset="0"/>
                <a:cs typeface="Times New Roman" pitchFamily="18" charset="0"/>
              </a:rPr>
              <a:t>“</a:t>
            </a:r>
            <a:r>
              <a:rPr lang="en-US" sz="1800" i="1" dirty="0">
                <a:latin typeface="Times New Roman" pitchFamily="18" charset="0"/>
                <a:cs typeface="Times New Roman" pitchFamily="18" charset="0"/>
              </a:rPr>
              <a:t>The government has said that the new owner of the disinvested airline, Air India, will not be able to retrench employees for a period of one year from the closing </a:t>
            </a:r>
            <a:r>
              <a:rPr lang="en-US" sz="1800" i="1" dirty="0" smtClean="0">
                <a:latin typeface="Times New Roman" pitchFamily="18" charset="0"/>
                <a:cs typeface="Times New Roman" pitchFamily="18" charset="0"/>
              </a:rPr>
              <a:t>date</a:t>
            </a:r>
            <a:r>
              <a:rPr lang="en-US" sz="1800" i="1" dirty="0" smtClean="0"/>
              <a:t>”</a:t>
            </a:r>
          </a:p>
          <a:p>
            <a:pPr marL="0" indent="0">
              <a:buNone/>
            </a:pPr>
            <a:endParaRPr lang="en-US" sz="1800" i="1" dirty="0" smtClean="0"/>
          </a:p>
          <a:p>
            <a:r>
              <a:rPr lang="en-US" sz="1800" dirty="0" err="1" smtClean="0">
                <a:latin typeface="Times New Roman" pitchFamily="18" charset="0"/>
                <a:cs typeface="Times New Roman" pitchFamily="18" charset="0"/>
              </a:rPr>
              <a:t>Dr</a:t>
            </a:r>
            <a:r>
              <a:rPr lang="en-US" sz="1800" dirty="0" smtClean="0">
                <a:latin typeface="Times New Roman" pitchFamily="18" charset="0"/>
                <a:cs typeface="Times New Roman" pitchFamily="18" charset="0"/>
              </a:rPr>
              <a:t> </a:t>
            </a:r>
            <a:r>
              <a:rPr lang="en-US" sz="1800" dirty="0" err="1">
                <a:latin typeface="Times New Roman" pitchFamily="18" charset="0"/>
                <a:cs typeface="Times New Roman" pitchFamily="18" charset="0"/>
              </a:rPr>
              <a:t>Karad</a:t>
            </a:r>
            <a:r>
              <a:rPr lang="en-US" sz="1800" dirty="0">
                <a:latin typeface="Times New Roman" pitchFamily="18" charset="0"/>
                <a:cs typeface="Times New Roman" pitchFamily="18" charset="0"/>
              </a:rPr>
              <a:t> </a:t>
            </a:r>
            <a:r>
              <a:rPr lang="en-US" sz="1800" dirty="0" smtClean="0">
                <a:latin typeface="Times New Roman" pitchFamily="18" charset="0"/>
                <a:cs typeface="Times New Roman" pitchFamily="18" charset="0"/>
              </a:rPr>
              <a:t>mentioned at </a:t>
            </a:r>
            <a:r>
              <a:rPr lang="en-US" sz="1800" dirty="0">
                <a:latin typeface="Times New Roman" pitchFamily="18" charset="0"/>
                <a:cs typeface="Times New Roman" pitchFamily="18" charset="0"/>
              </a:rPr>
              <a:t>the </a:t>
            </a:r>
            <a:r>
              <a:rPr lang="en-US" sz="1800" dirty="0" err="1">
                <a:latin typeface="Times New Roman" pitchFamily="18" charset="0"/>
                <a:cs typeface="Times New Roman" pitchFamily="18" charset="0"/>
              </a:rPr>
              <a:t>Lok</a:t>
            </a:r>
            <a:r>
              <a:rPr lang="en-US" sz="1800" dirty="0">
                <a:latin typeface="Times New Roman" pitchFamily="18" charset="0"/>
                <a:cs typeface="Times New Roman" pitchFamily="18" charset="0"/>
              </a:rPr>
              <a:t> </a:t>
            </a:r>
            <a:r>
              <a:rPr lang="en-US" sz="1800" dirty="0" err="1" smtClean="0">
                <a:latin typeface="Times New Roman" pitchFamily="18" charset="0"/>
                <a:cs typeface="Times New Roman" pitchFamily="18" charset="0"/>
              </a:rPr>
              <a:t>Sabha</a:t>
            </a:r>
            <a:r>
              <a:rPr lang="en-US" sz="1800" dirty="0" smtClean="0">
                <a:latin typeface="Times New Roman" pitchFamily="18" charset="0"/>
                <a:cs typeface="Times New Roman" pitchFamily="18" charset="0"/>
              </a:rPr>
              <a:t> that Employees of Air India </a:t>
            </a:r>
            <a:r>
              <a:rPr lang="en-US" sz="1800" dirty="0">
                <a:solidFill>
                  <a:srgbClr val="000000"/>
                </a:solidFill>
                <a:latin typeface="Times New Roman"/>
                <a:cs typeface="Times New Roman"/>
              </a:rPr>
              <a:t>will be eligible to maximum benefits under the Voluntary Retirement Scheme (VRS) if retrenched in the second year from </a:t>
            </a:r>
            <a:r>
              <a:rPr lang="en-US" sz="1800" dirty="0" smtClean="0">
                <a:solidFill>
                  <a:srgbClr val="000000"/>
                </a:solidFill>
                <a:latin typeface="Times New Roman"/>
                <a:cs typeface="Times New Roman"/>
              </a:rPr>
              <a:t>closing.</a:t>
            </a:r>
          </a:p>
          <a:p>
            <a:endParaRPr lang="en-US" sz="1800" dirty="0" smtClean="0">
              <a:solidFill>
                <a:srgbClr val="000000"/>
              </a:solidFill>
              <a:latin typeface="Times New Roman"/>
              <a:cs typeface="Times New Roman"/>
            </a:endParaRPr>
          </a:p>
          <a:p>
            <a:r>
              <a:rPr lang="en-US" sz="1800" dirty="0" smtClean="0">
                <a:solidFill>
                  <a:srgbClr val="000000"/>
                </a:solidFill>
                <a:latin typeface="Times New Roman"/>
                <a:cs typeface="Times New Roman"/>
              </a:rPr>
              <a:t>Employees will also be </a:t>
            </a:r>
            <a:r>
              <a:rPr lang="en-US" sz="1800" dirty="0">
                <a:solidFill>
                  <a:srgbClr val="000000"/>
                </a:solidFill>
                <a:latin typeface="Times New Roman"/>
                <a:cs typeface="Times New Roman"/>
              </a:rPr>
              <a:t>eligible </a:t>
            </a:r>
            <a:r>
              <a:rPr lang="en-US" sz="1800" dirty="0">
                <a:solidFill>
                  <a:srgbClr val="000000"/>
                </a:solidFill>
                <a:latin typeface="Times New Roman"/>
                <a:cs typeface="Times New Roman"/>
              </a:rPr>
              <a:t>for other benefits like gratuity, provident fund benefits, passage </a:t>
            </a:r>
            <a:r>
              <a:rPr lang="en-US" sz="1800" dirty="0" smtClean="0">
                <a:solidFill>
                  <a:srgbClr val="000000"/>
                </a:solidFill>
                <a:latin typeface="Times New Roman"/>
                <a:cs typeface="Times New Roman"/>
              </a:rPr>
              <a:t>rights</a:t>
            </a:r>
          </a:p>
          <a:p>
            <a:pPr marL="0" indent="0">
              <a:buNone/>
            </a:pPr>
            <a:endParaRPr lang="en-US" sz="1800" dirty="0">
              <a:solidFill>
                <a:srgbClr val="000000"/>
              </a:solidFill>
              <a:latin typeface="Times New Roman"/>
              <a:cs typeface="Times New Roman"/>
            </a:endParaRPr>
          </a:p>
          <a:p>
            <a:r>
              <a:rPr lang="en-US" sz="1800" dirty="0" smtClean="0">
                <a:solidFill>
                  <a:srgbClr val="000000"/>
                </a:solidFill>
                <a:latin typeface="Times New Roman"/>
                <a:cs typeface="Times New Roman"/>
              </a:rPr>
              <a:t>Government also mandated no equity infusion by buyer post transfer.</a:t>
            </a:r>
          </a:p>
          <a:p>
            <a:endParaRPr lang="en-US" sz="1800" dirty="0" smtClean="0">
              <a:solidFill>
                <a:srgbClr val="000000"/>
              </a:solidFill>
              <a:latin typeface="Times New Roman"/>
              <a:cs typeface="Times New Roman"/>
            </a:endParaRPr>
          </a:p>
          <a:p>
            <a:r>
              <a:rPr lang="en-US" sz="1800" dirty="0" smtClean="0">
                <a:solidFill>
                  <a:srgbClr val="000000"/>
                </a:solidFill>
                <a:latin typeface="Times New Roman"/>
                <a:cs typeface="Times New Roman"/>
              </a:rPr>
              <a:t> Employees will be further trained accordingly to develop and maintain brand image.</a:t>
            </a:r>
          </a:p>
          <a:p>
            <a:pPr marL="0" indent="0">
              <a:buNone/>
            </a:pPr>
            <a:endParaRPr lang="en-US" sz="1800" dirty="0" smtClean="0">
              <a:solidFill>
                <a:srgbClr val="000000"/>
              </a:solidFill>
              <a:latin typeface="Times New Roman"/>
              <a:cs typeface="Times New Roman"/>
            </a:endParaRPr>
          </a:p>
          <a:p>
            <a:r>
              <a:rPr lang="en-US" sz="1800" dirty="0" smtClean="0">
                <a:solidFill>
                  <a:srgbClr val="000000"/>
                </a:solidFill>
                <a:latin typeface="Times New Roman"/>
                <a:cs typeface="Times New Roman"/>
              </a:rPr>
              <a:t>Change of ownership and leadership will also bring the change in management and way of work which employees are to be accustomed with.</a:t>
            </a:r>
          </a:p>
          <a:p>
            <a:pPr marL="0" indent="0">
              <a:buNone/>
            </a:pPr>
            <a:endParaRPr lang="en-US" sz="1800" dirty="0">
              <a:solidFill>
                <a:srgbClr val="000000"/>
              </a:solidFill>
              <a:latin typeface="Times New Roman"/>
              <a:cs typeface="Times New Roman"/>
            </a:endParaRPr>
          </a:p>
        </p:txBody>
      </p:sp>
    </p:spTree>
    <p:extLst>
      <p:ext uri="{BB962C8B-B14F-4D97-AF65-F5344CB8AC3E}">
        <p14:creationId xmlns:p14="http://schemas.microsoft.com/office/powerpoint/2010/main" val="2697207873"/>
      </p:ext>
    </p:extLst>
  </p:cSld>
  <p:clrMapOvr>
    <a:masterClrMapping/>
  </p:clrMapOvr>
  <p:transition spd="slow">
    <p:push/>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err="1"/>
              <a:t>Lewin’s</a:t>
            </a:r>
            <a:r>
              <a:rPr lang="en-US" b="1" dirty="0"/>
              <a:t> Change Model </a:t>
            </a:r>
            <a:r>
              <a:rPr lang="en-US" b="1" dirty="0" smtClean="0"/>
              <a:t>Theory</a:t>
            </a:r>
            <a:endParaRPr lang="en-US" dirty="0"/>
          </a:p>
        </p:txBody>
      </p:sp>
      <p:sp>
        <p:nvSpPr>
          <p:cNvPr id="3" name="Content Placeholder 2"/>
          <p:cNvSpPr>
            <a:spLocks noGrp="1"/>
          </p:cNvSpPr>
          <p:nvPr>
            <p:ph sz="quarter" idx="1"/>
          </p:nvPr>
        </p:nvSpPr>
        <p:spPr/>
        <p:txBody>
          <a:bodyPr>
            <a:normAutofit/>
          </a:bodyPr>
          <a:lstStyle/>
          <a:p>
            <a:r>
              <a:rPr lang="en-US" sz="1800" dirty="0">
                <a:latin typeface="Times New Roman" pitchFamily="18" charset="0"/>
                <a:cs typeface="Times New Roman" pitchFamily="18" charset="0"/>
              </a:rPr>
              <a:t>According to Kurt </a:t>
            </a:r>
            <a:r>
              <a:rPr lang="en-US" sz="1800" dirty="0" err="1">
                <a:latin typeface="Times New Roman" pitchFamily="18" charset="0"/>
                <a:cs typeface="Times New Roman" pitchFamily="18" charset="0"/>
              </a:rPr>
              <a:t>Lewin's</a:t>
            </a:r>
            <a:r>
              <a:rPr lang="en-US" sz="1800" dirty="0">
                <a:latin typeface="Times New Roman" pitchFamily="18" charset="0"/>
                <a:cs typeface="Times New Roman" pitchFamily="18" charset="0"/>
              </a:rPr>
              <a:t> Force Field Theory, restraining forces have an impact on both collective and individual </a:t>
            </a:r>
            <a:r>
              <a:rPr lang="en-US" sz="1800" dirty="0" err="1">
                <a:latin typeface="Times New Roman" pitchFamily="18" charset="0"/>
                <a:cs typeface="Times New Roman" pitchFamily="18" charset="0"/>
              </a:rPr>
              <a:t>behaviour</a:t>
            </a:r>
            <a:r>
              <a:rPr lang="en-US" sz="1800" dirty="0">
                <a:latin typeface="Times New Roman" pitchFamily="18" charset="0"/>
                <a:cs typeface="Times New Roman" pitchFamily="18" charset="0"/>
              </a:rPr>
              <a:t>, ultimately determining whether or not change will occur. The driving forces inspire and direct workers in the direction of the new state. The restraining forces serve as the main obstacles to change initiatives by highlighting probable resistance to change. </a:t>
            </a:r>
            <a:r>
              <a:rPr lang="en-US" sz="1800" dirty="0" err="1">
                <a:latin typeface="Times New Roman" pitchFamily="18" charset="0"/>
                <a:cs typeface="Times New Roman" pitchFamily="18" charset="0"/>
              </a:rPr>
              <a:t>Lewin</a:t>
            </a:r>
            <a:r>
              <a:rPr lang="en-US" sz="1800" dirty="0">
                <a:latin typeface="Times New Roman" pitchFamily="18" charset="0"/>
                <a:cs typeface="Times New Roman" pitchFamily="18" charset="0"/>
              </a:rPr>
              <a:t> created a model in the 1940s that is seen to provide the foundation for comprehending </a:t>
            </a:r>
            <a:r>
              <a:rPr lang="en-US" sz="1800" dirty="0" err="1">
                <a:latin typeface="Times New Roman" pitchFamily="18" charset="0"/>
                <a:cs typeface="Times New Roman" pitchFamily="18" charset="0"/>
              </a:rPr>
              <a:t>organisational</a:t>
            </a:r>
            <a:r>
              <a:rPr lang="en-US" sz="1800" dirty="0">
                <a:latin typeface="Times New Roman" pitchFamily="18" charset="0"/>
                <a:cs typeface="Times New Roman" pitchFamily="18" charset="0"/>
              </a:rPr>
              <a:t> transformation. He compared the three stages of this to melting a block of ice, then refreezing it into a different shape. Unfreeze, Change, and Refreeze are the three phases</a:t>
            </a:r>
            <a:r>
              <a:rPr lang="en-US" sz="1800" dirty="0" smtClean="0">
                <a:latin typeface="Times New Roman" pitchFamily="18" charset="0"/>
                <a:cs typeface="Times New Roman" pitchFamily="18" charset="0"/>
              </a:rPr>
              <a:t>.</a:t>
            </a:r>
          </a:p>
          <a:p>
            <a:pPr marL="0" indent="0">
              <a:buNone/>
            </a:pPr>
            <a:endParaRPr lang="en-US" sz="1800" dirty="0" smtClean="0">
              <a:latin typeface="Times New Roman" pitchFamily="18" charset="0"/>
              <a:cs typeface="Times New Roman" pitchFamily="18" charset="0"/>
            </a:endParaRPr>
          </a:p>
          <a:p>
            <a:r>
              <a:rPr lang="en-US" sz="1800" dirty="0" err="1">
                <a:latin typeface="Times New Roman" pitchFamily="18" charset="0"/>
                <a:cs typeface="Times New Roman" pitchFamily="18" charset="0"/>
              </a:rPr>
              <a:t>Lewin</a:t>
            </a:r>
            <a:r>
              <a:rPr lang="en-US" sz="1800" dirty="0">
                <a:latin typeface="Times New Roman" pitchFamily="18" charset="0"/>
                <a:cs typeface="Times New Roman" pitchFamily="18" charset="0"/>
              </a:rPr>
              <a:t> contends that it is critical to strike a balance between both pressures by providing employees with the necessary training to close the skills gap and engaging them in the change process. Change agents must </a:t>
            </a:r>
            <a:r>
              <a:rPr lang="en-US" sz="1800" dirty="0" err="1">
                <a:latin typeface="Times New Roman" pitchFamily="18" charset="0"/>
                <a:cs typeface="Times New Roman" pitchFamily="18" charset="0"/>
              </a:rPr>
              <a:t>utilise</a:t>
            </a:r>
            <a:r>
              <a:rPr lang="en-US" sz="1800" dirty="0">
                <a:latin typeface="Times New Roman" pitchFamily="18" charset="0"/>
                <a:cs typeface="Times New Roman" pitchFamily="18" charset="0"/>
              </a:rPr>
              <a:t> persuading change argumentation, stress management approaches, and compliance monitoring.</a:t>
            </a:r>
          </a:p>
        </p:txBody>
      </p:sp>
    </p:spTree>
    <p:extLst>
      <p:ext uri="{BB962C8B-B14F-4D97-AF65-F5344CB8AC3E}">
        <p14:creationId xmlns:p14="http://schemas.microsoft.com/office/powerpoint/2010/main" val="3583767713"/>
      </p:ext>
    </p:extLst>
  </p:cSld>
  <p:clrMapOvr>
    <a:masterClrMapping/>
  </p:clrMapOvr>
  <p:transition spd="slow">
    <p:push/>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Stage One : Unfreeze</a:t>
            </a:r>
            <a:endParaRPr lang="en-US" dirty="0"/>
          </a:p>
        </p:txBody>
      </p:sp>
      <p:sp>
        <p:nvSpPr>
          <p:cNvPr id="3" name="Content Placeholder 2"/>
          <p:cNvSpPr>
            <a:spLocks noGrp="1"/>
          </p:cNvSpPr>
          <p:nvPr>
            <p:ph sz="quarter" idx="1"/>
          </p:nvPr>
        </p:nvSpPr>
        <p:spPr/>
        <p:txBody>
          <a:bodyPr>
            <a:normAutofit fontScale="85000" lnSpcReduction="10000"/>
          </a:bodyPr>
          <a:lstStyle/>
          <a:p>
            <a:r>
              <a:rPr lang="en-US" sz="1800" dirty="0">
                <a:latin typeface="Times New Roman" pitchFamily="18" charset="0"/>
                <a:cs typeface="Times New Roman" pitchFamily="18" charset="0"/>
              </a:rPr>
              <a:t>Maybe the most important phase of the change management process is Unfreeze. The objective is to get the </a:t>
            </a:r>
            <a:r>
              <a:rPr lang="en-US" sz="1800" dirty="0" err="1">
                <a:latin typeface="Times New Roman" pitchFamily="18" charset="0"/>
                <a:cs typeface="Times New Roman" pitchFamily="18" charset="0"/>
              </a:rPr>
              <a:t>organisation</a:t>
            </a:r>
            <a:r>
              <a:rPr lang="en-US" sz="1800" dirty="0">
                <a:latin typeface="Times New Roman" pitchFamily="18" charset="0"/>
                <a:cs typeface="Times New Roman" pitchFamily="18" charset="0"/>
              </a:rPr>
              <a:t> ready for the impending </a:t>
            </a:r>
            <a:r>
              <a:rPr lang="en-US" sz="1800" dirty="0" err="1">
                <a:latin typeface="Times New Roman" pitchFamily="18" charset="0"/>
                <a:cs typeface="Times New Roman" pitchFamily="18" charset="0"/>
              </a:rPr>
              <a:t>transformation.Lewin</a:t>
            </a:r>
            <a:r>
              <a:rPr lang="en-US" sz="1800" dirty="0">
                <a:latin typeface="Times New Roman" pitchFamily="18" charset="0"/>
                <a:cs typeface="Times New Roman" pitchFamily="18" charset="0"/>
              </a:rPr>
              <a:t> contends that change can only occur when there is a significant incentive to do so. </a:t>
            </a:r>
            <a:endParaRPr lang="en-US" sz="1800" dirty="0" smtClean="0">
              <a:latin typeface="Times New Roman" pitchFamily="18" charset="0"/>
              <a:cs typeface="Times New Roman" pitchFamily="18" charset="0"/>
            </a:endParaRPr>
          </a:p>
          <a:p>
            <a:r>
              <a:rPr lang="en-US" sz="1800" dirty="0" smtClean="0">
                <a:latin typeface="Times New Roman" pitchFamily="18" charset="0"/>
                <a:cs typeface="Times New Roman" pitchFamily="18" charset="0"/>
              </a:rPr>
              <a:t>People </a:t>
            </a:r>
            <a:r>
              <a:rPr lang="en-US" sz="1800" dirty="0">
                <a:latin typeface="Times New Roman" pitchFamily="18" charset="0"/>
                <a:cs typeface="Times New Roman" pitchFamily="18" charset="0"/>
              </a:rPr>
              <a:t>within the </a:t>
            </a:r>
            <a:r>
              <a:rPr lang="en-US" sz="1800" dirty="0" err="1">
                <a:latin typeface="Times New Roman" pitchFamily="18" charset="0"/>
                <a:cs typeface="Times New Roman" pitchFamily="18" charset="0"/>
              </a:rPr>
              <a:t>organisation</a:t>
            </a:r>
            <a:r>
              <a:rPr lang="en-US" sz="1800" dirty="0">
                <a:latin typeface="Times New Roman" pitchFamily="18" charset="0"/>
                <a:cs typeface="Times New Roman" pitchFamily="18" charset="0"/>
              </a:rPr>
              <a:t> will need to be convinced of the necessity of the change because they will be accustomed to the status quo. They will need to understand that change is important for advancement and be ready for a new way of doing </a:t>
            </a:r>
            <a:r>
              <a:rPr lang="en-US" sz="1800" dirty="0" err="1">
                <a:latin typeface="Times New Roman" pitchFamily="18" charset="0"/>
                <a:cs typeface="Times New Roman" pitchFamily="18" charset="0"/>
              </a:rPr>
              <a:t>things.The</a:t>
            </a:r>
            <a:r>
              <a:rPr lang="en-US" sz="1800" dirty="0">
                <a:latin typeface="Times New Roman" pitchFamily="18" charset="0"/>
                <a:cs typeface="Times New Roman" pitchFamily="18" charset="0"/>
              </a:rPr>
              <a:t> team should be informed of the changes' justifications by management</a:t>
            </a:r>
            <a:r>
              <a:rPr lang="en-US" sz="1800" dirty="0" smtClean="0">
                <a:latin typeface="Times New Roman" pitchFamily="18" charset="0"/>
                <a:cs typeface="Times New Roman" pitchFamily="18" charset="0"/>
              </a:rPr>
              <a:t>.</a:t>
            </a:r>
          </a:p>
          <a:p>
            <a:endParaRPr lang="en-US" sz="1800" dirty="0" smtClean="0">
              <a:latin typeface="Times New Roman" pitchFamily="18" charset="0"/>
              <a:cs typeface="Times New Roman" pitchFamily="18" charset="0"/>
            </a:endParaRPr>
          </a:p>
          <a:p>
            <a:r>
              <a:rPr lang="en-US" sz="1800" dirty="0">
                <a:latin typeface="Times New Roman" pitchFamily="18" charset="0"/>
                <a:cs typeface="Times New Roman" pitchFamily="18" charset="0"/>
              </a:rPr>
              <a:t>The following can help this process</a:t>
            </a:r>
            <a:r>
              <a:rPr lang="en-US" sz="1800" dirty="0" smtClean="0">
                <a:latin typeface="Times New Roman" pitchFamily="18" charset="0"/>
                <a:cs typeface="Times New Roman" pitchFamily="18" charset="0"/>
              </a:rPr>
              <a:t>:</a:t>
            </a:r>
          </a:p>
          <a:p>
            <a:r>
              <a:rPr lang="en-US" sz="1800" dirty="0" smtClean="0">
                <a:latin typeface="Times New Roman" pitchFamily="18" charset="0"/>
                <a:cs typeface="Times New Roman" pitchFamily="18" charset="0"/>
              </a:rPr>
              <a:t>Clearly </a:t>
            </a:r>
            <a:r>
              <a:rPr lang="en-US" sz="1800" dirty="0">
                <a:latin typeface="Times New Roman" pitchFamily="18" charset="0"/>
                <a:cs typeface="Times New Roman" pitchFamily="18" charset="0"/>
              </a:rPr>
              <a:t>communicating the </a:t>
            </a:r>
            <a:r>
              <a:rPr lang="en-US" sz="1800" dirty="0" smtClean="0">
                <a:latin typeface="Times New Roman" pitchFamily="18" charset="0"/>
                <a:cs typeface="Times New Roman" pitchFamily="18" charset="0"/>
              </a:rPr>
              <a:t>plan</a:t>
            </a:r>
          </a:p>
          <a:p>
            <a:r>
              <a:rPr lang="en-US" sz="1800" dirty="0">
                <a:latin typeface="Times New Roman" pitchFamily="18" charset="0"/>
                <a:cs typeface="Times New Roman" pitchFamily="18" charset="0"/>
              </a:rPr>
              <a:t>D</a:t>
            </a:r>
            <a:r>
              <a:rPr lang="en-US" sz="1800" dirty="0" smtClean="0">
                <a:latin typeface="Times New Roman" pitchFamily="18" charset="0"/>
                <a:cs typeface="Times New Roman" pitchFamily="18" charset="0"/>
              </a:rPr>
              <a:t>eveloping </a:t>
            </a:r>
            <a:r>
              <a:rPr lang="en-US" sz="1800" dirty="0">
                <a:latin typeface="Times New Roman" pitchFamily="18" charset="0"/>
                <a:cs typeface="Times New Roman" pitchFamily="18" charset="0"/>
              </a:rPr>
              <a:t>a change-oriented </a:t>
            </a:r>
            <a:r>
              <a:rPr lang="en-US" sz="1800" dirty="0" smtClean="0">
                <a:latin typeface="Times New Roman" pitchFamily="18" charset="0"/>
                <a:cs typeface="Times New Roman" pitchFamily="18" charset="0"/>
              </a:rPr>
              <a:t>vision</a:t>
            </a:r>
          </a:p>
          <a:p>
            <a:r>
              <a:rPr lang="en-US" sz="1800" dirty="0">
                <a:latin typeface="Times New Roman" pitchFamily="18" charset="0"/>
                <a:cs typeface="Times New Roman" pitchFamily="18" charset="0"/>
              </a:rPr>
              <a:t>O</a:t>
            </a:r>
            <a:r>
              <a:rPr lang="en-US" sz="1800" dirty="0" smtClean="0">
                <a:latin typeface="Times New Roman" pitchFamily="18" charset="0"/>
                <a:cs typeface="Times New Roman" pitchFamily="18" charset="0"/>
              </a:rPr>
              <a:t>btaining </a:t>
            </a:r>
            <a:r>
              <a:rPr lang="en-US" sz="1800" dirty="0">
                <a:latin typeface="Times New Roman" pitchFamily="18" charset="0"/>
                <a:cs typeface="Times New Roman" pitchFamily="18" charset="0"/>
              </a:rPr>
              <a:t>agreement from everyone, </a:t>
            </a:r>
            <a:endParaRPr lang="en-US" sz="1800" dirty="0" smtClean="0">
              <a:latin typeface="Times New Roman" pitchFamily="18" charset="0"/>
              <a:cs typeface="Times New Roman" pitchFamily="18" charset="0"/>
            </a:endParaRPr>
          </a:p>
          <a:p>
            <a:r>
              <a:rPr lang="en-US" sz="1800" dirty="0">
                <a:latin typeface="Times New Roman" pitchFamily="18" charset="0"/>
                <a:cs typeface="Times New Roman" pitchFamily="18" charset="0"/>
              </a:rPr>
              <a:t>I</a:t>
            </a:r>
            <a:r>
              <a:rPr lang="en-US" sz="1800" dirty="0" smtClean="0">
                <a:latin typeface="Times New Roman" pitchFamily="18" charset="0"/>
                <a:cs typeface="Times New Roman" pitchFamily="18" charset="0"/>
              </a:rPr>
              <a:t>ncluding </a:t>
            </a:r>
            <a:r>
              <a:rPr lang="en-US" sz="1800" dirty="0">
                <a:latin typeface="Times New Roman" pitchFamily="18" charset="0"/>
                <a:cs typeface="Times New Roman" pitchFamily="18" charset="0"/>
              </a:rPr>
              <a:t>top </a:t>
            </a:r>
            <a:r>
              <a:rPr lang="en-US" sz="1800" dirty="0" smtClean="0">
                <a:latin typeface="Times New Roman" pitchFamily="18" charset="0"/>
                <a:cs typeface="Times New Roman" pitchFamily="18" charset="0"/>
              </a:rPr>
              <a:t>management</a:t>
            </a:r>
          </a:p>
          <a:p>
            <a:r>
              <a:rPr lang="en-US" sz="1800" dirty="0" smtClean="0">
                <a:latin typeface="Times New Roman" pitchFamily="18" charset="0"/>
                <a:cs typeface="Times New Roman" pitchFamily="18" charset="0"/>
              </a:rPr>
              <a:t>Encouraging </a:t>
            </a:r>
            <a:r>
              <a:rPr lang="en-US" sz="1800" dirty="0">
                <a:latin typeface="Times New Roman" pitchFamily="18" charset="0"/>
                <a:cs typeface="Times New Roman" pitchFamily="18" charset="0"/>
              </a:rPr>
              <a:t>comments to improve the </a:t>
            </a:r>
            <a:r>
              <a:rPr lang="en-US" sz="1800" dirty="0" smtClean="0">
                <a:latin typeface="Times New Roman" pitchFamily="18" charset="0"/>
                <a:cs typeface="Times New Roman" pitchFamily="18" charset="0"/>
              </a:rPr>
              <a:t>procedure</a:t>
            </a:r>
          </a:p>
          <a:p>
            <a:endParaRPr lang="en-US" sz="1800" dirty="0">
              <a:latin typeface="Times New Roman" pitchFamily="18" charset="0"/>
              <a:cs typeface="Times New Roman" pitchFamily="18" charset="0"/>
            </a:endParaRPr>
          </a:p>
          <a:p>
            <a:r>
              <a:rPr lang="en-US" sz="1800" dirty="0" smtClean="0">
                <a:latin typeface="Times New Roman" pitchFamily="18" charset="0"/>
                <a:cs typeface="Times New Roman" pitchFamily="18" charset="0"/>
              </a:rPr>
              <a:t>The </a:t>
            </a:r>
            <a:r>
              <a:rPr lang="en-US" sz="1800" dirty="0">
                <a:latin typeface="Times New Roman" pitchFamily="18" charset="0"/>
                <a:cs typeface="Times New Roman" pitchFamily="18" charset="0"/>
              </a:rPr>
              <a:t>changeover process will go more smoothly if everyone involved is willing. Communication and preparation are both crucial in this situation</a:t>
            </a:r>
            <a:r>
              <a:rPr lang="en-US" sz="1800" dirty="0" smtClean="0">
                <a:latin typeface="Times New Roman" pitchFamily="18" charset="0"/>
                <a:cs typeface="Times New Roman" pitchFamily="18" charset="0"/>
              </a:rPr>
              <a:t>.</a:t>
            </a:r>
          </a:p>
          <a:p>
            <a:endParaRPr lang="en-US" sz="1800" dirty="0">
              <a:latin typeface="Times New Roman" pitchFamily="18" charset="0"/>
              <a:cs typeface="Times New Roman" pitchFamily="18" charset="0"/>
            </a:endParaRPr>
          </a:p>
          <a:p>
            <a:r>
              <a:rPr lang="en-US" sz="1800" dirty="0" smtClean="0">
                <a:latin typeface="Times New Roman" pitchFamily="18" charset="0"/>
                <a:cs typeface="Times New Roman" pitchFamily="18" charset="0"/>
              </a:rPr>
              <a:t>Here in case of Air India there is a transparent reason of losses for </a:t>
            </a:r>
            <a:r>
              <a:rPr lang="en-US" sz="1800" dirty="0" err="1" smtClean="0">
                <a:latin typeface="Times New Roman" pitchFamily="18" charset="0"/>
                <a:cs typeface="Times New Roman" pitchFamily="18" charset="0"/>
              </a:rPr>
              <a:t>Privatisation</a:t>
            </a:r>
            <a:r>
              <a:rPr lang="en-US" sz="1800" dirty="0">
                <a:latin typeface="Times New Roman" pitchFamily="18" charset="0"/>
                <a:cs typeface="Times New Roman" pitchFamily="18" charset="0"/>
              </a:rPr>
              <a:t>.</a:t>
            </a:r>
            <a:endParaRPr lang="en-US" sz="1800"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2466941592"/>
      </p:ext>
    </p:extLst>
  </p:cSld>
  <p:clrMapOvr>
    <a:masterClrMapping/>
  </p:clrMapOvr>
  <p:transition spd="slow">
    <p:push/>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Stage Two : Change</a:t>
            </a:r>
            <a:endParaRPr lang="en-US" dirty="0"/>
          </a:p>
        </p:txBody>
      </p:sp>
      <p:sp>
        <p:nvSpPr>
          <p:cNvPr id="3" name="Content Placeholder 2"/>
          <p:cNvSpPr>
            <a:spLocks noGrp="1"/>
          </p:cNvSpPr>
          <p:nvPr>
            <p:ph sz="quarter" idx="1"/>
          </p:nvPr>
        </p:nvSpPr>
        <p:spPr/>
        <p:txBody>
          <a:bodyPr>
            <a:normAutofit/>
          </a:bodyPr>
          <a:lstStyle/>
          <a:p>
            <a:r>
              <a:rPr lang="en-US" sz="1800" dirty="0">
                <a:latin typeface="Times New Roman" pitchFamily="18" charset="0"/>
                <a:cs typeface="Times New Roman" pitchFamily="18" charset="0"/>
              </a:rPr>
              <a:t>The </a:t>
            </a:r>
            <a:r>
              <a:rPr lang="en-US" sz="1800" dirty="0" smtClean="0">
                <a:latin typeface="Times New Roman" pitchFamily="18" charset="0"/>
                <a:cs typeface="Times New Roman" pitchFamily="18" charset="0"/>
              </a:rPr>
              <a:t>organization </a:t>
            </a:r>
            <a:r>
              <a:rPr lang="en-US" sz="1800" dirty="0">
                <a:latin typeface="Times New Roman" pitchFamily="18" charset="0"/>
                <a:cs typeface="Times New Roman" pitchFamily="18" charset="0"/>
              </a:rPr>
              <a:t>moves into the second phase, known as transition, when it's time to put the change into </a:t>
            </a:r>
            <a:r>
              <a:rPr lang="en-US" sz="1800" dirty="0" smtClean="0">
                <a:latin typeface="Times New Roman" pitchFamily="18" charset="0"/>
                <a:cs typeface="Times New Roman" pitchFamily="18" charset="0"/>
              </a:rPr>
              <a:t>action. The </a:t>
            </a:r>
            <a:r>
              <a:rPr lang="en-US" sz="1800" dirty="0">
                <a:latin typeface="Times New Roman" pitchFamily="18" charset="0"/>
                <a:cs typeface="Times New Roman" pitchFamily="18" charset="0"/>
              </a:rPr>
              <a:t>squad may feel uneasy during this time. It's understandable that it will take some time for everyone to fully accept the change, even though the first phase's goal is to build support for it. Yet, as time passes, employees within the </a:t>
            </a:r>
            <a:r>
              <a:rPr lang="en-US" sz="1800" dirty="0" smtClean="0">
                <a:latin typeface="Times New Roman" pitchFamily="18" charset="0"/>
                <a:cs typeface="Times New Roman" pitchFamily="18" charset="0"/>
              </a:rPr>
              <a:t>organization </a:t>
            </a:r>
            <a:r>
              <a:rPr lang="en-US" sz="1800" dirty="0">
                <a:latin typeface="Times New Roman" pitchFamily="18" charset="0"/>
                <a:cs typeface="Times New Roman" pitchFamily="18" charset="0"/>
              </a:rPr>
              <a:t>should progressively adapt their </a:t>
            </a:r>
            <a:r>
              <a:rPr lang="en-US" sz="1800" dirty="0" smtClean="0">
                <a:latin typeface="Times New Roman" pitchFamily="18" charset="0"/>
                <a:cs typeface="Times New Roman" pitchFamily="18" charset="0"/>
              </a:rPr>
              <a:t>behaviors </a:t>
            </a:r>
            <a:r>
              <a:rPr lang="en-US" sz="1800" dirty="0">
                <a:latin typeface="Times New Roman" pitchFamily="18" charset="0"/>
                <a:cs typeface="Times New Roman" pitchFamily="18" charset="0"/>
              </a:rPr>
              <a:t>and perspectives to the new method of operating</a:t>
            </a:r>
            <a:r>
              <a:rPr lang="en-US" sz="1800" dirty="0" smtClean="0">
                <a:latin typeface="Times New Roman" pitchFamily="18" charset="0"/>
                <a:cs typeface="Times New Roman" pitchFamily="18" charset="0"/>
              </a:rPr>
              <a:t>.</a:t>
            </a:r>
          </a:p>
          <a:p>
            <a:r>
              <a:rPr lang="en-US" sz="1800" dirty="0">
                <a:latin typeface="Times New Roman" pitchFamily="18" charset="0"/>
                <a:cs typeface="Times New Roman" pitchFamily="18" charset="0"/>
              </a:rPr>
              <a:t>During the transition period, it will be beneficial to</a:t>
            </a:r>
            <a:r>
              <a:rPr lang="en-US" sz="1800" dirty="0" smtClean="0">
                <a:latin typeface="Times New Roman" pitchFamily="18" charset="0"/>
                <a:cs typeface="Times New Roman" pitchFamily="18" charset="0"/>
              </a:rPr>
              <a:t>:</a:t>
            </a:r>
          </a:p>
          <a:p>
            <a:r>
              <a:rPr lang="en-US" sz="1800" dirty="0" smtClean="0">
                <a:latin typeface="Times New Roman" pitchFamily="18" charset="0"/>
                <a:cs typeface="Times New Roman" pitchFamily="18" charset="0"/>
              </a:rPr>
              <a:t>Maintain </a:t>
            </a:r>
            <a:r>
              <a:rPr lang="en-US" sz="1800" dirty="0">
                <a:latin typeface="Times New Roman" pitchFamily="18" charset="0"/>
                <a:cs typeface="Times New Roman" pitchFamily="18" charset="0"/>
              </a:rPr>
              <a:t>consistent communication about the advantages</a:t>
            </a:r>
            <a:r>
              <a:rPr lang="en-US" sz="1800" dirty="0" smtClean="0">
                <a:latin typeface="Times New Roman" pitchFamily="18" charset="0"/>
                <a:cs typeface="Times New Roman" pitchFamily="18" charset="0"/>
              </a:rPr>
              <a:t>.</a:t>
            </a:r>
          </a:p>
          <a:p>
            <a:r>
              <a:rPr lang="en-US" sz="1800" dirty="0" smtClean="0">
                <a:latin typeface="Times New Roman" pitchFamily="18" charset="0"/>
                <a:cs typeface="Times New Roman" pitchFamily="18" charset="0"/>
              </a:rPr>
              <a:t>Individually </a:t>
            </a:r>
            <a:r>
              <a:rPr lang="en-US" sz="1800" dirty="0">
                <a:latin typeface="Times New Roman" pitchFamily="18" charset="0"/>
                <a:cs typeface="Times New Roman" pitchFamily="18" charset="0"/>
              </a:rPr>
              <a:t>explain to each team member the effects of the change</a:t>
            </a:r>
            <a:r>
              <a:rPr lang="en-US" sz="1800" dirty="0" smtClean="0">
                <a:latin typeface="Times New Roman" pitchFamily="18" charset="0"/>
                <a:cs typeface="Times New Roman" pitchFamily="18" charset="0"/>
              </a:rPr>
              <a:t>.</a:t>
            </a:r>
          </a:p>
          <a:p>
            <a:r>
              <a:rPr lang="en-US" sz="1800" dirty="0" smtClean="0">
                <a:latin typeface="Times New Roman" pitchFamily="18" charset="0"/>
                <a:cs typeface="Times New Roman" pitchFamily="18" charset="0"/>
              </a:rPr>
              <a:t>Be </a:t>
            </a:r>
            <a:r>
              <a:rPr lang="en-US" sz="1800" dirty="0">
                <a:latin typeface="Times New Roman" pitchFamily="18" charset="0"/>
                <a:cs typeface="Times New Roman" pitchFamily="18" charset="0"/>
              </a:rPr>
              <a:t>receptive to inquiries, as this will assist to debunk any </a:t>
            </a:r>
            <a:r>
              <a:rPr lang="en-US" sz="1800" dirty="0" err="1" smtClean="0">
                <a:latin typeface="Times New Roman" pitchFamily="18" charset="0"/>
                <a:cs typeface="Times New Roman" pitchFamily="18" charset="0"/>
              </a:rPr>
              <a:t>rumours</a:t>
            </a:r>
            <a:r>
              <a:rPr lang="en-US" sz="1800" dirty="0" smtClean="0">
                <a:latin typeface="Times New Roman" pitchFamily="18" charset="0"/>
                <a:cs typeface="Times New Roman" pitchFamily="18" charset="0"/>
              </a:rPr>
              <a:t>.</a:t>
            </a:r>
          </a:p>
          <a:p>
            <a:r>
              <a:rPr lang="en-US" sz="1800" dirty="0" smtClean="0">
                <a:latin typeface="Times New Roman" pitchFamily="18" charset="0"/>
                <a:cs typeface="Times New Roman" pitchFamily="18" charset="0"/>
              </a:rPr>
              <a:t>Participate </a:t>
            </a:r>
            <a:r>
              <a:rPr lang="en-US" sz="1800" dirty="0">
                <a:latin typeface="Times New Roman" pitchFamily="18" charset="0"/>
                <a:cs typeface="Times New Roman" pitchFamily="18" charset="0"/>
              </a:rPr>
              <a:t>everyone in the process to make them feel like they are a part of the change</a:t>
            </a:r>
            <a:r>
              <a:rPr lang="en-US" sz="1800" dirty="0" smtClean="0">
                <a:latin typeface="Times New Roman" pitchFamily="18" charset="0"/>
                <a:cs typeface="Times New Roman" pitchFamily="18" charset="0"/>
              </a:rPr>
              <a:t>.</a:t>
            </a:r>
          </a:p>
          <a:p>
            <a:r>
              <a:rPr lang="en-US" sz="1800" dirty="0" smtClean="0">
                <a:latin typeface="Times New Roman" pitchFamily="18" charset="0"/>
                <a:cs typeface="Times New Roman" pitchFamily="18" charset="0"/>
              </a:rPr>
              <a:t>Be </a:t>
            </a:r>
            <a:r>
              <a:rPr lang="en-US" sz="1800" dirty="0">
                <a:latin typeface="Times New Roman" pitchFamily="18" charset="0"/>
                <a:cs typeface="Times New Roman" pitchFamily="18" charset="0"/>
              </a:rPr>
              <a:t>prepared for </a:t>
            </a:r>
            <a:r>
              <a:rPr lang="en-US" sz="1800" dirty="0" smtClean="0">
                <a:latin typeface="Times New Roman" pitchFamily="18" charset="0"/>
                <a:cs typeface="Times New Roman" pitchFamily="18" charset="0"/>
              </a:rPr>
              <a:t>difficulties</a:t>
            </a:r>
          </a:p>
          <a:p>
            <a:endParaRPr lang="en-US" sz="1800" dirty="0">
              <a:latin typeface="Times New Roman" pitchFamily="18" charset="0"/>
              <a:cs typeface="Times New Roman" pitchFamily="18" charset="0"/>
            </a:endParaRPr>
          </a:p>
          <a:p>
            <a:r>
              <a:rPr lang="en-US" sz="1800" dirty="0" smtClean="0">
                <a:latin typeface="Times New Roman" pitchFamily="18" charset="0"/>
                <a:cs typeface="Times New Roman" pitchFamily="18" charset="0"/>
              </a:rPr>
              <a:t>Currently Air India is going through stage two where they are in process of change.</a:t>
            </a:r>
            <a:endParaRPr lang="en-US" sz="1800" dirty="0">
              <a:latin typeface="Times New Roman" pitchFamily="18" charset="0"/>
              <a:cs typeface="Times New Roman" pitchFamily="18" charset="0"/>
            </a:endParaRPr>
          </a:p>
        </p:txBody>
      </p:sp>
    </p:spTree>
    <p:extLst>
      <p:ext uri="{BB962C8B-B14F-4D97-AF65-F5344CB8AC3E}">
        <p14:creationId xmlns:p14="http://schemas.microsoft.com/office/powerpoint/2010/main" val="2152781307"/>
      </p:ext>
    </p:extLst>
  </p:cSld>
  <p:clrMapOvr>
    <a:masterClrMapping/>
  </p:clrMapOvr>
  <p:transition spd="slow">
    <p:push/>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Stage Three : Refreeze</a:t>
            </a:r>
            <a:endParaRPr lang="en-US" dirty="0"/>
          </a:p>
        </p:txBody>
      </p:sp>
      <p:sp>
        <p:nvSpPr>
          <p:cNvPr id="3" name="Content Placeholder 2"/>
          <p:cNvSpPr>
            <a:spLocks noGrp="1"/>
          </p:cNvSpPr>
          <p:nvPr>
            <p:ph sz="quarter" idx="1"/>
          </p:nvPr>
        </p:nvSpPr>
        <p:spPr/>
        <p:txBody>
          <a:bodyPr>
            <a:normAutofit lnSpcReduction="10000"/>
          </a:bodyPr>
          <a:lstStyle/>
          <a:p>
            <a:r>
              <a:rPr lang="en-US" sz="1800" dirty="0">
                <a:latin typeface="Times New Roman" pitchFamily="18" charset="0"/>
                <a:cs typeface="Times New Roman" pitchFamily="18" charset="0"/>
              </a:rPr>
              <a:t>The third stage of the process is when the team is now operating in the new manner since the change has fully taken hold. It's a return to stability, and that's what matters here</a:t>
            </a:r>
            <a:r>
              <a:rPr lang="en-US" sz="1800" dirty="0" smtClean="0">
                <a:latin typeface="Times New Roman" pitchFamily="18" charset="0"/>
                <a:cs typeface="Times New Roman" pitchFamily="18" charset="0"/>
              </a:rPr>
              <a:t>.</a:t>
            </a:r>
          </a:p>
          <a:p>
            <a:r>
              <a:rPr lang="en-US" sz="1800" dirty="0" smtClean="0">
                <a:latin typeface="Times New Roman" pitchFamily="18" charset="0"/>
                <a:cs typeface="Times New Roman" pitchFamily="18" charset="0"/>
              </a:rPr>
              <a:t>While </a:t>
            </a:r>
            <a:r>
              <a:rPr lang="en-US" sz="1800" dirty="0">
                <a:latin typeface="Times New Roman" pitchFamily="18" charset="0"/>
                <a:cs typeface="Times New Roman" pitchFamily="18" charset="0"/>
              </a:rPr>
              <a:t>it's acknowledged that change is inevitable and that more changes will probably occur in the future, this stage is required since there needs to be a declaration that the change was worthwhile</a:t>
            </a:r>
            <a:r>
              <a:rPr lang="en-US" sz="1800" dirty="0" smtClean="0">
                <a:latin typeface="Times New Roman" pitchFamily="18" charset="0"/>
                <a:cs typeface="Times New Roman" pitchFamily="18" charset="0"/>
              </a:rPr>
              <a:t>.</a:t>
            </a:r>
          </a:p>
          <a:p>
            <a:r>
              <a:rPr lang="en-US" sz="1800" dirty="0" smtClean="0">
                <a:latin typeface="Times New Roman" pitchFamily="18" charset="0"/>
                <a:cs typeface="Times New Roman" pitchFamily="18" charset="0"/>
              </a:rPr>
              <a:t>The </a:t>
            </a:r>
            <a:r>
              <a:rPr lang="en-US" sz="1800" dirty="0">
                <a:latin typeface="Times New Roman" pitchFamily="18" charset="0"/>
                <a:cs typeface="Times New Roman" pitchFamily="18" charset="0"/>
              </a:rPr>
              <a:t>team should still have access to support at this point to help them </a:t>
            </a:r>
            <a:r>
              <a:rPr lang="en-US" sz="1800" dirty="0" smtClean="0">
                <a:latin typeface="Times New Roman" pitchFamily="18" charset="0"/>
                <a:cs typeface="Times New Roman" pitchFamily="18" charset="0"/>
              </a:rPr>
              <a:t>internalize </a:t>
            </a:r>
            <a:r>
              <a:rPr lang="en-US" sz="1800" dirty="0">
                <a:latin typeface="Times New Roman" pitchFamily="18" charset="0"/>
                <a:cs typeface="Times New Roman" pitchFamily="18" charset="0"/>
              </a:rPr>
              <a:t>the new procedure</a:t>
            </a:r>
            <a:r>
              <a:rPr lang="en-US" sz="1800" dirty="0" smtClean="0">
                <a:latin typeface="Times New Roman" pitchFamily="18" charset="0"/>
                <a:cs typeface="Times New Roman" pitchFamily="18" charset="0"/>
              </a:rPr>
              <a:t>.</a:t>
            </a:r>
          </a:p>
          <a:p>
            <a:r>
              <a:rPr lang="en-US" sz="1800" dirty="0">
                <a:latin typeface="Times New Roman" pitchFamily="18" charset="0"/>
                <a:cs typeface="Times New Roman" pitchFamily="18" charset="0"/>
              </a:rPr>
              <a:t>In order to keep the change from being unsuccessful, it will be beneficial to</a:t>
            </a:r>
            <a:r>
              <a:rPr lang="en-US" sz="1800" dirty="0" smtClean="0">
                <a:latin typeface="Times New Roman" pitchFamily="18" charset="0"/>
                <a:cs typeface="Times New Roman" pitchFamily="18" charset="0"/>
              </a:rPr>
              <a:t>:</a:t>
            </a:r>
          </a:p>
          <a:p>
            <a:r>
              <a:rPr lang="en-US" sz="1800" dirty="0">
                <a:latin typeface="Times New Roman" pitchFamily="18" charset="0"/>
                <a:cs typeface="Times New Roman" pitchFamily="18" charset="0"/>
              </a:rPr>
              <a:t>Assist people in their new responsibilities with continuing training and </a:t>
            </a:r>
            <a:r>
              <a:rPr lang="en-US" sz="1800" dirty="0" smtClean="0">
                <a:latin typeface="Times New Roman" pitchFamily="18" charset="0"/>
                <a:cs typeface="Times New Roman" pitchFamily="18" charset="0"/>
              </a:rPr>
              <a:t>assistance.</a:t>
            </a:r>
          </a:p>
          <a:p>
            <a:r>
              <a:rPr lang="en-US" sz="1800" dirty="0" smtClean="0">
                <a:latin typeface="Times New Roman" pitchFamily="18" charset="0"/>
                <a:cs typeface="Times New Roman" pitchFamily="18" charset="0"/>
              </a:rPr>
              <a:t>Determine </a:t>
            </a:r>
            <a:r>
              <a:rPr lang="en-US" sz="1800" dirty="0">
                <a:latin typeface="Times New Roman" pitchFamily="18" charset="0"/>
                <a:cs typeface="Times New Roman" pitchFamily="18" charset="0"/>
              </a:rPr>
              <a:t>the obstacles to maintaining the change and deal with them</a:t>
            </a:r>
            <a:r>
              <a:rPr lang="en-US" sz="1800" dirty="0" smtClean="0">
                <a:latin typeface="Times New Roman" pitchFamily="18" charset="0"/>
                <a:cs typeface="Times New Roman" pitchFamily="18" charset="0"/>
              </a:rPr>
              <a:t>.</a:t>
            </a:r>
          </a:p>
          <a:p>
            <a:r>
              <a:rPr lang="en-US" sz="1800" dirty="0" smtClean="0">
                <a:latin typeface="Times New Roman" pitchFamily="18" charset="0"/>
                <a:cs typeface="Times New Roman" pitchFamily="18" charset="0"/>
              </a:rPr>
              <a:t>Urge </a:t>
            </a:r>
            <a:r>
              <a:rPr lang="en-US" sz="1800" dirty="0">
                <a:latin typeface="Times New Roman" pitchFamily="18" charset="0"/>
                <a:cs typeface="Times New Roman" pitchFamily="18" charset="0"/>
              </a:rPr>
              <a:t>the group to offer </a:t>
            </a:r>
            <a:r>
              <a:rPr lang="en-US" sz="1800" dirty="0" smtClean="0">
                <a:latin typeface="Times New Roman" pitchFamily="18" charset="0"/>
                <a:cs typeface="Times New Roman" pitchFamily="18" charset="0"/>
              </a:rPr>
              <a:t>comments and share </a:t>
            </a:r>
            <a:r>
              <a:rPr lang="en-US" sz="1800" dirty="0">
                <a:latin typeface="Times New Roman" pitchFamily="18" charset="0"/>
                <a:cs typeface="Times New Roman" pitchFamily="18" charset="0"/>
              </a:rPr>
              <a:t>any advantages or achievements brought about by the modification</a:t>
            </a:r>
            <a:r>
              <a:rPr lang="en-US" sz="1800" dirty="0" smtClean="0">
                <a:latin typeface="Times New Roman" pitchFamily="18" charset="0"/>
                <a:cs typeface="Times New Roman" pitchFamily="18" charset="0"/>
              </a:rPr>
              <a:t>.</a:t>
            </a:r>
          </a:p>
          <a:p>
            <a:r>
              <a:rPr lang="en-US" sz="1800" dirty="0" smtClean="0">
                <a:latin typeface="Times New Roman" pitchFamily="18" charset="0"/>
                <a:cs typeface="Times New Roman" pitchFamily="18" charset="0"/>
              </a:rPr>
              <a:t>It's </a:t>
            </a:r>
            <a:r>
              <a:rPr lang="en-US" sz="1800" dirty="0">
                <a:latin typeface="Times New Roman" pitchFamily="18" charset="0"/>
                <a:cs typeface="Times New Roman" pitchFamily="18" charset="0"/>
              </a:rPr>
              <a:t>crucial to maintain a positive attitude and to </a:t>
            </a:r>
            <a:r>
              <a:rPr lang="en-US" sz="1800" dirty="0" smtClean="0">
                <a:latin typeface="Times New Roman" pitchFamily="18" charset="0"/>
                <a:cs typeface="Times New Roman" pitchFamily="18" charset="0"/>
              </a:rPr>
              <a:t>recognize </a:t>
            </a:r>
            <a:r>
              <a:rPr lang="en-US" sz="1800" dirty="0">
                <a:latin typeface="Times New Roman" pitchFamily="18" charset="0"/>
                <a:cs typeface="Times New Roman" pitchFamily="18" charset="0"/>
              </a:rPr>
              <a:t>the success of the transformation.</a:t>
            </a:r>
          </a:p>
        </p:txBody>
      </p:sp>
    </p:spTree>
    <p:extLst>
      <p:ext uri="{BB962C8B-B14F-4D97-AF65-F5344CB8AC3E}">
        <p14:creationId xmlns:p14="http://schemas.microsoft.com/office/powerpoint/2010/main" val="406191722"/>
      </p:ext>
    </p:extLst>
  </p:cSld>
  <p:clrMapOvr>
    <a:masterClrMapping/>
  </p:clrMapOvr>
  <p:transition spd="slow">
    <p:push/>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sz="quarter" idx="1"/>
          </p:nvPr>
        </p:nvSpPr>
        <p:spPr/>
        <p:txBody>
          <a:bodyPr>
            <a:normAutofit/>
          </a:bodyPr>
          <a:lstStyle/>
          <a:p>
            <a:r>
              <a:rPr lang="en-US" sz="1800" dirty="0">
                <a:latin typeface="Times New Roman" pitchFamily="18" charset="0"/>
                <a:cs typeface="Times New Roman" pitchFamily="18" charset="0"/>
              </a:rPr>
              <a:t>Since that Air India is reportedly heavily indebted, </a:t>
            </a:r>
            <a:r>
              <a:rPr lang="en-US" sz="1800" dirty="0" smtClean="0">
                <a:latin typeface="Times New Roman" pitchFamily="18" charset="0"/>
                <a:cs typeface="Times New Roman" pitchFamily="18" charset="0"/>
              </a:rPr>
              <a:t>privatization </a:t>
            </a:r>
            <a:r>
              <a:rPr lang="en-US" sz="1800" dirty="0">
                <a:latin typeface="Times New Roman" pitchFamily="18" charset="0"/>
                <a:cs typeface="Times New Roman" pitchFamily="18" charset="0"/>
              </a:rPr>
              <a:t>could restore it to its former grandeur. Even while it is not thought to make sense to </a:t>
            </a:r>
            <a:r>
              <a:rPr lang="en-US" sz="1800" dirty="0" smtClean="0">
                <a:latin typeface="Times New Roman" pitchFamily="18" charset="0"/>
                <a:cs typeface="Times New Roman" pitchFamily="18" charset="0"/>
              </a:rPr>
              <a:t>privatize </a:t>
            </a:r>
            <a:r>
              <a:rPr lang="en-US" sz="1800" dirty="0">
                <a:latin typeface="Times New Roman" pitchFamily="18" charset="0"/>
                <a:cs typeface="Times New Roman" pitchFamily="18" charset="0"/>
              </a:rPr>
              <a:t>any public assets, it is also not justifiable for the government to divert tax dollars to failing businesses. Other welfare </a:t>
            </a:r>
            <a:r>
              <a:rPr lang="en-US" sz="1800" dirty="0" err="1" smtClean="0">
                <a:latin typeface="Times New Roman" pitchFamily="18" charset="0"/>
                <a:cs typeface="Times New Roman" pitchFamily="18" charset="0"/>
              </a:rPr>
              <a:t>programes</a:t>
            </a:r>
            <a:r>
              <a:rPr lang="en-US" sz="1800" dirty="0" smtClean="0">
                <a:latin typeface="Times New Roman" pitchFamily="18" charset="0"/>
                <a:cs typeface="Times New Roman" pitchFamily="18" charset="0"/>
              </a:rPr>
              <a:t> </a:t>
            </a:r>
            <a:r>
              <a:rPr lang="en-US" sz="1800" dirty="0">
                <a:latin typeface="Times New Roman" pitchFamily="18" charset="0"/>
                <a:cs typeface="Times New Roman" pitchFamily="18" charset="0"/>
              </a:rPr>
              <a:t>like education and health care can be funded with tax dollars. Although the government has taken sufficient action to rescue Air India from its dilemma, the circumstance has remained unchanged for several years. That suggests that there are some severe problems with the system, and that tax payers are not long praised for diverting their money</a:t>
            </a:r>
            <a:r>
              <a:rPr lang="en-US" sz="1800" dirty="0" smtClean="0">
                <a:latin typeface="Times New Roman" pitchFamily="18" charset="0"/>
                <a:cs typeface="Times New Roman" pitchFamily="18" charset="0"/>
              </a:rPr>
              <a:t>.</a:t>
            </a:r>
          </a:p>
          <a:p>
            <a:pPr marL="0" indent="0">
              <a:buNone/>
            </a:pPr>
            <a:endParaRPr lang="en-US" sz="1800" dirty="0" smtClean="0">
              <a:latin typeface="Times New Roman" pitchFamily="18" charset="0"/>
              <a:cs typeface="Times New Roman" pitchFamily="18" charset="0"/>
            </a:endParaRPr>
          </a:p>
          <a:p>
            <a:r>
              <a:rPr lang="en-US" sz="1800" dirty="0">
                <a:latin typeface="Times New Roman" pitchFamily="18" charset="0"/>
                <a:cs typeface="Times New Roman" pitchFamily="18" charset="0"/>
              </a:rPr>
              <a:t>Therefore, it would be wiser to </a:t>
            </a:r>
            <a:r>
              <a:rPr lang="en-US" sz="1800" dirty="0" smtClean="0">
                <a:latin typeface="Times New Roman" pitchFamily="18" charset="0"/>
                <a:cs typeface="Times New Roman" pitchFamily="18" charset="0"/>
              </a:rPr>
              <a:t>privatize </a:t>
            </a:r>
            <a:r>
              <a:rPr lang="en-US" sz="1800" dirty="0">
                <a:latin typeface="Times New Roman" pitchFamily="18" charset="0"/>
                <a:cs typeface="Times New Roman" pitchFamily="18" charset="0"/>
              </a:rPr>
              <a:t>the losing business and better use the tax payers' money, which may usher in a new era with a win-win outcome for everyone. The government is encountering difficulties as a result of the decision to </a:t>
            </a:r>
            <a:r>
              <a:rPr lang="en-US" sz="1800" dirty="0" err="1">
                <a:latin typeface="Times New Roman" pitchFamily="18" charset="0"/>
                <a:cs typeface="Times New Roman" pitchFamily="18" charset="0"/>
              </a:rPr>
              <a:t>privatise</a:t>
            </a:r>
            <a:r>
              <a:rPr lang="en-US" sz="1800" dirty="0">
                <a:latin typeface="Times New Roman" pitchFamily="18" charset="0"/>
                <a:cs typeface="Times New Roman" pitchFamily="18" charset="0"/>
              </a:rPr>
              <a:t> Air India. The Government has taken a number of actions to address these concerns despite significant obstacles and challenges. The general public should wait and observe how well the entire </a:t>
            </a:r>
            <a:r>
              <a:rPr lang="en-US" sz="1800" dirty="0" smtClean="0">
                <a:latin typeface="Times New Roman" pitchFamily="18" charset="0"/>
                <a:cs typeface="Times New Roman" pitchFamily="18" charset="0"/>
              </a:rPr>
              <a:t>privatization </a:t>
            </a:r>
            <a:r>
              <a:rPr lang="en-US" sz="1800" dirty="0">
                <a:latin typeface="Times New Roman" pitchFamily="18" charset="0"/>
                <a:cs typeface="Times New Roman" pitchFamily="18" charset="0"/>
              </a:rPr>
              <a:t>process goes.</a:t>
            </a:r>
          </a:p>
        </p:txBody>
      </p:sp>
    </p:spTree>
    <p:extLst>
      <p:ext uri="{BB962C8B-B14F-4D97-AF65-F5344CB8AC3E}">
        <p14:creationId xmlns:p14="http://schemas.microsoft.com/office/powerpoint/2010/main" val="2817079554"/>
      </p:ext>
    </p:extLst>
  </p:cSld>
  <p:clrMapOvr>
    <a:masterClrMapping/>
  </p:clrMapOvr>
  <p:transition spd="slow">
    <p:push/>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sz="quarter" idx="1"/>
          </p:nvPr>
        </p:nvSpPr>
        <p:spPr/>
        <p:txBody>
          <a:bodyPr>
            <a:normAutofit/>
          </a:bodyPr>
          <a:lstStyle/>
          <a:p>
            <a:r>
              <a:rPr lang="en-US" sz="1600" u="sng" dirty="0">
                <a:latin typeface="Times New Roman" pitchFamily="18" charset="0"/>
                <a:cs typeface="Times New Roman" pitchFamily="18" charset="0"/>
                <a:hlinkClick r:id="rId2"/>
              </a:rPr>
              <a:t>https://whatfix.com/blog/types-of-organizational-change/</a:t>
            </a:r>
            <a:endParaRPr lang="en-US" sz="1600" dirty="0">
              <a:latin typeface="Times New Roman" pitchFamily="18" charset="0"/>
              <a:cs typeface="Times New Roman" pitchFamily="18" charset="0"/>
            </a:endParaRPr>
          </a:p>
          <a:p>
            <a:r>
              <a:rPr lang="en-US" sz="1600" u="sng" dirty="0">
                <a:latin typeface="Times New Roman" pitchFamily="18" charset="0"/>
                <a:cs typeface="Times New Roman" pitchFamily="18" charset="0"/>
                <a:hlinkClick r:id="rId3"/>
              </a:rPr>
              <a:t>https://en.wikipedia.org/wiki/Air_India#Privatisation</a:t>
            </a:r>
            <a:endParaRPr lang="en-US" sz="1600" dirty="0">
              <a:latin typeface="Times New Roman" pitchFamily="18" charset="0"/>
              <a:cs typeface="Times New Roman" pitchFamily="18" charset="0"/>
            </a:endParaRPr>
          </a:p>
          <a:p>
            <a:r>
              <a:rPr lang="en-US" sz="1600" u="sng" dirty="0">
                <a:latin typeface="Times New Roman" pitchFamily="18" charset="0"/>
                <a:cs typeface="Times New Roman" pitchFamily="18" charset="0"/>
                <a:hlinkClick r:id="rId4"/>
              </a:rPr>
              <a:t>https://www.wallstreetmojo.com/privatization/</a:t>
            </a:r>
            <a:endParaRPr lang="en-US" sz="1600" dirty="0">
              <a:latin typeface="Times New Roman" pitchFamily="18" charset="0"/>
              <a:cs typeface="Times New Roman" pitchFamily="18" charset="0"/>
            </a:endParaRPr>
          </a:p>
          <a:p>
            <a:r>
              <a:rPr lang="en-US" sz="1600" u="sng" dirty="0">
                <a:latin typeface="Times New Roman" pitchFamily="18" charset="0"/>
                <a:cs typeface="Times New Roman" pitchFamily="18" charset="0"/>
                <a:hlinkClick r:id="rId5"/>
              </a:rPr>
              <a:t>https://www.legalserviceindia.com/legal/article-4672-privatization-of-air-india-it-s-legal-and-economic-impact.html</a:t>
            </a:r>
            <a:endParaRPr lang="en-US" sz="1600" dirty="0">
              <a:latin typeface="Times New Roman" pitchFamily="18" charset="0"/>
              <a:cs typeface="Times New Roman" pitchFamily="18" charset="0"/>
            </a:endParaRPr>
          </a:p>
          <a:p>
            <a:r>
              <a:rPr lang="en-US" sz="1600" u="sng" dirty="0">
                <a:latin typeface="Times New Roman" pitchFamily="18" charset="0"/>
                <a:cs typeface="Times New Roman" pitchFamily="18" charset="0"/>
                <a:hlinkClick r:id="rId6"/>
              </a:rPr>
              <a:t>https://blog.forumias.com/privatisation-of-air-india-explained-pointwise/#What_are_the_potential_implicationsimpacts_of_the_privatisation_of_Air_India</a:t>
            </a:r>
            <a:endParaRPr lang="en-US" sz="1600" dirty="0">
              <a:latin typeface="Times New Roman" pitchFamily="18" charset="0"/>
              <a:cs typeface="Times New Roman" pitchFamily="18" charset="0"/>
            </a:endParaRPr>
          </a:p>
          <a:p>
            <a:r>
              <a:rPr lang="en-US" sz="1600" u="sng" dirty="0">
                <a:latin typeface="Times New Roman" pitchFamily="18" charset="0"/>
                <a:cs typeface="Times New Roman" pitchFamily="18" charset="0"/>
                <a:hlinkClick r:id="rId7"/>
              </a:rPr>
              <a:t>https://psuwatch.com/national-news/here-is-what-will-happen-to-air-india-employees-after-privatisation#:~:text=Employees%20have%20been%20allowed%20to,as%20per%20the%20industry%20practice</a:t>
            </a:r>
            <a:r>
              <a:rPr lang="en-US" sz="1600" dirty="0">
                <a:latin typeface="Times New Roman" pitchFamily="18" charset="0"/>
                <a:cs typeface="Times New Roman" pitchFamily="18" charset="0"/>
              </a:rPr>
              <a:t>.</a:t>
            </a:r>
          </a:p>
          <a:p>
            <a:r>
              <a:rPr lang="en-US" sz="1600" u="sng" dirty="0">
                <a:latin typeface="Times New Roman" pitchFamily="18" charset="0"/>
                <a:cs typeface="Times New Roman" pitchFamily="18" charset="0"/>
                <a:hlinkClick r:id="rId8"/>
              </a:rPr>
              <a:t>https://whatfix.com/blog/lewins-change-model/#:~:</a:t>
            </a:r>
            <a:r>
              <a:rPr lang="en-US" sz="1600" u="sng" dirty="0" smtClean="0">
                <a:latin typeface="Times New Roman" pitchFamily="18" charset="0"/>
                <a:cs typeface="Times New Roman" pitchFamily="18" charset="0"/>
                <a:hlinkClick r:id="rId8"/>
              </a:rPr>
              <a:t>text=Lewin's%20change%20model%20is%20a,plan%20%26%20implement%20the%20required%20change</a:t>
            </a:r>
            <a:endParaRPr lang="en-US" sz="1600" dirty="0">
              <a:latin typeface="Times New Roman" pitchFamily="18" charset="0"/>
              <a:cs typeface="Times New Roman" pitchFamily="18" charset="0"/>
            </a:endParaRPr>
          </a:p>
        </p:txBody>
      </p:sp>
    </p:spTree>
    <p:extLst>
      <p:ext uri="{BB962C8B-B14F-4D97-AF65-F5344CB8AC3E}">
        <p14:creationId xmlns:p14="http://schemas.microsoft.com/office/powerpoint/2010/main" val="1926627423"/>
      </p:ext>
    </p:extLst>
  </p:cSld>
  <p:clrMapOvr>
    <a:masterClrMapping/>
  </p:clrMapOvr>
  <p:transition spd="slow">
    <p:push/>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508</TotalTime>
  <Words>1896</Words>
  <Application>Microsoft Office PowerPoint</Application>
  <PresentationFormat>On-screen Show (4:3)</PresentationFormat>
  <Paragraphs>124</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Civic</vt:lpstr>
      <vt:lpstr>AIR INDIA</vt:lpstr>
      <vt:lpstr>What is organizational change?</vt:lpstr>
      <vt:lpstr>AIR INDIA</vt:lpstr>
      <vt:lpstr>Privatization</vt:lpstr>
      <vt:lpstr>Reason for Privatization of  Air India:</vt:lpstr>
      <vt:lpstr>The Economic Impact Of Privatization</vt:lpstr>
      <vt:lpstr>SWOT Analysis of Air India</vt:lpstr>
      <vt:lpstr>SWOT Analysis of Air India</vt:lpstr>
      <vt:lpstr>Effect on change on Employees</vt:lpstr>
      <vt:lpstr>Lewin’s Change Model Theory</vt:lpstr>
      <vt:lpstr>Stage One : Unfreeze</vt:lpstr>
      <vt:lpstr>Stage Two : Change</vt:lpstr>
      <vt:lpstr>Stage Three : Refreeze</vt:lpstr>
      <vt:lpstr>Conclusion</vt:lpstr>
      <vt:lpstr>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baps</dc:creator>
  <cp:lastModifiedBy>baps</cp:lastModifiedBy>
  <cp:revision>38</cp:revision>
  <dcterms:created xsi:type="dcterms:W3CDTF">2006-08-16T00:00:00Z</dcterms:created>
  <dcterms:modified xsi:type="dcterms:W3CDTF">2023-02-27T04:30:56Z</dcterms:modified>
</cp:coreProperties>
</file>