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17"/>
  </p:notesMasterIdLst>
  <p:sldIdLst>
    <p:sldId id="256" r:id="rId2"/>
    <p:sldId id="276" r:id="rId3"/>
    <p:sldId id="257" r:id="rId4"/>
    <p:sldId id="258" r:id="rId5"/>
    <p:sldId id="266" r:id="rId6"/>
    <p:sldId id="267" r:id="rId7"/>
    <p:sldId id="268" r:id="rId8"/>
    <p:sldId id="269" r:id="rId9"/>
    <p:sldId id="270" r:id="rId10"/>
    <p:sldId id="271" r:id="rId11"/>
    <p:sldId id="272" r:id="rId12"/>
    <p:sldId id="273" r:id="rId13"/>
    <p:sldId id="274" r:id="rId14"/>
    <p:sldId id="275" r:id="rId15"/>
    <p:sldId id="265" r:id="rId16"/>
  </p:sldIdLst>
  <p:sldSz cx="18288000" cy="10287000"/>
  <p:notesSz cx="6858000" cy="9144000"/>
  <p:embeddedFontLst>
    <p:embeddedFont>
      <p:font typeface="Nunito Sans Expanded Bold" panose="020B0604020202020204" charset="0"/>
      <p:regular r:id="rId18"/>
    </p:embeddedFont>
    <p:embeddedFont>
      <p:font typeface="Quicksand" panose="020B0604020202020204" charset="0"/>
      <p:regular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2023" autoAdjust="0"/>
  </p:normalViewPr>
  <p:slideViewPr>
    <p:cSldViewPr>
      <p:cViewPr>
        <p:scale>
          <a:sx n="50" d="100"/>
          <a:sy n="50" d="100"/>
        </p:scale>
        <p:origin x="516" y="-43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2F40D3-699A-4F4E-9A03-0C5A8C663F04}" type="datetimeFigureOut">
              <a:rPr lang="en-IN" smtClean="0"/>
              <a:t>09-07-2026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4C59BD-C2C6-4696-8140-907961C8146E}" type="slidenum">
              <a:rPr lang="en-IN" smtClean="0"/>
              <a:t>‹#›</a:t>
            </a:fld>
            <a:endParaRPr lang="en-IN"/>
          </a:p>
        </p:txBody>
      </p:sp>
    </p:spTree>
    <p:extLst>
      <p:ext uri="{BB962C8B-B14F-4D97-AF65-F5344CB8AC3E}">
        <p14:creationId xmlns:p14="http://schemas.microsoft.com/office/powerpoint/2010/main" val="33498313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the UK, Greggs plc is one of the successful baker which provides affordable food to customers. As a part of its good strategy, the organisation has been searching for relevant opportunities in other markets, considering China. Accordingly, a large consumer base is provided by China, leading the Business expansion. The focus of Greggs Plc involves keeping a collaborative partnership with </a:t>
            </a:r>
            <a:r>
              <a:rPr lang="en-IN" sz="1200" kern="1200" dirty="0" err="1">
                <a:solidFill>
                  <a:schemeClr val="tx1"/>
                </a:solidFill>
                <a:effectLst/>
                <a:latin typeface="+mn-lt"/>
                <a:ea typeface="+mn-ea"/>
                <a:cs typeface="+mn-cs"/>
              </a:rPr>
              <a:t>Yonghui</a:t>
            </a:r>
            <a:r>
              <a:rPr lang="en-IN" sz="1200" kern="1200" dirty="0">
                <a:solidFill>
                  <a:schemeClr val="tx1"/>
                </a:solidFill>
                <a:effectLst/>
                <a:latin typeface="+mn-lt"/>
                <a:ea typeface="+mn-ea"/>
                <a:cs typeface="+mn-cs"/>
              </a:rPr>
              <a:t> Supermarket. This is a retail company within China, with effective market knowledge and a resilient supply chain.</a:t>
            </a:r>
          </a:p>
          <a:p>
            <a:endParaRPr lang="en-IN" dirty="0"/>
          </a:p>
        </p:txBody>
      </p:sp>
      <p:sp>
        <p:nvSpPr>
          <p:cNvPr id="4" name="Slide Number Placeholder 3"/>
          <p:cNvSpPr>
            <a:spLocks noGrp="1"/>
          </p:cNvSpPr>
          <p:nvPr>
            <p:ph type="sldNum" sz="quarter" idx="10"/>
          </p:nvPr>
        </p:nvSpPr>
        <p:spPr/>
        <p:txBody>
          <a:bodyPr/>
          <a:lstStyle/>
          <a:p>
            <a:fld id="{254C59BD-C2C6-4696-8140-907961C8146E}" type="slidenum">
              <a:rPr lang="en-IN" smtClean="0"/>
              <a:t>3</a:t>
            </a:fld>
            <a:endParaRPr lang="en-IN"/>
          </a:p>
        </p:txBody>
      </p:sp>
    </p:spTree>
    <p:extLst>
      <p:ext uri="{BB962C8B-B14F-4D97-AF65-F5344CB8AC3E}">
        <p14:creationId xmlns:p14="http://schemas.microsoft.com/office/powerpoint/2010/main" val="5351350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culture within China has been evolving over thousands of years and is considered to be strongly impacted by the Confucian philosophy. The values are considered in emphasising harmony within society, discipline, loyalty and respect. In comparison with other Western cultures, such as the UK, which prioritises independent and individual success, a collectivist approach is followed within China. While Chinese shoppers are more about the relationship, differences in store models and customer expectations may prove to be a challenge for Greggs as it looks to integrate with </a:t>
            </a:r>
            <a:r>
              <a:rPr lang="en-IN" sz="1200" kern="1200" dirty="0" err="1">
                <a:solidFill>
                  <a:schemeClr val="tx1"/>
                </a:solidFill>
                <a:effectLst/>
                <a:latin typeface="+mn-lt"/>
                <a:ea typeface="+mn-ea"/>
                <a:cs typeface="+mn-cs"/>
              </a:rPr>
              <a:t>Yonghui's</a:t>
            </a:r>
            <a:r>
              <a:rPr lang="en-IN" sz="1200" kern="1200" dirty="0">
                <a:solidFill>
                  <a:schemeClr val="tx1"/>
                </a:solidFill>
                <a:effectLst/>
                <a:latin typeface="+mn-lt"/>
                <a:ea typeface="+mn-ea"/>
                <a:cs typeface="+mn-cs"/>
              </a:rPr>
              <a:t> fresh grocery offering. Accordingly, understanding these values for Greggs plc is significant while interacting with the customer, suppliers and employees within China.</a:t>
            </a:r>
          </a:p>
          <a:p>
            <a:endParaRPr lang="en-IN" dirty="0"/>
          </a:p>
        </p:txBody>
      </p:sp>
      <p:sp>
        <p:nvSpPr>
          <p:cNvPr id="4" name="Slide Number Placeholder 3"/>
          <p:cNvSpPr>
            <a:spLocks noGrp="1"/>
          </p:cNvSpPr>
          <p:nvPr>
            <p:ph type="sldNum" sz="quarter" idx="10"/>
          </p:nvPr>
        </p:nvSpPr>
        <p:spPr/>
        <p:txBody>
          <a:bodyPr/>
          <a:lstStyle/>
          <a:p>
            <a:fld id="{254C59BD-C2C6-4696-8140-907961C8146E}" type="slidenum">
              <a:rPr lang="en-IN" smtClean="0"/>
              <a:t>4</a:t>
            </a:fld>
            <a:endParaRPr lang="en-IN"/>
          </a:p>
        </p:txBody>
      </p:sp>
    </p:spTree>
    <p:extLst>
      <p:ext uri="{BB962C8B-B14F-4D97-AF65-F5344CB8AC3E}">
        <p14:creationId xmlns:p14="http://schemas.microsoft.com/office/powerpoint/2010/main" val="42592544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communication style of China in comparison with the UK differs significantly. The messages within China are conveyed through an indirect approach instead of explicit words. This is considered in avoiding conflict, thereby maintaining harmony. The concept of </a:t>
            </a:r>
            <a:r>
              <a:rPr lang="en-IN" sz="1200" kern="1200" dirty="0" err="1">
                <a:solidFill>
                  <a:schemeClr val="tx1"/>
                </a:solidFill>
                <a:effectLst/>
                <a:latin typeface="+mn-lt"/>
                <a:ea typeface="+mn-ea"/>
                <a:cs typeface="+mn-cs"/>
              </a:rPr>
              <a:t>mianzi</a:t>
            </a:r>
            <a:r>
              <a:rPr lang="en-IN" sz="1200" kern="1200" dirty="0">
                <a:solidFill>
                  <a:schemeClr val="tx1"/>
                </a:solidFill>
                <a:effectLst/>
                <a:latin typeface="+mn-lt"/>
                <a:ea typeface="+mn-ea"/>
                <a:cs typeface="+mn-cs"/>
              </a:rPr>
              <a:t> is related to the reputation and dignity of an individual. In addition, relationship building is a significant factor within the business culture of China. Strong networking often determines long-term success, cooperation and trust. For Greggs Plc, maintaining these relationships will be more significant than only focusing upon short term transactions.</a:t>
            </a:r>
          </a:p>
        </p:txBody>
      </p:sp>
      <p:sp>
        <p:nvSpPr>
          <p:cNvPr id="4" name="Slide Number Placeholder 3"/>
          <p:cNvSpPr>
            <a:spLocks noGrp="1"/>
          </p:cNvSpPr>
          <p:nvPr>
            <p:ph type="sldNum" sz="quarter" idx="10"/>
          </p:nvPr>
        </p:nvSpPr>
        <p:spPr/>
        <p:txBody>
          <a:bodyPr/>
          <a:lstStyle/>
          <a:p>
            <a:fld id="{254C59BD-C2C6-4696-8140-907961C8146E}" type="slidenum">
              <a:rPr lang="en-IN" smtClean="0"/>
              <a:t>5</a:t>
            </a:fld>
            <a:endParaRPr lang="en-IN"/>
          </a:p>
        </p:txBody>
      </p:sp>
    </p:spTree>
    <p:extLst>
      <p:ext uri="{BB962C8B-B14F-4D97-AF65-F5344CB8AC3E}">
        <p14:creationId xmlns:p14="http://schemas.microsoft.com/office/powerpoint/2010/main" val="9052016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In the Chinese culture, the consumption of food is one of the most significant aspects, and it is considered to have regional differences in terms of consumer preferences. In this aspect, the people within China are increasingly accustomed to the consumption of freshly prepared and hot meals. This is in contrast to the UK, where consumers like to consume Bakery products. Additionally, the consumers within China are becoming increasingly concerned regarding the safety and healthy aspects of the consumption of food, considering nutrition. This requires organisation to ensure that they are providing high-quality food products with healthy options in meeting consumer Expectations in China</a:t>
            </a:r>
          </a:p>
        </p:txBody>
      </p:sp>
      <p:sp>
        <p:nvSpPr>
          <p:cNvPr id="4" name="Slide Number Placeholder 3"/>
          <p:cNvSpPr>
            <a:spLocks noGrp="1"/>
          </p:cNvSpPr>
          <p:nvPr>
            <p:ph type="sldNum" sz="quarter" idx="10"/>
          </p:nvPr>
        </p:nvSpPr>
        <p:spPr/>
        <p:txBody>
          <a:bodyPr/>
          <a:lstStyle/>
          <a:p>
            <a:fld id="{254C59BD-C2C6-4696-8140-907961C8146E}" type="slidenum">
              <a:rPr lang="en-IN" smtClean="0"/>
              <a:t>6</a:t>
            </a:fld>
            <a:endParaRPr lang="en-IN"/>
          </a:p>
        </p:txBody>
      </p:sp>
    </p:spTree>
    <p:extLst>
      <p:ext uri="{BB962C8B-B14F-4D97-AF65-F5344CB8AC3E}">
        <p14:creationId xmlns:p14="http://schemas.microsoft.com/office/powerpoint/2010/main" val="38539003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It is essential to understand the cultural differences between China and the UK for </a:t>
            </a:r>
            <a:r>
              <a:rPr lang="en-IN" sz="1200" kern="1200" dirty="0" err="1">
                <a:solidFill>
                  <a:schemeClr val="tx1"/>
                </a:solidFill>
                <a:effectLst/>
                <a:latin typeface="+mn-lt"/>
                <a:ea typeface="+mn-ea"/>
                <a:cs typeface="+mn-cs"/>
              </a:rPr>
              <a:t>Greggss</a:t>
            </a:r>
            <a:r>
              <a:rPr lang="en-IN" sz="1200" kern="1200" dirty="0">
                <a:solidFill>
                  <a:schemeClr val="tx1"/>
                </a:solidFill>
                <a:effectLst/>
                <a:latin typeface="+mn-lt"/>
                <a:ea typeface="+mn-ea"/>
                <a:cs typeface="+mn-cs"/>
              </a:rPr>
              <a:t> Plc to conduct business operations effectively in China. Employees are encouraged within the UK to express their opinions. On the contrary, collectivism is emphasised by China, focusing upon the maintenance of harmony within a team rather than individual expression. Direct communication is favoured within the UK, whereas indirect approaches are relied upon by the Chinese communication style. Therefore, Greggs plc must modify its management followed by communication strategies that directly meets business structure in China.</a:t>
            </a:r>
          </a:p>
        </p:txBody>
      </p:sp>
      <p:sp>
        <p:nvSpPr>
          <p:cNvPr id="4" name="Slide Number Placeholder 3"/>
          <p:cNvSpPr>
            <a:spLocks noGrp="1"/>
          </p:cNvSpPr>
          <p:nvPr>
            <p:ph type="sldNum" sz="quarter" idx="10"/>
          </p:nvPr>
        </p:nvSpPr>
        <p:spPr/>
        <p:txBody>
          <a:bodyPr/>
          <a:lstStyle/>
          <a:p>
            <a:fld id="{254C59BD-C2C6-4696-8140-907961C8146E}" type="slidenum">
              <a:rPr lang="en-IN" smtClean="0"/>
              <a:t>7</a:t>
            </a:fld>
            <a:endParaRPr lang="en-IN"/>
          </a:p>
        </p:txBody>
      </p:sp>
    </p:spTree>
    <p:extLst>
      <p:ext uri="{BB962C8B-B14F-4D97-AF65-F5344CB8AC3E}">
        <p14:creationId xmlns:p14="http://schemas.microsoft.com/office/powerpoint/2010/main" val="4999728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Power distance is considered one of the most significant cultural variations between China and the UK. There is a hierarchical structure within China with respect towards authority. The employees are instructed by the senior management, and the decisions are often considered to be implemented by the hierarchy. In contrast, the UK organisation emphasises employee engagement and open communication in the process of decision-making. For Greggs Plc, the variation can assist the organisation in effectively understanding the key aspects of relationship building and appreciation of long-term collaboration.</a:t>
            </a:r>
          </a:p>
        </p:txBody>
      </p:sp>
      <p:sp>
        <p:nvSpPr>
          <p:cNvPr id="4" name="Slide Number Placeholder 3"/>
          <p:cNvSpPr>
            <a:spLocks noGrp="1"/>
          </p:cNvSpPr>
          <p:nvPr>
            <p:ph type="sldNum" sz="quarter" idx="10"/>
          </p:nvPr>
        </p:nvSpPr>
        <p:spPr/>
        <p:txBody>
          <a:bodyPr/>
          <a:lstStyle/>
          <a:p>
            <a:fld id="{254C59BD-C2C6-4696-8140-907961C8146E}" type="slidenum">
              <a:rPr lang="en-IN" smtClean="0"/>
              <a:t>8</a:t>
            </a:fld>
            <a:endParaRPr lang="en-IN"/>
          </a:p>
        </p:txBody>
      </p:sp>
    </p:spTree>
    <p:extLst>
      <p:ext uri="{BB962C8B-B14F-4D97-AF65-F5344CB8AC3E}">
        <p14:creationId xmlns:p14="http://schemas.microsoft.com/office/powerpoint/2010/main" val="22245498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High individualism, as per the score of the UK, reflects a society that values personal achievement and independent. The collectivist culture of China, in contrast, focuses upon strong interpersonal relationships and group loyalty. China also involves a higher power distance where authority and hierarchy is increasingly accepted. In this aspect, </a:t>
            </a:r>
            <a:r>
              <a:rPr lang="en-IN" sz="1200" kern="1200" dirty="0" err="1">
                <a:solidFill>
                  <a:schemeClr val="tx1"/>
                </a:solidFill>
                <a:effectLst/>
                <a:latin typeface="+mn-lt"/>
                <a:ea typeface="+mn-ea"/>
                <a:cs typeface="+mn-cs"/>
              </a:rPr>
              <a:t>Yonghui</a:t>
            </a:r>
            <a:r>
              <a:rPr lang="en-IN" sz="1200" kern="1200" dirty="0">
                <a:solidFill>
                  <a:schemeClr val="tx1"/>
                </a:solidFill>
                <a:effectLst/>
                <a:latin typeface="+mn-lt"/>
                <a:ea typeface="+mn-ea"/>
                <a:cs typeface="+mn-cs"/>
              </a:rPr>
              <a:t> Superstores has to use senior staff to make the final decision. Equality and open communication are promoted within the UK, in contrast to considering different levels of Management.</a:t>
            </a:r>
          </a:p>
        </p:txBody>
      </p:sp>
      <p:sp>
        <p:nvSpPr>
          <p:cNvPr id="4" name="Slide Number Placeholder 3"/>
          <p:cNvSpPr>
            <a:spLocks noGrp="1"/>
          </p:cNvSpPr>
          <p:nvPr>
            <p:ph type="sldNum" sz="quarter" idx="10"/>
          </p:nvPr>
        </p:nvSpPr>
        <p:spPr/>
        <p:txBody>
          <a:bodyPr/>
          <a:lstStyle/>
          <a:p>
            <a:fld id="{254C59BD-C2C6-4696-8140-907961C8146E}" type="slidenum">
              <a:rPr lang="en-IN" smtClean="0"/>
              <a:t>9</a:t>
            </a:fld>
            <a:endParaRPr lang="en-IN"/>
          </a:p>
        </p:txBody>
      </p:sp>
    </p:spTree>
    <p:extLst>
      <p:ext uri="{BB962C8B-B14F-4D97-AF65-F5344CB8AC3E}">
        <p14:creationId xmlns:p14="http://schemas.microsoft.com/office/powerpoint/2010/main" val="42716659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strong long-term orientation of China highlights that it emphasises persistence, sustainable growth and future awards. Accordingly, in the country, businesses are increasingly willing to invest their resources and time for achieving successful outcomes in the long term. On the contrary, short-term outcomes and quick returns are emphasised by the UK. This involves the country in allowing an individual to express personal desires and life. Consumer behaviour and business strategies is influenced by these cultural variations. This requires Greggs plc to establish a culturally sensitive strategy that involves adapting to Chinese business culture. This is by building trust (</a:t>
            </a:r>
            <a:r>
              <a:rPr lang="en-IN" sz="1200" kern="1200" dirty="0" err="1">
                <a:solidFill>
                  <a:schemeClr val="tx1"/>
                </a:solidFill>
                <a:effectLst/>
                <a:latin typeface="+mn-lt"/>
                <a:ea typeface="+mn-ea"/>
                <a:cs typeface="+mn-cs"/>
              </a:rPr>
              <a:t>guanxi</a:t>
            </a:r>
            <a:r>
              <a:rPr lang="en-IN" sz="1200" kern="1200" dirty="0">
                <a:solidFill>
                  <a:schemeClr val="tx1"/>
                </a:solidFill>
                <a:effectLst/>
                <a:latin typeface="+mn-lt"/>
                <a:ea typeface="+mn-ea"/>
                <a:cs typeface="+mn-cs"/>
              </a:rPr>
              <a:t>), respecting hierarchy, engaging local partners such as </a:t>
            </a:r>
            <a:r>
              <a:rPr lang="en-IN" sz="1200" kern="1200" dirty="0" err="1">
                <a:solidFill>
                  <a:schemeClr val="tx1"/>
                </a:solidFill>
                <a:effectLst/>
                <a:latin typeface="+mn-lt"/>
                <a:ea typeface="+mn-ea"/>
                <a:cs typeface="+mn-cs"/>
              </a:rPr>
              <a:t>Yonghui</a:t>
            </a:r>
            <a:r>
              <a:rPr lang="en-IN" sz="1200" kern="1200" dirty="0">
                <a:solidFill>
                  <a:schemeClr val="tx1"/>
                </a:solidFill>
                <a:effectLst/>
                <a:latin typeface="+mn-lt"/>
                <a:ea typeface="+mn-ea"/>
                <a:cs typeface="+mn-cs"/>
              </a:rPr>
              <a:t>, and developing long-term relationships. </a:t>
            </a:r>
          </a:p>
        </p:txBody>
      </p:sp>
      <p:sp>
        <p:nvSpPr>
          <p:cNvPr id="4" name="Slide Number Placeholder 3"/>
          <p:cNvSpPr>
            <a:spLocks noGrp="1"/>
          </p:cNvSpPr>
          <p:nvPr>
            <p:ph type="sldNum" sz="quarter" idx="10"/>
          </p:nvPr>
        </p:nvSpPr>
        <p:spPr/>
        <p:txBody>
          <a:bodyPr/>
          <a:lstStyle/>
          <a:p>
            <a:fld id="{254C59BD-C2C6-4696-8140-907961C8146E}" type="slidenum">
              <a:rPr lang="en-IN" smtClean="0"/>
              <a:t>10</a:t>
            </a:fld>
            <a:endParaRPr lang="en-IN"/>
          </a:p>
        </p:txBody>
      </p:sp>
    </p:spTree>
    <p:extLst>
      <p:ext uri="{BB962C8B-B14F-4D97-AF65-F5344CB8AC3E}">
        <p14:creationId xmlns:p14="http://schemas.microsoft.com/office/powerpoint/2010/main" val="13054195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Tailored food products are required to be produced as per the local eating patterns, considering the combination and size of portions of the product. The globalisation of products is required to be focused as one of the most significant strategies by Gregg Plc. This might require the company to include specific recipes which includes flavours and Chinese ingredients appealing to the local customers. The products are furthermore required to be developed as per the local dining Customs. In this regard, the combinations of meals and the amount of portion must be shareable. Accordingly, the changes by Greggs Plc in appealing to more customers, thereby standing out in the market in which it is trying to expand.</a:t>
            </a:r>
          </a:p>
          <a:p>
            <a:r>
              <a:rPr lang="en-IN"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fld id="{254C59BD-C2C6-4696-8140-907961C8146E}" type="slidenum">
              <a:rPr lang="en-IN" smtClean="0"/>
              <a:t>11</a:t>
            </a:fld>
            <a:endParaRPr lang="en-IN"/>
          </a:p>
        </p:txBody>
      </p:sp>
    </p:spTree>
    <p:extLst>
      <p:ext uri="{BB962C8B-B14F-4D97-AF65-F5344CB8AC3E}">
        <p14:creationId xmlns:p14="http://schemas.microsoft.com/office/powerpoint/2010/main" val="16711822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Tailored food products are required to be produced as per the local eating patterns, considering the combination and size of portions of the product. The globalisation of products is required to be focused as one of the most significant strategies by Gregg Plc. This might require the company to include specific recipes which includes flavours and Chinese ingredients appealing to the local customers. The products are furthermore required to be developed as per the local dining Customs. In this regard, the combinations of meals and the amount of portion must be shareable. Accordingly, the changes by Greggs Plc in appealing to more customers, thereby standing out in the market in which it is trying to expand.</a:t>
            </a:r>
          </a:p>
          <a:p>
            <a:r>
              <a:rPr lang="en-IN"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fld id="{254C59BD-C2C6-4696-8140-907961C8146E}" type="slidenum">
              <a:rPr lang="en-IN" smtClean="0"/>
              <a:t>12</a:t>
            </a:fld>
            <a:endParaRPr lang="en-IN"/>
          </a:p>
        </p:txBody>
      </p:sp>
    </p:spTree>
    <p:extLst>
      <p:ext uri="{BB962C8B-B14F-4D97-AF65-F5344CB8AC3E}">
        <p14:creationId xmlns:p14="http://schemas.microsoft.com/office/powerpoint/2010/main" val="12201264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Chinese Market is considered to have a high potential for Business expansion. How is these required in effectively understanding the cultural differences by building effective relationships and meeting consumer Expectations. The organisation is required to present itself within China through the implementation of a localisation strategy. This is facilitated with long-term planning and digital engagement. </a:t>
            </a:r>
          </a:p>
        </p:txBody>
      </p:sp>
      <p:sp>
        <p:nvSpPr>
          <p:cNvPr id="4" name="Slide Number Placeholder 3"/>
          <p:cNvSpPr>
            <a:spLocks noGrp="1"/>
          </p:cNvSpPr>
          <p:nvPr>
            <p:ph type="sldNum" sz="quarter" idx="10"/>
          </p:nvPr>
        </p:nvSpPr>
        <p:spPr/>
        <p:txBody>
          <a:bodyPr/>
          <a:lstStyle/>
          <a:p>
            <a:fld id="{254C59BD-C2C6-4696-8140-907961C8146E}" type="slidenum">
              <a:rPr lang="en-IN" smtClean="0"/>
              <a:t>13</a:t>
            </a:fld>
            <a:endParaRPr lang="en-IN"/>
          </a:p>
        </p:txBody>
      </p:sp>
    </p:spTree>
    <p:extLst>
      <p:ext uri="{BB962C8B-B14F-4D97-AF65-F5344CB8AC3E}">
        <p14:creationId xmlns:p14="http://schemas.microsoft.com/office/powerpoint/2010/main" val="25566826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54C59BD-C2C6-4696-8140-907961C8146E}" type="slidenum">
              <a:rPr lang="en-IN" smtClean="0"/>
              <a:t>14</a:t>
            </a:fld>
            <a:endParaRPr lang="en-IN"/>
          </a:p>
        </p:txBody>
      </p:sp>
    </p:spTree>
    <p:extLst>
      <p:ext uri="{BB962C8B-B14F-4D97-AF65-F5344CB8AC3E}">
        <p14:creationId xmlns:p14="http://schemas.microsoft.com/office/powerpoint/2010/main" val="18870715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7/9/2026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8.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image" Target="../media/image1.png"/><Relationship Id="rId7" Type="http://schemas.openxmlformats.org/officeDocument/2006/relationships/image" Target="../media/image11.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10.sv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7.svg"/><Relationship Id="rId4" Type="http://schemas.openxmlformats.org/officeDocument/2006/relationships/image" Target="../media/image8.sv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7.svg"/><Relationship Id="rId4" Type="http://schemas.openxmlformats.org/officeDocument/2006/relationships/image" Target="../media/image8.sv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5.jpeg"/><Relationship Id="rId5" Type="http://schemas.openxmlformats.org/officeDocument/2006/relationships/image" Target="../media/image7.svg"/><Relationship Id="rId4" Type="http://schemas.openxmlformats.org/officeDocument/2006/relationships/image" Target="../media/image8.sv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6.jpeg"/><Relationship Id="rId5" Type="http://schemas.openxmlformats.org/officeDocument/2006/relationships/image" Target="../media/image7.svg"/><Relationship Id="rId4" Type="http://schemas.openxmlformats.org/officeDocument/2006/relationships/image" Target="../media/image8.sv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7.svg"/><Relationship Id="rId4" Type="http://schemas.openxmlformats.org/officeDocument/2006/relationships/image" Target="../media/image8.sv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7.svg"/><Relationship Id="rId4" Type="http://schemas.openxmlformats.org/officeDocument/2006/relationships/image" Target="../media/image8.sv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9.jpeg"/><Relationship Id="rId5" Type="http://schemas.openxmlformats.org/officeDocument/2006/relationships/image" Target="../media/image7.svg"/><Relationship Id="rId4" Type="http://schemas.openxmlformats.org/officeDocument/2006/relationships/image" Target="../media/image8.sv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7.svg"/><Relationship Id="rId4" Type="http://schemas.openxmlformats.org/officeDocument/2006/relationships/image" Target="../media/image8.sv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7.svg"/><Relationship Id="rId4" Type="http://schemas.openxmlformats.org/officeDocument/2006/relationships/image" Target="../media/image8.sv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7.svg"/><Relationship Id="rId4" Type="http://schemas.openxmlformats.org/officeDocument/2006/relationships/image" Target="../media/image8.sv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7.svg"/><Relationship Id="rId4" Type="http://schemas.openxmlformats.org/officeDocument/2006/relationships/image" Target="../media/image8.svg"/></Relationships>
</file>

<file path=ppt/slides/_rels/slide1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5.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cstate="email">
              <a:extLst>
                <a:ext uri="{28A0092B-C50C-407E-A947-70E740481C1C}">
                  <a14:useLocalDpi xmlns:a14="http://schemas.microsoft.com/office/drawing/2010/main"/>
                </a:ext>
              </a:extLst>
            </a:blip>
            <a:stretch>
              <a:fillRect/>
            </a:stretch>
          </a:blipFill>
        </p:spPr>
      </p:sp>
      <p:sp>
        <p:nvSpPr>
          <p:cNvPr id="3" name="Freeform 3"/>
          <p:cNvSpPr/>
          <p:nvPr/>
        </p:nvSpPr>
        <p:spPr>
          <a:xfrm>
            <a:off x="5629557" y="-951734"/>
            <a:ext cx="10026124" cy="8221421"/>
          </a:xfrm>
          <a:custGeom>
            <a:avLst/>
            <a:gdLst/>
            <a:ahLst/>
            <a:cxnLst/>
            <a:rect l="l" t="t" r="r" b="b"/>
            <a:pathLst>
              <a:path w="10026124" h="8221421">
                <a:moveTo>
                  <a:pt x="0" y="0"/>
                </a:moveTo>
                <a:lnTo>
                  <a:pt x="10026124" y="0"/>
                </a:lnTo>
                <a:lnTo>
                  <a:pt x="10026124" y="8221422"/>
                </a:lnTo>
                <a:lnTo>
                  <a:pt x="0" y="8221422"/>
                </a:lnTo>
                <a:lnTo>
                  <a:pt x="0" y="0"/>
                </a:lnTo>
                <a:close/>
              </a:path>
            </a:pathLst>
          </a:custGeom>
          <a:blipFill>
            <a:blip r:embed="rId3" cstate="email">
              <a:extLst>
                <a:ext uri="{28A0092B-C50C-407E-A947-70E740481C1C}">
                  <a14:useLocalDpi xmlns:a14="http://schemas.microsoft.com/office/drawing/2010/main"/>
                </a:ext>
              </a:extLst>
            </a:blip>
            <a:stretch>
              <a:fillRect/>
            </a:stretch>
          </a:blipFill>
        </p:spPr>
      </p:sp>
      <p:sp>
        <p:nvSpPr>
          <p:cNvPr id="4" name="Freeform 4"/>
          <p:cNvSpPr/>
          <p:nvPr/>
        </p:nvSpPr>
        <p:spPr>
          <a:xfrm>
            <a:off x="14952951" y="-1569191"/>
            <a:ext cx="8096407" cy="6905560"/>
          </a:xfrm>
          <a:custGeom>
            <a:avLst/>
            <a:gdLst/>
            <a:ahLst/>
            <a:cxnLst/>
            <a:rect l="l" t="t" r="r" b="b"/>
            <a:pathLst>
              <a:path w="8096407" h="6905560">
                <a:moveTo>
                  <a:pt x="0" y="0"/>
                </a:moveTo>
                <a:lnTo>
                  <a:pt x="8096407" y="0"/>
                </a:lnTo>
                <a:lnTo>
                  <a:pt x="8096407" y="6905561"/>
                </a:lnTo>
                <a:lnTo>
                  <a:pt x="0" y="6905561"/>
                </a:lnTo>
                <a:lnTo>
                  <a:pt x="0" y="0"/>
                </a:lnTo>
                <a:close/>
              </a:path>
            </a:pathLst>
          </a:custGeom>
          <a:blipFill>
            <a:blip r:embed="rId4" cstate="email">
              <a:extLst>
                <a:ext uri="{28A0092B-C50C-407E-A947-70E740481C1C}">
                  <a14:useLocalDpi xmlns:a14="http://schemas.microsoft.com/office/drawing/2010/main"/>
                </a:ext>
              </a:extLst>
            </a:blip>
            <a:stretch>
              <a:fillRect/>
            </a:stretch>
          </a:blipFill>
        </p:spPr>
      </p:sp>
      <p:sp>
        <p:nvSpPr>
          <p:cNvPr id="5" name="Freeform 5"/>
          <p:cNvSpPr/>
          <p:nvPr/>
        </p:nvSpPr>
        <p:spPr>
          <a:xfrm>
            <a:off x="8536512" y="267334"/>
            <a:ext cx="10661632" cy="12469746"/>
          </a:xfrm>
          <a:custGeom>
            <a:avLst/>
            <a:gdLst/>
            <a:ahLst/>
            <a:cxnLst/>
            <a:rect l="l" t="t" r="r" b="b"/>
            <a:pathLst>
              <a:path w="10661632" h="12469746">
                <a:moveTo>
                  <a:pt x="0" y="0"/>
                </a:moveTo>
                <a:lnTo>
                  <a:pt x="10661633" y="0"/>
                </a:lnTo>
                <a:lnTo>
                  <a:pt x="10661633" y="12469745"/>
                </a:lnTo>
                <a:lnTo>
                  <a:pt x="0" y="12469745"/>
                </a:lnTo>
                <a:lnTo>
                  <a:pt x="0" y="0"/>
                </a:lnTo>
                <a:close/>
              </a:path>
            </a:pathLst>
          </a:custGeom>
          <a:blipFill>
            <a:blip r:embed="rId5" cstate="email">
              <a:alphaModFix amt="59000"/>
              <a:extLst>
                <a:ext uri="{28A0092B-C50C-407E-A947-70E740481C1C}">
                  <a14:useLocalDpi xmlns:a14="http://schemas.microsoft.com/office/drawing/2010/main"/>
                </a:ext>
              </a:extLst>
            </a:blip>
            <a:stretch>
              <a:fillRect/>
            </a:stretch>
          </a:blipFill>
        </p:spPr>
      </p:sp>
      <p:sp>
        <p:nvSpPr>
          <p:cNvPr id="6" name="Freeform 6"/>
          <p:cNvSpPr/>
          <p:nvPr/>
        </p:nvSpPr>
        <p:spPr>
          <a:xfrm>
            <a:off x="-3035265" y="-8412000"/>
            <a:ext cx="10661632" cy="12469746"/>
          </a:xfrm>
          <a:custGeom>
            <a:avLst/>
            <a:gdLst/>
            <a:ahLst/>
            <a:cxnLst/>
            <a:rect l="l" t="t" r="r" b="b"/>
            <a:pathLst>
              <a:path w="10661632" h="12469746">
                <a:moveTo>
                  <a:pt x="0" y="0"/>
                </a:moveTo>
                <a:lnTo>
                  <a:pt x="10661633" y="0"/>
                </a:lnTo>
                <a:lnTo>
                  <a:pt x="10661633" y="12469745"/>
                </a:lnTo>
                <a:lnTo>
                  <a:pt x="0" y="12469745"/>
                </a:lnTo>
                <a:lnTo>
                  <a:pt x="0" y="0"/>
                </a:lnTo>
                <a:close/>
              </a:path>
            </a:pathLst>
          </a:custGeom>
          <a:blipFill>
            <a:blip r:embed="rId5" cstate="email">
              <a:alphaModFix amt="59000"/>
              <a:extLst>
                <a:ext uri="{28A0092B-C50C-407E-A947-70E740481C1C}">
                  <a14:useLocalDpi xmlns:a14="http://schemas.microsoft.com/office/drawing/2010/main"/>
                </a:ext>
              </a:extLst>
            </a:blip>
            <a:stretch>
              <a:fillRect/>
            </a:stretch>
          </a:blipFill>
        </p:spPr>
      </p:sp>
      <p:grpSp>
        <p:nvGrpSpPr>
          <p:cNvPr id="11" name="Group 11"/>
          <p:cNvGrpSpPr/>
          <p:nvPr/>
        </p:nvGrpSpPr>
        <p:grpSpPr>
          <a:xfrm>
            <a:off x="16288721" y="8413696"/>
            <a:ext cx="794425" cy="794425"/>
            <a:chOff x="0" y="0"/>
            <a:chExt cx="1059234" cy="1059234"/>
          </a:xfrm>
        </p:grpSpPr>
        <p:grpSp>
          <p:nvGrpSpPr>
            <p:cNvPr id="12" name="Group 12"/>
            <p:cNvGrpSpPr/>
            <p:nvPr/>
          </p:nvGrpSpPr>
          <p:grpSpPr>
            <a:xfrm>
              <a:off x="0" y="0"/>
              <a:ext cx="1059234" cy="1059234"/>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D95FF">
                  <a:alpha val="49804"/>
                </a:srgbClr>
              </a:solidFill>
              <a:ln w="38100" cap="sq">
                <a:solidFill>
                  <a:srgbClr val="FFFFFF">
                    <a:alpha val="49804"/>
                  </a:srgbClr>
                </a:solidFill>
                <a:prstDash val="solid"/>
                <a:miter/>
              </a:ln>
            </p:spPr>
          </p:sp>
          <p:sp>
            <p:nvSpPr>
              <p:cNvPr id="14" name="TextBox 14"/>
              <p:cNvSpPr txBox="1"/>
              <p:nvPr/>
            </p:nvSpPr>
            <p:spPr>
              <a:xfrm>
                <a:off x="76200" y="123825"/>
                <a:ext cx="660400" cy="612775"/>
              </a:xfrm>
              <a:prstGeom prst="rect">
                <a:avLst/>
              </a:prstGeom>
            </p:spPr>
            <p:txBody>
              <a:bodyPr lIns="50800" tIns="50800" rIns="50800" bIns="50800" rtlCol="0" anchor="ctr"/>
              <a:lstStyle/>
              <a:p>
                <a:pPr algn="ctr">
                  <a:lnSpc>
                    <a:spcPts val="2499"/>
                  </a:lnSpc>
                </a:pPr>
                <a:endParaRPr/>
              </a:p>
            </p:txBody>
          </p:sp>
        </p:grpSp>
        <p:sp>
          <p:nvSpPr>
            <p:cNvPr id="15" name="Freeform 15"/>
            <p:cNvSpPr/>
            <p:nvPr/>
          </p:nvSpPr>
          <p:spPr>
            <a:xfrm>
              <a:off x="417133" y="340424"/>
              <a:ext cx="224967" cy="378385"/>
            </a:xfrm>
            <a:custGeom>
              <a:avLst/>
              <a:gdLst/>
              <a:ahLst/>
              <a:cxnLst/>
              <a:rect l="l" t="t" r="r" b="b"/>
              <a:pathLst>
                <a:path w="224967" h="378385">
                  <a:moveTo>
                    <a:pt x="0" y="0"/>
                  </a:moveTo>
                  <a:lnTo>
                    <a:pt x="224967" y="0"/>
                  </a:lnTo>
                  <a:lnTo>
                    <a:pt x="224967" y="378385"/>
                  </a:lnTo>
                  <a:lnTo>
                    <a:pt x="0" y="378385"/>
                  </a:lnTo>
                  <a:lnTo>
                    <a:pt x="0" y="0"/>
                  </a:lnTo>
                  <a:close/>
                </a:path>
              </a:pathLst>
            </a:custGeom>
            <a:blipFill>
              <a:blip>
                <a:alphaModFix amt="50000"/>
                <a:extLst>
                  <a:ext uri="{96DAC541-7B7A-43D3-8B79-37D633B846F1}">
                    <asvg:svgBlip xmlns:asvg="http://schemas.microsoft.com/office/drawing/2016/SVG/main" r:embed="rId6"/>
                  </a:ext>
                </a:extLst>
              </a:blip>
              <a:stretch>
                <a:fillRect/>
              </a:stretch>
            </a:blipFill>
          </p:spPr>
        </p:sp>
      </p:grpSp>
      <p:sp>
        <p:nvSpPr>
          <p:cNvPr id="16" name="Freeform 16"/>
          <p:cNvSpPr/>
          <p:nvPr/>
        </p:nvSpPr>
        <p:spPr>
          <a:xfrm>
            <a:off x="-2798197" y="5808983"/>
            <a:ext cx="8414278" cy="7176678"/>
          </a:xfrm>
          <a:custGeom>
            <a:avLst/>
            <a:gdLst/>
            <a:ahLst/>
            <a:cxnLst/>
            <a:rect l="l" t="t" r="r" b="b"/>
            <a:pathLst>
              <a:path w="8414278" h="7176678">
                <a:moveTo>
                  <a:pt x="0" y="0"/>
                </a:moveTo>
                <a:lnTo>
                  <a:pt x="8414277" y="0"/>
                </a:lnTo>
                <a:lnTo>
                  <a:pt x="8414277" y="7176678"/>
                </a:lnTo>
                <a:lnTo>
                  <a:pt x="0" y="7176678"/>
                </a:lnTo>
                <a:lnTo>
                  <a:pt x="0" y="0"/>
                </a:lnTo>
                <a:close/>
              </a:path>
            </a:pathLst>
          </a:custGeom>
          <a:blipFill>
            <a:blip r:embed="rId7" cstate="email">
              <a:extLst>
                <a:ext uri="{28A0092B-C50C-407E-A947-70E740481C1C}">
                  <a14:useLocalDpi xmlns:a14="http://schemas.microsoft.com/office/drawing/2010/main"/>
                </a:ext>
              </a:extLst>
            </a:blip>
            <a:stretch>
              <a:fillRect/>
            </a:stretch>
          </a:blipFill>
        </p:spPr>
      </p:sp>
      <p:sp>
        <p:nvSpPr>
          <p:cNvPr id="17" name="Freeform 17"/>
          <p:cNvSpPr/>
          <p:nvPr/>
        </p:nvSpPr>
        <p:spPr>
          <a:xfrm>
            <a:off x="1622047" y="8358575"/>
            <a:ext cx="673504" cy="673504"/>
          </a:xfrm>
          <a:custGeom>
            <a:avLst/>
            <a:gdLst/>
            <a:ahLst/>
            <a:cxnLst/>
            <a:rect l="l" t="t" r="r" b="b"/>
            <a:pathLst>
              <a:path w="673504" h="673504">
                <a:moveTo>
                  <a:pt x="0" y="0"/>
                </a:moveTo>
                <a:lnTo>
                  <a:pt x="673504" y="0"/>
                </a:lnTo>
                <a:lnTo>
                  <a:pt x="673504" y="673504"/>
                </a:lnTo>
                <a:lnTo>
                  <a:pt x="0" y="673504"/>
                </a:lnTo>
                <a:lnTo>
                  <a:pt x="0" y="0"/>
                </a:lnTo>
                <a:close/>
              </a:path>
            </a:pathLst>
          </a:custGeom>
          <a:blipFill>
            <a:blip>
              <a:extLst>
                <a:ext uri="{96DAC541-7B7A-43D3-8B79-37D633B846F1}">
                  <asvg:svgBlip xmlns:asvg="http://schemas.microsoft.com/office/drawing/2016/SVG/main" r:embed="rId8"/>
                </a:ext>
              </a:extLst>
            </a:blip>
            <a:stretch>
              <a:fillRect/>
            </a:stretch>
          </a:blipFill>
        </p:spPr>
      </p:sp>
      <p:sp>
        <p:nvSpPr>
          <p:cNvPr id="19" name="TextBox 19"/>
          <p:cNvSpPr txBox="1"/>
          <p:nvPr/>
        </p:nvSpPr>
        <p:spPr>
          <a:xfrm>
            <a:off x="1565679" y="3766317"/>
            <a:ext cx="13685930" cy="4739759"/>
          </a:xfrm>
          <a:prstGeom prst="rect">
            <a:avLst/>
          </a:prstGeom>
        </p:spPr>
        <p:txBody>
          <a:bodyPr lIns="0" tIns="0" rIns="0" bIns="0" rtlCol="0" anchor="t">
            <a:spAutoFit/>
          </a:bodyPr>
          <a:lstStyle/>
          <a:p>
            <a:pPr algn="ctr"/>
            <a:r>
              <a:rPr lang="en-IN" sz="4400" b="1" dirty="0">
                <a:solidFill>
                  <a:schemeClr val="bg1"/>
                </a:solidFill>
                <a:latin typeface="Times New Roman" panose="02020603050405020304" pitchFamily="18" charset="0"/>
                <a:cs typeface="Times New Roman" panose="02020603050405020304" pitchFamily="18" charset="0"/>
              </a:rPr>
              <a:t>Programme: BA (Hons) Business Management</a:t>
            </a:r>
            <a:endParaRPr lang="en-IN" sz="4400" dirty="0">
              <a:solidFill>
                <a:schemeClr val="bg1"/>
              </a:solidFill>
              <a:latin typeface="Times New Roman" panose="02020603050405020304" pitchFamily="18" charset="0"/>
              <a:cs typeface="Times New Roman" panose="02020603050405020304" pitchFamily="18" charset="0"/>
            </a:endParaRPr>
          </a:p>
          <a:p>
            <a:pPr algn="ctr"/>
            <a:r>
              <a:rPr lang="en-IN" sz="4400" b="1" dirty="0">
                <a:solidFill>
                  <a:schemeClr val="bg1"/>
                </a:solidFill>
                <a:latin typeface="Times New Roman" panose="02020603050405020304" pitchFamily="18" charset="0"/>
                <a:cs typeface="Times New Roman" panose="02020603050405020304" pitchFamily="18" charset="0"/>
              </a:rPr>
              <a:t>Module: International Business Communications</a:t>
            </a:r>
            <a:endParaRPr lang="en-IN" sz="4400" dirty="0">
              <a:solidFill>
                <a:schemeClr val="bg1"/>
              </a:solidFill>
              <a:latin typeface="Times New Roman" panose="02020603050405020304" pitchFamily="18" charset="0"/>
              <a:cs typeface="Times New Roman" panose="02020603050405020304" pitchFamily="18" charset="0"/>
            </a:endParaRPr>
          </a:p>
          <a:p>
            <a:pPr algn="ctr"/>
            <a:r>
              <a:rPr lang="en-IN" sz="4400" b="1" dirty="0">
                <a:solidFill>
                  <a:schemeClr val="bg1"/>
                </a:solidFill>
                <a:latin typeface="Times New Roman" panose="02020603050405020304" pitchFamily="18" charset="0"/>
                <a:cs typeface="Times New Roman" panose="02020603050405020304" pitchFamily="18" charset="0"/>
              </a:rPr>
              <a:t>Module code: LCBB6023</a:t>
            </a:r>
          </a:p>
          <a:p>
            <a:pPr algn="ctr"/>
            <a:r>
              <a:rPr lang="en-US" sz="4400" b="1" dirty="0">
                <a:solidFill>
                  <a:schemeClr val="bg1"/>
                </a:solidFill>
                <a:latin typeface="Times New Roman" panose="02020603050405020304" pitchFamily="18" charset="0"/>
                <a:cs typeface="Times New Roman" panose="02020603050405020304" pitchFamily="18" charset="0"/>
              </a:rPr>
              <a:t>Individual Presentation Assignment</a:t>
            </a:r>
          </a:p>
          <a:p>
            <a:pPr algn="ctr"/>
            <a:r>
              <a:rPr lang="en-US" sz="4400" b="1" dirty="0">
                <a:solidFill>
                  <a:schemeClr val="bg1"/>
                </a:solidFill>
                <a:latin typeface="Times New Roman" panose="02020603050405020304" pitchFamily="18" charset="0"/>
                <a:cs typeface="Times New Roman" panose="02020603050405020304" pitchFamily="18" charset="0"/>
              </a:rPr>
              <a:t>Cross-Cultural Negotiations: Case study of Greggs Plc strategic partnership with Yonghui Superstores </a:t>
            </a:r>
            <a:endParaRPr lang="en-IN" sz="4400" b="1" dirty="0">
              <a:solidFill>
                <a:schemeClr val="bg1"/>
              </a:solidFill>
              <a:latin typeface="Times New Roman" panose="02020603050405020304" pitchFamily="18" charset="0"/>
              <a:cs typeface="Times New Roman" panose="02020603050405020304" pitchFamily="18" charset="0"/>
            </a:endParaRPr>
          </a:p>
          <a:p>
            <a:pPr algn="ctr"/>
            <a:endParaRPr lang="en-IN" sz="4400" dirty="0">
              <a:solidFill>
                <a:schemeClr val="bg1"/>
              </a:solidFill>
              <a:latin typeface="Times New Roman" panose="02020603050405020304" pitchFamily="18" charset="0"/>
              <a:cs typeface="Times New Roman" panose="02020603050405020304" pitchFamily="18" charset="0"/>
            </a:endParaRPr>
          </a:p>
        </p:txBody>
      </p:sp>
      <p:grpSp>
        <p:nvGrpSpPr>
          <p:cNvPr id="20" name="Group 20"/>
          <p:cNvGrpSpPr/>
          <p:nvPr/>
        </p:nvGrpSpPr>
        <p:grpSpPr>
          <a:xfrm>
            <a:off x="16404410" y="1028700"/>
            <a:ext cx="854890" cy="854890"/>
            <a:chOff x="0" y="0"/>
            <a:chExt cx="812800" cy="812800"/>
          </a:xfrm>
        </p:grpSpPr>
        <p:sp>
          <p:nvSpPr>
            <p:cNvPr id="21" name="Freeform 2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38100" cap="sq">
              <a:solidFill>
                <a:srgbClr val="FFFFFF"/>
              </a:solidFill>
              <a:prstDash val="solid"/>
              <a:miter/>
            </a:ln>
          </p:spPr>
        </p:sp>
        <p:sp>
          <p:nvSpPr>
            <p:cNvPr id="22" name="TextBox 22"/>
            <p:cNvSpPr txBox="1"/>
            <p:nvPr/>
          </p:nvSpPr>
          <p:spPr>
            <a:xfrm>
              <a:off x="76200" y="123825"/>
              <a:ext cx="660400" cy="612775"/>
            </a:xfrm>
            <a:prstGeom prst="rect">
              <a:avLst/>
            </a:prstGeom>
          </p:spPr>
          <p:txBody>
            <a:bodyPr lIns="50800" tIns="50800" rIns="50800" bIns="50800" rtlCol="0" anchor="ctr"/>
            <a:lstStyle/>
            <a:p>
              <a:pPr algn="ctr">
                <a:lnSpc>
                  <a:spcPts val="2499"/>
                </a:lnSpc>
              </a:pPr>
              <a:endParaRPr/>
            </a:p>
          </p:txBody>
        </p:sp>
      </p:grpSp>
      <p:sp>
        <p:nvSpPr>
          <p:cNvPr id="23" name="Freeform 23"/>
          <p:cNvSpPr/>
          <p:nvPr/>
        </p:nvSpPr>
        <p:spPr>
          <a:xfrm>
            <a:off x="-449633" y="2019307"/>
            <a:ext cx="872312" cy="3055870"/>
          </a:xfrm>
          <a:custGeom>
            <a:avLst/>
            <a:gdLst/>
            <a:ahLst/>
            <a:cxnLst/>
            <a:rect l="l" t="t" r="r" b="b"/>
            <a:pathLst>
              <a:path w="872312" h="3055870">
                <a:moveTo>
                  <a:pt x="0" y="0"/>
                </a:moveTo>
                <a:lnTo>
                  <a:pt x="872312" y="0"/>
                </a:lnTo>
                <a:lnTo>
                  <a:pt x="872312" y="3055869"/>
                </a:lnTo>
                <a:lnTo>
                  <a:pt x="0" y="3055869"/>
                </a:lnTo>
                <a:lnTo>
                  <a:pt x="0" y="0"/>
                </a:lnTo>
                <a:close/>
              </a:path>
            </a:pathLst>
          </a:custGeom>
          <a:blipFill>
            <a:blip>
              <a:extLst>
                <a:ext uri="{96DAC541-7B7A-43D3-8B79-37D633B846F1}">
                  <asvg:svgBlip xmlns:asvg="http://schemas.microsoft.com/office/drawing/2016/SVG/main" r:embed="rId9"/>
                </a:ext>
              </a:extLst>
            </a:blip>
            <a:stretch>
              <a:fillRect/>
            </a:stretch>
          </a:blipFill>
        </p:spPr>
      </p:sp>
      <p:sp>
        <p:nvSpPr>
          <p:cNvPr id="24" name="Freeform 24"/>
          <p:cNvSpPr/>
          <p:nvPr/>
        </p:nvSpPr>
        <p:spPr>
          <a:xfrm>
            <a:off x="17865321" y="2019307"/>
            <a:ext cx="872312" cy="3055870"/>
          </a:xfrm>
          <a:custGeom>
            <a:avLst/>
            <a:gdLst/>
            <a:ahLst/>
            <a:cxnLst/>
            <a:rect l="l" t="t" r="r" b="b"/>
            <a:pathLst>
              <a:path w="872312" h="3055870">
                <a:moveTo>
                  <a:pt x="0" y="0"/>
                </a:moveTo>
                <a:lnTo>
                  <a:pt x="872312" y="0"/>
                </a:lnTo>
                <a:lnTo>
                  <a:pt x="872312" y="3055869"/>
                </a:lnTo>
                <a:lnTo>
                  <a:pt x="0" y="3055869"/>
                </a:lnTo>
                <a:lnTo>
                  <a:pt x="0" y="0"/>
                </a:lnTo>
                <a:close/>
              </a:path>
            </a:pathLst>
          </a:custGeom>
          <a:blipFill>
            <a:blip>
              <a:extLst>
                <a:ext uri="{96DAC541-7B7A-43D3-8B79-37D633B846F1}">
                  <asvg:svgBlip xmlns:asvg="http://schemas.microsoft.com/office/drawing/2016/SVG/main" r:embed="rId9"/>
                </a:ext>
              </a:extLst>
            </a:blip>
            <a:stretch>
              <a:fillRect/>
            </a:stretch>
          </a:blipFill>
        </p:spPr>
      </p:sp>
      <p:sp>
        <p:nvSpPr>
          <p:cNvPr id="25" name="TextBox 25"/>
          <p:cNvSpPr txBox="1"/>
          <p:nvPr/>
        </p:nvSpPr>
        <p:spPr>
          <a:xfrm>
            <a:off x="16580564" y="1297989"/>
            <a:ext cx="502583" cy="363936"/>
          </a:xfrm>
          <a:prstGeom prst="rect">
            <a:avLst/>
          </a:prstGeom>
        </p:spPr>
        <p:txBody>
          <a:bodyPr lIns="0" tIns="0" rIns="0" bIns="0" rtlCol="0" anchor="t">
            <a:spAutoFit/>
          </a:bodyPr>
          <a:lstStyle/>
          <a:p>
            <a:pPr algn="ctr">
              <a:lnSpc>
                <a:spcPts val="2703"/>
              </a:lnSpc>
            </a:pPr>
            <a:r>
              <a:rPr lang="en-US" sz="2703">
                <a:solidFill>
                  <a:srgbClr val="FFFFFF"/>
                </a:solidFill>
                <a:latin typeface="Quicksand"/>
                <a:ea typeface="Quicksand"/>
                <a:cs typeface="Quicksand"/>
                <a:sym typeface="Quicksand"/>
              </a:rPr>
              <a:t>01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B86D3-1E77-5453-2A08-61B9A19C7EA8}"/>
              </a:ext>
            </a:extLst>
          </p:cNvPr>
          <p:cNvSpPr>
            <a:spLocks noGrp="1"/>
          </p:cNvSpPr>
          <p:nvPr>
            <p:ph type="title"/>
          </p:nvPr>
        </p:nvSpPr>
        <p:spPr>
          <a:xfrm>
            <a:off x="762000" y="2247900"/>
            <a:ext cx="14441487" cy="6096000"/>
          </a:xfrm>
        </p:spPr>
        <p:txBody>
          <a:bodyPr>
            <a:normAutofit/>
          </a:bodyPr>
          <a:lstStyle/>
          <a:p>
            <a:r>
              <a:rPr lang="en-IN" dirty="0">
                <a:latin typeface="Times New Roman" panose="02020603050405020304" pitchFamily="18" charset="0"/>
                <a:cs typeface="Times New Roman" panose="02020603050405020304" pitchFamily="18" charset="0"/>
              </a:rPr>
              <a:t>Introduction to the context</a:t>
            </a:r>
            <a:br>
              <a:rPr lang="en-GB" dirty="0">
                <a:latin typeface="Times New Roman" panose="02020603050405020304" pitchFamily="18" charset="0"/>
                <a:cs typeface="Times New Roman" panose="02020603050405020304" pitchFamily="18" charset="0"/>
              </a:rPr>
            </a:br>
            <a:r>
              <a:rPr lang="en-IN" dirty="0">
                <a:latin typeface="Times New Roman" panose="02020603050405020304" pitchFamily="18" charset="0"/>
                <a:cs typeface="Times New Roman" panose="02020603050405020304" pitchFamily="18" charset="0"/>
              </a:rPr>
              <a:t>Introduction to the China Culture</a:t>
            </a:r>
            <a:br>
              <a:rPr lang="en-GB" dirty="0">
                <a:latin typeface="Times New Roman" panose="02020603050405020304" pitchFamily="18" charset="0"/>
                <a:cs typeface="Times New Roman" panose="02020603050405020304" pitchFamily="18" charset="0"/>
              </a:rPr>
            </a:br>
            <a:r>
              <a:rPr lang="en-IN" dirty="0">
                <a:latin typeface="Times New Roman" panose="02020603050405020304" pitchFamily="18" charset="0"/>
                <a:cs typeface="Times New Roman" panose="02020603050405020304" pitchFamily="18" charset="0"/>
              </a:rPr>
              <a:t>Cultural sensitivity in China/ The differences from the UK</a:t>
            </a:r>
            <a:br>
              <a:rPr lang="en-GB" dirty="0">
                <a:latin typeface="Times New Roman" panose="02020603050405020304" pitchFamily="18" charset="0"/>
                <a:cs typeface="Times New Roman" panose="02020603050405020304" pitchFamily="18" charset="0"/>
              </a:rPr>
            </a:br>
            <a:r>
              <a:rPr lang="en-IN" dirty="0">
                <a:latin typeface="Times New Roman" panose="02020603050405020304" pitchFamily="18" charset="0"/>
                <a:cs typeface="Times New Roman" panose="02020603050405020304" pitchFamily="18" charset="0"/>
              </a:rPr>
              <a:t>Hofstede Cultural Dimensions: UK and China</a:t>
            </a:r>
            <a:br>
              <a:rPr lang="en-GB" dirty="0">
                <a:latin typeface="Times New Roman" panose="02020603050405020304" pitchFamily="18" charset="0"/>
                <a:cs typeface="Times New Roman" panose="02020603050405020304" pitchFamily="18" charset="0"/>
              </a:rPr>
            </a:br>
            <a:r>
              <a:rPr lang="en-IN" dirty="0">
                <a:latin typeface="Times New Roman" panose="02020603050405020304" pitchFamily="18" charset="0"/>
                <a:cs typeface="Times New Roman" panose="02020603050405020304" pitchFamily="18" charset="0"/>
              </a:rPr>
              <a:t>Recommendations</a:t>
            </a:r>
            <a:br>
              <a:rPr lang="en-GB" dirty="0">
                <a:latin typeface="Times New Roman" panose="02020603050405020304" pitchFamily="18" charset="0"/>
                <a:cs typeface="Times New Roman" panose="02020603050405020304" pitchFamily="18" charset="0"/>
              </a:rPr>
            </a:br>
            <a:r>
              <a:rPr lang="en-IN" dirty="0">
                <a:latin typeface="Times New Roman" panose="02020603050405020304" pitchFamily="18" charset="0"/>
                <a:cs typeface="Times New Roman" panose="02020603050405020304" pitchFamily="18" charset="0"/>
              </a:rPr>
              <a:t>Conclusion</a:t>
            </a:r>
            <a:br>
              <a:rPr lang="en-GB" dirty="0">
                <a:latin typeface="Times New Roman" panose="02020603050405020304" pitchFamily="18" charset="0"/>
                <a:cs typeface="Times New Roman" panose="02020603050405020304" pitchFamily="18" charset="0"/>
              </a:rPr>
            </a:br>
            <a:r>
              <a:rPr lang="en-IN" dirty="0">
                <a:latin typeface="Times New Roman" panose="02020603050405020304" pitchFamily="18" charset="0"/>
                <a:cs typeface="Times New Roman" panose="02020603050405020304" pitchFamily="18" charset="0"/>
              </a:rPr>
              <a:t>References</a:t>
            </a:r>
            <a:br>
              <a:rPr lang="en-GB"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Text Placeholder 2">
            <a:extLst>
              <a:ext uri="{FF2B5EF4-FFF2-40B4-BE49-F238E27FC236}">
                <a16:creationId xmlns:a16="http://schemas.microsoft.com/office/drawing/2014/main" id="{F3BB33CC-66BB-110E-278A-69569FA5DF36}"/>
              </a:ext>
            </a:extLst>
          </p:cNvPr>
          <p:cNvSpPr>
            <a:spLocks noGrp="1"/>
          </p:cNvSpPr>
          <p:nvPr>
            <p:ph type="body" idx="1"/>
          </p:nvPr>
        </p:nvSpPr>
        <p:spPr>
          <a:xfrm>
            <a:off x="6019800" y="419100"/>
            <a:ext cx="7772400" cy="1500187"/>
          </a:xfrm>
        </p:spPr>
        <p:txBody>
          <a:bodyPr>
            <a:normAutofit/>
          </a:bodyPr>
          <a:lstStyle/>
          <a:p>
            <a:r>
              <a:rPr lang="en-GB" sz="4500" b="1" dirty="0">
                <a:solidFill>
                  <a:schemeClr val="tx1"/>
                </a:solidFill>
                <a:latin typeface="Times New Roman" panose="02020603050405020304" pitchFamily="18" charset="0"/>
                <a:cs typeface="Times New Roman" panose="02020603050405020304" pitchFamily="18" charset="0"/>
              </a:rPr>
              <a:t>Agenda of the presentation</a:t>
            </a:r>
          </a:p>
        </p:txBody>
      </p:sp>
    </p:spTree>
    <p:extLst>
      <p:ext uri="{BB962C8B-B14F-4D97-AF65-F5344CB8AC3E}">
        <p14:creationId xmlns:p14="http://schemas.microsoft.com/office/powerpoint/2010/main" val="14053476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cstate="email">
              <a:extLst>
                <a:ext uri="{28A0092B-C50C-407E-A947-70E740481C1C}">
                  <a14:useLocalDpi xmlns:a14="http://schemas.microsoft.com/office/drawing/2010/main"/>
                </a:ext>
              </a:extLst>
            </a:blip>
            <a:stretch>
              <a:fillRect/>
            </a:stretch>
          </a:blipFill>
        </p:spPr>
      </p:sp>
      <p:grpSp>
        <p:nvGrpSpPr>
          <p:cNvPr id="4" name="Group 4"/>
          <p:cNvGrpSpPr/>
          <p:nvPr/>
        </p:nvGrpSpPr>
        <p:grpSpPr>
          <a:xfrm>
            <a:off x="0" y="4879700"/>
            <a:ext cx="18288000" cy="6381492"/>
            <a:chOff x="0" y="0"/>
            <a:chExt cx="6011107" cy="1968329"/>
          </a:xfrm>
        </p:grpSpPr>
        <p:sp>
          <p:nvSpPr>
            <p:cNvPr id="5" name="Freeform 5"/>
            <p:cNvSpPr/>
            <p:nvPr/>
          </p:nvSpPr>
          <p:spPr>
            <a:xfrm>
              <a:off x="0" y="0"/>
              <a:ext cx="6011108" cy="1968329"/>
            </a:xfrm>
            <a:custGeom>
              <a:avLst/>
              <a:gdLst/>
              <a:ahLst/>
              <a:cxnLst/>
              <a:rect l="l" t="t" r="r" b="b"/>
              <a:pathLst>
                <a:path w="6011108" h="1968329">
                  <a:moveTo>
                    <a:pt x="13904" y="0"/>
                  </a:moveTo>
                  <a:lnTo>
                    <a:pt x="5997204" y="0"/>
                  </a:lnTo>
                  <a:cubicBezTo>
                    <a:pt x="6000891" y="0"/>
                    <a:pt x="6004428" y="1465"/>
                    <a:pt x="6007035" y="4072"/>
                  </a:cubicBezTo>
                  <a:cubicBezTo>
                    <a:pt x="6009642" y="6680"/>
                    <a:pt x="6011108" y="10216"/>
                    <a:pt x="6011108" y="13904"/>
                  </a:cubicBezTo>
                  <a:lnTo>
                    <a:pt x="6011108" y="1954425"/>
                  </a:lnTo>
                  <a:cubicBezTo>
                    <a:pt x="6011108" y="1958112"/>
                    <a:pt x="6009642" y="1961649"/>
                    <a:pt x="6007035" y="1964256"/>
                  </a:cubicBezTo>
                  <a:cubicBezTo>
                    <a:pt x="6004428" y="1966864"/>
                    <a:pt x="6000891" y="1968329"/>
                    <a:pt x="5997204" y="1968329"/>
                  </a:cubicBezTo>
                  <a:lnTo>
                    <a:pt x="13904" y="1968329"/>
                  </a:lnTo>
                  <a:cubicBezTo>
                    <a:pt x="10216" y="1968329"/>
                    <a:pt x="6680" y="1966864"/>
                    <a:pt x="4072" y="1964256"/>
                  </a:cubicBezTo>
                  <a:cubicBezTo>
                    <a:pt x="1465" y="1961649"/>
                    <a:pt x="0" y="1958112"/>
                    <a:pt x="0" y="1954425"/>
                  </a:cubicBezTo>
                  <a:lnTo>
                    <a:pt x="0" y="13904"/>
                  </a:lnTo>
                  <a:cubicBezTo>
                    <a:pt x="0" y="10216"/>
                    <a:pt x="1465" y="6680"/>
                    <a:pt x="4072" y="4072"/>
                  </a:cubicBezTo>
                  <a:cubicBezTo>
                    <a:pt x="6680" y="1465"/>
                    <a:pt x="10216" y="0"/>
                    <a:pt x="13904" y="0"/>
                  </a:cubicBezTo>
                  <a:close/>
                </a:path>
              </a:pathLst>
            </a:custGeom>
            <a:solidFill>
              <a:srgbClr val="FFFFFF"/>
            </a:solidFill>
            <a:ln cap="rnd">
              <a:noFill/>
              <a:prstDash val="solid"/>
              <a:round/>
            </a:ln>
          </p:spPr>
        </p:sp>
        <p:sp>
          <p:nvSpPr>
            <p:cNvPr id="6" name="TextBox 6"/>
            <p:cNvSpPr txBox="1"/>
            <p:nvPr/>
          </p:nvSpPr>
          <p:spPr>
            <a:xfrm>
              <a:off x="0" y="47625"/>
              <a:ext cx="6011107" cy="1920704"/>
            </a:xfrm>
            <a:prstGeom prst="rect">
              <a:avLst/>
            </a:prstGeom>
          </p:spPr>
          <p:txBody>
            <a:bodyPr lIns="50800" tIns="50800" rIns="50800" bIns="50800" rtlCol="0" anchor="ctr"/>
            <a:lstStyle/>
            <a:p>
              <a:pPr algn="ctr">
                <a:lnSpc>
                  <a:spcPts val="2499"/>
                </a:lnSpc>
              </a:pPr>
              <a:endParaRPr/>
            </a:p>
          </p:txBody>
        </p:sp>
      </p:grpSp>
      <p:sp>
        <p:nvSpPr>
          <p:cNvPr id="8" name="Freeform 8"/>
          <p:cNvSpPr/>
          <p:nvPr/>
        </p:nvSpPr>
        <p:spPr>
          <a:xfrm>
            <a:off x="13494930" y="-37359"/>
            <a:ext cx="5647044" cy="7593455"/>
          </a:xfrm>
          <a:custGeom>
            <a:avLst/>
            <a:gdLst/>
            <a:ahLst/>
            <a:cxnLst/>
            <a:rect l="l" t="t" r="r" b="b"/>
            <a:pathLst>
              <a:path w="11526050" h="11295529">
                <a:moveTo>
                  <a:pt x="0" y="0"/>
                </a:moveTo>
                <a:lnTo>
                  <a:pt x="11526050" y="0"/>
                </a:lnTo>
                <a:lnTo>
                  <a:pt x="11526050" y="11295529"/>
                </a:lnTo>
                <a:lnTo>
                  <a:pt x="0" y="11295529"/>
                </a:lnTo>
                <a:lnTo>
                  <a:pt x="0" y="0"/>
                </a:lnTo>
                <a:close/>
              </a:path>
            </a:pathLst>
          </a:custGeom>
          <a:blipFill>
            <a:blip r:embed="rId4" cstate="email">
              <a:extLst>
                <a:ext uri="{28A0092B-C50C-407E-A947-70E740481C1C}">
                  <a14:useLocalDpi xmlns:a14="http://schemas.microsoft.com/office/drawing/2010/main"/>
                </a:ext>
              </a:extLst>
            </a:blip>
            <a:stretch>
              <a:fillRect/>
            </a:stretch>
          </a:blipFill>
        </p:spPr>
      </p:sp>
      <p:sp>
        <p:nvSpPr>
          <p:cNvPr id="10" name="Freeform 10"/>
          <p:cNvSpPr/>
          <p:nvPr/>
        </p:nvSpPr>
        <p:spPr>
          <a:xfrm>
            <a:off x="9447466" y="5944844"/>
            <a:ext cx="711765" cy="711765"/>
          </a:xfrm>
          <a:custGeom>
            <a:avLst/>
            <a:gdLst/>
            <a:ahLst/>
            <a:cxnLst/>
            <a:rect l="l" t="t" r="r" b="b"/>
            <a:pathLst>
              <a:path w="711765" h="711765">
                <a:moveTo>
                  <a:pt x="0" y="0"/>
                </a:moveTo>
                <a:lnTo>
                  <a:pt x="711765" y="0"/>
                </a:lnTo>
                <a:lnTo>
                  <a:pt x="711765" y="711765"/>
                </a:lnTo>
                <a:lnTo>
                  <a:pt x="0" y="711765"/>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1" name="Freeform 11"/>
          <p:cNvSpPr/>
          <p:nvPr/>
        </p:nvSpPr>
        <p:spPr>
          <a:xfrm>
            <a:off x="-296799" y="1901928"/>
            <a:ext cx="593598" cy="2079482"/>
          </a:xfrm>
          <a:custGeom>
            <a:avLst/>
            <a:gdLst/>
            <a:ahLst/>
            <a:cxnLst/>
            <a:rect l="l" t="t" r="r" b="b"/>
            <a:pathLst>
              <a:path w="593598" h="2079482">
                <a:moveTo>
                  <a:pt x="0" y="0"/>
                </a:moveTo>
                <a:lnTo>
                  <a:pt x="593598" y="0"/>
                </a:lnTo>
                <a:lnTo>
                  <a:pt x="593598" y="2079482"/>
                </a:lnTo>
                <a:lnTo>
                  <a:pt x="0" y="2079482"/>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2" name="Freeform 12"/>
          <p:cNvSpPr/>
          <p:nvPr/>
        </p:nvSpPr>
        <p:spPr>
          <a:xfrm>
            <a:off x="17991201" y="1975039"/>
            <a:ext cx="593598" cy="2079482"/>
          </a:xfrm>
          <a:custGeom>
            <a:avLst/>
            <a:gdLst/>
            <a:ahLst/>
            <a:cxnLst/>
            <a:rect l="l" t="t" r="r" b="b"/>
            <a:pathLst>
              <a:path w="593598" h="2079482">
                <a:moveTo>
                  <a:pt x="0" y="0"/>
                </a:moveTo>
                <a:lnTo>
                  <a:pt x="593598" y="0"/>
                </a:lnTo>
                <a:lnTo>
                  <a:pt x="593598" y="2079483"/>
                </a:lnTo>
                <a:lnTo>
                  <a:pt x="0" y="2079483"/>
                </a:lnTo>
                <a:lnTo>
                  <a:pt x="0" y="0"/>
                </a:lnTo>
                <a:close/>
              </a:path>
            </a:pathLst>
          </a:custGeom>
          <a:blipFill>
            <a:blip>
              <a:extLst>
                <a:ext uri="{96DAC541-7B7A-43D3-8B79-37D633B846F1}">
                  <asvg:svgBlip xmlns:asvg="http://schemas.microsoft.com/office/drawing/2016/SVG/main" r:embed="rId6"/>
                </a:ext>
              </a:extLst>
            </a:blip>
            <a:stretch>
              <a:fillRect/>
            </a:stretch>
          </a:blipFill>
        </p:spPr>
      </p:sp>
      <p:grpSp>
        <p:nvGrpSpPr>
          <p:cNvPr id="13" name="Group 13"/>
          <p:cNvGrpSpPr/>
          <p:nvPr/>
        </p:nvGrpSpPr>
        <p:grpSpPr>
          <a:xfrm>
            <a:off x="16404410" y="1028700"/>
            <a:ext cx="854890" cy="854890"/>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38100" cap="sq">
              <a:solidFill>
                <a:srgbClr val="FFFFFF"/>
              </a:solidFill>
              <a:prstDash val="solid"/>
              <a:miter/>
            </a:ln>
          </p:spPr>
        </p:sp>
        <p:sp>
          <p:nvSpPr>
            <p:cNvPr id="15" name="TextBox 15"/>
            <p:cNvSpPr txBox="1"/>
            <p:nvPr/>
          </p:nvSpPr>
          <p:spPr>
            <a:xfrm>
              <a:off x="76200" y="123825"/>
              <a:ext cx="660400" cy="612775"/>
            </a:xfrm>
            <a:prstGeom prst="rect">
              <a:avLst/>
            </a:prstGeom>
          </p:spPr>
          <p:txBody>
            <a:bodyPr lIns="50800" tIns="50800" rIns="50800" bIns="50800" rtlCol="0" anchor="ctr"/>
            <a:lstStyle/>
            <a:p>
              <a:pPr algn="ctr">
                <a:lnSpc>
                  <a:spcPts val="2499"/>
                </a:lnSpc>
              </a:pPr>
              <a:endParaRPr/>
            </a:p>
          </p:txBody>
        </p:sp>
      </p:grpSp>
      <p:sp>
        <p:nvSpPr>
          <p:cNvPr id="16" name="Freeform 16"/>
          <p:cNvSpPr/>
          <p:nvPr/>
        </p:nvSpPr>
        <p:spPr>
          <a:xfrm>
            <a:off x="16585796" y="8584796"/>
            <a:ext cx="673504" cy="673504"/>
          </a:xfrm>
          <a:custGeom>
            <a:avLst/>
            <a:gdLst/>
            <a:ahLst/>
            <a:cxnLst/>
            <a:rect l="l" t="t" r="r" b="b"/>
            <a:pathLst>
              <a:path w="673504" h="673504">
                <a:moveTo>
                  <a:pt x="0" y="0"/>
                </a:moveTo>
                <a:lnTo>
                  <a:pt x="673504" y="0"/>
                </a:lnTo>
                <a:lnTo>
                  <a:pt x="673504" y="673504"/>
                </a:lnTo>
                <a:lnTo>
                  <a:pt x="0" y="673504"/>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18" name="TextBox 18"/>
          <p:cNvSpPr txBox="1"/>
          <p:nvPr/>
        </p:nvSpPr>
        <p:spPr>
          <a:xfrm>
            <a:off x="1940040" y="2888027"/>
            <a:ext cx="12189981" cy="615553"/>
          </a:xfrm>
          <a:prstGeom prst="rect">
            <a:avLst/>
          </a:prstGeom>
        </p:spPr>
        <p:txBody>
          <a:bodyPr lIns="0" tIns="0" rIns="0" bIns="0" rtlCol="0" anchor="t">
            <a:spAutoFit/>
          </a:bodyPr>
          <a:lstStyle/>
          <a:p>
            <a:pPr algn="ctr"/>
            <a:r>
              <a:rPr lang="en-IN" sz="4000" b="1" dirty="0">
                <a:solidFill>
                  <a:schemeClr val="bg1"/>
                </a:solidFill>
                <a:latin typeface="Times New Roman" panose="02020603050405020304" pitchFamily="18" charset="0"/>
                <a:cs typeface="Times New Roman" panose="02020603050405020304" pitchFamily="18" charset="0"/>
              </a:rPr>
              <a:t>INTRODUCTION TO THE CONTEXT</a:t>
            </a:r>
          </a:p>
        </p:txBody>
      </p:sp>
      <p:sp>
        <p:nvSpPr>
          <p:cNvPr id="19" name="TextBox 19"/>
          <p:cNvSpPr txBox="1"/>
          <p:nvPr/>
        </p:nvSpPr>
        <p:spPr>
          <a:xfrm>
            <a:off x="296798" y="5233580"/>
            <a:ext cx="11819002" cy="4801314"/>
          </a:xfrm>
          <a:prstGeom prst="rect">
            <a:avLst/>
          </a:prstGeom>
        </p:spPr>
        <p:txBody>
          <a:bodyPr wrap="square" lIns="0" tIns="0" rIns="0" bIns="0" rtlCol="0" anchor="t">
            <a:spAutoFit/>
          </a:bodyPr>
          <a:lstStyle/>
          <a:p>
            <a:pPr marL="285750" lvl="0" indent="-285750" algn="just">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Culture is found to be defined by </a:t>
            </a:r>
            <a:r>
              <a:rPr lang="en-US" sz="2400" dirty="0">
                <a:latin typeface="Times New Roman" panose="02020603050405020304" pitchFamily="18" charset="0"/>
                <a:cs typeface="Times New Roman" panose="02020603050405020304" pitchFamily="18" charset="0"/>
              </a:rPr>
              <a:t>shared values, beliefs, behaviors, and practices of a group of people, which is associated with key elements including </a:t>
            </a:r>
            <a:r>
              <a:rPr lang="en-US" sz="2400" i="1" dirty="0">
                <a:latin typeface="Times New Roman" panose="02020603050405020304" pitchFamily="18" charset="0"/>
                <a:cs typeface="Times New Roman" panose="02020603050405020304" pitchFamily="18" charset="0"/>
              </a:rPr>
              <a:t>religion, language, values, social norms, business attitudes</a:t>
            </a:r>
            <a:r>
              <a:rPr lang="en-US" sz="2400" dirty="0">
                <a:latin typeface="Times New Roman" panose="02020603050405020304" pitchFamily="18" charset="0"/>
                <a:cs typeface="Times New Roman" panose="02020603050405020304" pitchFamily="18" charset="0"/>
              </a:rPr>
              <a:t> and others.</a:t>
            </a:r>
          </a:p>
          <a:p>
            <a:pPr marL="285750" lvl="0" indent="-285750"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presentation will critically focus on how these elements appear in the Chinese context compared to the UK. </a:t>
            </a:r>
            <a:endParaRPr lang="en-IN" sz="2400" dirty="0">
              <a:latin typeface="Times New Roman" panose="02020603050405020304" pitchFamily="18" charset="0"/>
              <a:cs typeface="Times New Roman" panose="02020603050405020304" pitchFamily="18" charset="0"/>
            </a:endParaRPr>
          </a:p>
          <a:p>
            <a:pPr marL="285750" lvl="0" indent="-285750" algn="just">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As a leading UK Bakery chain, Greggs Plc has been planning to expand into the highly competitive Chinese retail market by seeking a mutual beneficial collaboration with Yonghui Superstores to expand their retail network</a:t>
            </a:r>
          </a:p>
          <a:p>
            <a:pPr marL="285750" lvl="0" indent="-285750" algn="just">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In 2025, Greggs Plc generated a revenue of 276.30 billion, which is an increase from 241.09 billion in 2024 (Market Cap, 2024).</a:t>
            </a:r>
          </a:p>
          <a:p>
            <a:pPr marL="285750" lvl="0" indent="-285750" algn="just">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The expansion of business by Greggs Plc internationally can provide the company with a strong network of distribution through a strategic partnership with </a:t>
            </a:r>
            <a:r>
              <a:rPr lang="en-IN" sz="2400" dirty="0" err="1">
                <a:latin typeface="Times New Roman" panose="02020603050405020304" pitchFamily="18" charset="0"/>
                <a:cs typeface="Times New Roman" panose="02020603050405020304" pitchFamily="18" charset="0"/>
              </a:rPr>
              <a:t>Yonghui</a:t>
            </a:r>
            <a:r>
              <a:rPr lang="en-IN" sz="2400" dirty="0">
                <a:latin typeface="Times New Roman" panose="02020603050405020304" pitchFamily="18" charset="0"/>
                <a:cs typeface="Times New Roman" panose="02020603050405020304" pitchFamily="18" charset="0"/>
              </a:rPr>
              <a:t> Super Stores in China.</a:t>
            </a:r>
          </a:p>
        </p:txBody>
      </p:sp>
      <p:sp>
        <p:nvSpPr>
          <p:cNvPr id="21" name="TextBox 21"/>
          <p:cNvSpPr txBox="1"/>
          <p:nvPr/>
        </p:nvSpPr>
        <p:spPr>
          <a:xfrm>
            <a:off x="16580564" y="1297989"/>
            <a:ext cx="502583" cy="363936"/>
          </a:xfrm>
          <a:prstGeom prst="rect">
            <a:avLst/>
          </a:prstGeom>
        </p:spPr>
        <p:txBody>
          <a:bodyPr lIns="0" tIns="0" rIns="0" bIns="0" rtlCol="0" anchor="t">
            <a:spAutoFit/>
          </a:bodyPr>
          <a:lstStyle/>
          <a:p>
            <a:pPr algn="ctr">
              <a:lnSpc>
                <a:spcPts val="2703"/>
              </a:lnSpc>
            </a:pPr>
            <a:r>
              <a:rPr lang="en-US" sz="2703">
                <a:solidFill>
                  <a:srgbClr val="FFFFFF"/>
                </a:solidFill>
                <a:latin typeface="Quicksand"/>
                <a:ea typeface="Quicksand"/>
                <a:cs typeface="Quicksand"/>
                <a:sym typeface="Quicksand"/>
              </a:rPr>
              <a:t>02</a:t>
            </a:r>
          </a:p>
        </p:txBody>
      </p:sp>
      <p:pic>
        <p:nvPicPr>
          <p:cNvPr id="22" name="image5.png"/>
          <p:cNvPicPr/>
          <p:nvPr/>
        </p:nvPicPr>
        <p:blipFill>
          <a:blip r:embed="rId8" cstate="email">
            <a:extLst>
              <a:ext uri="{28A0092B-C50C-407E-A947-70E740481C1C}">
                <a14:useLocalDpi xmlns:a14="http://schemas.microsoft.com/office/drawing/2010/main"/>
              </a:ext>
            </a:extLst>
          </a:blip>
          <a:srcRect/>
          <a:stretch>
            <a:fillRect/>
          </a:stretch>
        </p:blipFill>
        <p:spPr>
          <a:xfrm>
            <a:off x="12344400" y="5219700"/>
            <a:ext cx="5701420" cy="3822700"/>
          </a:xfrm>
          <a:prstGeom prst="rect">
            <a:avLst/>
          </a:prstGeom>
          <a:ln/>
        </p:spPr>
      </p:pic>
      <p:sp>
        <p:nvSpPr>
          <p:cNvPr id="23" name="Rectangle 22"/>
          <p:cNvSpPr/>
          <p:nvPr/>
        </p:nvSpPr>
        <p:spPr>
          <a:xfrm>
            <a:off x="9292400" y="9650936"/>
            <a:ext cx="9144000" cy="923330"/>
          </a:xfrm>
          <a:prstGeom prst="rect">
            <a:avLst/>
          </a:prstGeom>
        </p:spPr>
        <p:txBody>
          <a:bodyPr>
            <a:spAutoFit/>
          </a:bodyPr>
          <a:lstStyle/>
          <a:p>
            <a:pPr algn="ctr">
              <a:lnSpc>
                <a:spcPct val="150000"/>
              </a:lnSpc>
              <a:spcAft>
                <a:spcPts val="0"/>
              </a:spcAft>
            </a:pPr>
            <a:r>
              <a:rPr lang="en-IN" b="1" dirty="0">
                <a:solidFill>
                  <a:srgbClr val="000000"/>
                </a:solidFill>
                <a:latin typeface="Times New Roman" panose="02020603050405020304" pitchFamily="18" charset="0"/>
                <a:ea typeface="Times New Roman" panose="02020603050405020304" pitchFamily="18" charset="0"/>
              </a:rPr>
              <a:t>Figure 1: Logo of British bakery Greggs Plc</a:t>
            </a:r>
            <a:endParaRPr lang="en-IN" dirty="0">
              <a:latin typeface="Times New Roman" panose="02020603050405020304" pitchFamily="18" charset="0"/>
              <a:ea typeface="Times New Roman" panose="02020603050405020304" pitchFamily="18" charset="0"/>
            </a:endParaRPr>
          </a:p>
          <a:p>
            <a:pPr algn="ctr">
              <a:lnSpc>
                <a:spcPct val="150000"/>
              </a:lnSpc>
              <a:spcAft>
                <a:spcPts val="0"/>
              </a:spcAft>
            </a:pPr>
            <a:r>
              <a:rPr lang="en-IN" dirty="0">
                <a:solidFill>
                  <a:srgbClr val="000000"/>
                </a:solidFill>
                <a:latin typeface="Times New Roman" panose="02020603050405020304" pitchFamily="18" charset="0"/>
                <a:ea typeface="Times New Roman" panose="02020603050405020304" pitchFamily="18" charset="0"/>
              </a:rPr>
              <a:t>(Source: Young, 2024) </a:t>
            </a:r>
            <a:endParaRPr lang="en-IN" dirty="0">
              <a:latin typeface="Times New Roman" panose="02020603050405020304" pitchFamily="18" charset="0"/>
              <a:ea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cstate="email">
              <a:extLst>
                <a:ext uri="{28A0092B-C50C-407E-A947-70E740481C1C}">
                  <a14:useLocalDpi xmlns:a14="http://schemas.microsoft.com/office/drawing/2010/main"/>
                </a:ext>
              </a:extLst>
            </a:blip>
            <a:stretch>
              <a:fillRect/>
            </a:stretch>
          </a:blipFill>
        </p:spPr>
      </p:sp>
      <p:sp>
        <p:nvSpPr>
          <p:cNvPr id="21" name="Freeform 21"/>
          <p:cNvSpPr/>
          <p:nvPr/>
        </p:nvSpPr>
        <p:spPr>
          <a:xfrm>
            <a:off x="-233467" y="1783928"/>
            <a:ext cx="466935" cy="1635758"/>
          </a:xfrm>
          <a:custGeom>
            <a:avLst/>
            <a:gdLst/>
            <a:ahLst/>
            <a:cxnLst/>
            <a:rect l="l" t="t" r="r" b="b"/>
            <a:pathLst>
              <a:path w="466935" h="1635758">
                <a:moveTo>
                  <a:pt x="0" y="0"/>
                </a:moveTo>
                <a:lnTo>
                  <a:pt x="466934" y="0"/>
                </a:lnTo>
                <a:lnTo>
                  <a:pt x="466934" y="1635758"/>
                </a:lnTo>
                <a:lnTo>
                  <a:pt x="0" y="1635758"/>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22" name="Freeform 22"/>
          <p:cNvSpPr/>
          <p:nvPr/>
        </p:nvSpPr>
        <p:spPr>
          <a:xfrm>
            <a:off x="18054533" y="1783928"/>
            <a:ext cx="466935" cy="1635758"/>
          </a:xfrm>
          <a:custGeom>
            <a:avLst/>
            <a:gdLst/>
            <a:ahLst/>
            <a:cxnLst/>
            <a:rect l="l" t="t" r="r" b="b"/>
            <a:pathLst>
              <a:path w="466935" h="1635758">
                <a:moveTo>
                  <a:pt x="0" y="0"/>
                </a:moveTo>
                <a:lnTo>
                  <a:pt x="466934" y="0"/>
                </a:lnTo>
                <a:lnTo>
                  <a:pt x="466934" y="1635758"/>
                </a:lnTo>
                <a:lnTo>
                  <a:pt x="0" y="1635758"/>
                </a:lnTo>
                <a:lnTo>
                  <a:pt x="0" y="0"/>
                </a:lnTo>
                <a:close/>
              </a:path>
            </a:pathLst>
          </a:custGeom>
          <a:blipFill>
            <a:blip>
              <a:extLst>
                <a:ext uri="{96DAC541-7B7A-43D3-8B79-37D633B846F1}">
                  <asvg:svgBlip xmlns:asvg="http://schemas.microsoft.com/office/drawing/2016/SVG/main" r:embed="rId4"/>
                </a:ext>
              </a:extLst>
            </a:blip>
            <a:stretch>
              <a:fillRect/>
            </a:stretch>
          </a:blipFill>
        </p:spPr>
      </p:sp>
      <p:grpSp>
        <p:nvGrpSpPr>
          <p:cNvPr id="23" name="Group 23"/>
          <p:cNvGrpSpPr/>
          <p:nvPr/>
        </p:nvGrpSpPr>
        <p:grpSpPr>
          <a:xfrm>
            <a:off x="16404410" y="1028700"/>
            <a:ext cx="854890" cy="854890"/>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38100" cap="sq">
              <a:solidFill>
                <a:srgbClr val="FFFFFF"/>
              </a:solidFill>
              <a:prstDash val="solid"/>
              <a:miter/>
            </a:ln>
          </p:spPr>
        </p:sp>
        <p:sp>
          <p:nvSpPr>
            <p:cNvPr id="25" name="TextBox 25"/>
            <p:cNvSpPr txBox="1"/>
            <p:nvPr/>
          </p:nvSpPr>
          <p:spPr>
            <a:xfrm>
              <a:off x="76200" y="123825"/>
              <a:ext cx="660400" cy="612775"/>
            </a:xfrm>
            <a:prstGeom prst="rect">
              <a:avLst/>
            </a:prstGeom>
          </p:spPr>
          <p:txBody>
            <a:bodyPr lIns="50800" tIns="50800" rIns="50800" bIns="50800" rtlCol="0" anchor="ctr"/>
            <a:lstStyle/>
            <a:p>
              <a:pPr algn="ctr">
                <a:lnSpc>
                  <a:spcPts val="2499"/>
                </a:lnSpc>
              </a:pPr>
              <a:endParaRPr/>
            </a:p>
          </p:txBody>
        </p:sp>
      </p:grpSp>
      <p:sp>
        <p:nvSpPr>
          <p:cNvPr id="26" name="TextBox 26"/>
          <p:cNvSpPr txBox="1"/>
          <p:nvPr/>
        </p:nvSpPr>
        <p:spPr>
          <a:xfrm>
            <a:off x="16580564" y="1297989"/>
            <a:ext cx="502583" cy="363936"/>
          </a:xfrm>
          <a:prstGeom prst="rect">
            <a:avLst/>
          </a:prstGeom>
        </p:spPr>
        <p:txBody>
          <a:bodyPr lIns="0" tIns="0" rIns="0" bIns="0" rtlCol="0" anchor="t">
            <a:spAutoFit/>
          </a:bodyPr>
          <a:lstStyle/>
          <a:p>
            <a:pPr algn="ctr">
              <a:lnSpc>
                <a:spcPts val="2703"/>
              </a:lnSpc>
            </a:pPr>
            <a:r>
              <a:rPr lang="en-US" sz="2703">
                <a:solidFill>
                  <a:srgbClr val="FFFFFF"/>
                </a:solidFill>
                <a:latin typeface="Quicksand"/>
                <a:ea typeface="Quicksand"/>
                <a:cs typeface="Quicksand"/>
                <a:sym typeface="Quicksand"/>
              </a:rPr>
              <a:t>03</a:t>
            </a:r>
          </a:p>
        </p:txBody>
      </p:sp>
      <p:sp>
        <p:nvSpPr>
          <p:cNvPr id="28" name="TextBox 28"/>
          <p:cNvSpPr txBox="1"/>
          <p:nvPr/>
        </p:nvSpPr>
        <p:spPr>
          <a:xfrm>
            <a:off x="1742089" y="1384926"/>
            <a:ext cx="13838299" cy="553998"/>
          </a:xfrm>
          <a:prstGeom prst="rect">
            <a:avLst/>
          </a:prstGeom>
        </p:spPr>
        <p:txBody>
          <a:bodyPr lIns="0" tIns="0" rIns="0" bIns="0" rtlCol="0" anchor="t">
            <a:spAutoFit/>
          </a:bodyPr>
          <a:lstStyle/>
          <a:p>
            <a:pPr algn="ctr"/>
            <a:r>
              <a:rPr lang="en-IN" sz="3600" b="1" dirty="0">
                <a:solidFill>
                  <a:schemeClr val="bg1"/>
                </a:solidFill>
                <a:latin typeface="Times New Roman" panose="02020603050405020304" pitchFamily="18" charset="0"/>
                <a:cs typeface="Times New Roman" panose="02020603050405020304" pitchFamily="18" charset="0"/>
              </a:rPr>
              <a:t>INTRODUCE THE CHINA CULTURE </a:t>
            </a:r>
          </a:p>
        </p:txBody>
      </p:sp>
      <p:sp>
        <p:nvSpPr>
          <p:cNvPr id="29" name="Freeform 29"/>
          <p:cNvSpPr/>
          <p:nvPr/>
        </p:nvSpPr>
        <p:spPr>
          <a:xfrm>
            <a:off x="16585796" y="8584796"/>
            <a:ext cx="673504" cy="673504"/>
          </a:xfrm>
          <a:custGeom>
            <a:avLst/>
            <a:gdLst/>
            <a:ahLst/>
            <a:cxnLst/>
            <a:rect l="l" t="t" r="r" b="b"/>
            <a:pathLst>
              <a:path w="673504" h="673504">
                <a:moveTo>
                  <a:pt x="0" y="0"/>
                </a:moveTo>
                <a:lnTo>
                  <a:pt x="673504" y="0"/>
                </a:lnTo>
                <a:lnTo>
                  <a:pt x="673504" y="673504"/>
                </a:lnTo>
                <a:lnTo>
                  <a:pt x="0" y="673504"/>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30" name="TextBox 29"/>
          <p:cNvSpPr txBox="1"/>
          <p:nvPr/>
        </p:nvSpPr>
        <p:spPr>
          <a:xfrm>
            <a:off x="838200" y="2324100"/>
            <a:ext cx="8864763" cy="5170646"/>
          </a:xfrm>
          <a:prstGeom prst="rect">
            <a:avLst/>
          </a:prstGeom>
          <a:solidFill>
            <a:schemeClr val="bg1"/>
          </a:solidFill>
        </p:spPr>
        <p:txBody>
          <a:bodyPr wrap="square" rtlCol="0">
            <a:spAutoFit/>
          </a:bodyPr>
          <a:lstStyle/>
          <a:p>
            <a:pPr marL="285750" lvl="0" indent="-285750">
              <a:lnSpc>
                <a:spcPct val="150000"/>
              </a:lnSpc>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The society of China is influenced by Confucian values, emphasising social harmony, authority and discipline (Ren, Wang and </a:t>
            </a:r>
            <a:r>
              <a:rPr lang="en-IN" sz="2000" dirty="0" err="1">
                <a:latin typeface="Times New Roman" panose="02020603050405020304" pitchFamily="18" charset="0"/>
                <a:cs typeface="Times New Roman" panose="02020603050405020304" pitchFamily="18" charset="0"/>
              </a:rPr>
              <a:t>Lv</a:t>
            </a:r>
            <a:r>
              <a:rPr lang="en-IN" sz="2000" dirty="0">
                <a:latin typeface="Times New Roman" panose="02020603050405020304" pitchFamily="18" charset="0"/>
                <a:cs typeface="Times New Roman" panose="02020603050405020304" pitchFamily="18" charset="0"/>
              </a:rPr>
              <a:t>, 2022).</a:t>
            </a:r>
          </a:p>
          <a:p>
            <a:pPr marL="285750" lvl="0" indent="-285750">
              <a:lnSpc>
                <a:spcPct val="150000"/>
              </a:lnSpc>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As a collectivist culture, China prioritises social relationships, family values and group interest over individual goals.</a:t>
            </a:r>
          </a:p>
          <a:p>
            <a:pPr marL="285750" lvl="0" indent="-285750">
              <a:lnSpc>
                <a:spcPct val="150000"/>
              </a:lnSpc>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Initially building partnership with </a:t>
            </a:r>
            <a:r>
              <a:rPr lang="en-IN" sz="2000" dirty="0" err="1">
                <a:latin typeface="Times New Roman" panose="02020603050405020304" pitchFamily="18" charset="0"/>
                <a:cs typeface="Times New Roman" panose="02020603050405020304" pitchFamily="18" charset="0"/>
              </a:rPr>
              <a:t>Yonghui</a:t>
            </a:r>
            <a:r>
              <a:rPr lang="en-IN" sz="2000" dirty="0">
                <a:latin typeface="Times New Roman" panose="02020603050405020304" pitchFamily="18" charset="0"/>
                <a:cs typeface="Times New Roman" panose="02020603050405020304" pitchFamily="18" charset="0"/>
              </a:rPr>
              <a:t> could be challenging for Greggs Plc due to the difference in business culture followed by operational process</a:t>
            </a:r>
          </a:p>
          <a:p>
            <a:pPr marL="285750" lvl="0" indent="-285750">
              <a:lnSpc>
                <a:spcPct val="150000"/>
              </a:lnSpc>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For instance, there is a significant difference in store operations as Greggs plc involves providing quick takeaway snacks through a vertically integrated model, whereas </a:t>
            </a:r>
            <a:r>
              <a:rPr lang="en-IN" sz="2000" dirty="0" err="1">
                <a:latin typeface="Times New Roman" panose="02020603050405020304" pitchFamily="18" charset="0"/>
                <a:cs typeface="Times New Roman" panose="02020603050405020304" pitchFamily="18" charset="0"/>
              </a:rPr>
              <a:t>Yonghui</a:t>
            </a:r>
            <a:r>
              <a:rPr lang="en-IN" sz="2000" dirty="0">
                <a:latin typeface="Times New Roman" panose="02020603050405020304" pitchFamily="18" charset="0"/>
                <a:cs typeface="Times New Roman" panose="02020603050405020304" pitchFamily="18" charset="0"/>
              </a:rPr>
              <a:t> emphasises the shopping experience of a fresh grocery as a daily food supplier (</a:t>
            </a:r>
            <a:r>
              <a:rPr lang="en-IN" sz="2000" dirty="0" err="1">
                <a:latin typeface="Times New Roman" panose="02020603050405020304" pitchFamily="18" charset="0"/>
                <a:cs typeface="Times New Roman" panose="02020603050405020304" pitchFamily="18" charset="0"/>
              </a:rPr>
              <a:t>Jørgensen</a:t>
            </a:r>
            <a:r>
              <a:rPr lang="en-IN" sz="2000" dirty="0">
                <a:latin typeface="Times New Roman" panose="02020603050405020304" pitchFamily="18" charset="0"/>
                <a:cs typeface="Times New Roman" panose="02020603050405020304" pitchFamily="18" charset="0"/>
              </a:rPr>
              <a:t>, 2025; Müller, 2026a)</a:t>
            </a:r>
          </a:p>
          <a:p>
            <a:pPr marL="285750" indent="-285750">
              <a:lnSpc>
                <a:spcPct val="150000"/>
              </a:lnSpc>
              <a:buFont typeface="Arial" panose="020B0604020202020204" pitchFamily="34" charset="0"/>
              <a:buChar char="•"/>
            </a:pPr>
            <a:endParaRPr lang="en-IN" sz="2000" dirty="0">
              <a:latin typeface="Times New Roman" panose="02020603050405020304" pitchFamily="18" charset="0"/>
              <a:cs typeface="Times New Roman" panose="02020603050405020304" pitchFamily="18" charset="0"/>
            </a:endParaRPr>
          </a:p>
        </p:txBody>
      </p:sp>
      <p:pic>
        <p:nvPicPr>
          <p:cNvPr id="31" name="image2.png"/>
          <p:cNvPicPr/>
          <p:nvPr/>
        </p:nvPicPr>
        <p:blipFill>
          <a:blip r:embed="rId6" cstate="email">
            <a:extLst>
              <a:ext uri="{28A0092B-C50C-407E-A947-70E740481C1C}">
                <a14:useLocalDpi xmlns:a14="http://schemas.microsoft.com/office/drawing/2010/main"/>
              </a:ext>
            </a:extLst>
          </a:blip>
          <a:srcRect/>
          <a:stretch>
            <a:fillRect/>
          </a:stretch>
        </p:blipFill>
        <p:spPr>
          <a:xfrm>
            <a:off x="10680981" y="3041408"/>
            <a:ext cx="6971376" cy="4774530"/>
          </a:xfrm>
          <a:prstGeom prst="rect">
            <a:avLst/>
          </a:prstGeom>
          <a:ln w="25400">
            <a:solidFill>
              <a:srgbClr val="000000"/>
            </a:solidFill>
            <a:prstDash val="solid"/>
          </a:ln>
        </p:spPr>
      </p:pic>
      <p:sp>
        <p:nvSpPr>
          <p:cNvPr id="32" name="Rectangle 31"/>
          <p:cNvSpPr/>
          <p:nvPr/>
        </p:nvSpPr>
        <p:spPr>
          <a:xfrm>
            <a:off x="9165690" y="8123131"/>
            <a:ext cx="9144000" cy="923330"/>
          </a:xfrm>
          <a:prstGeom prst="rect">
            <a:avLst/>
          </a:prstGeom>
        </p:spPr>
        <p:txBody>
          <a:bodyPr>
            <a:spAutoFit/>
          </a:bodyPr>
          <a:lstStyle/>
          <a:p>
            <a:pPr algn="ctr">
              <a:lnSpc>
                <a:spcPct val="150000"/>
              </a:lnSpc>
              <a:spcAft>
                <a:spcPts val="0"/>
              </a:spcAft>
            </a:pPr>
            <a:r>
              <a:rPr lang="en-IN" b="1" dirty="0">
                <a:solidFill>
                  <a:srgbClr val="000000"/>
                </a:solidFill>
                <a:latin typeface="Times New Roman" panose="02020603050405020304" pitchFamily="18" charset="0"/>
                <a:ea typeface="Times New Roman" panose="02020603050405020304" pitchFamily="18" charset="0"/>
              </a:rPr>
              <a:t>Figure 2: Confucian values</a:t>
            </a:r>
            <a:endParaRPr lang="en-IN" dirty="0">
              <a:latin typeface="Times New Roman" panose="02020603050405020304" pitchFamily="18" charset="0"/>
              <a:ea typeface="Times New Roman" panose="02020603050405020304" pitchFamily="18" charset="0"/>
            </a:endParaRPr>
          </a:p>
          <a:p>
            <a:pPr algn="ctr">
              <a:lnSpc>
                <a:spcPct val="150000"/>
              </a:lnSpc>
              <a:spcAft>
                <a:spcPts val="0"/>
              </a:spcAft>
            </a:pPr>
            <a:r>
              <a:rPr lang="en-IN" dirty="0">
                <a:solidFill>
                  <a:srgbClr val="000000"/>
                </a:solidFill>
                <a:latin typeface="Times New Roman" panose="02020603050405020304" pitchFamily="18" charset="0"/>
                <a:ea typeface="Times New Roman" panose="02020603050405020304" pitchFamily="18" charset="0"/>
              </a:rPr>
              <a:t>(Source: Li and Zheng, 2025) </a:t>
            </a:r>
            <a:endParaRPr lang="en-IN" dirty="0">
              <a:latin typeface="Times New Roman" panose="02020603050405020304" pitchFamily="18" charset="0"/>
              <a:ea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cstate="email">
              <a:extLst>
                <a:ext uri="{28A0092B-C50C-407E-A947-70E740481C1C}">
                  <a14:useLocalDpi xmlns:a14="http://schemas.microsoft.com/office/drawing/2010/main"/>
                </a:ext>
              </a:extLst>
            </a:blip>
            <a:stretch>
              <a:fillRect/>
            </a:stretch>
          </a:blipFill>
        </p:spPr>
      </p:sp>
      <p:sp>
        <p:nvSpPr>
          <p:cNvPr id="21" name="Freeform 21"/>
          <p:cNvSpPr/>
          <p:nvPr/>
        </p:nvSpPr>
        <p:spPr>
          <a:xfrm>
            <a:off x="-233467" y="1783928"/>
            <a:ext cx="466935" cy="1635758"/>
          </a:xfrm>
          <a:custGeom>
            <a:avLst/>
            <a:gdLst/>
            <a:ahLst/>
            <a:cxnLst/>
            <a:rect l="l" t="t" r="r" b="b"/>
            <a:pathLst>
              <a:path w="466935" h="1635758">
                <a:moveTo>
                  <a:pt x="0" y="0"/>
                </a:moveTo>
                <a:lnTo>
                  <a:pt x="466934" y="0"/>
                </a:lnTo>
                <a:lnTo>
                  <a:pt x="466934" y="1635758"/>
                </a:lnTo>
                <a:lnTo>
                  <a:pt x="0" y="1635758"/>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22" name="Freeform 22"/>
          <p:cNvSpPr/>
          <p:nvPr/>
        </p:nvSpPr>
        <p:spPr>
          <a:xfrm>
            <a:off x="18054533" y="1783928"/>
            <a:ext cx="466935" cy="1635758"/>
          </a:xfrm>
          <a:custGeom>
            <a:avLst/>
            <a:gdLst/>
            <a:ahLst/>
            <a:cxnLst/>
            <a:rect l="l" t="t" r="r" b="b"/>
            <a:pathLst>
              <a:path w="466935" h="1635758">
                <a:moveTo>
                  <a:pt x="0" y="0"/>
                </a:moveTo>
                <a:lnTo>
                  <a:pt x="466934" y="0"/>
                </a:lnTo>
                <a:lnTo>
                  <a:pt x="466934" y="1635758"/>
                </a:lnTo>
                <a:lnTo>
                  <a:pt x="0" y="1635758"/>
                </a:lnTo>
                <a:lnTo>
                  <a:pt x="0" y="0"/>
                </a:lnTo>
                <a:close/>
              </a:path>
            </a:pathLst>
          </a:custGeom>
          <a:blipFill>
            <a:blip>
              <a:extLst>
                <a:ext uri="{96DAC541-7B7A-43D3-8B79-37D633B846F1}">
                  <asvg:svgBlip xmlns:asvg="http://schemas.microsoft.com/office/drawing/2016/SVG/main" r:embed="rId4"/>
                </a:ext>
              </a:extLst>
            </a:blip>
            <a:stretch>
              <a:fillRect/>
            </a:stretch>
          </a:blipFill>
        </p:spPr>
      </p:sp>
      <p:grpSp>
        <p:nvGrpSpPr>
          <p:cNvPr id="23" name="Group 23"/>
          <p:cNvGrpSpPr/>
          <p:nvPr/>
        </p:nvGrpSpPr>
        <p:grpSpPr>
          <a:xfrm>
            <a:off x="16404410" y="1028700"/>
            <a:ext cx="854890" cy="854890"/>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38100" cap="sq">
              <a:solidFill>
                <a:srgbClr val="FFFFFF"/>
              </a:solidFill>
              <a:prstDash val="solid"/>
              <a:miter/>
            </a:ln>
          </p:spPr>
        </p:sp>
        <p:sp>
          <p:nvSpPr>
            <p:cNvPr id="25" name="TextBox 25"/>
            <p:cNvSpPr txBox="1"/>
            <p:nvPr/>
          </p:nvSpPr>
          <p:spPr>
            <a:xfrm>
              <a:off x="76200" y="123825"/>
              <a:ext cx="660400" cy="612775"/>
            </a:xfrm>
            <a:prstGeom prst="rect">
              <a:avLst/>
            </a:prstGeom>
          </p:spPr>
          <p:txBody>
            <a:bodyPr lIns="50800" tIns="50800" rIns="50800" bIns="50800" rtlCol="0" anchor="ctr"/>
            <a:lstStyle/>
            <a:p>
              <a:pPr algn="ctr">
                <a:lnSpc>
                  <a:spcPts val="2499"/>
                </a:lnSpc>
              </a:pPr>
              <a:endParaRPr/>
            </a:p>
          </p:txBody>
        </p:sp>
      </p:grpSp>
      <p:sp>
        <p:nvSpPr>
          <p:cNvPr id="26" name="TextBox 26"/>
          <p:cNvSpPr txBox="1"/>
          <p:nvPr/>
        </p:nvSpPr>
        <p:spPr>
          <a:xfrm>
            <a:off x="16580564" y="1297989"/>
            <a:ext cx="502583" cy="363936"/>
          </a:xfrm>
          <a:prstGeom prst="rect">
            <a:avLst/>
          </a:prstGeom>
        </p:spPr>
        <p:txBody>
          <a:bodyPr lIns="0" tIns="0" rIns="0" bIns="0" rtlCol="0" anchor="t">
            <a:spAutoFit/>
          </a:bodyPr>
          <a:lstStyle/>
          <a:p>
            <a:pPr algn="ctr">
              <a:lnSpc>
                <a:spcPts val="2703"/>
              </a:lnSpc>
            </a:pPr>
            <a:r>
              <a:rPr lang="en-US" sz="2703">
                <a:solidFill>
                  <a:srgbClr val="FFFFFF"/>
                </a:solidFill>
                <a:latin typeface="Quicksand"/>
                <a:ea typeface="Quicksand"/>
                <a:cs typeface="Quicksand"/>
                <a:sym typeface="Quicksand"/>
              </a:rPr>
              <a:t>03</a:t>
            </a:r>
          </a:p>
        </p:txBody>
      </p:sp>
      <p:sp>
        <p:nvSpPr>
          <p:cNvPr id="28" name="TextBox 28"/>
          <p:cNvSpPr txBox="1"/>
          <p:nvPr/>
        </p:nvSpPr>
        <p:spPr>
          <a:xfrm>
            <a:off x="1742089" y="1384926"/>
            <a:ext cx="13838299" cy="553998"/>
          </a:xfrm>
          <a:prstGeom prst="rect">
            <a:avLst/>
          </a:prstGeom>
        </p:spPr>
        <p:txBody>
          <a:bodyPr lIns="0" tIns="0" rIns="0" bIns="0" rtlCol="0" anchor="t">
            <a:spAutoFit/>
          </a:bodyPr>
          <a:lstStyle/>
          <a:p>
            <a:pPr algn="ctr"/>
            <a:r>
              <a:rPr lang="en-IN" sz="3600" b="1" dirty="0">
                <a:solidFill>
                  <a:schemeClr val="bg1"/>
                </a:solidFill>
                <a:latin typeface="Times New Roman" panose="02020603050405020304" pitchFamily="18" charset="0"/>
                <a:cs typeface="Times New Roman" panose="02020603050405020304" pitchFamily="18" charset="0"/>
              </a:rPr>
              <a:t>INTRODUCE THE CHINA CULTURE </a:t>
            </a:r>
          </a:p>
        </p:txBody>
      </p:sp>
      <p:sp>
        <p:nvSpPr>
          <p:cNvPr id="29" name="Freeform 29"/>
          <p:cNvSpPr/>
          <p:nvPr/>
        </p:nvSpPr>
        <p:spPr>
          <a:xfrm>
            <a:off x="16585796" y="8584796"/>
            <a:ext cx="673504" cy="673504"/>
          </a:xfrm>
          <a:custGeom>
            <a:avLst/>
            <a:gdLst/>
            <a:ahLst/>
            <a:cxnLst/>
            <a:rect l="l" t="t" r="r" b="b"/>
            <a:pathLst>
              <a:path w="673504" h="673504">
                <a:moveTo>
                  <a:pt x="0" y="0"/>
                </a:moveTo>
                <a:lnTo>
                  <a:pt x="673504" y="0"/>
                </a:lnTo>
                <a:lnTo>
                  <a:pt x="673504" y="673504"/>
                </a:lnTo>
                <a:lnTo>
                  <a:pt x="0" y="673504"/>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30" name="TextBox 29"/>
          <p:cNvSpPr txBox="1"/>
          <p:nvPr/>
        </p:nvSpPr>
        <p:spPr>
          <a:xfrm>
            <a:off x="914400" y="2171700"/>
            <a:ext cx="8864763" cy="6038641"/>
          </a:xfrm>
          <a:prstGeom prst="rect">
            <a:avLst/>
          </a:prstGeom>
          <a:solidFill>
            <a:schemeClr val="bg1"/>
          </a:solidFill>
        </p:spPr>
        <p:txBody>
          <a:bodyPr wrap="square" rtlCol="0">
            <a:spAutoFit/>
          </a:bodyPr>
          <a:lstStyle/>
          <a:p>
            <a:pPr marL="285750" lvl="0" indent="-285750">
              <a:lnSpc>
                <a:spcPct val="200000"/>
              </a:lnSpc>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Maintaining a </a:t>
            </a:r>
            <a:r>
              <a:rPr lang="en-IN" dirty="0" err="1">
                <a:latin typeface="Times New Roman" panose="02020603050405020304" pitchFamily="18" charset="0"/>
                <a:cs typeface="Times New Roman" panose="02020603050405020304" pitchFamily="18" charset="0"/>
              </a:rPr>
              <a:t>mianzi</a:t>
            </a:r>
            <a:r>
              <a:rPr lang="en-IN" dirty="0">
                <a:latin typeface="Times New Roman" panose="02020603050405020304" pitchFamily="18" charset="0"/>
                <a:cs typeface="Times New Roman" panose="02020603050405020304" pitchFamily="18" charset="0"/>
              </a:rPr>
              <a:t> or “face” in Chinese culture is extremely important as it reflects reputation, social standing and personal dignity (Zhou and Zhang, 2024).</a:t>
            </a:r>
          </a:p>
          <a:p>
            <a:pPr marL="285750" lvl="0" indent="-285750">
              <a:lnSpc>
                <a:spcPct val="200000"/>
              </a:lnSpc>
              <a:buFont typeface="Arial" panose="020B0604020202020204" pitchFamily="34" charset="0"/>
              <a:buChar char="•"/>
            </a:pPr>
            <a:r>
              <a:rPr lang="en-IN" dirty="0" err="1">
                <a:latin typeface="Times New Roman" panose="02020603050405020304" pitchFamily="18" charset="0"/>
                <a:cs typeface="Times New Roman" panose="02020603050405020304" pitchFamily="18" charset="0"/>
              </a:rPr>
              <a:t>Guanxi</a:t>
            </a:r>
            <a:r>
              <a:rPr lang="en-IN" dirty="0">
                <a:latin typeface="Times New Roman" panose="02020603050405020304" pitchFamily="18" charset="0"/>
                <a:cs typeface="Times New Roman" panose="02020603050405020304" pitchFamily="18" charset="0"/>
              </a:rPr>
              <a:t> plays a significant role in leading a business in the achievement of long-term successful outcomes.</a:t>
            </a:r>
          </a:p>
          <a:p>
            <a:pPr marL="285750" lvl="0" indent="-285750">
              <a:lnSpc>
                <a:spcPct val="200000"/>
              </a:lnSpc>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The meaning of </a:t>
            </a:r>
            <a:r>
              <a:rPr lang="en-IN" dirty="0" err="1">
                <a:latin typeface="Times New Roman" panose="02020603050405020304" pitchFamily="18" charset="0"/>
                <a:cs typeface="Times New Roman" panose="02020603050405020304" pitchFamily="18" charset="0"/>
              </a:rPr>
              <a:t>Guanxi</a:t>
            </a:r>
            <a:r>
              <a:rPr lang="en-IN" dirty="0">
                <a:latin typeface="Times New Roman" panose="02020603050405020304" pitchFamily="18" charset="0"/>
                <a:cs typeface="Times New Roman" panose="02020603050405020304" pitchFamily="18" charset="0"/>
              </a:rPr>
              <a:t> is relationship building through appropriate networking.</a:t>
            </a:r>
          </a:p>
          <a:p>
            <a:pPr marL="285750" lvl="0" indent="-285750">
              <a:lnSpc>
                <a:spcPct val="200000"/>
              </a:lnSpc>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In spite of a framework which is efficiency-driven, there has been difficulty with Greggs Plc in the establishment of </a:t>
            </a:r>
            <a:r>
              <a:rPr lang="en-IN" dirty="0" err="1">
                <a:latin typeface="Times New Roman" panose="02020603050405020304" pitchFamily="18" charset="0"/>
                <a:cs typeface="Times New Roman" panose="02020603050405020304" pitchFamily="18" charset="0"/>
              </a:rPr>
              <a:t>Guanxi</a:t>
            </a:r>
            <a:r>
              <a:rPr lang="en-IN" dirty="0">
                <a:latin typeface="Times New Roman" panose="02020603050405020304" pitchFamily="18" charset="0"/>
                <a:cs typeface="Times New Roman" panose="02020603050405020304" pitchFamily="18" charset="0"/>
              </a:rPr>
              <a:t> in China. </a:t>
            </a:r>
          </a:p>
          <a:p>
            <a:pPr marL="285750" lvl="0" indent="-285750">
              <a:lnSpc>
                <a:spcPct val="200000"/>
              </a:lnSpc>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This is because Greggs depends upon building relationships instead of efficiency, and the operations and local supply networks of </a:t>
            </a:r>
            <a:r>
              <a:rPr lang="en-IN" dirty="0" err="1">
                <a:latin typeface="Times New Roman" panose="02020603050405020304" pitchFamily="18" charset="0"/>
                <a:cs typeface="Times New Roman" panose="02020603050405020304" pitchFamily="18" charset="0"/>
              </a:rPr>
              <a:t>Yonghui</a:t>
            </a:r>
            <a:r>
              <a:rPr lang="en-IN" dirty="0">
                <a:latin typeface="Times New Roman" panose="02020603050405020304" pitchFamily="18" charset="0"/>
                <a:cs typeface="Times New Roman" panose="02020603050405020304" pitchFamily="18" charset="0"/>
              </a:rPr>
              <a:t> are increasingly data-driven (Greggs, 2025a; Müller, 2026b). </a:t>
            </a:r>
          </a:p>
          <a:p>
            <a:pPr marL="285750" indent="-285750">
              <a:lnSpc>
                <a:spcPct val="150000"/>
              </a:lnSpc>
              <a:buFont typeface="Arial" panose="020B0604020202020204" pitchFamily="34" charset="0"/>
              <a:buChar char="•"/>
            </a:pPr>
            <a:endParaRPr lang="en-IN" sz="2000" dirty="0">
              <a:latin typeface="Times New Roman" panose="02020603050405020304" pitchFamily="18" charset="0"/>
              <a:cs typeface="Times New Roman" panose="02020603050405020304" pitchFamily="18" charset="0"/>
            </a:endParaRPr>
          </a:p>
        </p:txBody>
      </p:sp>
      <p:sp>
        <p:nvSpPr>
          <p:cNvPr id="32" name="Rectangle 31"/>
          <p:cNvSpPr/>
          <p:nvPr/>
        </p:nvSpPr>
        <p:spPr>
          <a:xfrm>
            <a:off x="9165690" y="8123131"/>
            <a:ext cx="9144000" cy="646331"/>
          </a:xfrm>
          <a:prstGeom prst="rect">
            <a:avLst/>
          </a:prstGeom>
        </p:spPr>
        <p:txBody>
          <a:bodyPr>
            <a:spAutoFit/>
          </a:bodyPr>
          <a:lstStyle/>
          <a:p>
            <a:pPr algn="ctr"/>
            <a:r>
              <a:rPr lang="en-IN" b="1" dirty="0">
                <a:latin typeface="Times New Roman" panose="02020603050405020304" pitchFamily="18" charset="0"/>
                <a:cs typeface="Times New Roman" panose="02020603050405020304" pitchFamily="18" charset="0"/>
              </a:rPr>
              <a:t>Figure 3: Concept of </a:t>
            </a:r>
            <a:r>
              <a:rPr lang="en-IN" b="1" dirty="0" err="1">
                <a:latin typeface="Times New Roman" panose="02020603050405020304" pitchFamily="18" charset="0"/>
                <a:cs typeface="Times New Roman" panose="02020603050405020304" pitchFamily="18" charset="0"/>
              </a:rPr>
              <a:t>Mianzi</a:t>
            </a:r>
            <a:endParaRPr lang="en-IN" dirty="0">
              <a:latin typeface="Times New Roman" panose="02020603050405020304" pitchFamily="18" charset="0"/>
              <a:cs typeface="Times New Roman" panose="02020603050405020304" pitchFamily="18" charset="0"/>
            </a:endParaRPr>
          </a:p>
          <a:p>
            <a:pPr algn="ctr"/>
            <a:r>
              <a:rPr lang="en-IN" dirty="0">
                <a:latin typeface="Times New Roman" panose="02020603050405020304" pitchFamily="18" charset="0"/>
                <a:cs typeface="Times New Roman" panose="02020603050405020304" pitchFamily="18" charset="0"/>
              </a:rPr>
              <a:t>(Source: Zhu and </a:t>
            </a:r>
            <a:r>
              <a:rPr lang="en-IN" dirty="0" err="1">
                <a:latin typeface="Times New Roman" panose="02020603050405020304" pitchFamily="18" charset="0"/>
                <a:cs typeface="Times New Roman" panose="02020603050405020304" pitchFamily="18" charset="0"/>
              </a:rPr>
              <a:t>Tiang</a:t>
            </a:r>
            <a:r>
              <a:rPr lang="en-IN" dirty="0">
                <a:latin typeface="Times New Roman" panose="02020603050405020304" pitchFamily="18" charset="0"/>
                <a:cs typeface="Times New Roman" panose="02020603050405020304" pitchFamily="18" charset="0"/>
              </a:rPr>
              <a:t>, 2026) </a:t>
            </a:r>
          </a:p>
        </p:txBody>
      </p:sp>
      <p:pic>
        <p:nvPicPr>
          <p:cNvPr id="14" name="image7.png"/>
          <p:cNvPicPr/>
          <p:nvPr/>
        </p:nvPicPr>
        <p:blipFill>
          <a:blip r:embed="rId6" cstate="email">
            <a:extLst>
              <a:ext uri="{28A0092B-C50C-407E-A947-70E740481C1C}">
                <a14:useLocalDpi xmlns:a14="http://schemas.microsoft.com/office/drawing/2010/main"/>
              </a:ext>
            </a:extLst>
          </a:blip>
          <a:srcRect/>
          <a:stretch>
            <a:fillRect/>
          </a:stretch>
        </p:blipFill>
        <p:spPr>
          <a:xfrm>
            <a:off x="10656118" y="3252401"/>
            <a:ext cx="6427029" cy="4381891"/>
          </a:xfrm>
          <a:prstGeom prst="rect">
            <a:avLst/>
          </a:prstGeom>
          <a:ln w="25400">
            <a:solidFill>
              <a:srgbClr val="000000"/>
            </a:solidFill>
            <a:prstDash val="solid"/>
          </a:ln>
        </p:spPr>
      </p:pic>
    </p:spTree>
    <p:extLst>
      <p:ext uri="{BB962C8B-B14F-4D97-AF65-F5344CB8AC3E}">
        <p14:creationId xmlns:p14="http://schemas.microsoft.com/office/powerpoint/2010/main" val="30429999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cstate="email">
              <a:extLst>
                <a:ext uri="{28A0092B-C50C-407E-A947-70E740481C1C}">
                  <a14:useLocalDpi xmlns:a14="http://schemas.microsoft.com/office/drawing/2010/main"/>
                </a:ext>
              </a:extLst>
            </a:blip>
            <a:stretch>
              <a:fillRect/>
            </a:stretch>
          </a:blipFill>
        </p:spPr>
      </p:sp>
      <p:sp>
        <p:nvSpPr>
          <p:cNvPr id="21" name="Freeform 21"/>
          <p:cNvSpPr/>
          <p:nvPr/>
        </p:nvSpPr>
        <p:spPr>
          <a:xfrm>
            <a:off x="-233467" y="1783928"/>
            <a:ext cx="466935" cy="1635758"/>
          </a:xfrm>
          <a:custGeom>
            <a:avLst/>
            <a:gdLst/>
            <a:ahLst/>
            <a:cxnLst/>
            <a:rect l="l" t="t" r="r" b="b"/>
            <a:pathLst>
              <a:path w="466935" h="1635758">
                <a:moveTo>
                  <a:pt x="0" y="0"/>
                </a:moveTo>
                <a:lnTo>
                  <a:pt x="466934" y="0"/>
                </a:lnTo>
                <a:lnTo>
                  <a:pt x="466934" y="1635758"/>
                </a:lnTo>
                <a:lnTo>
                  <a:pt x="0" y="1635758"/>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22" name="Freeform 22"/>
          <p:cNvSpPr/>
          <p:nvPr/>
        </p:nvSpPr>
        <p:spPr>
          <a:xfrm>
            <a:off x="18054533" y="1783928"/>
            <a:ext cx="466935" cy="1635758"/>
          </a:xfrm>
          <a:custGeom>
            <a:avLst/>
            <a:gdLst/>
            <a:ahLst/>
            <a:cxnLst/>
            <a:rect l="l" t="t" r="r" b="b"/>
            <a:pathLst>
              <a:path w="466935" h="1635758">
                <a:moveTo>
                  <a:pt x="0" y="0"/>
                </a:moveTo>
                <a:lnTo>
                  <a:pt x="466934" y="0"/>
                </a:lnTo>
                <a:lnTo>
                  <a:pt x="466934" y="1635758"/>
                </a:lnTo>
                <a:lnTo>
                  <a:pt x="0" y="1635758"/>
                </a:lnTo>
                <a:lnTo>
                  <a:pt x="0" y="0"/>
                </a:lnTo>
                <a:close/>
              </a:path>
            </a:pathLst>
          </a:custGeom>
          <a:blipFill>
            <a:blip>
              <a:extLst>
                <a:ext uri="{96DAC541-7B7A-43D3-8B79-37D633B846F1}">
                  <asvg:svgBlip xmlns:asvg="http://schemas.microsoft.com/office/drawing/2016/SVG/main" r:embed="rId4"/>
                </a:ext>
              </a:extLst>
            </a:blip>
            <a:stretch>
              <a:fillRect/>
            </a:stretch>
          </a:blipFill>
        </p:spPr>
      </p:sp>
      <p:grpSp>
        <p:nvGrpSpPr>
          <p:cNvPr id="23" name="Group 23"/>
          <p:cNvGrpSpPr/>
          <p:nvPr/>
        </p:nvGrpSpPr>
        <p:grpSpPr>
          <a:xfrm>
            <a:off x="16404410" y="1028700"/>
            <a:ext cx="854890" cy="854890"/>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38100" cap="sq">
              <a:solidFill>
                <a:srgbClr val="FFFFFF"/>
              </a:solidFill>
              <a:prstDash val="solid"/>
              <a:miter/>
            </a:ln>
          </p:spPr>
        </p:sp>
        <p:sp>
          <p:nvSpPr>
            <p:cNvPr id="25" name="TextBox 25"/>
            <p:cNvSpPr txBox="1"/>
            <p:nvPr/>
          </p:nvSpPr>
          <p:spPr>
            <a:xfrm>
              <a:off x="76200" y="123825"/>
              <a:ext cx="660400" cy="612775"/>
            </a:xfrm>
            <a:prstGeom prst="rect">
              <a:avLst/>
            </a:prstGeom>
          </p:spPr>
          <p:txBody>
            <a:bodyPr lIns="50800" tIns="50800" rIns="50800" bIns="50800" rtlCol="0" anchor="ctr"/>
            <a:lstStyle/>
            <a:p>
              <a:pPr algn="ctr">
                <a:lnSpc>
                  <a:spcPts val="2499"/>
                </a:lnSpc>
              </a:pPr>
              <a:endParaRPr/>
            </a:p>
          </p:txBody>
        </p:sp>
      </p:grpSp>
      <p:sp>
        <p:nvSpPr>
          <p:cNvPr id="26" name="TextBox 26"/>
          <p:cNvSpPr txBox="1"/>
          <p:nvPr/>
        </p:nvSpPr>
        <p:spPr>
          <a:xfrm>
            <a:off x="16580564" y="1297989"/>
            <a:ext cx="502583" cy="363936"/>
          </a:xfrm>
          <a:prstGeom prst="rect">
            <a:avLst/>
          </a:prstGeom>
        </p:spPr>
        <p:txBody>
          <a:bodyPr lIns="0" tIns="0" rIns="0" bIns="0" rtlCol="0" anchor="t">
            <a:spAutoFit/>
          </a:bodyPr>
          <a:lstStyle/>
          <a:p>
            <a:pPr algn="ctr">
              <a:lnSpc>
                <a:spcPts val="2703"/>
              </a:lnSpc>
            </a:pPr>
            <a:r>
              <a:rPr lang="en-US" sz="2703">
                <a:solidFill>
                  <a:srgbClr val="FFFFFF"/>
                </a:solidFill>
                <a:latin typeface="Quicksand"/>
                <a:ea typeface="Quicksand"/>
                <a:cs typeface="Quicksand"/>
                <a:sym typeface="Quicksand"/>
              </a:rPr>
              <a:t>03</a:t>
            </a:r>
          </a:p>
        </p:txBody>
      </p:sp>
      <p:sp>
        <p:nvSpPr>
          <p:cNvPr id="28" name="TextBox 28"/>
          <p:cNvSpPr txBox="1"/>
          <p:nvPr/>
        </p:nvSpPr>
        <p:spPr>
          <a:xfrm>
            <a:off x="1742089" y="1384926"/>
            <a:ext cx="13838299" cy="553998"/>
          </a:xfrm>
          <a:prstGeom prst="rect">
            <a:avLst/>
          </a:prstGeom>
        </p:spPr>
        <p:txBody>
          <a:bodyPr lIns="0" tIns="0" rIns="0" bIns="0" rtlCol="0" anchor="t">
            <a:spAutoFit/>
          </a:bodyPr>
          <a:lstStyle/>
          <a:p>
            <a:pPr algn="ctr"/>
            <a:r>
              <a:rPr lang="en-IN" sz="3600" b="1" dirty="0">
                <a:solidFill>
                  <a:schemeClr val="bg1"/>
                </a:solidFill>
                <a:latin typeface="Times New Roman" panose="02020603050405020304" pitchFamily="18" charset="0"/>
                <a:cs typeface="Times New Roman" panose="02020603050405020304" pitchFamily="18" charset="0"/>
              </a:rPr>
              <a:t>INTRODUCE THE CHINA CULTURE </a:t>
            </a:r>
          </a:p>
        </p:txBody>
      </p:sp>
      <p:sp>
        <p:nvSpPr>
          <p:cNvPr id="29" name="Freeform 29"/>
          <p:cNvSpPr/>
          <p:nvPr/>
        </p:nvSpPr>
        <p:spPr>
          <a:xfrm>
            <a:off x="16585796" y="8584796"/>
            <a:ext cx="673504" cy="673504"/>
          </a:xfrm>
          <a:custGeom>
            <a:avLst/>
            <a:gdLst/>
            <a:ahLst/>
            <a:cxnLst/>
            <a:rect l="l" t="t" r="r" b="b"/>
            <a:pathLst>
              <a:path w="673504" h="673504">
                <a:moveTo>
                  <a:pt x="0" y="0"/>
                </a:moveTo>
                <a:lnTo>
                  <a:pt x="673504" y="0"/>
                </a:lnTo>
                <a:lnTo>
                  <a:pt x="673504" y="673504"/>
                </a:lnTo>
                <a:lnTo>
                  <a:pt x="0" y="673504"/>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30" name="TextBox 29"/>
          <p:cNvSpPr txBox="1"/>
          <p:nvPr/>
        </p:nvSpPr>
        <p:spPr>
          <a:xfrm>
            <a:off x="1193637" y="3323850"/>
            <a:ext cx="8864763" cy="5011949"/>
          </a:xfrm>
          <a:prstGeom prst="rect">
            <a:avLst/>
          </a:prstGeom>
          <a:solidFill>
            <a:schemeClr val="bg1"/>
          </a:solidFill>
        </p:spPr>
        <p:txBody>
          <a:bodyPr wrap="square" rtlCol="0">
            <a:spAutoFit/>
          </a:bodyPr>
          <a:lstStyle/>
          <a:p>
            <a:pPr marL="285750" lvl="0" indent="-285750">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Chinese cuisine is very rich and has a large variety of food items and cooking methods, especially considering a harmonious relationship between “colour, taste, fragrance, shape and nutrition” (Li, 2024).</a:t>
            </a:r>
          </a:p>
          <a:p>
            <a:pPr marL="285750" lvl="0" indent="-285750">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In general, consumers like fresh, hot and locally modified meals more than ready-prepared and cold food items.</a:t>
            </a:r>
          </a:p>
          <a:p>
            <a:pPr marL="285750" lvl="0" indent="-285750">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The ever-increasing health consciousness in China presents an opportunity for Greggs plc to expand with the introduction of healthier products and strategic local partnerships (Huang et al., 2022). </a:t>
            </a:r>
          </a:p>
        </p:txBody>
      </p:sp>
      <p:sp>
        <p:nvSpPr>
          <p:cNvPr id="32" name="Rectangle 31"/>
          <p:cNvSpPr/>
          <p:nvPr/>
        </p:nvSpPr>
        <p:spPr>
          <a:xfrm>
            <a:off x="9165690" y="8123131"/>
            <a:ext cx="9144000" cy="646331"/>
          </a:xfrm>
          <a:prstGeom prst="rect">
            <a:avLst/>
          </a:prstGeom>
        </p:spPr>
        <p:txBody>
          <a:bodyPr>
            <a:spAutoFit/>
          </a:bodyPr>
          <a:lstStyle/>
          <a:p>
            <a:pPr algn="ctr"/>
            <a:r>
              <a:rPr lang="en-IN" b="1" dirty="0">
                <a:latin typeface="Times New Roman" panose="02020603050405020304" pitchFamily="18" charset="0"/>
                <a:cs typeface="Times New Roman" panose="02020603050405020304" pitchFamily="18" charset="0"/>
              </a:rPr>
              <a:t>Figure 4: Key aspects of Chinese Cuisine</a:t>
            </a:r>
            <a:endParaRPr lang="en-IN" dirty="0">
              <a:latin typeface="Times New Roman" panose="02020603050405020304" pitchFamily="18" charset="0"/>
              <a:cs typeface="Times New Roman" panose="02020603050405020304" pitchFamily="18" charset="0"/>
            </a:endParaRPr>
          </a:p>
          <a:p>
            <a:pPr algn="ctr"/>
            <a:r>
              <a:rPr lang="en-IN" dirty="0">
                <a:latin typeface="Times New Roman" panose="02020603050405020304" pitchFamily="18" charset="0"/>
                <a:cs typeface="Times New Roman" panose="02020603050405020304" pitchFamily="18" charset="0"/>
              </a:rPr>
              <a:t>(Source: Author)</a:t>
            </a:r>
          </a:p>
        </p:txBody>
      </p:sp>
      <p:pic>
        <p:nvPicPr>
          <p:cNvPr id="14" name="image6.png"/>
          <p:cNvPicPr/>
          <p:nvPr/>
        </p:nvPicPr>
        <p:blipFill>
          <a:blip r:embed="rId6" cstate="email">
            <a:extLst>
              <a:ext uri="{28A0092B-C50C-407E-A947-70E740481C1C}">
                <a14:useLocalDpi xmlns:a14="http://schemas.microsoft.com/office/drawing/2010/main"/>
              </a:ext>
            </a:extLst>
          </a:blip>
          <a:srcRect/>
          <a:stretch>
            <a:fillRect/>
          </a:stretch>
        </p:blipFill>
        <p:spPr>
          <a:xfrm>
            <a:off x="10849689" y="2948274"/>
            <a:ext cx="6409611" cy="4607822"/>
          </a:xfrm>
          <a:prstGeom prst="rect">
            <a:avLst/>
          </a:prstGeom>
          <a:ln/>
        </p:spPr>
      </p:pic>
    </p:spTree>
    <p:extLst>
      <p:ext uri="{BB962C8B-B14F-4D97-AF65-F5344CB8AC3E}">
        <p14:creationId xmlns:p14="http://schemas.microsoft.com/office/powerpoint/2010/main" val="8192792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cstate="email">
              <a:extLst>
                <a:ext uri="{28A0092B-C50C-407E-A947-70E740481C1C}">
                  <a14:useLocalDpi xmlns:a14="http://schemas.microsoft.com/office/drawing/2010/main"/>
                </a:ext>
              </a:extLst>
            </a:blip>
            <a:stretch>
              <a:fillRect/>
            </a:stretch>
          </a:blipFill>
        </p:spPr>
      </p:sp>
      <p:sp>
        <p:nvSpPr>
          <p:cNvPr id="21" name="Freeform 21"/>
          <p:cNvSpPr/>
          <p:nvPr/>
        </p:nvSpPr>
        <p:spPr>
          <a:xfrm>
            <a:off x="-233467" y="1783928"/>
            <a:ext cx="466935" cy="1635758"/>
          </a:xfrm>
          <a:custGeom>
            <a:avLst/>
            <a:gdLst/>
            <a:ahLst/>
            <a:cxnLst/>
            <a:rect l="l" t="t" r="r" b="b"/>
            <a:pathLst>
              <a:path w="466935" h="1635758">
                <a:moveTo>
                  <a:pt x="0" y="0"/>
                </a:moveTo>
                <a:lnTo>
                  <a:pt x="466934" y="0"/>
                </a:lnTo>
                <a:lnTo>
                  <a:pt x="466934" y="1635758"/>
                </a:lnTo>
                <a:lnTo>
                  <a:pt x="0" y="1635758"/>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22" name="Freeform 22"/>
          <p:cNvSpPr/>
          <p:nvPr/>
        </p:nvSpPr>
        <p:spPr>
          <a:xfrm>
            <a:off x="18054533" y="1783928"/>
            <a:ext cx="466935" cy="1635758"/>
          </a:xfrm>
          <a:custGeom>
            <a:avLst/>
            <a:gdLst/>
            <a:ahLst/>
            <a:cxnLst/>
            <a:rect l="l" t="t" r="r" b="b"/>
            <a:pathLst>
              <a:path w="466935" h="1635758">
                <a:moveTo>
                  <a:pt x="0" y="0"/>
                </a:moveTo>
                <a:lnTo>
                  <a:pt x="466934" y="0"/>
                </a:lnTo>
                <a:lnTo>
                  <a:pt x="466934" y="1635758"/>
                </a:lnTo>
                <a:lnTo>
                  <a:pt x="0" y="1635758"/>
                </a:lnTo>
                <a:lnTo>
                  <a:pt x="0" y="0"/>
                </a:lnTo>
                <a:close/>
              </a:path>
            </a:pathLst>
          </a:custGeom>
          <a:blipFill>
            <a:blip>
              <a:extLst>
                <a:ext uri="{96DAC541-7B7A-43D3-8B79-37D633B846F1}">
                  <asvg:svgBlip xmlns:asvg="http://schemas.microsoft.com/office/drawing/2016/SVG/main" r:embed="rId4"/>
                </a:ext>
              </a:extLst>
            </a:blip>
            <a:stretch>
              <a:fillRect/>
            </a:stretch>
          </a:blipFill>
        </p:spPr>
      </p:sp>
      <p:grpSp>
        <p:nvGrpSpPr>
          <p:cNvPr id="23" name="Group 23"/>
          <p:cNvGrpSpPr/>
          <p:nvPr/>
        </p:nvGrpSpPr>
        <p:grpSpPr>
          <a:xfrm>
            <a:off x="16404410" y="1028700"/>
            <a:ext cx="854890" cy="854890"/>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38100" cap="sq">
              <a:solidFill>
                <a:srgbClr val="FFFFFF"/>
              </a:solidFill>
              <a:prstDash val="solid"/>
              <a:miter/>
            </a:ln>
          </p:spPr>
        </p:sp>
        <p:sp>
          <p:nvSpPr>
            <p:cNvPr id="25" name="TextBox 25"/>
            <p:cNvSpPr txBox="1"/>
            <p:nvPr/>
          </p:nvSpPr>
          <p:spPr>
            <a:xfrm>
              <a:off x="76200" y="123825"/>
              <a:ext cx="660400" cy="612775"/>
            </a:xfrm>
            <a:prstGeom prst="rect">
              <a:avLst/>
            </a:prstGeom>
          </p:spPr>
          <p:txBody>
            <a:bodyPr lIns="50800" tIns="50800" rIns="50800" bIns="50800" rtlCol="0" anchor="ctr"/>
            <a:lstStyle/>
            <a:p>
              <a:pPr algn="ctr">
                <a:lnSpc>
                  <a:spcPts val="2499"/>
                </a:lnSpc>
              </a:pPr>
              <a:endParaRPr/>
            </a:p>
          </p:txBody>
        </p:sp>
      </p:grpSp>
      <p:sp>
        <p:nvSpPr>
          <p:cNvPr id="26" name="TextBox 26"/>
          <p:cNvSpPr txBox="1"/>
          <p:nvPr/>
        </p:nvSpPr>
        <p:spPr>
          <a:xfrm>
            <a:off x="16580564" y="1297989"/>
            <a:ext cx="502583" cy="363936"/>
          </a:xfrm>
          <a:prstGeom prst="rect">
            <a:avLst/>
          </a:prstGeom>
        </p:spPr>
        <p:txBody>
          <a:bodyPr lIns="0" tIns="0" rIns="0" bIns="0" rtlCol="0" anchor="t">
            <a:spAutoFit/>
          </a:bodyPr>
          <a:lstStyle/>
          <a:p>
            <a:pPr algn="ctr">
              <a:lnSpc>
                <a:spcPts val="2703"/>
              </a:lnSpc>
            </a:pPr>
            <a:r>
              <a:rPr lang="en-US" sz="2703">
                <a:solidFill>
                  <a:srgbClr val="FFFFFF"/>
                </a:solidFill>
                <a:latin typeface="Quicksand"/>
                <a:ea typeface="Quicksand"/>
                <a:cs typeface="Quicksand"/>
                <a:sym typeface="Quicksand"/>
              </a:rPr>
              <a:t>03</a:t>
            </a:r>
          </a:p>
        </p:txBody>
      </p:sp>
      <p:sp>
        <p:nvSpPr>
          <p:cNvPr id="28" name="TextBox 28"/>
          <p:cNvSpPr txBox="1"/>
          <p:nvPr/>
        </p:nvSpPr>
        <p:spPr>
          <a:xfrm>
            <a:off x="1742089" y="1384926"/>
            <a:ext cx="13838299" cy="1107996"/>
          </a:xfrm>
          <a:prstGeom prst="rect">
            <a:avLst/>
          </a:prstGeom>
        </p:spPr>
        <p:txBody>
          <a:bodyPr lIns="0" tIns="0" rIns="0" bIns="0" rtlCol="0" anchor="t">
            <a:spAutoFit/>
          </a:bodyPr>
          <a:lstStyle/>
          <a:p>
            <a:pPr algn="ctr"/>
            <a:r>
              <a:rPr lang="en-IN" sz="3600" b="1" dirty="0">
                <a:solidFill>
                  <a:schemeClr val="bg1"/>
                </a:solidFill>
                <a:latin typeface="Times New Roman" panose="02020603050405020304" pitchFamily="18" charset="0"/>
                <a:cs typeface="Times New Roman" panose="02020603050405020304" pitchFamily="18" charset="0"/>
              </a:rPr>
              <a:t>CULTURAL SENSITIVITY IN CHINA/ THE DIFFERENCES FROM THE UK </a:t>
            </a:r>
          </a:p>
        </p:txBody>
      </p:sp>
      <p:sp>
        <p:nvSpPr>
          <p:cNvPr id="29" name="Freeform 29"/>
          <p:cNvSpPr/>
          <p:nvPr/>
        </p:nvSpPr>
        <p:spPr>
          <a:xfrm>
            <a:off x="16585796" y="8584796"/>
            <a:ext cx="673504" cy="673504"/>
          </a:xfrm>
          <a:custGeom>
            <a:avLst/>
            <a:gdLst/>
            <a:ahLst/>
            <a:cxnLst/>
            <a:rect l="l" t="t" r="r" b="b"/>
            <a:pathLst>
              <a:path w="673504" h="673504">
                <a:moveTo>
                  <a:pt x="0" y="0"/>
                </a:moveTo>
                <a:lnTo>
                  <a:pt x="673504" y="0"/>
                </a:lnTo>
                <a:lnTo>
                  <a:pt x="673504" y="673504"/>
                </a:lnTo>
                <a:lnTo>
                  <a:pt x="0" y="673504"/>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30" name="TextBox 29"/>
          <p:cNvSpPr txBox="1"/>
          <p:nvPr/>
        </p:nvSpPr>
        <p:spPr>
          <a:xfrm>
            <a:off x="1193637" y="3323850"/>
            <a:ext cx="8864763" cy="5565947"/>
          </a:xfrm>
          <a:prstGeom prst="rect">
            <a:avLst/>
          </a:prstGeom>
          <a:solidFill>
            <a:schemeClr val="bg1"/>
          </a:solidFill>
        </p:spPr>
        <p:txBody>
          <a:bodyPr wrap="square" rtlCol="0">
            <a:spAutoFit/>
          </a:bodyPr>
          <a:lstStyle/>
          <a:p>
            <a:pPr marL="285750" lvl="0" indent="-285750">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In the UK, communication is increasingly explicit and direct, whereas communication within China is context-driven and indirect (Liu et al., 2025).</a:t>
            </a:r>
          </a:p>
          <a:p>
            <a:pPr marL="285750" lvl="0" indent="-285750">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Long-term relationship building is focused by businesses in China.</a:t>
            </a:r>
          </a:p>
          <a:p>
            <a:pPr marL="285750" lvl="0" indent="-285750">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In comparison, the business within the UK emphasises the achievement of quick results effectively.</a:t>
            </a:r>
          </a:p>
          <a:p>
            <a:pPr marL="285750" lvl="0" indent="-285750">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Convenience and quick service are a key part of Greggs plc's priorities, “food-on-the-go”, and this may mean less time is spent in the development of a relationship, which is vital for long-term business relationships in China (Greggs, 2025a). </a:t>
            </a:r>
          </a:p>
        </p:txBody>
      </p:sp>
      <p:sp>
        <p:nvSpPr>
          <p:cNvPr id="32" name="Rectangle 31"/>
          <p:cNvSpPr/>
          <p:nvPr/>
        </p:nvSpPr>
        <p:spPr>
          <a:xfrm>
            <a:off x="9165690" y="8123131"/>
            <a:ext cx="9144000" cy="646331"/>
          </a:xfrm>
          <a:prstGeom prst="rect">
            <a:avLst/>
          </a:prstGeom>
        </p:spPr>
        <p:txBody>
          <a:bodyPr>
            <a:spAutoFit/>
          </a:bodyPr>
          <a:lstStyle/>
          <a:p>
            <a:pPr algn="ctr"/>
            <a:r>
              <a:rPr lang="en-IN" b="1" dirty="0">
                <a:latin typeface="Times New Roman" panose="02020603050405020304" pitchFamily="18" charset="0"/>
                <a:cs typeface="Times New Roman" panose="02020603050405020304" pitchFamily="18" charset="0"/>
              </a:rPr>
              <a:t>Figure 5: Differences in cultural sensitivity</a:t>
            </a:r>
          </a:p>
          <a:p>
            <a:pPr algn="ctr"/>
            <a:r>
              <a:rPr lang="en-IN" b="1" dirty="0">
                <a:latin typeface="Times New Roman" panose="02020603050405020304" pitchFamily="18" charset="0"/>
                <a:cs typeface="Times New Roman" panose="02020603050405020304" pitchFamily="18" charset="0"/>
              </a:rPr>
              <a:t>(Source: Author)</a:t>
            </a:r>
          </a:p>
        </p:txBody>
      </p:sp>
      <p:pic>
        <p:nvPicPr>
          <p:cNvPr id="15" name="image4.png"/>
          <p:cNvPicPr/>
          <p:nvPr/>
        </p:nvPicPr>
        <p:blipFill>
          <a:blip r:embed="rId6" cstate="email">
            <a:extLst>
              <a:ext uri="{28A0092B-C50C-407E-A947-70E740481C1C}">
                <a14:useLocalDpi xmlns:a14="http://schemas.microsoft.com/office/drawing/2010/main"/>
              </a:ext>
            </a:extLst>
          </a:blip>
          <a:srcRect/>
          <a:stretch>
            <a:fillRect/>
          </a:stretch>
        </p:blipFill>
        <p:spPr>
          <a:xfrm>
            <a:off x="10773275" y="3191636"/>
            <a:ext cx="6309872" cy="4549158"/>
          </a:xfrm>
          <a:prstGeom prst="rect">
            <a:avLst/>
          </a:prstGeom>
          <a:ln w="25400">
            <a:solidFill>
              <a:srgbClr val="000000"/>
            </a:solidFill>
            <a:prstDash val="solid"/>
          </a:ln>
        </p:spPr>
      </p:pic>
    </p:spTree>
    <p:extLst>
      <p:ext uri="{BB962C8B-B14F-4D97-AF65-F5344CB8AC3E}">
        <p14:creationId xmlns:p14="http://schemas.microsoft.com/office/powerpoint/2010/main" val="33362310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cstate="email">
              <a:extLst>
                <a:ext uri="{28A0092B-C50C-407E-A947-70E740481C1C}">
                  <a14:useLocalDpi xmlns:a14="http://schemas.microsoft.com/office/drawing/2010/main"/>
                </a:ext>
              </a:extLst>
            </a:blip>
            <a:stretch>
              <a:fillRect/>
            </a:stretch>
          </a:blipFill>
        </p:spPr>
      </p:sp>
      <p:sp>
        <p:nvSpPr>
          <p:cNvPr id="21" name="Freeform 21"/>
          <p:cNvSpPr/>
          <p:nvPr/>
        </p:nvSpPr>
        <p:spPr>
          <a:xfrm>
            <a:off x="-233467" y="1783928"/>
            <a:ext cx="466935" cy="1635758"/>
          </a:xfrm>
          <a:custGeom>
            <a:avLst/>
            <a:gdLst/>
            <a:ahLst/>
            <a:cxnLst/>
            <a:rect l="l" t="t" r="r" b="b"/>
            <a:pathLst>
              <a:path w="466935" h="1635758">
                <a:moveTo>
                  <a:pt x="0" y="0"/>
                </a:moveTo>
                <a:lnTo>
                  <a:pt x="466934" y="0"/>
                </a:lnTo>
                <a:lnTo>
                  <a:pt x="466934" y="1635758"/>
                </a:lnTo>
                <a:lnTo>
                  <a:pt x="0" y="1635758"/>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22" name="Freeform 22"/>
          <p:cNvSpPr/>
          <p:nvPr/>
        </p:nvSpPr>
        <p:spPr>
          <a:xfrm>
            <a:off x="18054533" y="1783928"/>
            <a:ext cx="466935" cy="1635758"/>
          </a:xfrm>
          <a:custGeom>
            <a:avLst/>
            <a:gdLst/>
            <a:ahLst/>
            <a:cxnLst/>
            <a:rect l="l" t="t" r="r" b="b"/>
            <a:pathLst>
              <a:path w="466935" h="1635758">
                <a:moveTo>
                  <a:pt x="0" y="0"/>
                </a:moveTo>
                <a:lnTo>
                  <a:pt x="466934" y="0"/>
                </a:lnTo>
                <a:lnTo>
                  <a:pt x="466934" y="1635758"/>
                </a:lnTo>
                <a:lnTo>
                  <a:pt x="0" y="1635758"/>
                </a:lnTo>
                <a:lnTo>
                  <a:pt x="0" y="0"/>
                </a:lnTo>
                <a:close/>
              </a:path>
            </a:pathLst>
          </a:custGeom>
          <a:blipFill>
            <a:blip>
              <a:extLst>
                <a:ext uri="{96DAC541-7B7A-43D3-8B79-37D633B846F1}">
                  <asvg:svgBlip xmlns:asvg="http://schemas.microsoft.com/office/drawing/2016/SVG/main" r:embed="rId4"/>
                </a:ext>
              </a:extLst>
            </a:blip>
            <a:stretch>
              <a:fillRect/>
            </a:stretch>
          </a:blipFill>
        </p:spPr>
      </p:sp>
      <p:grpSp>
        <p:nvGrpSpPr>
          <p:cNvPr id="23" name="Group 23"/>
          <p:cNvGrpSpPr/>
          <p:nvPr/>
        </p:nvGrpSpPr>
        <p:grpSpPr>
          <a:xfrm>
            <a:off x="16404410" y="1028700"/>
            <a:ext cx="854890" cy="854890"/>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38100" cap="sq">
              <a:solidFill>
                <a:srgbClr val="FFFFFF"/>
              </a:solidFill>
              <a:prstDash val="solid"/>
              <a:miter/>
            </a:ln>
          </p:spPr>
        </p:sp>
        <p:sp>
          <p:nvSpPr>
            <p:cNvPr id="25" name="TextBox 25"/>
            <p:cNvSpPr txBox="1"/>
            <p:nvPr/>
          </p:nvSpPr>
          <p:spPr>
            <a:xfrm>
              <a:off x="76200" y="123825"/>
              <a:ext cx="660400" cy="612775"/>
            </a:xfrm>
            <a:prstGeom prst="rect">
              <a:avLst/>
            </a:prstGeom>
          </p:spPr>
          <p:txBody>
            <a:bodyPr lIns="50800" tIns="50800" rIns="50800" bIns="50800" rtlCol="0" anchor="ctr"/>
            <a:lstStyle/>
            <a:p>
              <a:pPr algn="ctr">
                <a:lnSpc>
                  <a:spcPts val="2499"/>
                </a:lnSpc>
              </a:pPr>
              <a:endParaRPr/>
            </a:p>
          </p:txBody>
        </p:sp>
      </p:grpSp>
      <p:sp>
        <p:nvSpPr>
          <p:cNvPr id="26" name="TextBox 26"/>
          <p:cNvSpPr txBox="1"/>
          <p:nvPr/>
        </p:nvSpPr>
        <p:spPr>
          <a:xfrm>
            <a:off x="16580564" y="1297989"/>
            <a:ext cx="502583" cy="363936"/>
          </a:xfrm>
          <a:prstGeom prst="rect">
            <a:avLst/>
          </a:prstGeom>
        </p:spPr>
        <p:txBody>
          <a:bodyPr lIns="0" tIns="0" rIns="0" bIns="0" rtlCol="0" anchor="t">
            <a:spAutoFit/>
          </a:bodyPr>
          <a:lstStyle/>
          <a:p>
            <a:pPr algn="ctr">
              <a:lnSpc>
                <a:spcPts val="2703"/>
              </a:lnSpc>
            </a:pPr>
            <a:r>
              <a:rPr lang="en-US" sz="2703">
                <a:solidFill>
                  <a:srgbClr val="FFFFFF"/>
                </a:solidFill>
                <a:latin typeface="Quicksand"/>
                <a:ea typeface="Quicksand"/>
                <a:cs typeface="Quicksand"/>
                <a:sym typeface="Quicksand"/>
              </a:rPr>
              <a:t>03</a:t>
            </a:r>
          </a:p>
        </p:txBody>
      </p:sp>
      <p:sp>
        <p:nvSpPr>
          <p:cNvPr id="28" name="TextBox 28"/>
          <p:cNvSpPr txBox="1"/>
          <p:nvPr/>
        </p:nvSpPr>
        <p:spPr>
          <a:xfrm>
            <a:off x="1742089" y="1384926"/>
            <a:ext cx="13838299" cy="1107996"/>
          </a:xfrm>
          <a:prstGeom prst="rect">
            <a:avLst/>
          </a:prstGeom>
        </p:spPr>
        <p:txBody>
          <a:bodyPr lIns="0" tIns="0" rIns="0" bIns="0" rtlCol="0" anchor="t">
            <a:spAutoFit/>
          </a:bodyPr>
          <a:lstStyle/>
          <a:p>
            <a:pPr algn="ctr"/>
            <a:r>
              <a:rPr lang="en-IN" sz="3600" b="1" dirty="0">
                <a:solidFill>
                  <a:schemeClr val="bg1"/>
                </a:solidFill>
                <a:latin typeface="Times New Roman" panose="02020603050405020304" pitchFamily="18" charset="0"/>
                <a:cs typeface="Times New Roman" panose="02020603050405020304" pitchFamily="18" charset="0"/>
              </a:rPr>
              <a:t>CULTURAL SENSITIVITY IN CHINA/ THE DIFFERENCES FROM THE UK </a:t>
            </a:r>
          </a:p>
        </p:txBody>
      </p:sp>
      <p:sp>
        <p:nvSpPr>
          <p:cNvPr id="29" name="Freeform 29"/>
          <p:cNvSpPr/>
          <p:nvPr/>
        </p:nvSpPr>
        <p:spPr>
          <a:xfrm>
            <a:off x="16585796" y="8584796"/>
            <a:ext cx="673504" cy="673504"/>
          </a:xfrm>
          <a:custGeom>
            <a:avLst/>
            <a:gdLst/>
            <a:ahLst/>
            <a:cxnLst/>
            <a:rect l="l" t="t" r="r" b="b"/>
            <a:pathLst>
              <a:path w="673504" h="673504">
                <a:moveTo>
                  <a:pt x="0" y="0"/>
                </a:moveTo>
                <a:lnTo>
                  <a:pt x="673504" y="0"/>
                </a:lnTo>
                <a:lnTo>
                  <a:pt x="673504" y="673504"/>
                </a:lnTo>
                <a:lnTo>
                  <a:pt x="0" y="673504"/>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30" name="TextBox 29"/>
          <p:cNvSpPr txBox="1"/>
          <p:nvPr/>
        </p:nvSpPr>
        <p:spPr>
          <a:xfrm>
            <a:off x="685800" y="2552700"/>
            <a:ext cx="9412934" cy="6673943"/>
          </a:xfrm>
          <a:prstGeom prst="rect">
            <a:avLst/>
          </a:prstGeom>
          <a:solidFill>
            <a:schemeClr val="bg1"/>
          </a:solidFill>
        </p:spPr>
        <p:txBody>
          <a:bodyPr wrap="square" rtlCol="0">
            <a:spAutoFit/>
          </a:bodyPr>
          <a:lstStyle/>
          <a:p>
            <a:pPr marL="285750" lvl="0" indent="-285750" algn="just">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Power distance is higher in China than in the UK, with a hierarchical approach respected in China (The Culture Factor, 2025).</a:t>
            </a:r>
          </a:p>
          <a:p>
            <a:pPr marL="285750" lvl="0" indent="-285750" algn="just">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In the UK, a participative decision-making process is found, whereas the decision-making within the Chinese context is led by Senior leaders with a centralised approach.</a:t>
            </a:r>
          </a:p>
          <a:p>
            <a:pPr marL="285750" lvl="0" indent="-285750" algn="just">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In adapting to the centralised and efficiency focus procedures by Yonghui within inventory labour management and procurement, participatory decision making in its implementation by Greggs Plc can create challenges (Müller, 2026a).</a:t>
            </a:r>
          </a:p>
          <a:p>
            <a:pPr marL="285750" lvl="0" indent="-285750" algn="just">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Organisations in China are more flexible in dealing with uncertainty, whereas those in the UK are more dependent on structured systems and planning. </a:t>
            </a:r>
          </a:p>
        </p:txBody>
      </p:sp>
      <p:sp>
        <p:nvSpPr>
          <p:cNvPr id="32" name="Rectangle 31"/>
          <p:cNvSpPr/>
          <p:nvPr/>
        </p:nvSpPr>
        <p:spPr>
          <a:xfrm>
            <a:off x="9165690" y="8123131"/>
            <a:ext cx="9144000" cy="646331"/>
          </a:xfrm>
          <a:prstGeom prst="rect">
            <a:avLst/>
          </a:prstGeom>
        </p:spPr>
        <p:txBody>
          <a:bodyPr>
            <a:spAutoFit/>
          </a:bodyPr>
          <a:lstStyle/>
          <a:p>
            <a:pPr algn="ctr"/>
            <a:r>
              <a:rPr lang="en-IN" b="1" dirty="0">
                <a:latin typeface="Times New Roman" panose="02020603050405020304" pitchFamily="18" charset="0"/>
                <a:cs typeface="Times New Roman" panose="02020603050405020304" pitchFamily="18" charset="0"/>
              </a:rPr>
              <a:t>Figure 6: Key factors of power distance</a:t>
            </a:r>
            <a:endParaRPr lang="en-IN" dirty="0">
              <a:latin typeface="Times New Roman" panose="02020603050405020304" pitchFamily="18" charset="0"/>
              <a:cs typeface="Times New Roman" panose="02020603050405020304" pitchFamily="18" charset="0"/>
            </a:endParaRPr>
          </a:p>
          <a:p>
            <a:pPr algn="ctr"/>
            <a:r>
              <a:rPr lang="en-IN" dirty="0">
                <a:latin typeface="Times New Roman" panose="02020603050405020304" pitchFamily="18" charset="0"/>
                <a:cs typeface="Times New Roman" panose="02020603050405020304" pitchFamily="18" charset="0"/>
              </a:rPr>
              <a:t>(Source: </a:t>
            </a:r>
            <a:r>
              <a:rPr lang="en-IN" dirty="0" err="1">
                <a:latin typeface="Times New Roman" panose="02020603050405020304" pitchFamily="18" charset="0"/>
                <a:cs typeface="Times New Roman" panose="02020603050405020304" pitchFamily="18" charset="0"/>
              </a:rPr>
              <a:t>Adamovic</a:t>
            </a:r>
            <a:r>
              <a:rPr lang="en-IN" dirty="0">
                <a:latin typeface="Times New Roman" panose="02020603050405020304" pitchFamily="18" charset="0"/>
                <a:cs typeface="Times New Roman" panose="02020603050405020304" pitchFamily="18" charset="0"/>
              </a:rPr>
              <a:t>, 2023) </a:t>
            </a:r>
          </a:p>
        </p:txBody>
      </p:sp>
      <p:pic>
        <p:nvPicPr>
          <p:cNvPr id="15" name="image1.png"/>
          <p:cNvPicPr/>
          <p:nvPr/>
        </p:nvPicPr>
        <p:blipFill>
          <a:blip r:embed="rId6"/>
          <a:srcRect/>
          <a:stretch>
            <a:fillRect/>
          </a:stretch>
        </p:blipFill>
        <p:spPr>
          <a:xfrm>
            <a:off x="10894319" y="3419686"/>
            <a:ext cx="6466791" cy="3817444"/>
          </a:xfrm>
          <a:prstGeom prst="rect">
            <a:avLst/>
          </a:prstGeom>
          <a:ln w="25400">
            <a:solidFill>
              <a:srgbClr val="000000"/>
            </a:solidFill>
            <a:prstDash val="solid"/>
          </a:ln>
        </p:spPr>
      </p:pic>
    </p:spTree>
    <p:extLst>
      <p:ext uri="{BB962C8B-B14F-4D97-AF65-F5344CB8AC3E}">
        <p14:creationId xmlns:p14="http://schemas.microsoft.com/office/powerpoint/2010/main" val="7842404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cstate="email">
              <a:extLst>
                <a:ext uri="{28A0092B-C50C-407E-A947-70E740481C1C}">
                  <a14:useLocalDpi xmlns:a14="http://schemas.microsoft.com/office/drawing/2010/main"/>
                </a:ext>
              </a:extLst>
            </a:blip>
            <a:stretch>
              <a:fillRect/>
            </a:stretch>
          </a:blipFill>
        </p:spPr>
      </p:sp>
      <p:sp>
        <p:nvSpPr>
          <p:cNvPr id="21" name="Freeform 21"/>
          <p:cNvSpPr/>
          <p:nvPr/>
        </p:nvSpPr>
        <p:spPr>
          <a:xfrm>
            <a:off x="-233467" y="1783928"/>
            <a:ext cx="466935" cy="1635758"/>
          </a:xfrm>
          <a:custGeom>
            <a:avLst/>
            <a:gdLst/>
            <a:ahLst/>
            <a:cxnLst/>
            <a:rect l="l" t="t" r="r" b="b"/>
            <a:pathLst>
              <a:path w="466935" h="1635758">
                <a:moveTo>
                  <a:pt x="0" y="0"/>
                </a:moveTo>
                <a:lnTo>
                  <a:pt x="466934" y="0"/>
                </a:lnTo>
                <a:lnTo>
                  <a:pt x="466934" y="1635758"/>
                </a:lnTo>
                <a:lnTo>
                  <a:pt x="0" y="1635758"/>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22" name="Freeform 22"/>
          <p:cNvSpPr/>
          <p:nvPr/>
        </p:nvSpPr>
        <p:spPr>
          <a:xfrm>
            <a:off x="18054533" y="1783928"/>
            <a:ext cx="466935" cy="1635758"/>
          </a:xfrm>
          <a:custGeom>
            <a:avLst/>
            <a:gdLst/>
            <a:ahLst/>
            <a:cxnLst/>
            <a:rect l="l" t="t" r="r" b="b"/>
            <a:pathLst>
              <a:path w="466935" h="1635758">
                <a:moveTo>
                  <a:pt x="0" y="0"/>
                </a:moveTo>
                <a:lnTo>
                  <a:pt x="466934" y="0"/>
                </a:lnTo>
                <a:lnTo>
                  <a:pt x="466934" y="1635758"/>
                </a:lnTo>
                <a:lnTo>
                  <a:pt x="0" y="1635758"/>
                </a:lnTo>
                <a:lnTo>
                  <a:pt x="0" y="0"/>
                </a:lnTo>
                <a:close/>
              </a:path>
            </a:pathLst>
          </a:custGeom>
          <a:blipFill>
            <a:blip>
              <a:extLst>
                <a:ext uri="{96DAC541-7B7A-43D3-8B79-37D633B846F1}">
                  <asvg:svgBlip xmlns:asvg="http://schemas.microsoft.com/office/drawing/2016/SVG/main" r:embed="rId4"/>
                </a:ext>
              </a:extLst>
            </a:blip>
            <a:stretch>
              <a:fillRect/>
            </a:stretch>
          </a:blipFill>
        </p:spPr>
      </p:sp>
      <p:grpSp>
        <p:nvGrpSpPr>
          <p:cNvPr id="23" name="Group 23"/>
          <p:cNvGrpSpPr/>
          <p:nvPr/>
        </p:nvGrpSpPr>
        <p:grpSpPr>
          <a:xfrm>
            <a:off x="16404410" y="1028700"/>
            <a:ext cx="854890" cy="854890"/>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38100" cap="sq">
              <a:solidFill>
                <a:srgbClr val="FFFFFF"/>
              </a:solidFill>
              <a:prstDash val="solid"/>
              <a:miter/>
            </a:ln>
          </p:spPr>
        </p:sp>
        <p:sp>
          <p:nvSpPr>
            <p:cNvPr id="25" name="TextBox 25"/>
            <p:cNvSpPr txBox="1"/>
            <p:nvPr/>
          </p:nvSpPr>
          <p:spPr>
            <a:xfrm>
              <a:off x="76200" y="123825"/>
              <a:ext cx="660400" cy="612775"/>
            </a:xfrm>
            <a:prstGeom prst="rect">
              <a:avLst/>
            </a:prstGeom>
          </p:spPr>
          <p:txBody>
            <a:bodyPr lIns="50800" tIns="50800" rIns="50800" bIns="50800" rtlCol="0" anchor="ctr"/>
            <a:lstStyle/>
            <a:p>
              <a:pPr algn="ctr">
                <a:lnSpc>
                  <a:spcPts val="2499"/>
                </a:lnSpc>
              </a:pPr>
              <a:endParaRPr/>
            </a:p>
          </p:txBody>
        </p:sp>
      </p:grpSp>
      <p:sp>
        <p:nvSpPr>
          <p:cNvPr id="26" name="TextBox 26"/>
          <p:cNvSpPr txBox="1"/>
          <p:nvPr/>
        </p:nvSpPr>
        <p:spPr>
          <a:xfrm>
            <a:off x="16580564" y="1297989"/>
            <a:ext cx="502583" cy="363936"/>
          </a:xfrm>
          <a:prstGeom prst="rect">
            <a:avLst/>
          </a:prstGeom>
        </p:spPr>
        <p:txBody>
          <a:bodyPr lIns="0" tIns="0" rIns="0" bIns="0" rtlCol="0" anchor="t">
            <a:spAutoFit/>
          </a:bodyPr>
          <a:lstStyle/>
          <a:p>
            <a:pPr algn="ctr">
              <a:lnSpc>
                <a:spcPts val="2703"/>
              </a:lnSpc>
            </a:pPr>
            <a:r>
              <a:rPr lang="en-US" sz="2703">
                <a:solidFill>
                  <a:srgbClr val="FFFFFF"/>
                </a:solidFill>
                <a:latin typeface="Quicksand"/>
                <a:ea typeface="Quicksand"/>
                <a:cs typeface="Quicksand"/>
                <a:sym typeface="Quicksand"/>
              </a:rPr>
              <a:t>03</a:t>
            </a:r>
          </a:p>
        </p:txBody>
      </p:sp>
      <p:sp>
        <p:nvSpPr>
          <p:cNvPr id="28" name="TextBox 28"/>
          <p:cNvSpPr txBox="1"/>
          <p:nvPr/>
        </p:nvSpPr>
        <p:spPr>
          <a:xfrm>
            <a:off x="1742089" y="1384926"/>
            <a:ext cx="13838299" cy="492443"/>
          </a:xfrm>
          <a:prstGeom prst="rect">
            <a:avLst/>
          </a:prstGeom>
        </p:spPr>
        <p:txBody>
          <a:bodyPr lIns="0" tIns="0" rIns="0" bIns="0" rtlCol="0" anchor="t">
            <a:spAutoFit/>
          </a:bodyPr>
          <a:lstStyle/>
          <a:p>
            <a:pPr algn="ctr"/>
            <a:r>
              <a:rPr lang="en-IN" sz="3200" b="1" dirty="0">
                <a:solidFill>
                  <a:schemeClr val="bg1"/>
                </a:solidFill>
                <a:latin typeface="Times New Roman" panose="02020603050405020304" pitchFamily="18" charset="0"/>
                <a:cs typeface="Times New Roman" panose="02020603050405020304" pitchFamily="18" charset="0"/>
              </a:rPr>
              <a:t>HOFSTEDE CULTURAL DIMENSIONS: UK AND CHINA </a:t>
            </a:r>
          </a:p>
        </p:txBody>
      </p:sp>
      <p:sp>
        <p:nvSpPr>
          <p:cNvPr id="29" name="Freeform 29"/>
          <p:cNvSpPr/>
          <p:nvPr/>
        </p:nvSpPr>
        <p:spPr>
          <a:xfrm>
            <a:off x="16585796" y="8584796"/>
            <a:ext cx="673504" cy="673504"/>
          </a:xfrm>
          <a:custGeom>
            <a:avLst/>
            <a:gdLst/>
            <a:ahLst/>
            <a:cxnLst/>
            <a:rect l="l" t="t" r="r" b="b"/>
            <a:pathLst>
              <a:path w="673504" h="673504">
                <a:moveTo>
                  <a:pt x="0" y="0"/>
                </a:moveTo>
                <a:lnTo>
                  <a:pt x="673504" y="0"/>
                </a:lnTo>
                <a:lnTo>
                  <a:pt x="673504" y="673504"/>
                </a:lnTo>
                <a:lnTo>
                  <a:pt x="0" y="673504"/>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30" name="TextBox 29"/>
          <p:cNvSpPr txBox="1"/>
          <p:nvPr/>
        </p:nvSpPr>
        <p:spPr>
          <a:xfrm>
            <a:off x="1193637" y="3323850"/>
            <a:ext cx="8864763" cy="5011949"/>
          </a:xfrm>
          <a:prstGeom prst="rect">
            <a:avLst/>
          </a:prstGeom>
          <a:solidFill>
            <a:schemeClr val="bg1"/>
          </a:solidFill>
        </p:spPr>
        <p:txBody>
          <a:bodyPr wrap="square" rtlCol="0">
            <a:spAutoFit/>
          </a:bodyPr>
          <a:lstStyle/>
          <a:p>
            <a:pPr marL="285750" lvl="0" indent="-285750">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In individualism UK score 76, which is higher than China, which represents a strong collective culture emphasising group cohesion, loyalty and relationships (The Culture Factor, 2025).</a:t>
            </a:r>
          </a:p>
          <a:p>
            <a:pPr marL="285750" lvl="0" indent="-285750">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Higher power distance in China indicates a much stronger acceptance of unequal power distribution and hierarchy.</a:t>
            </a:r>
          </a:p>
          <a:p>
            <a:pPr marL="285750" lvl="0" indent="-285750">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For instance, staff in the UK can share their thoughts within Greggs plc openly, while </a:t>
            </a:r>
            <a:r>
              <a:rPr lang="en-IN" sz="2400" dirty="0" err="1">
                <a:latin typeface="Times New Roman" panose="02020603050405020304" pitchFamily="18" charset="0"/>
                <a:cs typeface="Times New Roman" panose="02020603050405020304" pitchFamily="18" charset="0"/>
              </a:rPr>
              <a:t>Yonghui</a:t>
            </a:r>
            <a:r>
              <a:rPr lang="en-IN" sz="2400" dirty="0">
                <a:latin typeface="Times New Roman" panose="02020603050405020304" pitchFamily="18" charset="0"/>
                <a:cs typeface="Times New Roman" panose="02020603050405020304" pitchFamily="18" charset="0"/>
              </a:rPr>
              <a:t> Superstores requires senior staff to make the final decision, with little knowledge from younger staff. (Greggs, 2025b; 36Kr English, 2025) </a:t>
            </a:r>
          </a:p>
        </p:txBody>
      </p:sp>
      <p:sp>
        <p:nvSpPr>
          <p:cNvPr id="32" name="Rectangle 31"/>
          <p:cNvSpPr/>
          <p:nvPr/>
        </p:nvSpPr>
        <p:spPr>
          <a:xfrm>
            <a:off x="9165690" y="8123131"/>
            <a:ext cx="9144000" cy="646331"/>
          </a:xfrm>
          <a:prstGeom prst="rect">
            <a:avLst/>
          </a:prstGeom>
        </p:spPr>
        <p:txBody>
          <a:bodyPr>
            <a:spAutoFit/>
          </a:bodyPr>
          <a:lstStyle/>
          <a:p>
            <a:pPr algn="ctr"/>
            <a:r>
              <a:rPr lang="en-IN" b="1" dirty="0">
                <a:latin typeface="Times New Roman" panose="02020603050405020304" pitchFamily="18" charset="0"/>
                <a:cs typeface="Times New Roman" panose="02020603050405020304" pitchFamily="18" charset="0"/>
              </a:rPr>
              <a:t>Figure 7: Hofstede’s cultural dimensions</a:t>
            </a:r>
            <a:endParaRPr lang="en-IN" dirty="0">
              <a:latin typeface="Times New Roman" panose="02020603050405020304" pitchFamily="18" charset="0"/>
              <a:cs typeface="Times New Roman" panose="02020603050405020304" pitchFamily="18" charset="0"/>
            </a:endParaRPr>
          </a:p>
          <a:p>
            <a:pPr algn="ctr"/>
            <a:r>
              <a:rPr lang="en-IN" dirty="0">
                <a:latin typeface="Times New Roman" panose="02020603050405020304" pitchFamily="18" charset="0"/>
                <a:cs typeface="Times New Roman" panose="02020603050405020304" pitchFamily="18" charset="0"/>
              </a:rPr>
              <a:t>(The Culture Factor, 2025) </a:t>
            </a:r>
          </a:p>
        </p:txBody>
      </p:sp>
      <p:pic>
        <p:nvPicPr>
          <p:cNvPr id="15" name="image3.png"/>
          <p:cNvPicPr/>
          <p:nvPr/>
        </p:nvPicPr>
        <p:blipFill>
          <a:blip r:embed="rId6" cstate="email">
            <a:extLst>
              <a:ext uri="{28A0092B-C50C-407E-A947-70E740481C1C}">
                <a14:useLocalDpi xmlns:a14="http://schemas.microsoft.com/office/drawing/2010/main"/>
              </a:ext>
            </a:extLst>
          </a:blip>
          <a:srcRect/>
          <a:stretch>
            <a:fillRect/>
          </a:stretch>
        </p:blipFill>
        <p:spPr>
          <a:xfrm>
            <a:off x="10667004" y="3323849"/>
            <a:ext cx="6592296" cy="4310443"/>
          </a:xfrm>
          <a:prstGeom prst="rect">
            <a:avLst/>
          </a:prstGeom>
          <a:ln w="25400">
            <a:solidFill>
              <a:srgbClr val="000000"/>
            </a:solidFill>
            <a:prstDash val="solid"/>
          </a:ln>
        </p:spPr>
      </p:pic>
    </p:spTree>
    <p:extLst>
      <p:ext uri="{BB962C8B-B14F-4D97-AF65-F5344CB8AC3E}">
        <p14:creationId xmlns:p14="http://schemas.microsoft.com/office/powerpoint/2010/main" val="24978919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cstate="email">
              <a:extLst>
                <a:ext uri="{28A0092B-C50C-407E-A947-70E740481C1C}">
                  <a14:useLocalDpi xmlns:a14="http://schemas.microsoft.com/office/drawing/2010/main"/>
                </a:ext>
              </a:extLst>
            </a:blip>
            <a:stretch>
              <a:fillRect/>
            </a:stretch>
          </a:blipFill>
        </p:spPr>
      </p:sp>
      <p:sp>
        <p:nvSpPr>
          <p:cNvPr id="21" name="Freeform 21"/>
          <p:cNvSpPr/>
          <p:nvPr/>
        </p:nvSpPr>
        <p:spPr>
          <a:xfrm>
            <a:off x="-233467" y="1783928"/>
            <a:ext cx="466935" cy="1635758"/>
          </a:xfrm>
          <a:custGeom>
            <a:avLst/>
            <a:gdLst/>
            <a:ahLst/>
            <a:cxnLst/>
            <a:rect l="l" t="t" r="r" b="b"/>
            <a:pathLst>
              <a:path w="466935" h="1635758">
                <a:moveTo>
                  <a:pt x="0" y="0"/>
                </a:moveTo>
                <a:lnTo>
                  <a:pt x="466934" y="0"/>
                </a:lnTo>
                <a:lnTo>
                  <a:pt x="466934" y="1635758"/>
                </a:lnTo>
                <a:lnTo>
                  <a:pt x="0" y="1635758"/>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22" name="Freeform 22"/>
          <p:cNvSpPr/>
          <p:nvPr/>
        </p:nvSpPr>
        <p:spPr>
          <a:xfrm>
            <a:off x="18054533" y="1783928"/>
            <a:ext cx="466935" cy="1635758"/>
          </a:xfrm>
          <a:custGeom>
            <a:avLst/>
            <a:gdLst/>
            <a:ahLst/>
            <a:cxnLst/>
            <a:rect l="l" t="t" r="r" b="b"/>
            <a:pathLst>
              <a:path w="466935" h="1635758">
                <a:moveTo>
                  <a:pt x="0" y="0"/>
                </a:moveTo>
                <a:lnTo>
                  <a:pt x="466934" y="0"/>
                </a:lnTo>
                <a:lnTo>
                  <a:pt x="466934" y="1635758"/>
                </a:lnTo>
                <a:lnTo>
                  <a:pt x="0" y="1635758"/>
                </a:lnTo>
                <a:lnTo>
                  <a:pt x="0" y="0"/>
                </a:lnTo>
                <a:close/>
              </a:path>
            </a:pathLst>
          </a:custGeom>
          <a:blipFill>
            <a:blip>
              <a:extLst>
                <a:ext uri="{96DAC541-7B7A-43D3-8B79-37D633B846F1}">
                  <asvg:svgBlip xmlns:asvg="http://schemas.microsoft.com/office/drawing/2016/SVG/main" r:embed="rId4"/>
                </a:ext>
              </a:extLst>
            </a:blip>
            <a:stretch>
              <a:fillRect/>
            </a:stretch>
          </a:blipFill>
        </p:spPr>
      </p:sp>
      <p:grpSp>
        <p:nvGrpSpPr>
          <p:cNvPr id="23" name="Group 23"/>
          <p:cNvGrpSpPr/>
          <p:nvPr/>
        </p:nvGrpSpPr>
        <p:grpSpPr>
          <a:xfrm>
            <a:off x="16404410" y="1028700"/>
            <a:ext cx="854890" cy="854890"/>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38100" cap="sq">
              <a:solidFill>
                <a:srgbClr val="FFFFFF"/>
              </a:solidFill>
              <a:prstDash val="solid"/>
              <a:miter/>
            </a:ln>
          </p:spPr>
        </p:sp>
        <p:sp>
          <p:nvSpPr>
            <p:cNvPr id="25" name="TextBox 25"/>
            <p:cNvSpPr txBox="1"/>
            <p:nvPr/>
          </p:nvSpPr>
          <p:spPr>
            <a:xfrm>
              <a:off x="76200" y="123825"/>
              <a:ext cx="660400" cy="612775"/>
            </a:xfrm>
            <a:prstGeom prst="rect">
              <a:avLst/>
            </a:prstGeom>
          </p:spPr>
          <p:txBody>
            <a:bodyPr lIns="50800" tIns="50800" rIns="50800" bIns="50800" rtlCol="0" anchor="ctr"/>
            <a:lstStyle/>
            <a:p>
              <a:pPr algn="ctr">
                <a:lnSpc>
                  <a:spcPts val="2499"/>
                </a:lnSpc>
              </a:pPr>
              <a:endParaRPr/>
            </a:p>
          </p:txBody>
        </p:sp>
      </p:grpSp>
      <p:sp>
        <p:nvSpPr>
          <p:cNvPr id="26" name="TextBox 26"/>
          <p:cNvSpPr txBox="1"/>
          <p:nvPr/>
        </p:nvSpPr>
        <p:spPr>
          <a:xfrm>
            <a:off x="16580564" y="1297989"/>
            <a:ext cx="502583" cy="363936"/>
          </a:xfrm>
          <a:prstGeom prst="rect">
            <a:avLst/>
          </a:prstGeom>
        </p:spPr>
        <p:txBody>
          <a:bodyPr lIns="0" tIns="0" rIns="0" bIns="0" rtlCol="0" anchor="t">
            <a:spAutoFit/>
          </a:bodyPr>
          <a:lstStyle/>
          <a:p>
            <a:pPr algn="ctr">
              <a:lnSpc>
                <a:spcPts val="2703"/>
              </a:lnSpc>
            </a:pPr>
            <a:r>
              <a:rPr lang="en-US" sz="2703">
                <a:solidFill>
                  <a:srgbClr val="FFFFFF"/>
                </a:solidFill>
                <a:latin typeface="Quicksand"/>
                <a:ea typeface="Quicksand"/>
                <a:cs typeface="Quicksand"/>
                <a:sym typeface="Quicksand"/>
              </a:rPr>
              <a:t>03</a:t>
            </a:r>
          </a:p>
        </p:txBody>
      </p:sp>
      <p:sp>
        <p:nvSpPr>
          <p:cNvPr id="28" name="TextBox 28"/>
          <p:cNvSpPr txBox="1"/>
          <p:nvPr/>
        </p:nvSpPr>
        <p:spPr>
          <a:xfrm>
            <a:off x="1742089" y="1384926"/>
            <a:ext cx="13838299" cy="492443"/>
          </a:xfrm>
          <a:prstGeom prst="rect">
            <a:avLst/>
          </a:prstGeom>
        </p:spPr>
        <p:txBody>
          <a:bodyPr lIns="0" tIns="0" rIns="0" bIns="0" rtlCol="0" anchor="t">
            <a:spAutoFit/>
          </a:bodyPr>
          <a:lstStyle/>
          <a:p>
            <a:pPr algn="ctr"/>
            <a:r>
              <a:rPr lang="en-IN" sz="3200" b="1" dirty="0">
                <a:solidFill>
                  <a:schemeClr val="bg1"/>
                </a:solidFill>
                <a:latin typeface="Times New Roman" panose="02020603050405020304" pitchFamily="18" charset="0"/>
                <a:cs typeface="Times New Roman" panose="02020603050405020304" pitchFamily="18" charset="0"/>
              </a:rPr>
              <a:t>HOFSTEDE CULTURAL DIMENSIONS: UK AND CHINA </a:t>
            </a:r>
          </a:p>
        </p:txBody>
      </p:sp>
      <p:sp>
        <p:nvSpPr>
          <p:cNvPr id="29" name="Freeform 29"/>
          <p:cNvSpPr/>
          <p:nvPr/>
        </p:nvSpPr>
        <p:spPr>
          <a:xfrm>
            <a:off x="16585796" y="8584796"/>
            <a:ext cx="673504" cy="673504"/>
          </a:xfrm>
          <a:custGeom>
            <a:avLst/>
            <a:gdLst/>
            <a:ahLst/>
            <a:cxnLst/>
            <a:rect l="l" t="t" r="r" b="b"/>
            <a:pathLst>
              <a:path w="673504" h="673504">
                <a:moveTo>
                  <a:pt x="0" y="0"/>
                </a:moveTo>
                <a:lnTo>
                  <a:pt x="673504" y="0"/>
                </a:lnTo>
                <a:lnTo>
                  <a:pt x="673504" y="673504"/>
                </a:lnTo>
                <a:lnTo>
                  <a:pt x="0" y="673504"/>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30" name="TextBox 29"/>
          <p:cNvSpPr txBox="1"/>
          <p:nvPr/>
        </p:nvSpPr>
        <p:spPr>
          <a:xfrm>
            <a:off x="1193637" y="3323850"/>
            <a:ext cx="8864763" cy="5565947"/>
          </a:xfrm>
          <a:prstGeom prst="rect">
            <a:avLst/>
          </a:prstGeom>
          <a:solidFill>
            <a:schemeClr val="bg1"/>
          </a:solidFill>
        </p:spPr>
        <p:txBody>
          <a:bodyPr wrap="square" rtlCol="0">
            <a:spAutoFit/>
          </a:bodyPr>
          <a:lstStyle/>
          <a:p>
            <a:pPr marL="285750" lvl="0" indent="-285750">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A short-term orientation is demonstrated by the UK focusing upon innovation, established traditions and quick results.</a:t>
            </a:r>
          </a:p>
          <a:p>
            <a:pPr marL="285750" lvl="0" indent="-285750">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In comparison, China is increasingly restraint in comparison to the UK, which is increasingly indulgent, with an optimistic outlook (The Culture Factor, 2025).</a:t>
            </a:r>
          </a:p>
          <a:p>
            <a:pPr marL="285750" lvl="0" indent="-285750">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As is the case with Universalism vs Particularism by </a:t>
            </a:r>
            <a:r>
              <a:rPr lang="en-IN" sz="2400" dirty="0" err="1">
                <a:latin typeface="Times New Roman" panose="02020603050405020304" pitchFamily="18" charset="0"/>
                <a:cs typeface="Times New Roman" panose="02020603050405020304" pitchFamily="18" charset="0"/>
              </a:rPr>
              <a:t>Trompenaars</a:t>
            </a:r>
            <a:r>
              <a:rPr lang="en-IN" sz="2400" dirty="0">
                <a:latin typeface="Times New Roman" panose="02020603050405020304" pitchFamily="18" charset="0"/>
                <a:cs typeface="Times New Roman" panose="02020603050405020304" pitchFamily="18" charset="0"/>
              </a:rPr>
              <a:t>, where the UK follows strict rules (72) while China values relationships, flexibility, and mutual understanding (25), there is a requirement of mutual understanding by both firms (</a:t>
            </a:r>
            <a:r>
              <a:rPr lang="en-IN" sz="2400" dirty="0" err="1">
                <a:latin typeface="Times New Roman" panose="02020603050405020304" pitchFamily="18" charset="0"/>
                <a:cs typeface="Times New Roman" panose="02020603050405020304" pitchFamily="18" charset="0"/>
              </a:rPr>
              <a:t>Trompenaars</a:t>
            </a:r>
            <a:r>
              <a:rPr lang="en-IN" sz="2400" dirty="0">
                <a:latin typeface="Times New Roman" panose="02020603050405020304" pitchFamily="18" charset="0"/>
                <a:cs typeface="Times New Roman" panose="02020603050405020304" pitchFamily="18" charset="0"/>
              </a:rPr>
              <a:t> Hampden-Turner, 2025). </a:t>
            </a:r>
          </a:p>
        </p:txBody>
      </p:sp>
      <p:sp>
        <p:nvSpPr>
          <p:cNvPr id="32" name="Rectangle 31"/>
          <p:cNvSpPr/>
          <p:nvPr/>
        </p:nvSpPr>
        <p:spPr>
          <a:xfrm>
            <a:off x="9165690" y="8123131"/>
            <a:ext cx="9144000" cy="646331"/>
          </a:xfrm>
          <a:prstGeom prst="rect">
            <a:avLst/>
          </a:prstGeom>
        </p:spPr>
        <p:txBody>
          <a:bodyPr>
            <a:spAutoFit/>
          </a:bodyPr>
          <a:lstStyle/>
          <a:p>
            <a:pPr algn="ctr"/>
            <a:r>
              <a:rPr lang="en-IN" b="1" dirty="0">
                <a:latin typeface="Times New Roman" panose="02020603050405020304" pitchFamily="18" charset="0"/>
                <a:cs typeface="Times New Roman" panose="02020603050405020304" pitchFamily="18" charset="0"/>
              </a:rPr>
              <a:t>Figure 8: Comparison between </a:t>
            </a:r>
            <a:r>
              <a:rPr lang="en-IN" b="1" dirty="0" err="1">
                <a:latin typeface="Times New Roman" panose="02020603050405020304" pitchFamily="18" charset="0"/>
                <a:cs typeface="Times New Roman" panose="02020603050405020304" pitchFamily="18" charset="0"/>
              </a:rPr>
              <a:t>Uk</a:t>
            </a:r>
            <a:r>
              <a:rPr lang="en-IN" b="1" dirty="0">
                <a:latin typeface="Times New Roman" panose="02020603050405020304" pitchFamily="18" charset="0"/>
                <a:cs typeface="Times New Roman" panose="02020603050405020304" pitchFamily="18" charset="0"/>
              </a:rPr>
              <a:t> and Chinese cultures</a:t>
            </a:r>
            <a:endParaRPr lang="en-IN" dirty="0">
              <a:latin typeface="Times New Roman" panose="02020603050405020304" pitchFamily="18" charset="0"/>
              <a:cs typeface="Times New Roman" panose="02020603050405020304" pitchFamily="18" charset="0"/>
            </a:endParaRPr>
          </a:p>
          <a:p>
            <a:pPr algn="ctr"/>
            <a:r>
              <a:rPr lang="en-IN" dirty="0">
                <a:latin typeface="Times New Roman" panose="02020603050405020304" pitchFamily="18" charset="0"/>
                <a:cs typeface="Times New Roman" panose="02020603050405020304" pitchFamily="18" charset="0"/>
              </a:rPr>
              <a:t>(Source: Author)</a:t>
            </a:r>
          </a:p>
        </p:txBody>
      </p:sp>
      <p:pic>
        <p:nvPicPr>
          <p:cNvPr id="14" name="image9.png"/>
          <p:cNvPicPr/>
          <p:nvPr/>
        </p:nvPicPr>
        <p:blipFill>
          <a:blip r:embed="rId6" cstate="email">
            <a:extLst>
              <a:ext uri="{28A0092B-C50C-407E-A947-70E740481C1C}">
                <a14:useLocalDpi xmlns:a14="http://schemas.microsoft.com/office/drawing/2010/main"/>
              </a:ext>
            </a:extLst>
          </a:blip>
          <a:srcRect/>
          <a:stretch>
            <a:fillRect/>
          </a:stretch>
        </p:blipFill>
        <p:spPr>
          <a:xfrm>
            <a:off x="10673535" y="3259147"/>
            <a:ext cx="6585765" cy="4375145"/>
          </a:xfrm>
          <a:prstGeom prst="rect">
            <a:avLst/>
          </a:prstGeom>
          <a:ln w="25400">
            <a:solidFill>
              <a:srgbClr val="000000"/>
            </a:solidFill>
            <a:prstDash val="solid"/>
          </a:ln>
        </p:spPr>
      </p:pic>
    </p:spTree>
    <p:extLst>
      <p:ext uri="{BB962C8B-B14F-4D97-AF65-F5344CB8AC3E}">
        <p14:creationId xmlns:p14="http://schemas.microsoft.com/office/powerpoint/2010/main" val="23989250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cstate="email">
              <a:extLst>
                <a:ext uri="{28A0092B-C50C-407E-A947-70E740481C1C}">
                  <a14:useLocalDpi xmlns:a14="http://schemas.microsoft.com/office/drawing/2010/main"/>
                </a:ext>
              </a:extLst>
            </a:blip>
            <a:stretch>
              <a:fillRect/>
            </a:stretch>
          </a:blipFill>
        </p:spPr>
      </p:sp>
      <p:sp>
        <p:nvSpPr>
          <p:cNvPr id="21" name="Freeform 21"/>
          <p:cNvSpPr/>
          <p:nvPr/>
        </p:nvSpPr>
        <p:spPr>
          <a:xfrm>
            <a:off x="-233467" y="1783928"/>
            <a:ext cx="466935" cy="1635758"/>
          </a:xfrm>
          <a:custGeom>
            <a:avLst/>
            <a:gdLst/>
            <a:ahLst/>
            <a:cxnLst/>
            <a:rect l="l" t="t" r="r" b="b"/>
            <a:pathLst>
              <a:path w="466935" h="1635758">
                <a:moveTo>
                  <a:pt x="0" y="0"/>
                </a:moveTo>
                <a:lnTo>
                  <a:pt x="466934" y="0"/>
                </a:lnTo>
                <a:lnTo>
                  <a:pt x="466934" y="1635758"/>
                </a:lnTo>
                <a:lnTo>
                  <a:pt x="0" y="1635758"/>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22" name="Freeform 22"/>
          <p:cNvSpPr/>
          <p:nvPr/>
        </p:nvSpPr>
        <p:spPr>
          <a:xfrm>
            <a:off x="18054533" y="1783928"/>
            <a:ext cx="466935" cy="1635758"/>
          </a:xfrm>
          <a:custGeom>
            <a:avLst/>
            <a:gdLst/>
            <a:ahLst/>
            <a:cxnLst/>
            <a:rect l="l" t="t" r="r" b="b"/>
            <a:pathLst>
              <a:path w="466935" h="1635758">
                <a:moveTo>
                  <a:pt x="0" y="0"/>
                </a:moveTo>
                <a:lnTo>
                  <a:pt x="466934" y="0"/>
                </a:lnTo>
                <a:lnTo>
                  <a:pt x="466934" y="1635758"/>
                </a:lnTo>
                <a:lnTo>
                  <a:pt x="0" y="1635758"/>
                </a:lnTo>
                <a:lnTo>
                  <a:pt x="0" y="0"/>
                </a:lnTo>
                <a:close/>
              </a:path>
            </a:pathLst>
          </a:custGeom>
          <a:blipFill>
            <a:blip>
              <a:extLst>
                <a:ext uri="{96DAC541-7B7A-43D3-8B79-37D633B846F1}">
                  <asvg:svgBlip xmlns:asvg="http://schemas.microsoft.com/office/drawing/2016/SVG/main" r:embed="rId4"/>
                </a:ext>
              </a:extLst>
            </a:blip>
            <a:stretch>
              <a:fillRect/>
            </a:stretch>
          </a:blipFill>
        </p:spPr>
      </p:sp>
      <p:grpSp>
        <p:nvGrpSpPr>
          <p:cNvPr id="23" name="Group 23"/>
          <p:cNvGrpSpPr/>
          <p:nvPr/>
        </p:nvGrpSpPr>
        <p:grpSpPr>
          <a:xfrm>
            <a:off x="16404410" y="1028700"/>
            <a:ext cx="854890" cy="854890"/>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38100" cap="sq">
              <a:solidFill>
                <a:srgbClr val="FFFFFF"/>
              </a:solidFill>
              <a:prstDash val="solid"/>
              <a:miter/>
            </a:ln>
          </p:spPr>
        </p:sp>
        <p:sp>
          <p:nvSpPr>
            <p:cNvPr id="25" name="TextBox 25"/>
            <p:cNvSpPr txBox="1"/>
            <p:nvPr/>
          </p:nvSpPr>
          <p:spPr>
            <a:xfrm>
              <a:off x="76200" y="123825"/>
              <a:ext cx="660400" cy="612775"/>
            </a:xfrm>
            <a:prstGeom prst="rect">
              <a:avLst/>
            </a:prstGeom>
          </p:spPr>
          <p:txBody>
            <a:bodyPr lIns="50800" tIns="50800" rIns="50800" bIns="50800" rtlCol="0" anchor="ctr"/>
            <a:lstStyle/>
            <a:p>
              <a:pPr algn="ctr">
                <a:lnSpc>
                  <a:spcPts val="2499"/>
                </a:lnSpc>
              </a:pPr>
              <a:endParaRPr/>
            </a:p>
          </p:txBody>
        </p:sp>
      </p:grpSp>
      <p:sp>
        <p:nvSpPr>
          <p:cNvPr id="26" name="TextBox 26"/>
          <p:cNvSpPr txBox="1"/>
          <p:nvPr/>
        </p:nvSpPr>
        <p:spPr>
          <a:xfrm>
            <a:off x="16580564" y="1297989"/>
            <a:ext cx="502583" cy="363936"/>
          </a:xfrm>
          <a:prstGeom prst="rect">
            <a:avLst/>
          </a:prstGeom>
        </p:spPr>
        <p:txBody>
          <a:bodyPr lIns="0" tIns="0" rIns="0" bIns="0" rtlCol="0" anchor="t">
            <a:spAutoFit/>
          </a:bodyPr>
          <a:lstStyle/>
          <a:p>
            <a:pPr algn="ctr">
              <a:lnSpc>
                <a:spcPts val="2703"/>
              </a:lnSpc>
            </a:pPr>
            <a:r>
              <a:rPr lang="en-US" sz="2703">
                <a:solidFill>
                  <a:srgbClr val="FFFFFF"/>
                </a:solidFill>
                <a:latin typeface="Quicksand"/>
                <a:ea typeface="Quicksand"/>
                <a:cs typeface="Quicksand"/>
                <a:sym typeface="Quicksand"/>
              </a:rPr>
              <a:t>03</a:t>
            </a:r>
          </a:p>
        </p:txBody>
      </p:sp>
      <p:sp>
        <p:nvSpPr>
          <p:cNvPr id="28" name="TextBox 28"/>
          <p:cNvSpPr txBox="1"/>
          <p:nvPr/>
        </p:nvSpPr>
        <p:spPr>
          <a:xfrm>
            <a:off x="1742089" y="1384926"/>
            <a:ext cx="13838299" cy="492443"/>
          </a:xfrm>
          <a:prstGeom prst="rect">
            <a:avLst/>
          </a:prstGeom>
        </p:spPr>
        <p:txBody>
          <a:bodyPr lIns="0" tIns="0" rIns="0" bIns="0" rtlCol="0" anchor="t">
            <a:spAutoFit/>
          </a:bodyPr>
          <a:lstStyle/>
          <a:p>
            <a:pPr algn="ctr"/>
            <a:r>
              <a:rPr lang="en-IN" sz="3200" b="1" dirty="0">
                <a:solidFill>
                  <a:schemeClr val="bg1"/>
                </a:solidFill>
                <a:latin typeface="Times New Roman" panose="02020603050405020304" pitchFamily="18" charset="0"/>
                <a:cs typeface="Times New Roman" panose="02020603050405020304" pitchFamily="18" charset="0"/>
              </a:rPr>
              <a:t>RECOMMENDATIONS</a:t>
            </a:r>
          </a:p>
        </p:txBody>
      </p:sp>
      <p:sp>
        <p:nvSpPr>
          <p:cNvPr id="29" name="Freeform 29"/>
          <p:cNvSpPr/>
          <p:nvPr/>
        </p:nvSpPr>
        <p:spPr>
          <a:xfrm>
            <a:off x="16585796" y="8584796"/>
            <a:ext cx="673504" cy="673504"/>
          </a:xfrm>
          <a:custGeom>
            <a:avLst/>
            <a:gdLst/>
            <a:ahLst/>
            <a:cxnLst/>
            <a:rect l="l" t="t" r="r" b="b"/>
            <a:pathLst>
              <a:path w="673504" h="673504">
                <a:moveTo>
                  <a:pt x="0" y="0"/>
                </a:moveTo>
                <a:lnTo>
                  <a:pt x="673504" y="0"/>
                </a:lnTo>
                <a:lnTo>
                  <a:pt x="673504" y="673504"/>
                </a:lnTo>
                <a:lnTo>
                  <a:pt x="0" y="673504"/>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30" name="TextBox 29"/>
          <p:cNvSpPr txBox="1"/>
          <p:nvPr/>
        </p:nvSpPr>
        <p:spPr>
          <a:xfrm>
            <a:off x="838200" y="1943100"/>
            <a:ext cx="9753600" cy="7770845"/>
          </a:xfrm>
          <a:prstGeom prst="rect">
            <a:avLst/>
          </a:prstGeom>
          <a:solidFill>
            <a:schemeClr val="bg1"/>
          </a:solidFill>
        </p:spPr>
        <p:txBody>
          <a:bodyPr wrap="square" rtlCol="0">
            <a:spAutoFit/>
          </a:bodyPr>
          <a:lstStyle/>
          <a:p>
            <a:pPr marL="285750" lvl="0" indent="-285750" algn="just">
              <a:lnSpc>
                <a:spcPct val="150000"/>
              </a:lnSpc>
              <a:buFont typeface="Arial" panose="020B0604020202020204" pitchFamily="34" charset="0"/>
              <a:buChar char="•"/>
            </a:pPr>
            <a:r>
              <a:rPr lang="en-IN" sz="2800" dirty="0">
                <a:latin typeface="Times New Roman" panose="02020603050405020304" pitchFamily="18" charset="0"/>
                <a:cs typeface="Times New Roman" panose="02020603050405020304" pitchFamily="18" charset="0"/>
              </a:rPr>
              <a:t>Localisation of Greggs' menu should be done by adding Chinese flavours, ingredients and food preferences, which will be act as </a:t>
            </a:r>
            <a:r>
              <a:rPr lang="en-GB" sz="2800" dirty="0">
                <a:latin typeface="Times New Roman" panose="02020603050405020304" pitchFamily="18" charset="0"/>
                <a:cs typeface="Times New Roman" panose="02020603050405020304" pitchFamily="18" charset="0"/>
              </a:rPr>
              <a:t>negotiation strategy to demonstrate cultural respect and flexibility, helping to build trust with Yonghui and Chinese consumers.</a:t>
            </a:r>
            <a:endParaRPr lang="en-IN" sz="2800" dirty="0">
              <a:latin typeface="Times New Roman" panose="02020603050405020304" pitchFamily="18" charset="0"/>
              <a:cs typeface="Times New Roman" panose="02020603050405020304" pitchFamily="18" charset="0"/>
            </a:endParaRPr>
          </a:p>
          <a:p>
            <a:pPr marL="285750" lvl="0" indent="-285750" algn="just">
              <a:lnSpc>
                <a:spcPct val="150000"/>
              </a:lnSpc>
              <a:buFont typeface="Arial" panose="020B0604020202020204" pitchFamily="34" charset="0"/>
              <a:buChar char="•"/>
            </a:pPr>
            <a:r>
              <a:rPr lang="en-IN" sz="2800" dirty="0">
                <a:latin typeface="Times New Roman" panose="02020603050405020304" pitchFamily="18" charset="0"/>
                <a:cs typeface="Times New Roman" panose="02020603050405020304" pitchFamily="18" charset="0"/>
              </a:rPr>
              <a:t>Providing healthier and nutritious food choices will be another negotiation strategy to meet the rising demand for health-consciousness among China's consumers, portraying Gregg’s willingness to prioritise Chinese audience (Huang et al., 2022).</a:t>
            </a:r>
          </a:p>
          <a:p>
            <a:pPr marL="285750" lvl="0" indent="-285750" algn="just">
              <a:lnSpc>
                <a:spcPct val="150000"/>
              </a:lnSpc>
              <a:buFont typeface="Arial" panose="020B0604020202020204" pitchFamily="34" charset="0"/>
              <a:buChar char="•"/>
            </a:pPr>
            <a:r>
              <a:rPr lang="en-IN" sz="2800" dirty="0">
                <a:latin typeface="Times New Roman" panose="02020603050405020304" pitchFamily="18" charset="0"/>
                <a:cs typeface="Times New Roman" panose="02020603050405020304" pitchFamily="18" charset="0"/>
              </a:rPr>
              <a:t>For consumers who are highly health-conscious in China, providing nutritious and healthy food choices of food can assist in meeting their demand. </a:t>
            </a:r>
          </a:p>
        </p:txBody>
      </p:sp>
      <p:sp>
        <p:nvSpPr>
          <p:cNvPr id="32" name="Rectangle 31"/>
          <p:cNvSpPr/>
          <p:nvPr/>
        </p:nvSpPr>
        <p:spPr>
          <a:xfrm>
            <a:off x="9165690" y="8123131"/>
            <a:ext cx="9144000" cy="646331"/>
          </a:xfrm>
          <a:prstGeom prst="rect">
            <a:avLst/>
          </a:prstGeom>
        </p:spPr>
        <p:txBody>
          <a:bodyPr>
            <a:spAutoFit/>
          </a:bodyPr>
          <a:lstStyle/>
          <a:p>
            <a:pPr algn="ctr"/>
            <a:r>
              <a:rPr lang="en-IN" b="1" dirty="0">
                <a:latin typeface="Times New Roman" panose="02020603050405020304" pitchFamily="18" charset="0"/>
                <a:cs typeface="Times New Roman" panose="02020603050405020304" pitchFamily="18" charset="0"/>
              </a:rPr>
              <a:t>Figure 9: Localisation of food menu</a:t>
            </a:r>
            <a:endParaRPr lang="en-IN" dirty="0">
              <a:latin typeface="Times New Roman" panose="02020603050405020304" pitchFamily="18" charset="0"/>
              <a:cs typeface="Times New Roman" panose="02020603050405020304" pitchFamily="18" charset="0"/>
            </a:endParaRPr>
          </a:p>
          <a:p>
            <a:pPr algn="ctr"/>
            <a:r>
              <a:rPr lang="en-IN" dirty="0">
                <a:latin typeface="Times New Roman" panose="02020603050405020304" pitchFamily="18" charset="0"/>
                <a:cs typeface="Times New Roman" panose="02020603050405020304" pitchFamily="18" charset="0"/>
              </a:rPr>
              <a:t>(Source: Author)</a:t>
            </a:r>
          </a:p>
        </p:txBody>
      </p:sp>
      <p:pic>
        <p:nvPicPr>
          <p:cNvPr id="14" name="image8.png"/>
          <p:cNvPicPr/>
          <p:nvPr/>
        </p:nvPicPr>
        <p:blipFill>
          <a:blip r:embed="rId6" cstate="email">
            <a:extLst>
              <a:ext uri="{28A0092B-C50C-407E-A947-70E740481C1C}">
                <a14:useLocalDpi xmlns:a14="http://schemas.microsoft.com/office/drawing/2010/main"/>
              </a:ext>
            </a:extLst>
          </a:blip>
          <a:srcRect/>
          <a:stretch>
            <a:fillRect/>
          </a:stretch>
        </p:blipFill>
        <p:spPr>
          <a:xfrm>
            <a:off x="11018569" y="3259147"/>
            <a:ext cx="6431231" cy="4375145"/>
          </a:xfrm>
          <a:prstGeom prst="rect">
            <a:avLst/>
          </a:prstGeom>
          <a:ln w="25400">
            <a:solidFill>
              <a:srgbClr val="000000"/>
            </a:solidFill>
            <a:prstDash val="solid"/>
          </a:ln>
        </p:spPr>
      </p:pic>
    </p:spTree>
    <p:extLst>
      <p:ext uri="{BB962C8B-B14F-4D97-AF65-F5344CB8AC3E}">
        <p14:creationId xmlns:p14="http://schemas.microsoft.com/office/powerpoint/2010/main" val="22367872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cstate="email">
              <a:extLst>
                <a:ext uri="{28A0092B-C50C-407E-A947-70E740481C1C}">
                  <a14:useLocalDpi xmlns:a14="http://schemas.microsoft.com/office/drawing/2010/main"/>
                </a:ext>
              </a:extLst>
            </a:blip>
            <a:stretch>
              <a:fillRect/>
            </a:stretch>
          </a:blipFill>
        </p:spPr>
      </p:sp>
      <p:sp>
        <p:nvSpPr>
          <p:cNvPr id="21" name="Freeform 21"/>
          <p:cNvSpPr/>
          <p:nvPr/>
        </p:nvSpPr>
        <p:spPr>
          <a:xfrm>
            <a:off x="-233467" y="1783928"/>
            <a:ext cx="466935" cy="1635758"/>
          </a:xfrm>
          <a:custGeom>
            <a:avLst/>
            <a:gdLst/>
            <a:ahLst/>
            <a:cxnLst/>
            <a:rect l="l" t="t" r="r" b="b"/>
            <a:pathLst>
              <a:path w="466935" h="1635758">
                <a:moveTo>
                  <a:pt x="0" y="0"/>
                </a:moveTo>
                <a:lnTo>
                  <a:pt x="466934" y="0"/>
                </a:lnTo>
                <a:lnTo>
                  <a:pt x="466934" y="1635758"/>
                </a:lnTo>
                <a:lnTo>
                  <a:pt x="0" y="1635758"/>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22" name="Freeform 22"/>
          <p:cNvSpPr/>
          <p:nvPr/>
        </p:nvSpPr>
        <p:spPr>
          <a:xfrm>
            <a:off x="18054533" y="1783928"/>
            <a:ext cx="466935" cy="1635758"/>
          </a:xfrm>
          <a:custGeom>
            <a:avLst/>
            <a:gdLst/>
            <a:ahLst/>
            <a:cxnLst/>
            <a:rect l="l" t="t" r="r" b="b"/>
            <a:pathLst>
              <a:path w="466935" h="1635758">
                <a:moveTo>
                  <a:pt x="0" y="0"/>
                </a:moveTo>
                <a:lnTo>
                  <a:pt x="466934" y="0"/>
                </a:lnTo>
                <a:lnTo>
                  <a:pt x="466934" y="1635758"/>
                </a:lnTo>
                <a:lnTo>
                  <a:pt x="0" y="1635758"/>
                </a:lnTo>
                <a:lnTo>
                  <a:pt x="0" y="0"/>
                </a:lnTo>
                <a:close/>
              </a:path>
            </a:pathLst>
          </a:custGeom>
          <a:blipFill>
            <a:blip>
              <a:extLst>
                <a:ext uri="{96DAC541-7B7A-43D3-8B79-37D633B846F1}">
                  <asvg:svgBlip xmlns:asvg="http://schemas.microsoft.com/office/drawing/2016/SVG/main" r:embed="rId4"/>
                </a:ext>
              </a:extLst>
            </a:blip>
            <a:stretch>
              <a:fillRect/>
            </a:stretch>
          </a:blipFill>
        </p:spPr>
      </p:sp>
      <p:grpSp>
        <p:nvGrpSpPr>
          <p:cNvPr id="23" name="Group 23"/>
          <p:cNvGrpSpPr/>
          <p:nvPr/>
        </p:nvGrpSpPr>
        <p:grpSpPr>
          <a:xfrm>
            <a:off x="16404410" y="1028700"/>
            <a:ext cx="854890" cy="854890"/>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38100" cap="sq">
              <a:solidFill>
                <a:srgbClr val="FFFFFF"/>
              </a:solidFill>
              <a:prstDash val="solid"/>
              <a:miter/>
            </a:ln>
          </p:spPr>
        </p:sp>
        <p:sp>
          <p:nvSpPr>
            <p:cNvPr id="25" name="TextBox 25"/>
            <p:cNvSpPr txBox="1"/>
            <p:nvPr/>
          </p:nvSpPr>
          <p:spPr>
            <a:xfrm>
              <a:off x="76200" y="123825"/>
              <a:ext cx="660400" cy="612775"/>
            </a:xfrm>
            <a:prstGeom prst="rect">
              <a:avLst/>
            </a:prstGeom>
          </p:spPr>
          <p:txBody>
            <a:bodyPr lIns="50800" tIns="50800" rIns="50800" bIns="50800" rtlCol="0" anchor="ctr"/>
            <a:lstStyle/>
            <a:p>
              <a:pPr algn="ctr">
                <a:lnSpc>
                  <a:spcPts val="2499"/>
                </a:lnSpc>
              </a:pPr>
              <a:endParaRPr/>
            </a:p>
          </p:txBody>
        </p:sp>
      </p:grpSp>
      <p:sp>
        <p:nvSpPr>
          <p:cNvPr id="26" name="TextBox 26"/>
          <p:cNvSpPr txBox="1"/>
          <p:nvPr/>
        </p:nvSpPr>
        <p:spPr>
          <a:xfrm>
            <a:off x="16580564" y="1297989"/>
            <a:ext cx="502583" cy="363936"/>
          </a:xfrm>
          <a:prstGeom prst="rect">
            <a:avLst/>
          </a:prstGeom>
        </p:spPr>
        <p:txBody>
          <a:bodyPr lIns="0" tIns="0" rIns="0" bIns="0" rtlCol="0" anchor="t">
            <a:spAutoFit/>
          </a:bodyPr>
          <a:lstStyle/>
          <a:p>
            <a:pPr algn="ctr">
              <a:lnSpc>
                <a:spcPts val="2703"/>
              </a:lnSpc>
            </a:pPr>
            <a:r>
              <a:rPr lang="en-US" sz="2703">
                <a:solidFill>
                  <a:srgbClr val="FFFFFF"/>
                </a:solidFill>
                <a:latin typeface="Quicksand"/>
                <a:ea typeface="Quicksand"/>
                <a:cs typeface="Quicksand"/>
                <a:sym typeface="Quicksand"/>
              </a:rPr>
              <a:t>03</a:t>
            </a:r>
          </a:p>
        </p:txBody>
      </p:sp>
      <p:sp>
        <p:nvSpPr>
          <p:cNvPr id="28" name="TextBox 28"/>
          <p:cNvSpPr txBox="1"/>
          <p:nvPr/>
        </p:nvSpPr>
        <p:spPr>
          <a:xfrm>
            <a:off x="1742089" y="1384926"/>
            <a:ext cx="13838299" cy="492443"/>
          </a:xfrm>
          <a:prstGeom prst="rect">
            <a:avLst/>
          </a:prstGeom>
        </p:spPr>
        <p:txBody>
          <a:bodyPr lIns="0" tIns="0" rIns="0" bIns="0" rtlCol="0" anchor="t">
            <a:spAutoFit/>
          </a:bodyPr>
          <a:lstStyle/>
          <a:p>
            <a:pPr algn="ctr"/>
            <a:r>
              <a:rPr lang="en-IN" sz="3200" b="1" dirty="0">
                <a:solidFill>
                  <a:schemeClr val="bg1"/>
                </a:solidFill>
                <a:latin typeface="Times New Roman" panose="02020603050405020304" pitchFamily="18" charset="0"/>
                <a:cs typeface="Times New Roman" panose="02020603050405020304" pitchFamily="18" charset="0"/>
              </a:rPr>
              <a:t>RECOMMENDATIONS</a:t>
            </a:r>
          </a:p>
        </p:txBody>
      </p:sp>
      <p:sp>
        <p:nvSpPr>
          <p:cNvPr id="29" name="Freeform 29"/>
          <p:cNvSpPr/>
          <p:nvPr/>
        </p:nvSpPr>
        <p:spPr>
          <a:xfrm>
            <a:off x="16585796" y="8584796"/>
            <a:ext cx="673504" cy="673504"/>
          </a:xfrm>
          <a:custGeom>
            <a:avLst/>
            <a:gdLst/>
            <a:ahLst/>
            <a:cxnLst/>
            <a:rect l="l" t="t" r="r" b="b"/>
            <a:pathLst>
              <a:path w="673504" h="673504">
                <a:moveTo>
                  <a:pt x="0" y="0"/>
                </a:moveTo>
                <a:lnTo>
                  <a:pt x="673504" y="0"/>
                </a:lnTo>
                <a:lnTo>
                  <a:pt x="673504" y="673504"/>
                </a:lnTo>
                <a:lnTo>
                  <a:pt x="0" y="673504"/>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30" name="TextBox 29"/>
          <p:cNvSpPr txBox="1"/>
          <p:nvPr/>
        </p:nvSpPr>
        <p:spPr>
          <a:xfrm>
            <a:off x="1193637" y="3323850"/>
            <a:ext cx="15625627" cy="3892861"/>
          </a:xfrm>
          <a:prstGeom prst="rect">
            <a:avLst/>
          </a:prstGeom>
          <a:solidFill>
            <a:schemeClr val="bg1"/>
          </a:solidFill>
        </p:spPr>
        <p:txBody>
          <a:bodyPr wrap="square" rtlCol="0">
            <a:spAutoFit/>
          </a:bodyPr>
          <a:lstStyle/>
          <a:p>
            <a:pPr marL="285750" lvl="0" indent="-285750" algn="just">
              <a:lnSpc>
                <a:spcPct val="15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Strengthening linkages with Yonghui Superstores is a negotiation strategy to secure local knowledge, distribution networks, and guanxi, ensuring smoother collaboration and long-term success</a:t>
            </a:r>
            <a:r>
              <a:rPr lang="en-IN" sz="2800" dirty="0">
                <a:latin typeface="Times New Roman" panose="02020603050405020304" pitchFamily="18" charset="0"/>
                <a:cs typeface="Times New Roman" panose="02020603050405020304" pitchFamily="18" charset="0"/>
              </a:rPr>
              <a:t>.</a:t>
            </a:r>
          </a:p>
          <a:p>
            <a:pPr marL="285750" lvl="0" indent="-285750" algn="just">
              <a:lnSpc>
                <a:spcPct val="150000"/>
              </a:lnSpc>
              <a:buFont typeface="Arial" panose="020B0604020202020204" pitchFamily="34" charset="0"/>
              <a:buChar char="•"/>
            </a:pPr>
            <a:r>
              <a:rPr lang="en-IN" sz="2800" dirty="0">
                <a:latin typeface="Times New Roman" panose="02020603050405020304" pitchFamily="18" charset="0"/>
                <a:cs typeface="Times New Roman" panose="02020603050405020304" pitchFamily="18" charset="0"/>
              </a:rPr>
              <a:t>Chinese social media platforms, like WeChat and </a:t>
            </a:r>
            <a:r>
              <a:rPr lang="en-IN" sz="2800" dirty="0" err="1">
                <a:latin typeface="Times New Roman" panose="02020603050405020304" pitchFamily="18" charset="0"/>
                <a:cs typeface="Times New Roman" panose="02020603050405020304" pitchFamily="18" charset="0"/>
              </a:rPr>
              <a:t>Douyin</a:t>
            </a:r>
            <a:r>
              <a:rPr lang="en-IN" sz="2800" dirty="0">
                <a:latin typeface="Times New Roman" panose="02020603050405020304" pitchFamily="18" charset="0"/>
                <a:cs typeface="Times New Roman" panose="02020603050405020304" pitchFamily="18" charset="0"/>
              </a:rPr>
              <a:t>, should be actively leveraged by Greggs for its marketing campaigns and customer interaction.</a:t>
            </a:r>
          </a:p>
          <a:p>
            <a:pPr marL="285750" lvl="0" indent="-285750" algn="just">
              <a:lnSpc>
                <a:spcPct val="150000"/>
              </a:lnSpc>
              <a:buFont typeface="Arial" panose="020B0604020202020204" pitchFamily="34" charset="0"/>
              <a:buChar char="•"/>
            </a:pPr>
            <a:r>
              <a:rPr lang="en-IN" sz="2800" dirty="0">
                <a:latin typeface="Times New Roman" panose="02020603050405020304" pitchFamily="18" charset="0"/>
                <a:cs typeface="Times New Roman" panose="02020603050405020304" pitchFamily="18" charset="0"/>
              </a:rPr>
              <a:t>Local staff and cultural competency training for managers can enhance interactions and business efficiencies in international business expansion (</a:t>
            </a:r>
            <a:r>
              <a:rPr lang="en-IN" sz="2800" dirty="0" err="1">
                <a:latin typeface="Times New Roman" panose="02020603050405020304" pitchFamily="18" charset="0"/>
                <a:cs typeface="Times New Roman" panose="02020603050405020304" pitchFamily="18" charset="0"/>
              </a:rPr>
              <a:t>Eyiah</a:t>
            </a:r>
            <a:r>
              <a:rPr lang="en-IN" sz="2800" dirty="0">
                <a:latin typeface="Times New Roman" panose="02020603050405020304" pitchFamily="18" charset="0"/>
                <a:cs typeface="Times New Roman" panose="02020603050405020304" pitchFamily="18" charset="0"/>
              </a:rPr>
              <a:t> et al., 2025). </a:t>
            </a:r>
          </a:p>
        </p:txBody>
      </p:sp>
    </p:spTree>
    <p:extLst>
      <p:ext uri="{BB962C8B-B14F-4D97-AF65-F5344CB8AC3E}">
        <p14:creationId xmlns:p14="http://schemas.microsoft.com/office/powerpoint/2010/main" val="31856593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cstate="email">
              <a:extLst>
                <a:ext uri="{28A0092B-C50C-407E-A947-70E740481C1C}">
                  <a14:useLocalDpi xmlns:a14="http://schemas.microsoft.com/office/drawing/2010/main"/>
                </a:ext>
              </a:extLst>
            </a:blip>
            <a:stretch>
              <a:fillRect/>
            </a:stretch>
          </a:blipFill>
        </p:spPr>
      </p:sp>
      <p:sp>
        <p:nvSpPr>
          <p:cNvPr id="21" name="Freeform 21"/>
          <p:cNvSpPr/>
          <p:nvPr/>
        </p:nvSpPr>
        <p:spPr>
          <a:xfrm>
            <a:off x="-233467" y="1783928"/>
            <a:ext cx="466935" cy="1635758"/>
          </a:xfrm>
          <a:custGeom>
            <a:avLst/>
            <a:gdLst/>
            <a:ahLst/>
            <a:cxnLst/>
            <a:rect l="l" t="t" r="r" b="b"/>
            <a:pathLst>
              <a:path w="466935" h="1635758">
                <a:moveTo>
                  <a:pt x="0" y="0"/>
                </a:moveTo>
                <a:lnTo>
                  <a:pt x="466934" y="0"/>
                </a:lnTo>
                <a:lnTo>
                  <a:pt x="466934" y="1635758"/>
                </a:lnTo>
                <a:lnTo>
                  <a:pt x="0" y="1635758"/>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22" name="Freeform 22"/>
          <p:cNvSpPr/>
          <p:nvPr/>
        </p:nvSpPr>
        <p:spPr>
          <a:xfrm>
            <a:off x="18054533" y="1783928"/>
            <a:ext cx="466935" cy="1635758"/>
          </a:xfrm>
          <a:custGeom>
            <a:avLst/>
            <a:gdLst/>
            <a:ahLst/>
            <a:cxnLst/>
            <a:rect l="l" t="t" r="r" b="b"/>
            <a:pathLst>
              <a:path w="466935" h="1635758">
                <a:moveTo>
                  <a:pt x="0" y="0"/>
                </a:moveTo>
                <a:lnTo>
                  <a:pt x="466934" y="0"/>
                </a:lnTo>
                <a:lnTo>
                  <a:pt x="466934" y="1635758"/>
                </a:lnTo>
                <a:lnTo>
                  <a:pt x="0" y="1635758"/>
                </a:lnTo>
                <a:lnTo>
                  <a:pt x="0" y="0"/>
                </a:lnTo>
                <a:close/>
              </a:path>
            </a:pathLst>
          </a:custGeom>
          <a:blipFill>
            <a:blip>
              <a:extLst>
                <a:ext uri="{96DAC541-7B7A-43D3-8B79-37D633B846F1}">
                  <asvg:svgBlip xmlns:asvg="http://schemas.microsoft.com/office/drawing/2016/SVG/main" r:embed="rId4"/>
                </a:ext>
              </a:extLst>
            </a:blip>
            <a:stretch>
              <a:fillRect/>
            </a:stretch>
          </a:blipFill>
        </p:spPr>
      </p:sp>
      <p:grpSp>
        <p:nvGrpSpPr>
          <p:cNvPr id="23" name="Group 23"/>
          <p:cNvGrpSpPr/>
          <p:nvPr/>
        </p:nvGrpSpPr>
        <p:grpSpPr>
          <a:xfrm>
            <a:off x="16404410" y="1028700"/>
            <a:ext cx="854890" cy="854890"/>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38100" cap="sq">
              <a:solidFill>
                <a:srgbClr val="FFFFFF"/>
              </a:solidFill>
              <a:prstDash val="solid"/>
              <a:miter/>
            </a:ln>
          </p:spPr>
        </p:sp>
        <p:sp>
          <p:nvSpPr>
            <p:cNvPr id="25" name="TextBox 25"/>
            <p:cNvSpPr txBox="1"/>
            <p:nvPr/>
          </p:nvSpPr>
          <p:spPr>
            <a:xfrm>
              <a:off x="76200" y="123825"/>
              <a:ext cx="660400" cy="612775"/>
            </a:xfrm>
            <a:prstGeom prst="rect">
              <a:avLst/>
            </a:prstGeom>
          </p:spPr>
          <p:txBody>
            <a:bodyPr lIns="50800" tIns="50800" rIns="50800" bIns="50800" rtlCol="0" anchor="ctr"/>
            <a:lstStyle/>
            <a:p>
              <a:pPr algn="ctr">
                <a:lnSpc>
                  <a:spcPts val="2499"/>
                </a:lnSpc>
              </a:pPr>
              <a:endParaRPr/>
            </a:p>
          </p:txBody>
        </p:sp>
      </p:grpSp>
      <p:sp>
        <p:nvSpPr>
          <p:cNvPr id="26" name="TextBox 26"/>
          <p:cNvSpPr txBox="1"/>
          <p:nvPr/>
        </p:nvSpPr>
        <p:spPr>
          <a:xfrm>
            <a:off x="16580564" y="1297989"/>
            <a:ext cx="502583" cy="363936"/>
          </a:xfrm>
          <a:prstGeom prst="rect">
            <a:avLst/>
          </a:prstGeom>
        </p:spPr>
        <p:txBody>
          <a:bodyPr lIns="0" tIns="0" rIns="0" bIns="0" rtlCol="0" anchor="t">
            <a:spAutoFit/>
          </a:bodyPr>
          <a:lstStyle/>
          <a:p>
            <a:pPr algn="ctr">
              <a:lnSpc>
                <a:spcPts val="2703"/>
              </a:lnSpc>
            </a:pPr>
            <a:r>
              <a:rPr lang="en-US" sz="2703">
                <a:solidFill>
                  <a:srgbClr val="FFFFFF"/>
                </a:solidFill>
                <a:latin typeface="Quicksand"/>
                <a:ea typeface="Quicksand"/>
                <a:cs typeface="Quicksand"/>
                <a:sym typeface="Quicksand"/>
              </a:rPr>
              <a:t>03</a:t>
            </a:r>
          </a:p>
        </p:txBody>
      </p:sp>
      <p:sp>
        <p:nvSpPr>
          <p:cNvPr id="28" name="TextBox 28"/>
          <p:cNvSpPr txBox="1"/>
          <p:nvPr/>
        </p:nvSpPr>
        <p:spPr>
          <a:xfrm>
            <a:off x="1742089" y="1384926"/>
            <a:ext cx="13838299" cy="492443"/>
          </a:xfrm>
          <a:prstGeom prst="rect">
            <a:avLst/>
          </a:prstGeom>
        </p:spPr>
        <p:txBody>
          <a:bodyPr lIns="0" tIns="0" rIns="0" bIns="0" rtlCol="0" anchor="t">
            <a:spAutoFit/>
          </a:bodyPr>
          <a:lstStyle/>
          <a:p>
            <a:pPr algn="ctr"/>
            <a:r>
              <a:rPr lang="en-IN" sz="3200" b="1" dirty="0">
                <a:solidFill>
                  <a:schemeClr val="bg1"/>
                </a:solidFill>
                <a:latin typeface="Times New Roman" panose="02020603050405020304" pitchFamily="18" charset="0"/>
                <a:cs typeface="Times New Roman" panose="02020603050405020304" pitchFamily="18" charset="0"/>
              </a:rPr>
              <a:t>CONCLUSION</a:t>
            </a:r>
          </a:p>
        </p:txBody>
      </p:sp>
      <p:sp>
        <p:nvSpPr>
          <p:cNvPr id="29" name="Freeform 29"/>
          <p:cNvSpPr/>
          <p:nvPr/>
        </p:nvSpPr>
        <p:spPr>
          <a:xfrm>
            <a:off x="16585796" y="8584796"/>
            <a:ext cx="673504" cy="673504"/>
          </a:xfrm>
          <a:custGeom>
            <a:avLst/>
            <a:gdLst/>
            <a:ahLst/>
            <a:cxnLst/>
            <a:rect l="l" t="t" r="r" b="b"/>
            <a:pathLst>
              <a:path w="673504" h="673504">
                <a:moveTo>
                  <a:pt x="0" y="0"/>
                </a:moveTo>
                <a:lnTo>
                  <a:pt x="673504" y="0"/>
                </a:lnTo>
                <a:lnTo>
                  <a:pt x="673504" y="673504"/>
                </a:lnTo>
                <a:lnTo>
                  <a:pt x="0" y="673504"/>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30" name="TextBox 29"/>
          <p:cNvSpPr txBox="1"/>
          <p:nvPr/>
        </p:nvSpPr>
        <p:spPr>
          <a:xfrm>
            <a:off x="1066800" y="2324100"/>
            <a:ext cx="15625627" cy="4978735"/>
          </a:xfrm>
          <a:prstGeom prst="rect">
            <a:avLst/>
          </a:prstGeom>
          <a:solidFill>
            <a:schemeClr val="bg1"/>
          </a:solidFill>
        </p:spPr>
        <p:txBody>
          <a:bodyPr wrap="square" rtlCol="0">
            <a:spAutoFit/>
          </a:bodyPr>
          <a:lstStyle/>
          <a:p>
            <a:pPr marL="285750" lvl="0" indent="-285750" algn="just">
              <a:lnSpc>
                <a:spcPct val="150000"/>
              </a:lnSpc>
              <a:buFont typeface="Arial" panose="020B0604020202020204" pitchFamily="34" charset="0"/>
              <a:buChar char="•"/>
            </a:pPr>
            <a:r>
              <a:rPr lang="en-IN" sz="3600" dirty="0">
                <a:latin typeface="Times New Roman" panose="02020603050405020304" pitchFamily="18" charset="0"/>
                <a:cs typeface="Times New Roman" panose="02020603050405020304" pitchFamily="18" charset="0"/>
              </a:rPr>
              <a:t>Grabbing the attention of China's consumer market is a massive opportunity for Greggs the bigger the market the more opportunity Greggs has to grab a share of it. </a:t>
            </a:r>
          </a:p>
          <a:p>
            <a:pPr marL="285750" lvl="0" indent="-285750" algn="just">
              <a:lnSpc>
                <a:spcPct val="150000"/>
              </a:lnSpc>
              <a:buFont typeface="Arial" panose="020B0604020202020204" pitchFamily="34" charset="0"/>
              <a:buChar char="•"/>
            </a:pPr>
            <a:r>
              <a:rPr lang="en-IN" sz="3600" dirty="0">
                <a:latin typeface="Times New Roman" panose="02020603050405020304" pitchFamily="18" charset="0"/>
                <a:cs typeface="Times New Roman" panose="02020603050405020304" pitchFamily="18" charset="0"/>
              </a:rPr>
              <a:t>Understanding the ability to interact with others in a culturally sensitive manner is a cornerstone of the handling of people and business management as well as customer interaction. </a:t>
            </a:r>
          </a:p>
        </p:txBody>
      </p:sp>
    </p:spTree>
    <p:extLst>
      <p:ext uri="{BB962C8B-B14F-4D97-AF65-F5344CB8AC3E}">
        <p14:creationId xmlns:p14="http://schemas.microsoft.com/office/powerpoint/2010/main" val="7839500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20574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cstate="email">
              <a:extLst>
                <a:ext uri="{28A0092B-C50C-407E-A947-70E740481C1C}">
                  <a14:useLocalDpi xmlns:a14="http://schemas.microsoft.com/office/drawing/2010/main"/>
                </a:ext>
              </a:extLst>
            </a:blip>
            <a:stretch>
              <a:fillRect/>
            </a:stretch>
          </a:blipFill>
        </p:spPr>
      </p:sp>
      <p:sp>
        <p:nvSpPr>
          <p:cNvPr id="21" name="Freeform 21"/>
          <p:cNvSpPr/>
          <p:nvPr/>
        </p:nvSpPr>
        <p:spPr>
          <a:xfrm>
            <a:off x="-233467" y="1783928"/>
            <a:ext cx="466935" cy="1635758"/>
          </a:xfrm>
          <a:custGeom>
            <a:avLst/>
            <a:gdLst/>
            <a:ahLst/>
            <a:cxnLst/>
            <a:rect l="l" t="t" r="r" b="b"/>
            <a:pathLst>
              <a:path w="466935" h="1635758">
                <a:moveTo>
                  <a:pt x="0" y="0"/>
                </a:moveTo>
                <a:lnTo>
                  <a:pt x="466934" y="0"/>
                </a:lnTo>
                <a:lnTo>
                  <a:pt x="466934" y="1635758"/>
                </a:lnTo>
                <a:lnTo>
                  <a:pt x="0" y="1635758"/>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22" name="Freeform 22"/>
          <p:cNvSpPr/>
          <p:nvPr/>
        </p:nvSpPr>
        <p:spPr>
          <a:xfrm>
            <a:off x="18054533" y="1783928"/>
            <a:ext cx="466935" cy="1635758"/>
          </a:xfrm>
          <a:custGeom>
            <a:avLst/>
            <a:gdLst/>
            <a:ahLst/>
            <a:cxnLst/>
            <a:rect l="l" t="t" r="r" b="b"/>
            <a:pathLst>
              <a:path w="466935" h="1635758">
                <a:moveTo>
                  <a:pt x="0" y="0"/>
                </a:moveTo>
                <a:lnTo>
                  <a:pt x="466934" y="0"/>
                </a:lnTo>
                <a:lnTo>
                  <a:pt x="466934" y="1635758"/>
                </a:lnTo>
                <a:lnTo>
                  <a:pt x="0" y="1635758"/>
                </a:lnTo>
                <a:lnTo>
                  <a:pt x="0" y="0"/>
                </a:lnTo>
                <a:close/>
              </a:path>
            </a:pathLst>
          </a:custGeom>
          <a:blipFill>
            <a:blip>
              <a:extLst>
                <a:ext uri="{96DAC541-7B7A-43D3-8B79-37D633B846F1}">
                  <asvg:svgBlip xmlns:asvg="http://schemas.microsoft.com/office/drawing/2016/SVG/main" r:embed="rId4"/>
                </a:ext>
              </a:extLst>
            </a:blip>
            <a:stretch>
              <a:fillRect/>
            </a:stretch>
          </a:blipFill>
        </p:spPr>
      </p:sp>
      <p:grpSp>
        <p:nvGrpSpPr>
          <p:cNvPr id="23" name="Group 23"/>
          <p:cNvGrpSpPr/>
          <p:nvPr/>
        </p:nvGrpSpPr>
        <p:grpSpPr>
          <a:xfrm>
            <a:off x="16404410" y="1028700"/>
            <a:ext cx="854890" cy="854890"/>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38100" cap="sq">
              <a:solidFill>
                <a:srgbClr val="FFFFFF"/>
              </a:solidFill>
              <a:prstDash val="solid"/>
              <a:miter/>
            </a:ln>
          </p:spPr>
        </p:sp>
        <p:sp>
          <p:nvSpPr>
            <p:cNvPr id="25" name="TextBox 25"/>
            <p:cNvSpPr txBox="1"/>
            <p:nvPr/>
          </p:nvSpPr>
          <p:spPr>
            <a:xfrm>
              <a:off x="76200" y="123825"/>
              <a:ext cx="660400" cy="612775"/>
            </a:xfrm>
            <a:prstGeom prst="rect">
              <a:avLst/>
            </a:prstGeom>
          </p:spPr>
          <p:txBody>
            <a:bodyPr lIns="50800" tIns="50800" rIns="50800" bIns="50800" rtlCol="0" anchor="ctr"/>
            <a:lstStyle/>
            <a:p>
              <a:pPr algn="ctr">
                <a:lnSpc>
                  <a:spcPts val="2499"/>
                </a:lnSpc>
              </a:pPr>
              <a:endParaRPr/>
            </a:p>
          </p:txBody>
        </p:sp>
      </p:grpSp>
      <p:sp>
        <p:nvSpPr>
          <p:cNvPr id="26" name="TextBox 26"/>
          <p:cNvSpPr txBox="1"/>
          <p:nvPr/>
        </p:nvSpPr>
        <p:spPr>
          <a:xfrm>
            <a:off x="16580564" y="1297989"/>
            <a:ext cx="502583" cy="363936"/>
          </a:xfrm>
          <a:prstGeom prst="rect">
            <a:avLst/>
          </a:prstGeom>
        </p:spPr>
        <p:txBody>
          <a:bodyPr lIns="0" tIns="0" rIns="0" bIns="0" rtlCol="0" anchor="t">
            <a:spAutoFit/>
          </a:bodyPr>
          <a:lstStyle/>
          <a:p>
            <a:pPr algn="ctr">
              <a:lnSpc>
                <a:spcPts val="2703"/>
              </a:lnSpc>
            </a:pPr>
            <a:r>
              <a:rPr lang="en-US" sz="2703">
                <a:solidFill>
                  <a:srgbClr val="FFFFFF"/>
                </a:solidFill>
                <a:latin typeface="Quicksand"/>
                <a:ea typeface="Quicksand"/>
                <a:cs typeface="Quicksand"/>
                <a:sym typeface="Quicksand"/>
              </a:rPr>
              <a:t>03</a:t>
            </a:r>
          </a:p>
        </p:txBody>
      </p:sp>
      <p:sp>
        <p:nvSpPr>
          <p:cNvPr id="28" name="TextBox 28"/>
          <p:cNvSpPr txBox="1"/>
          <p:nvPr/>
        </p:nvSpPr>
        <p:spPr>
          <a:xfrm>
            <a:off x="1742089" y="1384926"/>
            <a:ext cx="13838299" cy="492443"/>
          </a:xfrm>
          <a:prstGeom prst="rect">
            <a:avLst/>
          </a:prstGeom>
        </p:spPr>
        <p:txBody>
          <a:bodyPr lIns="0" tIns="0" rIns="0" bIns="0" rtlCol="0" anchor="t">
            <a:spAutoFit/>
          </a:bodyPr>
          <a:lstStyle/>
          <a:p>
            <a:pPr algn="ctr"/>
            <a:r>
              <a:rPr lang="en-IN" sz="3200" b="1" dirty="0">
                <a:solidFill>
                  <a:schemeClr val="bg1"/>
                </a:solidFill>
                <a:latin typeface="Times New Roman" panose="02020603050405020304" pitchFamily="18" charset="0"/>
                <a:cs typeface="Times New Roman" panose="02020603050405020304" pitchFamily="18" charset="0"/>
              </a:rPr>
              <a:t>REFERENCES</a:t>
            </a:r>
          </a:p>
        </p:txBody>
      </p:sp>
      <p:sp>
        <p:nvSpPr>
          <p:cNvPr id="29" name="Freeform 29"/>
          <p:cNvSpPr/>
          <p:nvPr/>
        </p:nvSpPr>
        <p:spPr>
          <a:xfrm>
            <a:off x="16585796" y="8584796"/>
            <a:ext cx="673504" cy="673504"/>
          </a:xfrm>
          <a:custGeom>
            <a:avLst/>
            <a:gdLst/>
            <a:ahLst/>
            <a:cxnLst/>
            <a:rect l="l" t="t" r="r" b="b"/>
            <a:pathLst>
              <a:path w="673504" h="673504">
                <a:moveTo>
                  <a:pt x="0" y="0"/>
                </a:moveTo>
                <a:lnTo>
                  <a:pt x="673504" y="0"/>
                </a:lnTo>
                <a:lnTo>
                  <a:pt x="673504" y="673504"/>
                </a:lnTo>
                <a:lnTo>
                  <a:pt x="0" y="673504"/>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4" name="Rectangle 2"/>
          <p:cNvSpPr>
            <a:spLocks noChangeArrowheads="1"/>
          </p:cNvSpPr>
          <p:nvPr/>
        </p:nvSpPr>
        <p:spPr bwMode="auto">
          <a:xfrm>
            <a:off x="671157" y="2490574"/>
            <a:ext cx="16945686" cy="6408114"/>
          </a:xfrm>
          <a:prstGeom prst="rect">
            <a:avLst/>
          </a:prstGeom>
          <a:solidFill>
            <a:schemeClr val="bg1"/>
          </a:solidFill>
          <a:ln>
            <a:noFill/>
          </a:ln>
          <a:effectLst/>
        </p:spPr>
        <p:txBody>
          <a:bodyPr vert="horz" wrap="square" lIns="91440" tIns="0" rIns="91440" bIns="158700" numCol="1" anchor="ctr" anchorCtr="0" compatLnSpc="1">
            <a:prstTxWarp prst="textNoShape">
              <a:avLst/>
            </a:prstTxWarp>
            <a:spAutoFit/>
          </a:bodyPr>
          <a:lstStyle/>
          <a:p>
            <a:pPr marR="0" lvl="0" algn="just" defTabSz="914400" rtl="0" eaLnBrk="0" fontAlgn="base" latinLnBrk="0" hangingPunct="0">
              <a:lnSpc>
                <a:spcPct val="100000"/>
              </a:lnSpc>
              <a:spcBef>
                <a:spcPct val="0"/>
              </a:spcBef>
              <a:spcAft>
                <a:spcPct val="0"/>
              </a:spcAft>
              <a:buClrTx/>
              <a:buSzTx/>
              <a:tabLst/>
            </a:pPr>
            <a:endParaRPr kumimoji="0" lang="en-US" altLang="en-US" sz="14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36Kr English (2025).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One year after </a:t>
            </a:r>
            <a:r>
              <a:rPr kumimoji="0" lang="en-US" altLang="en-US" sz="14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Miniso’s</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takeover, where does </a:t>
            </a:r>
            <a:r>
              <a:rPr kumimoji="0" lang="en-US" altLang="en-US" sz="14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Yonghui</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Superstores stand?</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KrASIA</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https://kr-asia.com/one-year-after-minisos-takeover-where-does-yonghui-superstores-stand [Accessed 9 July 2026].</a:t>
            </a: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Adamovic</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 (2023). Breaking down power distance into 5 dimensions.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Personality and Individual Differences</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208(112178), p.112178. doi:10.1016/j.paid.2023.112178.</a:t>
            </a: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Eyiah</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A.K.,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Bondinuba</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F.K.,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Adu-Gyamfi</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L. and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Liphadzi</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 (2025). Promoting effective management of cultural diversity in multinational construction project teams.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Buildings</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15(5), pp.659–659. doi:10.3390/buildings15050659.</a:t>
            </a: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Greggs (2025a).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Greggs Corporate | Our strategy</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Corporate.greggs.co.uk. Available at: https://corporate.greggs.co.uk/about-us/our-strategy [Accessed 9 July 2026a].</a:t>
            </a: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Greggs (2025b).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RECIPE FOR DOING GOOD</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Available at: https://assets.greggs.com/f/162306/x/7f890fa1a8/the-greggs-pledge-2025.pdf [Accessed 9 July 2026b].</a:t>
            </a: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Huang, Z., Zhu, Y.-D., Deng, J. and Wang, C.-L. (2022). Marketing Healthy Diets: The Impact of Health Consciousness on Chinese Consumers’ Food Choices.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Sustainability</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14(4), p.2059. doi:10.3390/su14042059.</a:t>
            </a: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Jørgensen</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G. (2025).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Greggs: A Recipe for Steady Growth</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Medium. Available at: https://medium.com/@glennjdk/greggs-a-recipe-for-steady-growth-f79c46db2409 [Accessed 9 July 2026].</a:t>
            </a: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Li, D. (2024). Innovating Culinary Health: The Nutritional Potential of Chinese-Western Fusion Cuisine.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International Journal of Applied Science</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7(2), p.p61. doi:10.30560/ijas.v7n2p61.</a:t>
            </a: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Li, T. and Zheng, L. (2025). When culture meets child rights: Confucian ethics and legal challenges in mental health protection for minors in China.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Frontiers in Public Health</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13. doi:10.3389/fpubh.2025.1691211.</a:t>
            </a: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Liu, C.,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Tu</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Y.-H., Lin, L.-J., Chen, H., Liu, T.-H., Lin, H.-L., Liu, R. and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Chiou</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W.-K. (2025). Doctor-Patient Communication Models, Patient Decision-Making Participation, and Patient Emotional Expression: A Cross-Cultural Comparison of Samples from the UK and China.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Patient Preference and Adherence</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Volume 19, pp.2505–2524. doi:10.2147/ppa.s537829.</a:t>
            </a: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Market Cap (2024).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Greggs (GRG.L) - Revenue</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Companiesmarketcap.com. Available at: https://companiesmarketcap.com/inr/greggs/revenue/ [Accessed 9 July 2026].</a:t>
            </a: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Müller, R. (2026a). </a:t>
            </a:r>
            <a:r>
              <a:rPr kumimoji="0" lang="en-US" altLang="en-US" sz="14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Yonghui</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Superstores navigates China retail shift. Grocery chain leans on </a:t>
            </a:r>
            <a:r>
              <a:rPr kumimoji="0" lang="en-US" altLang="en-US" sz="14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omnichannel</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model</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Yonghui</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Superstores navigates China retail shift. Grocery chain leans on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omnichannel</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model. Available at: https://www.ad-hoc-news.de/boerse/news/ueberblick/yonghui-superstores-navigates-china-retail-shift-grocery-chain-leans-on/69688877 [Accessed 9 July 2026a].</a:t>
            </a: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Müller, R. (2026b). </a:t>
            </a:r>
            <a:r>
              <a:rPr kumimoji="0" lang="en-US" altLang="en-US" sz="14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Yonghui</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Superstores operations and network, shares in a fragmented China retail market</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Yonghui</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Superstores operations and network, shares in a fragmented China retail market. Available at: https://www.ad-hoc-news.de/boerse/news/ueberblick/yonghui-superstores-operations-and-network-shares-in-a-fragmented-china/69627188#google_vignette [Accessed 9 July 2026b].</a:t>
            </a: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Ren, F., Wang, J. and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Lv</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W. (2022). Confucian harmony and the idea of sustainable development in modern society.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Trans/Form/</a:t>
            </a:r>
            <a:r>
              <a:rPr kumimoji="0" lang="en-US" altLang="en-US" sz="14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Ação</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45(spe2), pp.37–58. doi:10.1590/0101-3173.2022.v45esp2.p37.</a:t>
            </a: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Culture Factor (2025).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Country comparison tool</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Theculturefactor.com. Available at: https://www.theculturefactor.com/country-comparison-tool?countries=china%2Cunited+kingdom [Accessed 9 July 2026].</a:t>
            </a: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Trompenaars</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Hampden-Turner (2025).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Compare Countries – </a:t>
            </a:r>
            <a:r>
              <a:rPr kumimoji="0" lang="en-US" altLang="en-US" sz="14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Trompenaars</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Hampden-Turner</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Trompenaars</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Hampden-Turner. Available at: https://www.thtconsulting.com/resources/culture-explore/compare-countries/ [Accessed 9 July 2026].</a:t>
            </a: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Young, S. (2024).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UK’s Greggs says evening openings, delivery to drive growth</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Reuters. Available at: https://www.reuters.com/business/retail-consumer/britains-greggs-annual-profits-rise-13-2024-03-05/ [Accessed 9 July 2026].</a:t>
            </a: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Zhou, B. and Zhang, S. (2024). Exploring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Mianzi</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consciousness congruence and its impact on unethical pro-organizational behavior.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BMC Psychology</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12(1). doi:10.1186/s40359-024-01934-z.</a:t>
            </a: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Zhu, Y. and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Tiang</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Z. (2026).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Face concerns as identity-based social evaluation: a cultural psychological model of fertility intentions among Chinese women</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Available at: https://www.frontiersin.org/journals/psychology/articles/10.3389/fpsyg.2026.1844552/full.</a:t>
            </a:r>
          </a:p>
        </p:txBody>
      </p:sp>
    </p:spTree>
    <p:extLst>
      <p:ext uri="{BB962C8B-B14F-4D97-AF65-F5344CB8AC3E}">
        <p14:creationId xmlns:p14="http://schemas.microsoft.com/office/powerpoint/2010/main" val="9097778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cstate="email">
              <a:extLst>
                <a:ext uri="{28A0092B-C50C-407E-A947-70E740481C1C}">
                  <a14:useLocalDpi xmlns:a14="http://schemas.microsoft.com/office/drawing/2010/main"/>
                </a:ext>
              </a:extLst>
            </a:blip>
            <a:stretch>
              <a:fillRect/>
            </a:stretch>
          </a:blipFill>
        </p:spPr>
      </p:sp>
      <p:grpSp>
        <p:nvGrpSpPr>
          <p:cNvPr id="4" name="Group 4"/>
          <p:cNvGrpSpPr/>
          <p:nvPr/>
        </p:nvGrpSpPr>
        <p:grpSpPr>
          <a:xfrm>
            <a:off x="16404410" y="1028700"/>
            <a:ext cx="854890" cy="854890"/>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38100" cap="sq">
              <a:solidFill>
                <a:srgbClr val="FFFFFF"/>
              </a:solidFill>
              <a:prstDash val="solid"/>
              <a:miter/>
            </a:ln>
          </p:spPr>
        </p:sp>
        <p:sp>
          <p:nvSpPr>
            <p:cNvPr id="6" name="TextBox 6"/>
            <p:cNvSpPr txBox="1"/>
            <p:nvPr/>
          </p:nvSpPr>
          <p:spPr>
            <a:xfrm>
              <a:off x="76200" y="123825"/>
              <a:ext cx="660400" cy="612775"/>
            </a:xfrm>
            <a:prstGeom prst="rect">
              <a:avLst/>
            </a:prstGeom>
          </p:spPr>
          <p:txBody>
            <a:bodyPr lIns="50800" tIns="50800" rIns="50800" bIns="50800" rtlCol="0" anchor="ctr"/>
            <a:lstStyle/>
            <a:p>
              <a:pPr algn="ctr">
                <a:lnSpc>
                  <a:spcPts val="2499"/>
                </a:lnSpc>
              </a:pPr>
              <a:endParaRPr/>
            </a:p>
          </p:txBody>
        </p:sp>
      </p:grpSp>
      <p:sp>
        <p:nvSpPr>
          <p:cNvPr id="7" name="Freeform 7"/>
          <p:cNvSpPr/>
          <p:nvPr/>
        </p:nvSpPr>
        <p:spPr>
          <a:xfrm>
            <a:off x="1028700" y="8327226"/>
            <a:ext cx="931074" cy="931074"/>
          </a:xfrm>
          <a:custGeom>
            <a:avLst/>
            <a:gdLst/>
            <a:ahLst/>
            <a:cxnLst/>
            <a:rect l="l" t="t" r="r" b="b"/>
            <a:pathLst>
              <a:path w="931074" h="931074">
                <a:moveTo>
                  <a:pt x="0" y="0"/>
                </a:moveTo>
                <a:lnTo>
                  <a:pt x="931074" y="0"/>
                </a:lnTo>
                <a:lnTo>
                  <a:pt x="931074" y="931074"/>
                </a:lnTo>
                <a:lnTo>
                  <a:pt x="0" y="931074"/>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10" name="TextBox 10"/>
          <p:cNvSpPr txBox="1"/>
          <p:nvPr/>
        </p:nvSpPr>
        <p:spPr>
          <a:xfrm>
            <a:off x="402336" y="2283640"/>
            <a:ext cx="2356965" cy="2862735"/>
          </a:xfrm>
          <a:prstGeom prst="rect">
            <a:avLst/>
          </a:prstGeom>
        </p:spPr>
        <p:txBody>
          <a:bodyPr lIns="0" tIns="0" rIns="0" bIns="0" rtlCol="0" anchor="t">
            <a:spAutoFit/>
          </a:bodyPr>
          <a:lstStyle/>
          <a:p>
            <a:pPr algn="r">
              <a:lnSpc>
                <a:spcPts val="21409"/>
              </a:lnSpc>
            </a:pPr>
            <a:r>
              <a:rPr lang="en-US" sz="21409" b="1">
                <a:solidFill>
                  <a:srgbClr val="DD95FF">
                    <a:alpha val="47843"/>
                  </a:srgbClr>
                </a:solidFill>
                <a:latin typeface="Nunito Sans Expanded Bold"/>
                <a:ea typeface="Nunito Sans Expanded Bold"/>
                <a:cs typeface="Nunito Sans Expanded Bold"/>
                <a:sym typeface="Nunito Sans Expanded Bold"/>
              </a:rPr>
              <a:t>“</a:t>
            </a:r>
          </a:p>
        </p:txBody>
      </p:sp>
      <p:sp>
        <p:nvSpPr>
          <p:cNvPr id="11" name="TextBox 11"/>
          <p:cNvSpPr txBox="1"/>
          <p:nvPr/>
        </p:nvSpPr>
        <p:spPr>
          <a:xfrm>
            <a:off x="7877405" y="2295614"/>
            <a:ext cx="4048605" cy="2862735"/>
          </a:xfrm>
          <a:prstGeom prst="rect">
            <a:avLst/>
          </a:prstGeom>
        </p:spPr>
        <p:txBody>
          <a:bodyPr lIns="0" tIns="0" rIns="0" bIns="0" rtlCol="0" anchor="t">
            <a:spAutoFit/>
          </a:bodyPr>
          <a:lstStyle/>
          <a:p>
            <a:pPr algn="r">
              <a:lnSpc>
                <a:spcPts val="21409"/>
              </a:lnSpc>
            </a:pPr>
            <a:r>
              <a:rPr lang="en-US" sz="21409" b="1" dirty="0">
                <a:solidFill>
                  <a:srgbClr val="DD95FF">
                    <a:alpha val="47843"/>
                  </a:srgbClr>
                </a:solidFill>
                <a:latin typeface="Nunito Sans Expanded Bold"/>
                <a:ea typeface="Nunito Sans Expanded Bold"/>
                <a:cs typeface="Nunito Sans Expanded Bold"/>
                <a:sym typeface="Nunito Sans Expanded Bold"/>
              </a:rPr>
              <a:t>”</a:t>
            </a:r>
          </a:p>
        </p:txBody>
      </p:sp>
      <p:sp>
        <p:nvSpPr>
          <p:cNvPr id="13" name="TextBox 13"/>
          <p:cNvSpPr txBox="1"/>
          <p:nvPr/>
        </p:nvSpPr>
        <p:spPr>
          <a:xfrm>
            <a:off x="2125574" y="3005854"/>
            <a:ext cx="11503662" cy="1144480"/>
          </a:xfrm>
          <a:prstGeom prst="rect">
            <a:avLst/>
          </a:prstGeom>
        </p:spPr>
        <p:txBody>
          <a:bodyPr lIns="0" tIns="0" rIns="0" bIns="0" rtlCol="0" anchor="t">
            <a:spAutoFit/>
          </a:bodyPr>
          <a:lstStyle/>
          <a:p>
            <a:pPr algn="just">
              <a:lnSpc>
                <a:spcPts val="8499"/>
              </a:lnSpc>
            </a:pPr>
            <a:r>
              <a:rPr lang="en-US" sz="8499" b="1" dirty="0">
                <a:solidFill>
                  <a:srgbClr val="FFFFFF"/>
                </a:solidFill>
                <a:latin typeface="Nunito Sans Expanded Bold"/>
                <a:ea typeface="Nunito Sans Expanded Bold"/>
                <a:cs typeface="Nunito Sans Expanded Bold"/>
                <a:sym typeface="Nunito Sans Expanded Bold"/>
              </a:rPr>
              <a:t>THANK YOU</a:t>
            </a:r>
          </a:p>
        </p:txBody>
      </p:sp>
      <p:sp>
        <p:nvSpPr>
          <p:cNvPr id="15" name="TextBox 15"/>
          <p:cNvSpPr txBox="1"/>
          <p:nvPr/>
        </p:nvSpPr>
        <p:spPr>
          <a:xfrm>
            <a:off x="16580564" y="1297989"/>
            <a:ext cx="502583" cy="363936"/>
          </a:xfrm>
          <a:prstGeom prst="rect">
            <a:avLst/>
          </a:prstGeom>
        </p:spPr>
        <p:txBody>
          <a:bodyPr lIns="0" tIns="0" rIns="0" bIns="0" rtlCol="0" anchor="t">
            <a:spAutoFit/>
          </a:bodyPr>
          <a:lstStyle/>
          <a:p>
            <a:pPr algn="ctr">
              <a:lnSpc>
                <a:spcPts val="2703"/>
              </a:lnSpc>
            </a:pPr>
            <a:r>
              <a:rPr lang="en-US" sz="2703">
                <a:solidFill>
                  <a:srgbClr val="FFFFFF"/>
                </a:solidFill>
                <a:latin typeface="Quicksand"/>
                <a:ea typeface="Quicksand"/>
                <a:cs typeface="Quicksand"/>
                <a:sym typeface="Quicksand"/>
              </a:rPr>
              <a:t>10</a:t>
            </a:r>
          </a:p>
        </p:txBody>
      </p:sp>
      <p:grpSp>
        <p:nvGrpSpPr>
          <p:cNvPr id="20" name="Group 20"/>
          <p:cNvGrpSpPr/>
          <p:nvPr/>
        </p:nvGrpSpPr>
        <p:grpSpPr>
          <a:xfrm rot="-10800000">
            <a:off x="13232024" y="8466479"/>
            <a:ext cx="794425" cy="794425"/>
            <a:chOff x="0" y="0"/>
            <a:chExt cx="1059234" cy="1059234"/>
          </a:xfrm>
        </p:grpSpPr>
        <p:grpSp>
          <p:nvGrpSpPr>
            <p:cNvPr id="21" name="Group 21"/>
            <p:cNvGrpSpPr/>
            <p:nvPr/>
          </p:nvGrpSpPr>
          <p:grpSpPr>
            <a:xfrm>
              <a:off x="0" y="0"/>
              <a:ext cx="1059234" cy="1059234"/>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D95FF">
                  <a:alpha val="49804"/>
                </a:srgbClr>
              </a:solidFill>
              <a:ln w="38100" cap="sq">
                <a:solidFill>
                  <a:srgbClr val="FFFFFF">
                    <a:alpha val="49804"/>
                  </a:srgbClr>
                </a:solidFill>
                <a:prstDash val="solid"/>
                <a:miter/>
              </a:ln>
            </p:spPr>
          </p:sp>
          <p:sp>
            <p:nvSpPr>
              <p:cNvPr id="23" name="TextBox 23"/>
              <p:cNvSpPr txBox="1"/>
              <p:nvPr/>
            </p:nvSpPr>
            <p:spPr>
              <a:xfrm>
                <a:off x="76200" y="123825"/>
                <a:ext cx="660400" cy="612775"/>
              </a:xfrm>
              <a:prstGeom prst="rect">
                <a:avLst/>
              </a:prstGeom>
            </p:spPr>
            <p:txBody>
              <a:bodyPr lIns="50800" tIns="50800" rIns="50800" bIns="50800" rtlCol="0" anchor="ctr"/>
              <a:lstStyle/>
              <a:p>
                <a:pPr algn="ctr">
                  <a:lnSpc>
                    <a:spcPts val="2499"/>
                  </a:lnSpc>
                </a:pPr>
                <a:endParaRPr/>
              </a:p>
            </p:txBody>
          </p:sp>
        </p:grpSp>
        <p:sp>
          <p:nvSpPr>
            <p:cNvPr id="24" name="Freeform 24"/>
            <p:cNvSpPr/>
            <p:nvPr/>
          </p:nvSpPr>
          <p:spPr>
            <a:xfrm>
              <a:off x="417133" y="340424"/>
              <a:ext cx="224967" cy="378385"/>
            </a:xfrm>
            <a:custGeom>
              <a:avLst/>
              <a:gdLst/>
              <a:ahLst/>
              <a:cxnLst/>
              <a:rect l="l" t="t" r="r" b="b"/>
              <a:pathLst>
                <a:path w="224967" h="378385">
                  <a:moveTo>
                    <a:pt x="0" y="0"/>
                  </a:moveTo>
                  <a:lnTo>
                    <a:pt x="224967" y="0"/>
                  </a:lnTo>
                  <a:lnTo>
                    <a:pt x="224967" y="378385"/>
                  </a:lnTo>
                  <a:lnTo>
                    <a:pt x="0" y="378385"/>
                  </a:lnTo>
                  <a:lnTo>
                    <a:pt x="0" y="0"/>
                  </a:lnTo>
                  <a:close/>
                </a:path>
              </a:pathLst>
            </a:custGeom>
            <a:blipFill>
              <a:blip>
                <a:alphaModFix amt="50000"/>
                <a:extLst>
                  <a:ext uri="{96DAC541-7B7A-43D3-8B79-37D633B846F1}">
                    <asvg:svgBlip xmlns:asvg="http://schemas.microsoft.com/office/drawing/2016/SVG/main" r:embed="rId4"/>
                  </a:ext>
                </a:extLst>
              </a:blip>
              <a:stretch>
                <a:fillRect/>
              </a:stretch>
            </a:blipFill>
          </p:spPr>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3463</Words>
  <PresentationFormat>Custom</PresentationFormat>
  <Paragraphs>138</Paragraphs>
  <Slides>15</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Nunito Sans Expanded Bold</vt:lpstr>
      <vt:lpstr>Quicksand</vt:lpstr>
      <vt:lpstr>Times New Roman</vt:lpstr>
      <vt:lpstr>Calibri</vt:lpstr>
      <vt:lpstr>Office Theme</vt:lpstr>
      <vt:lpstr>PowerPoint Presentation</vt:lpstr>
      <vt:lpstr>Introduction to the context Introduction to the China Culture Cultural sensitivity in China/ The differences from the UK Hofstede Cultural Dimensions: UK and China Recommendations Conclusion References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
  <dcterms:created xsi:type="dcterms:W3CDTF">2026-07-09T15:05:29Z</dcterms:created>
  <dcterms:modified xsi:type="dcterms:W3CDTF">2026-07-09T15:22:47Z</dcterms:modified>
  <dc:identifier/>
</cp:coreProperties>
</file>