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8"/>
  </p:notesMasterIdLst>
  <p:handoutMasterIdLst>
    <p:handoutMasterId r:id="rId19"/>
  </p:handoutMasterIdLst>
  <p:sldIdLst>
    <p:sldId id="259" r:id="rId5"/>
    <p:sldId id="266" r:id="rId6"/>
    <p:sldId id="260" r:id="rId7"/>
    <p:sldId id="274" r:id="rId8"/>
    <p:sldId id="275" r:id="rId9"/>
    <p:sldId id="641" r:id="rId10"/>
    <p:sldId id="651" r:id="rId11"/>
    <p:sldId id="633" r:id="rId12"/>
    <p:sldId id="648" r:id="rId13"/>
    <p:sldId id="647" r:id="rId14"/>
    <p:sldId id="642" r:id="rId15"/>
    <p:sldId id="643" r:id="rId16"/>
    <p:sldId id="644" r:id="rId17"/>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1329" autoAdjust="0"/>
  </p:normalViewPr>
  <p:slideViewPr>
    <p:cSldViewPr snapToGrid="0">
      <p:cViewPr varScale="1">
        <p:scale>
          <a:sx n="58" d="100"/>
          <a:sy n="58" d="100"/>
        </p:scale>
        <p:origin x="1218"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0D5BEF93-A5E0-4C4D-AC41-18AA1BD5184E}" type="datetimeFigureOut">
              <a:rPr lang="en-GB" smtClean="0"/>
              <a:pPr/>
              <a:t>20/05/2022</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DBA9A2A3-8E1F-457A-8C47-B99CE4A0552F}" type="slidenum">
              <a:rPr lang="en-GB" smtClean="0"/>
              <a:pPr/>
              <a:t>‹#›</a:t>
            </a:fld>
            <a:endParaRPr lang="en-GB"/>
          </a:p>
        </p:txBody>
      </p:sp>
    </p:spTree>
    <p:extLst>
      <p:ext uri="{BB962C8B-B14F-4D97-AF65-F5344CB8AC3E}">
        <p14:creationId xmlns:p14="http://schemas.microsoft.com/office/powerpoint/2010/main" val="287037056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B5CCA58C-D3F2-4738-9CC9-CD5395F7B7C9}" type="datetimeFigureOut">
              <a:rPr lang="en-GB" smtClean="0"/>
              <a:pPr/>
              <a:t>20/05/2022</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4DB8485-3203-49F0-97F9-ED79B04859EB}" type="slidenum">
              <a:rPr lang="en-GB" smtClean="0"/>
              <a:pPr/>
              <a:t>‹#›</a:t>
            </a:fld>
            <a:endParaRPr lang="en-GB"/>
          </a:p>
        </p:txBody>
      </p:sp>
    </p:spTree>
    <p:extLst>
      <p:ext uri="{BB962C8B-B14F-4D97-AF65-F5344CB8AC3E}">
        <p14:creationId xmlns:p14="http://schemas.microsoft.com/office/powerpoint/2010/main" val="3786766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Origin Latin word of dissertation comes from ‘</a:t>
            </a:r>
            <a:r>
              <a:rPr lang="en-GB" sz="1200" b="0" i="0" kern="1200" dirty="0" err="1">
                <a:solidFill>
                  <a:schemeClr val="tx1"/>
                </a:solidFill>
                <a:effectLst/>
                <a:latin typeface="+mn-lt"/>
                <a:ea typeface="+mn-ea"/>
                <a:cs typeface="+mn-cs"/>
              </a:rPr>
              <a:t>dissertare</a:t>
            </a:r>
            <a:r>
              <a:rPr lang="en-GB" sz="1200" b="0" i="0" kern="1200" dirty="0">
                <a:solidFill>
                  <a:schemeClr val="tx1"/>
                </a:solidFill>
                <a:effectLst/>
                <a:latin typeface="+mn-lt"/>
                <a:ea typeface="+mn-ea"/>
                <a:cs typeface="+mn-cs"/>
              </a:rPr>
              <a:t>’ = ‘to debate’.</a:t>
            </a:r>
          </a:p>
          <a:p>
            <a:r>
              <a:rPr lang="en-GB" sz="1200" b="0" i="0" kern="1200" dirty="0">
                <a:solidFill>
                  <a:schemeClr val="tx1"/>
                </a:solidFill>
                <a:effectLst/>
                <a:latin typeface="+mn-lt"/>
                <a:ea typeface="+mn-ea"/>
                <a:cs typeface="+mn-cs"/>
              </a:rPr>
              <a:t>What does the word ‘debate’ imply? A discussion involving different points of view or sets of ideas. A dissertation will therefore not only examine a subject but will review different points of view about that subject.</a:t>
            </a:r>
            <a:endParaRPr lang="en-GB" dirty="0"/>
          </a:p>
        </p:txBody>
      </p:sp>
      <p:sp>
        <p:nvSpPr>
          <p:cNvPr id="4" name="Slide Number Placeholder 3"/>
          <p:cNvSpPr>
            <a:spLocks noGrp="1"/>
          </p:cNvSpPr>
          <p:nvPr>
            <p:ph type="sldNum" sz="quarter" idx="5"/>
          </p:nvPr>
        </p:nvSpPr>
        <p:spPr/>
        <p:txBody>
          <a:bodyPr/>
          <a:lstStyle/>
          <a:p>
            <a:fld id="{84DB8485-3203-49F0-97F9-ED79B04859EB}" type="slidenum">
              <a:rPr lang="en-GB" smtClean="0"/>
              <a:pPr/>
              <a:t>2</a:t>
            </a:fld>
            <a:endParaRPr lang="en-GB"/>
          </a:p>
        </p:txBody>
      </p:sp>
    </p:spTree>
    <p:extLst>
      <p:ext uri="{BB962C8B-B14F-4D97-AF65-F5344CB8AC3E}">
        <p14:creationId xmlns:p14="http://schemas.microsoft.com/office/powerpoint/2010/main" val="26538522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38 weeks = 400 words a week to write 15,000 words!</a:t>
            </a:r>
          </a:p>
        </p:txBody>
      </p:sp>
      <p:sp>
        <p:nvSpPr>
          <p:cNvPr id="4" name="Slide Number Placeholder 3"/>
          <p:cNvSpPr>
            <a:spLocks noGrp="1"/>
          </p:cNvSpPr>
          <p:nvPr>
            <p:ph type="sldNum" sz="quarter" idx="5"/>
          </p:nvPr>
        </p:nvSpPr>
        <p:spPr/>
        <p:txBody>
          <a:bodyPr/>
          <a:lstStyle/>
          <a:p>
            <a:fld id="{84DB8485-3203-49F0-97F9-ED79B04859EB}" type="slidenum">
              <a:rPr lang="en-GB" smtClean="0"/>
              <a:pPr/>
              <a:t>9</a:t>
            </a:fld>
            <a:endParaRPr lang="en-GB"/>
          </a:p>
        </p:txBody>
      </p:sp>
    </p:spTree>
    <p:extLst>
      <p:ext uri="{BB962C8B-B14F-4D97-AF65-F5344CB8AC3E}">
        <p14:creationId xmlns:p14="http://schemas.microsoft.com/office/powerpoint/2010/main" val="1030232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not just online reading material on list due to library being closed. </a:t>
            </a:r>
          </a:p>
        </p:txBody>
      </p:sp>
      <p:sp>
        <p:nvSpPr>
          <p:cNvPr id="4" name="Slide Number Placeholder 3"/>
          <p:cNvSpPr>
            <a:spLocks noGrp="1"/>
          </p:cNvSpPr>
          <p:nvPr>
            <p:ph type="sldNum" sz="quarter" idx="5"/>
          </p:nvPr>
        </p:nvSpPr>
        <p:spPr/>
        <p:txBody>
          <a:bodyPr/>
          <a:lstStyle/>
          <a:p>
            <a:fld id="{84DB8485-3203-49F0-97F9-ED79B04859EB}" type="slidenum">
              <a:rPr lang="en-GB" smtClean="0"/>
              <a:pPr/>
              <a:t>12</a:t>
            </a:fld>
            <a:endParaRPr lang="en-GB"/>
          </a:p>
        </p:txBody>
      </p:sp>
    </p:spTree>
    <p:extLst>
      <p:ext uri="{BB962C8B-B14F-4D97-AF65-F5344CB8AC3E}">
        <p14:creationId xmlns:p14="http://schemas.microsoft.com/office/powerpoint/2010/main" val="10057873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Worth a look at the SAGE website as they have access to student support. </a:t>
            </a:r>
          </a:p>
        </p:txBody>
      </p:sp>
      <p:sp>
        <p:nvSpPr>
          <p:cNvPr id="4" name="Slide Number Placeholder 3"/>
          <p:cNvSpPr>
            <a:spLocks noGrp="1"/>
          </p:cNvSpPr>
          <p:nvPr>
            <p:ph type="sldNum" sz="quarter" idx="5"/>
          </p:nvPr>
        </p:nvSpPr>
        <p:spPr/>
        <p:txBody>
          <a:bodyPr/>
          <a:lstStyle/>
          <a:p>
            <a:fld id="{84DB8485-3203-49F0-97F9-ED79B04859EB}" type="slidenum">
              <a:rPr lang="en-GB" smtClean="0"/>
              <a:pPr/>
              <a:t>13</a:t>
            </a:fld>
            <a:endParaRPr lang="en-GB"/>
          </a:p>
        </p:txBody>
      </p:sp>
    </p:spTree>
    <p:extLst>
      <p:ext uri="{BB962C8B-B14F-4D97-AF65-F5344CB8AC3E}">
        <p14:creationId xmlns:p14="http://schemas.microsoft.com/office/powerpoint/2010/main" val="40512753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20/05/2022</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22310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20/05/2022</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7808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20/05/2022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78434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20/05/2022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745885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20/05/2022</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6993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20/05/2022</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59444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20/05/2022</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44069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20/05/2022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775073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20/05/2022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380623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20/05/2022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61557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20/05/2022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98693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20/05/2022</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5522614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rlf.org.uk/resources/what-is-a-dissertation-how-is-it-different-from-an-essay/" TargetMode="External"/><Relationship Id="rId2" Type="http://schemas.openxmlformats.org/officeDocument/2006/relationships/hyperlink" Target="https://www.youtube.com/watch?v=1O_Go1KzAyE&amp;t=145s" TargetMode="External"/><Relationship Id="rId1" Type="http://schemas.openxmlformats.org/officeDocument/2006/relationships/slideLayout" Target="../slideLayouts/slideLayout2.xml"/><Relationship Id="rId4" Type="http://schemas.openxmlformats.org/officeDocument/2006/relationships/hyperlink" Target="https://www.youtube.com/watch?v=lw8HPXJP1VA"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uk.sagepub.com/en-gb/eur/hom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uk.sagepub.com/en-gb/eur/product/dissert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3476625" y="1038225"/>
            <a:ext cx="7372350" cy="2775486"/>
          </a:xfrm>
        </p:spPr>
        <p:txBody>
          <a:bodyPr>
            <a:normAutofit/>
          </a:bodyPr>
          <a:lstStyle/>
          <a:p>
            <a:r>
              <a:rPr lang="en-GB" b="1" dirty="0">
                <a:solidFill>
                  <a:schemeClr val="accent2">
                    <a:lumMod val="60000"/>
                    <a:lumOff val="40000"/>
                  </a:schemeClr>
                </a:solidFill>
              </a:rPr>
              <a:t>Criminal Justice &amp; Policing </a:t>
            </a:r>
            <a:br>
              <a:rPr lang="en-GB" b="1" dirty="0">
                <a:solidFill>
                  <a:schemeClr val="accent2">
                    <a:lumMod val="60000"/>
                    <a:lumOff val="40000"/>
                  </a:schemeClr>
                </a:solidFill>
              </a:rPr>
            </a:br>
            <a:r>
              <a:rPr lang="en-GB" b="1" dirty="0">
                <a:solidFill>
                  <a:schemeClr val="accent2">
                    <a:lumMod val="60000"/>
                    <a:lumOff val="40000"/>
                  </a:schemeClr>
                </a:solidFill>
              </a:rPr>
              <a:t>Dissertation</a:t>
            </a:r>
            <a:br>
              <a:rPr lang="en-GB" b="1" dirty="0">
                <a:solidFill>
                  <a:schemeClr val="accent2">
                    <a:lumMod val="60000"/>
                    <a:lumOff val="40000"/>
                  </a:schemeClr>
                </a:solidFill>
              </a:rPr>
            </a:br>
            <a:r>
              <a:rPr lang="en-GB" b="1" dirty="0">
                <a:solidFill>
                  <a:schemeClr val="accent2">
                    <a:lumMod val="60000"/>
                    <a:lumOff val="40000"/>
                  </a:schemeClr>
                </a:solidFill>
              </a:rPr>
              <a:t>BMCJ 7004 </a:t>
            </a:r>
            <a:br>
              <a:rPr lang="en-GB" b="1" dirty="0">
                <a:solidFill>
                  <a:schemeClr val="accent2">
                    <a:lumMod val="60000"/>
                    <a:lumOff val="40000"/>
                  </a:schemeClr>
                </a:solidFill>
              </a:rPr>
            </a:br>
            <a:endParaRPr lang="en-GB" b="1" dirty="0">
              <a:solidFill>
                <a:schemeClr val="accent2">
                  <a:lumMod val="60000"/>
                  <a:lumOff val="40000"/>
                </a:schemeClr>
              </a:solidFill>
            </a:endParaRPr>
          </a:p>
        </p:txBody>
      </p:sp>
      <p:sp>
        <p:nvSpPr>
          <p:cNvPr id="5" name="Subtitle 4"/>
          <p:cNvSpPr>
            <a:spLocks noGrp="1"/>
          </p:cNvSpPr>
          <p:nvPr>
            <p:ph type="subTitle" idx="1"/>
          </p:nvPr>
        </p:nvSpPr>
        <p:spPr>
          <a:xfrm>
            <a:off x="438151" y="3971925"/>
            <a:ext cx="9449324" cy="1847850"/>
          </a:xfrm>
        </p:spPr>
        <p:txBody>
          <a:bodyPr>
            <a:normAutofit/>
          </a:bodyPr>
          <a:lstStyle/>
          <a:p>
            <a:pPr algn="l"/>
            <a:r>
              <a:rPr lang="en-GB" sz="4000" b="1" dirty="0">
                <a:solidFill>
                  <a:schemeClr val="accent2">
                    <a:lumMod val="60000"/>
                    <a:lumOff val="40000"/>
                  </a:schemeClr>
                </a:solidFill>
              </a:rPr>
              <a:t>Introduction</a:t>
            </a:r>
            <a:endParaRPr lang="en-GB" sz="4000" b="1" dirty="0">
              <a:solidFill>
                <a:schemeClr val="bg1"/>
              </a:solidFill>
            </a:endParaRPr>
          </a:p>
        </p:txBody>
      </p:sp>
    </p:spTree>
    <p:extLst>
      <p:ext uri="{BB962C8B-B14F-4D97-AF65-F5344CB8AC3E}">
        <p14:creationId xmlns:p14="http://schemas.microsoft.com/office/powerpoint/2010/main" val="17988989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a "Dissertation"?</a:t>
            </a:r>
          </a:p>
        </p:txBody>
      </p:sp>
      <p:sp>
        <p:nvSpPr>
          <p:cNvPr id="3" name="Content Placeholder 2"/>
          <p:cNvSpPr>
            <a:spLocks noGrp="1"/>
          </p:cNvSpPr>
          <p:nvPr>
            <p:ph idx="1"/>
          </p:nvPr>
        </p:nvSpPr>
        <p:spPr>
          <a:xfrm>
            <a:off x="1080654" y="1417638"/>
            <a:ext cx="10091651" cy="4099595"/>
          </a:xfrm>
        </p:spPr>
        <p:txBody>
          <a:bodyPr>
            <a:normAutofit fontScale="92500" lnSpcReduction="10000"/>
          </a:bodyPr>
          <a:lstStyle/>
          <a:p>
            <a:pPr marL="0" indent="0">
              <a:buNone/>
            </a:pPr>
            <a:endParaRPr lang="en-US" dirty="0"/>
          </a:p>
          <a:p>
            <a:pPr marL="0" indent="0">
              <a:buNone/>
            </a:pPr>
            <a:r>
              <a:rPr lang="en-US" dirty="0"/>
              <a:t>"Your dissertation, or research project, is probably the single most important written assignment you will undertake whilst at university, and is often a key indicator of your true capabilities as a student and researcher."</a:t>
            </a:r>
          </a:p>
          <a:p>
            <a:pPr marL="0" indent="0">
              <a:buNone/>
            </a:pPr>
            <a:endParaRPr lang="en-US" dirty="0"/>
          </a:p>
          <a:p>
            <a:pPr marL="0" indent="0">
              <a:buNone/>
            </a:pPr>
            <a:endParaRPr lang="en-US" dirty="0"/>
          </a:p>
          <a:p>
            <a:pPr marL="0" indent="0">
              <a:buNone/>
            </a:pPr>
            <a:endParaRPr lang="en-US" sz="1200" dirty="0">
              <a:hlinkClick r:id="" action="ppaction://noaction"/>
            </a:endParaRPr>
          </a:p>
          <a:p>
            <a:pPr marL="0" indent="0">
              <a:buNone/>
            </a:pPr>
            <a:endParaRPr lang="en-US" sz="1200" dirty="0">
              <a:hlinkClick r:id="" action="ppaction://noaction"/>
            </a:endParaRPr>
          </a:p>
          <a:p>
            <a:pPr marL="0" indent="0">
              <a:buNone/>
            </a:pPr>
            <a:r>
              <a:rPr lang="en-US" sz="1200" dirty="0">
                <a:hlinkClick r:id="" action="ppaction://noaction"/>
              </a:rPr>
              <a:t>http://www.studyskills.soton.ac.uk/research_skills/Research_Topic/crt__02.htm</a:t>
            </a:r>
            <a:r>
              <a:rPr lang="en-US" sz="1200" dirty="0"/>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88F0-EF4D-4616-AD4F-F6B46BB1B2E6}"/>
              </a:ext>
            </a:extLst>
          </p:cNvPr>
          <p:cNvSpPr>
            <a:spLocks noGrp="1"/>
          </p:cNvSpPr>
          <p:nvPr>
            <p:ph type="title"/>
          </p:nvPr>
        </p:nvSpPr>
        <p:spPr>
          <a:xfrm>
            <a:off x="609600" y="274638"/>
            <a:ext cx="10972800" cy="789391"/>
          </a:xfrm>
        </p:spPr>
        <p:txBody>
          <a:bodyPr/>
          <a:lstStyle/>
          <a:p>
            <a:r>
              <a:rPr lang="en-US" dirty="0"/>
              <a:t>What is a "Dissertation"?</a:t>
            </a:r>
            <a:endParaRPr lang="en-GB" dirty="0"/>
          </a:p>
        </p:txBody>
      </p:sp>
      <p:sp>
        <p:nvSpPr>
          <p:cNvPr id="3" name="Content Placeholder 2">
            <a:extLst>
              <a:ext uri="{FF2B5EF4-FFF2-40B4-BE49-F238E27FC236}">
                <a16:creationId xmlns:a16="http://schemas.microsoft.com/office/drawing/2014/main" id="{F4F7FAE0-9706-4E60-BEA0-9D6E7AE9B82C}"/>
              </a:ext>
            </a:extLst>
          </p:cNvPr>
          <p:cNvSpPr>
            <a:spLocks noGrp="1"/>
          </p:cNvSpPr>
          <p:nvPr>
            <p:ph idx="1"/>
          </p:nvPr>
        </p:nvSpPr>
        <p:spPr>
          <a:xfrm>
            <a:off x="609600" y="1230284"/>
            <a:ext cx="10972800" cy="4286949"/>
          </a:xfrm>
        </p:spPr>
        <p:txBody>
          <a:bodyPr>
            <a:normAutofit fontScale="85000" lnSpcReduction="20000"/>
          </a:bodyPr>
          <a:lstStyle/>
          <a:p>
            <a:pPr>
              <a:buNone/>
            </a:pPr>
            <a:r>
              <a:rPr lang="en-US" dirty="0"/>
              <a:t>A dissertation adheres to certain fundamental principles of academic writing:</a:t>
            </a:r>
          </a:p>
          <a:p>
            <a:pPr>
              <a:buNone/>
            </a:pPr>
            <a:endParaRPr lang="en-US" dirty="0"/>
          </a:p>
          <a:p>
            <a:r>
              <a:rPr lang="en-US" dirty="0"/>
              <a:t>It is a structured piece of writing that develops a clear line of thought (an 'argument') in response to a central question or proposition ('thesis'). </a:t>
            </a:r>
            <a:br>
              <a:rPr lang="en-US" dirty="0"/>
            </a:br>
            <a:r>
              <a:rPr lang="en-US" dirty="0"/>
              <a:t> </a:t>
            </a:r>
          </a:p>
          <a:p>
            <a:r>
              <a:rPr lang="en-US" dirty="0"/>
              <a:t>A dissertation is an extended piece of work, usually divided into chapters, and containing a significantly more detailed examination of your subject matter and evidence than is the case for most essays. </a:t>
            </a:r>
            <a:br>
              <a:rPr lang="en-US" dirty="0"/>
            </a:br>
            <a:r>
              <a:rPr lang="en-US" dirty="0"/>
              <a:t> </a:t>
            </a:r>
          </a:p>
          <a:p>
            <a:endParaRPr lang="en-GB" dirty="0"/>
          </a:p>
        </p:txBody>
      </p:sp>
    </p:spTree>
    <p:extLst>
      <p:ext uri="{BB962C8B-B14F-4D97-AF65-F5344CB8AC3E}">
        <p14:creationId xmlns:p14="http://schemas.microsoft.com/office/powerpoint/2010/main" val="1009385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5265D-5FCA-4548-850D-09E406D24E75}"/>
              </a:ext>
            </a:extLst>
          </p:cNvPr>
          <p:cNvSpPr>
            <a:spLocks noGrp="1"/>
          </p:cNvSpPr>
          <p:nvPr>
            <p:ph type="title"/>
          </p:nvPr>
        </p:nvSpPr>
        <p:spPr>
          <a:xfrm>
            <a:off x="609600" y="274638"/>
            <a:ext cx="10972800" cy="872518"/>
          </a:xfrm>
        </p:spPr>
        <p:txBody>
          <a:bodyPr>
            <a:normAutofit/>
          </a:bodyPr>
          <a:lstStyle/>
          <a:p>
            <a:r>
              <a:rPr lang="en-US" sz="3600" dirty="0"/>
              <a:t>Dissertation</a:t>
            </a:r>
            <a:endParaRPr lang="en-GB" sz="3600" dirty="0"/>
          </a:p>
        </p:txBody>
      </p:sp>
      <p:sp>
        <p:nvSpPr>
          <p:cNvPr id="3" name="Content Placeholder 2">
            <a:extLst>
              <a:ext uri="{FF2B5EF4-FFF2-40B4-BE49-F238E27FC236}">
                <a16:creationId xmlns:a16="http://schemas.microsoft.com/office/drawing/2014/main" id="{864654D6-DEFE-4172-B0D6-F7E21E8BBD6E}"/>
              </a:ext>
            </a:extLst>
          </p:cNvPr>
          <p:cNvSpPr>
            <a:spLocks noGrp="1"/>
          </p:cNvSpPr>
          <p:nvPr>
            <p:ph idx="1"/>
          </p:nvPr>
        </p:nvSpPr>
        <p:spPr>
          <a:xfrm>
            <a:off x="609600" y="1147156"/>
            <a:ext cx="10972800" cy="4370077"/>
          </a:xfrm>
        </p:spPr>
        <p:txBody>
          <a:bodyPr>
            <a:normAutofit fontScale="77500" lnSpcReduction="20000"/>
          </a:bodyPr>
          <a:lstStyle/>
          <a:p>
            <a:r>
              <a:rPr lang="en-US" dirty="0"/>
              <a:t>Responsibility in choosing your research topic, and for sourcing your supporting materials, your dissertation provides evidence of your ability to carry out highly independent study and research. </a:t>
            </a:r>
            <a:br>
              <a:rPr lang="en-US" dirty="0"/>
            </a:br>
            <a:r>
              <a:rPr lang="en-US" dirty="0"/>
              <a:t> </a:t>
            </a:r>
          </a:p>
          <a:p>
            <a:r>
              <a:rPr lang="en-US" dirty="0"/>
              <a:t>Need to be clear about the methodology (investigative procedures and rules) you have used to gather and evaluate your evidence. This aspect of producing a dissertation has much greater emphasis than typical essay.</a:t>
            </a:r>
            <a:br>
              <a:rPr lang="en-US" dirty="0"/>
            </a:br>
            <a:r>
              <a:rPr lang="en-US" dirty="0"/>
              <a:t> </a:t>
            </a:r>
          </a:p>
          <a:p>
            <a:r>
              <a:rPr lang="en-US" dirty="0"/>
              <a:t>Those using Quantitative data must ensure you adhere to the methodological requirements expected within your academic discipline and that you utilize the appropriate software. You must satisfy yourself as to these requirements within your subject area.</a:t>
            </a:r>
          </a:p>
          <a:p>
            <a:endParaRPr lang="en-GB" dirty="0"/>
          </a:p>
        </p:txBody>
      </p:sp>
    </p:spTree>
    <p:extLst>
      <p:ext uri="{BB962C8B-B14F-4D97-AF65-F5344CB8AC3E}">
        <p14:creationId xmlns:p14="http://schemas.microsoft.com/office/powerpoint/2010/main" val="818059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1C9FF-0286-4090-B8E8-CF53BC876907}"/>
              </a:ext>
            </a:extLst>
          </p:cNvPr>
          <p:cNvSpPr>
            <a:spLocks noGrp="1"/>
          </p:cNvSpPr>
          <p:nvPr>
            <p:ph type="title"/>
          </p:nvPr>
        </p:nvSpPr>
        <p:spPr>
          <a:xfrm>
            <a:off x="609600" y="274638"/>
            <a:ext cx="10972800" cy="756140"/>
          </a:xfrm>
        </p:spPr>
        <p:txBody>
          <a:bodyPr>
            <a:normAutofit fontScale="90000"/>
          </a:bodyPr>
          <a:lstStyle/>
          <a:p>
            <a:r>
              <a:rPr lang="en-GB" dirty="0"/>
              <a:t>Important!</a:t>
            </a:r>
          </a:p>
        </p:txBody>
      </p:sp>
      <p:sp>
        <p:nvSpPr>
          <p:cNvPr id="3" name="Content Placeholder 2">
            <a:extLst>
              <a:ext uri="{FF2B5EF4-FFF2-40B4-BE49-F238E27FC236}">
                <a16:creationId xmlns:a16="http://schemas.microsoft.com/office/drawing/2014/main" id="{DC4704C7-0A67-4665-8CFA-AE3BE449548B}"/>
              </a:ext>
            </a:extLst>
          </p:cNvPr>
          <p:cNvSpPr>
            <a:spLocks noGrp="1"/>
          </p:cNvSpPr>
          <p:nvPr>
            <p:ph idx="1"/>
          </p:nvPr>
        </p:nvSpPr>
        <p:spPr>
          <a:xfrm>
            <a:off x="609600" y="1230284"/>
            <a:ext cx="10972800" cy="4286949"/>
          </a:xfrm>
        </p:spPr>
        <p:txBody>
          <a:bodyPr>
            <a:normAutofit/>
          </a:bodyPr>
          <a:lstStyle/>
          <a:p>
            <a:r>
              <a:rPr lang="en-GB" dirty="0"/>
              <a:t>Handbook – please have a look</a:t>
            </a:r>
          </a:p>
          <a:p>
            <a:r>
              <a:rPr lang="en-GB" dirty="0"/>
              <a:t>Please read the contents on Moodle</a:t>
            </a:r>
          </a:p>
          <a:p>
            <a:r>
              <a:rPr lang="en-GB" dirty="0"/>
              <a:t>Supervision Record  - This will set outcomes of each formal meeting between student and supervisor.</a:t>
            </a:r>
          </a:p>
          <a:p>
            <a:r>
              <a:rPr lang="en-GB" dirty="0"/>
              <a:t>Make sure you keep appointments (email supervisors asap if you cannot)</a:t>
            </a:r>
          </a:p>
          <a:p>
            <a:r>
              <a:rPr lang="en-GB" dirty="0"/>
              <a:t>Key Dates – TBC but submissions of chapters </a:t>
            </a:r>
          </a:p>
        </p:txBody>
      </p:sp>
    </p:spTree>
    <p:extLst>
      <p:ext uri="{BB962C8B-B14F-4D97-AF65-F5344CB8AC3E}">
        <p14:creationId xmlns:p14="http://schemas.microsoft.com/office/powerpoint/2010/main" val="1577691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FFCBC-6D04-4947-832A-418F7897455F}"/>
              </a:ext>
            </a:extLst>
          </p:cNvPr>
          <p:cNvSpPr>
            <a:spLocks noGrp="1"/>
          </p:cNvSpPr>
          <p:nvPr>
            <p:ph type="title"/>
          </p:nvPr>
        </p:nvSpPr>
        <p:spPr>
          <a:xfrm>
            <a:off x="609600" y="274638"/>
            <a:ext cx="10972800" cy="639762"/>
          </a:xfrm>
        </p:spPr>
        <p:txBody>
          <a:bodyPr>
            <a:normAutofit fontScale="90000"/>
          </a:bodyPr>
          <a:lstStyle/>
          <a:p>
            <a:r>
              <a:rPr lang="en-GB" dirty="0"/>
              <a:t>Important Details </a:t>
            </a:r>
          </a:p>
        </p:txBody>
      </p:sp>
      <p:sp>
        <p:nvSpPr>
          <p:cNvPr id="3" name="Text Placeholder 2">
            <a:extLst>
              <a:ext uri="{FF2B5EF4-FFF2-40B4-BE49-F238E27FC236}">
                <a16:creationId xmlns:a16="http://schemas.microsoft.com/office/drawing/2014/main" id="{F4F8331B-B142-4E5D-B672-121831A3F97C}"/>
              </a:ext>
            </a:extLst>
          </p:cNvPr>
          <p:cNvSpPr>
            <a:spLocks noGrp="1"/>
          </p:cNvSpPr>
          <p:nvPr>
            <p:ph type="body" idx="1"/>
          </p:nvPr>
        </p:nvSpPr>
        <p:spPr>
          <a:xfrm>
            <a:off x="609600" y="1080655"/>
            <a:ext cx="5386917" cy="498763"/>
          </a:xfrm>
        </p:spPr>
        <p:txBody>
          <a:bodyPr/>
          <a:lstStyle/>
          <a:p>
            <a:r>
              <a:rPr lang="en-GB" dirty="0">
                <a:solidFill>
                  <a:schemeClr val="tx1">
                    <a:lumMod val="95000"/>
                    <a:lumOff val="5000"/>
                  </a:schemeClr>
                </a:solidFill>
              </a:rPr>
              <a:t>PASSMARK</a:t>
            </a:r>
            <a:endParaRPr lang="en-GB" dirty="0"/>
          </a:p>
        </p:txBody>
      </p:sp>
      <p:sp>
        <p:nvSpPr>
          <p:cNvPr id="4" name="Content Placeholder 3">
            <a:extLst>
              <a:ext uri="{FF2B5EF4-FFF2-40B4-BE49-F238E27FC236}">
                <a16:creationId xmlns:a16="http://schemas.microsoft.com/office/drawing/2014/main" id="{E46F4863-BDE4-4E4A-A4A1-A591BAE902F0}"/>
              </a:ext>
            </a:extLst>
          </p:cNvPr>
          <p:cNvSpPr>
            <a:spLocks noGrp="1"/>
          </p:cNvSpPr>
          <p:nvPr>
            <p:ph sz="half" idx="2"/>
          </p:nvPr>
        </p:nvSpPr>
        <p:spPr>
          <a:xfrm>
            <a:off x="609600" y="1745674"/>
            <a:ext cx="5386917" cy="3843568"/>
          </a:xfrm>
        </p:spPr>
        <p:txBody>
          <a:bodyPr/>
          <a:lstStyle/>
          <a:p>
            <a:pPr>
              <a:spcAft>
                <a:spcPct val="0"/>
              </a:spcAft>
            </a:pPr>
            <a:r>
              <a:rPr lang="en-GB" altLang="en-US" sz="2800" dirty="0">
                <a:solidFill>
                  <a:srgbClr val="000000"/>
                </a:solidFill>
                <a:ea typeface="ＭＳ Ｐゴシック" panose="020B0600070205080204" pitchFamily="34" charset="-128"/>
              </a:rPr>
              <a:t>50%.</a:t>
            </a:r>
          </a:p>
          <a:p>
            <a:pPr>
              <a:spcAft>
                <a:spcPct val="0"/>
              </a:spcAft>
            </a:pPr>
            <a:r>
              <a:rPr lang="en-GB" altLang="en-US" sz="2800" dirty="0">
                <a:solidFill>
                  <a:srgbClr val="000000"/>
                </a:solidFill>
                <a:ea typeface="ＭＳ Ｐゴシック" panose="020B0600070205080204" pitchFamily="34" charset="-128"/>
              </a:rPr>
              <a:t>60 credits</a:t>
            </a:r>
          </a:p>
          <a:p>
            <a:pPr>
              <a:spcAft>
                <a:spcPct val="0"/>
              </a:spcAft>
            </a:pPr>
            <a:r>
              <a:rPr lang="en-GB" altLang="en-US" sz="2800" dirty="0">
                <a:solidFill>
                  <a:srgbClr val="000000"/>
                </a:solidFill>
                <a:ea typeface="ＭＳ Ｐゴシック" panose="020B0600070205080204" pitchFamily="34" charset="-128"/>
              </a:rPr>
              <a:t>15,000 words</a:t>
            </a:r>
          </a:p>
          <a:p>
            <a:pPr>
              <a:spcAft>
                <a:spcPct val="0"/>
              </a:spcAft>
            </a:pPr>
            <a:r>
              <a:rPr lang="en-GB" altLang="en-US" sz="2800" dirty="0">
                <a:solidFill>
                  <a:srgbClr val="000000"/>
                </a:solidFill>
                <a:ea typeface="ＭＳ Ｐゴシック" panose="020B0600070205080204" pitchFamily="34" charset="-128"/>
              </a:rPr>
              <a:t>Marked by 3 people</a:t>
            </a:r>
          </a:p>
          <a:p>
            <a:pPr>
              <a:spcAft>
                <a:spcPct val="0"/>
              </a:spcAft>
            </a:pPr>
            <a:r>
              <a:rPr lang="en-GB" altLang="en-US" sz="2800" dirty="0">
                <a:solidFill>
                  <a:srgbClr val="000000"/>
                </a:solidFill>
                <a:ea typeface="ＭＳ Ｐゴシック" panose="020B0600070205080204" pitchFamily="34" charset="-128"/>
              </a:rPr>
              <a:t>-2 x staff and external</a:t>
            </a:r>
          </a:p>
          <a:p>
            <a:pPr>
              <a:spcAft>
                <a:spcPct val="0"/>
              </a:spcAft>
            </a:pPr>
            <a:endParaRPr lang="en-GB" dirty="0"/>
          </a:p>
        </p:txBody>
      </p:sp>
      <p:sp>
        <p:nvSpPr>
          <p:cNvPr id="5" name="Text Placeholder 4">
            <a:extLst>
              <a:ext uri="{FF2B5EF4-FFF2-40B4-BE49-F238E27FC236}">
                <a16:creationId xmlns:a16="http://schemas.microsoft.com/office/drawing/2014/main" id="{993B1DC5-226D-470F-87B8-D53D668D9863}"/>
              </a:ext>
            </a:extLst>
          </p:cNvPr>
          <p:cNvSpPr>
            <a:spLocks noGrp="1"/>
          </p:cNvSpPr>
          <p:nvPr>
            <p:ph type="body" sz="quarter" idx="3"/>
          </p:nvPr>
        </p:nvSpPr>
        <p:spPr>
          <a:xfrm>
            <a:off x="6193368" y="1080655"/>
            <a:ext cx="5389033" cy="498763"/>
          </a:xfrm>
        </p:spPr>
        <p:txBody>
          <a:bodyPr/>
          <a:lstStyle/>
          <a:p>
            <a:r>
              <a:rPr lang="en-GB" dirty="0">
                <a:solidFill>
                  <a:schemeClr val="tx1">
                    <a:lumMod val="95000"/>
                    <a:lumOff val="5000"/>
                  </a:schemeClr>
                </a:solidFill>
              </a:rPr>
              <a:t>Supervision</a:t>
            </a:r>
            <a:endParaRPr lang="en-GB" dirty="0"/>
          </a:p>
        </p:txBody>
      </p:sp>
      <p:sp>
        <p:nvSpPr>
          <p:cNvPr id="6" name="Content Placeholder 5">
            <a:extLst>
              <a:ext uri="{FF2B5EF4-FFF2-40B4-BE49-F238E27FC236}">
                <a16:creationId xmlns:a16="http://schemas.microsoft.com/office/drawing/2014/main" id="{333C8FF2-4CDA-4CA7-A117-320949CC188F}"/>
              </a:ext>
            </a:extLst>
          </p:cNvPr>
          <p:cNvSpPr>
            <a:spLocks noGrp="1"/>
          </p:cNvSpPr>
          <p:nvPr>
            <p:ph sz="quarter" idx="4"/>
          </p:nvPr>
        </p:nvSpPr>
        <p:spPr>
          <a:xfrm>
            <a:off x="6193368" y="1745674"/>
            <a:ext cx="5389033" cy="3843568"/>
          </a:xfrm>
        </p:spPr>
        <p:txBody>
          <a:bodyPr/>
          <a:lstStyle/>
          <a:p>
            <a:r>
              <a:rPr lang="en-GB" altLang="en-US" sz="2800" dirty="0">
                <a:solidFill>
                  <a:srgbClr val="000000"/>
                </a:solidFill>
              </a:rPr>
              <a:t>Students will be allocated a supervisor who will meet with each student in order to monitor research progress.</a:t>
            </a:r>
          </a:p>
          <a:p>
            <a:r>
              <a:rPr lang="en-GB" altLang="en-US" sz="2800" dirty="0">
                <a:solidFill>
                  <a:srgbClr val="000000"/>
                </a:solidFill>
              </a:rPr>
              <a:t>Responsibilities of supervisor &amp; responsibilities of student.</a:t>
            </a:r>
          </a:p>
          <a:p>
            <a:r>
              <a:rPr lang="en-GB" altLang="en-US" sz="2800" dirty="0">
                <a:solidFill>
                  <a:srgbClr val="000000"/>
                </a:solidFill>
              </a:rPr>
              <a:t>Dissertation Handbook.</a:t>
            </a:r>
          </a:p>
          <a:p>
            <a:pPr marL="0" indent="0">
              <a:buNone/>
            </a:pPr>
            <a:endParaRPr lang="en-GB" dirty="0"/>
          </a:p>
        </p:txBody>
      </p:sp>
    </p:spTree>
    <p:extLst>
      <p:ext uri="{BB962C8B-B14F-4D97-AF65-F5344CB8AC3E}">
        <p14:creationId xmlns:p14="http://schemas.microsoft.com/office/powerpoint/2010/main" val="11414490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99060-5A16-4431-826E-D37551FCF270}"/>
              </a:ext>
            </a:extLst>
          </p:cNvPr>
          <p:cNvSpPr>
            <a:spLocks noGrp="1"/>
          </p:cNvSpPr>
          <p:nvPr>
            <p:ph type="title"/>
          </p:nvPr>
        </p:nvSpPr>
        <p:spPr>
          <a:xfrm>
            <a:off x="609600" y="274638"/>
            <a:ext cx="10972800" cy="573260"/>
          </a:xfrm>
        </p:spPr>
        <p:txBody>
          <a:bodyPr>
            <a:normAutofit fontScale="90000"/>
          </a:bodyPr>
          <a:lstStyle/>
          <a:p>
            <a:r>
              <a:rPr lang="en-GB" dirty="0"/>
              <a:t>Supervisors </a:t>
            </a:r>
          </a:p>
        </p:txBody>
      </p:sp>
      <p:sp>
        <p:nvSpPr>
          <p:cNvPr id="3" name="Content Placeholder 2">
            <a:extLst>
              <a:ext uri="{FF2B5EF4-FFF2-40B4-BE49-F238E27FC236}">
                <a16:creationId xmlns:a16="http://schemas.microsoft.com/office/drawing/2014/main" id="{96D1D9F8-0BD1-4A8A-9687-E8830BC14AA4}"/>
              </a:ext>
            </a:extLst>
          </p:cNvPr>
          <p:cNvSpPr>
            <a:spLocks noGrp="1"/>
          </p:cNvSpPr>
          <p:nvPr>
            <p:ph idx="1"/>
          </p:nvPr>
        </p:nvSpPr>
        <p:spPr>
          <a:xfrm>
            <a:off x="609600" y="964276"/>
            <a:ext cx="10972800" cy="4552957"/>
          </a:xfrm>
        </p:spPr>
        <p:txBody>
          <a:bodyPr>
            <a:normAutofit fontScale="92500" lnSpcReduction="10000"/>
          </a:bodyPr>
          <a:lstStyle/>
          <a:p>
            <a:r>
              <a:rPr lang="en-GB" dirty="0"/>
              <a:t>Expectations of the researcher and supervisor</a:t>
            </a:r>
          </a:p>
          <a:p>
            <a:r>
              <a:rPr lang="en-GB" dirty="0"/>
              <a:t>Research Topic, direction of research and methodology</a:t>
            </a:r>
          </a:p>
          <a:p>
            <a:r>
              <a:rPr lang="en-GB" dirty="0"/>
              <a:t>Identifying the researcher’s needs and the professor’s working methods 2</a:t>
            </a:r>
          </a:p>
          <a:p>
            <a:r>
              <a:rPr lang="en-GB" dirty="0"/>
              <a:t>Frequency of online meetings, email communication and timings for response to email’s &amp; length of meetings </a:t>
            </a:r>
          </a:p>
          <a:p>
            <a:r>
              <a:rPr lang="en-GB" dirty="0"/>
              <a:t>Deadlines and submission of work as set by schedule</a:t>
            </a:r>
          </a:p>
          <a:p>
            <a:r>
              <a:rPr lang="en-GB" dirty="0"/>
              <a:t>Timing for feedback &amp; actions </a:t>
            </a:r>
          </a:p>
          <a:p>
            <a:r>
              <a:rPr lang="en-GB" dirty="0"/>
              <a:t>WORKING WITH NOT FOR!</a:t>
            </a:r>
          </a:p>
        </p:txBody>
      </p:sp>
    </p:spTree>
    <p:extLst>
      <p:ext uri="{BB962C8B-B14F-4D97-AF65-F5344CB8AC3E}">
        <p14:creationId xmlns:p14="http://schemas.microsoft.com/office/powerpoint/2010/main" val="26487252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65FE3-C5CB-43F8-B441-D6CCB08B2E18}"/>
              </a:ext>
            </a:extLst>
          </p:cNvPr>
          <p:cNvSpPr>
            <a:spLocks noGrp="1"/>
          </p:cNvSpPr>
          <p:nvPr>
            <p:ph type="title"/>
          </p:nvPr>
        </p:nvSpPr>
        <p:spPr>
          <a:xfrm>
            <a:off x="609600" y="274638"/>
            <a:ext cx="10972800" cy="772766"/>
          </a:xfrm>
        </p:spPr>
        <p:txBody>
          <a:bodyPr/>
          <a:lstStyle/>
          <a:p>
            <a:pPr>
              <a:defRPr/>
            </a:pPr>
            <a:r>
              <a:rPr lang="en-GB" dirty="0">
                <a:solidFill>
                  <a:schemeClr val="tx1">
                    <a:lumMod val="95000"/>
                    <a:lumOff val="5000"/>
                  </a:schemeClr>
                </a:solidFill>
              </a:rPr>
              <a:t>Dissertation basics</a:t>
            </a:r>
          </a:p>
        </p:txBody>
      </p:sp>
      <p:sp>
        <p:nvSpPr>
          <p:cNvPr id="3" name="Content Placeholder 2">
            <a:extLst>
              <a:ext uri="{FF2B5EF4-FFF2-40B4-BE49-F238E27FC236}">
                <a16:creationId xmlns:a16="http://schemas.microsoft.com/office/drawing/2014/main" id="{0471D0B8-5328-4BE6-832E-8683F0339AAE}"/>
              </a:ext>
            </a:extLst>
          </p:cNvPr>
          <p:cNvSpPr>
            <a:spLocks noGrp="1"/>
          </p:cNvSpPr>
          <p:nvPr>
            <p:ph idx="1"/>
          </p:nvPr>
        </p:nvSpPr>
        <p:spPr>
          <a:xfrm>
            <a:off x="609600" y="1047404"/>
            <a:ext cx="10972800" cy="4469829"/>
          </a:xfrm>
        </p:spPr>
        <p:txBody>
          <a:bodyPr rtlCol="0">
            <a:normAutofit fontScale="92500" lnSpcReduction="10000"/>
          </a:bodyPr>
          <a:lstStyle/>
          <a:p>
            <a:pPr marL="91440" indent="-91440">
              <a:buClr>
                <a:schemeClr val="accent3"/>
              </a:buClr>
              <a:defRPr/>
            </a:pPr>
            <a:r>
              <a:rPr lang="en-GB" dirty="0">
                <a:solidFill>
                  <a:srgbClr val="000000"/>
                </a:solidFill>
              </a:rPr>
              <a:t>A substantial specialist body of research (15,000 words) instigated, developed and produced as a consequence of your own research initiative.</a:t>
            </a:r>
          </a:p>
          <a:p>
            <a:pPr marL="91440" indent="-91440">
              <a:buClr>
                <a:schemeClr val="accent3"/>
              </a:buClr>
              <a:defRPr/>
            </a:pPr>
            <a:r>
              <a:rPr lang="en-GB" dirty="0">
                <a:solidFill>
                  <a:srgbClr val="000000"/>
                </a:solidFill>
              </a:rPr>
              <a:t>Chapter 1 Introduction – Approx. 2,000 words 10%</a:t>
            </a:r>
          </a:p>
          <a:p>
            <a:pPr marL="91440" indent="-91440">
              <a:buClr>
                <a:schemeClr val="accent3"/>
              </a:buClr>
              <a:defRPr/>
            </a:pPr>
            <a:r>
              <a:rPr lang="en-GB" dirty="0">
                <a:solidFill>
                  <a:srgbClr val="000000"/>
                </a:solidFill>
              </a:rPr>
              <a:t>Chapter 2 Literature – Approx. 5,000-5,500 words 25%</a:t>
            </a:r>
          </a:p>
          <a:p>
            <a:pPr marL="91440" indent="-91440">
              <a:buClr>
                <a:schemeClr val="accent3"/>
              </a:buClr>
              <a:defRPr/>
            </a:pPr>
            <a:r>
              <a:rPr lang="en-GB" dirty="0">
                <a:solidFill>
                  <a:srgbClr val="000000"/>
                </a:solidFill>
              </a:rPr>
              <a:t>Chapter 3 Methodology – Approx. 2,500-3000 words 25%</a:t>
            </a:r>
          </a:p>
          <a:p>
            <a:pPr marL="91440" indent="-91440">
              <a:buClr>
                <a:schemeClr val="accent3"/>
              </a:buClr>
              <a:defRPr/>
            </a:pPr>
            <a:r>
              <a:rPr lang="en-GB" dirty="0">
                <a:solidFill>
                  <a:srgbClr val="000000"/>
                </a:solidFill>
              </a:rPr>
              <a:t>Chapter 4 Data analysis – Approx. 3,000-4,000 words 25%</a:t>
            </a:r>
          </a:p>
          <a:p>
            <a:pPr marL="91440" indent="-91440">
              <a:buClr>
                <a:schemeClr val="accent3"/>
              </a:buClr>
              <a:defRPr/>
            </a:pPr>
            <a:r>
              <a:rPr lang="en-GB" dirty="0">
                <a:solidFill>
                  <a:srgbClr val="000000"/>
                </a:solidFill>
              </a:rPr>
              <a:t>Chapter 5 Conclusion – Approx. 2,000 words 15%</a:t>
            </a:r>
          </a:p>
          <a:p>
            <a:pPr marL="91440" indent="-91440">
              <a:buClr>
                <a:schemeClr val="accent3"/>
              </a:buClr>
              <a:defRPr/>
            </a:pPr>
            <a:r>
              <a:rPr lang="en-GB" dirty="0">
                <a:solidFill>
                  <a:srgbClr val="000000"/>
                </a:solidFill>
              </a:rPr>
              <a:t>Total – Approx. 15,000 words</a:t>
            </a:r>
          </a:p>
          <a:p>
            <a:pPr marL="91440" indent="-91440">
              <a:buClr>
                <a:schemeClr val="accent3"/>
              </a:buClr>
              <a:defRPr/>
            </a:pPr>
            <a:endParaRPr lang="en-GB" dirty="0">
              <a:solidFill>
                <a:srgbClr val="000000"/>
              </a:solidFill>
            </a:endParaRPr>
          </a:p>
          <a:p>
            <a:pPr marL="91440" indent="-91440">
              <a:buClr>
                <a:schemeClr val="accent3"/>
              </a:buClr>
              <a:defRPr/>
            </a:pP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F7002-0E43-493F-9C8C-6F28E71E505A}"/>
              </a:ext>
            </a:extLst>
          </p:cNvPr>
          <p:cNvSpPr>
            <a:spLocks noGrp="1"/>
          </p:cNvSpPr>
          <p:nvPr>
            <p:ph type="title"/>
          </p:nvPr>
        </p:nvSpPr>
        <p:spPr>
          <a:xfrm>
            <a:off x="609600" y="274638"/>
            <a:ext cx="10972800" cy="598517"/>
          </a:xfrm>
        </p:spPr>
        <p:txBody>
          <a:bodyPr>
            <a:normAutofit fontScale="90000"/>
          </a:bodyPr>
          <a:lstStyle/>
          <a:p>
            <a:r>
              <a:rPr lang="en-GB" dirty="0"/>
              <a:t>Plan your time!!</a:t>
            </a:r>
          </a:p>
        </p:txBody>
      </p:sp>
      <p:pic>
        <p:nvPicPr>
          <p:cNvPr id="4" name="Content Placeholder 3">
            <a:extLst>
              <a:ext uri="{FF2B5EF4-FFF2-40B4-BE49-F238E27FC236}">
                <a16:creationId xmlns:a16="http://schemas.microsoft.com/office/drawing/2014/main" id="{BB31AA0A-13EA-48CC-8447-B6E3B213C4B1}"/>
              </a:ext>
            </a:extLst>
          </p:cNvPr>
          <p:cNvPicPr>
            <a:picLocks noGrp="1" noChangeAspect="1"/>
          </p:cNvPicPr>
          <p:nvPr>
            <p:ph idx="1"/>
          </p:nvPr>
        </p:nvPicPr>
        <p:blipFill>
          <a:blip r:embed="rId3"/>
          <a:stretch>
            <a:fillRect/>
          </a:stretch>
        </p:blipFill>
        <p:spPr>
          <a:xfrm>
            <a:off x="920538" y="873156"/>
            <a:ext cx="10661862" cy="4629870"/>
          </a:xfrm>
          <a:prstGeom prst="rect">
            <a:avLst/>
          </a:prstGeom>
        </p:spPr>
      </p:pic>
    </p:spTree>
    <p:extLst>
      <p:ext uri="{BB962C8B-B14F-4D97-AF65-F5344CB8AC3E}">
        <p14:creationId xmlns:p14="http://schemas.microsoft.com/office/powerpoint/2010/main" val="4189363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30CC8-C19A-4272-B420-D1072566929F}"/>
              </a:ext>
            </a:extLst>
          </p:cNvPr>
          <p:cNvSpPr>
            <a:spLocks noGrp="1"/>
          </p:cNvSpPr>
          <p:nvPr>
            <p:ph type="title"/>
          </p:nvPr>
        </p:nvSpPr>
        <p:spPr/>
        <p:txBody>
          <a:bodyPr/>
          <a:lstStyle/>
          <a:p>
            <a:r>
              <a:rPr lang="en-GB" dirty="0"/>
              <a:t>Dissertation Title</a:t>
            </a:r>
          </a:p>
        </p:txBody>
      </p:sp>
      <p:sp>
        <p:nvSpPr>
          <p:cNvPr id="3" name="Content Placeholder 2">
            <a:extLst>
              <a:ext uri="{FF2B5EF4-FFF2-40B4-BE49-F238E27FC236}">
                <a16:creationId xmlns:a16="http://schemas.microsoft.com/office/drawing/2014/main" id="{B11089FC-0399-475B-B7B7-7E25CD230E53}"/>
              </a:ext>
            </a:extLst>
          </p:cNvPr>
          <p:cNvSpPr>
            <a:spLocks noGrp="1"/>
          </p:cNvSpPr>
          <p:nvPr>
            <p:ph idx="1"/>
          </p:nvPr>
        </p:nvSpPr>
        <p:spPr>
          <a:xfrm>
            <a:off x="609600" y="1263535"/>
            <a:ext cx="10972800" cy="4253698"/>
          </a:xfrm>
        </p:spPr>
        <p:txBody>
          <a:bodyPr/>
          <a:lstStyle/>
          <a:p>
            <a:r>
              <a:rPr lang="en-GB" dirty="0"/>
              <a:t>Getting it Right:</a:t>
            </a:r>
          </a:p>
          <a:p>
            <a:r>
              <a:rPr lang="en-GB" dirty="0"/>
              <a:t>Yes you want an interest in your chosen area</a:t>
            </a:r>
          </a:p>
          <a:p>
            <a:r>
              <a:rPr lang="en-GB" dirty="0"/>
              <a:t>Also want to create a gateway to employers</a:t>
            </a:r>
          </a:p>
          <a:p>
            <a:r>
              <a:rPr lang="en-GB" dirty="0"/>
              <a:t>Don’t give yourself a wide question – narrow it down</a:t>
            </a:r>
          </a:p>
          <a:p>
            <a:r>
              <a:rPr lang="en-GB" dirty="0"/>
              <a:t>Consider recent topics</a:t>
            </a:r>
          </a:p>
          <a:p>
            <a:r>
              <a:rPr lang="en-GB" dirty="0"/>
              <a:t>You might change the area as you investigate your subject</a:t>
            </a:r>
          </a:p>
        </p:txBody>
      </p:sp>
    </p:spTree>
    <p:extLst>
      <p:ext uri="{BB962C8B-B14F-4D97-AF65-F5344CB8AC3E}">
        <p14:creationId xmlns:p14="http://schemas.microsoft.com/office/powerpoint/2010/main" val="3115102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8A495-2990-4E41-B0B7-85BCF3ACD1B3}"/>
              </a:ext>
            </a:extLst>
          </p:cNvPr>
          <p:cNvSpPr>
            <a:spLocks noGrp="1"/>
          </p:cNvSpPr>
          <p:nvPr>
            <p:ph type="title"/>
          </p:nvPr>
        </p:nvSpPr>
        <p:spPr/>
        <p:txBody>
          <a:bodyPr/>
          <a:lstStyle/>
          <a:p>
            <a:r>
              <a:rPr lang="en-GB" dirty="0"/>
              <a:t>TO LOOK AT </a:t>
            </a:r>
          </a:p>
        </p:txBody>
      </p:sp>
      <p:sp>
        <p:nvSpPr>
          <p:cNvPr id="3" name="Content Placeholder 2">
            <a:extLst>
              <a:ext uri="{FF2B5EF4-FFF2-40B4-BE49-F238E27FC236}">
                <a16:creationId xmlns:a16="http://schemas.microsoft.com/office/drawing/2014/main" id="{B5CFC734-16FE-486B-8B21-4D00A8EAF8EA}"/>
              </a:ext>
            </a:extLst>
          </p:cNvPr>
          <p:cNvSpPr>
            <a:spLocks noGrp="1"/>
          </p:cNvSpPr>
          <p:nvPr>
            <p:ph idx="1"/>
          </p:nvPr>
        </p:nvSpPr>
        <p:spPr/>
        <p:txBody>
          <a:bodyPr/>
          <a:lstStyle/>
          <a:p>
            <a:r>
              <a:rPr lang="en-GB" dirty="0">
                <a:hlinkClick r:id="rId2"/>
              </a:rPr>
              <a:t>https://www.youtube.com/watch?v=1O_Go1KzAyE&amp;t=145s</a:t>
            </a:r>
            <a:endParaRPr lang="en-GB" dirty="0"/>
          </a:p>
          <a:p>
            <a:r>
              <a:rPr lang="en-GB" dirty="0">
                <a:hlinkClick r:id="rId3"/>
              </a:rPr>
              <a:t>https://www.rlf.org.uk/resources/what-is-a-dissertation-how-is-it-different-from-an-essay/</a:t>
            </a:r>
            <a:endParaRPr lang="en-GB" dirty="0"/>
          </a:p>
          <a:p>
            <a:r>
              <a:rPr lang="en-GB" dirty="0">
                <a:hlinkClick r:id="rId4"/>
              </a:rPr>
              <a:t>https://www.youtube.com/watch?v=lw8HPXJP1VA</a:t>
            </a:r>
            <a:endParaRPr lang="en-GB" dirty="0"/>
          </a:p>
        </p:txBody>
      </p:sp>
    </p:spTree>
    <p:extLst>
      <p:ext uri="{BB962C8B-B14F-4D97-AF65-F5344CB8AC3E}">
        <p14:creationId xmlns:p14="http://schemas.microsoft.com/office/powerpoint/2010/main" val="10719352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09D9A-7151-48AB-8A0E-37C35DFFD889}"/>
              </a:ext>
            </a:extLst>
          </p:cNvPr>
          <p:cNvSpPr>
            <a:spLocks noGrp="1"/>
          </p:cNvSpPr>
          <p:nvPr>
            <p:ph type="title"/>
          </p:nvPr>
        </p:nvSpPr>
        <p:spPr>
          <a:xfrm>
            <a:off x="609600" y="274638"/>
            <a:ext cx="10972800" cy="789391"/>
          </a:xfrm>
        </p:spPr>
        <p:txBody>
          <a:bodyPr/>
          <a:lstStyle/>
          <a:p>
            <a:r>
              <a:rPr lang="en-GB" dirty="0"/>
              <a:t>Reading</a:t>
            </a:r>
          </a:p>
        </p:txBody>
      </p:sp>
      <p:sp>
        <p:nvSpPr>
          <p:cNvPr id="3" name="Content Placeholder 2">
            <a:extLst>
              <a:ext uri="{FF2B5EF4-FFF2-40B4-BE49-F238E27FC236}">
                <a16:creationId xmlns:a16="http://schemas.microsoft.com/office/drawing/2014/main" id="{4A284B15-A27B-45BC-A04E-35246AAD3D92}"/>
              </a:ext>
            </a:extLst>
          </p:cNvPr>
          <p:cNvSpPr>
            <a:spLocks noGrp="1"/>
          </p:cNvSpPr>
          <p:nvPr>
            <p:ph idx="1"/>
          </p:nvPr>
        </p:nvSpPr>
        <p:spPr>
          <a:xfrm>
            <a:off x="609600" y="1064029"/>
            <a:ext cx="10972800" cy="4453204"/>
          </a:xfrm>
        </p:spPr>
        <p:txBody>
          <a:bodyPr>
            <a:normAutofit lnSpcReduction="10000"/>
          </a:bodyPr>
          <a:lstStyle/>
          <a:p>
            <a:r>
              <a:rPr lang="en-GB" dirty="0" err="1"/>
              <a:t>Biggam</a:t>
            </a:r>
            <a:r>
              <a:rPr lang="en-GB" dirty="0"/>
              <a:t>, John (2011) </a:t>
            </a:r>
            <a:r>
              <a:rPr lang="en-GB" i="1" dirty="0"/>
              <a:t>Succeeding with Your Master's Dissertation a Step-by-step Handbook</a:t>
            </a:r>
            <a:r>
              <a:rPr lang="en-GB" dirty="0"/>
              <a:t>. 2nd ed. Maidenhead, England.</a:t>
            </a:r>
          </a:p>
          <a:p>
            <a:r>
              <a:rPr lang="en-GB" dirty="0"/>
              <a:t>Strachan, R. Rowena, M. and Grierson, H. "A Web-Based Tool for Dissertation Writing." </a:t>
            </a:r>
            <a:r>
              <a:rPr lang="en-GB" i="1" dirty="0"/>
              <a:t>British Journal of Educational Technology</a:t>
            </a:r>
            <a:r>
              <a:rPr lang="en-GB" dirty="0"/>
              <a:t> 35.3 (2004): 369-375. Web.</a:t>
            </a:r>
          </a:p>
          <a:p>
            <a:r>
              <a:rPr lang="en-GB" dirty="0"/>
              <a:t>Murray, N., &amp; Hughes, G. </a:t>
            </a:r>
            <a:r>
              <a:rPr lang="en-GB" i="1" dirty="0"/>
              <a:t>Writing up Your University Assignments and Research Projects : A Practical Handbook</a:t>
            </a:r>
            <a:r>
              <a:rPr lang="en-GB" dirty="0"/>
              <a:t>. Maidenhead: McGraw-Hill</a:t>
            </a:r>
          </a:p>
        </p:txBody>
      </p:sp>
    </p:spTree>
    <p:extLst>
      <p:ext uri="{BB962C8B-B14F-4D97-AF65-F5344CB8AC3E}">
        <p14:creationId xmlns:p14="http://schemas.microsoft.com/office/powerpoint/2010/main" val="3222933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0F509-7332-40DD-A9A4-EA6963BA0417}"/>
              </a:ext>
            </a:extLst>
          </p:cNvPr>
          <p:cNvSpPr>
            <a:spLocks noGrp="1"/>
          </p:cNvSpPr>
          <p:nvPr>
            <p:ph type="title"/>
          </p:nvPr>
        </p:nvSpPr>
        <p:spPr>
          <a:xfrm>
            <a:off x="609600" y="274638"/>
            <a:ext cx="10972800" cy="639762"/>
          </a:xfrm>
        </p:spPr>
        <p:txBody>
          <a:bodyPr>
            <a:normAutofit fontScale="90000"/>
          </a:bodyPr>
          <a:lstStyle/>
          <a:p>
            <a:r>
              <a:rPr lang="en-GB" dirty="0"/>
              <a:t>Reading</a:t>
            </a:r>
          </a:p>
        </p:txBody>
      </p:sp>
      <p:sp>
        <p:nvSpPr>
          <p:cNvPr id="3" name="Content Placeholder 2">
            <a:extLst>
              <a:ext uri="{FF2B5EF4-FFF2-40B4-BE49-F238E27FC236}">
                <a16:creationId xmlns:a16="http://schemas.microsoft.com/office/drawing/2014/main" id="{8646A96E-4699-4696-B623-42A5F38FFFCC}"/>
              </a:ext>
            </a:extLst>
          </p:cNvPr>
          <p:cNvSpPr>
            <a:spLocks noGrp="1"/>
          </p:cNvSpPr>
          <p:nvPr>
            <p:ph idx="1"/>
          </p:nvPr>
        </p:nvSpPr>
        <p:spPr>
          <a:xfrm>
            <a:off x="609600" y="1180407"/>
            <a:ext cx="10972800" cy="4336826"/>
          </a:xfrm>
        </p:spPr>
        <p:txBody>
          <a:bodyPr/>
          <a:lstStyle/>
          <a:p>
            <a:r>
              <a:rPr lang="en-GB" dirty="0"/>
              <a:t>Sage Publication Website-  </a:t>
            </a:r>
            <a:r>
              <a:rPr lang="en-GB" dirty="0">
                <a:hlinkClick r:id="rId3"/>
              </a:rPr>
              <a:t>https://uk.sagepub.com/en-gb/eur/home</a:t>
            </a:r>
            <a:r>
              <a:rPr lang="en-GB" dirty="0"/>
              <a:t> link to the page. You may have to register but there will be student study support. Free to use unless you buy any books. Link to their dissertation books </a:t>
            </a:r>
            <a:r>
              <a:rPr lang="en-GB" dirty="0">
                <a:hlinkClick r:id="rId4"/>
              </a:rPr>
              <a:t>https://uk.sagepub.com/en-gb/eur/product/dissertation</a:t>
            </a:r>
            <a:endParaRPr lang="en-GB" dirty="0"/>
          </a:p>
        </p:txBody>
      </p:sp>
    </p:spTree>
    <p:extLst>
      <p:ext uri="{BB962C8B-B14F-4D97-AF65-F5344CB8AC3E}">
        <p14:creationId xmlns:p14="http://schemas.microsoft.com/office/powerpoint/2010/main" val="348916799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BFBD821-9D18-49BE-811D-4183D0DBA730}">
  <ds:schemaRefs>
    <ds:schemaRef ds:uri="http://schemas.microsoft.com/sharepoint/v3/contenttype/forms"/>
  </ds:schemaRefs>
</ds:datastoreItem>
</file>

<file path=customXml/itemProps2.xml><?xml version="1.0" encoding="utf-8"?>
<ds:datastoreItem xmlns:ds="http://schemas.openxmlformats.org/officeDocument/2006/customXml" ds:itemID="{01DE486B-C0BB-410E-B11B-508E5785BF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4612574-CA8B-4941-9D3D-113D2C82FCBF}">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d25a739-d205-4a8f-b117-2566f909cb60"/>
    <ds:schemaRef ds:uri="http://purl.org/dc/elements/1.1/"/>
    <ds:schemaRef ds:uri="http://schemas.microsoft.com/office/2006/metadata/properties"/>
    <ds:schemaRef ds:uri="58f7e881-cc1d-4294-8008-c54da3573a5f"/>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3118</TotalTime>
  <Words>868</Words>
  <Application>Microsoft Office PowerPoint</Application>
  <PresentationFormat>Widescreen</PresentationFormat>
  <Paragraphs>79</Paragraphs>
  <Slides>13</Slides>
  <Notes>4</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20140311PresentationUWTSDTemplate</vt:lpstr>
      <vt:lpstr>Criminal Justice &amp; Policing  Dissertation BMCJ 7004  </vt:lpstr>
      <vt:lpstr>What is a "Dissertation"?</vt:lpstr>
      <vt:lpstr>What is a "Dissertation"?</vt:lpstr>
      <vt:lpstr>Dissertation</vt:lpstr>
      <vt:lpstr>Important!</vt:lpstr>
      <vt:lpstr>Important Details </vt:lpstr>
      <vt:lpstr>Supervisors </vt:lpstr>
      <vt:lpstr>Dissertation basics</vt:lpstr>
      <vt:lpstr>Plan your time!!</vt:lpstr>
      <vt:lpstr>Dissertation Title</vt:lpstr>
      <vt:lpstr>TO LOOK AT </vt:lpstr>
      <vt:lpstr>Reading</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wynne jones</dc:creator>
  <cp:lastModifiedBy>Jane Thomas</cp:lastModifiedBy>
  <cp:revision>70</cp:revision>
  <cp:lastPrinted>2015-10-05T07:00:29Z</cp:lastPrinted>
  <dcterms:created xsi:type="dcterms:W3CDTF">2015-10-03T14:19:21Z</dcterms:created>
  <dcterms:modified xsi:type="dcterms:W3CDTF">2022-05-20T11:49:51Z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