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5"/>
    <p:sldMasterId id="2147483721" r:id="rId6"/>
  </p:sldMasterIdLst>
  <p:notesMasterIdLst>
    <p:notesMasterId r:id="rId30"/>
  </p:notesMasterIdLst>
  <p:handoutMasterIdLst>
    <p:handoutMasterId r:id="rId31"/>
  </p:handoutMasterIdLst>
  <p:sldIdLst>
    <p:sldId id="289" r:id="rId7"/>
    <p:sldId id="264" r:id="rId8"/>
    <p:sldId id="265" r:id="rId9"/>
    <p:sldId id="274" r:id="rId10"/>
    <p:sldId id="266" r:id="rId11"/>
    <p:sldId id="285" r:id="rId12"/>
    <p:sldId id="287" r:id="rId13"/>
    <p:sldId id="267" r:id="rId14"/>
    <p:sldId id="268" r:id="rId15"/>
    <p:sldId id="269" r:id="rId16"/>
    <p:sldId id="270" r:id="rId17"/>
    <p:sldId id="278" r:id="rId18"/>
    <p:sldId id="271" r:id="rId19"/>
    <p:sldId id="279" r:id="rId20"/>
    <p:sldId id="275" r:id="rId21"/>
    <p:sldId id="276" r:id="rId22"/>
    <p:sldId id="280" r:id="rId23"/>
    <p:sldId id="281" r:id="rId24"/>
    <p:sldId id="272" r:id="rId25"/>
    <p:sldId id="282" r:id="rId26"/>
    <p:sldId id="286" r:id="rId27"/>
    <p:sldId id="284" r:id="rId28"/>
    <p:sldId id="258" r:id="rId29"/>
  </p:sldIdLst>
  <p:sldSz cx="9144000" cy="5143500" type="screen16x9"/>
  <p:notesSz cx="6797675" cy="9928225"/>
  <p:defaultTextStyle>
    <a:defPPr>
      <a:defRPr lang="en-GB"/>
    </a:defPPr>
    <a:lvl1pPr algn="l" defTabSz="851942" rtl="0" fontAlgn="base">
      <a:spcBef>
        <a:spcPct val="0"/>
      </a:spcBef>
      <a:spcAft>
        <a:spcPct val="0"/>
      </a:spcAft>
      <a:defRPr sz="1700" kern="1200">
        <a:solidFill>
          <a:schemeClr val="tx1"/>
        </a:solidFill>
        <a:latin typeface="Arial" charset="0"/>
        <a:ea typeface="+mn-ea"/>
        <a:cs typeface="+mn-cs"/>
      </a:defRPr>
    </a:lvl1pPr>
    <a:lvl2pPr marL="425178" indent="31731" algn="l" defTabSz="851942" rtl="0" fontAlgn="base">
      <a:spcBef>
        <a:spcPct val="0"/>
      </a:spcBef>
      <a:spcAft>
        <a:spcPct val="0"/>
      </a:spcAft>
      <a:defRPr sz="1700" kern="1200">
        <a:solidFill>
          <a:schemeClr val="tx1"/>
        </a:solidFill>
        <a:latin typeface="Arial" charset="0"/>
        <a:ea typeface="+mn-ea"/>
        <a:cs typeface="+mn-cs"/>
      </a:defRPr>
    </a:lvl2pPr>
    <a:lvl3pPr marL="851942" indent="61873" algn="l" defTabSz="851942" rtl="0" fontAlgn="base">
      <a:spcBef>
        <a:spcPct val="0"/>
      </a:spcBef>
      <a:spcAft>
        <a:spcPct val="0"/>
      </a:spcAft>
      <a:defRPr sz="1700" kern="1200">
        <a:solidFill>
          <a:schemeClr val="tx1"/>
        </a:solidFill>
        <a:latin typeface="Arial" charset="0"/>
        <a:ea typeface="+mn-ea"/>
        <a:cs typeface="+mn-cs"/>
      </a:defRPr>
    </a:lvl3pPr>
    <a:lvl4pPr marL="1278703" indent="92016" algn="l" defTabSz="851942" rtl="0" fontAlgn="base">
      <a:spcBef>
        <a:spcPct val="0"/>
      </a:spcBef>
      <a:spcAft>
        <a:spcPct val="0"/>
      </a:spcAft>
      <a:defRPr sz="1700" kern="1200">
        <a:solidFill>
          <a:schemeClr val="tx1"/>
        </a:solidFill>
        <a:latin typeface="Arial" charset="0"/>
        <a:ea typeface="+mn-ea"/>
        <a:cs typeface="+mn-cs"/>
      </a:defRPr>
    </a:lvl4pPr>
    <a:lvl5pPr marL="1705470" indent="122159" algn="l" defTabSz="851942" rtl="0" fontAlgn="base">
      <a:spcBef>
        <a:spcPct val="0"/>
      </a:spcBef>
      <a:spcAft>
        <a:spcPct val="0"/>
      </a:spcAft>
      <a:defRPr sz="1700" kern="1200">
        <a:solidFill>
          <a:schemeClr val="tx1"/>
        </a:solidFill>
        <a:latin typeface="Arial" charset="0"/>
        <a:ea typeface="+mn-ea"/>
        <a:cs typeface="+mn-cs"/>
      </a:defRPr>
    </a:lvl5pPr>
    <a:lvl6pPr marL="2284536" algn="l" defTabSz="913814" rtl="0" eaLnBrk="1" latinLnBrk="0" hangingPunct="1">
      <a:defRPr sz="1700" kern="1200">
        <a:solidFill>
          <a:schemeClr val="tx1"/>
        </a:solidFill>
        <a:latin typeface="Arial" charset="0"/>
        <a:ea typeface="+mn-ea"/>
        <a:cs typeface="+mn-cs"/>
      </a:defRPr>
    </a:lvl6pPr>
    <a:lvl7pPr marL="2741442" algn="l" defTabSz="913814" rtl="0" eaLnBrk="1" latinLnBrk="0" hangingPunct="1">
      <a:defRPr sz="1700" kern="1200">
        <a:solidFill>
          <a:schemeClr val="tx1"/>
        </a:solidFill>
        <a:latin typeface="Arial" charset="0"/>
        <a:ea typeface="+mn-ea"/>
        <a:cs typeface="+mn-cs"/>
      </a:defRPr>
    </a:lvl7pPr>
    <a:lvl8pPr marL="3198350" algn="l" defTabSz="913814" rtl="0" eaLnBrk="1" latinLnBrk="0" hangingPunct="1">
      <a:defRPr sz="1700" kern="1200">
        <a:solidFill>
          <a:schemeClr val="tx1"/>
        </a:solidFill>
        <a:latin typeface="Arial" charset="0"/>
        <a:ea typeface="+mn-ea"/>
        <a:cs typeface="+mn-cs"/>
      </a:defRPr>
    </a:lvl8pPr>
    <a:lvl9pPr marL="3655257" algn="l" defTabSz="913814" rtl="0" eaLnBrk="1" latinLnBrk="0" hangingPunct="1">
      <a:defRPr sz="17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8E52EB3-C8A1-45DD-8755-F92B7B5455BE}">
          <p14:sldIdLst>
            <p14:sldId id="289"/>
            <p14:sldId id="264"/>
            <p14:sldId id="265"/>
            <p14:sldId id="274"/>
            <p14:sldId id="266"/>
            <p14:sldId id="285"/>
            <p14:sldId id="287"/>
            <p14:sldId id="267"/>
            <p14:sldId id="268"/>
            <p14:sldId id="269"/>
            <p14:sldId id="270"/>
            <p14:sldId id="278"/>
            <p14:sldId id="271"/>
            <p14:sldId id="279"/>
            <p14:sldId id="275"/>
            <p14:sldId id="276"/>
            <p14:sldId id="280"/>
            <p14:sldId id="281"/>
            <p14:sldId id="272"/>
            <p14:sldId id="282"/>
            <p14:sldId id="286"/>
            <p14:sldId id="284"/>
            <p14:sldId id="25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041" userDrawn="1">
          <p15:clr>
            <a:srgbClr val="A4A3A4"/>
          </p15:clr>
        </p15:guide>
        <p15:guide id="2" pos="2721" userDrawn="1">
          <p15:clr>
            <a:srgbClr val="A4A3A4"/>
          </p15:clr>
        </p15:guide>
        <p15:guide id="3" orient="horz" pos="1620" userDrawn="1">
          <p15:clr>
            <a:srgbClr val="A4A3A4"/>
          </p15:clr>
        </p15:guide>
        <p15:guide id="4" pos="287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5B74"/>
    <a:srgbClr val="DFBC4C"/>
    <a:srgbClr val="E0BC4C"/>
    <a:srgbClr val="023B59"/>
    <a:srgbClr val="FDDD3E"/>
    <a:srgbClr val="13022D"/>
    <a:srgbClr val="120228"/>
    <a:srgbClr val="14022E"/>
    <a:srgbClr val="0000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332" autoAdjust="0"/>
  </p:normalViewPr>
  <p:slideViewPr>
    <p:cSldViewPr snapToObjects="1">
      <p:cViewPr varScale="1">
        <p:scale>
          <a:sx n="111" d="100"/>
          <a:sy n="111" d="100"/>
        </p:scale>
        <p:origin x="662" y="67"/>
      </p:cViewPr>
      <p:guideLst>
        <p:guide orient="horz" pos="2041"/>
        <p:guide pos="2721"/>
        <p:guide orient="horz" pos="1620"/>
        <p:guide pos="2879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Objects="1">
      <p:cViewPr varScale="1">
        <p:scale>
          <a:sx n="49" d="100"/>
          <a:sy n="49" d="100"/>
        </p:scale>
        <p:origin x="2406" y="4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2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handoutMaster" Target="handoutMasters/handoutMaster1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en-GB"/>
              <a:t>Uncontrolled copy when printed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EBD1747-407F-43EF-BC75-4B6CAFD225D7}" type="datetime1">
              <a:rPr lang="en-GB" smtClean="0"/>
              <a:t>19/04/2024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9AD9203-612B-4DA4-921D-5039DF7F7E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9111"/>
      </p:ext>
    </p:extLst>
  </p:cSld>
  <p:clrMap bg1="lt1" tx1="dk1" bg2="lt2" tx2="dk2" accent1="accent1" accent2="accent2" accent3="accent3" accent4="accent4" accent5="accent5" accent6="accent6" hlink="hlink" folHlink="folHlink"/>
  <p:hf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en-GB"/>
              <a:t>Uncontrolled copy when printed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95338" y="742950"/>
            <a:ext cx="5207000" cy="2930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282575" y="3870325"/>
            <a:ext cx="6232525" cy="531336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defTabSz="853318" fontAlgn="auto">
              <a:spcBef>
                <a:spcPts val="0"/>
              </a:spcBef>
              <a:spcAft>
                <a:spcPts val="0"/>
              </a:spcAft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6AC03C9E-463D-47B2-8BF7-CCC2C082E4A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116230"/>
      </p:ext>
    </p:extLst>
  </p:cSld>
  <p:clrMap bg1="lt1" tx1="dk1" bg2="lt2" tx2="dk2" accent1="accent1" accent2="accent2" accent3="accent3" accent4="accent4" accent5="accent5" accent6="accent6" hlink="hlink" folHlink="folHlink"/>
  <p:hf/>
  <p:notesStyle>
    <a:lvl1pPr algn="l" defTabSz="851942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25178" algn="l" defTabSz="851942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851942" algn="l" defTabSz="851942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278703" algn="l" defTabSz="851942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705470" algn="l" defTabSz="851942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131928" algn="l" defTabSz="85277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6pPr>
    <a:lvl7pPr marL="2558312" algn="l" defTabSz="85277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7pPr>
    <a:lvl8pPr marL="2984699" algn="l" defTabSz="85277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8pPr>
    <a:lvl9pPr marL="3411085" algn="l" defTabSz="85277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7C69F3-97A5-40F1-B333-76E32AD3241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0022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RL 83 </a:t>
            </a:r>
            <a:r>
              <a:rPr lang="en-GB" dirty="0" err="1" smtClean="0"/>
              <a:t>Blindiside</a:t>
            </a:r>
            <a:r>
              <a:rPr lang="en-GB" dirty="0" smtClean="0"/>
              <a:t> rocket.</a:t>
            </a:r>
            <a:r>
              <a:rPr lang="en-GB" baseline="0" dirty="0" smtClean="0"/>
              <a:t> Anti-tank weapon. Origin – Belgium</a:t>
            </a:r>
            <a:r>
              <a:rPr lang="en-GB" baseline="0" dirty="0" smtClean="0"/>
              <a:t>.</a:t>
            </a:r>
            <a:endParaRPr lang="en-GB" dirty="0" smtClean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65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Munroe effect NOT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Misnay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Charden</a:t>
            </a:r>
            <a:r>
              <a:rPr lang="en-GB" baseline="0" dirty="0" smtClean="0"/>
              <a:t>. </a:t>
            </a:r>
            <a:r>
              <a:rPr lang="en-GB" baseline="0" dirty="0" smtClean="0"/>
              <a:t>Copper is usually C109, low </a:t>
            </a:r>
            <a:r>
              <a:rPr lang="en-GB" baseline="0" dirty="0" err="1" smtClean="0"/>
              <a:t>phos</a:t>
            </a:r>
            <a:r>
              <a:rPr lang="en-GB" baseline="0" dirty="0" smtClean="0"/>
              <a:t> oxygen free.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663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Vulcan produced by Alford Technologies.</a:t>
            </a:r>
            <a:r>
              <a:rPr lang="en-GB" baseline="0" dirty="0" smtClean="0"/>
              <a:t> Can be used with 10g – 50g of PE.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699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Finite </a:t>
            </a:r>
            <a:r>
              <a:rPr lang="en-GB" dirty="0" smtClean="0"/>
              <a:t>element</a:t>
            </a:r>
            <a:r>
              <a:rPr lang="en-GB" baseline="0" dirty="0" smtClean="0"/>
              <a:t> analysis, particularly those involving shock interactions. 2D Vs 3D. 2D sims setup to mimic slice through of 3D.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364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Co-axial drift. Non linear. Imperfections cause drif</a:t>
            </a:r>
            <a:r>
              <a:rPr lang="en-GB" baseline="0" dirty="0" smtClean="0"/>
              <a:t>t from main firing axis. Less consistent.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9581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Talk about mesh, setup</a:t>
            </a:r>
            <a:r>
              <a:rPr lang="en-GB" baseline="0" dirty="0" smtClean="0"/>
              <a:t> etc.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1408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Explain</a:t>
            </a:r>
            <a:r>
              <a:rPr lang="en-GB" baseline="0" dirty="0" smtClean="0"/>
              <a:t> why it is simplified. </a:t>
            </a:r>
            <a:r>
              <a:rPr lang="en-GB" baseline="0" dirty="0" err="1" smtClean="0"/>
              <a:t>I.e</a:t>
            </a:r>
            <a:r>
              <a:rPr lang="en-GB" baseline="0" dirty="0" smtClean="0"/>
              <a:t> less interactions. Any change due to material properties.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1183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10 dyn/cm2 = 1Pa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2059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Copper vs Copper with acid treatment. Type </a:t>
            </a:r>
            <a:r>
              <a:rPr lang="en-GB" baseline="0" dirty="0" smtClean="0"/>
              <a:t>of copper used for shaped charges is oxygen free and low phosphorous. 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8274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±6% overall change with 2 % intervals. Experimental varies more than captured here. Fracture pressure is failure point.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2323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Each</a:t>
            </a:r>
            <a:r>
              <a:rPr lang="en-GB" baseline="0" dirty="0" smtClean="0"/>
              <a:t> shaped charge will have region of penetration 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275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±20% change with 10% intervals</a:t>
            </a:r>
            <a:r>
              <a:rPr lang="en-GB" baseline="0" dirty="0" smtClean="0"/>
              <a:t>. For this specific use case</a:t>
            </a:r>
            <a:r>
              <a:rPr lang="en-GB" baseline="0" dirty="0" smtClean="0"/>
              <a:t>. Beyond these </a:t>
            </a:r>
            <a:r>
              <a:rPr lang="en-GB" baseline="0" dirty="0" err="1" smtClean="0"/>
              <a:t>paramters</a:t>
            </a:r>
            <a:r>
              <a:rPr lang="en-GB" baseline="0" dirty="0" smtClean="0"/>
              <a:t> copper bounds exceeded.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5516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20% change</a:t>
            </a:r>
            <a:r>
              <a:rPr lang="en-GB" baseline="0" dirty="0" smtClean="0"/>
              <a:t> on yield stress. Elastic plastic response. 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6429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Temperature melt response</a:t>
            </a:r>
            <a:r>
              <a:rPr lang="en-GB" baseline="0" dirty="0" smtClean="0"/>
              <a:t>. Bound work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58303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Design</a:t>
            </a:r>
            <a:r>
              <a:rPr lang="en-GB" baseline="0" dirty="0" smtClean="0"/>
              <a:t> of experiments take a systematic approach to ensure all factors and responses are collected. Experiments all factors at once. 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63C7F269-31FF-49BB-A308-19E27FEE6816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6365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Uncontrolled copy when printed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D65CC634-661D-48D9-B6C7-CE0787AC0D64}" type="datetime1">
              <a:rPr lang="en-GB" smtClean="0"/>
              <a:t>19/04/2024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© Crown copyright 2020 Dstl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pPr>
              <a:defRPr/>
            </a:pPr>
            <a:fld id="{6AC03C9E-463D-47B2-8BF7-CCC2C082E4A8}" type="slidenum">
              <a:rPr lang="en-GB" smtClean="0"/>
              <a:pPr>
                <a:defRPr/>
              </a:pPr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519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4159990" y="2715394"/>
            <a:ext cx="824023" cy="0"/>
          </a:xfrm>
          <a:prstGeom prst="line">
            <a:avLst/>
          </a:prstGeom>
          <a:ln w="19050">
            <a:solidFill>
              <a:srgbClr val="DFBC4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-3967" y="2931790"/>
            <a:ext cx="9144000" cy="682352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180000" tIns="42639" rIns="180000" bIns="42639" numCol="1" rtlCol="0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None/>
              <a:defRPr lang="en-GB" sz="1400" spc="38" baseline="0" dirty="0">
                <a:solidFill>
                  <a:schemeClr val="tx1"/>
                </a:solidFill>
              </a:defRPr>
            </a:lvl1pPr>
          </a:lstStyle>
          <a:p>
            <a:pPr marL="171450" lvl="0" indent="-171450" algn="ctr" defTabSz="638957" fontAlgn="base">
              <a:lnSpc>
                <a:spcPct val="120000"/>
              </a:lnSpc>
              <a:spcBef>
                <a:spcPts val="225"/>
              </a:spcBef>
              <a:spcAft>
                <a:spcPct val="0"/>
              </a:spcAft>
              <a:buClr>
                <a:srgbClr val="C00000"/>
              </a:buClr>
            </a:pPr>
            <a:r>
              <a:rPr lang="en-US" smtClean="0"/>
              <a:t>Click to edit Master subtitle style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 bwMode="black">
          <a:xfrm>
            <a:off x="0" y="1638837"/>
            <a:ext cx="9144000" cy="916512"/>
          </a:xfrm>
        </p:spPr>
        <p:txBody>
          <a:bodyPr tIns="43200" rIns="360000" bIns="43200" anchor="b" anchorCtr="0">
            <a:normAutofit/>
          </a:bodyPr>
          <a:lstStyle>
            <a:lvl1pPr algn="ctr"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 bwMode="white">
          <a:xfrm>
            <a:off x="6804248" y="51542"/>
            <a:ext cx="2268000" cy="648000"/>
          </a:xfrm>
          <a:prstGeom prst="rect">
            <a:avLst/>
          </a:prstGeom>
          <a:solidFill>
            <a:srgbClr val="1302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120228"/>
              </a:solidFill>
            </a:endParaRPr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6810154" y="4895733"/>
            <a:ext cx="2057400" cy="211757"/>
          </a:xfrm>
        </p:spPr>
        <p:txBody>
          <a:bodyPr/>
          <a:lstStyle/>
          <a:p>
            <a:fld id="{41D5E06E-8463-49C0-8B6A-3B9E03BCC45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3" name="Date Placeholder 5"/>
          <p:cNvSpPr>
            <a:spLocks noGrp="1"/>
          </p:cNvSpPr>
          <p:nvPr>
            <p:ph type="dt" sz="half" idx="2"/>
          </p:nvPr>
        </p:nvSpPr>
        <p:spPr>
          <a:xfrm>
            <a:off x="6300192" y="4313337"/>
            <a:ext cx="2671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1B9E6D04-37F6-4D9D-99BF-58FDA71A092A}" type="datetime1">
              <a:rPr lang="en-GB" smtClean="0"/>
              <a:t>19/04/2024</a:t>
            </a:fld>
            <a:endParaRPr lang="en-GB" dirty="0"/>
          </a:p>
        </p:txBody>
      </p:sp>
      <p:grpSp>
        <p:nvGrpSpPr>
          <p:cNvPr id="15" name="Group 14"/>
          <p:cNvGrpSpPr/>
          <p:nvPr userDrawn="1"/>
        </p:nvGrpSpPr>
        <p:grpSpPr>
          <a:xfrm>
            <a:off x="0" y="0"/>
            <a:ext cx="9144000" cy="807744"/>
            <a:chOff x="0" y="0"/>
            <a:chExt cx="9144000" cy="807744"/>
          </a:xfrm>
        </p:grpSpPr>
        <p:pic>
          <p:nvPicPr>
            <p:cNvPr id="4" name="Picture 3"/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47700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1299"/>
            <a:stretch/>
          </p:blipFill>
          <p:spPr>
            <a:xfrm>
              <a:off x="0" y="631843"/>
              <a:ext cx="9144000" cy="17590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434427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Column Layou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1" y="1131591"/>
            <a:ext cx="3867151" cy="3239389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CLASSIFICATION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793" cy="810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5008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1620" userDrawn="1">
          <p15:clr>
            <a:srgbClr val="FBAE40"/>
          </p15:clr>
        </p15:guide>
        <p15:guide id="2" pos="2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1" y="1131591"/>
            <a:ext cx="8630716" cy="324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smtClean="0"/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GB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CLASSIFICATION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9439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 Content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131590"/>
            <a:ext cx="4140000" cy="324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42236" y="1131590"/>
            <a:ext cx="4140000" cy="324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CLASSIFICATION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9252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Picture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742236" y="1131589"/>
            <a:ext cx="4140000" cy="3240000"/>
          </a:xfrm>
        </p:spPr>
        <p:txBody>
          <a:bodyPr/>
          <a:lstStyle>
            <a:lvl1pPr marL="0" indent="0" algn="ctr">
              <a:buNone/>
              <a:defRPr sz="105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GB" dirty="0"/>
          </a:p>
        </p:txBody>
      </p:sp>
      <p:sp>
        <p:nvSpPr>
          <p:cNvPr id="22" name="Content Placeholder 2"/>
          <p:cNvSpPr>
            <a:spLocks noGrp="1"/>
          </p:cNvSpPr>
          <p:nvPr>
            <p:ph sz="half" idx="11"/>
          </p:nvPr>
        </p:nvSpPr>
        <p:spPr>
          <a:xfrm>
            <a:off x="251520" y="1131589"/>
            <a:ext cx="4140000" cy="324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GB" smtClean="0"/>
              <a:t>CLASSIFICATION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899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CLASSIFICATION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662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CLASSIFICATION</a:t>
            </a:r>
            <a:endParaRPr lang="en-GB"/>
          </a:p>
        </p:txBody>
      </p:sp>
      <p:sp>
        <p:nvSpPr>
          <p:cNvPr id="8" name="Picture Placeholder 2"/>
          <p:cNvSpPr>
            <a:spLocks noGrp="1"/>
          </p:cNvSpPr>
          <p:nvPr>
            <p:ph type="pic" idx="1" hasCustomPrompt="1"/>
          </p:nvPr>
        </p:nvSpPr>
        <p:spPr>
          <a:xfrm>
            <a:off x="0" y="758655"/>
            <a:ext cx="9144000" cy="4384843"/>
          </a:xfrm>
        </p:spPr>
        <p:txBody>
          <a:bodyPr rtlCol="0" anchor="t">
            <a:normAutofit/>
          </a:bodyPr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sz="900">
                <a:solidFill>
                  <a:schemeClr val="tx1"/>
                </a:solidFill>
              </a:defRPr>
            </a:lvl1pPr>
            <a:lvl2pPr marL="319789" indent="0">
              <a:buNone/>
              <a:defRPr sz="1950"/>
            </a:lvl2pPr>
            <a:lvl3pPr marL="639579" indent="0">
              <a:buNone/>
              <a:defRPr sz="1650"/>
            </a:lvl3pPr>
            <a:lvl4pPr marL="959368" indent="0">
              <a:buNone/>
              <a:defRPr sz="1425"/>
            </a:lvl4pPr>
            <a:lvl5pPr marL="1279157" indent="0">
              <a:buNone/>
              <a:defRPr sz="1425"/>
            </a:lvl5pPr>
            <a:lvl6pPr marL="1598946" indent="0">
              <a:buNone/>
              <a:defRPr sz="1425"/>
            </a:lvl6pPr>
            <a:lvl7pPr marL="1918734" indent="0">
              <a:buNone/>
              <a:defRPr sz="1425"/>
            </a:lvl7pPr>
            <a:lvl8pPr marL="2238524" indent="0">
              <a:buNone/>
              <a:defRPr sz="1425"/>
            </a:lvl8pPr>
            <a:lvl9pPr marL="2558314" indent="0">
              <a:buNone/>
              <a:defRPr sz="1425"/>
            </a:lvl9pPr>
          </a:lstStyle>
          <a:p>
            <a:pPr lvl="0"/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/>
            </a:r>
            <a:br>
              <a:rPr lang="en-US" noProof="0" dirty="0" smtClean="0"/>
            </a:br>
            <a:r>
              <a:rPr lang="en-US" noProof="0" dirty="0" smtClean="0"/>
              <a:t>Click icon to add picture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20" hasCustomPrompt="1"/>
          </p:nvPr>
        </p:nvSpPr>
        <p:spPr>
          <a:xfrm>
            <a:off x="251177" y="4396588"/>
            <a:ext cx="3384551" cy="193899"/>
          </a:xfrm>
        </p:spPr>
        <p:txBody>
          <a:bodyPr lIns="0" tIns="0" rIns="0" bIns="0" anchor="b" anchorCtr="0">
            <a:spAutoFit/>
          </a:bodyPr>
          <a:lstStyle>
            <a:lvl1pPr marL="162000" indent="-162000">
              <a:spcBef>
                <a:spcPts val="0"/>
              </a:spcBef>
              <a:buClr>
                <a:srgbClr val="C00000"/>
              </a:buClr>
              <a:buFont typeface="Wingdings" panose="05000000000000000000" pitchFamily="2" charset="2"/>
              <a:buChar char="§"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 smtClean="0"/>
              <a:t>Enter picture caption here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9693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CLASSIFICATION</a:t>
            </a:r>
            <a:endParaRPr lang="en-GB" dirty="0"/>
          </a:p>
        </p:txBody>
      </p:sp>
      <p:sp>
        <p:nvSpPr>
          <p:cNvPr id="8" name="Content Placeholder 8"/>
          <p:cNvSpPr>
            <a:spLocks noGrp="1"/>
          </p:cNvSpPr>
          <p:nvPr>
            <p:ph sz="quarter" idx="11"/>
          </p:nvPr>
        </p:nvSpPr>
        <p:spPr>
          <a:xfrm>
            <a:off x="251520" y="1117160"/>
            <a:ext cx="4320480" cy="162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2"/>
          </p:nvPr>
        </p:nvSpPr>
        <p:spPr>
          <a:xfrm>
            <a:off x="4573523" y="1117160"/>
            <a:ext cx="4320480" cy="162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10" name="Content Placeholder 8"/>
          <p:cNvSpPr>
            <a:spLocks noGrp="1"/>
          </p:cNvSpPr>
          <p:nvPr>
            <p:ph sz="quarter" idx="13"/>
          </p:nvPr>
        </p:nvSpPr>
        <p:spPr>
          <a:xfrm>
            <a:off x="4573523" y="2740208"/>
            <a:ext cx="4320480" cy="162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11" name="Content Placeholder 8"/>
          <p:cNvSpPr>
            <a:spLocks noGrp="1"/>
          </p:cNvSpPr>
          <p:nvPr>
            <p:ph sz="quarter" idx="14"/>
          </p:nvPr>
        </p:nvSpPr>
        <p:spPr>
          <a:xfrm>
            <a:off x="251520" y="2740208"/>
            <a:ext cx="4320480" cy="1620000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GB" dirty="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8491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P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CLASSIFICATION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8513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 Chart (Single Quadrant)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CLASSIFICATION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1"/>
          </p:nvPr>
        </p:nvSpPr>
        <p:spPr>
          <a:xfrm>
            <a:off x="734400" y="1131590"/>
            <a:ext cx="7675200" cy="3243428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>
            <a:lvl1pPr>
              <a:defRPr lang="en-US" smtClean="0"/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GB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460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 userDrawn="1"/>
        </p:nvSpPr>
        <p:spPr bwMode="white">
          <a:xfrm>
            <a:off x="6804248" y="51542"/>
            <a:ext cx="2268000" cy="648000"/>
          </a:xfrm>
          <a:prstGeom prst="rect">
            <a:avLst/>
          </a:prstGeom>
          <a:solidFill>
            <a:srgbClr val="1302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120228"/>
              </a:solidFill>
            </a:endParaRPr>
          </a:p>
        </p:txBody>
      </p:sp>
      <p:sp>
        <p:nvSpPr>
          <p:cNvPr id="25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6821710" y="4375018"/>
            <a:ext cx="2057400" cy="211757"/>
          </a:xfrm>
        </p:spPr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6060" y="1961189"/>
            <a:ext cx="3491880" cy="1221123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793" cy="810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883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 smtClean="0"/>
              <a:t>CLASSIFICATION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6821710" y="4375018"/>
            <a:ext cx="2057400" cy="211757"/>
          </a:xfrm>
        </p:spPr>
        <p:txBody>
          <a:bodyPr/>
          <a:lstStyle/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6121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273844"/>
            <a:ext cx="8611385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369218"/>
            <a:ext cx="8611385" cy="26819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481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emf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1" y="1370015"/>
            <a:ext cx="7886700" cy="28579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5278" tIns="42639" rIns="85278" bIns="42639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 descr="Text Box containing the classification of the presentation" title="Classification"/>
          <p:cNvSpPr>
            <a:spLocks noGrp="1"/>
          </p:cNvSpPr>
          <p:nvPr>
            <p:ph type="ftr" sz="quarter" idx="3"/>
          </p:nvPr>
        </p:nvSpPr>
        <p:spPr>
          <a:xfrm>
            <a:off x="1403649" y="4601371"/>
            <a:ext cx="7478588" cy="274637"/>
          </a:xfrm>
          <a:prstGeom prst="rect">
            <a:avLst/>
          </a:prstGeom>
        </p:spPr>
        <p:txBody>
          <a:bodyPr vert="horz" wrap="square" lIns="91440" tIns="45720" rIns="36000" bIns="45720" rtlCol="0" anchor="ctr">
            <a:normAutofit/>
          </a:bodyPr>
          <a:lstStyle>
            <a:lvl1pPr algn="r">
              <a:defRPr sz="1200" b="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CLASSIFICATION</a:t>
            </a:r>
            <a:endParaRPr lang="en-GB" dirty="0"/>
          </a:p>
        </p:txBody>
      </p:sp>
      <p:sp>
        <p:nvSpPr>
          <p:cNvPr id="9" name="Rectangle 8"/>
          <p:cNvSpPr/>
          <p:nvPr userDrawn="1"/>
        </p:nvSpPr>
        <p:spPr bwMode="hidden">
          <a:xfrm>
            <a:off x="0" y="-672"/>
            <a:ext cx="9144000" cy="755175"/>
          </a:xfrm>
          <a:prstGeom prst="rect">
            <a:avLst/>
          </a:prstGeom>
          <a:solidFill>
            <a:srgbClr val="13022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0" rtlCol="0" anchor="ctr">
            <a:normAutofit/>
          </a:bodyPr>
          <a:lstStyle/>
          <a:p>
            <a:pPr algn="ctr"/>
            <a:endParaRPr lang="en-GB" sz="1275"/>
          </a:p>
        </p:txBody>
      </p:sp>
      <p:pic>
        <p:nvPicPr>
          <p:cNvPr id="10" name="Picture 3"/>
          <p:cNvPicPr>
            <a:picLocks noChangeArrowheads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black">
          <a:xfrm>
            <a:off x="7308305" y="246113"/>
            <a:ext cx="1587841" cy="28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Placeholder 3"/>
          <p:cNvSpPr>
            <a:spLocks noGrp="1"/>
          </p:cNvSpPr>
          <p:nvPr userDrawn="1">
            <p:ph type="title"/>
          </p:nvPr>
        </p:nvSpPr>
        <p:spPr bwMode="black">
          <a:xfrm>
            <a:off x="36256" y="50535"/>
            <a:ext cx="6840000" cy="649007"/>
          </a:xfrm>
          <a:prstGeom prst="rect">
            <a:avLst/>
          </a:prstGeom>
          <a:ln>
            <a:noFill/>
          </a:ln>
        </p:spPr>
        <p:txBody>
          <a:bodyPr vert="horz" lIns="36000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>
          <a:xfrm>
            <a:off x="6821710" y="4375018"/>
            <a:ext cx="2057400" cy="21175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D5E06E-8463-49C0-8B6A-3B9E03BCC4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725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1" r:id="rId2"/>
    <p:sldLayoutId id="2147483699" r:id="rId3"/>
    <p:sldLayoutId id="2147483701" r:id="rId4"/>
    <p:sldLayoutId id="2147483706" r:id="rId5"/>
    <p:sldLayoutId id="2147483703" r:id="rId6"/>
    <p:sldLayoutId id="2147483710" r:id="rId7"/>
    <p:sldLayoutId id="2147483720" r:id="rId8"/>
    <p:sldLayoutId id="2147483719" r:id="rId9"/>
    <p:sldLayoutId id="2147483715" r:id="rId10"/>
    <p:sldLayoutId id="2147483716" r:id="rId11"/>
    <p:sldLayoutId id="2147483717" r:id="rId12"/>
  </p:sldLayoutIdLst>
  <p:timing>
    <p:tnLst>
      <p:par>
        <p:cTn id="1" dur="indefinite" restart="never" nodeType="tmRoot"/>
      </p:par>
    </p:tnLst>
  </p:timing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GB" sz="2000" kern="1200" dirty="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lang="en-US" sz="2000" kern="120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534386" indent="-214313" algn="l" defTabSz="685800" rtl="0" eaLnBrk="1" latinLnBrk="0" hangingPunct="1">
        <a:lnSpc>
          <a:spcPct val="90000"/>
        </a:lnSpc>
        <a:spcBef>
          <a:spcPts val="375"/>
        </a:spcBef>
        <a:buClr>
          <a:schemeClr val="accent1"/>
        </a:buClr>
        <a:buSzPct val="110000"/>
        <a:buFont typeface="Arial" panose="020B0604020202020204" pitchFamily="34" charset="0"/>
        <a:buChar char="–"/>
        <a:defRPr lang="en-US" sz="1800" kern="120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Clr>
          <a:schemeClr val="accent1"/>
        </a:buClr>
        <a:buSzPct val="110000"/>
        <a:buFont typeface="Arial" panose="020B0604020202020204" pitchFamily="34" charset="0"/>
        <a:buChar char="•"/>
        <a:defRPr lang="en-US" sz="1800" kern="120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Clr>
          <a:schemeClr val="accent1"/>
        </a:buClr>
        <a:buSzPct val="110000"/>
        <a:buFont typeface="Arial" panose="020B0604020202020204" pitchFamily="34" charset="0"/>
        <a:buChar char="–"/>
        <a:defRPr lang="en-US" sz="1400" kern="1200" smtClean="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Clr>
          <a:schemeClr val="accent1"/>
        </a:buClr>
        <a:buSzPct val="110000"/>
        <a:buFont typeface="Arial" panose="020B0604020202020204" pitchFamily="34" charset="0"/>
        <a:buChar char="»"/>
        <a:defRPr lang="en-GB" sz="11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E2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273844"/>
            <a:ext cx="8611385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369218"/>
            <a:ext cx="8611385" cy="26819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480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18" Type="http://schemas.openxmlformats.org/officeDocument/2006/relationships/image" Target="../media/image4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image" Target="../media/image45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8.png"/><Relationship Id="rId4" Type="http://schemas.openxmlformats.org/officeDocument/2006/relationships/notesSlide" Target="../notesSlides/notesSlide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5000">
              <a:srgbClr val="225B81"/>
            </a:gs>
            <a:gs pos="62000">
              <a:srgbClr val="165D87"/>
            </a:gs>
            <a:gs pos="37000">
              <a:srgbClr val="164F76"/>
            </a:gs>
            <a:gs pos="12000">
              <a:srgbClr val="023B59"/>
            </a:gs>
            <a:gs pos="0">
              <a:srgbClr val="023B59"/>
            </a:gs>
            <a:gs pos="50000">
              <a:srgbClr val="13567E"/>
            </a:gs>
            <a:gs pos="25000">
              <a:srgbClr val="0C4467"/>
            </a:gs>
            <a:gs pos="75000">
              <a:srgbClr val="205D85"/>
            </a:gs>
            <a:gs pos="100000">
              <a:srgbClr val="24587C"/>
            </a:gs>
          </a:gsLst>
          <a:lin ang="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306" y="986636"/>
            <a:ext cx="8611385" cy="212891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Investigating the effects of altering material properties on simulated shaped </a:t>
            </a:r>
            <a:r>
              <a:rPr lang="en-GB" dirty="0" smtClean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charges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576744" y="2843896"/>
            <a:ext cx="1990510" cy="543305"/>
          </a:xfrm>
          <a:prstGeom prst="rect">
            <a:avLst/>
          </a:prstGeom>
        </p:spPr>
        <p:txBody>
          <a:bodyPr vert="horz" lIns="68580" tIns="34290" rIns="68580" bIns="3429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defTabSz="685800" fontAlgn="auto">
              <a:spcAft>
                <a:spcPts val="0"/>
              </a:spcAft>
              <a:defRPr/>
            </a:pPr>
            <a:r>
              <a:rPr lang="en-US" sz="1500" dirty="0" smtClean="0">
                <a:solidFill>
                  <a:srgbClr val="5B9BD5">
                    <a:lumMod val="20000"/>
                    <a:lumOff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Olly </a:t>
            </a:r>
            <a:r>
              <a:rPr lang="en-US" sz="1500" dirty="0" smtClean="0">
                <a:solidFill>
                  <a:srgbClr val="5B9BD5">
                    <a:lumMod val="20000"/>
                    <a:lumOff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Overton</a:t>
            </a:r>
          </a:p>
          <a:p>
            <a:pPr algn="ctr" defTabSz="685800" fontAlgn="auto">
              <a:spcAft>
                <a:spcPts val="0"/>
              </a:spcAft>
              <a:defRPr/>
            </a:pPr>
            <a:endParaRPr lang="en-US" sz="1500" dirty="0">
              <a:solidFill>
                <a:srgbClr val="5B9BD5">
                  <a:lumMod val="20000"/>
                  <a:lumOff val="80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685800" fontAlgn="auto">
              <a:spcAft>
                <a:spcPts val="0"/>
              </a:spcAft>
              <a:defRPr/>
            </a:pPr>
            <a:r>
              <a:rPr lang="en-US" sz="1500" dirty="0" smtClean="0">
                <a:solidFill>
                  <a:srgbClr val="5B9BD5">
                    <a:lumMod val="20000"/>
                    <a:lumOff val="8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1910610</a:t>
            </a:r>
            <a:endParaRPr lang="en-US" sz="1500" dirty="0">
              <a:solidFill>
                <a:srgbClr val="5B9BD5">
                  <a:lumMod val="20000"/>
                  <a:lumOff val="80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3896998" y="2677538"/>
            <a:ext cx="1350000" cy="0"/>
          </a:xfrm>
          <a:prstGeom prst="line">
            <a:avLst/>
          </a:prstGeom>
          <a:ln w="50800">
            <a:solidFill>
              <a:srgbClr val="E1BC4C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5795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Introduction / Aims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869338" y="4803998"/>
            <a:ext cx="274662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2</a:t>
            </a:fld>
            <a:endParaRPr lang="en-GB" b="1" dirty="0">
              <a:solidFill>
                <a:srgbClr val="335B74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9512" y="843558"/>
            <a:ext cx="8568952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335B74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335B74"/>
                </a:solidFill>
              </a:rPr>
              <a:t>Create and validate a shaped charge </a:t>
            </a:r>
            <a:r>
              <a:rPr lang="en-GB" dirty="0" smtClean="0">
                <a:solidFill>
                  <a:srgbClr val="335B74"/>
                </a:solidFill>
              </a:rPr>
              <a:t>simulation using trials data. </a:t>
            </a:r>
            <a:endParaRPr lang="en-GB" dirty="0">
              <a:solidFill>
                <a:srgbClr val="335B74"/>
              </a:solidFill>
            </a:endParaRPr>
          </a:p>
          <a:p>
            <a:pPr marL="285750" indent="-285750">
              <a:buClr>
                <a:srgbClr val="335B74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Alter material properties within </a:t>
            </a:r>
            <a:r>
              <a:rPr lang="en-GB" dirty="0">
                <a:solidFill>
                  <a:srgbClr val="335B74"/>
                </a:solidFill>
              </a:rPr>
              <a:t>a pre-defined range, and record the </a:t>
            </a:r>
            <a:r>
              <a:rPr lang="en-GB" dirty="0" smtClean="0">
                <a:solidFill>
                  <a:srgbClr val="335B74"/>
                </a:solidFill>
              </a:rPr>
              <a:t>new </a:t>
            </a:r>
            <a:r>
              <a:rPr lang="en-GB" dirty="0" smtClean="0">
                <a:solidFill>
                  <a:srgbClr val="335B74"/>
                </a:solidFill>
              </a:rPr>
              <a:t>output</a:t>
            </a:r>
            <a:r>
              <a:rPr lang="en-GB" dirty="0">
                <a:solidFill>
                  <a:srgbClr val="335B74"/>
                </a:solidFill>
              </a:rPr>
              <a:t>.</a:t>
            </a:r>
          </a:p>
          <a:p>
            <a:pPr marL="285750" indent="-285750">
              <a:buClr>
                <a:srgbClr val="335B74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335B74"/>
                </a:solidFill>
              </a:rPr>
              <a:t>Analyse the new velocities observed.</a:t>
            </a:r>
          </a:p>
          <a:p>
            <a:pPr marL="285750" indent="-285750">
              <a:buClr>
                <a:srgbClr val="335B74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335B74"/>
                </a:solidFill>
              </a:rPr>
              <a:t>Produce a Velocity Jet Mass (VJM) plot to further analyse the jet breakup of each simulation</a:t>
            </a:r>
            <a:r>
              <a:rPr lang="en-GB" dirty="0" smtClean="0">
                <a:solidFill>
                  <a:srgbClr val="335B74"/>
                </a:solidFill>
              </a:rPr>
              <a:t>.</a:t>
            </a:r>
            <a:endParaRPr lang="en-GB" dirty="0">
              <a:solidFill>
                <a:srgbClr val="335B74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5920" y="2590145"/>
            <a:ext cx="6012160" cy="22138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49470" y="4583972"/>
            <a:ext cx="3956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50" dirty="0" smtClean="0">
                <a:solidFill>
                  <a:srgbClr val="335B74"/>
                </a:solidFill>
              </a:rPr>
              <a:t>[1]</a:t>
            </a:r>
          </a:p>
        </p:txBody>
      </p:sp>
      <p:sp>
        <p:nvSpPr>
          <p:cNvPr id="8" name="Donut 7"/>
          <p:cNvSpPr/>
          <p:nvPr/>
        </p:nvSpPr>
        <p:spPr>
          <a:xfrm>
            <a:off x="2411760" y="3003798"/>
            <a:ext cx="1368152" cy="720080"/>
          </a:xfrm>
          <a:prstGeom prst="donut">
            <a:avLst>
              <a:gd name="adj" fmla="val 58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390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What is a shaped charge?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869338" y="4803998"/>
            <a:ext cx="274662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3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43608" y="1129406"/>
            <a:ext cx="6886371" cy="363296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80312" y="3435846"/>
            <a:ext cx="3956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50" dirty="0" smtClean="0">
                <a:solidFill>
                  <a:srgbClr val="335B74"/>
                </a:solidFill>
              </a:rPr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1736149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What is a shaped charge?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869338" y="4803998"/>
            <a:ext cx="274662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4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120" y="771550"/>
            <a:ext cx="3491880" cy="43719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768" y="771550"/>
            <a:ext cx="3778804" cy="43719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771550"/>
            <a:ext cx="3966562" cy="43719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707904" y="4299942"/>
            <a:ext cx="35349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50" dirty="0" smtClean="0">
                <a:solidFill>
                  <a:srgbClr val="335B74"/>
                </a:solidFill>
              </a:rPr>
              <a:t>[3]</a:t>
            </a:r>
          </a:p>
        </p:txBody>
      </p:sp>
      <p:sp>
        <p:nvSpPr>
          <p:cNvPr id="3" name="Donut 2"/>
          <p:cNvSpPr/>
          <p:nvPr/>
        </p:nvSpPr>
        <p:spPr>
          <a:xfrm>
            <a:off x="4061402" y="4443958"/>
            <a:ext cx="654614" cy="644592"/>
          </a:xfrm>
          <a:prstGeom prst="donut">
            <a:avLst>
              <a:gd name="adj" fmla="val 72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89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What is a hydrocode?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869338" y="4803998"/>
            <a:ext cx="274662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5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150925" y="1756590"/>
            <a:ext cx="4855744" cy="240657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814772" y="4382540"/>
            <a:ext cx="3956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50" dirty="0" smtClean="0">
                <a:solidFill>
                  <a:srgbClr val="335B74"/>
                </a:solidFill>
              </a:rPr>
              <a:t>[4]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755937" y="4011243"/>
            <a:ext cx="3956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50" dirty="0" smtClean="0">
                <a:solidFill>
                  <a:srgbClr val="335B74"/>
                </a:solidFill>
              </a:rPr>
              <a:t>[5]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2992" y="1274187"/>
            <a:ext cx="3755461" cy="3371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959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Hydrocode limitations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869338" y="4803998"/>
            <a:ext cx="274662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6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1949781"/>
            <a:ext cx="4007198" cy="1900850"/>
          </a:xfrm>
          <a:prstGeom prst="rect">
            <a:avLst/>
          </a:prstGeom>
        </p:spPr>
      </p:pic>
      <p:grpSp>
        <p:nvGrpSpPr>
          <p:cNvPr id="14" name="Group 13"/>
          <p:cNvGrpSpPr/>
          <p:nvPr/>
        </p:nvGrpSpPr>
        <p:grpSpPr>
          <a:xfrm>
            <a:off x="241176" y="1779662"/>
            <a:ext cx="4474840" cy="2232241"/>
            <a:chOff x="241176" y="947150"/>
            <a:chExt cx="4474840" cy="2232241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41176" y="947150"/>
              <a:ext cx="4474840" cy="2232241"/>
            </a:xfrm>
            <a:prstGeom prst="rect">
              <a:avLst/>
            </a:prstGeom>
          </p:spPr>
        </p:pic>
        <p:cxnSp>
          <p:nvCxnSpPr>
            <p:cNvPr id="9" name="Straight Connector 8"/>
            <p:cNvCxnSpPr/>
            <p:nvPr/>
          </p:nvCxnSpPr>
          <p:spPr>
            <a:xfrm>
              <a:off x="313184" y="3075806"/>
              <a:ext cx="440283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V="1">
              <a:off x="313184" y="1059582"/>
              <a:ext cx="0" cy="201622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5" name="TextBox 14"/>
          <p:cNvSpPr txBox="1"/>
          <p:nvPr/>
        </p:nvSpPr>
        <p:spPr>
          <a:xfrm>
            <a:off x="4644008" y="3700124"/>
            <a:ext cx="3956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50" dirty="0" smtClean="0">
                <a:solidFill>
                  <a:srgbClr val="335B74"/>
                </a:solidFill>
              </a:rPr>
              <a:t>[6]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73675" y="1557541"/>
            <a:ext cx="1260520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dirty="0" smtClean="0">
                <a:solidFill>
                  <a:srgbClr val="335B74"/>
                </a:solidFill>
              </a:rPr>
              <a:t>In practice</a:t>
            </a:r>
            <a:endParaRPr lang="en-GB" dirty="0" smtClean="0">
              <a:solidFill>
                <a:srgbClr val="335B74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164288" y="1557540"/>
            <a:ext cx="1260520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dirty="0" smtClean="0">
                <a:solidFill>
                  <a:srgbClr val="335B74"/>
                </a:solidFill>
              </a:rPr>
              <a:t>Simulation</a:t>
            </a:r>
            <a:endParaRPr lang="en-GB" dirty="0" smtClean="0">
              <a:solidFill>
                <a:srgbClr val="335B74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44521" y="3908420"/>
            <a:ext cx="4032448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dirty="0" smtClean="0">
                <a:solidFill>
                  <a:srgbClr val="335B74"/>
                </a:solidFill>
              </a:rPr>
              <a:t>Penetration, Velocity, Performance etc.</a:t>
            </a:r>
            <a:endParaRPr lang="en-GB" dirty="0" smtClean="0">
              <a:solidFill>
                <a:srgbClr val="335B74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 rot="16200000">
            <a:off x="-494047" y="2596056"/>
            <a:ext cx="1260520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dirty="0" smtClean="0">
                <a:solidFill>
                  <a:srgbClr val="335B74"/>
                </a:solidFill>
              </a:rPr>
              <a:t>Frequency</a:t>
            </a:r>
            <a:endParaRPr lang="en-GB" dirty="0" smtClean="0">
              <a:solidFill>
                <a:srgbClr val="335B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594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Replicating an off the shelf product 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869338" y="4803998"/>
            <a:ext cx="274662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7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804483"/>
            <a:ext cx="6101979" cy="433901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6487887" y="1614744"/>
            <a:ext cx="2593731" cy="2718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36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Flash X-Ray Vs Simulation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869338" y="4803998"/>
            <a:ext cx="274662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8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19622"/>
            <a:ext cx="9144000" cy="2978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4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27907" y="829563"/>
            <a:ext cx="9088185" cy="4232672"/>
            <a:chOff x="26336" y="771550"/>
            <a:chExt cx="9088185" cy="4232672"/>
          </a:xfrm>
        </p:grpSpPr>
        <p:grpSp>
          <p:nvGrpSpPr>
            <p:cNvPr id="13" name="Group 12"/>
            <p:cNvGrpSpPr/>
            <p:nvPr/>
          </p:nvGrpSpPr>
          <p:grpSpPr>
            <a:xfrm>
              <a:off x="26336" y="771550"/>
              <a:ext cx="9088185" cy="2173021"/>
              <a:chOff x="26336" y="771550"/>
              <a:chExt cx="9088185" cy="2173021"/>
            </a:xfrm>
          </p:grpSpPr>
          <p:pic>
            <p:nvPicPr>
              <p:cNvPr id="3" name="Picture 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6336" y="771551"/>
                <a:ext cx="971676" cy="2173020"/>
              </a:xfrm>
              <a:prstGeom prst="rect">
                <a:avLst/>
              </a:prstGeom>
            </p:spPr>
          </p:pic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91337" y="772879"/>
                <a:ext cx="972663" cy="2171692"/>
              </a:xfrm>
              <a:prstGeom prst="rect">
                <a:avLst/>
              </a:prstGeom>
            </p:spPr>
          </p:pic>
          <p:pic>
            <p:nvPicPr>
              <p:cNvPr id="5" name="Picture 4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959338" y="771550"/>
                <a:ext cx="1027238" cy="2167437"/>
              </a:xfrm>
              <a:prstGeom prst="rect">
                <a:avLst/>
              </a:prstGeom>
            </p:spPr>
          </p:pic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988320" y="771551"/>
                <a:ext cx="1020866" cy="2168900"/>
              </a:xfrm>
              <a:prstGeom prst="rect">
                <a:avLst/>
              </a:prstGeom>
            </p:spPr>
          </p:pic>
          <p:pic>
            <p:nvPicPr>
              <p:cNvPr id="8" name="Picture 7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007941" y="771552"/>
                <a:ext cx="1025659" cy="2171983"/>
              </a:xfrm>
              <a:prstGeom prst="rect">
                <a:avLst/>
              </a:prstGeom>
            </p:spPr>
          </p:pic>
          <p:pic>
            <p:nvPicPr>
              <p:cNvPr id="9" name="Picture 8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032261" y="772880"/>
                <a:ext cx="1016347" cy="2166795"/>
              </a:xfrm>
              <a:prstGeom prst="rect">
                <a:avLst/>
              </a:prstGeom>
            </p:spPr>
          </p:pic>
          <p:pic>
            <p:nvPicPr>
              <p:cNvPr id="10" name="Picture 9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044927" y="771554"/>
                <a:ext cx="1025701" cy="2168121"/>
              </a:xfrm>
              <a:prstGeom prst="rect">
                <a:avLst/>
              </a:prstGeom>
            </p:spPr>
          </p:pic>
          <p:pic>
            <p:nvPicPr>
              <p:cNvPr id="11" name="Picture 10"/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070678" y="771552"/>
                <a:ext cx="1021871" cy="2167927"/>
              </a:xfrm>
              <a:prstGeom prst="rect">
                <a:avLst/>
              </a:prstGeom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8092549" y="772880"/>
                <a:ext cx="1021972" cy="2171691"/>
              </a:xfrm>
              <a:prstGeom prst="rect">
                <a:avLst/>
              </a:prstGeom>
            </p:spPr>
          </p:pic>
        </p:grpSp>
        <p:grpSp>
          <p:nvGrpSpPr>
            <p:cNvPr id="18" name="Group 17"/>
            <p:cNvGrpSpPr/>
            <p:nvPr/>
          </p:nvGrpSpPr>
          <p:grpSpPr>
            <a:xfrm>
              <a:off x="26336" y="2938987"/>
              <a:ext cx="3881806" cy="2065235"/>
              <a:chOff x="26336" y="2938987"/>
              <a:chExt cx="3881806" cy="2065235"/>
            </a:xfrm>
          </p:grpSpPr>
          <p:pic>
            <p:nvPicPr>
              <p:cNvPr id="14" name="Picture 13"/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6336" y="2938987"/>
                <a:ext cx="971676" cy="2065234"/>
              </a:xfrm>
              <a:prstGeom prst="rect">
                <a:avLst/>
              </a:prstGeom>
            </p:spPr>
          </p:pic>
          <p:pic>
            <p:nvPicPr>
              <p:cNvPr id="15" name="Picture 14"/>
              <p:cNvPicPr>
                <a:picLocks noChangeAspect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991337" y="2945899"/>
                <a:ext cx="971985" cy="2058322"/>
              </a:xfrm>
              <a:prstGeom prst="rect">
                <a:avLst/>
              </a:prstGeom>
            </p:spPr>
          </p:pic>
          <p:pic>
            <p:nvPicPr>
              <p:cNvPr id="16" name="Picture 15"/>
              <p:cNvPicPr>
                <a:picLocks noChangeAspect="1"/>
              </p:cNvPicPr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960730" y="2940451"/>
                <a:ext cx="970987" cy="2063770"/>
              </a:xfrm>
              <a:prstGeom prst="rect">
                <a:avLst/>
              </a:prstGeom>
            </p:spPr>
          </p:pic>
          <p:pic>
            <p:nvPicPr>
              <p:cNvPr id="17" name="Picture 16"/>
              <p:cNvPicPr>
                <a:picLocks noChangeAspect="1"/>
              </p:cNvPicPr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932892" y="2938987"/>
                <a:ext cx="975250" cy="2065235"/>
              </a:xfrm>
              <a:prstGeom prst="rect">
                <a:avLst/>
              </a:prstGeom>
            </p:spPr>
          </p:pic>
        </p:grpSp>
      </p:grp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Simplification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869338" y="4803998"/>
            <a:ext cx="274662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9</a:t>
            </a:fld>
            <a:endParaRPr lang="en-GB" b="1" dirty="0">
              <a:solidFill>
                <a:srgbClr val="335B74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3901287" y="3247883"/>
            <a:ext cx="5206379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rgbClr val="335B74"/>
              </a:buCl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335B74"/>
                </a:solidFill>
              </a:rPr>
              <a:t>At 30µs the explosive is discarded.</a:t>
            </a:r>
          </a:p>
          <a:p>
            <a:pPr marL="285750" indent="-285750">
              <a:buClr>
                <a:srgbClr val="335B74"/>
              </a:buCl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335B74"/>
                </a:solidFill>
              </a:rPr>
              <a:t>The jet has fully formed at 54µs.</a:t>
            </a:r>
          </a:p>
          <a:p>
            <a:pPr marL="285750" indent="-285750">
              <a:buClr>
                <a:srgbClr val="335B74"/>
              </a:buCl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335B74"/>
                </a:solidFill>
              </a:rPr>
              <a:t>Beyond 54µs all the energy has been transferred to the jet.</a:t>
            </a:r>
            <a:endParaRPr lang="en-GB" dirty="0">
              <a:solidFill>
                <a:srgbClr val="335B74"/>
              </a:solidFill>
            </a:endParaRPr>
          </a:p>
          <a:p>
            <a:pPr marL="285750" indent="-285750">
              <a:buClr>
                <a:srgbClr val="335B74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5B74"/>
                </a:solidFill>
              </a:rPr>
              <a:t>At </a:t>
            </a:r>
            <a:r>
              <a:rPr lang="en-GB" dirty="0" smtClean="0">
                <a:solidFill>
                  <a:srgbClr val="335B74"/>
                </a:solidFill>
              </a:rPr>
              <a:t>54µs the jet reaches 24cm in length.</a:t>
            </a:r>
          </a:p>
          <a:p>
            <a:pPr marL="285750" indent="-285750">
              <a:buClr>
                <a:srgbClr val="335B74"/>
              </a:buClr>
              <a:buFont typeface="Arial" panose="020B0604020202020204" pitchFamily="34" charset="0"/>
              <a:buChar char="•"/>
            </a:pPr>
            <a:endParaRPr lang="en-GB" dirty="0">
              <a:solidFill>
                <a:srgbClr val="335B74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0" y="823979"/>
            <a:ext cx="9116092" cy="12179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27908" y="3003911"/>
            <a:ext cx="3873379" cy="9161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287755" y="746377"/>
            <a:ext cx="440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>
                <a:solidFill>
                  <a:srgbClr val="335B74"/>
                </a:solidFill>
              </a:rPr>
              <a:t>0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258292" y="746377"/>
            <a:ext cx="44030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>
                <a:solidFill>
                  <a:srgbClr val="335B74"/>
                </a:solidFill>
              </a:rPr>
              <a:t>6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2254415" y="754072"/>
            <a:ext cx="51758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12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3247802" y="753790"/>
            <a:ext cx="50937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18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4303925" y="754072"/>
            <a:ext cx="50134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24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321853" y="754072"/>
            <a:ext cx="50528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30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6341196" y="742333"/>
            <a:ext cx="51416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36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7366897" y="754072"/>
            <a:ext cx="57468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42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8381133" y="741280"/>
            <a:ext cx="51817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48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287755" y="2918912"/>
            <a:ext cx="50992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54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1268343" y="2918912"/>
            <a:ext cx="54895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60µs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2233649" y="2917015"/>
            <a:ext cx="55254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66µs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3224038" y="2915118"/>
            <a:ext cx="52814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72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506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Simplification – Pressure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48464" y="4803998"/>
            <a:ext cx="39553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10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24930"/>
            <a:ext cx="1345781" cy="216024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5781" y="824930"/>
            <a:ext cx="1362883" cy="21602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8664" y="824930"/>
            <a:ext cx="1369563" cy="216024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8227" y="824930"/>
            <a:ext cx="1348833" cy="216024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7060" y="828278"/>
            <a:ext cx="1342771" cy="215689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69831" y="824930"/>
            <a:ext cx="1350592" cy="216024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23363" y="828278"/>
            <a:ext cx="1011701" cy="215689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10" y="2985170"/>
            <a:ext cx="1001578" cy="215833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04588" y="2985170"/>
            <a:ext cx="1005585" cy="215833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13113" y="2985169"/>
            <a:ext cx="1016735" cy="215833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029848" y="2985170"/>
            <a:ext cx="1025564" cy="215833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055412" y="2985170"/>
            <a:ext cx="1004371" cy="215833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58961" y="2985170"/>
            <a:ext cx="1006031" cy="215833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063331" y="2985170"/>
            <a:ext cx="1005209" cy="216013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063534" y="2985170"/>
            <a:ext cx="1014230" cy="216013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072050" y="2985169"/>
            <a:ext cx="557163" cy="215833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936" y="766037"/>
            <a:ext cx="9135064" cy="16264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494685" y="708859"/>
            <a:ext cx="6804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200" dirty="0" smtClean="0">
                <a:solidFill>
                  <a:srgbClr val="335B74"/>
                </a:solidFill>
              </a:rPr>
              <a:t>0µs</a:t>
            </a:r>
            <a:endParaRPr lang="en-GB" sz="1200" dirty="0" smtClean="0">
              <a:solidFill>
                <a:srgbClr val="335B74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883867" y="710720"/>
            <a:ext cx="6804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200" dirty="0">
                <a:solidFill>
                  <a:srgbClr val="335B74"/>
                </a:solidFill>
              </a:rPr>
              <a:t>6</a:t>
            </a:r>
            <a:r>
              <a:rPr lang="en-GB" sz="1200" dirty="0" smtClean="0">
                <a:solidFill>
                  <a:srgbClr val="335B74"/>
                </a:solidFill>
              </a:rPr>
              <a:t>µs</a:t>
            </a:r>
            <a:endParaRPr lang="en-GB" sz="1200" dirty="0" smtClean="0">
              <a:solidFill>
                <a:srgbClr val="335B74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221479" y="710720"/>
            <a:ext cx="6804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200" dirty="0" smtClean="0">
                <a:solidFill>
                  <a:srgbClr val="335B74"/>
                </a:solidFill>
              </a:rPr>
              <a:t>12</a:t>
            </a:r>
            <a:r>
              <a:rPr lang="en-GB" sz="1200" dirty="0" smtClean="0">
                <a:solidFill>
                  <a:srgbClr val="335B74"/>
                </a:solidFill>
              </a:rPr>
              <a:t>µs</a:t>
            </a:r>
            <a:endParaRPr lang="en-GB" sz="1200" dirty="0" smtClean="0">
              <a:solidFill>
                <a:srgbClr val="335B74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591042" y="710720"/>
            <a:ext cx="6804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200" dirty="0" smtClean="0">
                <a:solidFill>
                  <a:srgbClr val="335B74"/>
                </a:solidFill>
              </a:rPr>
              <a:t>18</a:t>
            </a:r>
            <a:r>
              <a:rPr lang="en-GB" sz="1200" dirty="0" smtClean="0">
                <a:solidFill>
                  <a:srgbClr val="335B74"/>
                </a:solidFill>
              </a:rPr>
              <a:t>µs</a:t>
            </a:r>
            <a:endParaRPr lang="en-GB" sz="1200" dirty="0" smtClean="0">
              <a:solidFill>
                <a:srgbClr val="335B74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976380" y="705705"/>
            <a:ext cx="6804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200" dirty="0" smtClean="0">
                <a:solidFill>
                  <a:srgbClr val="335B74"/>
                </a:solidFill>
              </a:rPr>
              <a:t>24</a:t>
            </a:r>
            <a:r>
              <a:rPr lang="en-GB" sz="1200" dirty="0" smtClean="0">
                <a:solidFill>
                  <a:srgbClr val="335B74"/>
                </a:solidFill>
              </a:rPr>
              <a:t>µs</a:t>
            </a:r>
            <a:endParaRPr lang="en-GB" sz="1200" dirty="0" smtClean="0">
              <a:solidFill>
                <a:srgbClr val="335B74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7313992" y="710720"/>
            <a:ext cx="6804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200" dirty="0" smtClean="0">
                <a:solidFill>
                  <a:srgbClr val="335B74"/>
                </a:solidFill>
              </a:rPr>
              <a:t>30</a:t>
            </a:r>
            <a:r>
              <a:rPr lang="en-GB" sz="1200" dirty="0" smtClean="0">
                <a:solidFill>
                  <a:srgbClr val="335B74"/>
                </a:solidFill>
              </a:rPr>
              <a:t>µs</a:t>
            </a:r>
            <a:endParaRPr lang="en-GB" sz="1200" dirty="0" smtClean="0">
              <a:solidFill>
                <a:srgbClr val="335B74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8379659" y="713802"/>
            <a:ext cx="6804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200" dirty="0" smtClean="0">
                <a:solidFill>
                  <a:srgbClr val="335B74"/>
                </a:solidFill>
              </a:rPr>
              <a:t>24</a:t>
            </a:r>
            <a:r>
              <a:rPr lang="en-GB" sz="1200" dirty="0" smtClean="0">
                <a:solidFill>
                  <a:srgbClr val="335B74"/>
                </a:solidFill>
              </a:rPr>
              <a:t>µs</a:t>
            </a:r>
            <a:endParaRPr lang="en-GB" sz="1200" dirty="0" smtClean="0">
              <a:solidFill>
                <a:srgbClr val="335B74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8936" y="2980156"/>
            <a:ext cx="8068828" cy="108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/>
          <p:cNvSpPr txBox="1"/>
          <p:nvPr/>
        </p:nvSpPr>
        <p:spPr>
          <a:xfrm>
            <a:off x="297061" y="2896039"/>
            <a:ext cx="6804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30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274575" y="2891895"/>
            <a:ext cx="6804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36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2291310" y="2903734"/>
            <a:ext cx="6804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42µs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3316552" y="2912572"/>
            <a:ext cx="6804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48µs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4321986" y="2903734"/>
            <a:ext cx="6804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54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5316324" y="2903734"/>
            <a:ext cx="6804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60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6333492" y="2905867"/>
            <a:ext cx="6804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 smtClean="0">
                <a:solidFill>
                  <a:srgbClr val="335B74"/>
                </a:solidFill>
              </a:rPr>
              <a:t>66</a:t>
            </a:r>
            <a:r>
              <a:rPr lang="en-GB" sz="1100" dirty="0" smtClean="0">
                <a:solidFill>
                  <a:srgbClr val="335B74"/>
                </a:solidFill>
              </a:rPr>
              <a:t>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7331676" y="2903734"/>
            <a:ext cx="6804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100" dirty="0">
                <a:solidFill>
                  <a:srgbClr val="335B74"/>
                </a:solidFill>
              </a:rPr>
              <a:t>7</a:t>
            </a:r>
            <a:r>
              <a:rPr lang="en-GB" sz="1100" dirty="0" smtClean="0">
                <a:solidFill>
                  <a:srgbClr val="335B74"/>
                </a:solidFill>
              </a:rPr>
              <a:t>2µs</a:t>
            </a:r>
            <a:endParaRPr lang="en-GB" sz="1100" dirty="0" smtClean="0">
              <a:solidFill>
                <a:srgbClr val="335B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83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Material Properties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00184" y="4803998"/>
            <a:ext cx="44381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11</a:t>
            </a:fld>
            <a:endParaRPr lang="en-GB" b="1" dirty="0">
              <a:solidFill>
                <a:srgbClr val="335B74"/>
              </a:solidFill>
            </a:endParaRPr>
          </a:p>
        </p:txBody>
      </p:sp>
      <p:sp>
        <p:nvSpPr>
          <p:cNvPr id="5" name="Left Arrow 4"/>
          <p:cNvSpPr/>
          <p:nvPr/>
        </p:nvSpPr>
        <p:spPr>
          <a:xfrm>
            <a:off x="3851920" y="1491630"/>
            <a:ext cx="1440160" cy="288032"/>
          </a:xfrm>
          <a:prstGeom prst="leftArrow">
            <a:avLst/>
          </a:prstGeom>
          <a:solidFill>
            <a:srgbClr val="DFBC4C"/>
          </a:solidFill>
          <a:ln>
            <a:solidFill>
              <a:srgbClr val="335B7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Left Arrow 6"/>
          <p:cNvSpPr/>
          <p:nvPr/>
        </p:nvSpPr>
        <p:spPr>
          <a:xfrm rot="10800000">
            <a:off x="3851921" y="4227934"/>
            <a:ext cx="1440160" cy="288032"/>
          </a:xfrm>
          <a:prstGeom prst="leftArrow">
            <a:avLst/>
          </a:prstGeom>
          <a:solidFill>
            <a:srgbClr val="DFBC4C"/>
          </a:solidFill>
          <a:ln>
            <a:solidFill>
              <a:srgbClr val="335B7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0945" y="2192818"/>
            <a:ext cx="1602110" cy="160988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4"/>
          <a:srcRect r="2358"/>
          <a:stretch/>
        </p:blipFill>
        <p:spPr>
          <a:xfrm>
            <a:off x="490" y="1564066"/>
            <a:ext cx="3744416" cy="286738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9094" y="1564066"/>
            <a:ext cx="3748381" cy="284877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3547074" y="4382540"/>
            <a:ext cx="3956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50" dirty="0" smtClean="0">
                <a:solidFill>
                  <a:srgbClr val="335B74"/>
                </a:solidFill>
              </a:rPr>
              <a:t>[7]</a:t>
            </a:r>
            <a:endParaRPr lang="en-GB" sz="1050" dirty="0" smtClean="0">
              <a:solidFill>
                <a:srgbClr val="335B74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858824" y="4362391"/>
            <a:ext cx="3956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SzPct val="110000"/>
            </a:pPr>
            <a:r>
              <a:rPr lang="en-GB" sz="1050" dirty="0" smtClean="0">
                <a:solidFill>
                  <a:srgbClr val="335B74"/>
                </a:solidFill>
              </a:rPr>
              <a:t>[7]</a:t>
            </a:r>
            <a:endParaRPr lang="en-GB" sz="1050" dirty="0" smtClean="0">
              <a:solidFill>
                <a:srgbClr val="335B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150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Matrix of scheduled runs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48464" y="4803998"/>
            <a:ext cx="39553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12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780" y="928302"/>
            <a:ext cx="7380440" cy="4052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33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97357"/>
            <a:ext cx="9144001" cy="4346143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Results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48464" y="4803998"/>
            <a:ext cx="39553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13</a:t>
            </a:fld>
            <a:endParaRPr lang="en-GB" b="1" dirty="0">
              <a:solidFill>
                <a:srgbClr val="335B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774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74862"/>
            <a:ext cx="9143999" cy="4362125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Results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48464" y="4803998"/>
            <a:ext cx="39553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14</a:t>
            </a:fld>
            <a:endParaRPr lang="en-GB" b="1" dirty="0">
              <a:solidFill>
                <a:srgbClr val="335B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46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Modified matrix of runs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48464" y="4803998"/>
            <a:ext cx="39553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15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575" y="1635646"/>
            <a:ext cx="7948850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27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Altering a new material property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48464" y="4803998"/>
            <a:ext cx="39553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16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087" y="1307156"/>
            <a:ext cx="7015825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98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78119"/>
            <a:ext cx="9144000" cy="4365381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Results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48464" y="4803998"/>
            <a:ext cx="39553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17</a:t>
            </a:fld>
            <a:endParaRPr lang="en-GB" b="1" dirty="0">
              <a:solidFill>
                <a:srgbClr val="335B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265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71550"/>
            <a:ext cx="9144000" cy="4371950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Results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48464" y="4803998"/>
            <a:ext cx="39553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18</a:t>
            </a:fld>
            <a:endParaRPr lang="en-GB" b="1" dirty="0">
              <a:solidFill>
                <a:srgbClr val="335B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645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Conclusions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48464" y="4803998"/>
            <a:ext cx="39553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19</a:t>
            </a:fld>
            <a:endParaRPr lang="en-GB" b="1" dirty="0">
              <a:solidFill>
                <a:srgbClr val="335B74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79512" y="987574"/>
            <a:ext cx="8784976" cy="27084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rgbClr val="335B74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Altering the fracture pressure of the liner by up to ±20% does not significantly affect the spread of mass within the </a:t>
            </a:r>
            <a:r>
              <a:rPr lang="en-GB" dirty="0" smtClean="0">
                <a:solidFill>
                  <a:srgbClr val="335B74"/>
                </a:solidFill>
              </a:rPr>
              <a:t>jet nor velocity.</a:t>
            </a:r>
            <a:endParaRPr lang="en-GB" dirty="0" smtClean="0">
              <a:solidFill>
                <a:srgbClr val="335B74"/>
              </a:solidFill>
            </a:endParaRPr>
          </a:p>
          <a:p>
            <a:pPr marL="285750" indent="-285750">
              <a:buClr>
                <a:srgbClr val="335B74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Decreasing the Yield Stress of the liner by 20% ‘adds’ 2.1g of mass throughout the penetrative section.</a:t>
            </a:r>
          </a:p>
          <a:p>
            <a:pPr marL="285750" indent="-285750">
              <a:buClr>
                <a:srgbClr val="335B74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A decreased Yield Stress improves shaped charge performance. </a:t>
            </a:r>
          </a:p>
          <a:p>
            <a:pPr marL="285750" indent="-285750">
              <a:buClr>
                <a:srgbClr val="335B74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Further trials data is required to translate these conclusions across to industry.</a:t>
            </a:r>
          </a:p>
          <a:p>
            <a:pPr marL="285750" indent="-285750">
              <a:buClr>
                <a:srgbClr val="335B74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Industry can focus research into areas of higher significance. </a:t>
            </a:r>
          </a:p>
          <a:p>
            <a:pPr marL="285750" indent="-285750">
              <a:buClr>
                <a:srgbClr val="335B74"/>
              </a:buClr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The results obtained are true to that of this one use case.</a:t>
            </a:r>
          </a:p>
          <a:p>
            <a:pPr marL="285750" indent="-285750">
              <a:buClr>
                <a:srgbClr val="335B74"/>
              </a:buClr>
              <a:buFont typeface="Arial" panose="020B0604020202020204" pitchFamily="34" charset="0"/>
              <a:buChar char="•"/>
            </a:pPr>
            <a:endParaRPr lang="en-GB" dirty="0" smtClean="0">
              <a:solidFill>
                <a:srgbClr val="335B74"/>
              </a:solidFill>
            </a:endParaRPr>
          </a:p>
          <a:p>
            <a:pPr marL="285750" indent="-285750">
              <a:buClr>
                <a:srgbClr val="335B74"/>
              </a:buClr>
              <a:buFont typeface="Arial" panose="020B0604020202020204" pitchFamily="34" charset="0"/>
              <a:buChar char="•"/>
            </a:pPr>
            <a:endParaRPr lang="en-GB" dirty="0">
              <a:solidFill>
                <a:srgbClr val="335B74"/>
              </a:solidFill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2843808" y="3143547"/>
            <a:ext cx="3456384" cy="1872208"/>
            <a:chOff x="2987824" y="3274338"/>
            <a:chExt cx="3168352" cy="1529660"/>
          </a:xfrm>
        </p:grpSpPr>
        <p:grpSp>
          <p:nvGrpSpPr>
            <p:cNvPr id="11" name="Group 10"/>
            <p:cNvGrpSpPr/>
            <p:nvPr/>
          </p:nvGrpSpPr>
          <p:grpSpPr>
            <a:xfrm>
              <a:off x="2987824" y="3274338"/>
              <a:ext cx="3168352" cy="1529660"/>
              <a:chOff x="2339752" y="3003798"/>
              <a:chExt cx="3168352" cy="1529660"/>
            </a:xfrm>
          </p:grpSpPr>
          <p:sp>
            <p:nvSpPr>
              <p:cNvPr id="7" name="Rectangle 6"/>
              <p:cNvSpPr/>
              <p:nvPr/>
            </p:nvSpPr>
            <p:spPr>
              <a:xfrm>
                <a:off x="2915816" y="3003798"/>
                <a:ext cx="2016224" cy="504056"/>
              </a:xfrm>
              <a:prstGeom prst="rect">
                <a:avLst/>
              </a:prstGeom>
              <a:solidFill>
                <a:srgbClr val="335B74"/>
              </a:solidFill>
              <a:ln>
                <a:solidFill>
                  <a:srgbClr val="335B7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Rectangle 8"/>
              <p:cNvSpPr/>
              <p:nvPr/>
            </p:nvSpPr>
            <p:spPr>
              <a:xfrm>
                <a:off x="2627784" y="3516600"/>
                <a:ext cx="2592288" cy="504056"/>
              </a:xfrm>
              <a:prstGeom prst="rect">
                <a:avLst/>
              </a:prstGeom>
              <a:solidFill>
                <a:srgbClr val="335B74"/>
              </a:solidFill>
              <a:ln>
                <a:solidFill>
                  <a:srgbClr val="335B7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" name="Rectangle 9"/>
              <p:cNvSpPr/>
              <p:nvPr/>
            </p:nvSpPr>
            <p:spPr>
              <a:xfrm>
                <a:off x="2339752" y="4029402"/>
                <a:ext cx="3168352" cy="504056"/>
              </a:xfrm>
              <a:prstGeom prst="rect">
                <a:avLst/>
              </a:prstGeom>
              <a:solidFill>
                <a:srgbClr val="335B74"/>
              </a:solidFill>
              <a:ln>
                <a:solidFill>
                  <a:srgbClr val="335B74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3553603" y="3349394"/>
              <a:ext cx="2016224" cy="3539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buClr>
                  <a:schemeClr val="accent1"/>
                </a:buClr>
                <a:buSzPct val="110000"/>
              </a:pPr>
              <a:r>
                <a:rPr lang="en-GB" dirty="0" smtClean="0">
                  <a:solidFill>
                    <a:srgbClr val="DFBC4C"/>
                  </a:solidFill>
                </a:rPr>
                <a:t>Yield Stress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563888" y="3862545"/>
              <a:ext cx="2016224" cy="2891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buClr>
                  <a:schemeClr val="accent1"/>
                </a:buClr>
                <a:buSzPct val="110000"/>
              </a:pPr>
              <a:r>
                <a:rPr lang="en-GB" dirty="0" smtClean="0">
                  <a:solidFill>
                    <a:srgbClr val="DFBC4C"/>
                  </a:solidFill>
                </a:rPr>
                <a:t>Poisson’s Ratio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3563888" y="4374998"/>
              <a:ext cx="2016224" cy="3539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buClr>
                  <a:schemeClr val="accent1"/>
                </a:buClr>
                <a:buSzPct val="110000"/>
              </a:pPr>
              <a:r>
                <a:rPr lang="en-GB" dirty="0" smtClean="0">
                  <a:solidFill>
                    <a:srgbClr val="DFBC4C"/>
                  </a:solidFill>
                </a:rPr>
                <a:t>Fracture Pressure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80989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Future Work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48464" y="4803998"/>
            <a:ext cx="39553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20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726" y="2283718"/>
            <a:ext cx="7176868" cy="1178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077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5 fps Pressure Video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34160" t="9589" r="15497" b="11302"/>
          <a:stretch/>
        </p:blipFill>
        <p:spPr>
          <a:xfrm>
            <a:off x="5495564" y="843558"/>
            <a:ext cx="3648436" cy="4299942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Reflection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676456" y="4803998"/>
            <a:ext cx="467544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21</a:t>
            </a:fld>
            <a:endParaRPr lang="en-GB" b="1" dirty="0">
              <a:solidFill>
                <a:srgbClr val="335B74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4494" y="915566"/>
            <a:ext cx="5328592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335B74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Creating a replicate simulation proved very difficult without CAD files.</a:t>
            </a:r>
          </a:p>
          <a:p>
            <a:pPr marL="285750" indent="-285750">
              <a:buClr>
                <a:srgbClr val="335B74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Other material properties could be altered such as temperature melts.</a:t>
            </a:r>
          </a:p>
          <a:p>
            <a:pPr marL="285750" indent="-285750">
              <a:buClr>
                <a:srgbClr val="335B74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There is no standardised approach of generating VJM plots.</a:t>
            </a:r>
          </a:p>
          <a:p>
            <a:pPr marL="285750" indent="-285750">
              <a:buClr>
                <a:srgbClr val="335B74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When constructing the simulations it was important to note every change made.</a:t>
            </a:r>
          </a:p>
          <a:p>
            <a:pPr marL="285750" indent="-285750">
              <a:buClr>
                <a:srgbClr val="335B74"/>
              </a:buClr>
              <a:buSzPct val="110000"/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335B74"/>
                </a:solidFill>
              </a:rPr>
              <a:t>Design of experiments were considered but avoided. </a:t>
            </a:r>
          </a:p>
        </p:txBody>
      </p:sp>
    </p:spTree>
    <p:extLst>
      <p:ext uri="{BB962C8B-B14F-4D97-AF65-F5344CB8AC3E}">
        <p14:creationId xmlns:p14="http://schemas.microsoft.com/office/powerpoint/2010/main" val="204351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152000" y="51470"/>
            <a:ext cx="6840000" cy="649007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rgbClr val="E0BC4C"/>
                </a:solidFill>
              </a:rPr>
              <a:t>References</a:t>
            </a:r>
            <a:endParaRPr lang="en-GB" dirty="0">
              <a:solidFill>
                <a:srgbClr val="E0BC4C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748464" y="4803998"/>
            <a:ext cx="395536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22</a:t>
            </a:fld>
            <a:endParaRPr lang="en-GB" b="1" dirty="0">
              <a:solidFill>
                <a:srgbClr val="335B74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915566"/>
            <a:ext cx="8568952" cy="349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335B74"/>
              </a:buClr>
              <a:buSzPct val="110000"/>
            </a:pPr>
            <a:r>
              <a:rPr lang="en-GB" dirty="0" smtClean="0">
                <a:solidFill>
                  <a:srgbClr val="335B74"/>
                </a:solidFill>
              </a:rPr>
              <a:t>[</a:t>
            </a:r>
            <a:r>
              <a:rPr lang="en-GB" dirty="0">
                <a:solidFill>
                  <a:srgbClr val="335B74"/>
                </a:solidFill>
              </a:rPr>
              <a:t>1] https://en.wikipedia.org/wiki/Shaped_charge#/media/File:RL-83_HESH_round.jpg</a:t>
            </a:r>
            <a:endParaRPr lang="en-GB" dirty="0" smtClean="0">
              <a:solidFill>
                <a:srgbClr val="335B74"/>
              </a:solidFill>
            </a:endParaRPr>
          </a:p>
          <a:p>
            <a:pPr>
              <a:buClr>
                <a:srgbClr val="335B74"/>
              </a:buClr>
              <a:buSzPct val="110000"/>
            </a:pPr>
            <a:r>
              <a:rPr lang="en-GB" dirty="0" smtClean="0">
                <a:solidFill>
                  <a:srgbClr val="335B74"/>
                </a:solidFill>
              </a:rPr>
              <a:t>[</a:t>
            </a:r>
            <a:r>
              <a:rPr lang="en-GB" dirty="0">
                <a:solidFill>
                  <a:srgbClr val="335B74"/>
                </a:solidFill>
              </a:rPr>
              <a:t>2] A. Palfelt, </a:t>
            </a:r>
            <a:r>
              <a:rPr lang="en-GB" dirty="0" smtClean="0">
                <a:solidFill>
                  <a:srgbClr val="335B74"/>
                </a:solidFill>
              </a:rPr>
              <a:t>“Modelling </a:t>
            </a:r>
            <a:r>
              <a:rPr lang="en-GB" dirty="0">
                <a:solidFill>
                  <a:srgbClr val="335B74"/>
                </a:solidFill>
              </a:rPr>
              <a:t>the penetration of fragmented shaped charge jets,” UPPSALA  </a:t>
            </a:r>
            <a:r>
              <a:rPr lang="en-GB" dirty="0" smtClean="0">
                <a:solidFill>
                  <a:srgbClr val="335B74"/>
                </a:solidFill>
              </a:rPr>
              <a:t>    UNIVERSITY</a:t>
            </a:r>
            <a:r>
              <a:rPr lang="en-GB" dirty="0">
                <a:solidFill>
                  <a:srgbClr val="335B74"/>
                </a:solidFill>
              </a:rPr>
              <a:t>, 2023. </a:t>
            </a:r>
            <a:endParaRPr lang="en-GB" dirty="0" smtClean="0">
              <a:solidFill>
                <a:srgbClr val="335B74"/>
              </a:solidFill>
            </a:endParaRPr>
          </a:p>
          <a:p>
            <a:pPr>
              <a:buClr>
                <a:srgbClr val="335B74"/>
              </a:buClr>
              <a:buSzPct val="110000"/>
            </a:pPr>
            <a:r>
              <a:rPr lang="en-GB" dirty="0" smtClean="0">
                <a:solidFill>
                  <a:srgbClr val="335B74"/>
                </a:solidFill>
              </a:rPr>
              <a:t>[3] Alford Technologies, </a:t>
            </a:r>
            <a:r>
              <a:rPr lang="en-GB" dirty="0">
                <a:solidFill>
                  <a:srgbClr val="335B74"/>
                </a:solidFill>
              </a:rPr>
              <a:t>VULCAN - https://www.explosives.net/vulcan</a:t>
            </a:r>
            <a:endParaRPr lang="en-GB" dirty="0" smtClean="0">
              <a:solidFill>
                <a:srgbClr val="335B74"/>
              </a:solidFill>
            </a:endParaRPr>
          </a:p>
          <a:p>
            <a:pPr>
              <a:buClr>
                <a:srgbClr val="335B74"/>
              </a:buClr>
              <a:buSzPct val="110000"/>
            </a:pPr>
            <a:r>
              <a:rPr lang="en-GB" dirty="0" smtClean="0">
                <a:solidFill>
                  <a:srgbClr val="335B74"/>
                </a:solidFill>
              </a:rPr>
              <a:t>[4</a:t>
            </a:r>
            <a:r>
              <a:rPr lang="en-GB" dirty="0">
                <a:solidFill>
                  <a:srgbClr val="335B74"/>
                </a:solidFill>
              </a:rPr>
              <a:t>] Oguzhan </a:t>
            </a:r>
            <a:r>
              <a:rPr lang="en-GB" dirty="0" smtClean="0">
                <a:solidFill>
                  <a:srgbClr val="335B74"/>
                </a:solidFill>
              </a:rPr>
              <a:t>Ayisit</a:t>
            </a:r>
            <a:r>
              <a:rPr lang="en-GB" dirty="0">
                <a:solidFill>
                  <a:srgbClr val="335B74"/>
                </a:solidFill>
              </a:rPr>
              <a:t>, Determination of Shaped Charge Jet Characteristics Using a Neural Networks Model Based on Hydrocode Simulations</a:t>
            </a:r>
            <a:endParaRPr lang="en-GB" dirty="0" smtClean="0">
              <a:solidFill>
                <a:srgbClr val="335B74"/>
              </a:solidFill>
            </a:endParaRPr>
          </a:p>
          <a:p>
            <a:pPr>
              <a:buClr>
                <a:srgbClr val="335B74"/>
              </a:buClr>
              <a:buSzPct val="110000"/>
            </a:pPr>
            <a:r>
              <a:rPr lang="en-GB" dirty="0" smtClean="0">
                <a:solidFill>
                  <a:srgbClr val="335B74"/>
                </a:solidFill>
              </a:rPr>
              <a:t>[5</a:t>
            </a:r>
            <a:r>
              <a:rPr lang="en-GB" dirty="0">
                <a:solidFill>
                  <a:srgbClr val="335B74"/>
                </a:solidFill>
              </a:rPr>
              <a:t>] ALE - Shaped Charge Simulation (Model BRL82 with liner cone shape)</a:t>
            </a:r>
          </a:p>
          <a:p>
            <a:pPr>
              <a:buClr>
                <a:srgbClr val="335B74"/>
              </a:buClr>
              <a:buSzPct val="110000"/>
            </a:pPr>
            <a:r>
              <a:rPr lang="en-GB" dirty="0">
                <a:solidFill>
                  <a:srgbClr val="335B74"/>
                </a:solidFill>
              </a:rPr>
              <a:t>Uploaded: Jun 27, 2021</a:t>
            </a:r>
            <a:endParaRPr lang="en-GB" dirty="0" smtClean="0">
              <a:solidFill>
                <a:srgbClr val="335B74"/>
              </a:solidFill>
            </a:endParaRPr>
          </a:p>
          <a:p>
            <a:pPr>
              <a:buClr>
                <a:srgbClr val="335B74"/>
              </a:buClr>
              <a:buSzPct val="110000"/>
            </a:pPr>
            <a:r>
              <a:rPr lang="en-GB" dirty="0" smtClean="0">
                <a:solidFill>
                  <a:srgbClr val="335B74"/>
                </a:solidFill>
              </a:rPr>
              <a:t>[</a:t>
            </a:r>
            <a:r>
              <a:rPr lang="en-GB" dirty="0">
                <a:solidFill>
                  <a:srgbClr val="335B74"/>
                </a:solidFill>
              </a:rPr>
              <a:t>6] CFI, Bell Curve - https://corporatefinanceinstitute.com/resources/data-science/bell-curve/</a:t>
            </a:r>
            <a:endParaRPr lang="en-GB" dirty="0" smtClean="0">
              <a:solidFill>
                <a:srgbClr val="335B74"/>
              </a:solidFill>
            </a:endParaRPr>
          </a:p>
          <a:p>
            <a:pPr>
              <a:buClr>
                <a:srgbClr val="335B74"/>
              </a:buClr>
              <a:buSzPct val="110000"/>
            </a:pPr>
            <a:r>
              <a:rPr lang="en-GB" dirty="0" smtClean="0">
                <a:solidFill>
                  <a:srgbClr val="335B74"/>
                </a:solidFill>
              </a:rPr>
              <a:t>[7</a:t>
            </a:r>
            <a:r>
              <a:rPr lang="en-GB" dirty="0">
                <a:solidFill>
                  <a:srgbClr val="335B74"/>
                </a:solidFill>
              </a:rPr>
              <a:t>] Investigation of Polymer Coatings Formed by Polyvinyl Alcohol and Silver Nanoparticles on Copper Surface in Acid Medium by Means of Deep Convolutional Neural </a:t>
            </a:r>
            <a:r>
              <a:rPr lang="en-GB" dirty="0" smtClean="0">
                <a:solidFill>
                  <a:srgbClr val="335B74"/>
                </a:solidFill>
              </a:rPr>
              <a:t>Networks</a:t>
            </a:r>
            <a:r>
              <a:rPr lang="en-GB" dirty="0">
                <a:solidFill>
                  <a:srgbClr val="335B74"/>
                </a:solidFill>
              </a:rPr>
              <a:t>, Adriana </a:t>
            </a:r>
            <a:r>
              <a:rPr lang="en-GB" dirty="0" err="1">
                <a:solidFill>
                  <a:srgbClr val="335B74"/>
                </a:solidFill>
              </a:rPr>
              <a:t>Samide</a:t>
            </a:r>
            <a:endParaRPr lang="en-GB" dirty="0" smtClean="0">
              <a:solidFill>
                <a:srgbClr val="335B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6127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>
          <a:xfrm>
            <a:off x="8676456" y="4783733"/>
            <a:ext cx="467544" cy="211757"/>
          </a:xfrm>
        </p:spPr>
        <p:txBody>
          <a:bodyPr/>
          <a:lstStyle/>
          <a:p>
            <a:fld id="{41D5E06E-8463-49C0-8B6A-3B9E03BCC454}" type="slidenum">
              <a:rPr lang="en-GB" b="1" smtClean="0">
                <a:solidFill>
                  <a:srgbClr val="335B74"/>
                </a:solidFill>
              </a:rPr>
              <a:t>23</a:t>
            </a:fld>
            <a:endParaRPr lang="en-GB" b="1" dirty="0">
              <a:solidFill>
                <a:srgbClr val="335B74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96" y="3291830"/>
            <a:ext cx="9144793" cy="713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43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ustom Design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none" rtlCol="0">
        <a:spAutoFit/>
      </a:bodyPr>
      <a:lstStyle>
        <a:defPPr marL="285750" indent="-285750">
          <a:buClr>
            <a:schemeClr val="accent1"/>
          </a:buClr>
          <a:buSzPct val="110000"/>
          <a:buFont typeface="Wingdings" panose="05000000000000000000" pitchFamily="2" charset="2"/>
          <a:buChar char="§"/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370B588C-F70F-45A5-BB31-474BFF7DA875}" vid="{1D83BAAF-1948-4825-A723-77BA2FF43661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61E5B231530A4EA744FFA60C139F4A" ma:contentTypeVersion="1" ma:contentTypeDescription="Create a new document." ma:contentTypeScope="" ma:versionID="a4efe0a812ad387b22bee5409bc4ee9c">
  <xsd:schema xmlns:xsd="http://www.w3.org/2001/XMLSchema" xmlns:xs="http://www.w3.org/2001/XMLSchema" xmlns:p="http://schemas.microsoft.com/office/2006/metadata/properties" xmlns:ns1="http://schemas.microsoft.com/sharepoint/v3" xmlns:ns2="e45fef5f-20ce-4a01-844f-e62606f21384" targetNamespace="http://schemas.microsoft.com/office/2006/metadata/properties" ma:root="true" ma:fieldsID="80ede0743e0cb841f6e543234c7e0e55" ns1:_="" ns2:_="">
    <xsd:import namespace="http://schemas.microsoft.com/sharepoint/v3"/>
    <xsd:import namespace="e45fef5f-20ce-4a01-844f-e62606f21384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_dlc_DocId" minOccurs="0"/>
                <xsd:element ref="ns2:_dlc_DocIdUrl" minOccurs="0"/>
                <xsd:element ref="ns2:_dlc_DocIdPersistI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" ma:hidden="true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" ma:hidden="true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5fef5f-20ce-4a01-844f-e62606f21384" elementFormDefault="qualified">
    <xsd:import namespace="http://schemas.microsoft.com/office/2006/documentManagement/types"/>
    <xsd:import namespace="http://schemas.microsoft.com/office/infopath/2007/PartnerControls"/>
    <xsd:element name="_dlc_DocId" ma:index="10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11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2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  <_dlc_DocId xmlns="e45fef5f-20ce-4a01-844f-e62606f21384">RJSW6R2U7D43-127-2571</_dlc_DocId>
    <_dlc_DocIdUrl xmlns="e45fef5f-20ce-4a01-844f-e62606f21384">
      <Url>http://home/News/_layouts/DocIdRedir.aspx?ID=RJSW6R2U7D43-127-2571</Url>
      <Description>RJSW6R2U7D43-127-2571</Description>
    </_dlc_DocIdUrl>
  </documentManagement>
</p:properties>
</file>

<file path=customXml/itemProps1.xml><?xml version="1.0" encoding="utf-8"?>
<ds:datastoreItem xmlns:ds="http://schemas.openxmlformats.org/officeDocument/2006/customXml" ds:itemID="{3C414178-5CE3-446A-84AA-179B8D75D51A}">
  <ds:schemaRefs>
    <ds:schemaRef ds:uri="http://schemas.microsoft.com/sharepoint/events"/>
  </ds:schemaRefs>
</ds:datastoreItem>
</file>

<file path=customXml/itemProps2.xml><?xml version="1.0" encoding="utf-8"?>
<ds:datastoreItem xmlns:ds="http://schemas.openxmlformats.org/officeDocument/2006/customXml" ds:itemID="{8C3A1156-0767-485D-AE32-7BABD3E3769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ADCBDF-311A-4E52-B6E6-DC40F26B2E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e45fef5f-20ce-4a01-844f-e62606f213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7F7EDCB0-008E-401E-B872-986C9240FAA5}">
  <ds:schemaRefs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e45fef5f-20ce-4a01-844f-e62606f21384"/>
    <ds:schemaRef ds:uri="http://schemas.microsoft.com/sharepoint/v3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Dstl PowerPoint Template_1.2</Template>
  <TotalTime>1336</TotalTime>
  <Words>928</Words>
  <Application>Microsoft Office PowerPoint</Application>
  <PresentationFormat>On-screen Show (16:9)</PresentationFormat>
  <Paragraphs>197</Paragraphs>
  <Slides>23</Slides>
  <Notes>17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Wingdings</vt:lpstr>
      <vt:lpstr>Custom Design</vt:lpstr>
      <vt:lpstr>UWTSD 200_Text 1</vt:lpstr>
      <vt:lpstr>Investigating the effects of altering material properties on simulated shaped charges </vt:lpstr>
      <vt:lpstr>Introduction / Aims</vt:lpstr>
      <vt:lpstr>What is a shaped charge?</vt:lpstr>
      <vt:lpstr>What is a shaped charge?</vt:lpstr>
      <vt:lpstr>What is a hydrocode?</vt:lpstr>
      <vt:lpstr>Hydrocode limitations</vt:lpstr>
      <vt:lpstr>Replicating an off the shelf product </vt:lpstr>
      <vt:lpstr>Flash X-Ray Vs Simulation</vt:lpstr>
      <vt:lpstr>Simplification</vt:lpstr>
      <vt:lpstr>Simplification – Pressure</vt:lpstr>
      <vt:lpstr>Material Properties</vt:lpstr>
      <vt:lpstr>Matrix of scheduled runs</vt:lpstr>
      <vt:lpstr>Results</vt:lpstr>
      <vt:lpstr>Results</vt:lpstr>
      <vt:lpstr>Modified matrix of runs</vt:lpstr>
      <vt:lpstr>Altering a new material property</vt:lpstr>
      <vt:lpstr>Results</vt:lpstr>
      <vt:lpstr>Results</vt:lpstr>
      <vt:lpstr>Conclusions</vt:lpstr>
      <vt:lpstr>Future Work</vt:lpstr>
      <vt:lpstr>Reflection</vt:lpstr>
      <vt:lpstr>References</vt:lpstr>
      <vt:lpstr>PowerPoint Presentation</vt:lpstr>
    </vt:vector>
  </TitlesOfParts>
  <Company>Authorised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investigation into the effects that altering material properties has on simulated shaped charges.</dc:title>
  <dc:creator>Overton Oliver W</dc:creator>
  <cp:lastModifiedBy>Overton Oliver W</cp:lastModifiedBy>
  <cp:revision>73</cp:revision>
  <cp:lastPrinted>2019-07-09T10:44:40Z</cp:lastPrinted>
  <dcterms:created xsi:type="dcterms:W3CDTF">2024-03-23T13:44:57Z</dcterms:created>
  <dcterms:modified xsi:type="dcterms:W3CDTF">2024-04-19T12:57:34Z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0x0101002B61E5B231530A4EA744FFA60C139F4A</vt:lpwstr>
  </property>
  <property fmtid="{D5CDD505-2E9C-101B-9397-08002B2CF9AE}" pid="3" name="_dlc_DocIdItemGuid">
    <vt:lpwstr>5f2c302a-6fb2-4683-9a10-124abc0f9280</vt:lpwstr>
  </property>
</Properties>
</file>