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8" r:id="rId1"/>
  </p:sldMasterIdLst>
  <p:sldIdLst>
    <p:sldId id="292" r:id="rId2"/>
    <p:sldId id="291" r:id="rId3"/>
    <p:sldId id="293" r:id="rId4"/>
    <p:sldId id="294" r:id="rId5"/>
    <p:sldId id="295" r:id="rId6"/>
    <p:sldId id="296" r:id="rId7"/>
    <p:sldId id="297" r:id="rId8"/>
    <p:sldId id="298" r:id="rId9"/>
    <p:sldId id="299" r:id="rId10"/>
    <p:sldId id="300" r:id="rId11"/>
    <p:sldId id="301" r:id="rId12"/>
    <p:sldId id="302" r:id="rId13"/>
    <p:sldId id="303" r:id="rId14"/>
    <p:sldId id="290" r:id="rId15"/>
  </p:sldIdLst>
  <p:sldSz cx="9144000" cy="6858000" type="screen4x3"/>
  <p:notesSz cx="6858000" cy="9144000"/>
  <p:embeddedFontLst>
    <p:embeddedFont>
      <p:font typeface="Century Gothic" panose="020B0502020202020204" pitchFamily="34" charset="0"/>
      <p:regular r:id="rId16"/>
      <p:bold r:id="rId17"/>
      <p:italic r:id="rId18"/>
      <p:boldItalic r:id="rId19"/>
    </p:embeddedFont>
    <p:embeddedFont>
      <p:font typeface="Wingdings 3" panose="05040102010807070707" pitchFamily="18" charset="2"/>
      <p:regular r:id="rId20"/>
    </p:embeddedFont>
    <p:embeddedFont>
      <p:font typeface="Cambria Math" panose="02040503050406030204" pitchFamily="18" charset="0"/>
      <p:regular r:id="rId2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7" autoAdjust="0"/>
    <p:restoredTop sz="94660"/>
  </p:normalViewPr>
  <p:slideViewPr>
    <p:cSldViewPr snapToGrid="0">
      <p:cViewPr varScale="1">
        <p:scale>
          <a:sx n="102" d="100"/>
          <a:sy n="102" d="100"/>
        </p:scale>
        <p:origin x="91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39039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399" y="357433"/>
            <a:ext cx="8337224" cy="613528"/>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1108438"/>
            <a:ext cx="8337223" cy="4915290"/>
          </a:xfrm>
        </p:spPr>
        <p:txBody>
          <a:bodyPr anchor="t" anchorCtr="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6459543" y="6172200"/>
            <a:ext cx="1200463" cy="365125"/>
          </a:xfrm>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019527" y="6023728"/>
            <a:ext cx="856907" cy="513597"/>
          </a:xfrm>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55358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74564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26/09/2017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610551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26/09/2017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35887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905A7C0-EFCD-4C72-9C76-B746EE1ADA98}" type="datetimeFigureOut">
              <a:rPr lang="en-GB" smtClean="0"/>
              <a:t>26/09/2017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07708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26/09/2017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86789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26/09/2017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08551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26/09/2017</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5130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A905A7C0-EFCD-4C72-9C76-B746EE1ADA98}" type="datetimeFigureOut">
              <a:rPr lang="en-GB" smtClean="0"/>
              <a:t>26/09/2017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3268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42427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8187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7066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25941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53007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053490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26/09/2017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53368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tx1"/>
                </a:solidFill>
                <a:effectLst/>
                <a:latin typeface="+mn-lt"/>
              </a:defRPr>
            </a:lvl1pPr>
          </a:lstStyle>
          <a:p>
            <a:fld id="{A905A7C0-EFCD-4C72-9C76-B746EE1ADA98}" type="datetimeFigureOut">
              <a:rPr lang="en-GB" smtClean="0"/>
              <a:pPr/>
              <a:t>26/09/2017</a:t>
            </a:fld>
            <a:endParaRPr lang="en-GB" dirty="0"/>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tx1"/>
                </a:solidFill>
                <a:effectLst/>
                <a:latin typeface="+mn-lt"/>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46319259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Data Analysis </a:t>
            </a:r>
            <a:br>
              <a:rPr lang="en-GB" dirty="0" smtClean="0"/>
            </a:br>
            <a:r>
              <a:rPr lang="en-GB" dirty="0" smtClean="0"/>
              <a:t>and Visualisation</a:t>
            </a:r>
            <a:endParaRPr lang="en-GB" dirty="0"/>
          </a:p>
        </p:txBody>
      </p:sp>
      <p:sp>
        <p:nvSpPr>
          <p:cNvPr id="3" name="Subtitle 2"/>
          <p:cNvSpPr>
            <a:spLocks noGrp="1"/>
          </p:cNvSpPr>
          <p:nvPr>
            <p:ph type="subTitle" idx="1"/>
          </p:nvPr>
        </p:nvSpPr>
        <p:spPr/>
        <p:txBody>
          <a:bodyPr/>
          <a:lstStyle/>
          <a:p>
            <a:r>
              <a:rPr lang="en-GB" dirty="0" smtClean="0"/>
              <a:t>Lecture 20</a:t>
            </a:r>
          </a:p>
          <a:p>
            <a:r>
              <a:rPr lang="en-GB" dirty="0" smtClean="0"/>
              <a:t>Friday 13</a:t>
            </a:r>
            <a:r>
              <a:rPr lang="en-GB" baseline="30000" dirty="0" smtClean="0"/>
              <a:t>th</a:t>
            </a:r>
            <a:r>
              <a:rPr lang="en-GB" dirty="0" smtClean="0"/>
              <a:t> Case Study</a:t>
            </a:r>
            <a:endParaRPr lang="en-GB" dirty="0"/>
          </a:p>
        </p:txBody>
      </p:sp>
    </p:spTree>
    <p:extLst>
      <p:ext uri="{BB962C8B-B14F-4D97-AF65-F5344CB8AC3E}">
        <p14:creationId xmlns:p14="http://schemas.microsoft.com/office/powerpoint/2010/main" val="278748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533400" y="1108438"/>
            <a:ext cx="8337223" cy="5575166"/>
          </a:xfrm>
        </p:spPr>
        <p:txBody>
          <a:bodyPr>
            <a:normAutofit/>
          </a:bodyPr>
          <a:lstStyle/>
          <a:p>
            <a:r>
              <a:rPr lang="en-GB" dirty="0" smtClean="0"/>
              <a:t>Topics covered</a:t>
            </a:r>
            <a:endParaRPr lang="en-GB" dirty="0">
              <a:sym typeface="Wingdings" panose="05000000000000000000" pitchFamily="2" charset="2"/>
            </a:endParaRPr>
          </a:p>
          <a:p>
            <a:pPr lvl="1"/>
            <a:r>
              <a:rPr lang="en-GB" dirty="0" smtClean="0">
                <a:sym typeface="Wingdings" panose="05000000000000000000" pitchFamily="2" charset="2"/>
              </a:rPr>
              <a:t>An example assignment question</a:t>
            </a:r>
          </a:p>
          <a:p>
            <a:pPr lvl="1"/>
            <a:r>
              <a:rPr lang="en-GB" dirty="0" smtClean="0">
                <a:sym typeface="Wingdings" panose="05000000000000000000" pitchFamily="2" charset="2"/>
              </a:rPr>
              <a:t>How to tackle it</a:t>
            </a:r>
          </a:p>
          <a:p>
            <a:pPr lvl="1"/>
            <a:r>
              <a:rPr lang="en-GB" dirty="0" smtClean="0">
                <a:sym typeface="Wingdings" panose="05000000000000000000" pitchFamily="2" charset="2"/>
              </a:rPr>
              <a:t>How to present the results</a:t>
            </a:r>
            <a:endParaRPr lang="en-GB" dirty="0">
              <a:sym typeface="Wingdings" panose="05000000000000000000" pitchFamily="2" charset="2"/>
            </a:endParaRPr>
          </a:p>
          <a:p>
            <a:r>
              <a:rPr lang="en-GB" dirty="0" smtClean="0"/>
              <a:t>This should give you some ideas on how to do and to present the statistical part of your analysis assignment </a:t>
            </a:r>
            <a:endParaRPr lang="en-GB" dirty="0"/>
          </a:p>
        </p:txBody>
      </p:sp>
    </p:spTree>
    <p:extLst>
      <p:ext uri="{BB962C8B-B14F-4D97-AF65-F5344CB8AC3E}">
        <p14:creationId xmlns:p14="http://schemas.microsoft.com/office/powerpoint/2010/main" val="234668950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Problem</a:t>
            </a:r>
            <a:endParaRPr lang="en-GB" dirty="0"/>
          </a:p>
        </p:txBody>
      </p:sp>
      <p:sp>
        <p:nvSpPr>
          <p:cNvPr id="3" name="Content Placeholder 2"/>
          <p:cNvSpPr>
            <a:spLocks noGrp="1"/>
          </p:cNvSpPr>
          <p:nvPr>
            <p:ph idx="1"/>
          </p:nvPr>
        </p:nvSpPr>
        <p:spPr>
          <a:xfrm>
            <a:off x="533400" y="1108438"/>
            <a:ext cx="8337223" cy="5562818"/>
          </a:xfrm>
        </p:spPr>
        <p:txBody>
          <a:bodyPr>
            <a:normAutofit/>
          </a:bodyPr>
          <a:lstStyle/>
          <a:p>
            <a:r>
              <a:rPr lang="en-GB" dirty="0"/>
              <a:t>In Britain Friday the 13</a:t>
            </a:r>
            <a:r>
              <a:rPr lang="en-GB" baseline="30000" dirty="0"/>
              <a:t>th</a:t>
            </a:r>
            <a:r>
              <a:rPr lang="en-GB" dirty="0"/>
              <a:t> is traditionally considered an unlucky day. Produce a 2000-word paper based upon the accompanying data on whether the date’s reputation is statistically justified. You should select and apply appropriate analysis techniques, discuss appropriate confidence levels and use appropriate visualisations within your paper.</a:t>
            </a:r>
          </a:p>
          <a:p>
            <a:endParaRPr lang="en-GB" dirty="0" smtClean="0"/>
          </a:p>
          <a:p>
            <a:r>
              <a:rPr lang="en-GB" dirty="0" smtClean="0"/>
              <a:t>There </a:t>
            </a:r>
            <a:r>
              <a:rPr lang="en-GB" dirty="0"/>
              <a:t>are three datasets. The first shows the numbers of shoppers at different supermarkets in southeast England; the second shows the number of cars passing through a junction on the M25, and the third shows the numbers of emergency admissions to hospitals in the same areas due to traffic accidents. Each of these numbers is recorded for Fridays the 6</a:t>
            </a:r>
            <a:r>
              <a:rPr lang="en-GB" baseline="30000" dirty="0"/>
              <a:t>th</a:t>
            </a:r>
            <a:r>
              <a:rPr lang="en-GB" dirty="0"/>
              <a:t> and Fridays the 13</a:t>
            </a:r>
            <a:r>
              <a:rPr lang="en-GB" baseline="30000" dirty="0"/>
              <a:t>th</a:t>
            </a:r>
            <a:r>
              <a:rPr lang="en-GB" dirty="0"/>
              <a:t> between October 1989 and November 1992.</a:t>
            </a:r>
          </a:p>
          <a:p>
            <a:pPr marL="0" indent="0">
              <a:buNone/>
            </a:pPr>
            <a:endParaRPr lang="en-GB" dirty="0"/>
          </a:p>
        </p:txBody>
      </p:sp>
    </p:spTree>
    <p:extLst>
      <p:ext uri="{BB962C8B-B14F-4D97-AF65-F5344CB8AC3E}">
        <p14:creationId xmlns:p14="http://schemas.microsoft.com/office/powerpoint/2010/main" val="53990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Shopping centre Data</a:t>
            </a:r>
            <a:endParaRPr lang="en-GB" dirty="0"/>
          </a:p>
        </p:txBody>
      </p:sp>
      <p:graphicFrame>
        <p:nvGraphicFramePr>
          <p:cNvPr id="4" name="Content Placeholder 3"/>
          <p:cNvGraphicFramePr>
            <a:graphicFrameLocks noGrp="1"/>
          </p:cNvGraphicFramePr>
          <p:nvPr>
            <p:ph idx="1"/>
            <p:extLst/>
          </p:nvPr>
        </p:nvGraphicFramePr>
        <p:xfrm>
          <a:off x="360608" y="1416672"/>
          <a:ext cx="8255359" cy="3304988"/>
        </p:xfrm>
        <a:graphic>
          <a:graphicData uri="http://schemas.openxmlformats.org/drawingml/2006/table">
            <a:tbl>
              <a:tblPr firstRow="1" firstCol="1" bandRow="1">
                <a:tableStyleId>{2D5ABB26-0587-4C30-8999-92F81FD0307C}</a:tableStyleId>
              </a:tblPr>
              <a:tblGrid>
                <a:gridCol w="2459865"/>
                <a:gridCol w="1983347"/>
                <a:gridCol w="1740659"/>
                <a:gridCol w="2071488"/>
              </a:tblGrid>
              <a:tr h="341795">
                <a:tc>
                  <a:txBody>
                    <a:bodyPr/>
                    <a:lstStyle/>
                    <a:p>
                      <a:r>
                        <a:rPr lang="en-GB" sz="2000" dirty="0">
                          <a:effectLst/>
                        </a:rPr>
                        <a:t>MONTH</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2000" dirty="0">
                          <a:effectLst/>
                        </a:rPr>
                        <a:t>Friday 6</a:t>
                      </a:r>
                      <a:r>
                        <a:rPr lang="en-GB" sz="2000" baseline="30000" dirty="0">
                          <a:effectLst/>
                        </a:rPr>
                        <a:t>th</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2000" dirty="0">
                          <a:effectLst/>
                        </a:rPr>
                        <a:t>Friday 13</a:t>
                      </a:r>
                      <a:r>
                        <a:rPr lang="en-GB" sz="2000" baseline="30000" dirty="0">
                          <a:effectLst/>
                        </a:rPr>
                        <a:t>th</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2000" dirty="0">
                          <a:effectLst/>
                        </a:rPr>
                        <a:t>Supermarket</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r>
              <a:tr h="341795">
                <a:tc>
                  <a:txBody>
                    <a:bodyPr/>
                    <a:lstStyle/>
                    <a:p>
                      <a:r>
                        <a:rPr lang="en-GB" sz="1800" dirty="0">
                          <a:effectLst/>
                        </a:rPr>
                        <a:t>1990, July</a:t>
                      </a:r>
                      <a:endParaRPr lang="en-GB" sz="1800" dirty="0">
                        <a:effectLst/>
                        <a:latin typeface="+mn-lt"/>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2000">
                          <a:effectLst/>
                        </a:rPr>
                        <a:t>4942</a:t>
                      </a:r>
                      <a:endParaRPr lang="en-GB" sz="2000">
                        <a:solidFill>
                          <a:schemeClr val="tx1"/>
                        </a:solidFill>
                        <a:effectLst/>
                        <a:latin typeface="+mn-lt"/>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2000">
                          <a:effectLst/>
                        </a:rPr>
                        <a:t>4882</a:t>
                      </a:r>
                      <a:endParaRPr lang="en-GB" sz="2000">
                        <a:solidFill>
                          <a:schemeClr val="tx1"/>
                        </a:solidFill>
                        <a:effectLst/>
                        <a:latin typeface="+mn-lt"/>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2000">
                          <a:effectLst/>
                        </a:rPr>
                        <a:t>Epsom</a:t>
                      </a:r>
                      <a:endParaRPr lang="en-GB" sz="2000">
                        <a:solidFill>
                          <a:schemeClr val="tx1"/>
                        </a:solidFill>
                        <a:effectLst/>
                        <a:latin typeface="+mn-lt"/>
                      </a:endParaRPr>
                    </a:p>
                  </a:txBody>
                  <a:tcPr marL="68580" marR="68580" marT="0" marB="0">
                    <a:lnT w="12700" cap="flat" cmpd="sng" algn="ctr">
                      <a:solidFill>
                        <a:schemeClr val="tx1"/>
                      </a:solidFill>
                      <a:prstDash val="solid"/>
                      <a:round/>
                      <a:headEnd type="none" w="med" len="med"/>
                      <a:tailEnd type="none" w="med" len="med"/>
                    </a:lnT>
                  </a:tcPr>
                </a:tc>
              </a:tr>
              <a:tr h="341795">
                <a:tc>
                  <a:txBody>
                    <a:bodyPr/>
                    <a:lstStyle/>
                    <a:p>
                      <a:r>
                        <a:rPr lang="en-GB" sz="1800" dirty="0">
                          <a:effectLst/>
                        </a:rPr>
                        <a:t>1991, September</a:t>
                      </a:r>
                      <a:endParaRPr lang="en-GB" sz="1800" dirty="0">
                        <a:effectLst/>
                        <a:latin typeface="+mn-lt"/>
                      </a:endParaRPr>
                    </a:p>
                  </a:txBody>
                  <a:tcPr marL="68580" marR="68580" marT="0" marB="0"/>
                </a:tc>
                <a:tc>
                  <a:txBody>
                    <a:bodyPr/>
                    <a:lstStyle/>
                    <a:p>
                      <a:r>
                        <a:rPr lang="en-GB" sz="2000" dirty="0">
                          <a:effectLst/>
                        </a:rPr>
                        <a:t>4895</a:t>
                      </a:r>
                      <a:endParaRPr lang="en-GB" sz="2000" dirty="0">
                        <a:solidFill>
                          <a:schemeClr val="tx1"/>
                        </a:solidFill>
                        <a:effectLst/>
                        <a:latin typeface="+mn-lt"/>
                      </a:endParaRPr>
                    </a:p>
                  </a:txBody>
                  <a:tcPr marL="68580" marR="68580" marT="0" marB="0"/>
                </a:tc>
                <a:tc>
                  <a:txBody>
                    <a:bodyPr/>
                    <a:lstStyle/>
                    <a:p>
                      <a:r>
                        <a:rPr lang="en-GB" sz="2000">
                          <a:effectLst/>
                        </a:rPr>
                        <a:t>4736</a:t>
                      </a:r>
                      <a:endParaRPr lang="en-GB" sz="2000">
                        <a:solidFill>
                          <a:schemeClr val="tx1"/>
                        </a:solidFill>
                        <a:effectLst/>
                        <a:latin typeface="+mn-lt"/>
                      </a:endParaRPr>
                    </a:p>
                  </a:txBody>
                  <a:tcPr marL="68580" marR="68580" marT="0" marB="0"/>
                </a:tc>
                <a:tc>
                  <a:txBody>
                    <a:bodyPr/>
                    <a:lstStyle/>
                    <a:p>
                      <a:r>
                        <a:rPr lang="en-GB" sz="2000">
                          <a:effectLst/>
                        </a:rPr>
                        <a:t>Epsom</a:t>
                      </a:r>
                      <a:endParaRPr lang="en-GB" sz="2000">
                        <a:solidFill>
                          <a:schemeClr val="tx1"/>
                        </a:solidFill>
                        <a:effectLst/>
                        <a:latin typeface="+mn-lt"/>
                      </a:endParaRPr>
                    </a:p>
                  </a:txBody>
                  <a:tcPr marL="68580" marR="68580" marT="0" marB="0"/>
                </a:tc>
              </a:tr>
              <a:tr h="322311">
                <a:tc>
                  <a:txBody>
                    <a:bodyPr/>
                    <a:lstStyle/>
                    <a:p>
                      <a:r>
                        <a:rPr lang="en-GB" sz="1800">
                          <a:effectLst/>
                        </a:rPr>
                        <a:t>1991, December</a:t>
                      </a:r>
                      <a:endParaRPr lang="en-GB" sz="1800">
                        <a:effectLst/>
                        <a:latin typeface="+mn-lt"/>
                      </a:endParaRPr>
                    </a:p>
                  </a:txBody>
                  <a:tcPr marL="68580" marR="68580" marT="0" marB="0"/>
                </a:tc>
                <a:tc>
                  <a:txBody>
                    <a:bodyPr/>
                    <a:lstStyle/>
                    <a:p>
                      <a:r>
                        <a:rPr lang="en-GB" sz="2000" dirty="0">
                          <a:effectLst/>
                        </a:rPr>
                        <a:t>4805</a:t>
                      </a:r>
                      <a:endParaRPr lang="en-GB" sz="2000" dirty="0">
                        <a:solidFill>
                          <a:schemeClr val="tx1"/>
                        </a:solidFill>
                        <a:effectLst/>
                        <a:latin typeface="+mn-lt"/>
                      </a:endParaRPr>
                    </a:p>
                  </a:txBody>
                  <a:tcPr marL="68580" marR="68580" marT="0" marB="0"/>
                </a:tc>
                <a:tc>
                  <a:txBody>
                    <a:bodyPr/>
                    <a:lstStyle/>
                    <a:p>
                      <a:r>
                        <a:rPr lang="en-GB" sz="2000">
                          <a:effectLst/>
                        </a:rPr>
                        <a:t>4784</a:t>
                      </a:r>
                      <a:endParaRPr lang="en-GB" sz="2000">
                        <a:solidFill>
                          <a:schemeClr val="tx1"/>
                        </a:solidFill>
                        <a:effectLst/>
                        <a:latin typeface="+mn-lt"/>
                      </a:endParaRPr>
                    </a:p>
                  </a:txBody>
                  <a:tcPr marL="68580" marR="68580" marT="0" marB="0"/>
                </a:tc>
                <a:tc>
                  <a:txBody>
                    <a:bodyPr/>
                    <a:lstStyle/>
                    <a:p>
                      <a:r>
                        <a:rPr lang="en-GB" sz="2000">
                          <a:effectLst/>
                        </a:rPr>
                        <a:t>Epsom</a:t>
                      </a:r>
                      <a:endParaRPr lang="en-GB" sz="2000">
                        <a:solidFill>
                          <a:schemeClr val="tx1"/>
                        </a:solidFill>
                        <a:effectLst/>
                        <a:latin typeface="+mn-lt"/>
                      </a:endParaRPr>
                    </a:p>
                  </a:txBody>
                  <a:tcPr marL="68580" marR="68580" marT="0" marB="0"/>
                </a:tc>
              </a:tr>
              <a:tr h="341795">
                <a:tc>
                  <a:txBody>
                    <a:bodyPr/>
                    <a:lstStyle/>
                    <a:p>
                      <a:r>
                        <a:rPr lang="en-GB" sz="1800">
                          <a:effectLst/>
                        </a:rPr>
                        <a:t>1992, March</a:t>
                      </a:r>
                      <a:endParaRPr lang="en-GB" sz="1800">
                        <a:effectLst/>
                        <a:latin typeface="+mn-lt"/>
                      </a:endParaRPr>
                    </a:p>
                  </a:txBody>
                  <a:tcPr marL="68580" marR="68580" marT="0" marB="0"/>
                </a:tc>
                <a:tc>
                  <a:txBody>
                    <a:bodyPr/>
                    <a:lstStyle/>
                    <a:p>
                      <a:r>
                        <a:rPr lang="en-GB" sz="2000" dirty="0">
                          <a:effectLst/>
                        </a:rPr>
                        <a:t>4570</a:t>
                      </a:r>
                      <a:endParaRPr lang="en-GB" sz="2000" dirty="0">
                        <a:solidFill>
                          <a:schemeClr val="tx1"/>
                        </a:solidFill>
                        <a:effectLst/>
                        <a:latin typeface="+mn-lt"/>
                      </a:endParaRPr>
                    </a:p>
                  </a:txBody>
                  <a:tcPr marL="68580" marR="68580" marT="0" marB="0"/>
                </a:tc>
                <a:tc>
                  <a:txBody>
                    <a:bodyPr/>
                    <a:lstStyle/>
                    <a:p>
                      <a:r>
                        <a:rPr lang="en-GB" sz="2000">
                          <a:effectLst/>
                        </a:rPr>
                        <a:t>4603</a:t>
                      </a:r>
                      <a:endParaRPr lang="en-GB" sz="2000">
                        <a:solidFill>
                          <a:schemeClr val="tx1"/>
                        </a:solidFill>
                        <a:effectLst/>
                        <a:latin typeface="+mn-lt"/>
                      </a:endParaRPr>
                    </a:p>
                  </a:txBody>
                  <a:tcPr marL="68580" marR="68580" marT="0" marB="0"/>
                </a:tc>
                <a:tc>
                  <a:txBody>
                    <a:bodyPr/>
                    <a:lstStyle/>
                    <a:p>
                      <a:r>
                        <a:rPr lang="en-GB" sz="2000">
                          <a:effectLst/>
                        </a:rPr>
                        <a:t>Epsom</a:t>
                      </a:r>
                      <a:endParaRPr lang="en-GB" sz="2000">
                        <a:solidFill>
                          <a:schemeClr val="tx1"/>
                        </a:solidFill>
                        <a:effectLst/>
                        <a:latin typeface="+mn-lt"/>
                      </a:endParaRPr>
                    </a:p>
                  </a:txBody>
                  <a:tcPr marL="68580" marR="68580" marT="0" marB="0"/>
                </a:tc>
              </a:tr>
              <a:tr h="320409">
                <a:tc>
                  <a:txBody>
                    <a:bodyPr/>
                    <a:lstStyle/>
                    <a:p>
                      <a:r>
                        <a:rPr lang="en-GB" sz="1800">
                          <a:effectLst/>
                        </a:rPr>
                        <a:t>1992, November</a:t>
                      </a:r>
                      <a:endParaRPr lang="en-GB" sz="1800">
                        <a:effectLst/>
                        <a:latin typeface="+mn-lt"/>
                      </a:endParaRPr>
                    </a:p>
                  </a:txBody>
                  <a:tcPr marL="68580" marR="68580" marT="0" marB="0"/>
                </a:tc>
                <a:tc>
                  <a:txBody>
                    <a:bodyPr/>
                    <a:lstStyle/>
                    <a:p>
                      <a:r>
                        <a:rPr lang="en-GB" sz="2000" dirty="0">
                          <a:effectLst/>
                        </a:rPr>
                        <a:t>4506</a:t>
                      </a:r>
                      <a:endParaRPr lang="en-GB" sz="2000" dirty="0">
                        <a:solidFill>
                          <a:schemeClr val="tx1"/>
                        </a:solidFill>
                        <a:effectLst/>
                        <a:latin typeface="+mn-lt"/>
                      </a:endParaRPr>
                    </a:p>
                  </a:txBody>
                  <a:tcPr marL="68580" marR="68580" marT="0" marB="0"/>
                </a:tc>
                <a:tc>
                  <a:txBody>
                    <a:bodyPr/>
                    <a:lstStyle/>
                    <a:p>
                      <a:r>
                        <a:rPr lang="en-GB" sz="2000" dirty="0">
                          <a:effectLst/>
                        </a:rPr>
                        <a:t>4629</a:t>
                      </a:r>
                      <a:endParaRPr lang="en-GB" sz="2000" dirty="0">
                        <a:solidFill>
                          <a:schemeClr val="tx1"/>
                        </a:solidFill>
                        <a:effectLst/>
                        <a:latin typeface="+mn-lt"/>
                      </a:endParaRPr>
                    </a:p>
                  </a:txBody>
                  <a:tcPr marL="68580" marR="68580" marT="0" marB="0"/>
                </a:tc>
                <a:tc>
                  <a:txBody>
                    <a:bodyPr/>
                    <a:lstStyle/>
                    <a:p>
                      <a:r>
                        <a:rPr lang="en-GB" sz="2000">
                          <a:effectLst/>
                        </a:rPr>
                        <a:t>Epsom</a:t>
                      </a:r>
                      <a:endParaRPr lang="en-GB" sz="2000">
                        <a:solidFill>
                          <a:schemeClr val="tx1"/>
                        </a:solidFill>
                        <a:effectLst/>
                        <a:latin typeface="+mn-lt"/>
                      </a:endParaRPr>
                    </a:p>
                  </a:txBody>
                  <a:tcPr marL="68580" marR="68580" marT="0" marB="0"/>
                </a:tc>
              </a:tr>
              <a:tr h="341795">
                <a:tc>
                  <a:txBody>
                    <a:bodyPr/>
                    <a:lstStyle/>
                    <a:p>
                      <a:r>
                        <a:rPr lang="en-GB" sz="1800">
                          <a:effectLst/>
                        </a:rPr>
                        <a:t>1990, July</a:t>
                      </a:r>
                      <a:endParaRPr lang="en-GB" sz="1800">
                        <a:effectLst/>
                        <a:latin typeface="+mn-lt"/>
                      </a:endParaRPr>
                    </a:p>
                  </a:txBody>
                  <a:tcPr marL="68580" marR="68580" marT="0" marB="0"/>
                </a:tc>
                <a:tc>
                  <a:txBody>
                    <a:bodyPr/>
                    <a:lstStyle/>
                    <a:p>
                      <a:r>
                        <a:rPr lang="en-GB" sz="2000" dirty="0">
                          <a:effectLst/>
                        </a:rPr>
                        <a:t>6754</a:t>
                      </a:r>
                      <a:endParaRPr lang="en-GB" sz="2000" dirty="0">
                        <a:solidFill>
                          <a:schemeClr val="tx1"/>
                        </a:solidFill>
                        <a:effectLst/>
                        <a:latin typeface="+mn-lt"/>
                      </a:endParaRPr>
                    </a:p>
                  </a:txBody>
                  <a:tcPr marL="68580" marR="68580" marT="0" marB="0"/>
                </a:tc>
                <a:tc>
                  <a:txBody>
                    <a:bodyPr/>
                    <a:lstStyle/>
                    <a:p>
                      <a:r>
                        <a:rPr lang="en-GB" sz="2000" dirty="0">
                          <a:effectLst/>
                        </a:rPr>
                        <a:t>6998</a:t>
                      </a:r>
                      <a:endParaRPr lang="en-GB" sz="2000" dirty="0">
                        <a:solidFill>
                          <a:schemeClr val="tx1"/>
                        </a:solidFill>
                        <a:effectLst/>
                        <a:latin typeface="+mn-lt"/>
                      </a:endParaRPr>
                    </a:p>
                  </a:txBody>
                  <a:tcPr marL="68580" marR="68580" marT="0" marB="0"/>
                </a:tc>
                <a:tc>
                  <a:txBody>
                    <a:bodyPr/>
                    <a:lstStyle/>
                    <a:p>
                      <a:r>
                        <a:rPr lang="en-GB" sz="2000" dirty="0">
                          <a:effectLst/>
                        </a:rPr>
                        <a:t>Guildford</a:t>
                      </a:r>
                      <a:endParaRPr lang="en-GB" sz="2000" dirty="0">
                        <a:solidFill>
                          <a:schemeClr val="tx1"/>
                        </a:solidFill>
                        <a:effectLst/>
                        <a:latin typeface="+mn-lt"/>
                      </a:endParaRPr>
                    </a:p>
                  </a:txBody>
                  <a:tcPr marL="68580" marR="68580" marT="0" marB="0"/>
                </a:tc>
              </a:tr>
              <a:tr h="343693">
                <a:tc>
                  <a:txBody>
                    <a:bodyPr/>
                    <a:lstStyle/>
                    <a:p>
                      <a:r>
                        <a:rPr lang="en-GB" sz="1800">
                          <a:effectLst/>
                        </a:rPr>
                        <a:t>1991, September</a:t>
                      </a:r>
                      <a:endParaRPr lang="en-GB" sz="1800">
                        <a:effectLst/>
                        <a:latin typeface="+mn-lt"/>
                      </a:endParaRPr>
                    </a:p>
                  </a:txBody>
                  <a:tcPr marL="68580" marR="68580" marT="0" marB="0"/>
                </a:tc>
                <a:tc>
                  <a:txBody>
                    <a:bodyPr/>
                    <a:lstStyle/>
                    <a:p>
                      <a:r>
                        <a:rPr lang="en-GB" sz="2000" dirty="0">
                          <a:effectLst/>
                        </a:rPr>
                        <a:t>6704</a:t>
                      </a:r>
                      <a:endParaRPr lang="en-GB" sz="2000" dirty="0">
                        <a:solidFill>
                          <a:schemeClr val="tx1"/>
                        </a:solidFill>
                        <a:effectLst/>
                        <a:latin typeface="+mn-lt"/>
                      </a:endParaRPr>
                    </a:p>
                  </a:txBody>
                  <a:tcPr marL="68580" marR="68580" marT="0" marB="0"/>
                </a:tc>
                <a:tc>
                  <a:txBody>
                    <a:bodyPr/>
                    <a:lstStyle/>
                    <a:p>
                      <a:r>
                        <a:rPr lang="en-GB" sz="2000" dirty="0">
                          <a:effectLst/>
                        </a:rPr>
                        <a:t>6707</a:t>
                      </a:r>
                      <a:endParaRPr lang="en-GB" sz="2000" dirty="0">
                        <a:solidFill>
                          <a:schemeClr val="tx1"/>
                        </a:solidFill>
                        <a:effectLst/>
                        <a:latin typeface="+mn-lt"/>
                      </a:endParaRPr>
                    </a:p>
                  </a:txBody>
                  <a:tcPr marL="68580" marR="68580" marT="0" marB="0"/>
                </a:tc>
                <a:tc>
                  <a:txBody>
                    <a:bodyPr/>
                    <a:lstStyle/>
                    <a:p>
                      <a:r>
                        <a:rPr lang="en-GB" sz="2000" dirty="0">
                          <a:effectLst/>
                        </a:rPr>
                        <a:t>Guildford</a:t>
                      </a:r>
                      <a:endParaRPr lang="en-GB" sz="2000" dirty="0">
                        <a:solidFill>
                          <a:schemeClr val="tx1"/>
                        </a:solidFill>
                        <a:effectLst/>
                        <a:latin typeface="+mn-lt"/>
                      </a:endParaRPr>
                    </a:p>
                  </a:txBody>
                  <a:tcPr marL="68580" marR="68580" marT="0" marB="0"/>
                </a:tc>
              </a:tr>
              <a:tr h="421304">
                <a:tc>
                  <a:txBody>
                    <a:bodyPr/>
                    <a:lstStyle/>
                    <a:p>
                      <a:r>
                        <a:rPr lang="en-GB" sz="1800" dirty="0">
                          <a:effectLst/>
                        </a:rPr>
                        <a:t>1991, </a:t>
                      </a:r>
                      <a:r>
                        <a:rPr lang="en-GB" sz="1800" dirty="0" smtClean="0">
                          <a:effectLst/>
                        </a:rPr>
                        <a:t>December</a:t>
                      </a:r>
                    </a:p>
                    <a:p>
                      <a:r>
                        <a:rPr lang="en-GB" sz="1800" dirty="0" smtClean="0">
                          <a:effectLst/>
                          <a:latin typeface="+mn-lt"/>
                        </a:rPr>
                        <a:t>…</a:t>
                      </a:r>
                      <a:endParaRPr lang="en-GB" sz="1800" dirty="0">
                        <a:effectLst/>
                        <a:latin typeface="+mn-lt"/>
                      </a:endParaRPr>
                    </a:p>
                  </a:txBody>
                  <a:tcPr marL="68580" marR="68580" marT="0" marB="0"/>
                </a:tc>
                <a:tc>
                  <a:txBody>
                    <a:bodyPr/>
                    <a:lstStyle/>
                    <a:p>
                      <a:r>
                        <a:rPr lang="en-GB" sz="2000" dirty="0" smtClean="0">
                          <a:effectLst/>
                        </a:rPr>
                        <a:t>5871</a:t>
                      </a:r>
                    </a:p>
                    <a:p>
                      <a:r>
                        <a:rPr lang="en-GB" sz="2000" dirty="0" smtClean="0">
                          <a:solidFill>
                            <a:schemeClr val="tx1"/>
                          </a:solidFill>
                          <a:effectLst/>
                          <a:latin typeface="+mn-lt"/>
                        </a:rPr>
                        <a:t>…</a:t>
                      </a:r>
                      <a:endParaRPr lang="en-GB" sz="2000" dirty="0">
                        <a:solidFill>
                          <a:schemeClr val="tx1"/>
                        </a:solidFill>
                        <a:effectLst/>
                        <a:latin typeface="+mn-lt"/>
                      </a:endParaRPr>
                    </a:p>
                  </a:txBody>
                  <a:tcPr marL="68580" marR="68580" marT="0" marB="0"/>
                </a:tc>
                <a:tc>
                  <a:txBody>
                    <a:bodyPr/>
                    <a:lstStyle/>
                    <a:p>
                      <a:r>
                        <a:rPr lang="en-GB" sz="2000" dirty="0" smtClean="0">
                          <a:effectLst/>
                        </a:rPr>
                        <a:t>5662</a:t>
                      </a:r>
                    </a:p>
                    <a:p>
                      <a:r>
                        <a:rPr lang="en-GB" sz="2000" dirty="0" smtClean="0">
                          <a:solidFill>
                            <a:schemeClr val="tx1"/>
                          </a:solidFill>
                          <a:effectLst/>
                          <a:latin typeface="+mn-lt"/>
                        </a:rPr>
                        <a:t>…</a:t>
                      </a:r>
                      <a:endParaRPr lang="en-GB" sz="2000" dirty="0">
                        <a:solidFill>
                          <a:schemeClr val="tx1"/>
                        </a:solidFill>
                        <a:effectLst/>
                        <a:latin typeface="+mn-lt"/>
                      </a:endParaRPr>
                    </a:p>
                  </a:txBody>
                  <a:tcPr marL="68580" marR="68580" marT="0" marB="0"/>
                </a:tc>
                <a:tc>
                  <a:txBody>
                    <a:bodyPr/>
                    <a:lstStyle/>
                    <a:p>
                      <a:r>
                        <a:rPr lang="en-GB" sz="2000" dirty="0" smtClean="0">
                          <a:effectLst/>
                        </a:rPr>
                        <a:t>Guildford</a:t>
                      </a:r>
                    </a:p>
                    <a:p>
                      <a:r>
                        <a:rPr lang="en-GB" sz="2000" dirty="0" smtClean="0">
                          <a:solidFill>
                            <a:schemeClr val="tx1"/>
                          </a:solidFill>
                          <a:effectLst/>
                          <a:latin typeface="+mn-lt"/>
                        </a:rPr>
                        <a:t>…</a:t>
                      </a:r>
                      <a:endParaRPr lang="en-GB" sz="2000" dirty="0">
                        <a:solidFill>
                          <a:schemeClr val="tx1"/>
                        </a:solidFill>
                        <a:effectLst/>
                        <a:latin typeface="+mn-lt"/>
                      </a:endParaRPr>
                    </a:p>
                  </a:txBody>
                  <a:tcPr marL="68580" marR="68580" marT="0" marB="0"/>
                </a:tc>
              </a:tr>
            </a:tbl>
          </a:graphicData>
        </a:graphic>
      </p:graphicFrame>
    </p:spTree>
    <p:extLst>
      <p:ext uri="{BB962C8B-B14F-4D97-AF65-F5344CB8AC3E}">
        <p14:creationId xmlns:p14="http://schemas.microsoft.com/office/powerpoint/2010/main" val="350194218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Traffic Flow Data</a:t>
            </a:r>
            <a:endParaRPr lang="en-GB" dirty="0"/>
          </a:p>
        </p:txBody>
      </p:sp>
      <p:graphicFrame>
        <p:nvGraphicFramePr>
          <p:cNvPr id="4" name="Content Placeholder 3"/>
          <p:cNvGraphicFramePr>
            <a:graphicFrameLocks noGrp="1"/>
          </p:cNvGraphicFramePr>
          <p:nvPr>
            <p:ph idx="1"/>
            <p:extLst/>
          </p:nvPr>
        </p:nvGraphicFramePr>
        <p:xfrm>
          <a:off x="283336" y="1159099"/>
          <a:ext cx="8690318" cy="3902294"/>
        </p:xfrm>
        <a:graphic>
          <a:graphicData uri="http://schemas.openxmlformats.org/drawingml/2006/table">
            <a:tbl>
              <a:tblPr firstRow="1" firstCol="1" bandRow="1">
                <a:tableStyleId>{2D5ABB26-0587-4C30-8999-92F81FD0307C}</a:tableStyleId>
              </a:tblPr>
              <a:tblGrid>
                <a:gridCol w="2080754"/>
                <a:gridCol w="2264406"/>
                <a:gridCol w="2172579"/>
                <a:gridCol w="2172579"/>
              </a:tblGrid>
              <a:tr h="354754">
                <a:tc>
                  <a:txBody>
                    <a:bodyPr/>
                    <a:lstStyle/>
                    <a:p>
                      <a:pPr>
                        <a:spcAft>
                          <a:spcPts val="0"/>
                        </a:spcAft>
                      </a:pPr>
                      <a:r>
                        <a:rPr lang="en-GB" sz="1800" dirty="0">
                          <a:effectLst/>
                        </a:rPr>
                        <a:t>MONTH</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Friday 6</a:t>
                      </a:r>
                      <a:r>
                        <a:rPr lang="en-GB" sz="1800" baseline="30000" dirty="0">
                          <a:effectLst/>
                        </a:rPr>
                        <a:t>th</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Friday 13</a:t>
                      </a:r>
                      <a:r>
                        <a:rPr lang="en-GB" sz="1800" baseline="30000" dirty="0">
                          <a:effectLst/>
                        </a:rPr>
                        <a:t>th</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M25 Junction</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r>
              <a:tr h="354754">
                <a:tc>
                  <a:txBody>
                    <a:bodyPr/>
                    <a:lstStyle/>
                    <a:p>
                      <a:pPr>
                        <a:spcAft>
                          <a:spcPts val="0"/>
                        </a:spcAft>
                      </a:pPr>
                      <a:r>
                        <a:rPr lang="en-GB" sz="1800">
                          <a:effectLst/>
                        </a:rPr>
                        <a:t>1990, July</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spcAft>
                          <a:spcPts val="0"/>
                        </a:spcAft>
                      </a:pPr>
                      <a:r>
                        <a:rPr lang="en-GB" sz="1800">
                          <a:effectLst/>
                        </a:rPr>
                        <a:t>139246</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spcAft>
                          <a:spcPts val="0"/>
                        </a:spcAft>
                      </a:pPr>
                      <a:r>
                        <a:rPr lang="en-GB" sz="1800">
                          <a:effectLst/>
                        </a:rPr>
                        <a:t>138548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r>
              <a:tr h="354754">
                <a:tc>
                  <a:txBody>
                    <a:bodyPr/>
                    <a:lstStyle/>
                    <a:p>
                      <a:pPr>
                        <a:spcAft>
                          <a:spcPts val="0"/>
                        </a:spcAft>
                      </a:pPr>
                      <a:r>
                        <a:rPr lang="en-GB" sz="1800">
                          <a:effectLst/>
                        </a:rPr>
                        <a:t>1990, July</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134012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132908</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September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137055</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136018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September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133732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131843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December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123552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121641</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December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121139</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118723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March </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128293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125532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March </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124631</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120249</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November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124609</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122770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November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117584</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117263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9 to 10</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2171884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Hospital Data</a:t>
            </a:r>
            <a:endParaRPr lang="en-GB" dirty="0"/>
          </a:p>
        </p:txBody>
      </p:sp>
      <p:graphicFrame>
        <p:nvGraphicFramePr>
          <p:cNvPr id="4" name="Content Placeholder 3"/>
          <p:cNvGraphicFramePr>
            <a:graphicFrameLocks noGrp="1"/>
          </p:cNvGraphicFramePr>
          <p:nvPr>
            <p:ph idx="1"/>
            <p:extLst/>
          </p:nvPr>
        </p:nvGraphicFramePr>
        <p:xfrm>
          <a:off x="383446" y="1481073"/>
          <a:ext cx="8487177" cy="3039414"/>
        </p:xfrm>
        <a:graphic>
          <a:graphicData uri="http://schemas.openxmlformats.org/drawingml/2006/table">
            <a:tbl>
              <a:tblPr firstRow="1" firstCol="1" bandRow="1">
                <a:tableStyleId>{2D5ABB26-0587-4C30-8999-92F81FD0307C}</a:tableStyleId>
              </a:tblPr>
              <a:tblGrid>
                <a:gridCol w="2019693"/>
                <a:gridCol w="2242037"/>
                <a:gridCol w="2107142"/>
                <a:gridCol w="2118305"/>
              </a:tblGrid>
              <a:tr h="434202">
                <a:tc>
                  <a:txBody>
                    <a:bodyPr/>
                    <a:lstStyle/>
                    <a:p>
                      <a:r>
                        <a:rPr lang="en-GB" sz="1800" dirty="0">
                          <a:effectLst/>
                        </a:rPr>
                        <a:t>MONTH</a:t>
                      </a:r>
                      <a:endParaRPr lang="en-GB" sz="1800" dirty="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r>
                        <a:rPr lang="en-GB" sz="1800" dirty="0">
                          <a:effectLst/>
                        </a:rPr>
                        <a:t>Friday 6th</a:t>
                      </a:r>
                      <a:endParaRPr lang="en-GB" sz="1800" dirty="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r>
                        <a:rPr lang="en-GB" sz="1800">
                          <a:effectLst/>
                        </a:rPr>
                        <a:t>Friday 13th</a:t>
                      </a:r>
                      <a:endParaRPr lang="en-GB" sz="180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1800" dirty="0">
                          <a:effectLst/>
                        </a:rPr>
                        <a:t>Hospital</a:t>
                      </a:r>
                      <a:endParaRPr lang="en-GB" sz="1800" dirty="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r>
              <a:tr h="434202">
                <a:tc>
                  <a:txBody>
                    <a:bodyPr/>
                    <a:lstStyle/>
                    <a:p>
                      <a:r>
                        <a:rPr lang="en-GB" sz="1800" dirty="0">
                          <a:effectLst/>
                        </a:rPr>
                        <a:t>1989, October</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r>
                        <a:rPr lang="en-GB" sz="1800" dirty="0">
                          <a:effectLst/>
                        </a:rPr>
                        <a:t>9</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r>
                        <a:rPr lang="en-GB" sz="1800" dirty="0">
                          <a:effectLst/>
                        </a:rPr>
                        <a:t>13</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1800" dirty="0">
                          <a:effectLst/>
                        </a:rPr>
                        <a:t>SWTRHA hospital</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r>
              <a:tr h="434202">
                <a:tc>
                  <a:txBody>
                    <a:bodyPr/>
                    <a:lstStyle/>
                    <a:p>
                      <a:r>
                        <a:rPr lang="en-GB" sz="1800">
                          <a:effectLst/>
                        </a:rPr>
                        <a:t>1990, July</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6</a:t>
                      </a:r>
                      <a:endParaRPr lang="en-GB" sz="1800" dirty="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12</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1991, September</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11</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14</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1991, December</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11</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10</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1992, March</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3</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4</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1992, November</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5</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12</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dirty="0">
                          <a:effectLst/>
                        </a:rPr>
                        <a:t>SWTRHA hospital</a:t>
                      </a:r>
                      <a:endParaRPr lang="en-GB" sz="1800" dirty="0">
                        <a:solidFill>
                          <a:schemeClr val="tx1"/>
                        </a:solidFill>
                        <a:effectLst/>
                        <a:latin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1317366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It Is marked</a:t>
            </a:r>
            <a:endParaRPr lang="en-GB" dirty="0"/>
          </a:p>
        </p:txBody>
      </p:sp>
      <p:sp>
        <p:nvSpPr>
          <p:cNvPr id="3" name="Content Placeholder 2"/>
          <p:cNvSpPr>
            <a:spLocks noGrp="1"/>
          </p:cNvSpPr>
          <p:nvPr>
            <p:ph idx="1"/>
          </p:nvPr>
        </p:nvSpPr>
        <p:spPr>
          <a:xfrm>
            <a:off x="533400" y="1108437"/>
            <a:ext cx="8337223" cy="5537061"/>
          </a:xfrm>
        </p:spPr>
        <p:txBody>
          <a:bodyPr>
            <a:normAutofit fontScale="92500" lnSpcReduction="20000"/>
          </a:bodyPr>
          <a:lstStyle/>
          <a:p>
            <a:r>
              <a:rPr lang="en-GB" b="1" dirty="0"/>
              <a:t>Marks will be awarded for:</a:t>
            </a:r>
            <a:endParaRPr lang="en-GB" sz="1400" dirty="0"/>
          </a:p>
          <a:p>
            <a:pPr lvl="0"/>
            <a:r>
              <a:rPr lang="en-GB" dirty="0"/>
              <a:t> (45%) Analysis</a:t>
            </a:r>
            <a:endParaRPr lang="en-GB" sz="1400" dirty="0"/>
          </a:p>
          <a:p>
            <a:pPr lvl="1"/>
            <a:r>
              <a:rPr lang="en-GB" dirty="0"/>
              <a:t>Descriptions of the datasets</a:t>
            </a:r>
            <a:endParaRPr lang="en-GB" sz="1200" dirty="0"/>
          </a:p>
          <a:p>
            <a:pPr lvl="1"/>
            <a:r>
              <a:rPr lang="en-GB" dirty="0"/>
              <a:t>Development of appropriate hypotheses for the analysis</a:t>
            </a:r>
            <a:endParaRPr lang="en-GB" sz="1200" dirty="0"/>
          </a:p>
          <a:p>
            <a:pPr lvl="1"/>
            <a:r>
              <a:rPr lang="en-GB" dirty="0"/>
              <a:t>Selection (and justification) of appropriate techniques to perform the analysis</a:t>
            </a:r>
            <a:endParaRPr lang="en-GB" sz="1200" dirty="0"/>
          </a:p>
          <a:p>
            <a:pPr lvl="1"/>
            <a:r>
              <a:rPr lang="en-GB" dirty="0"/>
              <a:t>Selection (and justification) of appropriate techniques to present the results of the analysis.</a:t>
            </a:r>
            <a:endParaRPr lang="en-GB" sz="1200" dirty="0"/>
          </a:p>
          <a:p>
            <a:pPr lvl="0"/>
            <a:r>
              <a:rPr lang="en-GB" dirty="0"/>
              <a:t> (45%) Practical Application and Deployment</a:t>
            </a:r>
            <a:endParaRPr lang="en-GB" sz="1400" dirty="0"/>
          </a:p>
          <a:p>
            <a:pPr lvl="1"/>
            <a:r>
              <a:rPr lang="en-GB" dirty="0"/>
              <a:t>Application of selected analysis techniques</a:t>
            </a:r>
            <a:endParaRPr lang="en-GB" sz="1200" dirty="0"/>
          </a:p>
          <a:p>
            <a:pPr lvl="1"/>
            <a:r>
              <a:rPr lang="en-GB" dirty="0"/>
              <a:t>Interpretation of the results of the analyses</a:t>
            </a:r>
            <a:endParaRPr lang="en-GB" sz="1200" dirty="0"/>
          </a:p>
          <a:p>
            <a:pPr lvl="1"/>
            <a:r>
              <a:rPr lang="en-GB" dirty="0"/>
              <a:t>Presentation of the results in both textural and, where appropriate, diagrammatical form.</a:t>
            </a:r>
            <a:endParaRPr lang="en-GB" sz="1200" dirty="0"/>
          </a:p>
          <a:p>
            <a:pPr lvl="0"/>
            <a:r>
              <a:rPr lang="en-GB" dirty="0"/>
              <a:t> (10%) Skills for Professional Practice</a:t>
            </a:r>
            <a:endParaRPr lang="en-GB" sz="1400" dirty="0"/>
          </a:p>
          <a:p>
            <a:pPr lvl="1"/>
            <a:r>
              <a:rPr lang="en-GB" dirty="0"/>
              <a:t>Presentation of the paper in an appropriate professional format</a:t>
            </a:r>
            <a:endParaRPr lang="en-GB" sz="1200" dirty="0"/>
          </a:p>
          <a:p>
            <a:pPr lvl="1"/>
            <a:r>
              <a:rPr lang="en-GB" dirty="0"/>
              <a:t>Correct use of technical English</a:t>
            </a:r>
            <a:endParaRPr lang="en-GB" sz="1200" dirty="0"/>
          </a:p>
          <a:p>
            <a:pPr lvl="1"/>
            <a:r>
              <a:rPr lang="en-GB" dirty="0"/>
              <a:t>Suitable labelling and referencing strategies.</a:t>
            </a:r>
            <a:endParaRPr lang="en-GB" sz="1200" dirty="0"/>
          </a:p>
          <a:p>
            <a:endParaRPr lang="en-GB" dirty="0"/>
          </a:p>
        </p:txBody>
      </p:sp>
    </p:spTree>
    <p:extLst>
      <p:ext uri="{BB962C8B-B14F-4D97-AF65-F5344CB8AC3E}">
        <p14:creationId xmlns:p14="http://schemas.microsoft.com/office/powerpoint/2010/main" val="801930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a:t>5</a:t>
            </a:r>
            <a:r>
              <a:rPr lang="en-GB" dirty="0" smtClean="0"/>
              <a:t> Stages of Analysis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457200" indent="-457200">
                  <a:buFont typeface="+mj-lt"/>
                  <a:buAutoNum type="arabicPeriod"/>
                </a:pPr>
                <a:r>
                  <a:rPr lang="en-GB" dirty="0" smtClean="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smtClean="0"/>
                  <a:t> (the null hypothesis)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𝐴</m:t>
                        </m:r>
                      </m:sub>
                    </m:sSub>
                  </m:oMath>
                </a14:m>
                <a:r>
                  <a:rPr lang="en-GB" dirty="0" smtClean="0"/>
                  <a:t> or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1</m:t>
                        </m:r>
                      </m:sub>
                    </m:sSub>
                  </m:oMath>
                </a14:m>
                <a:r>
                  <a:rPr lang="en-GB" dirty="0" smtClean="0"/>
                  <a:t> (the alternative hypothesis)</a:t>
                </a:r>
              </a:p>
              <a:p>
                <a:pPr marL="457200" indent="-457200">
                  <a:buFont typeface="+mj-lt"/>
                  <a:buAutoNum type="arabicPeriod"/>
                </a:pPr>
                <a:r>
                  <a:rPr lang="en-GB" dirty="0" smtClean="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smtClean="0"/>
                  <a:t>, your significance level</a:t>
                </a:r>
              </a:p>
              <a:p>
                <a:pPr lvl="1"/>
                <a:r>
                  <a:rPr lang="en-GB" dirty="0" smtClean="0"/>
                  <a:t>0.05 is usually used but 0.01 can be used in some cases</a:t>
                </a:r>
              </a:p>
              <a:p>
                <a:pPr marL="342900" indent="-342900">
                  <a:buFont typeface="+mj-lt"/>
                  <a:buAutoNum type="arabicPeriod"/>
                </a:pPr>
                <a:r>
                  <a:rPr lang="en-GB" dirty="0" smtClean="0"/>
                  <a:t>Calculate parameter value</a:t>
                </a:r>
              </a:p>
              <a:p>
                <a:pPr marL="342900" indent="-342900">
                  <a:buFont typeface="+mj-lt"/>
                  <a:buAutoNum type="arabicPeriod"/>
                </a:pPr>
                <a:r>
                  <a:rPr lang="en-GB" dirty="0" smtClean="0"/>
                  <a:t>Find critical value</a:t>
                </a:r>
              </a:p>
              <a:p>
                <a:pPr marL="342900" indent="-342900">
                  <a:buFont typeface="+mj-lt"/>
                  <a:buAutoNum type="arabicPeriod"/>
                </a:pPr>
                <a:r>
                  <a:rPr lang="en-GB" dirty="0" smtClean="0"/>
                  <a:t>Decide whether or not to reject the null hypothesis</a:t>
                </a:r>
              </a:p>
              <a:p>
                <a:pPr marL="342900" indent="-342900">
                  <a:buFont typeface="+mj-lt"/>
                  <a:buAutoNum type="arabicPeriod"/>
                </a:pPr>
                <a:r>
                  <a:rPr lang="en-GB" dirty="0" smtClean="0"/>
                  <a:t>Perform any appropriate </a:t>
                </a:r>
                <a:r>
                  <a:rPr lang="en-GB" i="1" dirty="0" smtClean="0"/>
                  <a:t>post hoc</a:t>
                </a:r>
                <a:r>
                  <a:rPr lang="en-GB" dirty="0" smtClean="0"/>
                  <a:t> tests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a:stretch>
              </a:blipFill>
            </p:spPr>
            <p:txBody>
              <a:bodyPr/>
              <a:lstStyle/>
              <a:p>
                <a:r>
                  <a:rPr lang="en-GB">
                    <a:noFill/>
                  </a:rPr>
                  <a:t> </a:t>
                </a:r>
              </a:p>
            </p:txBody>
          </p:sp>
        </mc:Fallback>
      </mc:AlternateContent>
    </p:spTree>
    <p:extLst>
      <p:ext uri="{BB962C8B-B14F-4D97-AF65-F5344CB8AC3E}">
        <p14:creationId xmlns:p14="http://schemas.microsoft.com/office/powerpoint/2010/main" val="23249494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a:t>5</a:t>
            </a:r>
            <a:r>
              <a:rPr lang="en-GB" dirty="0" smtClean="0"/>
              <a:t> Stages of Analysis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457200" indent="-457200">
                  <a:buFont typeface="+mj-lt"/>
                  <a:buAutoNum type="arabicPeriod"/>
                </a:pPr>
                <a:r>
                  <a:rPr lang="en-GB" dirty="0" smtClean="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smtClean="0"/>
                  <a:t>: There is no difference between data from Friday 6</a:t>
                </a:r>
                <a:r>
                  <a:rPr lang="en-GB" baseline="30000" dirty="0" smtClean="0"/>
                  <a:t>th</a:t>
                </a:r>
                <a:r>
                  <a:rPr lang="en-GB" dirty="0" smtClean="0"/>
                  <a:t> and Friday 13</a:t>
                </a:r>
                <a:r>
                  <a:rPr lang="en-GB" baseline="30000" dirty="0" smtClean="0"/>
                  <a:t>th</a:t>
                </a:r>
                <a:r>
                  <a:rPr lang="en-GB" dirty="0" smtClean="0"/>
                  <a:t>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1</m:t>
                        </m:r>
                      </m:sub>
                    </m:sSub>
                  </m:oMath>
                </a14:m>
                <a:r>
                  <a:rPr lang="en-GB" dirty="0"/>
                  <a:t> : Fewer people go out on Friday 13</a:t>
                </a:r>
                <a:r>
                  <a:rPr lang="en-GB" baseline="30000" dirty="0"/>
                  <a:t>th</a:t>
                </a:r>
                <a:r>
                  <a:rPr lang="en-GB" dirty="0"/>
                  <a:t> than on Friday 6</a:t>
                </a:r>
                <a:r>
                  <a:rPr lang="en-GB" baseline="30000" dirty="0"/>
                  <a:t>th</a:t>
                </a:r>
                <a:endParaRPr lang="en-GB" dirty="0"/>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2</m:t>
                        </m:r>
                      </m:sub>
                    </m:sSub>
                  </m:oMath>
                </a14:m>
                <a:r>
                  <a:rPr lang="en-GB" dirty="0"/>
                  <a:t> : </a:t>
                </a:r>
                <a:r>
                  <a:rPr lang="en-GB" dirty="0" smtClean="0"/>
                  <a:t>More people end up in hospital </a:t>
                </a:r>
                <a:r>
                  <a:rPr lang="en-GB" dirty="0"/>
                  <a:t>on Friday 13</a:t>
                </a:r>
                <a:r>
                  <a:rPr lang="en-GB" baseline="30000" dirty="0"/>
                  <a:t>th</a:t>
                </a:r>
                <a:r>
                  <a:rPr lang="en-GB" dirty="0"/>
                  <a:t> than on Friday </a:t>
                </a:r>
                <a:r>
                  <a:rPr lang="en-GB" dirty="0" smtClean="0"/>
                  <a:t>6</a:t>
                </a:r>
                <a:r>
                  <a:rPr lang="en-GB" baseline="30000" dirty="0" smtClean="0"/>
                  <a:t>th</a:t>
                </a:r>
                <a:endParaRPr lang="en-GB" dirty="0" smtClean="0"/>
              </a:p>
              <a:p>
                <a:pPr marL="457200" indent="-457200">
                  <a:buFont typeface="+mj-lt"/>
                  <a:buAutoNum type="arabicPeriod"/>
                </a:pPr>
                <a:endParaRPr lang="en-GB" dirty="0" smtClean="0"/>
              </a:p>
              <a:p>
                <a:pPr marL="457200" indent="-457200">
                  <a:buFont typeface="+mj-lt"/>
                  <a:buAutoNum type="arabicPeriod"/>
                </a:pPr>
                <a:r>
                  <a:rPr lang="en-GB" dirty="0" smtClean="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smtClean="0"/>
                  <a:t>, your significance level</a:t>
                </a:r>
              </a:p>
              <a:p>
                <a:pPr lvl="1"/>
                <a14:m>
                  <m:oMath xmlns:m="http://schemas.openxmlformats.org/officeDocument/2006/math">
                    <m:r>
                      <a:rPr lang="en-GB" i="1">
                        <a:latin typeface="Cambria Math" panose="02040503050406030204" pitchFamily="18" charset="0"/>
                        <a:ea typeface="Cambria Math" panose="02040503050406030204" pitchFamily="18" charset="0"/>
                      </a:rPr>
                      <m:t>𝛼</m:t>
                    </m:r>
                    <m:r>
                      <a:rPr lang="en-GB" i="1">
                        <a:latin typeface="Cambria Math" panose="02040503050406030204" pitchFamily="18" charset="0"/>
                        <a:ea typeface="Cambria Math" panose="02040503050406030204" pitchFamily="18" charset="0"/>
                      </a:rPr>
                      <m:t> </m:t>
                    </m:r>
                  </m:oMath>
                </a14:m>
                <a:r>
                  <a:rPr lang="en-GB" dirty="0" smtClean="0"/>
                  <a:t>= 0.05 is acceptable</a:t>
                </a:r>
              </a:p>
              <a:p>
                <a:pPr lvl="1"/>
                <a:r>
                  <a:rPr lang="en-GB" dirty="0" smtClean="0"/>
                  <a:t>No need to go beyond this because there are no major problems if we commit a Type I error (people won’t die because of it)</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r="-146"/>
                </a:stretch>
              </a:blipFill>
            </p:spPr>
            <p:txBody>
              <a:bodyPr/>
              <a:lstStyle/>
              <a:p>
                <a:r>
                  <a:rPr lang="en-GB">
                    <a:noFill/>
                  </a:rPr>
                  <a:t> </a:t>
                </a:r>
              </a:p>
            </p:txBody>
          </p:sp>
        </mc:Fallback>
      </mc:AlternateContent>
    </p:spTree>
    <p:extLst>
      <p:ext uri="{BB962C8B-B14F-4D97-AF65-F5344CB8AC3E}">
        <p14:creationId xmlns:p14="http://schemas.microsoft.com/office/powerpoint/2010/main" val="474709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Shopping centre Data</a:t>
            </a:r>
            <a:endParaRPr lang="en-GB" dirty="0"/>
          </a:p>
        </p:txBody>
      </p:sp>
      <p:graphicFrame>
        <p:nvGraphicFramePr>
          <p:cNvPr id="4" name="Content Placeholder 3"/>
          <p:cNvGraphicFramePr>
            <a:graphicFrameLocks noGrp="1"/>
          </p:cNvGraphicFramePr>
          <p:nvPr>
            <p:ph idx="1"/>
          </p:nvPr>
        </p:nvGraphicFramePr>
        <p:xfrm>
          <a:off x="360608" y="1416672"/>
          <a:ext cx="8255359" cy="3304988"/>
        </p:xfrm>
        <a:graphic>
          <a:graphicData uri="http://schemas.openxmlformats.org/drawingml/2006/table">
            <a:tbl>
              <a:tblPr firstRow="1" firstCol="1" bandRow="1">
                <a:tableStyleId>{2D5ABB26-0587-4C30-8999-92F81FD0307C}</a:tableStyleId>
              </a:tblPr>
              <a:tblGrid>
                <a:gridCol w="2459865"/>
                <a:gridCol w="1983347"/>
                <a:gridCol w="1740659"/>
                <a:gridCol w="2071488"/>
              </a:tblGrid>
              <a:tr h="341795">
                <a:tc>
                  <a:txBody>
                    <a:bodyPr/>
                    <a:lstStyle/>
                    <a:p>
                      <a:r>
                        <a:rPr lang="en-GB" sz="2000" dirty="0">
                          <a:effectLst/>
                        </a:rPr>
                        <a:t>MONTH</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2000" dirty="0">
                          <a:effectLst/>
                        </a:rPr>
                        <a:t>Friday 6</a:t>
                      </a:r>
                      <a:r>
                        <a:rPr lang="en-GB" sz="2000" baseline="30000" dirty="0">
                          <a:effectLst/>
                        </a:rPr>
                        <a:t>th</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2000" dirty="0">
                          <a:effectLst/>
                        </a:rPr>
                        <a:t>Friday 13</a:t>
                      </a:r>
                      <a:r>
                        <a:rPr lang="en-GB" sz="2000" baseline="30000" dirty="0">
                          <a:effectLst/>
                        </a:rPr>
                        <a:t>th</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2000" dirty="0">
                          <a:effectLst/>
                        </a:rPr>
                        <a:t>Supermarket</a:t>
                      </a:r>
                      <a:endParaRPr lang="en-GB" sz="2000" dirty="0">
                        <a:effectLst/>
                        <a:latin typeface="+mn-lt"/>
                      </a:endParaRPr>
                    </a:p>
                  </a:txBody>
                  <a:tcPr marL="68580" marR="68580" marT="0" marB="0">
                    <a:lnB w="12700" cap="flat" cmpd="sng" algn="ctr">
                      <a:solidFill>
                        <a:schemeClr val="tx1"/>
                      </a:solidFill>
                      <a:prstDash val="solid"/>
                      <a:round/>
                      <a:headEnd type="none" w="med" len="med"/>
                      <a:tailEnd type="none" w="med" len="med"/>
                    </a:lnB>
                  </a:tcPr>
                </a:tc>
              </a:tr>
              <a:tr h="341795">
                <a:tc>
                  <a:txBody>
                    <a:bodyPr/>
                    <a:lstStyle/>
                    <a:p>
                      <a:r>
                        <a:rPr lang="en-GB" sz="1800" dirty="0">
                          <a:effectLst/>
                        </a:rPr>
                        <a:t>1990, July</a:t>
                      </a:r>
                      <a:endParaRPr lang="en-GB" sz="1800" dirty="0">
                        <a:effectLst/>
                        <a:latin typeface="+mn-lt"/>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2000">
                          <a:effectLst/>
                        </a:rPr>
                        <a:t>4942</a:t>
                      </a:r>
                      <a:endParaRPr lang="en-GB" sz="2000">
                        <a:solidFill>
                          <a:schemeClr val="tx1"/>
                        </a:solidFill>
                        <a:effectLst/>
                        <a:latin typeface="+mn-lt"/>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2000">
                          <a:effectLst/>
                        </a:rPr>
                        <a:t>4882</a:t>
                      </a:r>
                      <a:endParaRPr lang="en-GB" sz="2000">
                        <a:solidFill>
                          <a:schemeClr val="tx1"/>
                        </a:solidFill>
                        <a:effectLst/>
                        <a:latin typeface="+mn-lt"/>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2000">
                          <a:effectLst/>
                        </a:rPr>
                        <a:t>Epsom</a:t>
                      </a:r>
                      <a:endParaRPr lang="en-GB" sz="2000">
                        <a:solidFill>
                          <a:schemeClr val="tx1"/>
                        </a:solidFill>
                        <a:effectLst/>
                        <a:latin typeface="+mn-lt"/>
                      </a:endParaRPr>
                    </a:p>
                  </a:txBody>
                  <a:tcPr marL="68580" marR="68580" marT="0" marB="0">
                    <a:lnT w="12700" cap="flat" cmpd="sng" algn="ctr">
                      <a:solidFill>
                        <a:schemeClr val="tx1"/>
                      </a:solidFill>
                      <a:prstDash val="solid"/>
                      <a:round/>
                      <a:headEnd type="none" w="med" len="med"/>
                      <a:tailEnd type="none" w="med" len="med"/>
                    </a:lnT>
                  </a:tcPr>
                </a:tc>
              </a:tr>
              <a:tr h="341795">
                <a:tc>
                  <a:txBody>
                    <a:bodyPr/>
                    <a:lstStyle/>
                    <a:p>
                      <a:r>
                        <a:rPr lang="en-GB" sz="1800" dirty="0">
                          <a:effectLst/>
                        </a:rPr>
                        <a:t>1991, September</a:t>
                      </a:r>
                      <a:endParaRPr lang="en-GB" sz="1800" dirty="0">
                        <a:effectLst/>
                        <a:latin typeface="+mn-lt"/>
                      </a:endParaRPr>
                    </a:p>
                  </a:txBody>
                  <a:tcPr marL="68580" marR="68580" marT="0" marB="0"/>
                </a:tc>
                <a:tc>
                  <a:txBody>
                    <a:bodyPr/>
                    <a:lstStyle/>
                    <a:p>
                      <a:r>
                        <a:rPr lang="en-GB" sz="2000" dirty="0">
                          <a:effectLst/>
                        </a:rPr>
                        <a:t>4895</a:t>
                      </a:r>
                      <a:endParaRPr lang="en-GB" sz="2000" dirty="0">
                        <a:solidFill>
                          <a:schemeClr val="tx1"/>
                        </a:solidFill>
                        <a:effectLst/>
                        <a:latin typeface="+mn-lt"/>
                      </a:endParaRPr>
                    </a:p>
                  </a:txBody>
                  <a:tcPr marL="68580" marR="68580" marT="0" marB="0"/>
                </a:tc>
                <a:tc>
                  <a:txBody>
                    <a:bodyPr/>
                    <a:lstStyle/>
                    <a:p>
                      <a:r>
                        <a:rPr lang="en-GB" sz="2000">
                          <a:effectLst/>
                        </a:rPr>
                        <a:t>4736</a:t>
                      </a:r>
                      <a:endParaRPr lang="en-GB" sz="2000">
                        <a:solidFill>
                          <a:schemeClr val="tx1"/>
                        </a:solidFill>
                        <a:effectLst/>
                        <a:latin typeface="+mn-lt"/>
                      </a:endParaRPr>
                    </a:p>
                  </a:txBody>
                  <a:tcPr marL="68580" marR="68580" marT="0" marB="0"/>
                </a:tc>
                <a:tc>
                  <a:txBody>
                    <a:bodyPr/>
                    <a:lstStyle/>
                    <a:p>
                      <a:r>
                        <a:rPr lang="en-GB" sz="2000" dirty="0">
                          <a:effectLst/>
                        </a:rPr>
                        <a:t>Epsom</a:t>
                      </a:r>
                      <a:endParaRPr lang="en-GB" sz="2000" dirty="0">
                        <a:solidFill>
                          <a:schemeClr val="tx1"/>
                        </a:solidFill>
                        <a:effectLst/>
                        <a:latin typeface="+mn-lt"/>
                      </a:endParaRPr>
                    </a:p>
                  </a:txBody>
                  <a:tcPr marL="68580" marR="68580" marT="0" marB="0"/>
                </a:tc>
              </a:tr>
              <a:tr h="322311">
                <a:tc>
                  <a:txBody>
                    <a:bodyPr/>
                    <a:lstStyle/>
                    <a:p>
                      <a:r>
                        <a:rPr lang="en-GB" sz="1800">
                          <a:effectLst/>
                        </a:rPr>
                        <a:t>1991, December</a:t>
                      </a:r>
                      <a:endParaRPr lang="en-GB" sz="1800">
                        <a:effectLst/>
                        <a:latin typeface="+mn-lt"/>
                      </a:endParaRPr>
                    </a:p>
                  </a:txBody>
                  <a:tcPr marL="68580" marR="68580" marT="0" marB="0"/>
                </a:tc>
                <a:tc>
                  <a:txBody>
                    <a:bodyPr/>
                    <a:lstStyle/>
                    <a:p>
                      <a:r>
                        <a:rPr lang="en-GB" sz="2000" dirty="0">
                          <a:effectLst/>
                        </a:rPr>
                        <a:t>4805</a:t>
                      </a:r>
                      <a:endParaRPr lang="en-GB" sz="2000" dirty="0">
                        <a:solidFill>
                          <a:schemeClr val="tx1"/>
                        </a:solidFill>
                        <a:effectLst/>
                        <a:latin typeface="+mn-lt"/>
                      </a:endParaRPr>
                    </a:p>
                  </a:txBody>
                  <a:tcPr marL="68580" marR="68580" marT="0" marB="0"/>
                </a:tc>
                <a:tc>
                  <a:txBody>
                    <a:bodyPr/>
                    <a:lstStyle/>
                    <a:p>
                      <a:r>
                        <a:rPr lang="en-GB" sz="2000">
                          <a:effectLst/>
                        </a:rPr>
                        <a:t>4784</a:t>
                      </a:r>
                      <a:endParaRPr lang="en-GB" sz="2000">
                        <a:solidFill>
                          <a:schemeClr val="tx1"/>
                        </a:solidFill>
                        <a:effectLst/>
                        <a:latin typeface="+mn-lt"/>
                      </a:endParaRPr>
                    </a:p>
                  </a:txBody>
                  <a:tcPr marL="68580" marR="68580" marT="0" marB="0"/>
                </a:tc>
                <a:tc>
                  <a:txBody>
                    <a:bodyPr/>
                    <a:lstStyle/>
                    <a:p>
                      <a:r>
                        <a:rPr lang="en-GB" sz="2000">
                          <a:effectLst/>
                        </a:rPr>
                        <a:t>Epsom</a:t>
                      </a:r>
                      <a:endParaRPr lang="en-GB" sz="2000">
                        <a:solidFill>
                          <a:schemeClr val="tx1"/>
                        </a:solidFill>
                        <a:effectLst/>
                        <a:latin typeface="+mn-lt"/>
                      </a:endParaRPr>
                    </a:p>
                  </a:txBody>
                  <a:tcPr marL="68580" marR="68580" marT="0" marB="0"/>
                </a:tc>
              </a:tr>
              <a:tr h="341795">
                <a:tc>
                  <a:txBody>
                    <a:bodyPr/>
                    <a:lstStyle/>
                    <a:p>
                      <a:r>
                        <a:rPr lang="en-GB" sz="1800">
                          <a:effectLst/>
                        </a:rPr>
                        <a:t>1992, March</a:t>
                      </a:r>
                      <a:endParaRPr lang="en-GB" sz="1800">
                        <a:effectLst/>
                        <a:latin typeface="+mn-lt"/>
                      </a:endParaRPr>
                    </a:p>
                  </a:txBody>
                  <a:tcPr marL="68580" marR="68580" marT="0" marB="0"/>
                </a:tc>
                <a:tc>
                  <a:txBody>
                    <a:bodyPr/>
                    <a:lstStyle/>
                    <a:p>
                      <a:r>
                        <a:rPr lang="en-GB" sz="2000" dirty="0">
                          <a:effectLst/>
                        </a:rPr>
                        <a:t>4570</a:t>
                      </a:r>
                      <a:endParaRPr lang="en-GB" sz="2000" dirty="0">
                        <a:solidFill>
                          <a:schemeClr val="tx1"/>
                        </a:solidFill>
                        <a:effectLst/>
                        <a:latin typeface="+mn-lt"/>
                      </a:endParaRPr>
                    </a:p>
                  </a:txBody>
                  <a:tcPr marL="68580" marR="68580" marT="0" marB="0"/>
                </a:tc>
                <a:tc>
                  <a:txBody>
                    <a:bodyPr/>
                    <a:lstStyle/>
                    <a:p>
                      <a:r>
                        <a:rPr lang="en-GB" sz="2000">
                          <a:effectLst/>
                        </a:rPr>
                        <a:t>4603</a:t>
                      </a:r>
                      <a:endParaRPr lang="en-GB" sz="2000">
                        <a:solidFill>
                          <a:schemeClr val="tx1"/>
                        </a:solidFill>
                        <a:effectLst/>
                        <a:latin typeface="+mn-lt"/>
                      </a:endParaRPr>
                    </a:p>
                  </a:txBody>
                  <a:tcPr marL="68580" marR="68580" marT="0" marB="0"/>
                </a:tc>
                <a:tc>
                  <a:txBody>
                    <a:bodyPr/>
                    <a:lstStyle/>
                    <a:p>
                      <a:r>
                        <a:rPr lang="en-GB" sz="2000">
                          <a:effectLst/>
                        </a:rPr>
                        <a:t>Epsom</a:t>
                      </a:r>
                      <a:endParaRPr lang="en-GB" sz="2000">
                        <a:solidFill>
                          <a:schemeClr val="tx1"/>
                        </a:solidFill>
                        <a:effectLst/>
                        <a:latin typeface="+mn-lt"/>
                      </a:endParaRPr>
                    </a:p>
                  </a:txBody>
                  <a:tcPr marL="68580" marR="68580" marT="0" marB="0"/>
                </a:tc>
              </a:tr>
              <a:tr h="320409">
                <a:tc>
                  <a:txBody>
                    <a:bodyPr/>
                    <a:lstStyle/>
                    <a:p>
                      <a:r>
                        <a:rPr lang="en-GB" sz="1800">
                          <a:effectLst/>
                        </a:rPr>
                        <a:t>1992, November</a:t>
                      </a:r>
                      <a:endParaRPr lang="en-GB" sz="1800">
                        <a:effectLst/>
                        <a:latin typeface="+mn-lt"/>
                      </a:endParaRPr>
                    </a:p>
                  </a:txBody>
                  <a:tcPr marL="68580" marR="68580" marT="0" marB="0"/>
                </a:tc>
                <a:tc>
                  <a:txBody>
                    <a:bodyPr/>
                    <a:lstStyle/>
                    <a:p>
                      <a:r>
                        <a:rPr lang="en-GB" sz="2000" dirty="0">
                          <a:effectLst/>
                        </a:rPr>
                        <a:t>4506</a:t>
                      </a:r>
                      <a:endParaRPr lang="en-GB" sz="2000" dirty="0">
                        <a:solidFill>
                          <a:schemeClr val="tx1"/>
                        </a:solidFill>
                        <a:effectLst/>
                        <a:latin typeface="+mn-lt"/>
                      </a:endParaRPr>
                    </a:p>
                  </a:txBody>
                  <a:tcPr marL="68580" marR="68580" marT="0" marB="0"/>
                </a:tc>
                <a:tc>
                  <a:txBody>
                    <a:bodyPr/>
                    <a:lstStyle/>
                    <a:p>
                      <a:r>
                        <a:rPr lang="en-GB" sz="2000" dirty="0">
                          <a:effectLst/>
                        </a:rPr>
                        <a:t>4629</a:t>
                      </a:r>
                      <a:endParaRPr lang="en-GB" sz="2000" dirty="0">
                        <a:solidFill>
                          <a:schemeClr val="tx1"/>
                        </a:solidFill>
                        <a:effectLst/>
                        <a:latin typeface="+mn-lt"/>
                      </a:endParaRPr>
                    </a:p>
                  </a:txBody>
                  <a:tcPr marL="68580" marR="68580" marT="0" marB="0"/>
                </a:tc>
                <a:tc>
                  <a:txBody>
                    <a:bodyPr/>
                    <a:lstStyle/>
                    <a:p>
                      <a:r>
                        <a:rPr lang="en-GB" sz="2000">
                          <a:effectLst/>
                        </a:rPr>
                        <a:t>Epsom</a:t>
                      </a:r>
                      <a:endParaRPr lang="en-GB" sz="2000">
                        <a:solidFill>
                          <a:schemeClr val="tx1"/>
                        </a:solidFill>
                        <a:effectLst/>
                        <a:latin typeface="+mn-lt"/>
                      </a:endParaRPr>
                    </a:p>
                  </a:txBody>
                  <a:tcPr marL="68580" marR="68580" marT="0" marB="0"/>
                </a:tc>
              </a:tr>
              <a:tr h="341795">
                <a:tc>
                  <a:txBody>
                    <a:bodyPr/>
                    <a:lstStyle/>
                    <a:p>
                      <a:r>
                        <a:rPr lang="en-GB" sz="1800">
                          <a:effectLst/>
                        </a:rPr>
                        <a:t>1990, July</a:t>
                      </a:r>
                      <a:endParaRPr lang="en-GB" sz="1800">
                        <a:effectLst/>
                        <a:latin typeface="+mn-lt"/>
                      </a:endParaRPr>
                    </a:p>
                  </a:txBody>
                  <a:tcPr marL="68580" marR="68580" marT="0" marB="0"/>
                </a:tc>
                <a:tc>
                  <a:txBody>
                    <a:bodyPr/>
                    <a:lstStyle/>
                    <a:p>
                      <a:r>
                        <a:rPr lang="en-GB" sz="2000" dirty="0">
                          <a:effectLst/>
                        </a:rPr>
                        <a:t>6754</a:t>
                      </a:r>
                      <a:endParaRPr lang="en-GB" sz="2000" dirty="0">
                        <a:solidFill>
                          <a:schemeClr val="tx1"/>
                        </a:solidFill>
                        <a:effectLst/>
                        <a:latin typeface="+mn-lt"/>
                      </a:endParaRPr>
                    </a:p>
                  </a:txBody>
                  <a:tcPr marL="68580" marR="68580" marT="0" marB="0"/>
                </a:tc>
                <a:tc>
                  <a:txBody>
                    <a:bodyPr/>
                    <a:lstStyle/>
                    <a:p>
                      <a:r>
                        <a:rPr lang="en-GB" sz="2000" dirty="0">
                          <a:effectLst/>
                        </a:rPr>
                        <a:t>6998</a:t>
                      </a:r>
                      <a:endParaRPr lang="en-GB" sz="2000" dirty="0">
                        <a:solidFill>
                          <a:schemeClr val="tx1"/>
                        </a:solidFill>
                        <a:effectLst/>
                        <a:latin typeface="+mn-lt"/>
                      </a:endParaRPr>
                    </a:p>
                  </a:txBody>
                  <a:tcPr marL="68580" marR="68580" marT="0" marB="0"/>
                </a:tc>
                <a:tc>
                  <a:txBody>
                    <a:bodyPr/>
                    <a:lstStyle/>
                    <a:p>
                      <a:r>
                        <a:rPr lang="en-GB" sz="2000" dirty="0">
                          <a:effectLst/>
                        </a:rPr>
                        <a:t>Guildford</a:t>
                      </a:r>
                      <a:endParaRPr lang="en-GB" sz="2000" dirty="0">
                        <a:solidFill>
                          <a:schemeClr val="tx1"/>
                        </a:solidFill>
                        <a:effectLst/>
                        <a:latin typeface="+mn-lt"/>
                      </a:endParaRPr>
                    </a:p>
                  </a:txBody>
                  <a:tcPr marL="68580" marR="68580" marT="0" marB="0"/>
                </a:tc>
              </a:tr>
              <a:tr h="343693">
                <a:tc>
                  <a:txBody>
                    <a:bodyPr/>
                    <a:lstStyle/>
                    <a:p>
                      <a:r>
                        <a:rPr lang="en-GB" sz="1800">
                          <a:effectLst/>
                        </a:rPr>
                        <a:t>1991, September</a:t>
                      </a:r>
                      <a:endParaRPr lang="en-GB" sz="1800">
                        <a:effectLst/>
                        <a:latin typeface="+mn-lt"/>
                      </a:endParaRPr>
                    </a:p>
                  </a:txBody>
                  <a:tcPr marL="68580" marR="68580" marT="0" marB="0"/>
                </a:tc>
                <a:tc>
                  <a:txBody>
                    <a:bodyPr/>
                    <a:lstStyle/>
                    <a:p>
                      <a:r>
                        <a:rPr lang="en-GB" sz="2000" dirty="0">
                          <a:effectLst/>
                        </a:rPr>
                        <a:t>6704</a:t>
                      </a:r>
                      <a:endParaRPr lang="en-GB" sz="2000" dirty="0">
                        <a:solidFill>
                          <a:schemeClr val="tx1"/>
                        </a:solidFill>
                        <a:effectLst/>
                        <a:latin typeface="+mn-lt"/>
                      </a:endParaRPr>
                    </a:p>
                  </a:txBody>
                  <a:tcPr marL="68580" marR="68580" marT="0" marB="0"/>
                </a:tc>
                <a:tc>
                  <a:txBody>
                    <a:bodyPr/>
                    <a:lstStyle/>
                    <a:p>
                      <a:r>
                        <a:rPr lang="en-GB" sz="2000" dirty="0">
                          <a:effectLst/>
                        </a:rPr>
                        <a:t>6707</a:t>
                      </a:r>
                      <a:endParaRPr lang="en-GB" sz="2000" dirty="0">
                        <a:solidFill>
                          <a:schemeClr val="tx1"/>
                        </a:solidFill>
                        <a:effectLst/>
                        <a:latin typeface="+mn-lt"/>
                      </a:endParaRPr>
                    </a:p>
                  </a:txBody>
                  <a:tcPr marL="68580" marR="68580" marT="0" marB="0"/>
                </a:tc>
                <a:tc>
                  <a:txBody>
                    <a:bodyPr/>
                    <a:lstStyle/>
                    <a:p>
                      <a:r>
                        <a:rPr lang="en-GB" sz="2000" dirty="0">
                          <a:effectLst/>
                        </a:rPr>
                        <a:t>Guildford</a:t>
                      </a:r>
                      <a:endParaRPr lang="en-GB" sz="2000" dirty="0">
                        <a:solidFill>
                          <a:schemeClr val="tx1"/>
                        </a:solidFill>
                        <a:effectLst/>
                        <a:latin typeface="+mn-lt"/>
                      </a:endParaRPr>
                    </a:p>
                  </a:txBody>
                  <a:tcPr marL="68580" marR="68580" marT="0" marB="0"/>
                </a:tc>
              </a:tr>
              <a:tr h="421304">
                <a:tc>
                  <a:txBody>
                    <a:bodyPr/>
                    <a:lstStyle/>
                    <a:p>
                      <a:r>
                        <a:rPr lang="en-GB" sz="1800" dirty="0">
                          <a:effectLst/>
                        </a:rPr>
                        <a:t>1991, </a:t>
                      </a:r>
                      <a:r>
                        <a:rPr lang="en-GB" sz="1800" dirty="0" smtClean="0">
                          <a:effectLst/>
                        </a:rPr>
                        <a:t>December</a:t>
                      </a:r>
                    </a:p>
                    <a:p>
                      <a:r>
                        <a:rPr lang="en-GB" sz="1800" dirty="0" smtClean="0">
                          <a:effectLst/>
                          <a:latin typeface="+mn-lt"/>
                        </a:rPr>
                        <a:t>…</a:t>
                      </a:r>
                      <a:endParaRPr lang="en-GB" sz="1800" dirty="0">
                        <a:effectLst/>
                        <a:latin typeface="+mn-lt"/>
                      </a:endParaRPr>
                    </a:p>
                  </a:txBody>
                  <a:tcPr marL="68580" marR="68580" marT="0" marB="0"/>
                </a:tc>
                <a:tc>
                  <a:txBody>
                    <a:bodyPr/>
                    <a:lstStyle/>
                    <a:p>
                      <a:r>
                        <a:rPr lang="en-GB" sz="2000" dirty="0" smtClean="0">
                          <a:effectLst/>
                        </a:rPr>
                        <a:t>5871</a:t>
                      </a:r>
                    </a:p>
                    <a:p>
                      <a:r>
                        <a:rPr lang="en-GB" sz="2000" dirty="0" smtClean="0">
                          <a:solidFill>
                            <a:schemeClr val="tx1"/>
                          </a:solidFill>
                          <a:effectLst/>
                          <a:latin typeface="+mn-lt"/>
                        </a:rPr>
                        <a:t>…</a:t>
                      </a:r>
                      <a:endParaRPr lang="en-GB" sz="2000" dirty="0">
                        <a:solidFill>
                          <a:schemeClr val="tx1"/>
                        </a:solidFill>
                        <a:effectLst/>
                        <a:latin typeface="+mn-lt"/>
                      </a:endParaRPr>
                    </a:p>
                  </a:txBody>
                  <a:tcPr marL="68580" marR="68580" marT="0" marB="0"/>
                </a:tc>
                <a:tc>
                  <a:txBody>
                    <a:bodyPr/>
                    <a:lstStyle/>
                    <a:p>
                      <a:r>
                        <a:rPr lang="en-GB" sz="2000" dirty="0" smtClean="0">
                          <a:effectLst/>
                        </a:rPr>
                        <a:t>5662</a:t>
                      </a:r>
                    </a:p>
                    <a:p>
                      <a:r>
                        <a:rPr lang="en-GB" sz="2000" dirty="0" smtClean="0">
                          <a:solidFill>
                            <a:schemeClr val="tx1"/>
                          </a:solidFill>
                          <a:effectLst/>
                          <a:latin typeface="+mn-lt"/>
                        </a:rPr>
                        <a:t>…</a:t>
                      </a:r>
                      <a:endParaRPr lang="en-GB" sz="2000" dirty="0">
                        <a:solidFill>
                          <a:schemeClr val="tx1"/>
                        </a:solidFill>
                        <a:effectLst/>
                        <a:latin typeface="+mn-lt"/>
                      </a:endParaRPr>
                    </a:p>
                  </a:txBody>
                  <a:tcPr marL="68580" marR="68580" marT="0" marB="0"/>
                </a:tc>
                <a:tc>
                  <a:txBody>
                    <a:bodyPr/>
                    <a:lstStyle/>
                    <a:p>
                      <a:r>
                        <a:rPr lang="en-GB" sz="2000" dirty="0" smtClean="0">
                          <a:effectLst/>
                        </a:rPr>
                        <a:t>Guildford</a:t>
                      </a:r>
                    </a:p>
                    <a:p>
                      <a:r>
                        <a:rPr lang="en-GB" sz="2000" dirty="0" smtClean="0">
                          <a:solidFill>
                            <a:schemeClr val="tx1"/>
                          </a:solidFill>
                          <a:effectLst/>
                          <a:latin typeface="+mn-lt"/>
                        </a:rPr>
                        <a:t>…</a:t>
                      </a:r>
                      <a:endParaRPr lang="en-GB" sz="2000" dirty="0">
                        <a:solidFill>
                          <a:schemeClr val="tx1"/>
                        </a:solidFill>
                        <a:effectLst/>
                        <a:latin typeface="+mn-lt"/>
                      </a:endParaRPr>
                    </a:p>
                  </a:txBody>
                  <a:tcPr marL="68580" marR="68580" marT="0" marB="0"/>
                </a:tc>
              </a:tr>
            </a:tbl>
          </a:graphicData>
        </a:graphic>
      </p:graphicFrame>
      <mc:AlternateContent xmlns:mc="http://schemas.openxmlformats.org/markup-compatibility/2006" xmlns:a14="http://schemas.microsoft.com/office/drawing/2010/main">
        <mc:Choice Requires="a14">
          <p:sp>
            <p:nvSpPr>
              <p:cNvPr id="5" name="TextBox 4"/>
              <p:cNvSpPr txBox="1"/>
              <p:nvPr/>
            </p:nvSpPr>
            <p:spPr>
              <a:xfrm>
                <a:off x="2323562" y="5280338"/>
                <a:ext cx="4421403" cy="1015663"/>
              </a:xfrm>
              <a:prstGeom prst="rect">
                <a:avLst/>
              </a:prstGeom>
              <a:noFill/>
            </p:spPr>
            <p:txBody>
              <a:bodyPr wrap="none" rtlCol="0">
                <a:spAutoFit/>
              </a:bodyPr>
              <a:lstStyle/>
              <a:p>
                <a:r>
                  <a:rPr lang="en-GB" sz="2000" dirty="0" smtClean="0"/>
                  <a:t>Which test is suitable for this data?</a:t>
                </a:r>
              </a:p>
              <a:p>
                <a:endParaRPr lang="en-GB" sz="2000" dirty="0"/>
              </a:p>
              <a:p>
                <a:pPr algn="ctr"/>
                <a:r>
                  <a:rPr lang="en-GB" sz="2000" dirty="0" smtClean="0"/>
                  <a:t>One-tailed paired </a:t>
                </a:r>
                <a14:m>
                  <m:oMath xmlns:m="http://schemas.openxmlformats.org/officeDocument/2006/math">
                    <m:r>
                      <a:rPr lang="en-GB" sz="2000" i="1" dirty="0" smtClean="0">
                        <a:latin typeface="Cambria Math" panose="02040503050406030204" pitchFamily="18" charset="0"/>
                      </a:rPr>
                      <m:t>𝑡</m:t>
                    </m:r>
                  </m:oMath>
                </a14:m>
                <a:r>
                  <a:rPr lang="en-GB" sz="2000" dirty="0" smtClean="0"/>
                  <a:t> Test</a:t>
                </a:r>
                <a:endParaRPr lang="en-GB" sz="2000" dirty="0"/>
              </a:p>
            </p:txBody>
          </p:sp>
        </mc:Choice>
        <mc:Fallback xmlns="">
          <p:sp>
            <p:nvSpPr>
              <p:cNvPr id="5" name="TextBox 4"/>
              <p:cNvSpPr txBox="1">
                <a:spLocks noRot="1" noChangeAspect="1" noMove="1" noResize="1" noEditPoints="1" noAdjustHandles="1" noChangeArrowheads="1" noChangeShapeType="1" noTextEdit="1"/>
              </p:cNvSpPr>
              <p:nvPr/>
            </p:nvSpPr>
            <p:spPr>
              <a:xfrm>
                <a:off x="2323562" y="5280338"/>
                <a:ext cx="4421403" cy="1015663"/>
              </a:xfrm>
              <a:prstGeom prst="rect">
                <a:avLst/>
              </a:prstGeom>
              <a:blipFill rotWithShape="0">
                <a:blip r:embed="rId2"/>
                <a:stretch>
                  <a:fillRect l="-1379" t="-2994" r="-828" b="-9581"/>
                </a:stretch>
              </a:blipFill>
            </p:spPr>
            <p:txBody>
              <a:bodyPr/>
              <a:lstStyle/>
              <a:p>
                <a:r>
                  <a:rPr lang="en-GB">
                    <a:noFill/>
                  </a:rPr>
                  <a:t> </a:t>
                </a:r>
              </a:p>
            </p:txBody>
          </p:sp>
        </mc:Fallback>
      </mc:AlternateContent>
    </p:spTree>
    <p:extLst>
      <p:ext uri="{BB962C8B-B14F-4D97-AF65-F5344CB8AC3E}">
        <p14:creationId xmlns:p14="http://schemas.microsoft.com/office/powerpoint/2010/main" val="206371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Traffic Flow Data</a:t>
            </a:r>
            <a:endParaRPr lang="en-GB" dirty="0"/>
          </a:p>
        </p:txBody>
      </p:sp>
      <p:graphicFrame>
        <p:nvGraphicFramePr>
          <p:cNvPr id="4" name="Content Placeholder 3"/>
          <p:cNvGraphicFramePr>
            <a:graphicFrameLocks noGrp="1"/>
          </p:cNvGraphicFramePr>
          <p:nvPr>
            <p:ph idx="1"/>
          </p:nvPr>
        </p:nvGraphicFramePr>
        <p:xfrm>
          <a:off x="283336" y="1159099"/>
          <a:ext cx="8690318" cy="3902294"/>
        </p:xfrm>
        <a:graphic>
          <a:graphicData uri="http://schemas.openxmlformats.org/drawingml/2006/table">
            <a:tbl>
              <a:tblPr firstRow="1" firstCol="1" bandRow="1">
                <a:tableStyleId>{2D5ABB26-0587-4C30-8999-92F81FD0307C}</a:tableStyleId>
              </a:tblPr>
              <a:tblGrid>
                <a:gridCol w="2080754"/>
                <a:gridCol w="2264406"/>
                <a:gridCol w="2172579"/>
                <a:gridCol w="2172579"/>
              </a:tblGrid>
              <a:tr h="354754">
                <a:tc>
                  <a:txBody>
                    <a:bodyPr/>
                    <a:lstStyle/>
                    <a:p>
                      <a:pPr>
                        <a:spcAft>
                          <a:spcPts val="0"/>
                        </a:spcAft>
                      </a:pPr>
                      <a:r>
                        <a:rPr lang="en-GB" sz="1800" dirty="0">
                          <a:effectLst/>
                        </a:rPr>
                        <a:t>MONTH</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Friday 6</a:t>
                      </a:r>
                      <a:r>
                        <a:rPr lang="en-GB" sz="1800" baseline="30000" dirty="0">
                          <a:effectLst/>
                        </a:rPr>
                        <a:t>th</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Friday 13</a:t>
                      </a:r>
                      <a:r>
                        <a:rPr lang="en-GB" sz="1800" baseline="30000" dirty="0">
                          <a:effectLst/>
                        </a:rPr>
                        <a:t>th</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M25 Junction</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r>
              <a:tr h="354754">
                <a:tc>
                  <a:txBody>
                    <a:bodyPr/>
                    <a:lstStyle/>
                    <a:p>
                      <a:pPr>
                        <a:spcAft>
                          <a:spcPts val="0"/>
                        </a:spcAft>
                      </a:pPr>
                      <a:r>
                        <a:rPr lang="en-GB" sz="1800">
                          <a:effectLst/>
                        </a:rPr>
                        <a:t>1990, July</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spcAft>
                          <a:spcPts val="0"/>
                        </a:spcAft>
                      </a:pPr>
                      <a:r>
                        <a:rPr lang="en-GB" sz="1800">
                          <a:effectLst/>
                        </a:rPr>
                        <a:t>139246</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spcAft>
                          <a:spcPts val="0"/>
                        </a:spcAft>
                      </a:pPr>
                      <a:r>
                        <a:rPr lang="en-GB" sz="1800">
                          <a:effectLst/>
                        </a:rPr>
                        <a:t>138548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r>
              <a:tr h="354754">
                <a:tc>
                  <a:txBody>
                    <a:bodyPr/>
                    <a:lstStyle/>
                    <a:p>
                      <a:pPr>
                        <a:spcAft>
                          <a:spcPts val="0"/>
                        </a:spcAft>
                      </a:pPr>
                      <a:r>
                        <a:rPr lang="en-GB" sz="1800">
                          <a:effectLst/>
                        </a:rPr>
                        <a:t>1990, July</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134012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132908</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September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137055</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136018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September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133732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131843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December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123552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121641</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1991, December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121139</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118723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March </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128293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125532</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March </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124631</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120249</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9 to 10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November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124609</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122770</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7 to 8</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r h="354754">
                <a:tc>
                  <a:txBody>
                    <a:bodyPr/>
                    <a:lstStyle/>
                    <a:p>
                      <a:pPr>
                        <a:spcAft>
                          <a:spcPts val="0"/>
                        </a:spcAft>
                      </a:pPr>
                      <a:r>
                        <a:rPr lang="en-GB" sz="1800">
                          <a:effectLst/>
                        </a:rPr>
                        <a:t>1992, November</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117584</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a:effectLst/>
                        </a:rPr>
                        <a:t>117263</a:t>
                      </a:r>
                      <a:endParaRPr lang="en-GB" sz="1800">
                        <a:solidFill>
                          <a:schemeClr val="tx1"/>
                        </a:solidFill>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spcAft>
                          <a:spcPts val="0"/>
                        </a:spcAft>
                      </a:pPr>
                      <a:r>
                        <a:rPr lang="en-GB" sz="1800" dirty="0">
                          <a:effectLst/>
                        </a:rPr>
                        <a:t>9 to 10</a:t>
                      </a:r>
                      <a:endParaRPr lang="en-GB" sz="18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tc>
              </a:tr>
            </a:tbl>
          </a:graphicData>
        </a:graphic>
      </p:graphicFrame>
      <mc:AlternateContent xmlns:mc="http://schemas.openxmlformats.org/markup-compatibility/2006" xmlns:a14="http://schemas.microsoft.com/office/drawing/2010/main">
        <mc:Choice Requires="a14">
          <p:sp>
            <p:nvSpPr>
              <p:cNvPr id="5" name="TextBox 4"/>
              <p:cNvSpPr txBox="1"/>
              <p:nvPr/>
            </p:nvSpPr>
            <p:spPr>
              <a:xfrm>
                <a:off x="2183334" y="5249531"/>
                <a:ext cx="4682629" cy="1015663"/>
              </a:xfrm>
              <a:prstGeom prst="rect">
                <a:avLst/>
              </a:prstGeom>
              <a:noFill/>
            </p:spPr>
            <p:txBody>
              <a:bodyPr wrap="none" rtlCol="0">
                <a:spAutoFit/>
              </a:bodyPr>
              <a:lstStyle/>
              <a:p>
                <a:pPr algn="ctr"/>
                <a:r>
                  <a:rPr lang="en-GB" sz="2000" dirty="0" smtClean="0"/>
                  <a:t>Which test is suitable for this data?</a:t>
                </a:r>
              </a:p>
              <a:p>
                <a:endParaRPr lang="en-GB" sz="2000" dirty="0"/>
              </a:p>
              <a:p>
                <a:pPr algn="ctr"/>
                <a:r>
                  <a:rPr lang="en-GB" sz="2000" dirty="0" smtClean="0"/>
                  <a:t>One-tailed paired </a:t>
                </a:r>
                <a14:m>
                  <m:oMath xmlns:m="http://schemas.openxmlformats.org/officeDocument/2006/math">
                    <m:r>
                      <a:rPr lang="en-GB" sz="2000" i="1" dirty="0" smtClean="0">
                        <a:latin typeface="Cambria Math" panose="02040503050406030204" pitchFamily="18" charset="0"/>
                      </a:rPr>
                      <m:t>𝑡</m:t>
                    </m:r>
                  </m:oMath>
                </a14:m>
                <a:r>
                  <a:rPr lang="en-GB" sz="2000" dirty="0" smtClean="0"/>
                  <a:t> Test</a:t>
                </a:r>
                <a:endParaRPr lang="en-GB" sz="2000" dirty="0"/>
              </a:p>
            </p:txBody>
          </p:sp>
        </mc:Choice>
        <mc:Fallback xmlns="">
          <p:sp>
            <p:nvSpPr>
              <p:cNvPr id="5" name="TextBox 4"/>
              <p:cNvSpPr txBox="1">
                <a:spLocks noRot="1" noChangeAspect="1" noMove="1" noResize="1" noEditPoints="1" noAdjustHandles="1" noChangeArrowheads="1" noChangeShapeType="1" noTextEdit="1"/>
              </p:cNvSpPr>
              <p:nvPr/>
            </p:nvSpPr>
            <p:spPr>
              <a:xfrm>
                <a:off x="2183334" y="5249531"/>
                <a:ext cx="4682629" cy="1015663"/>
              </a:xfrm>
              <a:prstGeom prst="rect">
                <a:avLst/>
              </a:prstGeom>
              <a:blipFill rotWithShape="0">
                <a:blip r:embed="rId2"/>
                <a:stretch>
                  <a:fillRect t="-2994" b="-9581"/>
                </a:stretch>
              </a:blipFill>
            </p:spPr>
            <p:txBody>
              <a:bodyPr/>
              <a:lstStyle/>
              <a:p>
                <a:r>
                  <a:rPr lang="en-GB">
                    <a:noFill/>
                  </a:rPr>
                  <a:t> </a:t>
                </a:r>
              </a:p>
            </p:txBody>
          </p:sp>
        </mc:Fallback>
      </mc:AlternateContent>
    </p:spTree>
    <p:extLst>
      <p:ext uri="{BB962C8B-B14F-4D97-AF65-F5344CB8AC3E}">
        <p14:creationId xmlns:p14="http://schemas.microsoft.com/office/powerpoint/2010/main" val="604884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Hospital Data</a:t>
            </a:r>
            <a:endParaRPr lang="en-GB" dirty="0"/>
          </a:p>
        </p:txBody>
      </p:sp>
      <p:graphicFrame>
        <p:nvGraphicFramePr>
          <p:cNvPr id="4" name="Content Placeholder 3"/>
          <p:cNvGraphicFramePr>
            <a:graphicFrameLocks noGrp="1"/>
          </p:cNvGraphicFramePr>
          <p:nvPr>
            <p:ph idx="1"/>
          </p:nvPr>
        </p:nvGraphicFramePr>
        <p:xfrm>
          <a:off x="383446" y="1481073"/>
          <a:ext cx="8487177" cy="3039414"/>
        </p:xfrm>
        <a:graphic>
          <a:graphicData uri="http://schemas.openxmlformats.org/drawingml/2006/table">
            <a:tbl>
              <a:tblPr firstRow="1" firstCol="1" bandRow="1">
                <a:tableStyleId>{2D5ABB26-0587-4C30-8999-92F81FD0307C}</a:tableStyleId>
              </a:tblPr>
              <a:tblGrid>
                <a:gridCol w="2019693"/>
                <a:gridCol w="2242037"/>
                <a:gridCol w="2107142"/>
                <a:gridCol w="2118305"/>
              </a:tblGrid>
              <a:tr h="434202">
                <a:tc>
                  <a:txBody>
                    <a:bodyPr/>
                    <a:lstStyle/>
                    <a:p>
                      <a:r>
                        <a:rPr lang="en-GB" sz="1800" dirty="0">
                          <a:effectLst/>
                        </a:rPr>
                        <a:t>MONTH</a:t>
                      </a:r>
                      <a:endParaRPr lang="en-GB" sz="1800" dirty="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r>
                        <a:rPr lang="en-GB" sz="1800" dirty="0">
                          <a:effectLst/>
                        </a:rPr>
                        <a:t>Friday 6th</a:t>
                      </a:r>
                      <a:endParaRPr lang="en-GB" sz="1800" dirty="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pPr algn="ctr"/>
                      <a:r>
                        <a:rPr lang="en-GB" sz="1800">
                          <a:effectLst/>
                        </a:rPr>
                        <a:t>Friday 13th</a:t>
                      </a:r>
                      <a:endParaRPr lang="en-GB" sz="180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c>
                  <a:txBody>
                    <a:bodyPr/>
                    <a:lstStyle/>
                    <a:p>
                      <a:r>
                        <a:rPr lang="en-GB" sz="1800" dirty="0">
                          <a:effectLst/>
                        </a:rPr>
                        <a:t>Hospital</a:t>
                      </a:r>
                      <a:endParaRPr lang="en-GB" sz="1800" dirty="0">
                        <a:solidFill>
                          <a:schemeClr val="tx1"/>
                        </a:solidFill>
                        <a:effectLst/>
                        <a:latin typeface="Times New Roman" panose="02020603050405020304" pitchFamily="18" charset="0"/>
                      </a:endParaRPr>
                    </a:p>
                  </a:txBody>
                  <a:tcPr marL="68580" marR="68580" marT="0" marB="0">
                    <a:lnB w="12700" cap="flat" cmpd="sng" algn="ctr">
                      <a:solidFill>
                        <a:schemeClr val="tx1"/>
                      </a:solidFill>
                      <a:prstDash val="solid"/>
                      <a:round/>
                      <a:headEnd type="none" w="med" len="med"/>
                      <a:tailEnd type="none" w="med" len="med"/>
                    </a:lnB>
                  </a:tcPr>
                </a:tc>
              </a:tr>
              <a:tr h="434202">
                <a:tc>
                  <a:txBody>
                    <a:bodyPr/>
                    <a:lstStyle/>
                    <a:p>
                      <a:r>
                        <a:rPr lang="en-GB" sz="1800" dirty="0">
                          <a:effectLst/>
                        </a:rPr>
                        <a:t>1989, October</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r>
                        <a:rPr lang="en-GB" sz="1800" dirty="0">
                          <a:effectLst/>
                        </a:rPr>
                        <a:t>9</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pPr algn="ctr"/>
                      <a:r>
                        <a:rPr lang="en-GB" sz="1800" dirty="0">
                          <a:effectLst/>
                        </a:rPr>
                        <a:t>13</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c>
                  <a:txBody>
                    <a:bodyPr/>
                    <a:lstStyle/>
                    <a:p>
                      <a:r>
                        <a:rPr lang="en-GB" sz="1800" dirty="0">
                          <a:effectLst/>
                        </a:rPr>
                        <a:t>SWTRHA hospital</a:t>
                      </a:r>
                      <a:endParaRPr lang="en-GB" sz="1800" dirty="0">
                        <a:solidFill>
                          <a:schemeClr val="tx1"/>
                        </a:solidFill>
                        <a:effectLst/>
                        <a:latin typeface="Times New Roman" panose="02020603050405020304" pitchFamily="18" charset="0"/>
                      </a:endParaRPr>
                    </a:p>
                  </a:txBody>
                  <a:tcPr marL="68580" marR="68580" marT="0" marB="0">
                    <a:lnT w="12700" cap="flat" cmpd="sng" algn="ctr">
                      <a:solidFill>
                        <a:schemeClr val="tx1"/>
                      </a:solidFill>
                      <a:prstDash val="solid"/>
                      <a:round/>
                      <a:headEnd type="none" w="med" len="med"/>
                      <a:tailEnd type="none" w="med" len="med"/>
                    </a:lnT>
                  </a:tcPr>
                </a:tc>
              </a:tr>
              <a:tr h="434202">
                <a:tc>
                  <a:txBody>
                    <a:bodyPr/>
                    <a:lstStyle/>
                    <a:p>
                      <a:r>
                        <a:rPr lang="en-GB" sz="1800">
                          <a:effectLst/>
                        </a:rPr>
                        <a:t>1990, July</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6</a:t>
                      </a:r>
                      <a:endParaRPr lang="en-GB" sz="1800" dirty="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12</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1991, September</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11</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14</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1991, December</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11</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10</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1992, March</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3</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4</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a:effectLst/>
                        </a:rPr>
                        <a:t>SWTRHA hospital</a:t>
                      </a:r>
                      <a:endParaRPr lang="en-GB" sz="1800">
                        <a:solidFill>
                          <a:schemeClr val="tx1"/>
                        </a:solidFill>
                        <a:effectLst/>
                        <a:latin typeface="Times New Roman" panose="02020603050405020304" pitchFamily="18" charset="0"/>
                      </a:endParaRPr>
                    </a:p>
                  </a:txBody>
                  <a:tcPr marL="68580" marR="68580" marT="0" marB="0"/>
                </a:tc>
              </a:tr>
              <a:tr h="434202">
                <a:tc>
                  <a:txBody>
                    <a:bodyPr/>
                    <a:lstStyle/>
                    <a:p>
                      <a:r>
                        <a:rPr lang="en-GB" sz="1800">
                          <a:effectLst/>
                        </a:rPr>
                        <a:t>1992, November</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a:effectLst/>
                        </a:rPr>
                        <a:t>5</a:t>
                      </a:r>
                      <a:endParaRPr lang="en-GB" sz="1800">
                        <a:solidFill>
                          <a:schemeClr val="tx1"/>
                        </a:solidFill>
                        <a:effectLst/>
                        <a:latin typeface="Times New Roman" panose="02020603050405020304" pitchFamily="18" charset="0"/>
                      </a:endParaRPr>
                    </a:p>
                  </a:txBody>
                  <a:tcPr marL="68580" marR="68580" marT="0" marB="0"/>
                </a:tc>
                <a:tc>
                  <a:txBody>
                    <a:bodyPr/>
                    <a:lstStyle/>
                    <a:p>
                      <a:pPr algn="ctr"/>
                      <a:r>
                        <a:rPr lang="en-GB" sz="1800" dirty="0">
                          <a:effectLst/>
                        </a:rPr>
                        <a:t>12</a:t>
                      </a:r>
                      <a:endParaRPr lang="en-GB" sz="1800" dirty="0">
                        <a:solidFill>
                          <a:schemeClr val="tx1"/>
                        </a:solidFill>
                        <a:effectLst/>
                        <a:latin typeface="Times New Roman" panose="02020603050405020304" pitchFamily="18" charset="0"/>
                      </a:endParaRPr>
                    </a:p>
                  </a:txBody>
                  <a:tcPr marL="68580" marR="68580" marT="0" marB="0"/>
                </a:tc>
                <a:tc>
                  <a:txBody>
                    <a:bodyPr/>
                    <a:lstStyle/>
                    <a:p>
                      <a:r>
                        <a:rPr lang="en-GB" sz="1800" dirty="0">
                          <a:effectLst/>
                        </a:rPr>
                        <a:t>SWTRHA hospital</a:t>
                      </a:r>
                      <a:endParaRPr lang="en-GB" sz="1800" dirty="0">
                        <a:solidFill>
                          <a:schemeClr val="tx1"/>
                        </a:solidFill>
                        <a:effectLst/>
                        <a:latin typeface="Times New Roman" panose="02020603050405020304" pitchFamily="18" charset="0"/>
                      </a:endParaRPr>
                    </a:p>
                  </a:txBody>
                  <a:tcPr marL="68580" marR="68580" marT="0" marB="0"/>
                </a:tc>
              </a:tr>
            </a:tbl>
          </a:graphicData>
        </a:graphic>
      </p:graphicFrame>
      <mc:AlternateContent xmlns:mc="http://schemas.openxmlformats.org/markup-compatibility/2006" xmlns:a14="http://schemas.microsoft.com/office/drawing/2010/main">
        <mc:Choice Requires="a14">
          <p:sp>
            <p:nvSpPr>
              <p:cNvPr id="5" name="TextBox 4"/>
              <p:cNvSpPr txBox="1"/>
              <p:nvPr/>
            </p:nvSpPr>
            <p:spPr>
              <a:xfrm>
                <a:off x="2323562" y="5280338"/>
                <a:ext cx="4421403" cy="1015663"/>
              </a:xfrm>
              <a:prstGeom prst="rect">
                <a:avLst/>
              </a:prstGeom>
              <a:noFill/>
            </p:spPr>
            <p:txBody>
              <a:bodyPr wrap="none" rtlCol="0">
                <a:spAutoFit/>
              </a:bodyPr>
              <a:lstStyle/>
              <a:p>
                <a:r>
                  <a:rPr lang="en-GB" sz="2000" dirty="0" smtClean="0"/>
                  <a:t>Which test is suitable for this data?</a:t>
                </a:r>
              </a:p>
              <a:p>
                <a:endParaRPr lang="en-GB" sz="2000" dirty="0"/>
              </a:p>
              <a:p>
                <a:pPr algn="ctr"/>
                <a:r>
                  <a:rPr lang="en-GB" sz="2000" dirty="0" smtClean="0"/>
                  <a:t>One-tailed paired </a:t>
                </a:r>
                <a14:m>
                  <m:oMath xmlns:m="http://schemas.openxmlformats.org/officeDocument/2006/math">
                    <m:r>
                      <a:rPr lang="en-GB" sz="2000" i="1" dirty="0" smtClean="0">
                        <a:latin typeface="Cambria Math" panose="02040503050406030204" pitchFamily="18" charset="0"/>
                      </a:rPr>
                      <m:t>𝑡</m:t>
                    </m:r>
                  </m:oMath>
                </a14:m>
                <a:r>
                  <a:rPr lang="en-GB" sz="2000" dirty="0" smtClean="0"/>
                  <a:t> Test</a:t>
                </a:r>
                <a:endParaRPr lang="en-GB" sz="2000" dirty="0"/>
              </a:p>
            </p:txBody>
          </p:sp>
        </mc:Choice>
        <mc:Fallback xmlns="">
          <p:sp>
            <p:nvSpPr>
              <p:cNvPr id="5" name="TextBox 4"/>
              <p:cNvSpPr txBox="1">
                <a:spLocks noRot="1" noChangeAspect="1" noMove="1" noResize="1" noEditPoints="1" noAdjustHandles="1" noChangeArrowheads="1" noChangeShapeType="1" noTextEdit="1"/>
              </p:cNvSpPr>
              <p:nvPr/>
            </p:nvSpPr>
            <p:spPr>
              <a:xfrm>
                <a:off x="2323562" y="5280338"/>
                <a:ext cx="4421403" cy="1015663"/>
              </a:xfrm>
              <a:prstGeom prst="rect">
                <a:avLst/>
              </a:prstGeom>
              <a:blipFill rotWithShape="0">
                <a:blip r:embed="rId2"/>
                <a:stretch>
                  <a:fillRect l="-1379" t="-2994" r="-828" b="-9581"/>
                </a:stretch>
              </a:blipFill>
            </p:spPr>
            <p:txBody>
              <a:bodyPr/>
              <a:lstStyle/>
              <a:p>
                <a:r>
                  <a:rPr lang="en-GB">
                    <a:noFill/>
                  </a:rPr>
                  <a:t> </a:t>
                </a:r>
              </a:p>
            </p:txBody>
          </p:sp>
        </mc:Fallback>
      </mc:AlternateContent>
    </p:spTree>
    <p:extLst>
      <p:ext uri="{BB962C8B-B14F-4D97-AF65-F5344CB8AC3E}">
        <p14:creationId xmlns:p14="http://schemas.microsoft.com/office/powerpoint/2010/main" val="3021049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Presenting the results</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r>
                  <a:rPr lang="en-GB" dirty="0" smtClean="0"/>
                  <a:t>Give a brief description of the data</a:t>
                </a:r>
              </a:p>
              <a:p>
                <a:r>
                  <a:rPr lang="en-GB" dirty="0" smtClean="0"/>
                  <a:t>Present each analysis as a separate experiment</a:t>
                </a:r>
              </a:p>
              <a:p>
                <a:pPr lvl="1"/>
                <a:r>
                  <a:rPr lang="en-GB" dirty="0" smtClean="0"/>
                  <a:t>Remember to give your hypotheses</a:t>
                </a:r>
              </a:p>
              <a:p>
                <a:r>
                  <a:rPr lang="en-GB" dirty="0" smtClean="0"/>
                  <a:t>Note that as each experiment has a different dataset you must do separate </a:t>
                </a:r>
                <a14:m>
                  <m:oMath xmlns:m="http://schemas.openxmlformats.org/officeDocument/2006/math">
                    <m:r>
                      <a:rPr lang="en-GB" i="1" dirty="0" smtClean="0">
                        <a:latin typeface="Cambria Math" panose="02040503050406030204" pitchFamily="18" charset="0"/>
                      </a:rPr>
                      <m:t>𝑡</m:t>
                    </m:r>
                    <m:r>
                      <a:rPr lang="en-GB" i="1" dirty="0" smtClean="0">
                        <a:latin typeface="Cambria Math" panose="02040503050406030204" pitchFamily="18" charset="0"/>
                      </a:rPr>
                      <m:t> </m:t>
                    </m:r>
                  </m:oMath>
                </a14:m>
                <a:r>
                  <a:rPr lang="en-GB" dirty="0" smtClean="0"/>
                  <a:t>Tests rather than doing an ANOVA test</a:t>
                </a:r>
              </a:p>
              <a:p>
                <a:pPr lvl="1"/>
                <a:r>
                  <a:rPr lang="en-GB" dirty="0" smtClean="0"/>
                  <a:t>For an ANOVA all data must come from the same population</a:t>
                </a:r>
              </a:p>
              <a:p>
                <a:r>
                  <a:rPr lang="en-GB" dirty="0" smtClean="0"/>
                  <a:t>Once you have three answers discuss any similarities and differences</a:t>
                </a:r>
              </a:p>
              <a:p>
                <a:pPr lvl="1"/>
                <a:r>
                  <a:rPr lang="en-GB" dirty="0" smtClean="0"/>
                  <a:t>Here you can say that the results are mixed; some show significant differences and others don’t</a:t>
                </a:r>
              </a:p>
              <a:p>
                <a:pPr lvl="1"/>
                <a:r>
                  <a:rPr lang="en-GB" dirty="0" smtClean="0"/>
                  <a:t>What might be the cause of the significant differences?</a:t>
                </a:r>
              </a:p>
              <a:p>
                <a:r>
                  <a:rPr lang="en-GB" dirty="0" smtClean="0"/>
                  <a:t>Use graphics where appropriate</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366" t="-744" r="-219"/>
                </a:stretch>
              </a:blipFill>
            </p:spPr>
            <p:txBody>
              <a:bodyPr/>
              <a:lstStyle/>
              <a:p>
                <a:r>
                  <a:rPr lang="en-GB">
                    <a:noFill/>
                  </a:rPr>
                  <a:t> </a:t>
                </a:r>
              </a:p>
            </p:txBody>
          </p:sp>
        </mc:Fallback>
      </mc:AlternateContent>
    </p:spTree>
    <p:extLst>
      <p:ext uri="{BB962C8B-B14F-4D97-AF65-F5344CB8AC3E}">
        <p14:creationId xmlns:p14="http://schemas.microsoft.com/office/powerpoint/2010/main" val="27352156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soon</a:t>
            </a:r>
            <a:endParaRPr lang="en-GB" dirty="0"/>
          </a:p>
        </p:txBody>
      </p:sp>
      <p:sp>
        <p:nvSpPr>
          <p:cNvPr id="3" name="Content Placeholder 2"/>
          <p:cNvSpPr>
            <a:spLocks noGrp="1"/>
          </p:cNvSpPr>
          <p:nvPr>
            <p:ph idx="1"/>
          </p:nvPr>
        </p:nvSpPr>
        <p:spPr/>
        <p:txBody>
          <a:bodyPr/>
          <a:lstStyle/>
          <a:p>
            <a:r>
              <a:rPr lang="en-GB" b="1" dirty="0" smtClean="0"/>
              <a:t>Next session: </a:t>
            </a:r>
            <a:r>
              <a:rPr lang="en-GB" dirty="0" smtClean="0"/>
              <a:t>Assignment Workshop</a:t>
            </a:r>
          </a:p>
          <a:p>
            <a:endParaRPr lang="en-GB" dirty="0"/>
          </a:p>
          <a:p>
            <a:r>
              <a:rPr lang="en-GB" b="1" dirty="0" smtClean="0"/>
              <a:t>Homework: </a:t>
            </a:r>
            <a:r>
              <a:rPr lang="en-GB" dirty="0" smtClean="0"/>
              <a:t>Work on the assignment.</a:t>
            </a:r>
            <a:endParaRPr lang="en-GB" dirty="0"/>
          </a:p>
        </p:txBody>
      </p:sp>
    </p:spTree>
    <p:extLst>
      <p:ext uri="{BB962C8B-B14F-4D97-AF65-F5344CB8AC3E}">
        <p14:creationId xmlns:p14="http://schemas.microsoft.com/office/powerpoint/2010/main" val="3711264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17841</TotalTime>
  <Words>858</Words>
  <Application>Microsoft Office PowerPoint</Application>
  <PresentationFormat>On-screen Show (4:3)</PresentationFormat>
  <Paragraphs>300</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Century Gothic</vt:lpstr>
      <vt:lpstr>Wingdings 3</vt:lpstr>
      <vt:lpstr>Wingdings</vt:lpstr>
      <vt:lpstr>Times New Roman</vt:lpstr>
      <vt:lpstr>Cambria Math</vt:lpstr>
      <vt:lpstr>Slice</vt:lpstr>
      <vt:lpstr>Data Analysis  and Visualisation</vt:lpstr>
      <vt:lpstr>Introduction</vt:lpstr>
      <vt:lpstr>The Problem</vt:lpstr>
      <vt:lpstr>The Shopping centre Data</vt:lpstr>
      <vt:lpstr>The Traffic Flow Data</vt:lpstr>
      <vt:lpstr>The Hospital Data</vt:lpstr>
      <vt:lpstr>How It Is marked</vt:lpstr>
      <vt:lpstr>The 5 Stages of Analysis</vt:lpstr>
      <vt:lpstr>The 5 Stages of Analysis</vt:lpstr>
      <vt:lpstr>The Shopping centre Data</vt:lpstr>
      <vt:lpstr>The Traffic Flow Data</vt:lpstr>
      <vt:lpstr>The Hospital Data</vt:lpstr>
      <vt:lpstr>Presenting the results</vt:lpstr>
      <vt:lpstr>Coming soon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Nik Whitehead</cp:lastModifiedBy>
  <cp:revision>181</cp:revision>
  <dcterms:created xsi:type="dcterms:W3CDTF">2017-06-08T10:43:23Z</dcterms:created>
  <dcterms:modified xsi:type="dcterms:W3CDTF">2017-09-26T09:02:03Z</dcterms:modified>
</cp:coreProperties>
</file>