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notesMasterIdLst>
    <p:notesMasterId r:id="rId13"/>
  </p:notesMasterIdLst>
  <p:sldIdLst>
    <p:sldId id="256" r:id="rId2"/>
    <p:sldId id="268" r:id="rId3"/>
    <p:sldId id="257" r:id="rId4"/>
    <p:sldId id="269" r:id="rId5"/>
    <p:sldId id="260" r:id="rId6"/>
    <p:sldId id="258" r:id="rId7"/>
    <p:sldId id="270" r:id="rId8"/>
    <p:sldId id="271" r:id="rId9"/>
    <p:sldId id="272" r:id="rId10"/>
    <p:sldId id="273" r:id="rId11"/>
    <p:sldId id="265" r:id="rId12"/>
  </p:sldIdLst>
  <p:sldSz cx="14711363" cy="82994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252" autoAdjust="0"/>
    <p:restoredTop sz="96253" autoAdjust="0"/>
  </p:normalViewPr>
  <p:slideViewPr>
    <p:cSldViewPr snapToGrid="0">
      <p:cViewPr varScale="1">
        <p:scale>
          <a:sx n="82" d="100"/>
          <a:sy n="82" d="100"/>
        </p:scale>
        <p:origin x="96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phrey Anaehobi" userId="9a2d5bdb-fbf3-4c10-8f8b-7786d4475aa5" providerId="ADAL" clId="{AAB90315-01B6-42DE-8AF2-2DCA32B63CB5}"/>
    <pc:docChg chg="undo redo custSel addSld delSld modSld sldOrd modMainMaster modNotesMaster">
      <pc:chgData name="Humphrey Anaehobi" userId="9a2d5bdb-fbf3-4c10-8f8b-7786d4475aa5" providerId="ADAL" clId="{AAB90315-01B6-42DE-8AF2-2DCA32B63CB5}" dt="2025-04-03T11:45:03.965" v="3036" actId="20577"/>
      <pc:docMkLst>
        <pc:docMk/>
      </pc:docMkLst>
      <pc:sldChg chg="addSp modSp mod">
        <pc:chgData name="Humphrey Anaehobi" userId="9a2d5bdb-fbf3-4c10-8f8b-7786d4475aa5" providerId="ADAL" clId="{AAB90315-01B6-42DE-8AF2-2DCA32B63CB5}" dt="2025-03-23T14:46:07.160" v="2756" actId="1076"/>
        <pc:sldMkLst>
          <pc:docMk/>
          <pc:sldMk cId="3135294649" sldId="256"/>
        </pc:sldMkLst>
        <pc:spChg chg="mod">
          <ac:chgData name="Humphrey Anaehobi" userId="9a2d5bdb-fbf3-4c10-8f8b-7786d4475aa5" providerId="ADAL" clId="{AAB90315-01B6-42DE-8AF2-2DCA32B63CB5}" dt="2025-03-23T14:45:33.550" v="2752"/>
          <ac:spMkLst>
            <pc:docMk/>
            <pc:sldMk cId="3135294649" sldId="256"/>
            <ac:spMk id="2" creationId="{7BB1D051-8654-E079-1083-7449BB9D98EB}"/>
          </ac:spMkLst>
        </pc:spChg>
        <pc:spChg chg="mod">
          <ac:chgData name="Humphrey Anaehobi" userId="9a2d5bdb-fbf3-4c10-8f8b-7786d4475aa5" providerId="ADAL" clId="{AAB90315-01B6-42DE-8AF2-2DCA32B63CB5}" dt="2025-03-23T14:45:34.466" v="2754"/>
          <ac:spMkLst>
            <pc:docMk/>
            <pc:sldMk cId="3135294649" sldId="256"/>
            <ac:spMk id="3" creationId="{24AA59B6-7A50-FBA0-E10A-1FA1ABF9308F}"/>
          </ac:spMkLst>
        </pc:spChg>
        <pc:spChg chg="add mod">
          <ac:chgData name="Humphrey Anaehobi" userId="9a2d5bdb-fbf3-4c10-8f8b-7786d4475aa5" providerId="ADAL" clId="{AAB90315-01B6-42DE-8AF2-2DCA32B63CB5}" dt="2025-03-23T14:45:33.550" v="2752"/>
          <ac:spMkLst>
            <pc:docMk/>
            <pc:sldMk cId="3135294649" sldId="256"/>
            <ac:spMk id="4" creationId="{F226607D-5E02-18D9-6264-5F591C35414F}"/>
          </ac:spMkLst>
        </pc:spChg>
        <pc:spChg chg="add mod">
          <ac:chgData name="Humphrey Anaehobi" userId="9a2d5bdb-fbf3-4c10-8f8b-7786d4475aa5" providerId="ADAL" clId="{AAB90315-01B6-42DE-8AF2-2DCA32B63CB5}" dt="2025-03-23T14:45:33.550" v="2752"/>
          <ac:spMkLst>
            <pc:docMk/>
            <pc:sldMk cId="3135294649" sldId="256"/>
            <ac:spMk id="8" creationId="{5D5274BA-9727-0393-57ED-3B3509708724}"/>
          </ac:spMkLst>
        </pc:spChg>
        <pc:picChg chg="add mod">
          <ac:chgData name="Humphrey Anaehobi" userId="9a2d5bdb-fbf3-4c10-8f8b-7786d4475aa5" providerId="ADAL" clId="{AAB90315-01B6-42DE-8AF2-2DCA32B63CB5}" dt="2025-03-23T14:46:07.160" v="2756" actId="1076"/>
          <ac:picMkLst>
            <pc:docMk/>
            <pc:sldMk cId="3135294649" sldId="256"/>
            <ac:picMk id="5" creationId="{AFDE9DCE-041C-2D5F-EBA3-7B2CB0B6A0DD}"/>
          </ac:picMkLst>
        </pc:picChg>
        <pc:picChg chg="add mod">
          <ac:chgData name="Humphrey Anaehobi" userId="9a2d5bdb-fbf3-4c10-8f8b-7786d4475aa5" providerId="ADAL" clId="{AAB90315-01B6-42DE-8AF2-2DCA32B63CB5}" dt="2025-03-23T14:45:33.550" v="2752"/>
          <ac:picMkLst>
            <pc:docMk/>
            <pc:sldMk cId="3135294649" sldId="256"/>
            <ac:picMk id="6" creationId="{E97B0BCB-26AF-1862-2F90-6D2CBBF9C884}"/>
          </ac:picMkLst>
        </pc:picChg>
      </pc:sldChg>
      <pc:sldChg chg="addSp modSp new mod">
        <pc:chgData name="Humphrey Anaehobi" userId="9a2d5bdb-fbf3-4c10-8f8b-7786d4475aa5" providerId="ADAL" clId="{AAB90315-01B6-42DE-8AF2-2DCA32B63CB5}" dt="2025-03-26T19:53:18.222" v="2859" actId="20577"/>
        <pc:sldMkLst>
          <pc:docMk/>
          <pc:sldMk cId="416342726" sldId="257"/>
        </pc:sldMkLst>
        <pc:spChg chg="mod">
          <ac:chgData name="Humphrey Anaehobi" userId="9a2d5bdb-fbf3-4c10-8f8b-7786d4475aa5" providerId="ADAL" clId="{AAB90315-01B6-42DE-8AF2-2DCA32B63CB5}" dt="2025-03-23T14:45:34.466" v="2754"/>
          <ac:spMkLst>
            <pc:docMk/>
            <pc:sldMk cId="416342726" sldId="257"/>
            <ac:spMk id="2" creationId="{8990EAC9-C430-26F4-9297-EFA120E6118F}"/>
          </ac:spMkLst>
        </pc:spChg>
        <pc:spChg chg="mod">
          <ac:chgData name="Humphrey Anaehobi" userId="9a2d5bdb-fbf3-4c10-8f8b-7786d4475aa5" providerId="ADAL" clId="{AAB90315-01B6-42DE-8AF2-2DCA32B63CB5}" dt="2025-03-26T19:53:18.222" v="2859" actId="20577"/>
          <ac:spMkLst>
            <pc:docMk/>
            <pc:sldMk cId="416342726" sldId="257"/>
            <ac:spMk id="3" creationId="{E70EC2FA-BE30-6BE4-6C29-4A146D38CBFC}"/>
          </ac:spMkLst>
        </pc:spChg>
      </pc:sldChg>
      <pc:sldChg chg="modSp new mod">
        <pc:chgData name="Humphrey Anaehobi" userId="9a2d5bdb-fbf3-4c10-8f8b-7786d4475aa5" providerId="ADAL" clId="{AAB90315-01B6-42DE-8AF2-2DCA32B63CB5}" dt="2025-04-03T05:35:39.672" v="2922" actId="20577"/>
        <pc:sldMkLst>
          <pc:docMk/>
          <pc:sldMk cId="4082747238" sldId="258"/>
        </pc:sldMkLst>
        <pc:spChg chg="mod">
          <ac:chgData name="Humphrey Anaehobi" userId="9a2d5bdb-fbf3-4c10-8f8b-7786d4475aa5" providerId="ADAL" clId="{AAB90315-01B6-42DE-8AF2-2DCA32B63CB5}" dt="2025-04-03T05:33:06.814" v="2862" actId="20577"/>
          <ac:spMkLst>
            <pc:docMk/>
            <pc:sldMk cId="4082747238" sldId="258"/>
            <ac:spMk id="2" creationId="{87424864-A315-81B0-32A3-67325875F4F9}"/>
          </ac:spMkLst>
        </pc:spChg>
        <pc:spChg chg="mod">
          <ac:chgData name="Humphrey Anaehobi" userId="9a2d5bdb-fbf3-4c10-8f8b-7786d4475aa5" providerId="ADAL" clId="{AAB90315-01B6-42DE-8AF2-2DCA32B63CB5}" dt="2025-04-03T05:35:39.672" v="2922" actId="20577"/>
          <ac:spMkLst>
            <pc:docMk/>
            <pc:sldMk cId="4082747238" sldId="258"/>
            <ac:spMk id="3" creationId="{404906F9-9298-8460-D605-9BD7F019E0B1}"/>
          </ac:spMkLst>
        </pc:spChg>
      </pc:sldChg>
      <pc:sldChg chg="modSp add del mod">
        <pc:chgData name="Humphrey Anaehobi" userId="9a2d5bdb-fbf3-4c10-8f8b-7786d4475aa5" providerId="ADAL" clId="{AAB90315-01B6-42DE-8AF2-2DCA32B63CB5}" dt="2025-03-23T11:46:19.962" v="1423" actId="47"/>
        <pc:sldMkLst>
          <pc:docMk/>
          <pc:sldMk cId="871104818" sldId="259"/>
        </pc:sldMkLst>
      </pc:sldChg>
      <pc:sldChg chg="modSp add mod">
        <pc:chgData name="Humphrey Anaehobi" userId="9a2d5bdb-fbf3-4c10-8f8b-7786d4475aa5" providerId="ADAL" clId="{AAB90315-01B6-42DE-8AF2-2DCA32B63CB5}" dt="2025-04-03T11:45:03.965" v="3036" actId="20577"/>
        <pc:sldMkLst>
          <pc:docMk/>
          <pc:sldMk cId="1960065898" sldId="259"/>
        </pc:sldMkLst>
        <pc:spChg chg="mod">
          <ac:chgData name="Humphrey Anaehobi" userId="9a2d5bdb-fbf3-4c10-8f8b-7786d4475aa5" providerId="ADAL" clId="{AAB90315-01B6-42DE-8AF2-2DCA32B63CB5}" dt="2025-03-23T14:45:34.466" v="2754"/>
          <ac:spMkLst>
            <pc:docMk/>
            <pc:sldMk cId="1960065898" sldId="259"/>
            <ac:spMk id="2" creationId="{FDF2D13D-3B66-C65E-3C87-60A5B68BD73F}"/>
          </ac:spMkLst>
        </pc:spChg>
        <pc:spChg chg="mod">
          <ac:chgData name="Humphrey Anaehobi" userId="9a2d5bdb-fbf3-4c10-8f8b-7786d4475aa5" providerId="ADAL" clId="{AAB90315-01B6-42DE-8AF2-2DCA32B63CB5}" dt="2025-04-03T11:45:03.965" v="3036" actId="20577"/>
          <ac:spMkLst>
            <pc:docMk/>
            <pc:sldMk cId="1960065898" sldId="259"/>
            <ac:spMk id="3" creationId="{0E025780-C89C-79D6-C070-DA806BACF72C}"/>
          </ac:spMkLst>
        </pc:spChg>
      </pc:sldChg>
      <pc:sldChg chg="modSp add del mod">
        <pc:chgData name="Humphrey Anaehobi" userId="9a2d5bdb-fbf3-4c10-8f8b-7786d4475aa5" providerId="ADAL" clId="{AAB90315-01B6-42DE-8AF2-2DCA32B63CB5}" dt="2025-03-23T11:46:23.156" v="1424" actId="47"/>
        <pc:sldMkLst>
          <pc:docMk/>
          <pc:sldMk cId="1176339739" sldId="260"/>
        </pc:sldMkLst>
      </pc:sldChg>
      <pc:sldChg chg="modSp add mod">
        <pc:chgData name="Humphrey Anaehobi" userId="9a2d5bdb-fbf3-4c10-8f8b-7786d4475aa5" providerId="ADAL" clId="{AAB90315-01B6-42DE-8AF2-2DCA32B63CB5}" dt="2025-04-03T05:39:23.270" v="2960" actId="20577"/>
        <pc:sldMkLst>
          <pc:docMk/>
          <pc:sldMk cId="1592231548" sldId="260"/>
        </pc:sldMkLst>
        <pc:spChg chg="mod">
          <ac:chgData name="Humphrey Anaehobi" userId="9a2d5bdb-fbf3-4c10-8f8b-7786d4475aa5" providerId="ADAL" clId="{AAB90315-01B6-42DE-8AF2-2DCA32B63CB5}" dt="2025-03-23T14:45:34.466" v="2754"/>
          <ac:spMkLst>
            <pc:docMk/>
            <pc:sldMk cId="1592231548" sldId="260"/>
            <ac:spMk id="2" creationId="{F1BF3A33-BE30-E097-F6EC-BC59E4CF56E8}"/>
          </ac:spMkLst>
        </pc:spChg>
        <pc:spChg chg="mod">
          <ac:chgData name="Humphrey Anaehobi" userId="9a2d5bdb-fbf3-4c10-8f8b-7786d4475aa5" providerId="ADAL" clId="{AAB90315-01B6-42DE-8AF2-2DCA32B63CB5}" dt="2025-04-03T05:39:23.270" v="2960" actId="20577"/>
          <ac:spMkLst>
            <pc:docMk/>
            <pc:sldMk cId="1592231548" sldId="260"/>
            <ac:spMk id="3" creationId="{9E82DE77-FC60-A4BC-8AC2-A3AA877BFA20}"/>
          </ac:spMkLst>
        </pc:spChg>
      </pc:sldChg>
      <pc:sldChg chg="modSp new mod ord">
        <pc:chgData name="Humphrey Anaehobi" userId="9a2d5bdb-fbf3-4c10-8f8b-7786d4475aa5" providerId="ADAL" clId="{AAB90315-01B6-42DE-8AF2-2DCA32B63CB5}" dt="2025-03-23T14:45:34.466" v="2754"/>
        <pc:sldMkLst>
          <pc:docMk/>
          <pc:sldMk cId="1311051714" sldId="261"/>
        </pc:sldMkLst>
        <pc:spChg chg="mod">
          <ac:chgData name="Humphrey Anaehobi" userId="9a2d5bdb-fbf3-4c10-8f8b-7786d4475aa5" providerId="ADAL" clId="{AAB90315-01B6-42DE-8AF2-2DCA32B63CB5}" dt="2025-03-23T14:45:34.466" v="2754"/>
          <ac:spMkLst>
            <pc:docMk/>
            <pc:sldMk cId="1311051714" sldId="261"/>
            <ac:spMk id="2" creationId="{F62F2780-5C12-CA17-79FE-64800E44777D}"/>
          </ac:spMkLst>
        </pc:spChg>
        <pc:spChg chg="mod">
          <ac:chgData name="Humphrey Anaehobi" userId="9a2d5bdb-fbf3-4c10-8f8b-7786d4475aa5" providerId="ADAL" clId="{AAB90315-01B6-42DE-8AF2-2DCA32B63CB5}" dt="2025-03-23T14:45:34.466" v="2754"/>
          <ac:spMkLst>
            <pc:docMk/>
            <pc:sldMk cId="1311051714" sldId="261"/>
            <ac:spMk id="3" creationId="{C23A43BB-1FA6-D477-611E-639BA1FB9FA5}"/>
          </ac:spMkLst>
        </pc:spChg>
      </pc:sldChg>
      <pc:sldChg chg="modSp new mod">
        <pc:chgData name="Humphrey Anaehobi" userId="9a2d5bdb-fbf3-4c10-8f8b-7786d4475aa5" providerId="ADAL" clId="{AAB90315-01B6-42DE-8AF2-2DCA32B63CB5}" dt="2025-04-03T05:42:27.258" v="3033" actId="20577"/>
        <pc:sldMkLst>
          <pc:docMk/>
          <pc:sldMk cId="2027682684" sldId="262"/>
        </pc:sldMkLst>
        <pc:spChg chg="mod">
          <ac:chgData name="Humphrey Anaehobi" userId="9a2d5bdb-fbf3-4c10-8f8b-7786d4475aa5" providerId="ADAL" clId="{AAB90315-01B6-42DE-8AF2-2DCA32B63CB5}" dt="2025-03-23T14:45:34.466" v="2754"/>
          <ac:spMkLst>
            <pc:docMk/>
            <pc:sldMk cId="2027682684" sldId="262"/>
            <ac:spMk id="2" creationId="{AF551A9D-2EAD-8B88-1A91-A00F91531A56}"/>
          </ac:spMkLst>
        </pc:spChg>
        <pc:spChg chg="mod">
          <ac:chgData name="Humphrey Anaehobi" userId="9a2d5bdb-fbf3-4c10-8f8b-7786d4475aa5" providerId="ADAL" clId="{AAB90315-01B6-42DE-8AF2-2DCA32B63CB5}" dt="2025-04-03T05:42:27.258" v="3033" actId="20577"/>
          <ac:spMkLst>
            <pc:docMk/>
            <pc:sldMk cId="2027682684" sldId="262"/>
            <ac:spMk id="3" creationId="{93346708-D524-E438-6901-DCEBADBFF39F}"/>
          </ac:spMkLst>
        </pc:spChg>
      </pc:sldChg>
      <pc:sldChg chg="modSp add mod">
        <pc:chgData name="Humphrey Anaehobi" userId="9a2d5bdb-fbf3-4c10-8f8b-7786d4475aa5" providerId="ADAL" clId="{AAB90315-01B6-42DE-8AF2-2DCA32B63CB5}" dt="2025-04-03T05:41:22.840" v="3019" actId="20577"/>
        <pc:sldMkLst>
          <pc:docMk/>
          <pc:sldMk cId="1011139106" sldId="263"/>
        </pc:sldMkLst>
        <pc:spChg chg="mod">
          <ac:chgData name="Humphrey Anaehobi" userId="9a2d5bdb-fbf3-4c10-8f8b-7786d4475aa5" providerId="ADAL" clId="{AAB90315-01B6-42DE-8AF2-2DCA32B63CB5}" dt="2025-03-23T14:45:34.466" v="2754"/>
          <ac:spMkLst>
            <pc:docMk/>
            <pc:sldMk cId="1011139106" sldId="263"/>
            <ac:spMk id="2" creationId="{F7C933DD-C106-38F0-DE90-51CB27C99531}"/>
          </ac:spMkLst>
        </pc:spChg>
        <pc:spChg chg="mod">
          <ac:chgData name="Humphrey Anaehobi" userId="9a2d5bdb-fbf3-4c10-8f8b-7786d4475aa5" providerId="ADAL" clId="{AAB90315-01B6-42DE-8AF2-2DCA32B63CB5}" dt="2025-04-03T05:41:22.840" v="3019" actId="20577"/>
          <ac:spMkLst>
            <pc:docMk/>
            <pc:sldMk cId="1011139106" sldId="263"/>
            <ac:spMk id="3" creationId="{4DDEFC8D-26AC-8929-A0C0-6162B9FF9DEB}"/>
          </ac:spMkLst>
        </pc:spChg>
      </pc:sldChg>
      <pc:sldChg chg="add del">
        <pc:chgData name="Humphrey Anaehobi" userId="9a2d5bdb-fbf3-4c10-8f8b-7786d4475aa5" providerId="ADAL" clId="{AAB90315-01B6-42DE-8AF2-2DCA32B63CB5}" dt="2025-03-23T12:25:05.679" v="2216" actId="2890"/>
        <pc:sldMkLst>
          <pc:docMk/>
          <pc:sldMk cId="2852317748" sldId="264"/>
        </pc:sldMkLst>
      </pc:sldChg>
      <pc:sldChg chg="modSp new mod modNotes modNotesTx">
        <pc:chgData name="Humphrey Anaehobi" userId="9a2d5bdb-fbf3-4c10-8f8b-7786d4475aa5" providerId="ADAL" clId="{AAB90315-01B6-42DE-8AF2-2DCA32B63CB5}" dt="2025-03-23T14:45:34.466" v="2754"/>
        <pc:sldMkLst>
          <pc:docMk/>
          <pc:sldMk cId="3830886878" sldId="264"/>
        </pc:sldMkLst>
        <pc:spChg chg="mod">
          <ac:chgData name="Humphrey Anaehobi" userId="9a2d5bdb-fbf3-4c10-8f8b-7786d4475aa5" providerId="ADAL" clId="{AAB90315-01B6-42DE-8AF2-2DCA32B63CB5}" dt="2025-03-23T14:45:34.466" v="2754"/>
          <ac:spMkLst>
            <pc:docMk/>
            <pc:sldMk cId="3830886878" sldId="264"/>
            <ac:spMk id="2" creationId="{437CFD4E-6AC6-5190-4D1E-840846D7E1A3}"/>
          </ac:spMkLst>
        </pc:spChg>
        <pc:spChg chg="mod">
          <ac:chgData name="Humphrey Anaehobi" userId="9a2d5bdb-fbf3-4c10-8f8b-7786d4475aa5" providerId="ADAL" clId="{AAB90315-01B6-42DE-8AF2-2DCA32B63CB5}" dt="2025-03-23T14:45:34.466" v="2754"/>
          <ac:spMkLst>
            <pc:docMk/>
            <pc:sldMk cId="3830886878" sldId="264"/>
            <ac:spMk id="3" creationId="{E52ADE1C-8DBF-793E-811B-DAD911DFFB17}"/>
          </ac:spMkLst>
        </pc:spChg>
      </pc:sldChg>
      <pc:sldChg chg="modSp new mod">
        <pc:chgData name="Humphrey Anaehobi" userId="9a2d5bdb-fbf3-4c10-8f8b-7786d4475aa5" providerId="ADAL" clId="{AAB90315-01B6-42DE-8AF2-2DCA32B63CB5}" dt="2025-03-23T14:45:34.466" v="2754"/>
        <pc:sldMkLst>
          <pc:docMk/>
          <pc:sldMk cId="1211155058" sldId="265"/>
        </pc:sldMkLst>
        <pc:spChg chg="mod">
          <ac:chgData name="Humphrey Anaehobi" userId="9a2d5bdb-fbf3-4c10-8f8b-7786d4475aa5" providerId="ADAL" clId="{AAB90315-01B6-42DE-8AF2-2DCA32B63CB5}" dt="2025-03-23T14:45:34.466" v="2754"/>
          <ac:spMkLst>
            <pc:docMk/>
            <pc:sldMk cId="1211155058" sldId="265"/>
            <ac:spMk id="2" creationId="{54A546A2-2554-F926-1B65-9F52A7F88496}"/>
          </ac:spMkLst>
        </pc:spChg>
        <pc:spChg chg="mod">
          <ac:chgData name="Humphrey Anaehobi" userId="9a2d5bdb-fbf3-4c10-8f8b-7786d4475aa5" providerId="ADAL" clId="{AAB90315-01B6-42DE-8AF2-2DCA32B63CB5}" dt="2025-03-23T14:45:34.466" v="2754"/>
          <ac:spMkLst>
            <pc:docMk/>
            <pc:sldMk cId="1211155058" sldId="265"/>
            <ac:spMk id="3" creationId="{538E0132-8A7D-1806-B97C-5545C87EC233}"/>
          </ac:spMkLst>
        </pc:spChg>
      </pc:sldChg>
      <pc:sldChg chg="modSp new add del mod ord">
        <pc:chgData name="Humphrey Anaehobi" userId="9a2d5bdb-fbf3-4c10-8f8b-7786d4475aa5" providerId="ADAL" clId="{AAB90315-01B6-42DE-8AF2-2DCA32B63CB5}" dt="2025-03-23T14:54:52.176" v="2757" actId="47"/>
        <pc:sldMkLst>
          <pc:docMk/>
          <pc:sldMk cId="3042965256" sldId="266"/>
        </pc:sldMkLst>
      </pc:sldChg>
      <pc:sldChg chg="modSp new mod modNotes">
        <pc:chgData name="Humphrey Anaehobi" userId="9a2d5bdb-fbf3-4c10-8f8b-7786d4475aa5" providerId="ADAL" clId="{AAB90315-01B6-42DE-8AF2-2DCA32B63CB5}" dt="2025-03-23T14:45:34.466" v="2754"/>
        <pc:sldMkLst>
          <pc:docMk/>
          <pc:sldMk cId="707823311" sldId="267"/>
        </pc:sldMkLst>
        <pc:spChg chg="mod">
          <ac:chgData name="Humphrey Anaehobi" userId="9a2d5bdb-fbf3-4c10-8f8b-7786d4475aa5" providerId="ADAL" clId="{AAB90315-01B6-42DE-8AF2-2DCA32B63CB5}" dt="2025-03-23T14:45:34.466" v="2754"/>
          <ac:spMkLst>
            <pc:docMk/>
            <pc:sldMk cId="707823311" sldId="267"/>
            <ac:spMk id="2" creationId="{B46EAEAF-B6B0-DC79-36EF-27270F45B69A}"/>
          </ac:spMkLst>
        </pc:spChg>
        <pc:spChg chg="mod">
          <ac:chgData name="Humphrey Anaehobi" userId="9a2d5bdb-fbf3-4c10-8f8b-7786d4475aa5" providerId="ADAL" clId="{AAB90315-01B6-42DE-8AF2-2DCA32B63CB5}" dt="2025-03-23T14:45:34.466" v="2754"/>
          <ac:spMkLst>
            <pc:docMk/>
            <pc:sldMk cId="707823311" sldId="267"/>
            <ac:spMk id="3" creationId="{8633D6A5-B241-8E9B-14D2-5468935D5151}"/>
          </ac:spMkLst>
        </pc:spChg>
      </pc:sldChg>
      <pc:sldMasterChg chg="modSp modSldLayout">
        <pc:chgData name="Humphrey Anaehobi" userId="9a2d5bdb-fbf3-4c10-8f8b-7786d4475aa5" providerId="ADAL" clId="{AAB90315-01B6-42DE-8AF2-2DCA32B63CB5}" dt="2025-03-23T14:45:33.550" v="2752"/>
        <pc:sldMasterMkLst>
          <pc:docMk/>
          <pc:sldMasterMk cId="549863351" sldId="2147483672"/>
        </pc:sldMasterMkLst>
        <pc:sldLayoutChg chg="modSp">
          <pc:chgData name="Humphrey Anaehobi" userId="9a2d5bdb-fbf3-4c10-8f8b-7786d4475aa5" providerId="ADAL" clId="{AAB90315-01B6-42DE-8AF2-2DCA32B63CB5}" dt="2025-03-23T14:45:33.550" v="2752"/>
          <pc:sldLayoutMkLst>
            <pc:docMk/>
            <pc:sldMasterMk cId="549863351" sldId="2147483672"/>
            <pc:sldLayoutMk cId="3137438757" sldId="2147483673"/>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3314400918" sldId="2147483674"/>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2823592543" sldId="2147483675"/>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4229586285" sldId="2147483676"/>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703262787" sldId="2147483677"/>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1613233314" sldId="2147483678"/>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1688923676" sldId="2147483679"/>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118656510" sldId="2147483680"/>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884588053" sldId="2147483681"/>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1131426379" sldId="2147483682"/>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2514610136" sldId="2147483683"/>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2618286627" sldId="2147483684"/>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541947318" sldId="2147483685"/>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3149016230" sldId="2147483686"/>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519817837" sldId="2147483687"/>
          </pc:sldLayoutMkLst>
        </pc:sldLayoutChg>
        <pc:sldLayoutChg chg="modSp">
          <pc:chgData name="Humphrey Anaehobi" userId="9a2d5bdb-fbf3-4c10-8f8b-7786d4475aa5" providerId="ADAL" clId="{AAB90315-01B6-42DE-8AF2-2DCA32B63CB5}" dt="2025-03-23T14:45:33.550" v="2752"/>
          <pc:sldLayoutMkLst>
            <pc:docMk/>
            <pc:sldMasterMk cId="549863351" sldId="2147483672"/>
            <pc:sldLayoutMk cId="2664578672"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BC61D2-5D77-4393-9419-03B5E5DEADEF}" type="datetimeFigureOut">
              <a:rPr lang="en-GB" smtClean="0"/>
              <a:t>20/04/2026</a:t>
            </a:fld>
            <a:endParaRPr lang="en-GB"/>
          </a:p>
        </p:txBody>
      </p:sp>
      <p:sp>
        <p:nvSpPr>
          <p:cNvPr id="4" name="Slide Image Placeholder 3"/>
          <p:cNvSpPr>
            <a:spLocks noGrp="1" noRot="1" noChangeAspect="1"/>
          </p:cNvSpPr>
          <p:nvPr>
            <p:ph type="sldImg" idx="2"/>
          </p:nvPr>
        </p:nvSpPr>
        <p:spPr>
          <a:xfrm>
            <a:off x="693738" y="1143000"/>
            <a:ext cx="54705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4B61A-24B1-446C-96B1-C5C2F784C8EB}" type="slidenum">
              <a:rPr lang="en-GB" smtClean="0"/>
              <a:t>‹#›</a:t>
            </a:fld>
            <a:endParaRPr lang="en-GB"/>
          </a:p>
        </p:txBody>
      </p:sp>
    </p:spTree>
    <p:extLst>
      <p:ext uri="{BB962C8B-B14F-4D97-AF65-F5344CB8AC3E}">
        <p14:creationId xmlns:p14="http://schemas.microsoft.com/office/powerpoint/2010/main" val="2891805515"/>
      </p:ext>
    </p:extLst>
  </p:cSld>
  <p:clrMap bg1="lt1" tx1="dk1" bg2="lt2" tx2="dk2" accent1="accent1" accent2="accent2" accent3="accent3" accent4="accent4" accent5="accent5" accent6="accent6" hlink="hlink" folHlink="folHlink"/>
  <p:notesStyle>
    <a:lvl1pPr marL="0" algn="l" defTabSz="1069848" rtl="0" eaLnBrk="1" latinLnBrk="0" hangingPunct="1">
      <a:defRPr sz="1404" kern="1200">
        <a:solidFill>
          <a:schemeClr val="tx1"/>
        </a:solidFill>
        <a:latin typeface="+mn-lt"/>
        <a:ea typeface="+mn-ea"/>
        <a:cs typeface="+mn-cs"/>
      </a:defRPr>
    </a:lvl1pPr>
    <a:lvl2pPr marL="534924" algn="l" defTabSz="1069848" rtl="0" eaLnBrk="1" latinLnBrk="0" hangingPunct="1">
      <a:defRPr sz="1404" kern="1200">
        <a:solidFill>
          <a:schemeClr val="tx1"/>
        </a:solidFill>
        <a:latin typeface="+mn-lt"/>
        <a:ea typeface="+mn-ea"/>
        <a:cs typeface="+mn-cs"/>
      </a:defRPr>
    </a:lvl2pPr>
    <a:lvl3pPr marL="1069848" algn="l" defTabSz="1069848" rtl="0" eaLnBrk="1" latinLnBrk="0" hangingPunct="1">
      <a:defRPr sz="1404" kern="1200">
        <a:solidFill>
          <a:schemeClr val="tx1"/>
        </a:solidFill>
        <a:latin typeface="+mn-lt"/>
        <a:ea typeface="+mn-ea"/>
        <a:cs typeface="+mn-cs"/>
      </a:defRPr>
    </a:lvl3pPr>
    <a:lvl4pPr marL="1604772" algn="l" defTabSz="1069848" rtl="0" eaLnBrk="1" latinLnBrk="0" hangingPunct="1">
      <a:defRPr sz="1404" kern="1200">
        <a:solidFill>
          <a:schemeClr val="tx1"/>
        </a:solidFill>
        <a:latin typeface="+mn-lt"/>
        <a:ea typeface="+mn-ea"/>
        <a:cs typeface="+mn-cs"/>
      </a:defRPr>
    </a:lvl4pPr>
    <a:lvl5pPr marL="2139696" algn="l" defTabSz="1069848" rtl="0" eaLnBrk="1" latinLnBrk="0" hangingPunct="1">
      <a:defRPr sz="1404" kern="1200">
        <a:solidFill>
          <a:schemeClr val="tx1"/>
        </a:solidFill>
        <a:latin typeface="+mn-lt"/>
        <a:ea typeface="+mn-ea"/>
        <a:cs typeface="+mn-cs"/>
      </a:defRPr>
    </a:lvl5pPr>
    <a:lvl6pPr marL="2674620" algn="l" defTabSz="1069848" rtl="0" eaLnBrk="1" latinLnBrk="0" hangingPunct="1">
      <a:defRPr sz="1404" kern="1200">
        <a:solidFill>
          <a:schemeClr val="tx1"/>
        </a:solidFill>
        <a:latin typeface="+mn-lt"/>
        <a:ea typeface="+mn-ea"/>
        <a:cs typeface="+mn-cs"/>
      </a:defRPr>
    </a:lvl6pPr>
    <a:lvl7pPr marL="3209544" algn="l" defTabSz="1069848" rtl="0" eaLnBrk="1" latinLnBrk="0" hangingPunct="1">
      <a:defRPr sz="1404" kern="1200">
        <a:solidFill>
          <a:schemeClr val="tx1"/>
        </a:solidFill>
        <a:latin typeface="+mn-lt"/>
        <a:ea typeface="+mn-ea"/>
        <a:cs typeface="+mn-cs"/>
      </a:defRPr>
    </a:lvl7pPr>
    <a:lvl8pPr marL="3744468" algn="l" defTabSz="1069848" rtl="0" eaLnBrk="1" latinLnBrk="0" hangingPunct="1">
      <a:defRPr sz="1404" kern="1200">
        <a:solidFill>
          <a:schemeClr val="tx1"/>
        </a:solidFill>
        <a:latin typeface="+mn-lt"/>
        <a:ea typeface="+mn-ea"/>
        <a:cs typeface="+mn-cs"/>
      </a:defRPr>
    </a:lvl8pPr>
    <a:lvl9pPr marL="4279392" algn="l" defTabSz="1069848" rtl="0" eaLnBrk="1" latinLnBrk="0" hangingPunct="1">
      <a:defRPr sz="140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solidFill>
                  <a:schemeClr val="tx1"/>
                </a:solidFill>
                <a:latin typeface="Times New Roman" panose="02020603050405020304" pitchFamily="18" charset="0"/>
                <a:cs typeface="Times New Roman" panose="02020603050405020304" pitchFamily="18" charset="0"/>
              </a:rPr>
              <a:t>1. Introduction</a:t>
            </a:r>
          </a:p>
          <a:p>
            <a:r>
              <a:rPr lang="en-US" sz="1600" dirty="0">
                <a:solidFill>
                  <a:schemeClr val="tx1"/>
                </a:solidFill>
                <a:latin typeface="Times New Roman" panose="02020603050405020304" pitchFamily="18" charset="0"/>
                <a:cs typeface="Times New Roman" panose="02020603050405020304" pitchFamily="18" charset="0"/>
              </a:rPr>
              <a:t>2. Background / Research Context Research is also presented in contexts</a:t>
            </a:r>
          </a:p>
          <a:p>
            <a:r>
              <a:rPr lang="en-US" sz="1600" dirty="0">
                <a:solidFill>
                  <a:schemeClr val="tx1"/>
                </a:solidFill>
                <a:latin typeface="Times New Roman" panose="02020603050405020304" pitchFamily="18" charset="0"/>
                <a:cs typeface="Times New Roman" panose="02020603050405020304" pitchFamily="18" charset="0"/>
              </a:rPr>
              <a:t>3. Research Problem (Literature Gap)</a:t>
            </a:r>
          </a:p>
          <a:p>
            <a:r>
              <a:rPr lang="en-US" sz="1600" dirty="0">
                <a:solidFill>
                  <a:schemeClr val="tx1"/>
                </a:solidFill>
                <a:latin typeface="Times New Roman" panose="02020603050405020304" pitchFamily="18" charset="0"/>
                <a:cs typeface="Times New Roman" panose="02020603050405020304" pitchFamily="18" charset="0"/>
              </a:rPr>
              <a:t>4. Research Aim and Objectives</a:t>
            </a:r>
          </a:p>
          <a:p>
            <a:r>
              <a:rPr lang="en-US" sz="1600" dirty="0">
                <a:solidFill>
                  <a:schemeClr val="tx1"/>
                </a:solidFill>
                <a:latin typeface="Times New Roman" panose="02020603050405020304" pitchFamily="18" charset="0"/>
                <a:cs typeface="Times New Roman" panose="02020603050405020304" pitchFamily="18" charset="0"/>
              </a:rPr>
              <a:t>5. Literature Review and Gap of the Research.</a:t>
            </a:r>
          </a:p>
          <a:p>
            <a:r>
              <a:rPr lang="en-US" sz="1600" dirty="0">
                <a:solidFill>
                  <a:schemeClr val="tx1"/>
                </a:solidFill>
                <a:latin typeface="Times New Roman" panose="02020603050405020304" pitchFamily="18" charset="0"/>
                <a:cs typeface="Times New Roman" panose="02020603050405020304" pitchFamily="18" charset="0"/>
              </a:rPr>
              <a:t>6. Research Methodology</a:t>
            </a:r>
          </a:p>
          <a:p>
            <a:r>
              <a:rPr lang="en-US" sz="1600" dirty="0">
                <a:solidFill>
                  <a:schemeClr val="tx1"/>
                </a:solidFill>
                <a:latin typeface="Times New Roman" panose="02020603050405020304" pitchFamily="18" charset="0"/>
                <a:cs typeface="Times New Roman" panose="02020603050405020304" pitchFamily="18" charset="0"/>
              </a:rPr>
              <a:t>7. Project Resources and Planning.</a:t>
            </a:r>
          </a:p>
          <a:p>
            <a:r>
              <a:rPr lang="en-US" sz="1600" dirty="0">
                <a:solidFill>
                  <a:schemeClr val="tx1"/>
                </a:solidFill>
                <a:latin typeface="Times New Roman" panose="02020603050405020304" pitchFamily="18" charset="0"/>
                <a:cs typeface="Times New Roman" panose="02020603050405020304" pitchFamily="18" charset="0"/>
              </a:rPr>
              <a:t>8. Project Impact and Limitations.</a:t>
            </a:r>
          </a:p>
          <a:p>
            <a:r>
              <a:rPr lang="en-US" sz="1600" dirty="0">
                <a:solidFill>
                  <a:schemeClr val="tx1"/>
                </a:solidFill>
                <a:latin typeface="Times New Roman" panose="02020603050405020304" pitchFamily="18" charset="0"/>
                <a:cs typeface="Times New Roman" panose="02020603050405020304" pitchFamily="18" charset="0"/>
              </a:rPr>
              <a:t>References</a:t>
            </a:r>
            <a:endParaRPr lang="en-GB" sz="16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2</a:t>
            </a:fld>
            <a:endParaRPr lang="en-GB"/>
          </a:p>
        </p:txBody>
      </p:sp>
    </p:spTree>
    <p:extLst>
      <p:ext uri="{BB962C8B-B14F-4D97-AF65-F5344CB8AC3E}">
        <p14:creationId xmlns:p14="http://schemas.microsoft.com/office/powerpoint/2010/main" val="4240257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a:solidFill>
                  <a:schemeClr val="tx1"/>
                </a:solidFill>
                <a:effectLst/>
                <a:latin typeface="+mn-lt"/>
                <a:ea typeface="+mn-ea"/>
                <a:cs typeface="+mn-cs"/>
              </a:rPr>
              <a:t>Cybersecurity project management is one of the key fields of study in current IT settings because cyber threats have been more frequent and elaborate. Digital infrastructure is critical to the organisations and data and system protection are crucial to the continuity of operations and confidence of the stakeholders.  The risk management is an assurance of vulnerability detection, log, and subdue in a systematic manner, and decision-making in dealing with sensitive data and security practise is supported by professional ethics. These two facets are vital in the provision of secure, compliant and credible IT solutions. In this report, the critical analysis of the role of risk management and ethical considerations in influencing the project management practises in cybersecurity is presented.</a:t>
            </a:r>
          </a:p>
        </p:txBody>
      </p:sp>
      <p:sp>
        <p:nvSpPr>
          <p:cNvPr id="4" name="Slide Number Placeholder 3"/>
          <p:cNvSpPr>
            <a:spLocks noGrp="1"/>
          </p:cNvSpPr>
          <p:nvPr>
            <p:ph type="sldNum" sz="quarter" idx="10"/>
          </p:nvPr>
        </p:nvSpPr>
        <p:spPr/>
        <p:txBody>
          <a:bodyPr/>
          <a:lstStyle/>
          <a:p>
            <a:fld id="{A004B61A-24B1-446C-96B1-C5C2F784C8EB}" type="slidenum">
              <a:rPr lang="en-GB" smtClean="0"/>
              <a:t>3</a:t>
            </a:fld>
            <a:endParaRPr lang="en-GB"/>
          </a:p>
        </p:txBody>
      </p:sp>
    </p:spTree>
    <p:extLst>
      <p:ext uri="{BB962C8B-B14F-4D97-AF65-F5344CB8AC3E}">
        <p14:creationId xmlns:p14="http://schemas.microsoft.com/office/powerpoint/2010/main" val="481876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b="1" kern="1200" dirty="0">
                <a:solidFill>
                  <a:schemeClr val="tx1"/>
                </a:solidFill>
                <a:effectLst/>
                <a:latin typeface="+mn-lt"/>
                <a:ea typeface="+mn-ea"/>
                <a:cs typeface="+mn-cs"/>
              </a:rPr>
              <a:t>Description</a:t>
            </a:r>
            <a:r>
              <a:rPr lang="en-GB" sz="1404" kern="1200" dirty="0">
                <a:solidFill>
                  <a:schemeClr val="tx1"/>
                </a:solidFill>
                <a:effectLst/>
                <a:latin typeface="+mn-lt"/>
                <a:ea typeface="+mn-ea"/>
                <a:cs typeface="+mn-cs"/>
              </a:rPr>
              <a:t> </a:t>
            </a:r>
          </a:p>
          <a:p>
            <a:r>
              <a:rPr lang="en-GB" sz="1404" kern="1200" dirty="0">
                <a:solidFill>
                  <a:schemeClr val="tx1"/>
                </a:solidFill>
                <a:effectLst/>
                <a:latin typeface="+mn-lt"/>
                <a:ea typeface="+mn-ea"/>
                <a:cs typeface="+mn-cs"/>
              </a:rPr>
              <a:t>The pie chart shows the proportion of percentage shares of various marketing specialisations in the UK job market. Each of the segments is an area of roles, with the most significant amount being digital marketing, brand management, and analytics, whereas traditional communication roles cover minor percentages on the whole [6] Figure: Pie chart </a:t>
            </a:r>
          </a:p>
          <a:p>
            <a:r>
              <a:rPr lang="en-GB" sz="1404" b="1" kern="1200" dirty="0">
                <a:solidFill>
                  <a:schemeClr val="tx1"/>
                </a:solidFill>
                <a:effectLst/>
                <a:latin typeface="+mn-lt"/>
                <a:ea typeface="+mn-ea"/>
                <a:cs typeface="+mn-cs"/>
              </a:rPr>
              <a:t>Data</a:t>
            </a:r>
            <a:endParaRPr lang="en-GB" sz="1404" kern="1200" dirty="0">
              <a:solidFill>
                <a:schemeClr val="tx1"/>
              </a:solidFill>
              <a:effectLst/>
              <a:latin typeface="+mn-lt"/>
              <a:ea typeface="+mn-ea"/>
              <a:cs typeface="+mn-cs"/>
            </a:endParaRPr>
          </a:p>
          <a:p>
            <a:r>
              <a:rPr lang="en-GB" sz="1404" kern="1200" dirty="0">
                <a:solidFill>
                  <a:schemeClr val="tx1"/>
                </a:solidFill>
                <a:effectLst/>
                <a:latin typeface="+mn-lt"/>
                <a:ea typeface="+mn-ea"/>
                <a:cs typeface="+mn-cs"/>
              </a:rPr>
              <a:t>Digital marketing encompasses the highest portion, emphasising the high demand of employing skills of technical and data-driven skills among industries [5]. I viewed the pie chart to represent the distribution of the marketing positions in digital marketing, brand management, analytics, market research, and communications in the UK. </a:t>
            </a:r>
          </a:p>
          <a:p>
            <a:r>
              <a:rPr lang="en-GB" sz="1404" b="1" kern="1200" dirty="0">
                <a:solidFill>
                  <a:schemeClr val="tx1"/>
                </a:solidFill>
                <a:effectLst/>
                <a:latin typeface="+mn-lt"/>
                <a:ea typeface="+mn-ea"/>
                <a:cs typeface="+mn-cs"/>
              </a:rPr>
              <a:t>Reflection</a:t>
            </a:r>
            <a:endParaRPr lang="en-GB" sz="1404" kern="1200" dirty="0">
              <a:solidFill>
                <a:schemeClr val="tx1"/>
              </a:solidFill>
              <a:effectLst/>
              <a:latin typeface="+mn-lt"/>
              <a:ea typeface="+mn-ea"/>
              <a:cs typeface="+mn-cs"/>
            </a:endParaRPr>
          </a:p>
          <a:p>
            <a:r>
              <a:rPr lang="en-GB" sz="1404" kern="1200" dirty="0">
                <a:solidFill>
                  <a:schemeClr val="tx1"/>
                </a:solidFill>
                <a:effectLst/>
                <a:latin typeface="+mn-lt"/>
                <a:ea typeface="+mn-ea"/>
                <a:cs typeface="+mn-cs"/>
              </a:rPr>
              <a:t>The chart shows the following career issues that I can encounter in this industry: stiff competition in the sector of digital marketing and the necessity of constant training. It proves that depending on the use of traditional knowledge in marketing can minimise the employability in the dynamic UK marketing labour market [2].</a:t>
            </a:r>
          </a:p>
        </p:txBody>
      </p:sp>
      <p:sp>
        <p:nvSpPr>
          <p:cNvPr id="4" name="Slide Number Placeholder 3"/>
          <p:cNvSpPr>
            <a:spLocks noGrp="1"/>
          </p:cNvSpPr>
          <p:nvPr>
            <p:ph type="sldNum" sz="quarter" idx="10"/>
          </p:nvPr>
        </p:nvSpPr>
        <p:spPr/>
        <p:txBody>
          <a:bodyPr/>
          <a:lstStyle/>
          <a:p>
            <a:fld id="{A004B61A-24B1-446C-96B1-C5C2F784C8EB}" type="slidenum">
              <a:rPr lang="en-GB" smtClean="0"/>
              <a:t>4</a:t>
            </a:fld>
            <a:endParaRPr lang="en-GB"/>
          </a:p>
        </p:txBody>
      </p:sp>
    </p:spTree>
    <p:extLst>
      <p:ext uri="{BB962C8B-B14F-4D97-AF65-F5344CB8AC3E}">
        <p14:creationId xmlns:p14="http://schemas.microsoft.com/office/powerpoint/2010/main" val="2151197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a:solidFill>
                  <a:schemeClr val="tx1"/>
                </a:solidFill>
                <a:effectLst/>
                <a:latin typeface="+mn-lt"/>
                <a:ea typeface="+mn-ea"/>
                <a:cs typeface="+mn-cs"/>
              </a:rPr>
              <a:t>Although the risk management frameworks and ethical consideration in the project management practises are becoming more and more important, there is no complete coordination of the two within the current practise of risk management and cybersecurity. Risk management is a technical process that is often discussed in terms of threat identification and mitigation in existing literature, whereas ethics is a different topic connected with compliance and governance [1].</a:t>
            </a:r>
            <a:br>
              <a:rPr lang="en-GB" sz="1404" kern="1200" dirty="0">
                <a:solidFill>
                  <a:schemeClr val="tx1"/>
                </a:solidFill>
                <a:effectLst/>
                <a:latin typeface="+mn-lt"/>
                <a:ea typeface="+mn-ea"/>
                <a:cs typeface="+mn-cs"/>
              </a:rPr>
            </a:br>
            <a:r>
              <a:rPr lang="en-GB" sz="1404" kern="1200" dirty="0">
                <a:solidFill>
                  <a:schemeClr val="tx1"/>
                </a:solidFill>
                <a:effectLst/>
                <a:latin typeface="+mn-lt"/>
                <a:ea typeface="+mn-ea"/>
                <a:cs typeface="+mn-cs"/>
              </a:rPr>
              <a:t>This segregated decision making results in gaps in decision making where technically grounded decisions can overlook ethical issues like privacy of the user or transparency. Moreover, it can be said that numerous cybersecurity incidents are tied to weak ethical decision-making and irresponsibility [9].</a:t>
            </a:r>
            <a:br>
              <a:rPr lang="en-GB" sz="1404" kern="1200" dirty="0">
                <a:solidFill>
                  <a:schemeClr val="tx1"/>
                </a:solidFill>
                <a:effectLst/>
                <a:latin typeface="+mn-lt"/>
                <a:ea typeface="+mn-ea"/>
                <a:cs typeface="+mn-cs"/>
              </a:rPr>
            </a:br>
            <a:r>
              <a:rPr lang="en-GB" sz="1404" kern="1200" dirty="0">
                <a:solidFill>
                  <a:schemeClr val="tx1"/>
                </a:solidFill>
                <a:effectLst/>
                <a:latin typeface="+mn-lt"/>
                <a:ea typeface="+mn-ea"/>
                <a:cs typeface="+mn-cs"/>
              </a:rPr>
              <a:t>Thus, the critical analysis of the integration of risk management and professional ethics in cybersecurity project management to promote an increase in effectiveness and trust is necessary.</a:t>
            </a:r>
          </a:p>
        </p:txBody>
      </p:sp>
      <p:sp>
        <p:nvSpPr>
          <p:cNvPr id="4" name="Slide Number Placeholder 3"/>
          <p:cNvSpPr>
            <a:spLocks noGrp="1"/>
          </p:cNvSpPr>
          <p:nvPr>
            <p:ph type="sldNum" sz="quarter" idx="10"/>
          </p:nvPr>
        </p:nvSpPr>
        <p:spPr/>
        <p:txBody>
          <a:bodyPr/>
          <a:lstStyle/>
          <a:p>
            <a:fld id="{A004B61A-24B1-446C-96B1-C5C2F784C8EB}" type="slidenum">
              <a:rPr lang="en-GB" smtClean="0"/>
              <a:t>5</a:t>
            </a:fld>
            <a:endParaRPr lang="en-GB"/>
          </a:p>
        </p:txBody>
      </p:sp>
    </p:spTree>
    <p:extLst>
      <p:ext uri="{BB962C8B-B14F-4D97-AF65-F5344CB8AC3E}">
        <p14:creationId xmlns:p14="http://schemas.microsoft.com/office/powerpoint/2010/main" val="27484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b="1" kern="1200" dirty="0">
                <a:solidFill>
                  <a:schemeClr val="tx1"/>
                </a:solidFill>
                <a:effectLst/>
                <a:latin typeface="+mn-lt"/>
                <a:ea typeface="+mn-ea"/>
                <a:cs typeface="+mn-cs"/>
              </a:rPr>
              <a:t>Aim</a:t>
            </a:r>
            <a:endParaRPr lang="en-GB" sz="1404" kern="1200" dirty="0">
              <a:solidFill>
                <a:schemeClr val="tx1"/>
              </a:solidFill>
              <a:effectLst/>
              <a:latin typeface="+mn-lt"/>
              <a:ea typeface="+mn-ea"/>
              <a:cs typeface="+mn-cs"/>
            </a:endParaRPr>
          </a:p>
          <a:p>
            <a:r>
              <a:rPr lang="en-GB" sz="1404" kern="1200" dirty="0">
                <a:solidFill>
                  <a:schemeClr val="tx1"/>
                </a:solidFill>
                <a:effectLst/>
                <a:latin typeface="+mn-lt"/>
                <a:ea typeface="+mn-ea"/>
                <a:cs typeface="+mn-cs"/>
              </a:rPr>
              <a:t>The purpose of this study is to critically examine how risk management and professional ethics are applicable in the management of cybersecurity projects in a contemporary IT setting.</a:t>
            </a:r>
          </a:p>
          <a:p>
            <a:r>
              <a:rPr lang="en-GB" sz="1404" b="1" kern="1200" dirty="0">
                <a:solidFill>
                  <a:schemeClr val="tx1"/>
                </a:solidFill>
                <a:effectLst/>
                <a:latin typeface="+mn-lt"/>
                <a:ea typeface="+mn-ea"/>
                <a:cs typeface="+mn-cs"/>
              </a:rPr>
              <a:t>Objectives</a:t>
            </a:r>
            <a:endParaRPr lang="en-GB" sz="1404" kern="1200" dirty="0">
              <a:solidFill>
                <a:schemeClr val="tx1"/>
              </a:solidFill>
              <a:effectLst/>
              <a:latin typeface="+mn-lt"/>
              <a:ea typeface="+mn-ea"/>
              <a:cs typeface="+mn-cs"/>
            </a:endParaRPr>
          </a:p>
          <a:p>
            <a:pPr lvl="0"/>
            <a:r>
              <a:rPr lang="en-GB" sz="1404" kern="1200" dirty="0">
                <a:solidFill>
                  <a:schemeClr val="tx1"/>
                </a:solidFill>
                <a:effectLst/>
                <a:latin typeface="+mn-lt"/>
                <a:ea typeface="+mn-ea"/>
                <a:cs typeface="+mn-cs"/>
              </a:rPr>
              <a:t>To analyse the major risk management models applied in cybersecurity projects.</a:t>
            </a:r>
          </a:p>
          <a:p>
            <a:pPr lvl="0"/>
            <a:r>
              <a:rPr lang="en-GB" sz="1404" kern="1200" dirty="0">
                <a:solidFill>
                  <a:schemeClr val="tx1"/>
                </a:solidFill>
                <a:effectLst/>
                <a:latin typeface="+mn-lt"/>
                <a:ea typeface="+mn-ea"/>
                <a:cs typeface="+mn-cs"/>
              </a:rPr>
              <a:t>To test the relevance of professional ethics in decision-making on cybersecurity.</a:t>
            </a:r>
          </a:p>
          <a:p>
            <a:pPr lvl="0"/>
            <a:r>
              <a:rPr lang="en-GB" sz="1404" kern="1200" dirty="0">
                <a:solidFill>
                  <a:schemeClr val="tx1"/>
                </a:solidFill>
                <a:effectLst/>
                <a:latin typeface="+mn-lt"/>
                <a:ea typeface="+mn-ea"/>
                <a:cs typeface="+mn-cs"/>
              </a:rPr>
              <a:t>To detect the gaps between the risk management practises and ethical considerations.</a:t>
            </a:r>
          </a:p>
          <a:p>
            <a:pPr lvl="0"/>
            <a:r>
              <a:rPr lang="en-GB" sz="1404" kern="1200" dirty="0">
                <a:solidFill>
                  <a:schemeClr val="tx1"/>
                </a:solidFill>
                <a:effectLst/>
                <a:latin typeface="+mn-lt"/>
                <a:ea typeface="+mn-ea"/>
                <a:cs typeface="+mn-cs"/>
              </a:rPr>
              <a:t>To recommend methods of applying ethics in project management of cyber-security management.</a:t>
            </a:r>
          </a:p>
          <a:p>
            <a:r>
              <a:rPr lang="en-GB" sz="1404" b="1" kern="1200" dirty="0">
                <a:solidFill>
                  <a:schemeClr val="tx1"/>
                </a:solidFill>
                <a:effectLst/>
                <a:latin typeface="+mn-lt"/>
                <a:ea typeface="+mn-ea"/>
                <a:cs typeface="+mn-cs"/>
              </a:rPr>
              <a:t>Research Question</a:t>
            </a:r>
            <a:endParaRPr lang="en-GB" sz="1404" kern="1200" dirty="0">
              <a:solidFill>
                <a:schemeClr val="tx1"/>
              </a:solidFill>
              <a:effectLst/>
              <a:latin typeface="+mn-lt"/>
              <a:ea typeface="+mn-ea"/>
              <a:cs typeface="+mn-cs"/>
            </a:endParaRPr>
          </a:p>
          <a:p>
            <a:pPr lvl="0"/>
            <a:r>
              <a:rPr lang="en-GB" sz="1404" kern="1200" dirty="0">
                <a:solidFill>
                  <a:schemeClr val="tx1"/>
                </a:solidFill>
                <a:effectLst/>
                <a:latin typeface="+mn-lt"/>
                <a:ea typeface="+mn-ea"/>
                <a:cs typeface="+mn-cs"/>
              </a:rPr>
              <a:t>What are the main risk management frameworks that are used today in the context of cybersecurity project management and how do they take into consideration the factor of technical and operational threats?</a:t>
            </a:r>
          </a:p>
          <a:p>
            <a:pPr lvl="0"/>
            <a:r>
              <a:rPr lang="en-GB" sz="1404" kern="1200" dirty="0">
                <a:solidFill>
                  <a:schemeClr val="tx1"/>
                </a:solidFill>
                <a:effectLst/>
                <a:latin typeface="+mn-lt"/>
                <a:ea typeface="+mn-ea"/>
                <a:cs typeface="+mn-cs"/>
              </a:rPr>
              <a:t>What are the effects of professional ethics on decision-making regarding cybersecurity initiatives, especially on intelligence gathering like privacy of data, surveillance and the disclosure of vulnerabilities?</a:t>
            </a:r>
          </a:p>
          <a:p>
            <a:pPr lvl="0"/>
            <a:r>
              <a:rPr lang="en-GB" sz="1404" kern="1200" dirty="0">
                <a:solidFill>
                  <a:schemeClr val="tx1"/>
                </a:solidFill>
                <a:effectLst/>
                <a:latin typeface="+mn-lt"/>
                <a:ea typeface="+mn-ea"/>
                <a:cs typeface="+mn-cs"/>
              </a:rPr>
              <a:t>How do the current risk management practises compare with their critical flaws? What are the gaps involved in incorporating the aspect of ethical concerns in management of cybersecurity projects?</a:t>
            </a:r>
          </a:p>
          <a:p>
            <a:pPr lvl="0"/>
            <a:r>
              <a:rPr lang="en-GB" sz="1404" kern="1200" dirty="0">
                <a:solidFill>
                  <a:schemeClr val="tx1"/>
                </a:solidFill>
                <a:effectLst/>
                <a:latin typeface="+mn-lt"/>
                <a:ea typeface="+mn-ea"/>
                <a:cs typeface="+mn-cs"/>
              </a:rPr>
              <a:t>What actionable measures can be proposed that the professional ethics are successfully implemented into the frameworks of cybersecurity projects management?</a:t>
            </a:r>
          </a:p>
        </p:txBody>
      </p:sp>
      <p:sp>
        <p:nvSpPr>
          <p:cNvPr id="4" name="Slide Number Placeholder 3"/>
          <p:cNvSpPr>
            <a:spLocks noGrp="1"/>
          </p:cNvSpPr>
          <p:nvPr>
            <p:ph type="sldNum" sz="quarter" idx="10"/>
          </p:nvPr>
        </p:nvSpPr>
        <p:spPr/>
        <p:txBody>
          <a:bodyPr/>
          <a:lstStyle/>
          <a:p>
            <a:fld id="{A004B61A-24B1-446C-96B1-C5C2F784C8EB}" type="slidenum">
              <a:rPr lang="en-GB" smtClean="0"/>
              <a:t>6</a:t>
            </a:fld>
            <a:endParaRPr lang="en-GB"/>
          </a:p>
        </p:txBody>
      </p:sp>
    </p:spTree>
    <p:extLst>
      <p:ext uri="{BB962C8B-B14F-4D97-AF65-F5344CB8AC3E}">
        <p14:creationId xmlns:p14="http://schemas.microsoft.com/office/powerpoint/2010/main" val="2562094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b="1" kern="1200" dirty="0">
                <a:solidFill>
                  <a:schemeClr val="tx1"/>
                </a:solidFill>
                <a:effectLst/>
                <a:latin typeface="+mn-lt"/>
                <a:ea typeface="+mn-ea"/>
                <a:cs typeface="+mn-cs"/>
              </a:rPr>
              <a:t>5.1 Cybersecurity Projects Risk Management.</a:t>
            </a:r>
          </a:p>
          <a:p>
            <a:r>
              <a:rPr lang="en-GB" sz="1404" kern="1200" dirty="0">
                <a:solidFill>
                  <a:schemeClr val="tx1"/>
                </a:solidFill>
                <a:effectLst/>
                <a:latin typeface="+mn-lt"/>
                <a:ea typeface="+mn-ea"/>
                <a:cs typeface="+mn-cs"/>
              </a:rPr>
              <a:t>One of the essential parts of cybersecurity projects is risk management, which implies its identification, examination, and its mitigation. Such frameworks as the ISO 27001 and NIST Cybersecurity Framework offer the systematised ways of risk management [11] Resilience can be promoted through proper risk management and identification of critical assets which are prioritised and controlled by applying relevant controls. Nevertheless, because of typical methods that give emphasis on technical risks and disregard human and ethical elements, traditional methods prove to be weak in the real-life environment.</a:t>
            </a:r>
          </a:p>
          <a:p>
            <a:r>
              <a:rPr lang="en-GB" sz="1404" kern="1200" dirty="0">
                <a:solidFill>
                  <a:schemeClr val="tx1"/>
                </a:solidFill>
                <a:effectLst/>
                <a:latin typeface="+mn-lt"/>
                <a:ea typeface="+mn-ea"/>
                <a:cs typeface="+mn-cs"/>
              </a:rPr>
              <a:t>Finally, cybersecurity projects need to be managed in a balanced fashion to combine risk management and professional ethics. As much as risk management frameworks offer systematic guidelines to help in identifying and managing the threats, the ethical factor endows responsible and reliable practises.</a:t>
            </a:r>
          </a:p>
          <a:p>
            <a:r>
              <a:rPr lang="en-GB" sz="1404" b="1" kern="1200" dirty="0">
                <a:solidFill>
                  <a:schemeClr val="tx1"/>
                </a:solidFill>
                <a:effectLst/>
                <a:latin typeface="+mn-lt"/>
                <a:ea typeface="+mn-ea"/>
                <a:cs typeface="+mn-cs"/>
              </a:rPr>
              <a:t>5.2 Cybersecurity Professional Ethics.</a:t>
            </a:r>
          </a:p>
          <a:p>
            <a:r>
              <a:rPr lang="en-GB" sz="1404" kern="1200" dirty="0">
                <a:solidFill>
                  <a:schemeClr val="tx1"/>
                </a:solidFill>
                <a:effectLst/>
                <a:latin typeface="+mn-lt"/>
                <a:ea typeface="+mn-ea"/>
                <a:cs typeface="+mn-cs"/>
              </a:rPr>
              <a:t>The ethical standards of cybersecurity profession include the following points: confidentiality, integrity, accountability, and respect of privacy of the users. Ethical standards can secure healthy maintenance of sensitive data and avoid security tools misuse [6].</a:t>
            </a:r>
            <a:br>
              <a:rPr lang="en-GB" sz="1404" kern="1200" dirty="0">
                <a:solidFill>
                  <a:schemeClr val="tx1"/>
                </a:solidFill>
                <a:effectLst/>
                <a:latin typeface="+mn-lt"/>
                <a:ea typeface="+mn-ea"/>
                <a:cs typeface="+mn-cs"/>
              </a:rPr>
            </a:br>
            <a:r>
              <a:rPr lang="en-GB" sz="1404" kern="1200" dirty="0">
                <a:solidFill>
                  <a:schemeClr val="tx1"/>
                </a:solidFill>
                <a:effectLst/>
                <a:latin typeface="+mn-lt"/>
                <a:ea typeface="+mn-ea"/>
                <a:cs typeface="+mn-cs"/>
              </a:rPr>
              <a:t>Some of the ethical issues are connected with surveillance, penetration tests and vulnerability disclosure. Lack of management of these problems may have legal implications and loss of public confidence.</a:t>
            </a:r>
          </a:p>
          <a:p>
            <a:r>
              <a:rPr lang="en-GB" sz="1404" kern="1200" dirty="0">
                <a:solidFill>
                  <a:schemeClr val="tx1"/>
                </a:solidFill>
                <a:effectLst/>
                <a:latin typeface="+mn-lt"/>
                <a:ea typeface="+mn-ea"/>
                <a:cs typeface="+mn-cs"/>
              </a:rPr>
              <a:t>The discussion demonstrates that there is a major disconnect between these two elements, and there should be more comprehensive approaches when managing cybersecurity projects. This study can help to advance technical and ethical aspects of cybersecurity by offering useful recommendations on enhancing the two domains through the application of qualitative methods and the thematic analysis approach.</a:t>
            </a:r>
          </a:p>
          <a:p>
            <a:r>
              <a:rPr lang="en-GB" sz="1404" kern="1200" dirty="0">
                <a:solidFill>
                  <a:schemeClr val="tx1"/>
                </a:solidFill>
                <a:effectLst/>
                <a:latin typeface="+mn-lt"/>
                <a:ea typeface="+mn-ea"/>
                <a:cs typeface="+mn-cs"/>
              </a:rPr>
              <a:t>The subject of the future research should be concerned with the empirical researches to confirm these results and to investigate the strategies of the practical implementation in the organisational setting.</a:t>
            </a:r>
          </a:p>
          <a:p>
            <a:r>
              <a:rPr lang="en-GB" sz="1404" b="1" kern="1200" dirty="0">
                <a:solidFill>
                  <a:schemeClr val="tx1"/>
                </a:solidFill>
                <a:effectLst/>
                <a:latin typeface="+mn-lt"/>
                <a:ea typeface="+mn-ea"/>
                <a:cs typeface="+mn-cs"/>
              </a:rPr>
              <a:t>5.3 Integration Gap</a:t>
            </a:r>
          </a:p>
          <a:p>
            <a:r>
              <a:rPr lang="en-GB" sz="1404" kern="1200" dirty="0">
                <a:solidFill>
                  <a:schemeClr val="tx1"/>
                </a:solidFill>
                <a:effectLst/>
                <a:latin typeface="+mn-lt"/>
                <a:ea typeface="+mn-ea"/>
                <a:cs typeface="+mn-cs"/>
              </a:rPr>
              <a:t>A literature gap has been identified on the incorporation of ethics and risk management. The technical vulnerability as minimised by risk frameworks is usually accompanied by important ethical aspects that frameworks do not address, like the rights of a user and their impact on society [2].</a:t>
            </a:r>
            <a:br>
              <a:rPr lang="en-GB" sz="1404" kern="1200" dirty="0">
                <a:solidFill>
                  <a:schemeClr val="tx1"/>
                </a:solidFill>
                <a:effectLst/>
                <a:latin typeface="+mn-lt"/>
                <a:ea typeface="+mn-ea"/>
                <a:cs typeface="+mn-cs"/>
              </a:rPr>
            </a:br>
            <a:r>
              <a:rPr lang="en-GB" sz="1404" kern="1200" dirty="0">
                <a:solidFill>
                  <a:schemeClr val="tx1"/>
                </a:solidFill>
                <a:effectLst/>
                <a:latin typeface="+mn-lt"/>
                <a:ea typeface="+mn-ea"/>
                <a:cs typeface="+mn-cs"/>
              </a:rPr>
              <a:t>This is where the holistic approach that integrates both technical risks assessment and ethical decision-making in the cyberspace projects address the gap.</a:t>
            </a:r>
          </a:p>
        </p:txBody>
      </p:sp>
      <p:sp>
        <p:nvSpPr>
          <p:cNvPr id="4" name="Slide Number Placeholder 3"/>
          <p:cNvSpPr>
            <a:spLocks noGrp="1"/>
          </p:cNvSpPr>
          <p:nvPr>
            <p:ph type="sldNum" sz="quarter" idx="10"/>
          </p:nvPr>
        </p:nvSpPr>
        <p:spPr/>
        <p:txBody>
          <a:bodyPr/>
          <a:lstStyle/>
          <a:p>
            <a:fld id="{A004B61A-24B1-446C-96B1-C5C2F784C8EB}" type="slidenum">
              <a:rPr lang="en-GB" smtClean="0"/>
              <a:t>7</a:t>
            </a:fld>
            <a:endParaRPr lang="en-GB"/>
          </a:p>
        </p:txBody>
      </p:sp>
    </p:spTree>
    <p:extLst>
      <p:ext uri="{BB962C8B-B14F-4D97-AF65-F5344CB8AC3E}">
        <p14:creationId xmlns:p14="http://schemas.microsoft.com/office/powerpoint/2010/main" val="4132709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a:solidFill>
                  <a:schemeClr val="tx1"/>
                </a:solidFill>
                <a:effectLst/>
                <a:latin typeface="+mn-lt"/>
                <a:ea typeface="+mn-ea"/>
                <a:cs typeface="+mn-cs"/>
              </a:rPr>
              <a:t>The following is a section of Research Methodology composed according to the Research Onion model [7] as a structure. This will allow it to be systematic, transparent, and in an academic rigour manner justify the methodological choices to be undertaken in the study.</a:t>
            </a:r>
          </a:p>
          <a:p>
            <a:r>
              <a:rPr lang="en-GB" sz="1404" b="1" kern="1200" dirty="0">
                <a:solidFill>
                  <a:schemeClr val="tx1"/>
                </a:solidFill>
                <a:effectLst/>
                <a:latin typeface="+mn-lt"/>
                <a:ea typeface="+mn-ea"/>
                <a:cs typeface="+mn-cs"/>
              </a:rPr>
              <a:t>6.1 Research Philosophy: </a:t>
            </a:r>
            <a:r>
              <a:rPr lang="en-GB" sz="1404" b="1" kern="1200" dirty="0" err="1">
                <a:solidFill>
                  <a:schemeClr val="tx1"/>
                </a:solidFill>
                <a:effectLst/>
                <a:latin typeface="+mn-lt"/>
                <a:ea typeface="+mn-ea"/>
                <a:cs typeface="+mn-cs"/>
              </a:rPr>
              <a:t>Interpretivism</a:t>
            </a:r>
            <a:endParaRPr lang="en-GB" sz="1404" b="1" kern="1200" dirty="0">
              <a:solidFill>
                <a:schemeClr val="tx1"/>
              </a:solidFill>
              <a:effectLst/>
              <a:latin typeface="+mn-lt"/>
              <a:ea typeface="+mn-ea"/>
              <a:cs typeface="+mn-cs"/>
            </a:endParaRPr>
          </a:p>
          <a:p>
            <a:r>
              <a:rPr lang="en-GB" sz="1404" kern="1200" dirty="0">
                <a:solidFill>
                  <a:schemeClr val="tx1"/>
                </a:solidFill>
                <a:effectLst/>
                <a:latin typeface="+mn-lt"/>
                <a:ea typeface="+mn-ea"/>
                <a:cs typeface="+mn-cs"/>
              </a:rPr>
              <a:t>The study is based on the interpretivist philosophy, which recognises that reality is constructed socially and formed contextually, by human experience, and subjectively. Although, cybersecurity project management entails complicated interaction among technical systems, organisational policies and human decision-making. The interpretivist stance appears to be suitable, thus, enabling the research to find out how risk management and professional ethics are perceived, applied, and combined in various organisational environments [4]. The philosophy endorses the application of qualitative methodology and the relevance of meaning-making in professional practise.</a:t>
            </a:r>
          </a:p>
          <a:p>
            <a:r>
              <a:rPr lang="en-GB" sz="1404" b="1" kern="1200" dirty="0">
                <a:solidFill>
                  <a:schemeClr val="tx1"/>
                </a:solidFill>
                <a:effectLst/>
                <a:latin typeface="+mn-lt"/>
                <a:ea typeface="+mn-ea"/>
                <a:cs typeface="+mn-cs"/>
              </a:rPr>
              <a:t>6.2 Research Approach: Inductive</a:t>
            </a:r>
          </a:p>
          <a:p>
            <a:r>
              <a:rPr lang="en-GB" sz="1404" kern="1200" dirty="0">
                <a:solidFill>
                  <a:schemeClr val="tx1"/>
                </a:solidFill>
                <a:effectLst/>
                <a:latin typeface="+mn-lt"/>
                <a:ea typeface="+mn-ea"/>
                <a:cs typeface="+mn-cs"/>
              </a:rPr>
              <a:t>The research method is inductive and it is in line with the </a:t>
            </a:r>
            <a:r>
              <a:rPr lang="en-GB" sz="1404" kern="1200" dirty="0" err="1">
                <a:solidFill>
                  <a:schemeClr val="tx1"/>
                </a:solidFill>
                <a:effectLst/>
                <a:latin typeface="+mn-lt"/>
                <a:ea typeface="+mn-ea"/>
                <a:cs typeface="+mn-cs"/>
              </a:rPr>
              <a:t>interpretivist</a:t>
            </a:r>
            <a:r>
              <a:rPr lang="en-GB" sz="1404" kern="1200" dirty="0">
                <a:solidFill>
                  <a:schemeClr val="tx1"/>
                </a:solidFill>
                <a:effectLst/>
                <a:latin typeface="+mn-lt"/>
                <a:ea typeface="+mn-ea"/>
                <a:cs typeface="+mn-cs"/>
              </a:rPr>
              <a:t> philosophy. This study does not focus on testing preconceived hypotheses but it aims at developing insights and finding patterns based on the current literature, frameworks, and examples of cases. The inductive method presents the opportunity to investigate new themes concerning the incorporation of risk management and ethics in the projects connected with cybersecurity. This is especially useful as cybersecurity issues are changing over the years and there is a relative lack of comprehensive frameworks integrating both aspects, i.e. technical and ethical.</a:t>
            </a:r>
          </a:p>
          <a:p>
            <a:r>
              <a:rPr lang="en-GB" sz="1404" b="1" kern="1200" dirty="0">
                <a:solidFill>
                  <a:schemeClr val="tx1"/>
                </a:solidFill>
                <a:effectLst/>
                <a:latin typeface="+mn-lt"/>
                <a:ea typeface="+mn-ea"/>
                <a:cs typeface="+mn-cs"/>
              </a:rPr>
              <a:t>6.3 Research Strategy: Qualitative Secondary Research</a:t>
            </a:r>
          </a:p>
          <a:p>
            <a:r>
              <a:rPr lang="en-GB" sz="1404" kern="1200" dirty="0">
                <a:solidFill>
                  <a:schemeClr val="tx1"/>
                </a:solidFill>
                <a:effectLst/>
                <a:latin typeface="+mn-lt"/>
                <a:ea typeface="+mn-ea"/>
                <a:cs typeface="+mn-cs"/>
              </a:rPr>
              <a:t>The methodology used in the research is a qualitative approach and secondary data collection. The proposed strategy is relevant to the objectives of the study to critically examine the available knowledge, structures and practises. The sources of secondary data are peer-reviewed journal articles, industry trustworthy reports (such as ENISA, NIST), and internationally accepted standards (such as ISO/IEC 27001). These sources are informative with detailed information, which can be used to extend the exploration of the research problem. The qualitative secondary research design enables reviewing the theoretical and practical views in their entirety without feeling constrained by collecting of primary data, lack of access to organisations or time constraints.</a:t>
            </a:r>
          </a:p>
          <a:p>
            <a:r>
              <a:rPr lang="en-GB" sz="1404" b="1" kern="1200" dirty="0">
                <a:solidFill>
                  <a:schemeClr val="tx1"/>
                </a:solidFill>
                <a:effectLst/>
                <a:latin typeface="+mn-lt"/>
                <a:ea typeface="+mn-ea"/>
                <a:cs typeface="+mn-cs"/>
              </a:rPr>
              <a:t>6.4 Research Choice: Mono-Method Qualitative</a:t>
            </a:r>
          </a:p>
          <a:p>
            <a:r>
              <a:rPr lang="en-GB" sz="1404" kern="1200" dirty="0">
                <a:solidFill>
                  <a:schemeClr val="tx1"/>
                </a:solidFill>
                <a:effectLst/>
                <a:latin typeface="+mn-lt"/>
                <a:ea typeface="+mn-ea"/>
                <a:cs typeface="+mn-cs"/>
              </a:rPr>
              <a:t>The qualitative data is a mono-method qualitative selection which deals solely with qualitative data. This choice serves the purpose of the research which is to explain the nuances, interpretation and gaps of integration between professional ethics and risk management. The mono methodology allows the researcher to maintain in-depth consistency in the analysis process and instead to focus on thematic exploration instead of coping with the complexities of the mixed method process.</a:t>
            </a:r>
          </a:p>
          <a:p>
            <a:r>
              <a:rPr lang="en-GB" sz="1404" b="1" kern="1200" dirty="0">
                <a:solidFill>
                  <a:schemeClr val="tx1"/>
                </a:solidFill>
                <a:effectLst/>
                <a:latin typeface="+mn-lt"/>
                <a:ea typeface="+mn-ea"/>
                <a:cs typeface="+mn-cs"/>
              </a:rPr>
              <a:t>6.5 Time Horizon: Cross-Sectional</a:t>
            </a:r>
          </a:p>
          <a:p>
            <a:r>
              <a:rPr lang="en-GB" sz="1404" kern="1200" dirty="0">
                <a:solidFill>
                  <a:schemeClr val="tx1"/>
                </a:solidFill>
                <a:effectLst/>
                <a:latin typeface="+mn-lt"/>
                <a:ea typeface="+mn-ea"/>
                <a:cs typeface="+mn-cs"/>
              </a:rPr>
              <a:t>The current study has a cross-sectional time frame since it will study the state of knowledge and practise regarding the management of the cybersecurity project at a particular time. Even though the discipline of cybersecurity is still developing at a very high pace, the study within its domain encapsulates current frames, codes of conduct, and reported practises without time series. This is the right period considering the extent such a research has and the extent to which it will rely on secondary data.</a:t>
            </a:r>
          </a:p>
          <a:p>
            <a:r>
              <a:rPr lang="en-GB" sz="1404" b="1" kern="1200" dirty="0">
                <a:solidFill>
                  <a:schemeClr val="tx1"/>
                </a:solidFill>
                <a:effectLst/>
                <a:latin typeface="+mn-lt"/>
                <a:ea typeface="+mn-ea"/>
                <a:cs typeface="+mn-cs"/>
              </a:rPr>
              <a:t>6.6 Data Collection and Analysis Techniques</a:t>
            </a:r>
          </a:p>
          <a:p>
            <a:r>
              <a:rPr lang="en-GB" sz="1404" b="1" kern="1200" dirty="0">
                <a:solidFill>
                  <a:schemeClr val="tx1"/>
                </a:solidFill>
                <a:effectLst/>
                <a:latin typeface="+mn-lt"/>
                <a:ea typeface="+mn-ea"/>
                <a:cs typeface="+mn-cs"/>
              </a:rPr>
              <a:t>Data Collection</a:t>
            </a:r>
            <a:endParaRPr lang="en-GB" sz="1404" kern="1200" dirty="0">
              <a:solidFill>
                <a:schemeClr val="tx1"/>
              </a:solidFill>
              <a:effectLst/>
              <a:latin typeface="+mn-lt"/>
              <a:ea typeface="+mn-ea"/>
              <a:cs typeface="+mn-cs"/>
            </a:endParaRPr>
          </a:p>
          <a:p>
            <a:r>
              <a:rPr lang="en-GB" sz="1404" kern="1200" dirty="0">
                <a:solidFill>
                  <a:schemeClr val="tx1"/>
                </a:solidFill>
                <a:effectLst/>
                <a:latin typeface="+mn-lt"/>
                <a:ea typeface="+mn-ea"/>
                <a:cs typeface="+mn-cs"/>
              </a:rPr>
              <a:t>The academic databases, including Google Scholar, </a:t>
            </a:r>
            <a:r>
              <a:rPr lang="en-GB" sz="1404" kern="1200" dirty="0" err="1">
                <a:solidFill>
                  <a:schemeClr val="tx1"/>
                </a:solidFill>
                <a:effectLst/>
                <a:latin typeface="+mn-lt"/>
                <a:ea typeface="+mn-ea"/>
                <a:cs typeface="+mn-cs"/>
              </a:rPr>
              <a:t>ScienceDirect</a:t>
            </a:r>
            <a:r>
              <a:rPr lang="en-GB" sz="1404" kern="1200" dirty="0">
                <a:solidFill>
                  <a:schemeClr val="tx1"/>
                </a:solidFill>
                <a:effectLst/>
                <a:latin typeface="+mn-lt"/>
                <a:ea typeface="+mn-ea"/>
                <a:cs typeface="+mn-cs"/>
              </a:rPr>
              <a:t>, and IEEE </a:t>
            </a:r>
            <a:r>
              <a:rPr lang="en-GB" sz="1404" kern="1200" dirty="0" err="1">
                <a:solidFill>
                  <a:schemeClr val="tx1"/>
                </a:solidFill>
                <a:effectLst/>
                <a:latin typeface="+mn-lt"/>
                <a:ea typeface="+mn-ea"/>
                <a:cs typeface="+mn-cs"/>
              </a:rPr>
              <a:t>Xplore</a:t>
            </a:r>
            <a:r>
              <a:rPr lang="en-GB" sz="1404" kern="1200" dirty="0">
                <a:solidFill>
                  <a:schemeClr val="tx1"/>
                </a:solidFill>
                <a:effectLst/>
                <a:latin typeface="+mn-lt"/>
                <a:ea typeface="+mn-ea"/>
                <a:cs typeface="+mn-cs"/>
              </a:rPr>
              <a:t>, as well as official publications of NIST, ENISA, and ISO, are used to gather the data. Inclusion criteria are based on materials published between 2019 and 2024 as they should be relevant, and foundational works are suggested as well.</a:t>
            </a:r>
          </a:p>
          <a:p>
            <a:r>
              <a:rPr lang="en-GB" sz="1404" b="1" kern="1200" dirty="0">
                <a:solidFill>
                  <a:schemeClr val="tx1"/>
                </a:solidFill>
                <a:effectLst/>
                <a:latin typeface="+mn-lt"/>
                <a:ea typeface="+mn-ea"/>
                <a:cs typeface="+mn-cs"/>
              </a:rPr>
              <a:t>Data Analysis Techniques</a:t>
            </a:r>
            <a:endParaRPr lang="en-GB" sz="1404" kern="1200" dirty="0">
              <a:solidFill>
                <a:schemeClr val="tx1"/>
              </a:solidFill>
              <a:effectLst/>
              <a:latin typeface="+mn-lt"/>
              <a:ea typeface="+mn-ea"/>
              <a:cs typeface="+mn-cs"/>
            </a:endParaRPr>
          </a:p>
          <a:p>
            <a:r>
              <a:rPr lang="en-GB" sz="1404" kern="1200" dirty="0">
                <a:solidFill>
                  <a:schemeClr val="tx1"/>
                </a:solidFill>
                <a:effectLst/>
                <a:latin typeface="+mn-lt"/>
                <a:ea typeface="+mn-ea"/>
                <a:cs typeface="+mn-cs"/>
              </a:rPr>
              <a:t>The thematic analysis method is used as the analytical method but entails the identification, classification as well as interpretation of common themes in a dataset. This approach is the one which is especially appropriate when considering qualitative research since it will enable the systematic identification of the patterns in terms of risk management practises and ethical issues, as well as knowledge gaps. </a:t>
            </a:r>
            <a:r>
              <a:rPr lang="en-GB" sz="1404" kern="1200" dirty="0" err="1">
                <a:solidFill>
                  <a:schemeClr val="tx1"/>
                </a:solidFill>
                <a:effectLst/>
                <a:latin typeface="+mn-lt"/>
                <a:ea typeface="+mn-ea"/>
                <a:cs typeface="+mn-cs"/>
              </a:rPr>
              <a:t>NVivo</a:t>
            </a:r>
            <a:r>
              <a:rPr lang="en-GB" sz="1404" kern="1200" dirty="0">
                <a:solidFill>
                  <a:schemeClr val="tx1"/>
                </a:solidFill>
                <a:effectLst/>
                <a:latin typeface="+mn-lt"/>
                <a:ea typeface="+mn-ea"/>
                <a:cs typeface="+mn-cs"/>
              </a:rPr>
              <a:t> is used to facilitate the coding, categorisation and the development of themes to facilitate rigour and transparency. </a:t>
            </a:r>
            <a:r>
              <a:rPr lang="en-GB" sz="1404" kern="1200" dirty="0" err="1">
                <a:solidFill>
                  <a:schemeClr val="tx1"/>
                </a:solidFill>
                <a:effectLst/>
                <a:latin typeface="+mn-lt"/>
                <a:ea typeface="+mn-ea"/>
                <a:cs typeface="+mn-cs"/>
              </a:rPr>
              <a:t>NVivo</a:t>
            </a:r>
            <a:r>
              <a:rPr lang="en-GB" sz="1404" kern="1200" dirty="0">
                <a:solidFill>
                  <a:schemeClr val="tx1"/>
                </a:solidFill>
                <a:effectLst/>
                <a:latin typeface="+mn-lt"/>
                <a:ea typeface="+mn-ea"/>
                <a:cs typeface="+mn-cs"/>
              </a:rPr>
              <a:t> allows a systematic and auditable analytical procedure eliminating possible bias and enhancing the credibility of the results.</a:t>
            </a:r>
          </a:p>
          <a:p>
            <a:r>
              <a:rPr lang="en-GB" sz="1404" b="1" kern="1200" dirty="0">
                <a:solidFill>
                  <a:schemeClr val="tx1"/>
                </a:solidFill>
                <a:effectLst/>
                <a:latin typeface="+mn-lt"/>
                <a:ea typeface="+mn-ea"/>
                <a:cs typeface="+mn-cs"/>
              </a:rPr>
              <a:t>6.7 Vindication of Methodological Choices.</a:t>
            </a:r>
          </a:p>
          <a:p>
            <a:r>
              <a:rPr lang="en-GB" sz="1404" kern="1200" dirty="0">
                <a:solidFill>
                  <a:schemeClr val="tx1"/>
                </a:solidFill>
                <a:effectLst/>
                <a:latin typeface="+mn-lt"/>
                <a:ea typeface="+mn-ea"/>
                <a:cs typeface="+mn-cs"/>
              </a:rPr>
              <a:t>Implementation of Research Onion model makes every decision made in the methodology to be logically linked and immediately justified. The research is exploratory in nature, which is reflected by the </a:t>
            </a:r>
            <a:r>
              <a:rPr lang="en-GB" sz="1404" kern="1200" dirty="0" err="1">
                <a:solidFill>
                  <a:schemeClr val="tx1"/>
                </a:solidFill>
                <a:effectLst/>
                <a:latin typeface="+mn-lt"/>
                <a:ea typeface="+mn-ea"/>
                <a:cs typeface="+mn-cs"/>
              </a:rPr>
              <a:t>interpretivist</a:t>
            </a:r>
            <a:r>
              <a:rPr lang="en-GB" sz="1404" kern="1200" dirty="0">
                <a:solidFill>
                  <a:schemeClr val="tx1"/>
                </a:solidFill>
                <a:effectLst/>
                <a:latin typeface="+mn-lt"/>
                <a:ea typeface="+mn-ea"/>
                <a:cs typeface="+mn-cs"/>
              </a:rPr>
              <a:t> school of thought and inductive approach. It is selected because the qualitative secondary approach is the most feasible and deep as well as aligned with the purpose of the research. The scope of the study is also narrowed to manageable scope as the cross-sectional time horizon and mono-method option are designed to place the research, and data interpretation mechanisms are robust with the help of thematic analysis and </a:t>
            </a:r>
            <a:r>
              <a:rPr lang="en-GB" sz="1404" kern="1200" dirty="0" err="1">
                <a:solidFill>
                  <a:schemeClr val="tx1"/>
                </a:solidFill>
                <a:effectLst/>
                <a:latin typeface="+mn-lt"/>
                <a:ea typeface="+mn-ea"/>
                <a:cs typeface="+mn-cs"/>
              </a:rPr>
              <a:t>NVivo</a:t>
            </a:r>
            <a:r>
              <a:rPr lang="en-GB" sz="1404" kern="1200" dirty="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A004B61A-24B1-446C-96B1-C5C2F784C8EB}" type="slidenum">
              <a:rPr lang="en-GB" smtClean="0"/>
              <a:t>8</a:t>
            </a:fld>
            <a:endParaRPr lang="en-GB"/>
          </a:p>
        </p:txBody>
      </p:sp>
    </p:spTree>
    <p:extLst>
      <p:ext uri="{BB962C8B-B14F-4D97-AF65-F5344CB8AC3E}">
        <p14:creationId xmlns:p14="http://schemas.microsoft.com/office/powerpoint/2010/main" val="578259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kern="1200" dirty="0">
                <a:solidFill>
                  <a:schemeClr val="tx1"/>
                </a:solidFill>
                <a:effectLst/>
                <a:latin typeface="+mn-lt"/>
                <a:ea typeface="+mn-ea"/>
                <a:cs typeface="+mn-cs"/>
              </a:rPr>
              <a:t>The cybersecurity project implementation can only be successful with proper project planning. The project shall be broken down into steps which will involve review of literature, collection of data, analysis and writing of report. The stages will consider their timelines and deliverables to keep things moving and to be responsible.</a:t>
            </a:r>
          </a:p>
          <a:p>
            <a:r>
              <a:rPr lang="en-GB" sz="1404" kern="1200" dirty="0">
                <a:solidFill>
                  <a:schemeClr val="tx1"/>
                </a:solidFill>
                <a:effectLst/>
                <a:latin typeface="+mn-lt"/>
                <a:ea typeface="+mn-ea"/>
                <a:cs typeface="+mn-cs"/>
              </a:rPr>
              <a:t>The most important resources are the academic databases like Google Scholar and the Science Direct, </a:t>
            </a:r>
            <a:r>
              <a:rPr lang="en-GB" sz="1404" kern="1200" dirty="0" err="1">
                <a:solidFill>
                  <a:schemeClr val="tx1"/>
                </a:solidFill>
                <a:effectLst/>
                <a:latin typeface="+mn-lt"/>
                <a:ea typeface="+mn-ea"/>
                <a:cs typeface="+mn-cs"/>
              </a:rPr>
              <a:t>NVivo</a:t>
            </a:r>
            <a:r>
              <a:rPr lang="en-GB" sz="1404" kern="1200" dirty="0">
                <a:solidFill>
                  <a:schemeClr val="tx1"/>
                </a:solidFill>
                <a:effectLst/>
                <a:latin typeface="+mn-lt"/>
                <a:ea typeface="+mn-ea"/>
                <a:cs typeface="+mn-cs"/>
              </a:rPr>
              <a:t> to analyse data and project management tools like Gantt charts to schedule. The management of time and allocation of resources are very important in keeping the project efficient.</a:t>
            </a:r>
          </a:p>
          <a:p>
            <a:r>
              <a:rPr lang="en-GB" sz="1404" kern="1200" dirty="0">
                <a:solidFill>
                  <a:schemeClr val="tx1"/>
                </a:solidFill>
                <a:effectLst/>
                <a:latin typeface="+mn-lt"/>
                <a:ea typeface="+mn-ea"/>
                <a:cs typeface="+mn-cs"/>
              </a:rPr>
              <a:t>The analytical and technical skills include the human resources aspect, whereas the institutional support aspect entails access to the tools and databases required by the researcher. Adequate planning will be done to see that the project is done within the stipulated time and quality.</a:t>
            </a:r>
          </a:p>
          <a:p>
            <a:r>
              <a:rPr lang="en-GB" sz="1404" kern="1200" dirty="0">
                <a:solidFill>
                  <a:schemeClr val="tx1"/>
                </a:solidFill>
                <a:effectLst/>
                <a:latin typeface="+mn-lt"/>
                <a:ea typeface="+mn-ea"/>
                <a:cs typeface="+mn-cs"/>
              </a:rPr>
              <a:t> </a:t>
            </a:r>
          </a:p>
          <a:p>
            <a:r>
              <a:rPr lang="en-GB" sz="1404" kern="1200" dirty="0">
                <a:solidFill>
                  <a:schemeClr val="tx1"/>
                </a:solidFill>
                <a:effectLst/>
                <a:latin typeface="+mn-lt"/>
                <a:ea typeface="+mn-ea"/>
                <a:cs typeface="+mn-cs"/>
              </a:rPr>
              <a:t> </a:t>
            </a:r>
          </a:p>
          <a:p>
            <a:r>
              <a:rPr lang="en-GB" sz="1404" b="1" kern="1200" dirty="0">
                <a:solidFill>
                  <a:schemeClr val="tx1"/>
                </a:solidFill>
                <a:effectLst/>
                <a:latin typeface="+mn-lt"/>
                <a:ea typeface="+mn-ea"/>
                <a:cs typeface="+mn-cs"/>
              </a:rPr>
              <a:t>Gantt Chart</a:t>
            </a:r>
            <a:endParaRPr lang="en-GB" sz="1404" kern="1200" dirty="0">
              <a:solidFill>
                <a:schemeClr val="tx1"/>
              </a:solidFill>
              <a:effectLst/>
              <a:latin typeface="+mn-lt"/>
              <a:ea typeface="+mn-ea"/>
              <a:cs typeface="+mn-cs"/>
            </a:endParaRPr>
          </a:p>
          <a:p>
            <a:r>
              <a:rPr lang="en-US" sz="1404" b="1" kern="1200" dirty="0">
                <a:solidFill>
                  <a:schemeClr val="tx1"/>
                </a:solidFill>
                <a:effectLst/>
                <a:latin typeface="+mn-lt"/>
                <a:ea typeface="+mn-ea"/>
                <a:cs typeface="+mn-cs"/>
              </a:rPr>
              <a:t>Task / Phase</a:t>
            </a:r>
            <a:endParaRPr lang="en-GB" sz="1404" kern="1200" dirty="0">
              <a:solidFill>
                <a:schemeClr val="tx1"/>
              </a:solidFill>
              <a:effectLst/>
              <a:latin typeface="+mn-lt"/>
              <a:ea typeface="+mn-ea"/>
              <a:cs typeface="+mn-cs"/>
            </a:endParaRPr>
          </a:p>
          <a:p>
            <a:r>
              <a:rPr lang="en-US" sz="1404" b="1" kern="1200" dirty="0">
                <a:solidFill>
                  <a:schemeClr val="tx1"/>
                </a:solidFill>
                <a:effectLst/>
                <a:latin typeface="+mn-lt"/>
                <a:ea typeface="+mn-ea"/>
                <a:cs typeface="+mn-cs"/>
              </a:rPr>
              <a:t>W1</a:t>
            </a:r>
            <a:endParaRPr lang="en-GB" sz="1404" kern="1200" dirty="0">
              <a:solidFill>
                <a:schemeClr val="tx1"/>
              </a:solidFill>
              <a:effectLst/>
              <a:latin typeface="+mn-lt"/>
              <a:ea typeface="+mn-ea"/>
              <a:cs typeface="+mn-cs"/>
            </a:endParaRPr>
          </a:p>
          <a:p>
            <a:r>
              <a:rPr lang="en-US" sz="1404" b="1" kern="1200" dirty="0">
                <a:solidFill>
                  <a:schemeClr val="tx1"/>
                </a:solidFill>
                <a:effectLst/>
                <a:latin typeface="+mn-lt"/>
                <a:ea typeface="+mn-ea"/>
                <a:cs typeface="+mn-cs"/>
              </a:rPr>
              <a:t>W2</a:t>
            </a:r>
            <a:endParaRPr lang="en-GB" sz="1404" kern="1200" dirty="0">
              <a:solidFill>
                <a:schemeClr val="tx1"/>
              </a:solidFill>
              <a:effectLst/>
              <a:latin typeface="+mn-lt"/>
              <a:ea typeface="+mn-ea"/>
              <a:cs typeface="+mn-cs"/>
            </a:endParaRPr>
          </a:p>
          <a:p>
            <a:r>
              <a:rPr lang="en-US" sz="1404" b="1" kern="1200" dirty="0">
                <a:solidFill>
                  <a:schemeClr val="tx1"/>
                </a:solidFill>
                <a:effectLst/>
                <a:latin typeface="+mn-lt"/>
                <a:ea typeface="+mn-ea"/>
                <a:cs typeface="+mn-cs"/>
              </a:rPr>
              <a:t>W3</a:t>
            </a:r>
            <a:endParaRPr lang="en-GB" sz="1404" kern="1200" dirty="0">
              <a:solidFill>
                <a:schemeClr val="tx1"/>
              </a:solidFill>
              <a:effectLst/>
              <a:latin typeface="+mn-lt"/>
              <a:ea typeface="+mn-ea"/>
              <a:cs typeface="+mn-cs"/>
            </a:endParaRPr>
          </a:p>
          <a:p>
            <a:r>
              <a:rPr lang="en-US" sz="1404" b="1" kern="1200" dirty="0">
                <a:solidFill>
                  <a:schemeClr val="tx1"/>
                </a:solidFill>
                <a:effectLst/>
                <a:latin typeface="+mn-lt"/>
                <a:ea typeface="+mn-ea"/>
                <a:cs typeface="+mn-cs"/>
              </a:rPr>
              <a:t>W4</a:t>
            </a:r>
            <a:endParaRPr lang="en-GB" sz="1404" kern="1200" dirty="0">
              <a:solidFill>
                <a:schemeClr val="tx1"/>
              </a:solidFill>
              <a:effectLst/>
              <a:latin typeface="+mn-lt"/>
              <a:ea typeface="+mn-ea"/>
              <a:cs typeface="+mn-cs"/>
            </a:endParaRPr>
          </a:p>
          <a:p>
            <a:r>
              <a:rPr lang="en-US" sz="1404" b="1" kern="1200" dirty="0">
                <a:solidFill>
                  <a:schemeClr val="tx1"/>
                </a:solidFill>
                <a:effectLst/>
                <a:latin typeface="+mn-lt"/>
                <a:ea typeface="+mn-ea"/>
                <a:cs typeface="+mn-cs"/>
              </a:rPr>
              <a:t>W5</a:t>
            </a:r>
            <a:endParaRPr lang="en-GB" sz="1404" kern="1200" dirty="0">
              <a:solidFill>
                <a:schemeClr val="tx1"/>
              </a:solidFill>
              <a:effectLst/>
              <a:latin typeface="+mn-lt"/>
              <a:ea typeface="+mn-ea"/>
              <a:cs typeface="+mn-cs"/>
            </a:endParaRPr>
          </a:p>
          <a:p>
            <a:r>
              <a:rPr lang="en-US" sz="1404" b="1" kern="1200" dirty="0">
                <a:solidFill>
                  <a:schemeClr val="tx1"/>
                </a:solidFill>
                <a:effectLst/>
                <a:latin typeface="+mn-lt"/>
                <a:ea typeface="+mn-ea"/>
                <a:cs typeface="+mn-cs"/>
              </a:rPr>
              <a:t>W6</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Topic Selection &amp; Proposal</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Literature Review</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Research Design &amp; Methodology</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Data Collection (Secondary)</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Data Analysis (Thematic/</a:t>
            </a:r>
            <a:r>
              <a:rPr lang="en-US" sz="1404" kern="1200" dirty="0" err="1">
                <a:solidFill>
                  <a:schemeClr val="tx1"/>
                </a:solidFill>
                <a:effectLst/>
                <a:latin typeface="+mn-lt"/>
                <a:ea typeface="+mn-ea"/>
                <a:cs typeface="+mn-cs"/>
              </a:rPr>
              <a:t>NVivo</a:t>
            </a:r>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Findings &amp; Discussion</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Report Writing</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Editing &amp; Final Submission</a:t>
            </a:r>
            <a:endParaRPr lang="en-GB" sz="1404" kern="1200" dirty="0">
              <a:solidFill>
                <a:schemeClr val="tx1"/>
              </a:solidFill>
              <a:effectLst/>
              <a:latin typeface="+mn-lt"/>
              <a:ea typeface="+mn-ea"/>
              <a:cs typeface="+mn-cs"/>
            </a:endParaRPr>
          </a:p>
          <a:p>
            <a:r>
              <a:rPr lang="en-US" sz="1404" kern="1200" dirty="0">
                <a:solidFill>
                  <a:schemeClr val="tx1"/>
                </a:solidFill>
                <a:effectLst/>
                <a:latin typeface="+mn-lt"/>
                <a:ea typeface="+mn-ea"/>
                <a:cs typeface="+mn-cs"/>
              </a:rPr>
              <a:t>✔️</a:t>
            </a:r>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9</a:t>
            </a:fld>
            <a:endParaRPr lang="en-GB"/>
          </a:p>
        </p:txBody>
      </p:sp>
    </p:spTree>
    <p:extLst>
      <p:ext uri="{BB962C8B-B14F-4D97-AF65-F5344CB8AC3E}">
        <p14:creationId xmlns:p14="http://schemas.microsoft.com/office/powerpoint/2010/main" val="2747325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4" b="1" kern="1200" dirty="0">
                <a:solidFill>
                  <a:schemeClr val="tx1"/>
                </a:solidFill>
                <a:effectLst/>
                <a:latin typeface="+mn-lt"/>
                <a:ea typeface="+mn-ea"/>
                <a:cs typeface="+mn-cs"/>
              </a:rPr>
              <a:t>Impact</a:t>
            </a:r>
            <a:endParaRPr lang="en-GB" sz="1404" kern="1200" dirty="0">
              <a:solidFill>
                <a:schemeClr val="tx1"/>
              </a:solidFill>
              <a:effectLst/>
              <a:latin typeface="+mn-lt"/>
              <a:ea typeface="+mn-ea"/>
              <a:cs typeface="+mn-cs"/>
            </a:endParaRPr>
          </a:p>
          <a:p>
            <a:r>
              <a:rPr lang="en-GB" sz="1404" kern="1200" dirty="0">
                <a:solidFill>
                  <a:schemeClr val="tx1"/>
                </a:solidFill>
                <a:effectLst/>
                <a:latin typeface="+mn-lt"/>
                <a:ea typeface="+mn-ea"/>
                <a:cs typeface="+mn-cs"/>
              </a:rPr>
              <a:t>The study has added value to both the theoretical and practical areas of study through emphasising the need to incorporate risk management and ethic in a cybersecurity project. It gives insights on how project managers should take more contributing approaches in better decision making and organisational security.</a:t>
            </a:r>
          </a:p>
          <a:p>
            <a:r>
              <a:rPr lang="en-GB" sz="1404" kern="1200" dirty="0">
                <a:solidFill>
                  <a:schemeClr val="tx1"/>
                </a:solidFill>
                <a:effectLst/>
                <a:latin typeface="+mn-lt"/>
                <a:ea typeface="+mn-ea"/>
                <a:cs typeface="+mn-cs"/>
              </a:rPr>
              <a:t>The results can also assist policy-makers and organisations in institute of ethical directive and risk management models to accommodate new cybersecurity issues.</a:t>
            </a:r>
          </a:p>
          <a:p>
            <a:r>
              <a:rPr lang="en-GB" sz="1404" b="1" kern="1200" dirty="0">
                <a:solidFill>
                  <a:schemeClr val="tx1"/>
                </a:solidFill>
                <a:effectLst/>
                <a:latin typeface="+mn-lt"/>
                <a:ea typeface="+mn-ea"/>
                <a:cs typeface="+mn-cs"/>
              </a:rPr>
              <a:t>Limitations</a:t>
            </a:r>
            <a:endParaRPr lang="en-GB" sz="1404" kern="1200" dirty="0">
              <a:solidFill>
                <a:schemeClr val="tx1"/>
              </a:solidFill>
              <a:effectLst/>
              <a:latin typeface="+mn-lt"/>
              <a:ea typeface="+mn-ea"/>
              <a:cs typeface="+mn-cs"/>
            </a:endParaRPr>
          </a:p>
          <a:p>
            <a:r>
              <a:rPr lang="en-GB" sz="1404" kern="1200" dirty="0">
                <a:solidFill>
                  <a:schemeClr val="tx1"/>
                </a:solidFill>
                <a:effectLst/>
                <a:latin typeface="+mn-lt"/>
                <a:ea typeface="+mn-ea"/>
                <a:cs typeface="+mn-cs"/>
              </a:rPr>
              <a:t>The research uses secondary data that could not enable the researcher to be able to capture real-time practises within an industry. Finally, qualitative analysis could create subjectivity in the interpretation of results.</a:t>
            </a:r>
          </a:p>
          <a:p>
            <a:r>
              <a:rPr lang="en-GB" sz="1404" kern="1200" dirty="0">
                <a:solidFill>
                  <a:schemeClr val="tx1"/>
                </a:solidFill>
                <a:effectLst/>
                <a:latin typeface="+mn-lt"/>
                <a:ea typeface="+mn-ea"/>
                <a:cs typeface="+mn-cs"/>
              </a:rPr>
              <a:t>The other limitation is placing emphasis on theoretical frameworks as opposed to empirical validation which can influence generalizability of the findings.</a:t>
            </a:r>
          </a:p>
        </p:txBody>
      </p:sp>
      <p:sp>
        <p:nvSpPr>
          <p:cNvPr id="4" name="Slide Number Placeholder 3"/>
          <p:cNvSpPr>
            <a:spLocks noGrp="1"/>
          </p:cNvSpPr>
          <p:nvPr>
            <p:ph type="sldNum" sz="quarter" idx="10"/>
          </p:nvPr>
        </p:nvSpPr>
        <p:spPr/>
        <p:txBody>
          <a:bodyPr/>
          <a:lstStyle/>
          <a:p>
            <a:fld id="{A004B61A-24B1-446C-96B1-C5C2F784C8EB}" type="slidenum">
              <a:rPr lang="en-GB" smtClean="0"/>
              <a:t>10</a:t>
            </a:fld>
            <a:endParaRPr lang="en-GB"/>
          </a:p>
        </p:txBody>
      </p:sp>
    </p:spTree>
    <p:extLst>
      <p:ext uri="{BB962C8B-B14F-4D97-AF65-F5344CB8AC3E}">
        <p14:creationId xmlns:p14="http://schemas.microsoft.com/office/powerpoint/2010/main" val="11043128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F1115"/>
                </a:solidFill>
                <a:effectLst/>
                <a:latin typeface="quote-cjk-patch"/>
              </a:rPr>
              <a:t>[1] A. Ahmad, S. Maynard, and G. Shanks, "A case analysis of information systems and security incident responses," </a:t>
            </a:r>
            <a:r>
              <a:rPr lang="en-GB" b="0" i="1" dirty="0">
                <a:solidFill>
                  <a:srgbClr val="0F1115"/>
                </a:solidFill>
                <a:effectLst/>
                <a:latin typeface="quote-cjk-patch"/>
              </a:rPr>
              <a:t>International Journal of Information Management</a:t>
            </a:r>
            <a:r>
              <a:rPr lang="en-GB" b="0" i="0" dirty="0">
                <a:solidFill>
                  <a:srgbClr val="0F1115"/>
                </a:solidFill>
                <a:effectLst/>
                <a:latin typeface="quote-cjk-patch"/>
              </a:rPr>
              <a:t>, vol. 60, pp. 102-115, 2021.</a:t>
            </a:r>
          </a:p>
          <a:p>
            <a:pPr algn="l"/>
            <a:r>
              <a:rPr lang="en-GB" b="0" i="0" dirty="0">
                <a:solidFill>
                  <a:srgbClr val="0F1115"/>
                </a:solidFill>
                <a:effectLst/>
                <a:latin typeface="quote-cjk-patch"/>
              </a:rPr>
              <a:t>[2] M. Bada and J. R. C. Nurse, "Developing cybersecurity education and awareness programmes for small-and-medium enterprises (SMEs)," </a:t>
            </a:r>
            <a:r>
              <a:rPr lang="en-GB" b="0" i="1" dirty="0">
                <a:solidFill>
                  <a:srgbClr val="0F1115"/>
                </a:solidFill>
                <a:effectLst/>
                <a:latin typeface="quote-cjk-patch"/>
              </a:rPr>
              <a:t>Information &amp; Computer Security</a:t>
            </a:r>
            <a:r>
              <a:rPr lang="en-GB" b="0" i="0" dirty="0">
                <a:solidFill>
                  <a:srgbClr val="0F1115"/>
                </a:solidFill>
                <a:effectLst/>
                <a:latin typeface="quote-cjk-patch"/>
              </a:rPr>
              <a:t>, vol. 28, no. 4, pp. 573-589, 2020.</a:t>
            </a:r>
          </a:p>
          <a:p>
            <a:pPr algn="l"/>
            <a:r>
              <a:rPr lang="en-GB" b="0" i="0" dirty="0">
                <a:solidFill>
                  <a:srgbClr val="0F1115"/>
                </a:solidFill>
                <a:effectLst/>
                <a:latin typeface="quote-cjk-patch"/>
              </a:rPr>
              <a:t>[3] ENISA, </a:t>
            </a:r>
            <a:r>
              <a:rPr lang="en-GB" b="0" i="1" dirty="0">
                <a:solidFill>
                  <a:srgbClr val="0F1115"/>
                </a:solidFill>
                <a:effectLst/>
                <a:latin typeface="quote-cjk-patch"/>
              </a:rPr>
              <a:t>Cybersecurity Threat Landscape 2021</a:t>
            </a:r>
            <a:r>
              <a:rPr lang="en-GB" b="0" i="0" dirty="0">
                <a:solidFill>
                  <a:srgbClr val="0F1115"/>
                </a:solidFill>
                <a:effectLst/>
                <a:latin typeface="quote-cjk-patch"/>
              </a:rPr>
              <a:t>. European Union Agency for Cybersecurity, 2021.</a:t>
            </a:r>
          </a:p>
          <a:p>
            <a:pPr algn="l"/>
            <a:r>
              <a:rPr lang="en-GB" b="0" i="0" dirty="0">
                <a:solidFill>
                  <a:srgbClr val="0F1115"/>
                </a:solidFill>
                <a:effectLst/>
                <a:latin typeface="quote-cjk-patch"/>
              </a:rPr>
              <a:t>[4] L. </a:t>
            </a:r>
            <a:r>
              <a:rPr lang="en-GB" b="0" i="0" dirty="0" err="1">
                <a:solidFill>
                  <a:srgbClr val="0F1115"/>
                </a:solidFill>
                <a:effectLst/>
                <a:latin typeface="quote-cjk-patch"/>
              </a:rPr>
              <a:t>Floridi</a:t>
            </a:r>
            <a:r>
              <a:rPr lang="en-GB" b="0" i="0" dirty="0">
                <a:solidFill>
                  <a:srgbClr val="0F1115"/>
                </a:solidFill>
                <a:effectLst/>
                <a:latin typeface="quote-cjk-patch"/>
              </a:rPr>
              <a:t>, J. Cowls, T. King, and M. Taddeo, "How to design AI for social good: Seven essential factors," </a:t>
            </a:r>
            <a:r>
              <a:rPr lang="en-GB" b="0" i="1" dirty="0">
                <a:solidFill>
                  <a:srgbClr val="0F1115"/>
                </a:solidFill>
                <a:effectLst/>
                <a:latin typeface="quote-cjk-patch"/>
              </a:rPr>
              <a:t>Science and Engineering Ethics</a:t>
            </a:r>
            <a:r>
              <a:rPr lang="en-GB" b="0" i="0" dirty="0">
                <a:solidFill>
                  <a:srgbClr val="0F1115"/>
                </a:solidFill>
                <a:effectLst/>
                <a:latin typeface="quote-cjk-patch"/>
              </a:rPr>
              <a:t>, vol. 26, no. 3, pp. 1771-1796, 2020.</a:t>
            </a:r>
          </a:p>
          <a:p>
            <a:pPr algn="l"/>
            <a:r>
              <a:rPr lang="en-GB" b="0" i="0" dirty="0">
                <a:solidFill>
                  <a:srgbClr val="0F1115"/>
                </a:solidFill>
                <a:effectLst/>
                <a:latin typeface="quote-cjk-patch"/>
              </a:rPr>
              <a:t>[5] D. </a:t>
            </a:r>
            <a:r>
              <a:rPr lang="en-GB" b="0" i="0" dirty="0" err="1">
                <a:solidFill>
                  <a:srgbClr val="0F1115"/>
                </a:solidFill>
                <a:effectLst/>
                <a:latin typeface="quote-cjk-patch"/>
              </a:rPr>
              <a:t>Gotterbarn</a:t>
            </a:r>
            <a:r>
              <a:rPr lang="en-GB" b="0" i="0" dirty="0">
                <a:solidFill>
                  <a:srgbClr val="0F1115"/>
                </a:solidFill>
                <a:effectLst/>
                <a:latin typeface="quote-cjk-patch"/>
              </a:rPr>
              <a:t>, K. Miller, and S. Rogerson, </a:t>
            </a:r>
            <a:r>
              <a:rPr lang="en-GB" b="0" i="1" dirty="0">
                <a:solidFill>
                  <a:srgbClr val="0F1115"/>
                </a:solidFill>
                <a:effectLst/>
                <a:latin typeface="quote-cjk-patch"/>
              </a:rPr>
              <a:t>Software Engineering Ethics and Professional Practices</a:t>
            </a:r>
            <a:r>
              <a:rPr lang="en-GB" b="0" i="0" dirty="0">
                <a:solidFill>
                  <a:srgbClr val="0F1115"/>
                </a:solidFill>
                <a:effectLst/>
                <a:latin typeface="quote-cjk-patch"/>
              </a:rPr>
              <a:t>. New York, NY, USA: ACM Press, 2021.</a:t>
            </a:r>
          </a:p>
          <a:p>
            <a:pPr algn="l"/>
            <a:r>
              <a:rPr lang="en-GB" b="0" i="0" dirty="0">
                <a:solidFill>
                  <a:srgbClr val="0F1115"/>
                </a:solidFill>
                <a:effectLst/>
                <a:latin typeface="quote-cjk-patch"/>
              </a:rPr>
              <a:t>[6] ISO, *ISO/IEC 27001 Information Security Management*. International Organization for Standardization, 2022.</a:t>
            </a:r>
          </a:p>
          <a:p>
            <a:pPr algn="l"/>
            <a:r>
              <a:rPr lang="en-GB" b="0" i="0" dirty="0">
                <a:solidFill>
                  <a:srgbClr val="0F1115"/>
                </a:solidFill>
                <a:effectLst/>
                <a:latin typeface="quote-cjk-patch"/>
              </a:rPr>
              <a:t>[7] N. </a:t>
            </a:r>
            <a:r>
              <a:rPr lang="en-GB" b="0" i="0" dirty="0" err="1">
                <a:solidFill>
                  <a:srgbClr val="0F1115"/>
                </a:solidFill>
                <a:effectLst/>
                <a:latin typeface="quote-cjk-patch"/>
              </a:rPr>
              <a:t>Kshetri</a:t>
            </a:r>
            <a:r>
              <a:rPr lang="en-GB" b="0" i="0" dirty="0">
                <a:solidFill>
                  <a:srgbClr val="0F1115"/>
                </a:solidFill>
                <a:effectLst/>
                <a:latin typeface="quote-cjk-patch"/>
              </a:rPr>
              <a:t>, "Cybersecurity management: An organizational perspective," </a:t>
            </a:r>
            <a:r>
              <a:rPr lang="en-GB" b="0" i="1" dirty="0">
                <a:solidFill>
                  <a:srgbClr val="0F1115"/>
                </a:solidFill>
                <a:effectLst/>
                <a:latin typeface="quote-cjk-patch"/>
              </a:rPr>
              <a:t>IT Professional</a:t>
            </a:r>
            <a:r>
              <a:rPr lang="en-GB" b="0" i="0" dirty="0">
                <a:solidFill>
                  <a:srgbClr val="0F1115"/>
                </a:solidFill>
                <a:effectLst/>
                <a:latin typeface="quote-cjk-patch"/>
              </a:rPr>
              <a:t>, vol. 23, no. 2, pp. 7-12, 2021.</a:t>
            </a:r>
          </a:p>
          <a:p>
            <a:pPr algn="l"/>
            <a:r>
              <a:rPr lang="en-GB" b="0" i="0" dirty="0">
                <a:solidFill>
                  <a:srgbClr val="0F1115"/>
                </a:solidFill>
                <a:effectLst/>
                <a:latin typeface="quote-cjk-patch"/>
              </a:rPr>
              <a:t>[8] NIST, </a:t>
            </a:r>
            <a:r>
              <a:rPr lang="en-GB" b="0" i="1" dirty="0">
                <a:solidFill>
                  <a:srgbClr val="0F1115"/>
                </a:solidFill>
                <a:effectLst/>
                <a:latin typeface="quote-cjk-patch"/>
              </a:rPr>
              <a:t>Framework for Improving Critical Infrastructure Cybersecurity</a:t>
            </a:r>
            <a:r>
              <a:rPr lang="en-GB" b="0" i="0" dirty="0">
                <a:solidFill>
                  <a:srgbClr val="0F1115"/>
                </a:solidFill>
                <a:effectLst/>
                <a:latin typeface="quote-cjk-patch"/>
              </a:rPr>
              <a:t>. National Institute of Standards and Technology, 2020.</a:t>
            </a:r>
          </a:p>
          <a:p>
            <a:pPr algn="l"/>
            <a:r>
              <a:rPr lang="en-GB" b="0" i="0" dirty="0">
                <a:solidFill>
                  <a:srgbClr val="0F1115"/>
                </a:solidFill>
                <a:effectLst/>
                <a:latin typeface="quote-cjk-patch"/>
              </a:rPr>
              <a:t>[9] M. Saunders, P. Lewis, and A. Thornhill, </a:t>
            </a:r>
            <a:r>
              <a:rPr lang="en-GB" b="0" i="1" dirty="0">
                <a:solidFill>
                  <a:srgbClr val="0F1115"/>
                </a:solidFill>
                <a:effectLst/>
                <a:latin typeface="quote-cjk-patch"/>
              </a:rPr>
              <a:t>Research Methods for Business Students</a:t>
            </a:r>
            <a:r>
              <a:rPr lang="en-GB" b="0" i="0" dirty="0">
                <a:solidFill>
                  <a:srgbClr val="0F1115"/>
                </a:solidFill>
                <a:effectLst/>
                <a:latin typeface="quote-cjk-patch"/>
              </a:rPr>
              <a:t>, 9th ed. Harlow, UK: Pearson, 2023.</a:t>
            </a:r>
          </a:p>
          <a:p>
            <a:pPr algn="l"/>
            <a:r>
              <a:rPr lang="en-GB" b="0" i="0" dirty="0">
                <a:solidFill>
                  <a:srgbClr val="0F1115"/>
                </a:solidFill>
                <a:effectLst/>
                <a:latin typeface="quote-cjk-patch"/>
              </a:rPr>
              <a:t>[10] R. Sharma, A. Gupta, and S. Acharya, "Cybersecurity risk management: A review of literature," </a:t>
            </a:r>
            <a:r>
              <a:rPr lang="en-GB" b="0" i="1" dirty="0">
                <a:solidFill>
                  <a:srgbClr val="0F1115"/>
                </a:solidFill>
                <a:effectLst/>
                <a:latin typeface="quote-cjk-patch"/>
              </a:rPr>
              <a:t>Journal of Cybersecurity Technology</a:t>
            </a:r>
            <a:r>
              <a:rPr lang="en-GB" b="0" i="0" dirty="0">
                <a:solidFill>
                  <a:srgbClr val="0F1115"/>
                </a:solidFill>
                <a:effectLst/>
                <a:latin typeface="quote-cjk-patch"/>
              </a:rPr>
              <a:t>, vol. 6, no. 2, pp. 85-102, 2022.</a:t>
            </a:r>
          </a:p>
          <a:p>
            <a:pPr algn="l"/>
            <a:r>
              <a:rPr lang="en-GB" b="0" i="0" dirty="0">
                <a:solidFill>
                  <a:srgbClr val="0F1115"/>
                </a:solidFill>
                <a:effectLst/>
                <a:latin typeface="quote-cjk-patch"/>
              </a:rPr>
              <a:t>[11] M. Taddeo and L. </a:t>
            </a:r>
            <a:r>
              <a:rPr lang="en-GB" b="0" i="0" dirty="0" err="1">
                <a:solidFill>
                  <a:srgbClr val="0F1115"/>
                </a:solidFill>
                <a:effectLst/>
                <a:latin typeface="quote-cjk-patch"/>
              </a:rPr>
              <a:t>Floridi</a:t>
            </a:r>
            <a:r>
              <a:rPr lang="en-GB" b="0" i="0" dirty="0">
                <a:solidFill>
                  <a:srgbClr val="0F1115"/>
                </a:solidFill>
                <a:effectLst/>
                <a:latin typeface="quote-cjk-patch"/>
              </a:rPr>
              <a:t>, "Cybersecurity and ethics," </a:t>
            </a:r>
            <a:r>
              <a:rPr lang="en-GB" b="0" i="1" dirty="0">
                <a:solidFill>
                  <a:srgbClr val="0F1115"/>
                </a:solidFill>
                <a:effectLst/>
                <a:latin typeface="quote-cjk-patch"/>
              </a:rPr>
              <a:t>Philosophy &amp; Technology</a:t>
            </a:r>
            <a:r>
              <a:rPr lang="en-GB" b="0" i="0" dirty="0">
                <a:solidFill>
                  <a:srgbClr val="0F1115"/>
                </a:solidFill>
                <a:effectLst/>
                <a:latin typeface="quote-cjk-patch"/>
              </a:rPr>
              <a:t>, vol. 34, no. 4, pp. 1501-1511, 2021.</a:t>
            </a:r>
          </a:p>
          <a:p>
            <a:pPr algn="l"/>
            <a:r>
              <a:rPr lang="en-GB" b="0" i="0" dirty="0">
                <a:solidFill>
                  <a:srgbClr val="0F1115"/>
                </a:solidFill>
                <a:effectLst/>
                <a:latin typeface="quote-cjk-patch"/>
              </a:rPr>
              <a:t>[12] R. Von </a:t>
            </a:r>
            <a:r>
              <a:rPr lang="en-GB" b="0" i="0" dirty="0" err="1">
                <a:solidFill>
                  <a:srgbClr val="0F1115"/>
                </a:solidFill>
                <a:effectLst/>
                <a:latin typeface="quote-cjk-patch"/>
              </a:rPr>
              <a:t>Solms</a:t>
            </a:r>
            <a:r>
              <a:rPr lang="en-GB" b="0" i="0" dirty="0">
                <a:solidFill>
                  <a:srgbClr val="0F1115"/>
                </a:solidFill>
                <a:effectLst/>
                <a:latin typeface="quote-cjk-patch"/>
              </a:rPr>
              <a:t> and J. Van Niekerk, "From information security to cybersecurity," </a:t>
            </a:r>
            <a:r>
              <a:rPr lang="en-GB" b="0" i="1" dirty="0">
                <a:solidFill>
                  <a:srgbClr val="0F1115"/>
                </a:solidFill>
                <a:effectLst/>
                <a:latin typeface="quote-cjk-patch"/>
              </a:rPr>
              <a:t>Computers &amp; Security</a:t>
            </a:r>
            <a:r>
              <a:rPr lang="en-GB" b="0" i="0" dirty="0">
                <a:solidFill>
                  <a:srgbClr val="0F1115"/>
                </a:solidFill>
                <a:effectLst/>
                <a:latin typeface="quote-cjk-patch"/>
              </a:rPr>
              <a:t>, vol. 38, pp. 97-102, 2020.</a:t>
            </a:r>
          </a:p>
          <a:p>
            <a:endParaRPr lang="en-GB" sz="1404"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t>11</a:t>
            </a:fld>
            <a:endParaRPr lang="en-GB"/>
          </a:p>
        </p:txBody>
      </p:sp>
    </p:spTree>
    <p:extLst>
      <p:ext uri="{BB962C8B-B14F-4D97-AF65-F5344CB8AC3E}">
        <p14:creationId xmlns:p14="http://schemas.microsoft.com/office/powerpoint/2010/main" val="2427864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0246"/>
            <a:ext cx="14711363" cy="830969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p:cNvSpPr>
            <a:spLocks noGrp="1"/>
          </p:cNvSpPr>
          <p:nvPr>
            <p:ph type="ctrTitle"/>
          </p:nvPr>
        </p:nvSpPr>
        <p:spPr>
          <a:xfrm>
            <a:off x="1818488" y="2909932"/>
            <a:ext cx="9371901" cy="1992330"/>
          </a:xfrm>
        </p:spPr>
        <p:txBody>
          <a:bodyPr anchor="b">
            <a:noAutofit/>
          </a:bodyPr>
          <a:lstStyle>
            <a:lvl1pPr algn="r">
              <a:defRPr sz="6516">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818488" y="4902259"/>
            <a:ext cx="9371901" cy="1327451"/>
          </a:xfrm>
        </p:spPr>
        <p:txBody>
          <a:bodyPr anchor="t"/>
          <a:lstStyle>
            <a:lvl1pPr marL="0" indent="0" algn="r">
              <a:buNone/>
              <a:defRPr>
                <a:solidFill>
                  <a:schemeClr val="tx1">
                    <a:lumMod val="50000"/>
                    <a:lumOff val="50000"/>
                  </a:schemeClr>
                </a:solidFill>
              </a:defRPr>
            </a:lvl1pPr>
            <a:lvl2pPr marL="551658" indent="0" algn="ctr">
              <a:buNone/>
              <a:defRPr>
                <a:solidFill>
                  <a:schemeClr val="tx1">
                    <a:tint val="75000"/>
                  </a:schemeClr>
                </a:solidFill>
              </a:defRPr>
            </a:lvl2pPr>
            <a:lvl3pPr marL="1103315" indent="0" algn="ctr">
              <a:buNone/>
              <a:defRPr>
                <a:solidFill>
                  <a:schemeClr val="tx1">
                    <a:tint val="75000"/>
                  </a:schemeClr>
                </a:solidFill>
              </a:defRPr>
            </a:lvl3pPr>
            <a:lvl4pPr marL="1654973" indent="0" algn="ctr">
              <a:buNone/>
              <a:defRPr>
                <a:solidFill>
                  <a:schemeClr val="tx1">
                    <a:tint val="75000"/>
                  </a:schemeClr>
                </a:solidFill>
              </a:defRPr>
            </a:lvl4pPr>
            <a:lvl5pPr marL="2206630" indent="0" algn="ctr">
              <a:buNone/>
              <a:defRPr>
                <a:solidFill>
                  <a:schemeClr val="tx1">
                    <a:tint val="75000"/>
                  </a:schemeClr>
                </a:solidFill>
              </a:defRPr>
            </a:lvl5pPr>
            <a:lvl6pPr marL="2758288" indent="0" algn="ctr">
              <a:buNone/>
              <a:defRPr>
                <a:solidFill>
                  <a:schemeClr val="tx1">
                    <a:tint val="75000"/>
                  </a:schemeClr>
                </a:solidFill>
              </a:defRPr>
            </a:lvl6pPr>
            <a:lvl7pPr marL="3309945" indent="0" algn="ctr">
              <a:buNone/>
              <a:defRPr>
                <a:solidFill>
                  <a:schemeClr val="tx1">
                    <a:tint val="75000"/>
                  </a:schemeClr>
                </a:solidFill>
              </a:defRPr>
            </a:lvl7pPr>
            <a:lvl8pPr marL="3861603" indent="0" algn="ctr">
              <a:buNone/>
              <a:defRPr>
                <a:solidFill>
                  <a:schemeClr val="tx1">
                    <a:tint val="75000"/>
                  </a:schemeClr>
                </a:solidFill>
              </a:defRPr>
            </a:lvl8pPr>
            <a:lvl9pPr marL="441326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346739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344"/>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159122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7300" y="3268550"/>
            <a:ext cx="10373089" cy="2210501"/>
          </a:xfrm>
        </p:spPr>
        <p:txBody>
          <a:bodyPr anchor="b"/>
          <a:lstStyle>
            <a:lvl1pPr algn="l">
              <a:defRPr sz="4826" b="0" cap="none"/>
            </a:lvl1pPr>
          </a:lstStyle>
          <a:p>
            <a:r>
              <a:rPr lang="en-US"/>
              <a:t>Click to edit Master title style</a:t>
            </a:r>
            <a:endParaRPr lang="en-US" dirty="0"/>
          </a:p>
        </p:txBody>
      </p:sp>
      <p:sp>
        <p:nvSpPr>
          <p:cNvPr id="3" name="Text Placeholder 2"/>
          <p:cNvSpPr>
            <a:spLocks noGrp="1"/>
          </p:cNvSpPr>
          <p:nvPr>
            <p:ph type="body" idx="1"/>
          </p:nvPr>
        </p:nvSpPr>
        <p:spPr>
          <a:xfrm>
            <a:off x="817300" y="5479051"/>
            <a:ext cx="10373089" cy="1041243"/>
          </a:xfrm>
        </p:spPr>
        <p:txBody>
          <a:bodyPr anchor="t"/>
          <a:lstStyle>
            <a:lvl1pPr marL="0" indent="0" algn="l">
              <a:buNone/>
              <a:defRPr sz="2413">
                <a:solidFill>
                  <a:schemeClr val="tx1">
                    <a:lumMod val="50000"/>
                    <a:lumOff val="50000"/>
                  </a:schemeClr>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1691015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7299" y="2614713"/>
            <a:ext cx="5048627" cy="46964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41765" y="2614713"/>
            <a:ext cx="5048626" cy="469645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D639AF-C173-45AE-8C49-36A233A8FE70}"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1886022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5382" y="2615189"/>
            <a:ext cx="5050543" cy="697384"/>
          </a:xfrm>
        </p:spPr>
        <p:txBody>
          <a:bodyPr anchor="b">
            <a:noAutofit/>
          </a:bodyPr>
          <a:lstStyle>
            <a:lvl1pPr marL="0" indent="0">
              <a:buNone/>
              <a:defRPr sz="2896" b="0"/>
            </a:lvl1pPr>
            <a:lvl2pPr marL="551658" indent="0">
              <a:buNone/>
              <a:defRPr sz="2413" b="1"/>
            </a:lvl2pPr>
            <a:lvl3pPr marL="1103315" indent="0">
              <a:buNone/>
              <a:defRPr sz="2172" b="1"/>
            </a:lvl3pPr>
            <a:lvl4pPr marL="1654973" indent="0">
              <a:buNone/>
              <a:defRPr sz="1931" b="1"/>
            </a:lvl4pPr>
            <a:lvl5pPr marL="2206630" indent="0">
              <a:buNone/>
              <a:defRPr sz="1931" b="1"/>
            </a:lvl5pPr>
            <a:lvl6pPr marL="2758288" indent="0">
              <a:buNone/>
              <a:defRPr sz="1931" b="1"/>
            </a:lvl6pPr>
            <a:lvl7pPr marL="3309945" indent="0">
              <a:buNone/>
              <a:defRPr sz="1931" b="1"/>
            </a:lvl7pPr>
            <a:lvl8pPr marL="3861603" indent="0">
              <a:buNone/>
              <a:defRPr sz="1931" b="1"/>
            </a:lvl8pPr>
            <a:lvl9pPr marL="4413260" indent="0">
              <a:buNone/>
              <a:defRPr sz="1931" b="1"/>
            </a:lvl9pPr>
          </a:lstStyle>
          <a:p>
            <a:pPr lvl="0"/>
            <a:r>
              <a:rPr lang="en-US"/>
              <a:t>Edit Master text styles</a:t>
            </a:r>
          </a:p>
        </p:txBody>
      </p:sp>
      <p:sp>
        <p:nvSpPr>
          <p:cNvPr id="4" name="Content Placeholder 3"/>
          <p:cNvSpPr>
            <a:spLocks noGrp="1"/>
          </p:cNvSpPr>
          <p:nvPr>
            <p:ph sz="half" idx="2"/>
          </p:nvPr>
        </p:nvSpPr>
        <p:spPr>
          <a:xfrm>
            <a:off x="815382" y="3312574"/>
            <a:ext cx="5050543" cy="399859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39850" y="2615189"/>
            <a:ext cx="5050537" cy="697384"/>
          </a:xfrm>
        </p:spPr>
        <p:txBody>
          <a:bodyPr anchor="b">
            <a:noAutofit/>
          </a:bodyPr>
          <a:lstStyle>
            <a:lvl1pPr marL="0" indent="0">
              <a:buNone/>
              <a:defRPr sz="2896" b="0"/>
            </a:lvl1pPr>
            <a:lvl2pPr marL="551658" indent="0">
              <a:buNone/>
              <a:defRPr sz="2413" b="1"/>
            </a:lvl2pPr>
            <a:lvl3pPr marL="1103315" indent="0">
              <a:buNone/>
              <a:defRPr sz="2172" b="1"/>
            </a:lvl3pPr>
            <a:lvl4pPr marL="1654973" indent="0">
              <a:buNone/>
              <a:defRPr sz="1931" b="1"/>
            </a:lvl4pPr>
            <a:lvl5pPr marL="2206630" indent="0">
              <a:buNone/>
              <a:defRPr sz="1931" b="1"/>
            </a:lvl5pPr>
            <a:lvl6pPr marL="2758288" indent="0">
              <a:buNone/>
              <a:defRPr sz="1931" b="1"/>
            </a:lvl6pPr>
            <a:lvl7pPr marL="3309945" indent="0">
              <a:buNone/>
              <a:defRPr sz="1931" b="1"/>
            </a:lvl7pPr>
            <a:lvl8pPr marL="3861603" indent="0">
              <a:buNone/>
              <a:defRPr sz="1931" b="1"/>
            </a:lvl8pPr>
            <a:lvl9pPr marL="4413260" indent="0">
              <a:buNone/>
              <a:defRPr sz="1931" b="1"/>
            </a:lvl9pPr>
          </a:lstStyle>
          <a:p>
            <a:pPr lvl="0"/>
            <a:r>
              <a:rPr lang="en-US"/>
              <a:t>Edit Master text styles</a:t>
            </a:r>
          </a:p>
        </p:txBody>
      </p:sp>
      <p:sp>
        <p:nvSpPr>
          <p:cNvPr id="6" name="Content Placeholder 5"/>
          <p:cNvSpPr>
            <a:spLocks noGrp="1"/>
          </p:cNvSpPr>
          <p:nvPr>
            <p:ph sz="quarter" idx="4"/>
          </p:nvPr>
        </p:nvSpPr>
        <p:spPr>
          <a:xfrm>
            <a:off x="6139852" y="3312574"/>
            <a:ext cx="5050536" cy="399859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D639AF-C173-45AE-8C49-36A233A8FE70}"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686227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7299" y="737729"/>
            <a:ext cx="10373089" cy="1598413"/>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D639AF-C173-45AE-8C49-36A233A8FE70}"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3312952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D639AF-C173-45AE-8C49-36A233A8FE70}" type="datetimeFigureOut">
              <a:rPr lang="en-GB" smtClean="0"/>
              <a:t>20/04/2026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2344631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7299" y="1813588"/>
            <a:ext cx="4651030" cy="1547181"/>
          </a:xfrm>
        </p:spPr>
        <p:txBody>
          <a:bodyPr anchor="b">
            <a:normAutofit/>
          </a:bodyPr>
          <a:lstStyle>
            <a:lvl1pPr>
              <a:defRPr sz="2413"/>
            </a:lvl1pPr>
          </a:lstStyle>
          <a:p>
            <a:r>
              <a:rPr lang="en-US"/>
              <a:t>Click to edit Master title style</a:t>
            </a:r>
            <a:endParaRPr lang="en-US" dirty="0"/>
          </a:p>
        </p:txBody>
      </p:sp>
      <p:sp>
        <p:nvSpPr>
          <p:cNvPr id="3" name="Content Placeholder 2"/>
          <p:cNvSpPr>
            <a:spLocks noGrp="1"/>
          </p:cNvSpPr>
          <p:nvPr>
            <p:ph idx="1"/>
          </p:nvPr>
        </p:nvSpPr>
        <p:spPr>
          <a:xfrm>
            <a:off x="5744166" y="623154"/>
            <a:ext cx="5446222" cy="668801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7299" y="3360768"/>
            <a:ext cx="4651030" cy="3127662"/>
          </a:xfrm>
        </p:spPr>
        <p:txBody>
          <a:bodyPr>
            <a:normAutofit/>
          </a:bodyPr>
          <a:lstStyle>
            <a:lvl1pPr marL="0" indent="0">
              <a:buNone/>
              <a:defRPr sz="1689"/>
            </a:lvl1pPr>
            <a:lvl2pPr marL="551492" indent="0">
              <a:buNone/>
              <a:defRPr sz="1689"/>
            </a:lvl2pPr>
            <a:lvl3pPr marL="1102984" indent="0">
              <a:buNone/>
              <a:defRPr sz="1448"/>
            </a:lvl3pPr>
            <a:lvl4pPr marL="1654477" indent="0">
              <a:buNone/>
              <a:defRPr sz="1207"/>
            </a:lvl4pPr>
            <a:lvl5pPr marL="2205968" indent="0">
              <a:buNone/>
              <a:defRPr sz="1207"/>
            </a:lvl5pPr>
            <a:lvl6pPr marL="2757460" indent="0">
              <a:buNone/>
              <a:defRPr sz="1207"/>
            </a:lvl6pPr>
            <a:lvl7pPr marL="3308952" indent="0">
              <a:buNone/>
              <a:defRPr sz="1207"/>
            </a:lvl7pPr>
            <a:lvl8pPr marL="3860444" indent="0">
              <a:buNone/>
              <a:defRPr sz="1207"/>
            </a:lvl8pPr>
            <a:lvl9pPr marL="4411937" indent="0">
              <a:buNone/>
              <a:defRPr sz="1207"/>
            </a:lvl9pPr>
          </a:lstStyle>
          <a:p>
            <a:pPr lvl="0"/>
            <a:r>
              <a:rPr lang="en-US"/>
              <a:t>Edit Master text styles</a:t>
            </a:r>
          </a:p>
        </p:txBody>
      </p:sp>
      <p:sp>
        <p:nvSpPr>
          <p:cNvPr id="5" name="Date Placeholder 4"/>
          <p:cNvSpPr>
            <a:spLocks noGrp="1"/>
          </p:cNvSpPr>
          <p:nvPr>
            <p:ph type="dt" sz="half" idx="10"/>
          </p:nvPr>
        </p:nvSpPr>
        <p:spPr/>
        <p:txBody>
          <a:bodyPr/>
          <a:lstStyle/>
          <a:p>
            <a:fld id="{22D639AF-C173-45AE-8C49-36A233A8FE70}"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2480477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7299" y="5809615"/>
            <a:ext cx="10373088" cy="685858"/>
          </a:xfrm>
        </p:spPr>
        <p:txBody>
          <a:bodyPr anchor="b">
            <a:normAutofit/>
          </a:bodyPr>
          <a:lstStyle>
            <a:lvl1pPr algn="l">
              <a:defRPr sz="289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7299" y="737729"/>
            <a:ext cx="10373089" cy="4654031"/>
          </a:xfrm>
        </p:spPr>
        <p:txBody>
          <a:bodyPr anchor="t">
            <a:normAutofit/>
          </a:bodyPr>
          <a:lstStyle>
            <a:lvl1pPr marL="0" indent="0" algn="ctr">
              <a:buNone/>
              <a:defRPr sz="1931"/>
            </a:lvl1pPr>
            <a:lvl2pPr marL="551658" indent="0">
              <a:buNone/>
              <a:defRPr sz="1931"/>
            </a:lvl2pPr>
            <a:lvl3pPr marL="1103315" indent="0">
              <a:buNone/>
              <a:defRPr sz="1931"/>
            </a:lvl3pPr>
            <a:lvl4pPr marL="1654973" indent="0">
              <a:buNone/>
              <a:defRPr sz="1931"/>
            </a:lvl4pPr>
            <a:lvl5pPr marL="2206630" indent="0">
              <a:buNone/>
              <a:defRPr sz="1931"/>
            </a:lvl5pPr>
            <a:lvl6pPr marL="2758288" indent="0">
              <a:buNone/>
              <a:defRPr sz="1931"/>
            </a:lvl6pPr>
            <a:lvl7pPr marL="3309945" indent="0">
              <a:buNone/>
              <a:defRPr sz="1931"/>
            </a:lvl7pPr>
            <a:lvl8pPr marL="3861603" indent="0">
              <a:buNone/>
              <a:defRPr sz="1931"/>
            </a:lvl8pPr>
            <a:lvl9pPr marL="4413260" indent="0">
              <a:buNone/>
              <a:defRPr sz="1931"/>
            </a:lvl9pPr>
          </a:lstStyle>
          <a:p>
            <a:r>
              <a:rPr lang="en-US"/>
              <a:t>Click icon to add picture</a:t>
            </a:r>
            <a:endParaRPr lang="en-US" dirty="0"/>
          </a:p>
        </p:txBody>
      </p:sp>
      <p:sp>
        <p:nvSpPr>
          <p:cNvPr id="4" name="Text Placeholder 3"/>
          <p:cNvSpPr>
            <a:spLocks noGrp="1"/>
          </p:cNvSpPr>
          <p:nvPr>
            <p:ph type="body" sz="half" idx="2"/>
          </p:nvPr>
        </p:nvSpPr>
        <p:spPr>
          <a:xfrm>
            <a:off x="817299" y="6495473"/>
            <a:ext cx="10373088" cy="815694"/>
          </a:xfrm>
        </p:spPr>
        <p:txBody>
          <a:bodyPr>
            <a:normAutofit/>
          </a:bodyPr>
          <a:lstStyle>
            <a:lvl1pPr marL="0" indent="0">
              <a:buNone/>
              <a:defRPr sz="1448"/>
            </a:lvl1pPr>
            <a:lvl2pPr marL="551658" indent="0">
              <a:buNone/>
              <a:defRPr sz="1448"/>
            </a:lvl2pPr>
            <a:lvl3pPr marL="1103315" indent="0">
              <a:buNone/>
              <a:defRPr sz="1207"/>
            </a:lvl3pPr>
            <a:lvl4pPr marL="1654973" indent="0">
              <a:buNone/>
              <a:defRPr sz="1086"/>
            </a:lvl4pPr>
            <a:lvl5pPr marL="2206630" indent="0">
              <a:buNone/>
              <a:defRPr sz="1086"/>
            </a:lvl5pPr>
            <a:lvl6pPr marL="2758288" indent="0">
              <a:buNone/>
              <a:defRPr sz="1086"/>
            </a:lvl6pPr>
            <a:lvl7pPr marL="3309945" indent="0">
              <a:buNone/>
              <a:defRPr sz="1086"/>
            </a:lvl7pPr>
            <a:lvl8pPr marL="3861603" indent="0">
              <a:buNone/>
              <a:defRPr sz="1086"/>
            </a:lvl8pPr>
            <a:lvl9pPr marL="4413260" indent="0">
              <a:buNone/>
              <a:defRPr sz="1086"/>
            </a:lvl9pPr>
          </a:lstStyle>
          <a:p>
            <a:pPr lvl="0"/>
            <a:r>
              <a:rPr lang="en-US"/>
              <a:t>Edit Master text styles</a:t>
            </a:r>
          </a:p>
        </p:txBody>
      </p:sp>
      <p:sp>
        <p:nvSpPr>
          <p:cNvPr id="5" name="Date Placeholder 4"/>
          <p:cNvSpPr>
            <a:spLocks noGrp="1"/>
          </p:cNvSpPr>
          <p:nvPr>
            <p:ph type="dt" sz="half" idx="10"/>
          </p:nvPr>
        </p:nvSpPr>
        <p:spPr/>
        <p:txBody>
          <a:bodyPr/>
          <a:lstStyle/>
          <a:p>
            <a:fld id="{22D639AF-C173-45AE-8C49-36A233A8FE70}"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2920575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7300" y="737729"/>
            <a:ext cx="10373089" cy="4118986"/>
          </a:xfrm>
        </p:spPr>
        <p:txBody>
          <a:bodyPr anchor="ctr">
            <a:normAutofit/>
          </a:bodyPr>
          <a:lstStyle>
            <a:lvl1pPr algn="l">
              <a:defRPr sz="5309" b="0" cap="none"/>
            </a:lvl1pPr>
          </a:lstStyle>
          <a:p>
            <a:r>
              <a:rPr lang="en-US"/>
              <a:t>Click to edit Master title style</a:t>
            </a:r>
            <a:endParaRPr lang="en-US" dirty="0"/>
          </a:p>
        </p:txBody>
      </p:sp>
      <p:sp>
        <p:nvSpPr>
          <p:cNvPr id="3" name="Text Placeholder 2"/>
          <p:cNvSpPr>
            <a:spLocks noGrp="1"/>
          </p:cNvSpPr>
          <p:nvPr>
            <p:ph type="body" idx="1"/>
          </p:nvPr>
        </p:nvSpPr>
        <p:spPr>
          <a:xfrm>
            <a:off x="817300" y="5410012"/>
            <a:ext cx="10373089" cy="1901155"/>
          </a:xfrm>
        </p:spPr>
        <p:txBody>
          <a:bodyPr anchor="ctr">
            <a:normAutofit/>
          </a:bodyPr>
          <a:lstStyle>
            <a:lvl1pPr marL="0" indent="0" algn="l">
              <a:buNone/>
              <a:defRPr sz="2172">
                <a:solidFill>
                  <a:schemeClr val="tx1">
                    <a:lumMod val="75000"/>
                    <a:lumOff val="25000"/>
                  </a:schemeClr>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1486753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3786" y="737729"/>
            <a:ext cx="9766711" cy="3657906"/>
          </a:xfrm>
        </p:spPr>
        <p:txBody>
          <a:bodyPr anchor="ctr">
            <a:normAutofit/>
          </a:bodyPr>
          <a:lstStyle>
            <a:lvl1pPr algn="l">
              <a:defRPr sz="5309"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648439" y="4395634"/>
            <a:ext cx="8717404" cy="461081"/>
          </a:xfrm>
        </p:spPr>
        <p:txBody>
          <a:bodyPr anchor="ctr">
            <a:noAutofit/>
          </a:bodyPr>
          <a:lstStyle>
            <a:lvl1pPr marL="0" indent="0">
              <a:buFontTx/>
              <a:buNone/>
              <a:defRPr sz="1931">
                <a:solidFill>
                  <a:schemeClr val="tx1">
                    <a:lumMod val="50000"/>
                    <a:lumOff val="50000"/>
                  </a:schemeClr>
                </a:solidFill>
              </a:defRPr>
            </a:lvl1pPr>
            <a:lvl2pPr marL="551658" indent="0">
              <a:buFontTx/>
              <a:buNone/>
              <a:defRPr/>
            </a:lvl2pPr>
            <a:lvl3pPr marL="1103315" indent="0">
              <a:buFontTx/>
              <a:buNone/>
              <a:defRPr/>
            </a:lvl3pPr>
            <a:lvl4pPr marL="1654973" indent="0">
              <a:buFontTx/>
              <a:buNone/>
              <a:defRPr/>
            </a:lvl4pPr>
            <a:lvl5pPr marL="2206630" indent="0">
              <a:buFontTx/>
              <a:buNone/>
              <a:defRPr/>
            </a:lvl5pPr>
          </a:lstStyle>
          <a:p>
            <a:pPr lvl="0"/>
            <a:r>
              <a:rPr lang="en-US"/>
              <a:t>Edit Master text styles</a:t>
            </a:r>
          </a:p>
        </p:txBody>
      </p:sp>
      <p:sp>
        <p:nvSpPr>
          <p:cNvPr id="3" name="Text Placeholder 2"/>
          <p:cNvSpPr>
            <a:spLocks noGrp="1"/>
          </p:cNvSpPr>
          <p:nvPr>
            <p:ph type="body" idx="1"/>
          </p:nvPr>
        </p:nvSpPr>
        <p:spPr>
          <a:xfrm>
            <a:off x="817300" y="5410012"/>
            <a:ext cx="10373089" cy="1901155"/>
          </a:xfrm>
        </p:spPr>
        <p:txBody>
          <a:bodyPr anchor="ctr">
            <a:normAutofit/>
          </a:bodyPr>
          <a:lstStyle>
            <a:lvl1pPr marL="0" indent="0" algn="l">
              <a:buNone/>
              <a:defRPr sz="2172">
                <a:solidFill>
                  <a:schemeClr val="tx1">
                    <a:lumMod val="75000"/>
                    <a:lumOff val="25000"/>
                  </a:schemeClr>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
        <p:nvSpPr>
          <p:cNvPr id="20" name="TextBox 19"/>
          <p:cNvSpPr txBox="1"/>
          <p:nvPr/>
        </p:nvSpPr>
        <p:spPr>
          <a:xfrm>
            <a:off x="653842" y="956504"/>
            <a:ext cx="735568" cy="707687"/>
          </a:xfrm>
          <a:prstGeom prst="rect">
            <a:avLst/>
          </a:prstGeom>
        </p:spPr>
        <p:txBody>
          <a:bodyPr vert="horz" lIns="110335" tIns="55168" rIns="110335" bIns="55168" rtlCol="0" anchor="ctr">
            <a:noAutofit/>
          </a:bodyPr>
          <a:lstStyle/>
          <a:p>
            <a:pPr lvl="0"/>
            <a:r>
              <a:rPr lang="en-US" sz="9653"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10730669" y="3493267"/>
            <a:ext cx="735568" cy="707687"/>
          </a:xfrm>
          <a:prstGeom prst="rect">
            <a:avLst/>
          </a:prstGeom>
        </p:spPr>
        <p:txBody>
          <a:bodyPr vert="horz" lIns="110335" tIns="55168" rIns="110335" bIns="55168" rtlCol="0" anchor="ctr">
            <a:noAutofit/>
          </a:bodyPr>
          <a:lstStyle/>
          <a:p>
            <a:pPr lvl="0"/>
            <a:r>
              <a:rPr lang="en-US" sz="9653" baseline="0" dirty="0">
                <a:ln w="3175" cmpd="sng">
                  <a:noFill/>
                </a:ln>
                <a:solidFill>
                  <a:schemeClr val="accent1">
                    <a:lumMod val="60000"/>
                    <a:lumOff val="40000"/>
                  </a:schemeClr>
                </a:solidFill>
                <a:latin typeface="Arial"/>
              </a:rPr>
              <a:t>”</a:t>
            </a:r>
            <a:endParaRPr lang="en-US" sz="2172" dirty="0">
              <a:solidFill>
                <a:schemeClr val="accent1">
                  <a:lumMod val="60000"/>
                  <a:lumOff val="40000"/>
                </a:schemeClr>
              </a:solidFill>
              <a:latin typeface="Arial"/>
            </a:endParaRPr>
          </a:p>
        </p:txBody>
      </p:sp>
    </p:spTree>
    <p:extLst>
      <p:ext uri="{BB962C8B-B14F-4D97-AF65-F5344CB8AC3E}">
        <p14:creationId xmlns:p14="http://schemas.microsoft.com/office/powerpoint/2010/main" val="177706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7300" y="2338063"/>
            <a:ext cx="10373089" cy="3140987"/>
          </a:xfrm>
        </p:spPr>
        <p:txBody>
          <a:bodyPr anchor="b">
            <a:normAutofit/>
          </a:bodyPr>
          <a:lstStyle>
            <a:lvl1pPr algn="l">
              <a:defRPr sz="5309" b="0" cap="none"/>
            </a:lvl1pPr>
          </a:lstStyle>
          <a:p>
            <a:r>
              <a:rPr lang="en-US"/>
              <a:t>Click to edit Master title style</a:t>
            </a:r>
            <a:endParaRPr lang="en-US" dirty="0"/>
          </a:p>
        </p:txBody>
      </p:sp>
      <p:sp>
        <p:nvSpPr>
          <p:cNvPr id="3" name="Text Placeholder 2"/>
          <p:cNvSpPr>
            <a:spLocks noGrp="1"/>
          </p:cNvSpPr>
          <p:nvPr>
            <p:ph type="body" idx="1"/>
          </p:nvPr>
        </p:nvSpPr>
        <p:spPr>
          <a:xfrm>
            <a:off x="817300" y="5479051"/>
            <a:ext cx="10373089" cy="1832116"/>
          </a:xfrm>
        </p:spPr>
        <p:txBody>
          <a:bodyPr anchor="t">
            <a:normAutofit/>
          </a:bodyPr>
          <a:lstStyle>
            <a:lvl1pPr marL="0" indent="0" algn="l">
              <a:buNone/>
              <a:defRPr sz="2172">
                <a:solidFill>
                  <a:schemeClr val="tx1">
                    <a:lumMod val="75000"/>
                    <a:lumOff val="25000"/>
                  </a:schemeClr>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32217756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23786" y="737729"/>
            <a:ext cx="9766711" cy="3657906"/>
          </a:xfrm>
        </p:spPr>
        <p:txBody>
          <a:bodyPr anchor="ctr">
            <a:normAutofit/>
          </a:bodyPr>
          <a:lstStyle>
            <a:lvl1pPr algn="l">
              <a:defRPr sz="5309"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7297" y="4856715"/>
            <a:ext cx="10373090" cy="622335"/>
          </a:xfrm>
        </p:spPr>
        <p:txBody>
          <a:bodyPr anchor="b">
            <a:noAutofit/>
          </a:bodyPr>
          <a:lstStyle>
            <a:lvl1pPr marL="0" indent="0">
              <a:buFontTx/>
              <a:buNone/>
              <a:defRPr sz="2896">
                <a:solidFill>
                  <a:schemeClr val="tx1">
                    <a:lumMod val="75000"/>
                    <a:lumOff val="25000"/>
                  </a:schemeClr>
                </a:solidFill>
              </a:defRPr>
            </a:lvl1pPr>
            <a:lvl2pPr marL="551658" indent="0">
              <a:buFontTx/>
              <a:buNone/>
              <a:defRPr/>
            </a:lvl2pPr>
            <a:lvl3pPr marL="1103315" indent="0">
              <a:buFontTx/>
              <a:buNone/>
              <a:defRPr/>
            </a:lvl3pPr>
            <a:lvl4pPr marL="1654973" indent="0">
              <a:buFontTx/>
              <a:buNone/>
              <a:defRPr/>
            </a:lvl4pPr>
            <a:lvl5pPr marL="2206630" indent="0">
              <a:buFontTx/>
              <a:buNone/>
              <a:defRPr/>
            </a:lvl5pPr>
          </a:lstStyle>
          <a:p>
            <a:pPr lvl="0"/>
            <a:r>
              <a:rPr lang="en-US"/>
              <a:t>Edit Master text styles</a:t>
            </a:r>
          </a:p>
        </p:txBody>
      </p:sp>
      <p:sp>
        <p:nvSpPr>
          <p:cNvPr id="3" name="Text Placeholder 2"/>
          <p:cNvSpPr>
            <a:spLocks noGrp="1"/>
          </p:cNvSpPr>
          <p:nvPr>
            <p:ph type="body" idx="1"/>
          </p:nvPr>
        </p:nvSpPr>
        <p:spPr>
          <a:xfrm>
            <a:off x="817300" y="5479051"/>
            <a:ext cx="10373089" cy="1832116"/>
          </a:xfrm>
        </p:spPr>
        <p:txBody>
          <a:bodyPr anchor="t">
            <a:normAutofit/>
          </a:bodyPr>
          <a:lstStyle>
            <a:lvl1pPr marL="0" indent="0" algn="l">
              <a:buNone/>
              <a:defRPr sz="2172">
                <a:solidFill>
                  <a:schemeClr val="tx1">
                    <a:lumMod val="50000"/>
                    <a:lumOff val="50000"/>
                  </a:schemeClr>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
        <p:nvSpPr>
          <p:cNvPr id="24" name="TextBox 23"/>
          <p:cNvSpPr txBox="1"/>
          <p:nvPr/>
        </p:nvSpPr>
        <p:spPr>
          <a:xfrm>
            <a:off x="653842" y="956504"/>
            <a:ext cx="735568" cy="707687"/>
          </a:xfrm>
          <a:prstGeom prst="rect">
            <a:avLst/>
          </a:prstGeom>
        </p:spPr>
        <p:txBody>
          <a:bodyPr vert="horz" lIns="110335" tIns="55168" rIns="110335" bIns="55168" rtlCol="0" anchor="ctr">
            <a:noAutofit/>
          </a:bodyPr>
          <a:lstStyle/>
          <a:p>
            <a:pPr lvl="0"/>
            <a:r>
              <a:rPr lang="en-US" sz="9653"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0730669" y="3493267"/>
            <a:ext cx="735568" cy="707687"/>
          </a:xfrm>
          <a:prstGeom prst="rect">
            <a:avLst/>
          </a:prstGeom>
        </p:spPr>
        <p:txBody>
          <a:bodyPr vert="horz" lIns="110335" tIns="55168" rIns="110335" bIns="55168" rtlCol="0" anchor="ctr">
            <a:noAutofit/>
          </a:bodyPr>
          <a:lstStyle/>
          <a:p>
            <a:pPr lvl="0"/>
            <a:r>
              <a:rPr lang="en-US" sz="9653"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435430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7514" y="737729"/>
            <a:ext cx="10362875" cy="3657906"/>
          </a:xfrm>
        </p:spPr>
        <p:txBody>
          <a:bodyPr anchor="ctr">
            <a:normAutofit/>
          </a:bodyPr>
          <a:lstStyle>
            <a:lvl1pPr algn="l">
              <a:defRPr sz="5309"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7297" y="4856715"/>
            <a:ext cx="10373090" cy="622335"/>
          </a:xfrm>
        </p:spPr>
        <p:txBody>
          <a:bodyPr anchor="b">
            <a:noAutofit/>
          </a:bodyPr>
          <a:lstStyle>
            <a:lvl1pPr marL="0" indent="0">
              <a:buFontTx/>
              <a:buNone/>
              <a:defRPr sz="2896">
                <a:solidFill>
                  <a:schemeClr val="accent1"/>
                </a:solidFill>
              </a:defRPr>
            </a:lvl1pPr>
            <a:lvl2pPr marL="551658" indent="0">
              <a:buFontTx/>
              <a:buNone/>
              <a:defRPr/>
            </a:lvl2pPr>
            <a:lvl3pPr marL="1103315" indent="0">
              <a:buFontTx/>
              <a:buNone/>
              <a:defRPr/>
            </a:lvl3pPr>
            <a:lvl4pPr marL="1654973" indent="0">
              <a:buFontTx/>
              <a:buNone/>
              <a:defRPr/>
            </a:lvl4pPr>
            <a:lvl5pPr marL="2206630" indent="0">
              <a:buFontTx/>
              <a:buNone/>
              <a:defRPr/>
            </a:lvl5pPr>
          </a:lstStyle>
          <a:p>
            <a:pPr lvl="0"/>
            <a:r>
              <a:rPr lang="en-US"/>
              <a:t>Edit Master text styles</a:t>
            </a:r>
          </a:p>
        </p:txBody>
      </p:sp>
      <p:sp>
        <p:nvSpPr>
          <p:cNvPr id="3" name="Text Placeholder 2"/>
          <p:cNvSpPr>
            <a:spLocks noGrp="1"/>
          </p:cNvSpPr>
          <p:nvPr>
            <p:ph type="body" idx="1"/>
          </p:nvPr>
        </p:nvSpPr>
        <p:spPr>
          <a:xfrm>
            <a:off x="817300" y="5479051"/>
            <a:ext cx="10373089" cy="1832116"/>
          </a:xfrm>
        </p:spPr>
        <p:txBody>
          <a:bodyPr anchor="t">
            <a:normAutofit/>
          </a:bodyPr>
          <a:lstStyle>
            <a:lvl1pPr marL="0" indent="0" algn="l">
              <a:buNone/>
              <a:defRPr sz="2172">
                <a:solidFill>
                  <a:schemeClr val="tx1">
                    <a:lumMod val="50000"/>
                    <a:lumOff val="50000"/>
                  </a:schemeClr>
                </a:solidFill>
              </a:defRPr>
            </a:lvl1pPr>
            <a:lvl2pPr marL="551658" indent="0">
              <a:buNone/>
              <a:defRPr sz="2172">
                <a:solidFill>
                  <a:schemeClr val="tx1">
                    <a:tint val="75000"/>
                  </a:schemeClr>
                </a:solidFill>
              </a:defRPr>
            </a:lvl2pPr>
            <a:lvl3pPr marL="1103315" indent="0">
              <a:buNone/>
              <a:defRPr sz="1931">
                <a:solidFill>
                  <a:schemeClr val="tx1">
                    <a:tint val="75000"/>
                  </a:schemeClr>
                </a:solidFill>
              </a:defRPr>
            </a:lvl3pPr>
            <a:lvl4pPr marL="1654973" indent="0">
              <a:buNone/>
              <a:defRPr sz="1689">
                <a:solidFill>
                  <a:schemeClr val="tx1">
                    <a:tint val="75000"/>
                  </a:schemeClr>
                </a:solidFill>
              </a:defRPr>
            </a:lvl4pPr>
            <a:lvl5pPr marL="2206630" indent="0">
              <a:buNone/>
              <a:defRPr sz="1689">
                <a:solidFill>
                  <a:schemeClr val="tx1">
                    <a:tint val="75000"/>
                  </a:schemeClr>
                </a:solidFill>
              </a:defRPr>
            </a:lvl5pPr>
            <a:lvl6pPr marL="2758288" indent="0">
              <a:buNone/>
              <a:defRPr sz="1689">
                <a:solidFill>
                  <a:schemeClr val="tx1">
                    <a:tint val="75000"/>
                  </a:schemeClr>
                </a:solidFill>
              </a:defRPr>
            </a:lvl6pPr>
            <a:lvl7pPr marL="3309945" indent="0">
              <a:buNone/>
              <a:defRPr sz="1689">
                <a:solidFill>
                  <a:schemeClr val="tx1">
                    <a:tint val="75000"/>
                  </a:schemeClr>
                </a:solidFill>
              </a:defRPr>
            </a:lvl7pPr>
            <a:lvl8pPr marL="3861603" indent="0">
              <a:buNone/>
              <a:defRPr sz="1689">
                <a:solidFill>
                  <a:schemeClr val="tx1">
                    <a:tint val="75000"/>
                  </a:schemeClr>
                </a:solidFill>
              </a:defRPr>
            </a:lvl8pPr>
            <a:lvl9pPr marL="4413260" indent="0">
              <a:buNone/>
              <a:defRPr sz="16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D639AF-C173-45AE-8C49-36A233A8FE7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3177958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2324053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14119" y="737728"/>
            <a:ext cx="1574356" cy="635522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7300" y="737729"/>
            <a:ext cx="8519064" cy="635522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t>‹#›</a:t>
            </a:fld>
            <a:endParaRPr lang="en-GB"/>
          </a:p>
        </p:txBody>
      </p:sp>
    </p:spTree>
    <p:extLst>
      <p:ext uri="{BB962C8B-B14F-4D97-AF65-F5344CB8AC3E}">
        <p14:creationId xmlns:p14="http://schemas.microsoft.com/office/powerpoint/2010/main" val="1529274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10246"/>
            <a:ext cx="14711363" cy="830969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Placeholder 1"/>
          <p:cNvSpPr>
            <a:spLocks noGrp="1"/>
          </p:cNvSpPr>
          <p:nvPr>
            <p:ph type="title"/>
          </p:nvPr>
        </p:nvSpPr>
        <p:spPr>
          <a:xfrm>
            <a:off x="817299" y="737729"/>
            <a:ext cx="10373089" cy="159841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7299" y="2614713"/>
            <a:ext cx="10373089" cy="469645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94007" y="7311167"/>
            <a:ext cx="1100383" cy="441869"/>
          </a:xfrm>
          <a:prstGeom prst="rect">
            <a:avLst/>
          </a:prstGeom>
        </p:spPr>
        <p:txBody>
          <a:bodyPr vert="horz" lIns="91440" tIns="45720" rIns="91440" bIns="45720" rtlCol="0" anchor="ctr"/>
          <a:lstStyle>
            <a:lvl1pPr algn="r">
              <a:defRPr sz="1086">
                <a:solidFill>
                  <a:schemeClr val="tx1">
                    <a:tint val="75000"/>
                  </a:schemeClr>
                </a:solidFill>
              </a:defRPr>
            </a:lvl1pPr>
          </a:lstStyle>
          <a:p>
            <a:fld id="{22D639AF-C173-45AE-8C49-36A233A8FE70}" type="datetimeFigureOut">
              <a:rPr lang="en-GB" smtClean="0"/>
              <a:t>20/04/2026</a:t>
            </a:fld>
            <a:endParaRPr lang="en-GB"/>
          </a:p>
        </p:txBody>
      </p:sp>
      <p:sp>
        <p:nvSpPr>
          <p:cNvPr id="5" name="Footer Placeholder 4"/>
          <p:cNvSpPr>
            <a:spLocks noGrp="1"/>
          </p:cNvSpPr>
          <p:nvPr>
            <p:ph type="ftr" sz="quarter" idx="3"/>
          </p:nvPr>
        </p:nvSpPr>
        <p:spPr>
          <a:xfrm>
            <a:off x="817299" y="7311167"/>
            <a:ext cx="7598955" cy="441869"/>
          </a:xfrm>
          <a:prstGeom prst="rect">
            <a:avLst/>
          </a:prstGeom>
        </p:spPr>
        <p:txBody>
          <a:bodyPr vert="horz" lIns="91440" tIns="45720" rIns="91440" bIns="45720" rtlCol="0" anchor="ctr"/>
          <a:lstStyle>
            <a:lvl1pPr algn="l">
              <a:defRPr sz="108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365844" y="7311167"/>
            <a:ext cx="824545" cy="441869"/>
          </a:xfrm>
          <a:prstGeom prst="rect">
            <a:avLst/>
          </a:prstGeom>
        </p:spPr>
        <p:txBody>
          <a:bodyPr vert="horz" lIns="91440" tIns="45720" rIns="91440" bIns="45720" rtlCol="0" anchor="ctr"/>
          <a:lstStyle>
            <a:lvl1pPr algn="r">
              <a:defRPr sz="1086">
                <a:solidFill>
                  <a:schemeClr val="accent1"/>
                </a:solidFill>
              </a:defRPr>
            </a:lvl1pPr>
          </a:lstStyle>
          <a:p>
            <a:fld id="{AE88FBD8-FE78-4D7E-B56A-C5B5EAC67415}" type="slidenum">
              <a:rPr lang="en-GB" smtClean="0"/>
              <a:t>‹#›</a:t>
            </a:fld>
            <a:endParaRPr lang="en-GB"/>
          </a:p>
        </p:txBody>
      </p:sp>
    </p:spTree>
    <p:extLst>
      <p:ext uri="{BB962C8B-B14F-4D97-AF65-F5344CB8AC3E}">
        <p14:creationId xmlns:p14="http://schemas.microsoft.com/office/powerpoint/2010/main" val="373332780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Lst>
  <p:txStyles>
    <p:titleStyle>
      <a:lvl1pPr algn="l" defTabSz="551658" rtl="0" eaLnBrk="1" latinLnBrk="0" hangingPunct="1">
        <a:spcBef>
          <a:spcPct val="0"/>
        </a:spcBef>
        <a:buNone/>
        <a:defRPr sz="4344"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13743" indent="-413743" algn="l" defTabSz="551658" rtl="0" eaLnBrk="1" latinLnBrk="0" hangingPunct="1">
        <a:spcBef>
          <a:spcPts val="1207"/>
        </a:spcBef>
        <a:spcAft>
          <a:spcPts val="0"/>
        </a:spcAft>
        <a:buClr>
          <a:schemeClr val="accent1"/>
        </a:buClr>
        <a:buSzPct val="80000"/>
        <a:buFont typeface="Wingdings 3" charset="2"/>
        <a:buChar char=""/>
        <a:defRPr sz="2172" kern="1200">
          <a:solidFill>
            <a:schemeClr val="tx1">
              <a:lumMod val="75000"/>
              <a:lumOff val="25000"/>
            </a:schemeClr>
          </a:solidFill>
          <a:latin typeface="+mn-lt"/>
          <a:ea typeface="+mn-ea"/>
          <a:cs typeface="+mn-cs"/>
        </a:defRPr>
      </a:lvl1pPr>
      <a:lvl2pPr marL="896443" indent="-344786" algn="l" defTabSz="551658" rtl="0" eaLnBrk="1" latinLnBrk="0" hangingPunct="1">
        <a:spcBef>
          <a:spcPts val="1207"/>
        </a:spcBef>
        <a:spcAft>
          <a:spcPts val="0"/>
        </a:spcAft>
        <a:buClr>
          <a:schemeClr val="accent1"/>
        </a:buClr>
        <a:buSzPct val="80000"/>
        <a:buFont typeface="Wingdings 3" charset="2"/>
        <a:buChar char=""/>
        <a:defRPr sz="1931" kern="1200">
          <a:solidFill>
            <a:schemeClr val="tx1">
              <a:lumMod val="75000"/>
              <a:lumOff val="25000"/>
            </a:schemeClr>
          </a:solidFill>
          <a:latin typeface="+mn-lt"/>
          <a:ea typeface="+mn-ea"/>
          <a:cs typeface="+mn-cs"/>
        </a:defRPr>
      </a:lvl2pPr>
      <a:lvl3pPr marL="1379144" indent="-275829" algn="l" defTabSz="551658" rtl="0" eaLnBrk="1" latinLnBrk="0" hangingPunct="1">
        <a:spcBef>
          <a:spcPts val="1207"/>
        </a:spcBef>
        <a:spcAft>
          <a:spcPts val="0"/>
        </a:spcAft>
        <a:buClr>
          <a:schemeClr val="accent1"/>
        </a:buClr>
        <a:buSzPct val="80000"/>
        <a:buFont typeface="Wingdings 3" charset="2"/>
        <a:buChar char=""/>
        <a:defRPr sz="1689" kern="1200">
          <a:solidFill>
            <a:schemeClr val="tx1">
              <a:lumMod val="75000"/>
              <a:lumOff val="25000"/>
            </a:schemeClr>
          </a:solidFill>
          <a:latin typeface="+mn-lt"/>
          <a:ea typeface="+mn-ea"/>
          <a:cs typeface="+mn-cs"/>
        </a:defRPr>
      </a:lvl3pPr>
      <a:lvl4pPr marL="1930801" indent="-275829" algn="l" defTabSz="551658" rtl="0" eaLnBrk="1" latinLnBrk="0" hangingPunct="1">
        <a:spcBef>
          <a:spcPts val="1207"/>
        </a:spcBef>
        <a:spcAft>
          <a:spcPts val="0"/>
        </a:spcAft>
        <a:buClr>
          <a:schemeClr val="accent1"/>
        </a:buClr>
        <a:buSzPct val="80000"/>
        <a:buFont typeface="Wingdings 3" charset="2"/>
        <a:buChar char=""/>
        <a:defRPr sz="1448" kern="1200">
          <a:solidFill>
            <a:schemeClr val="tx1">
              <a:lumMod val="75000"/>
              <a:lumOff val="25000"/>
            </a:schemeClr>
          </a:solidFill>
          <a:latin typeface="+mn-lt"/>
          <a:ea typeface="+mn-ea"/>
          <a:cs typeface="+mn-cs"/>
        </a:defRPr>
      </a:lvl4pPr>
      <a:lvl5pPr marL="2482459" indent="-275829" algn="l" defTabSz="551658" rtl="0" eaLnBrk="1" latinLnBrk="0" hangingPunct="1">
        <a:spcBef>
          <a:spcPts val="1207"/>
        </a:spcBef>
        <a:spcAft>
          <a:spcPts val="0"/>
        </a:spcAft>
        <a:buClr>
          <a:schemeClr val="accent1"/>
        </a:buClr>
        <a:buSzPct val="80000"/>
        <a:buFont typeface="Wingdings 3" charset="2"/>
        <a:buChar char=""/>
        <a:defRPr sz="1448" kern="1200">
          <a:solidFill>
            <a:schemeClr val="tx1">
              <a:lumMod val="75000"/>
              <a:lumOff val="25000"/>
            </a:schemeClr>
          </a:solidFill>
          <a:latin typeface="+mn-lt"/>
          <a:ea typeface="+mn-ea"/>
          <a:cs typeface="+mn-cs"/>
        </a:defRPr>
      </a:lvl5pPr>
      <a:lvl6pPr marL="3034116" indent="-275829" algn="l" defTabSz="551658" rtl="0" eaLnBrk="1" latinLnBrk="0" hangingPunct="1">
        <a:spcBef>
          <a:spcPts val="1207"/>
        </a:spcBef>
        <a:spcAft>
          <a:spcPts val="0"/>
        </a:spcAft>
        <a:buClr>
          <a:schemeClr val="accent1"/>
        </a:buClr>
        <a:buSzPct val="80000"/>
        <a:buFont typeface="Wingdings 3" charset="2"/>
        <a:buChar char=""/>
        <a:defRPr sz="1448" kern="1200">
          <a:solidFill>
            <a:schemeClr val="tx1">
              <a:lumMod val="75000"/>
              <a:lumOff val="25000"/>
            </a:schemeClr>
          </a:solidFill>
          <a:latin typeface="+mn-lt"/>
          <a:ea typeface="+mn-ea"/>
          <a:cs typeface="+mn-cs"/>
        </a:defRPr>
      </a:lvl6pPr>
      <a:lvl7pPr marL="3585774" indent="-275829" algn="l" defTabSz="551658" rtl="0" eaLnBrk="1" latinLnBrk="0" hangingPunct="1">
        <a:spcBef>
          <a:spcPts val="1207"/>
        </a:spcBef>
        <a:spcAft>
          <a:spcPts val="0"/>
        </a:spcAft>
        <a:buClr>
          <a:schemeClr val="accent1"/>
        </a:buClr>
        <a:buSzPct val="80000"/>
        <a:buFont typeface="Wingdings 3" charset="2"/>
        <a:buChar char=""/>
        <a:defRPr sz="1448" kern="1200">
          <a:solidFill>
            <a:schemeClr val="tx1">
              <a:lumMod val="75000"/>
              <a:lumOff val="25000"/>
            </a:schemeClr>
          </a:solidFill>
          <a:latin typeface="+mn-lt"/>
          <a:ea typeface="+mn-ea"/>
          <a:cs typeface="+mn-cs"/>
        </a:defRPr>
      </a:lvl7pPr>
      <a:lvl8pPr marL="4137431" indent="-275829" algn="l" defTabSz="551658" rtl="0" eaLnBrk="1" latinLnBrk="0" hangingPunct="1">
        <a:spcBef>
          <a:spcPts val="1207"/>
        </a:spcBef>
        <a:spcAft>
          <a:spcPts val="0"/>
        </a:spcAft>
        <a:buClr>
          <a:schemeClr val="accent1"/>
        </a:buClr>
        <a:buSzPct val="80000"/>
        <a:buFont typeface="Wingdings 3" charset="2"/>
        <a:buChar char=""/>
        <a:defRPr sz="1448" kern="1200">
          <a:solidFill>
            <a:schemeClr val="tx1">
              <a:lumMod val="75000"/>
              <a:lumOff val="25000"/>
            </a:schemeClr>
          </a:solidFill>
          <a:latin typeface="+mn-lt"/>
          <a:ea typeface="+mn-ea"/>
          <a:cs typeface="+mn-cs"/>
        </a:defRPr>
      </a:lvl8pPr>
      <a:lvl9pPr marL="4689089" indent="-275829" algn="l" defTabSz="551658" rtl="0" eaLnBrk="1" latinLnBrk="0" hangingPunct="1">
        <a:spcBef>
          <a:spcPts val="1207"/>
        </a:spcBef>
        <a:spcAft>
          <a:spcPts val="0"/>
        </a:spcAft>
        <a:buClr>
          <a:schemeClr val="accent1"/>
        </a:buClr>
        <a:buSzPct val="80000"/>
        <a:buFont typeface="Wingdings 3" charset="2"/>
        <a:buChar char=""/>
        <a:defRPr sz="1448" kern="1200">
          <a:solidFill>
            <a:schemeClr val="tx1">
              <a:lumMod val="75000"/>
              <a:lumOff val="25000"/>
            </a:schemeClr>
          </a:solidFill>
          <a:latin typeface="+mn-lt"/>
          <a:ea typeface="+mn-ea"/>
          <a:cs typeface="+mn-cs"/>
        </a:defRPr>
      </a:lvl9pPr>
    </p:bodyStyle>
    <p:otherStyle>
      <a:defPPr>
        <a:defRPr lang="en-US"/>
      </a:defPPr>
      <a:lvl1pPr marL="0" algn="l" defTabSz="551658" rtl="0" eaLnBrk="1" latinLnBrk="0" hangingPunct="1">
        <a:defRPr sz="2172" kern="1200">
          <a:solidFill>
            <a:schemeClr val="tx1"/>
          </a:solidFill>
          <a:latin typeface="+mn-lt"/>
          <a:ea typeface="+mn-ea"/>
          <a:cs typeface="+mn-cs"/>
        </a:defRPr>
      </a:lvl1pPr>
      <a:lvl2pPr marL="551658" algn="l" defTabSz="551658" rtl="0" eaLnBrk="1" latinLnBrk="0" hangingPunct="1">
        <a:defRPr sz="2172" kern="1200">
          <a:solidFill>
            <a:schemeClr val="tx1"/>
          </a:solidFill>
          <a:latin typeface="+mn-lt"/>
          <a:ea typeface="+mn-ea"/>
          <a:cs typeface="+mn-cs"/>
        </a:defRPr>
      </a:lvl2pPr>
      <a:lvl3pPr marL="1103315" algn="l" defTabSz="551658" rtl="0" eaLnBrk="1" latinLnBrk="0" hangingPunct="1">
        <a:defRPr sz="2172" kern="1200">
          <a:solidFill>
            <a:schemeClr val="tx1"/>
          </a:solidFill>
          <a:latin typeface="+mn-lt"/>
          <a:ea typeface="+mn-ea"/>
          <a:cs typeface="+mn-cs"/>
        </a:defRPr>
      </a:lvl3pPr>
      <a:lvl4pPr marL="1654973" algn="l" defTabSz="551658" rtl="0" eaLnBrk="1" latinLnBrk="0" hangingPunct="1">
        <a:defRPr sz="2172" kern="1200">
          <a:solidFill>
            <a:schemeClr val="tx1"/>
          </a:solidFill>
          <a:latin typeface="+mn-lt"/>
          <a:ea typeface="+mn-ea"/>
          <a:cs typeface="+mn-cs"/>
        </a:defRPr>
      </a:lvl4pPr>
      <a:lvl5pPr marL="2206630" algn="l" defTabSz="551658" rtl="0" eaLnBrk="1" latinLnBrk="0" hangingPunct="1">
        <a:defRPr sz="2172" kern="1200">
          <a:solidFill>
            <a:schemeClr val="tx1"/>
          </a:solidFill>
          <a:latin typeface="+mn-lt"/>
          <a:ea typeface="+mn-ea"/>
          <a:cs typeface="+mn-cs"/>
        </a:defRPr>
      </a:lvl5pPr>
      <a:lvl6pPr marL="2758288" algn="l" defTabSz="551658" rtl="0" eaLnBrk="1" latinLnBrk="0" hangingPunct="1">
        <a:defRPr sz="2172" kern="1200">
          <a:solidFill>
            <a:schemeClr val="tx1"/>
          </a:solidFill>
          <a:latin typeface="+mn-lt"/>
          <a:ea typeface="+mn-ea"/>
          <a:cs typeface="+mn-cs"/>
        </a:defRPr>
      </a:lvl6pPr>
      <a:lvl7pPr marL="3309945" algn="l" defTabSz="551658" rtl="0" eaLnBrk="1" latinLnBrk="0" hangingPunct="1">
        <a:defRPr sz="2172" kern="1200">
          <a:solidFill>
            <a:schemeClr val="tx1"/>
          </a:solidFill>
          <a:latin typeface="+mn-lt"/>
          <a:ea typeface="+mn-ea"/>
          <a:cs typeface="+mn-cs"/>
        </a:defRPr>
      </a:lvl7pPr>
      <a:lvl8pPr marL="3861603" algn="l" defTabSz="551658" rtl="0" eaLnBrk="1" latinLnBrk="0" hangingPunct="1">
        <a:defRPr sz="2172" kern="1200">
          <a:solidFill>
            <a:schemeClr val="tx1"/>
          </a:solidFill>
          <a:latin typeface="+mn-lt"/>
          <a:ea typeface="+mn-ea"/>
          <a:cs typeface="+mn-cs"/>
        </a:defRPr>
      </a:lvl8pPr>
      <a:lvl9pPr marL="4413260" algn="l" defTabSz="551658" rtl="0" eaLnBrk="1" latinLnBrk="0" hangingPunct="1">
        <a:defRPr sz="217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4711363" cy="8299450"/>
          </a:xfrm>
          <a:prstGeom prst="rect">
            <a:avLst/>
          </a:prstGeom>
        </p:spPr>
      </p:pic>
      <p:sp>
        <p:nvSpPr>
          <p:cNvPr id="7" name="Title 1">
            <a:extLst>
              <a:ext uri="{FF2B5EF4-FFF2-40B4-BE49-F238E27FC236}">
                <a16:creationId xmlns:a16="http://schemas.microsoft.com/office/drawing/2014/main" id="{F226607D-5E02-18D9-6264-5F591C35414F}"/>
              </a:ext>
            </a:extLst>
          </p:cNvPr>
          <p:cNvSpPr txBox="1">
            <a:spLocks/>
          </p:cNvSpPr>
          <p:nvPr/>
        </p:nvSpPr>
        <p:spPr>
          <a:xfrm>
            <a:off x="1181100" y="4737450"/>
            <a:ext cx="12725400" cy="2164519"/>
          </a:xfrm>
          <a:prstGeom prst="rect">
            <a:avLst/>
          </a:prstGeom>
          <a:solidFill>
            <a:schemeClr val="accent1">
              <a:lumMod val="40000"/>
              <a:lumOff val="60000"/>
            </a:schemeClr>
          </a:solidFill>
        </p:spPr>
        <p:txBody>
          <a:bodyPr vert="horz" lIns="100136" tIns="50068" rIns="100136" bIns="50068" rtlCol="0" anchor="ctr">
            <a:noAutofit/>
          </a:bodyPr>
          <a:lstStyle>
            <a:lvl1pPr algn="ctr" defTabSz="1010503" rtl="0" eaLnBrk="1" latinLnBrk="0" hangingPunct="1">
              <a:lnSpc>
                <a:spcPct val="90000"/>
              </a:lnSpc>
              <a:spcBef>
                <a:spcPct val="0"/>
              </a:spcBef>
              <a:buNone/>
              <a:defRPr sz="6631" kern="1200">
                <a:solidFill>
                  <a:schemeClr val="tx1"/>
                </a:solidFill>
                <a:latin typeface="+mj-lt"/>
                <a:ea typeface="+mj-ea"/>
                <a:cs typeface="+mj-cs"/>
              </a:defRPr>
            </a:lvl1pPr>
          </a:lstStyle>
          <a:p>
            <a:r>
              <a:rPr lang="en-GB" sz="2000" b="1" dirty="0">
                <a:latin typeface="Times New Roman" panose="02020603050405020304" pitchFamily="18" charset="0"/>
                <a:cs typeface="Times New Roman" panose="02020603050405020304" pitchFamily="18" charset="0"/>
              </a:rPr>
              <a:t>ACFA7004</a:t>
            </a:r>
          </a:p>
          <a:p>
            <a:r>
              <a:rPr lang="en-GB" sz="2000" b="1" dirty="0">
                <a:latin typeface="Times New Roman" panose="02020603050405020304" pitchFamily="18" charset="0"/>
                <a:cs typeface="Times New Roman" panose="02020603050405020304" pitchFamily="18" charset="0"/>
              </a:rPr>
              <a:t>Research Methods and Professional Development</a:t>
            </a:r>
          </a:p>
          <a:p>
            <a:pPr algn="just"/>
            <a:endParaRPr lang="en-GB" sz="2000" b="1"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Topic- Managing Cybersecurity Projects: A Critical Analysis of Risk Management and Professional Ethics in Modern IT Environments</a:t>
            </a:r>
          </a:p>
          <a:p>
            <a:pPr algn="just"/>
            <a:endParaRPr lang="en-GB" sz="2000" b="1"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3"/>
          <a:stretch>
            <a:fillRect/>
          </a:stretch>
        </p:blipFill>
        <p:spPr>
          <a:xfrm>
            <a:off x="0" y="0"/>
            <a:ext cx="2083981" cy="954244"/>
          </a:xfrm>
          <a:prstGeom prst="rect">
            <a:avLst/>
          </a:prstGeom>
        </p:spPr>
      </p:pic>
      <p:sp>
        <p:nvSpPr>
          <p:cNvPr id="9" name="Rectangle 8"/>
          <p:cNvSpPr/>
          <p:nvPr/>
        </p:nvSpPr>
        <p:spPr>
          <a:xfrm>
            <a:off x="1041990" y="6853640"/>
            <a:ext cx="7353300" cy="1361270"/>
          </a:xfrm>
          <a:prstGeom prst="rect">
            <a:avLst/>
          </a:prstGeom>
        </p:spPr>
        <p:txBody>
          <a:bodyPr>
            <a:spAutoFit/>
          </a:bodyPr>
          <a:lstStyle/>
          <a:p>
            <a:pPr algn="just">
              <a:lnSpc>
                <a:spcPct val="150000"/>
              </a:lnSpc>
              <a:spcAft>
                <a:spcPts val="800"/>
              </a:spcAft>
            </a:pPr>
            <a:r>
              <a:rPr lang="en-GB" sz="1600" b="1" dirty="0">
                <a:solidFill>
                  <a:schemeClr val="bg1"/>
                </a:solidFill>
                <a:latin typeface="Times New Roman" panose="02020603050405020304" pitchFamily="18" charset="0"/>
                <a:ea typeface="Calibri" panose="020F0502020204030204" pitchFamily="34" charset="0"/>
                <a:cs typeface="Calibri" panose="020F0502020204030204" pitchFamily="34" charset="0"/>
              </a:rPr>
              <a:t>Submitted by-</a:t>
            </a:r>
            <a:endParaRPr lang="en-US" sz="1600" dirty="0">
              <a:solidFill>
                <a:schemeClr val="bg1"/>
              </a:solidFill>
              <a:latin typeface="Times New Roman" panose="02020603050405020304" pitchFamily="18" charset="0"/>
              <a:ea typeface="Calibri" panose="020F0502020204030204" pitchFamily="34" charset="0"/>
              <a:cs typeface="Calibri" panose="020F0502020204030204" pitchFamily="34" charset="0"/>
            </a:endParaRPr>
          </a:p>
          <a:p>
            <a:pPr algn="just">
              <a:lnSpc>
                <a:spcPct val="150000"/>
              </a:lnSpc>
              <a:spcAft>
                <a:spcPts val="800"/>
              </a:spcAft>
            </a:pPr>
            <a:r>
              <a:rPr lang="en-GB" sz="1600" dirty="0">
                <a:solidFill>
                  <a:schemeClr val="bg1"/>
                </a:solidFill>
                <a:latin typeface="Times New Roman" panose="02020603050405020304" pitchFamily="18" charset="0"/>
                <a:ea typeface="Calibri" panose="020F0502020204030204" pitchFamily="34" charset="0"/>
                <a:cs typeface="Calibri" panose="020F0502020204030204" pitchFamily="34" charset="0"/>
              </a:rPr>
              <a:t>Student Name- Ansh Italiya</a:t>
            </a:r>
            <a:endParaRPr lang="en-US" sz="1600" dirty="0">
              <a:solidFill>
                <a:schemeClr val="bg1"/>
              </a:solidFill>
              <a:latin typeface="Times New Roman" panose="02020603050405020304" pitchFamily="18" charset="0"/>
              <a:ea typeface="Calibri" panose="020F0502020204030204" pitchFamily="34" charset="0"/>
              <a:cs typeface="Calibri" panose="020F0502020204030204" pitchFamily="34" charset="0"/>
            </a:endParaRPr>
          </a:p>
          <a:p>
            <a:pPr algn="just">
              <a:lnSpc>
                <a:spcPct val="150000"/>
              </a:lnSpc>
              <a:spcAft>
                <a:spcPts val="800"/>
              </a:spcAft>
            </a:pPr>
            <a:r>
              <a:rPr lang="en-GB" sz="1600" dirty="0">
                <a:solidFill>
                  <a:schemeClr val="bg1"/>
                </a:solidFill>
                <a:latin typeface="Times New Roman" panose="02020603050405020304" pitchFamily="18" charset="0"/>
                <a:ea typeface="Calibri" panose="020F0502020204030204" pitchFamily="34" charset="0"/>
                <a:cs typeface="Calibri" panose="020F0502020204030204" pitchFamily="34" charset="0"/>
              </a:rPr>
              <a:t>Student ID- 2510659</a:t>
            </a:r>
            <a:endParaRPr lang="en-US" sz="1600" dirty="0">
              <a:solidFill>
                <a:schemeClr val="bg1"/>
              </a:solidFill>
              <a:latin typeface="Times New Roman" panose="02020603050405020304" pitchFamily="18"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35294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9627" y="473270"/>
            <a:ext cx="12088987" cy="766916"/>
          </a:xfrm>
        </p:spPr>
        <p:txBody>
          <a:bodyPr>
            <a:normAutofit/>
          </a:bodyPr>
          <a:lstStyle/>
          <a:p>
            <a:pPr algn="just"/>
            <a:r>
              <a:rPr lang="en-GB" sz="3200" dirty="0">
                <a:latin typeface="Times New Roman" panose="02020603050405020304" pitchFamily="18" charset="0"/>
                <a:cs typeface="Times New Roman" panose="02020603050405020304" pitchFamily="18" charset="0"/>
              </a:rPr>
              <a:t>Contents</a:t>
            </a:r>
          </a:p>
        </p:txBody>
      </p:sp>
      <p:sp>
        <p:nvSpPr>
          <p:cNvPr id="3" name="Content Placeholder 2"/>
          <p:cNvSpPr>
            <a:spLocks noGrp="1"/>
          </p:cNvSpPr>
          <p:nvPr>
            <p:ph idx="1"/>
          </p:nvPr>
        </p:nvSpPr>
        <p:spPr>
          <a:xfrm>
            <a:off x="749627" y="1604073"/>
            <a:ext cx="7962573" cy="5091304"/>
          </a:xfrm>
        </p:spPr>
        <p:txBody>
          <a:bodyPr>
            <a:normAutofit/>
          </a:bodyPr>
          <a:lstStyle/>
          <a:p>
            <a:r>
              <a:rPr lang="en-US" sz="2400" dirty="0">
                <a:solidFill>
                  <a:schemeClr val="tx1"/>
                </a:solidFill>
                <a:latin typeface="Times New Roman" panose="02020603050405020304" pitchFamily="18" charset="0"/>
                <a:cs typeface="Times New Roman" panose="02020603050405020304" pitchFamily="18" charset="0"/>
              </a:rPr>
              <a:t>Introduction</a:t>
            </a:r>
          </a:p>
          <a:p>
            <a:r>
              <a:rPr lang="en-US" sz="2400" dirty="0">
                <a:solidFill>
                  <a:schemeClr val="tx1"/>
                </a:solidFill>
                <a:latin typeface="Times New Roman" panose="02020603050405020304" pitchFamily="18" charset="0"/>
                <a:cs typeface="Times New Roman" panose="02020603050405020304" pitchFamily="18" charset="0"/>
              </a:rPr>
              <a:t>Background / Research Context Research is also presented in contexts</a:t>
            </a:r>
          </a:p>
          <a:p>
            <a:r>
              <a:rPr lang="en-US" sz="2400" dirty="0">
                <a:solidFill>
                  <a:schemeClr val="tx1"/>
                </a:solidFill>
                <a:latin typeface="Times New Roman" panose="02020603050405020304" pitchFamily="18" charset="0"/>
                <a:cs typeface="Times New Roman" panose="02020603050405020304" pitchFamily="18" charset="0"/>
              </a:rPr>
              <a:t>Research Problem (Literature Gap)</a:t>
            </a:r>
          </a:p>
          <a:p>
            <a:r>
              <a:rPr lang="en-US" sz="2400" dirty="0">
                <a:solidFill>
                  <a:schemeClr val="tx1"/>
                </a:solidFill>
                <a:latin typeface="Times New Roman" panose="02020603050405020304" pitchFamily="18" charset="0"/>
                <a:cs typeface="Times New Roman" panose="02020603050405020304" pitchFamily="18" charset="0"/>
              </a:rPr>
              <a:t>Research Aim and Objectives</a:t>
            </a:r>
          </a:p>
          <a:p>
            <a:r>
              <a:rPr lang="en-US" sz="2400" dirty="0">
                <a:solidFill>
                  <a:schemeClr val="tx1"/>
                </a:solidFill>
                <a:latin typeface="Times New Roman" panose="02020603050405020304" pitchFamily="18" charset="0"/>
                <a:cs typeface="Times New Roman" panose="02020603050405020304" pitchFamily="18" charset="0"/>
              </a:rPr>
              <a:t>Literature Review and Gap of the Research.</a:t>
            </a:r>
          </a:p>
          <a:p>
            <a:r>
              <a:rPr lang="en-US" sz="2400" dirty="0">
                <a:solidFill>
                  <a:schemeClr val="tx1"/>
                </a:solidFill>
                <a:latin typeface="Times New Roman" panose="02020603050405020304" pitchFamily="18" charset="0"/>
                <a:cs typeface="Times New Roman" panose="02020603050405020304" pitchFamily="18" charset="0"/>
              </a:rPr>
              <a:t>Research Methodology</a:t>
            </a:r>
          </a:p>
          <a:p>
            <a:r>
              <a:rPr lang="en-US" sz="2400" dirty="0">
                <a:solidFill>
                  <a:schemeClr val="tx1"/>
                </a:solidFill>
                <a:latin typeface="Times New Roman" panose="02020603050405020304" pitchFamily="18" charset="0"/>
                <a:cs typeface="Times New Roman" panose="02020603050405020304" pitchFamily="18" charset="0"/>
              </a:rPr>
              <a:t>Project Resources and Planning.</a:t>
            </a:r>
          </a:p>
          <a:p>
            <a:r>
              <a:rPr lang="en-US" sz="2400" dirty="0">
                <a:solidFill>
                  <a:schemeClr val="tx1"/>
                </a:solidFill>
                <a:latin typeface="Times New Roman" panose="02020603050405020304" pitchFamily="18" charset="0"/>
                <a:cs typeface="Times New Roman" panose="02020603050405020304" pitchFamily="18" charset="0"/>
              </a:rPr>
              <a:t>Project Impact and Limitations.</a:t>
            </a:r>
          </a:p>
          <a:p>
            <a:r>
              <a:rPr lang="en-US" sz="2400" dirty="0">
                <a:solidFill>
                  <a:schemeClr val="tx1"/>
                </a:solidFill>
                <a:latin typeface="Times New Roman" panose="02020603050405020304" pitchFamily="18" charset="0"/>
                <a:cs typeface="Times New Roman" panose="02020603050405020304" pitchFamily="18" charset="0"/>
              </a:rPr>
              <a:t>References</a:t>
            </a:r>
            <a:endParaRPr lang="en-GB" sz="24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915400" y="0"/>
            <a:ext cx="5795964" cy="8299450"/>
          </a:xfrm>
          <a:prstGeom prst="rect">
            <a:avLst/>
          </a:prstGeom>
        </p:spPr>
      </p:pic>
    </p:spTree>
    <p:extLst>
      <p:ext uri="{BB962C8B-B14F-4D97-AF65-F5344CB8AC3E}">
        <p14:creationId xmlns:p14="http://schemas.microsoft.com/office/powerpoint/2010/main" val="1705640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EAC9-C430-26F4-9297-EFA120E6118F}"/>
              </a:ext>
            </a:extLst>
          </p:cNvPr>
          <p:cNvSpPr>
            <a:spLocks noGrp="1"/>
          </p:cNvSpPr>
          <p:nvPr>
            <p:ph type="title"/>
          </p:nvPr>
        </p:nvSpPr>
        <p:spPr>
          <a:xfrm>
            <a:off x="952828" y="1079596"/>
            <a:ext cx="12088987" cy="884903"/>
          </a:xfrm>
        </p:spPr>
        <p:txBody>
          <a:bodyPr>
            <a:normAutofit/>
          </a:bodyPr>
          <a:lstStyle/>
          <a:p>
            <a:r>
              <a:rPr lang="en-GB" sz="3200" dirty="0">
                <a:latin typeface="Times New Roman" panose="02020603050405020304" pitchFamily="18" charset="0"/>
                <a:cs typeface="Times New Roman" panose="02020603050405020304" pitchFamily="18" charset="0"/>
              </a:rPr>
              <a:t>Introduction</a:t>
            </a:r>
          </a:p>
        </p:txBody>
      </p:sp>
      <p:sp>
        <p:nvSpPr>
          <p:cNvPr id="6" name="Rectangle 5"/>
          <p:cNvSpPr/>
          <p:nvPr/>
        </p:nvSpPr>
        <p:spPr>
          <a:xfrm>
            <a:off x="952828" y="2412341"/>
            <a:ext cx="6230025" cy="3508653"/>
          </a:xfrm>
          <a:prstGeom prst="rect">
            <a:avLst/>
          </a:prstGeom>
        </p:spPr>
        <p:txBody>
          <a:bodyPr wrap="square">
            <a:spAutoFit/>
          </a:bodyPr>
          <a:lstStyle/>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Cybersecurity project management is one of the key fields of study in current IT settings </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Digital infrastructure is critical to the organisations and data and system</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critical analysis of the role of risk management and ethical considerations in influencing the project management practises in cybersecurity is presented.</a:t>
            </a:r>
          </a:p>
        </p:txBody>
      </p:sp>
      <p:pic>
        <p:nvPicPr>
          <p:cNvPr id="3" name="Picture 2"/>
          <p:cNvPicPr>
            <a:picLocks noChangeAspect="1"/>
          </p:cNvPicPr>
          <p:nvPr/>
        </p:nvPicPr>
        <p:blipFill>
          <a:blip r:embed="rId3"/>
          <a:stretch>
            <a:fillRect/>
          </a:stretch>
        </p:blipFill>
        <p:spPr>
          <a:xfrm>
            <a:off x="7682540" y="0"/>
            <a:ext cx="6997575" cy="8299450"/>
          </a:xfrm>
          <a:prstGeom prst="rect">
            <a:avLst/>
          </a:prstGeom>
        </p:spPr>
      </p:pic>
      <p:sp>
        <p:nvSpPr>
          <p:cNvPr id="5" name="Rectangle 4"/>
          <p:cNvSpPr/>
          <p:nvPr/>
        </p:nvSpPr>
        <p:spPr>
          <a:xfrm>
            <a:off x="7682539" y="7553875"/>
            <a:ext cx="6997575" cy="369332"/>
          </a:xfrm>
          <a:prstGeom prst="rect">
            <a:avLst/>
          </a:prstGeom>
          <a:solidFill>
            <a:schemeClr val="accent1">
              <a:lumMod val="40000"/>
              <a:lumOff val="60000"/>
            </a:schemeClr>
          </a:solidFill>
        </p:spPr>
        <p:txBody>
          <a:bodyPr wrap="square">
            <a:spAutoFit/>
          </a:bodyPr>
          <a:lstStyle/>
          <a:p>
            <a:pPr algn="ctr"/>
            <a:r>
              <a:rPr lang="en-GB" dirty="0">
                <a:latin typeface="Times New Roman" panose="02020603050405020304" pitchFamily="18" charset="0"/>
                <a:cs typeface="Times New Roman" panose="02020603050405020304" pitchFamily="18" charset="0"/>
              </a:rPr>
              <a:t>Figure: Cybersecurity project management [8] </a:t>
            </a:r>
          </a:p>
        </p:txBody>
      </p:sp>
    </p:spTree>
    <p:extLst>
      <p:ext uri="{BB962C8B-B14F-4D97-AF65-F5344CB8AC3E}">
        <p14:creationId xmlns:p14="http://schemas.microsoft.com/office/powerpoint/2010/main" val="416342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7998030" y="0"/>
            <a:ext cx="6713333" cy="8299450"/>
          </a:xfrm>
          <a:prstGeom prst="rect">
            <a:avLst/>
          </a:prstGeom>
        </p:spPr>
      </p:pic>
      <p:sp>
        <p:nvSpPr>
          <p:cNvPr id="2" name="Title 1">
            <a:extLst>
              <a:ext uri="{FF2B5EF4-FFF2-40B4-BE49-F238E27FC236}">
                <a16:creationId xmlns:a16="http://schemas.microsoft.com/office/drawing/2014/main" id="{87424864-A315-81B0-32A3-67325875F4F9}"/>
              </a:ext>
            </a:extLst>
          </p:cNvPr>
          <p:cNvSpPr>
            <a:spLocks noGrp="1"/>
          </p:cNvSpPr>
          <p:nvPr>
            <p:ph type="title"/>
          </p:nvPr>
        </p:nvSpPr>
        <p:spPr>
          <a:xfrm>
            <a:off x="733998" y="404446"/>
            <a:ext cx="6655139" cy="1227221"/>
          </a:xfrm>
        </p:spPr>
        <p:txBody>
          <a:bodyPr>
            <a:normAutofit/>
          </a:bodyPr>
          <a:lstStyle/>
          <a:p>
            <a:pPr algn="just"/>
            <a:r>
              <a:rPr lang="en-GB" sz="3200" dirty="0">
                <a:latin typeface="Times New Roman" panose="02020603050405020304" pitchFamily="18" charset="0"/>
                <a:cs typeface="Times New Roman" panose="02020603050405020304" pitchFamily="18" charset="0"/>
              </a:rPr>
              <a:t>Background / Research Context Research is also presented in contexts.</a:t>
            </a:r>
            <a:endParaRPr lang="en-GB" sz="1100" dirty="0">
              <a:latin typeface="Times New Roman" panose="02020603050405020304" pitchFamily="18" charset="0"/>
              <a:cs typeface="Times New Roman" panose="02020603050405020304" pitchFamily="18" charset="0"/>
            </a:endParaRPr>
          </a:p>
        </p:txBody>
      </p:sp>
      <p:sp>
        <p:nvSpPr>
          <p:cNvPr id="6" name="Rectangle 5"/>
          <p:cNvSpPr/>
          <p:nvPr/>
        </p:nvSpPr>
        <p:spPr>
          <a:xfrm>
            <a:off x="733998" y="2287838"/>
            <a:ext cx="6655139" cy="3277820"/>
          </a:xfrm>
          <a:prstGeom prst="rect">
            <a:avLst/>
          </a:prstGeom>
        </p:spPr>
        <p:txBody>
          <a:bodyPr wrap="square">
            <a:spAutoFit/>
          </a:bodyPr>
          <a:lstStyle/>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Ransomware, data breach, and insider threats are only a few of the threats that are facing organisations and demand proactive and formal cybersecurity approaches [2].</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Project managers need to juggle between the technical security measures and the organisational objective, the budget limit and the expectation of the stakeholders.</a:t>
            </a:r>
          </a:p>
        </p:txBody>
      </p:sp>
      <p:sp>
        <p:nvSpPr>
          <p:cNvPr id="5" name="Rectangle 4"/>
          <p:cNvSpPr/>
          <p:nvPr/>
        </p:nvSpPr>
        <p:spPr>
          <a:xfrm>
            <a:off x="7998031" y="7699964"/>
            <a:ext cx="6713332" cy="370610"/>
          </a:xfrm>
          <a:prstGeom prst="rect">
            <a:avLst/>
          </a:prstGeom>
          <a:solidFill>
            <a:schemeClr val="accent1">
              <a:lumMod val="40000"/>
              <a:lumOff val="60000"/>
            </a:schemeClr>
          </a:solidFill>
        </p:spPr>
        <p:txBody>
          <a:bodyPr wrap="square">
            <a:spAutoFit/>
          </a:bodyPr>
          <a:lstStyle/>
          <a:p>
            <a:pPr algn="ctr"/>
            <a:r>
              <a:rPr lang="en-GB" dirty="0">
                <a:latin typeface="Times New Roman" panose="02020603050405020304" pitchFamily="18" charset="0"/>
                <a:cs typeface="Times New Roman" panose="02020603050405020304" pitchFamily="18" charset="0"/>
              </a:rPr>
              <a:t>Figure: Data breach </a:t>
            </a:r>
            <a:r>
              <a:rPr lang="en-GB" sz="1800" dirty="0">
                <a:latin typeface="Times New Roman" panose="02020603050405020304" pitchFamily="18" charset="0"/>
                <a:cs typeface="Times New Roman" panose="02020603050405020304" pitchFamily="18" charset="0"/>
              </a:rPr>
              <a:t>[10].</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6288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89060-11B9-93A4-DD79-13941CF33300}"/>
            </a:ext>
          </a:extLst>
        </p:cNvPr>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234554" y="0"/>
            <a:ext cx="7476809" cy="8299450"/>
          </a:xfrm>
          <a:prstGeom prst="rect">
            <a:avLst/>
          </a:prstGeom>
        </p:spPr>
      </p:pic>
      <p:sp>
        <p:nvSpPr>
          <p:cNvPr id="2" name="Title 1">
            <a:extLst>
              <a:ext uri="{FF2B5EF4-FFF2-40B4-BE49-F238E27FC236}">
                <a16:creationId xmlns:a16="http://schemas.microsoft.com/office/drawing/2014/main" id="{F1BF3A33-BE30-E097-F6EC-BC59E4CF56E8}"/>
              </a:ext>
            </a:extLst>
          </p:cNvPr>
          <p:cNvSpPr>
            <a:spLocks noGrp="1"/>
          </p:cNvSpPr>
          <p:nvPr>
            <p:ph type="title"/>
          </p:nvPr>
        </p:nvSpPr>
        <p:spPr>
          <a:xfrm>
            <a:off x="439483" y="304800"/>
            <a:ext cx="12088987" cy="1347537"/>
          </a:xfrm>
        </p:spPr>
        <p:txBody>
          <a:bodyPr anchor="t">
            <a:normAutofit/>
          </a:bodyPr>
          <a:lstStyle/>
          <a:p>
            <a:r>
              <a:rPr lang="en-GB" sz="3200" dirty="0">
                <a:latin typeface="Times New Roman" panose="02020603050405020304" pitchFamily="18" charset="0"/>
                <a:cs typeface="Times New Roman" panose="02020603050405020304" pitchFamily="18" charset="0"/>
              </a:rPr>
              <a:t>Research Problem (Literature Gap)</a:t>
            </a:r>
            <a:endParaRPr lang="en-GB" sz="1200" dirty="0">
              <a:latin typeface="Times New Roman" panose="02020603050405020304" pitchFamily="18" charset="0"/>
              <a:cs typeface="Times New Roman" panose="02020603050405020304" pitchFamily="18" charset="0"/>
            </a:endParaRPr>
          </a:p>
        </p:txBody>
      </p:sp>
      <p:sp>
        <p:nvSpPr>
          <p:cNvPr id="6" name="Rectangle 5"/>
          <p:cNvSpPr/>
          <p:nvPr/>
        </p:nvSpPr>
        <p:spPr>
          <a:xfrm>
            <a:off x="439483" y="2148755"/>
            <a:ext cx="6482706" cy="3508653"/>
          </a:xfrm>
          <a:prstGeom prst="rect">
            <a:avLst/>
          </a:prstGeom>
        </p:spPr>
        <p:txBody>
          <a:bodyPr wrap="square">
            <a:spAutoFit/>
          </a:bodyPr>
          <a:lstStyle/>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Risk management is a technical process that is often discussed in terms of threat identification</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can be said that numerous cybersecurity incidents are tied to weak ethical decision-making and irresponsibility [9].</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critical analysis of the integration of risk management and professional ethics in cybersecurity project management </a:t>
            </a:r>
          </a:p>
        </p:txBody>
      </p:sp>
      <p:sp>
        <p:nvSpPr>
          <p:cNvPr id="7" name="Rectangle 6"/>
          <p:cNvSpPr/>
          <p:nvPr/>
        </p:nvSpPr>
        <p:spPr>
          <a:xfrm>
            <a:off x="7234553" y="7671700"/>
            <a:ext cx="7476809" cy="369332"/>
          </a:xfrm>
          <a:prstGeom prst="rect">
            <a:avLst/>
          </a:prstGeom>
          <a:solidFill>
            <a:schemeClr val="accent1">
              <a:lumMod val="40000"/>
              <a:lumOff val="60000"/>
            </a:schemeClr>
          </a:solidFill>
          <a:ln>
            <a:solidFill>
              <a:schemeClr val="accent1"/>
            </a:solidFill>
          </a:ln>
        </p:spPr>
        <p:txBody>
          <a:bodyPr wrap="square">
            <a:spAutoFit/>
          </a:bodyPr>
          <a:lstStyle/>
          <a:p>
            <a:pPr algn="ctr"/>
            <a:r>
              <a:rPr lang="en-GB" dirty="0">
                <a:latin typeface="Times New Roman" panose="02020603050405020304" pitchFamily="18" charset="0"/>
                <a:ea typeface="Calibri" panose="020F0502020204030204" pitchFamily="34" charset="0"/>
              </a:rPr>
              <a:t>Figure: Risk management </a:t>
            </a:r>
            <a:r>
              <a:rPr lang="en-GB" sz="1800" dirty="0">
                <a:latin typeface="Times New Roman" panose="02020603050405020304" pitchFamily="18" charset="0"/>
                <a:cs typeface="Times New Roman" panose="02020603050405020304" pitchFamily="18" charset="0"/>
              </a:rPr>
              <a:t>[12].</a:t>
            </a:r>
            <a:r>
              <a:rPr lang="en-GB" dirty="0">
                <a:latin typeface="Times New Roman" panose="02020603050405020304" pitchFamily="18" charset="0"/>
                <a:ea typeface="Calibri" panose="020F0502020204030204" pitchFamily="34" charset="0"/>
              </a:rPr>
              <a:t> </a:t>
            </a:r>
            <a:endParaRPr lang="en-GB" dirty="0"/>
          </a:p>
        </p:txBody>
      </p:sp>
    </p:spTree>
    <p:extLst>
      <p:ext uri="{BB962C8B-B14F-4D97-AF65-F5344CB8AC3E}">
        <p14:creationId xmlns:p14="http://schemas.microsoft.com/office/powerpoint/2010/main" val="1592231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852976" y="0"/>
            <a:ext cx="5858387" cy="8299450"/>
          </a:xfrm>
          <a:prstGeom prst="rect">
            <a:avLst/>
          </a:prstGeom>
        </p:spPr>
      </p:pic>
      <p:sp>
        <p:nvSpPr>
          <p:cNvPr id="2" name="Title 1">
            <a:extLst>
              <a:ext uri="{FF2B5EF4-FFF2-40B4-BE49-F238E27FC236}">
                <a16:creationId xmlns:a16="http://schemas.microsoft.com/office/drawing/2014/main" id="{87424864-A315-81B0-32A3-67325875F4F9}"/>
              </a:ext>
            </a:extLst>
          </p:cNvPr>
          <p:cNvSpPr>
            <a:spLocks noGrp="1"/>
          </p:cNvSpPr>
          <p:nvPr>
            <p:ph type="title"/>
          </p:nvPr>
        </p:nvSpPr>
        <p:spPr>
          <a:xfrm>
            <a:off x="276798" y="328246"/>
            <a:ext cx="12088987" cy="1227221"/>
          </a:xfrm>
        </p:spPr>
        <p:txBody>
          <a:bodyPr>
            <a:normAutofit/>
          </a:bodyPr>
          <a:lstStyle/>
          <a:p>
            <a:r>
              <a:rPr lang="en-GB" sz="3200" dirty="0">
                <a:latin typeface="Times New Roman" panose="02020603050405020304" pitchFamily="18" charset="0"/>
                <a:cs typeface="Times New Roman" panose="02020603050405020304" pitchFamily="18" charset="0"/>
              </a:rPr>
              <a:t>Research Aim and Objectives</a:t>
            </a:r>
            <a:endParaRPr lang="en-GB" sz="2000" dirty="0">
              <a:latin typeface="Times New Roman" panose="02020603050405020304" pitchFamily="18" charset="0"/>
              <a:cs typeface="Times New Roman" panose="02020603050405020304" pitchFamily="18" charset="0"/>
            </a:endParaRPr>
          </a:p>
        </p:txBody>
      </p:sp>
      <p:sp>
        <p:nvSpPr>
          <p:cNvPr id="6" name="Rectangle 5"/>
          <p:cNvSpPr/>
          <p:nvPr/>
        </p:nvSpPr>
        <p:spPr>
          <a:xfrm>
            <a:off x="276798" y="969312"/>
            <a:ext cx="8140371" cy="3785652"/>
          </a:xfrm>
          <a:prstGeom prst="rect">
            <a:avLst/>
          </a:prstGeom>
        </p:spPr>
        <p:txBody>
          <a:bodyPr wrap="square">
            <a:spAutoFit/>
          </a:bodyPr>
          <a:lstStyle/>
          <a:p>
            <a:pPr algn="just">
              <a:spcAft>
                <a:spcPts val="1200"/>
              </a:spcAft>
            </a:pPr>
            <a:r>
              <a:rPr lang="en-GB" sz="2000" b="1" dirty="0">
                <a:latin typeface="Times New Roman" panose="02020603050405020304" pitchFamily="18" charset="0"/>
                <a:cs typeface="Times New Roman" panose="02020603050405020304" pitchFamily="18" charset="0"/>
              </a:rPr>
              <a:t>Aim</a:t>
            </a:r>
            <a:endParaRPr lang="en-GB" sz="2000" dirty="0">
              <a:latin typeface="Times New Roman" panose="02020603050405020304" pitchFamily="18" charset="0"/>
              <a:cs typeface="Times New Roman" panose="02020603050405020304" pitchFamily="18" charset="0"/>
            </a:endParaRPr>
          </a:p>
          <a:p>
            <a:pPr marL="285750" indent="-285750" algn="just">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purpose of this study is to critically examine how risk management and professional ethics are applicable in the management of cybersecurity projects </a:t>
            </a:r>
          </a:p>
          <a:p>
            <a:pPr algn="just">
              <a:spcAft>
                <a:spcPts val="1200"/>
              </a:spcAft>
            </a:pPr>
            <a:r>
              <a:rPr lang="en-GB" sz="2000" b="1" dirty="0">
                <a:latin typeface="Times New Roman" panose="02020603050405020304" pitchFamily="18" charset="0"/>
                <a:cs typeface="Times New Roman" panose="02020603050405020304" pitchFamily="18" charset="0"/>
              </a:rPr>
              <a:t>Objectives</a:t>
            </a:r>
            <a:endParaRPr lang="en-GB" sz="2000" dirty="0">
              <a:latin typeface="Times New Roman" panose="02020603050405020304" pitchFamily="18" charset="0"/>
              <a:cs typeface="Times New Roman" panose="02020603050405020304" pitchFamily="18" charset="0"/>
            </a:endParaRPr>
          </a:p>
          <a:p>
            <a:pPr marL="457200" indent="-457200" algn="just">
              <a:spcAft>
                <a:spcPts val="1200"/>
              </a:spcAft>
              <a:buFont typeface="+mj-lt"/>
              <a:buAutoNum type="arabicPeriod"/>
            </a:pPr>
            <a:r>
              <a:rPr lang="en-GB" sz="2000" dirty="0">
                <a:latin typeface="Times New Roman" panose="02020603050405020304" pitchFamily="18" charset="0"/>
                <a:cs typeface="Times New Roman" panose="02020603050405020304" pitchFamily="18" charset="0"/>
              </a:rPr>
              <a:t>To analyse the major risk management models </a:t>
            </a:r>
          </a:p>
          <a:p>
            <a:pPr marL="457200" indent="-457200" algn="just">
              <a:spcAft>
                <a:spcPts val="1200"/>
              </a:spcAft>
              <a:buFont typeface="+mj-lt"/>
              <a:buAutoNum type="arabicPeriod"/>
            </a:pPr>
            <a:r>
              <a:rPr lang="en-GB" sz="2000" dirty="0">
                <a:latin typeface="Times New Roman" panose="02020603050405020304" pitchFamily="18" charset="0"/>
                <a:cs typeface="Times New Roman" panose="02020603050405020304" pitchFamily="18" charset="0"/>
              </a:rPr>
              <a:t>To test the relevance of professional ethics in decision-making </a:t>
            </a:r>
          </a:p>
          <a:p>
            <a:pPr marL="457200" indent="-457200" algn="just">
              <a:spcAft>
                <a:spcPts val="1200"/>
              </a:spcAft>
              <a:buFont typeface="+mj-lt"/>
              <a:buAutoNum type="arabicPeriod"/>
            </a:pPr>
            <a:r>
              <a:rPr lang="en-GB" sz="2000" dirty="0">
                <a:latin typeface="Times New Roman" panose="02020603050405020304" pitchFamily="18" charset="0"/>
                <a:cs typeface="Times New Roman" panose="02020603050405020304" pitchFamily="18" charset="0"/>
              </a:rPr>
              <a:t>To detect the gaps between the risk management practises </a:t>
            </a:r>
          </a:p>
          <a:p>
            <a:pPr marL="457200" indent="-457200" algn="just">
              <a:spcAft>
                <a:spcPts val="1200"/>
              </a:spcAft>
              <a:buFont typeface="+mj-lt"/>
              <a:buAutoNum type="arabicPeriod"/>
            </a:pPr>
            <a:r>
              <a:rPr lang="en-GB" sz="2000" dirty="0">
                <a:latin typeface="Times New Roman" panose="02020603050405020304" pitchFamily="18" charset="0"/>
                <a:cs typeface="Times New Roman" panose="02020603050405020304" pitchFamily="18" charset="0"/>
              </a:rPr>
              <a:t>To recommend methods of applying ethics in project management </a:t>
            </a:r>
          </a:p>
        </p:txBody>
      </p:sp>
      <p:sp>
        <p:nvSpPr>
          <p:cNvPr id="4" name="Rectangle 3"/>
          <p:cNvSpPr/>
          <p:nvPr/>
        </p:nvSpPr>
        <p:spPr>
          <a:xfrm>
            <a:off x="8852975" y="7653130"/>
            <a:ext cx="5858387" cy="369332"/>
          </a:xfrm>
          <a:prstGeom prst="rect">
            <a:avLst/>
          </a:prstGeom>
          <a:solidFill>
            <a:schemeClr val="accent1">
              <a:lumMod val="40000"/>
              <a:lumOff val="60000"/>
            </a:schemeClr>
          </a:solidFill>
        </p:spPr>
        <p:txBody>
          <a:bodyPr wrap="square">
            <a:spAutoFit/>
          </a:bodyPr>
          <a:lstStyle/>
          <a:p>
            <a:pPr algn="ctr"/>
            <a:r>
              <a:rPr lang="en-GB" dirty="0">
                <a:latin typeface="Times New Roman" panose="02020603050405020304" pitchFamily="18" charset="0"/>
                <a:ea typeface="Calibri" panose="020F0502020204030204" pitchFamily="34" charset="0"/>
                <a:cs typeface="Times New Roman" panose="02020603050405020304" pitchFamily="18" charset="0"/>
              </a:rPr>
              <a:t>Figure: Aim </a:t>
            </a:r>
            <a:r>
              <a:rPr lang="en-GB" sz="1800" dirty="0">
                <a:latin typeface="Times New Roman" panose="02020603050405020304" pitchFamily="18" charset="0"/>
                <a:cs typeface="Times New Roman" panose="02020603050405020304" pitchFamily="18" charset="0"/>
              </a:rPr>
              <a:t>[7].</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2747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848600" y="0"/>
            <a:ext cx="6862763" cy="8299450"/>
          </a:xfrm>
          <a:prstGeom prst="rect">
            <a:avLst/>
          </a:prstGeom>
        </p:spPr>
      </p:pic>
      <p:sp>
        <p:nvSpPr>
          <p:cNvPr id="2" name="Title 1">
            <a:extLst>
              <a:ext uri="{FF2B5EF4-FFF2-40B4-BE49-F238E27FC236}">
                <a16:creationId xmlns:a16="http://schemas.microsoft.com/office/drawing/2014/main" id="{87424864-A315-81B0-32A3-67325875F4F9}"/>
              </a:ext>
            </a:extLst>
          </p:cNvPr>
          <p:cNvSpPr>
            <a:spLocks noGrp="1"/>
          </p:cNvSpPr>
          <p:nvPr>
            <p:ph type="title"/>
          </p:nvPr>
        </p:nvSpPr>
        <p:spPr>
          <a:xfrm>
            <a:off x="276798" y="328246"/>
            <a:ext cx="12088987" cy="1227221"/>
          </a:xfrm>
        </p:spPr>
        <p:txBody>
          <a:bodyPr>
            <a:normAutofit/>
          </a:bodyPr>
          <a:lstStyle/>
          <a:p>
            <a:r>
              <a:rPr lang="en-GB" sz="3200" dirty="0">
                <a:latin typeface="Times New Roman" panose="02020603050405020304" pitchFamily="18" charset="0"/>
                <a:cs typeface="Times New Roman" panose="02020603050405020304" pitchFamily="18" charset="0"/>
              </a:rPr>
              <a:t>Literature Review and Gap of the Research.</a:t>
            </a:r>
            <a:endParaRPr lang="en-GB" sz="1400" dirty="0">
              <a:latin typeface="Times New Roman" panose="02020603050405020304" pitchFamily="18" charset="0"/>
              <a:cs typeface="Times New Roman" panose="02020603050405020304" pitchFamily="18" charset="0"/>
            </a:endParaRPr>
          </a:p>
        </p:txBody>
      </p:sp>
      <p:sp>
        <p:nvSpPr>
          <p:cNvPr id="6" name="Rectangle 5"/>
          <p:cNvSpPr/>
          <p:nvPr/>
        </p:nvSpPr>
        <p:spPr>
          <a:xfrm>
            <a:off x="276799" y="1555467"/>
            <a:ext cx="7241602" cy="5309146"/>
          </a:xfrm>
          <a:prstGeom prst="rect">
            <a:avLst/>
          </a:prstGeom>
        </p:spPr>
        <p:txBody>
          <a:bodyPr wrap="square">
            <a:spAutoFit/>
          </a:bodyPr>
          <a:lstStyle/>
          <a:p>
            <a:pPr algn="just">
              <a:spcAft>
                <a:spcPts val="1800"/>
              </a:spcAft>
            </a:pPr>
            <a:r>
              <a:rPr lang="en-GB" sz="2400" b="1" dirty="0">
                <a:latin typeface="Times New Roman" panose="02020603050405020304" pitchFamily="18" charset="0"/>
                <a:cs typeface="Times New Roman" panose="02020603050405020304" pitchFamily="18" charset="0"/>
              </a:rPr>
              <a:t>Cybersecurity Projects Risk Management</a:t>
            </a:r>
            <a:r>
              <a:rPr lang="en-GB" sz="2400" dirty="0">
                <a:latin typeface="Times New Roman" panose="02020603050405020304" pitchFamily="18" charset="0"/>
                <a:cs typeface="Times New Roman" panose="02020603050405020304" pitchFamily="18" charset="0"/>
              </a:rPr>
              <a:t>.</a:t>
            </a:r>
          </a:p>
          <a:p>
            <a:pPr marL="342900" indent="-34290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ISO 27001 and NIST Cybersecurity Framework offer the systematised ways of risk management [11].</a:t>
            </a:r>
          </a:p>
          <a:p>
            <a:pPr algn="just">
              <a:spcAft>
                <a:spcPts val="1800"/>
              </a:spcAft>
            </a:pPr>
            <a:r>
              <a:rPr lang="en-GB" sz="2400" b="1" dirty="0">
                <a:latin typeface="Times New Roman" panose="02020603050405020304" pitchFamily="18" charset="0"/>
                <a:cs typeface="Times New Roman" panose="02020603050405020304" pitchFamily="18" charset="0"/>
              </a:rPr>
              <a:t>Cybersecurity Professional Ethics.</a:t>
            </a:r>
          </a:p>
          <a:p>
            <a:pPr marL="342900" indent="-34290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ethical standards of cybersecurity profession include the following points: confidentiality, integrity, accountability, and respect of privacy of the users. </a:t>
            </a:r>
          </a:p>
          <a:p>
            <a:pPr algn="just">
              <a:spcAft>
                <a:spcPts val="1800"/>
              </a:spcAft>
            </a:pPr>
            <a:r>
              <a:rPr lang="en-GB" sz="2400" b="1" dirty="0">
                <a:latin typeface="Times New Roman" panose="02020603050405020304" pitchFamily="18" charset="0"/>
                <a:cs typeface="Times New Roman" panose="02020603050405020304" pitchFamily="18" charset="0"/>
              </a:rPr>
              <a:t>Integration Gap</a:t>
            </a:r>
          </a:p>
          <a:p>
            <a:pPr marL="342900" indent="-34290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technical vulnerability as minimised by risk frameworks is usually accompanied by important ethical aspects </a:t>
            </a:r>
          </a:p>
        </p:txBody>
      </p:sp>
      <p:sp>
        <p:nvSpPr>
          <p:cNvPr id="4" name="Rectangle 3"/>
          <p:cNvSpPr/>
          <p:nvPr/>
        </p:nvSpPr>
        <p:spPr>
          <a:xfrm>
            <a:off x="7848601" y="7233944"/>
            <a:ext cx="6862762" cy="379430"/>
          </a:xfrm>
          <a:prstGeom prst="rect">
            <a:avLst/>
          </a:prstGeom>
          <a:solidFill>
            <a:schemeClr val="accent1">
              <a:lumMod val="40000"/>
              <a:lumOff val="60000"/>
            </a:schemeClr>
          </a:solidFill>
        </p:spPr>
        <p:txBody>
          <a:bodyPr wrap="square">
            <a:spAutoFit/>
          </a:bodyPr>
          <a:lstStyle/>
          <a:p>
            <a:r>
              <a:rPr lang="en-GB" dirty="0">
                <a:latin typeface="Times New Roman" panose="02020603050405020304" pitchFamily="18" charset="0"/>
                <a:ea typeface="Calibri" panose="020F0502020204030204" pitchFamily="34" charset="0"/>
              </a:rPr>
              <a:t>Figure: </a:t>
            </a:r>
            <a:r>
              <a:rPr lang="en-GB" dirty="0">
                <a:latin typeface="Times New Roman" panose="02020603050405020304" pitchFamily="18" charset="0"/>
                <a:cs typeface="Times New Roman" panose="02020603050405020304" pitchFamily="18" charset="0"/>
              </a:rPr>
              <a:t>Cybersecurity Projects Risk Management </a:t>
            </a:r>
            <a:r>
              <a:rPr lang="en-GB" sz="1800" dirty="0">
                <a:latin typeface="Times New Roman" panose="02020603050405020304" pitchFamily="18" charset="0"/>
                <a:cs typeface="Times New Roman" panose="02020603050405020304" pitchFamily="18" charset="0"/>
              </a:rPr>
              <a:t>[4].</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7575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6978594" y="0"/>
            <a:ext cx="7732770" cy="8299450"/>
          </a:xfrm>
          <a:prstGeom prst="rect">
            <a:avLst/>
          </a:prstGeom>
        </p:spPr>
      </p:pic>
      <p:sp>
        <p:nvSpPr>
          <p:cNvPr id="2" name="Title 1">
            <a:extLst>
              <a:ext uri="{FF2B5EF4-FFF2-40B4-BE49-F238E27FC236}">
                <a16:creationId xmlns:a16="http://schemas.microsoft.com/office/drawing/2014/main" id="{87424864-A315-81B0-32A3-67325875F4F9}"/>
              </a:ext>
            </a:extLst>
          </p:cNvPr>
          <p:cNvSpPr>
            <a:spLocks noGrp="1"/>
          </p:cNvSpPr>
          <p:nvPr>
            <p:ph type="title"/>
          </p:nvPr>
        </p:nvSpPr>
        <p:spPr>
          <a:xfrm>
            <a:off x="711201" y="328246"/>
            <a:ext cx="6807200" cy="1016021"/>
          </a:xfrm>
        </p:spPr>
        <p:txBody>
          <a:bodyPr>
            <a:normAutofit/>
          </a:bodyPr>
          <a:lstStyle/>
          <a:p>
            <a:r>
              <a:rPr lang="en-GB" sz="3200" dirty="0">
                <a:latin typeface="Times New Roman" panose="02020603050405020304" pitchFamily="18" charset="0"/>
                <a:cs typeface="Times New Roman" panose="02020603050405020304" pitchFamily="18" charset="0"/>
              </a:rPr>
              <a:t>Research Methodology</a:t>
            </a:r>
            <a:endParaRPr lang="en-GB" sz="1050" dirty="0">
              <a:latin typeface="Times New Roman" panose="02020603050405020304" pitchFamily="18" charset="0"/>
              <a:cs typeface="Times New Roman" panose="02020603050405020304" pitchFamily="18" charset="0"/>
            </a:endParaRPr>
          </a:p>
        </p:txBody>
      </p:sp>
      <p:sp>
        <p:nvSpPr>
          <p:cNvPr id="6" name="Rectangle 5"/>
          <p:cNvSpPr/>
          <p:nvPr/>
        </p:nvSpPr>
        <p:spPr>
          <a:xfrm>
            <a:off x="711201" y="1344267"/>
            <a:ext cx="5822510" cy="6140142"/>
          </a:xfrm>
          <a:prstGeom prst="rect">
            <a:avLst/>
          </a:prstGeom>
        </p:spPr>
        <p:txBody>
          <a:bodyPr wrap="square">
            <a:spAutoFit/>
          </a:bodyPr>
          <a:lstStyle/>
          <a:p>
            <a:pPr algn="just">
              <a:spcAft>
                <a:spcPts val="1800"/>
              </a:spcAft>
            </a:pPr>
            <a:r>
              <a:rPr lang="en-GB" sz="2400" dirty="0">
                <a:latin typeface="Times New Roman" panose="02020603050405020304" pitchFamily="18" charset="0"/>
                <a:cs typeface="Times New Roman" panose="02020603050405020304" pitchFamily="18" charset="0"/>
              </a:rPr>
              <a:t>The following is a section of Research Methodology composed according to the Research Onion model [6] as a structure. </a:t>
            </a:r>
          </a:p>
          <a:p>
            <a:pPr marL="342900" indent="-342900" algn="just">
              <a:spcAft>
                <a:spcPts val="1800"/>
              </a:spcAft>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Research Philosophy: </a:t>
            </a:r>
            <a:r>
              <a:rPr lang="en-GB" sz="2400" b="1" dirty="0" err="1">
                <a:latin typeface="Times New Roman" panose="02020603050405020304" pitchFamily="18" charset="0"/>
                <a:cs typeface="Times New Roman" panose="02020603050405020304" pitchFamily="18" charset="0"/>
              </a:rPr>
              <a:t>Interpretivism</a:t>
            </a:r>
            <a:endParaRPr lang="en-GB" sz="2400" b="1" dirty="0">
              <a:latin typeface="Times New Roman" panose="02020603050405020304" pitchFamily="18" charset="0"/>
              <a:cs typeface="Times New Roman" panose="02020603050405020304" pitchFamily="18" charset="0"/>
            </a:endParaRPr>
          </a:p>
          <a:p>
            <a:pPr marL="342900" indent="-342900" algn="just">
              <a:spcAft>
                <a:spcPts val="1800"/>
              </a:spcAft>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Research Approach: Inductive</a:t>
            </a:r>
          </a:p>
          <a:p>
            <a:pPr marL="342900" indent="-342900" algn="just">
              <a:spcAft>
                <a:spcPts val="1800"/>
              </a:spcAft>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Research Strategy: Qualitative Secondary Research</a:t>
            </a:r>
          </a:p>
          <a:p>
            <a:pPr marL="342900" indent="-342900" algn="just">
              <a:spcAft>
                <a:spcPts val="1800"/>
              </a:spcAft>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Research Choice: Mono-Method Qualitative</a:t>
            </a:r>
          </a:p>
          <a:p>
            <a:pPr marL="342900" indent="-342900" algn="just">
              <a:spcAft>
                <a:spcPts val="1800"/>
              </a:spcAft>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Time Horizon: Cross-Sectional</a:t>
            </a:r>
          </a:p>
          <a:p>
            <a:pPr marL="342900" indent="-342900" algn="just">
              <a:spcAft>
                <a:spcPts val="1800"/>
              </a:spcAft>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Data Collection and Analysis Techniques</a:t>
            </a:r>
          </a:p>
          <a:p>
            <a:pPr marL="342900" indent="-342900" algn="just">
              <a:spcAft>
                <a:spcPts val="1800"/>
              </a:spcAft>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Vindication of Methodological Choices.</a:t>
            </a:r>
          </a:p>
        </p:txBody>
      </p:sp>
      <p:sp>
        <p:nvSpPr>
          <p:cNvPr id="3" name="Rectangle 2"/>
          <p:cNvSpPr/>
          <p:nvPr/>
        </p:nvSpPr>
        <p:spPr>
          <a:xfrm>
            <a:off x="6978595" y="7653686"/>
            <a:ext cx="7732768" cy="400110"/>
          </a:xfrm>
          <a:prstGeom prst="rect">
            <a:avLst/>
          </a:prstGeom>
          <a:solidFill>
            <a:schemeClr val="accent1">
              <a:lumMod val="40000"/>
              <a:lumOff val="60000"/>
            </a:schemeClr>
          </a:solidFill>
        </p:spPr>
        <p:txBody>
          <a:bodyPr wrap="square">
            <a:spAutoFit/>
          </a:bodyPr>
          <a:lstStyle/>
          <a:p>
            <a:pPr algn="ctr"/>
            <a:r>
              <a:rPr lang="en-GB" sz="2000" dirty="0">
                <a:latin typeface="Times New Roman" panose="02020603050405020304" pitchFamily="18" charset="0"/>
                <a:cs typeface="Times New Roman" panose="02020603050405020304" pitchFamily="18" charset="0"/>
              </a:rPr>
              <a:t>Figure: Research Methodology [11].</a:t>
            </a:r>
            <a:endParaRPr lang="en-GB" sz="2000" dirty="0"/>
          </a:p>
        </p:txBody>
      </p:sp>
    </p:spTree>
    <p:extLst>
      <p:ext uri="{BB962C8B-B14F-4D97-AF65-F5344CB8AC3E}">
        <p14:creationId xmlns:p14="http://schemas.microsoft.com/office/powerpoint/2010/main" val="3131310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24864-A315-81B0-32A3-67325875F4F9}"/>
              </a:ext>
            </a:extLst>
          </p:cNvPr>
          <p:cNvSpPr>
            <a:spLocks noGrp="1"/>
          </p:cNvSpPr>
          <p:nvPr>
            <p:ph type="title"/>
          </p:nvPr>
        </p:nvSpPr>
        <p:spPr>
          <a:xfrm>
            <a:off x="711201" y="328246"/>
            <a:ext cx="6807200" cy="1016021"/>
          </a:xfrm>
        </p:spPr>
        <p:txBody>
          <a:bodyPr>
            <a:normAutofit/>
          </a:bodyPr>
          <a:lstStyle/>
          <a:p>
            <a:pPr algn="just"/>
            <a:r>
              <a:rPr lang="en-GB" sz="3200" dirty="0">
                <a:latin typeface="Times New Roman" panose="02020603050405020304" pitchFamily="18" charset="0"/>
                <a:cs typeface="Times New Roman" panose="02020603050405020304" pitchFamily="18" charset="0"/>
              </a:rPr>
              <a:t>Project Resources and Planning.</a:t>
            </a:r>
            <a:endParaRPr lang="en-GB" sz="700" dirty="0">
              <a:latin typeface="Times New Roman" panose="02020603050405020304" pitchFamily="18" charset="0"/>
              <a:cs typeface="Times New Roman" panose="02020603050405020304" pitchFamily="18" charset="0"/>
            </a:endParaRPr>
          </a:p>
        </p:txBody>
      </p:sp>
      <p:sp>
        <p:nvSpPr>
          <p:cNvPr id="6" name="Rectangle 5"/>
          <p:cNvSpPr/>
          <p:nvPr/>
        </p:nvSpPr>
        <p:spPr>
          <a:xfrm>
            <a:off x="711201" y="1344267"/>
            <a:ext cx="4978399" cy="4985980"/>
          </a:xfrm>
          <a:prstGeom prst="rect">
            <a:avLst/>
          </a:prstGeom>
        </p:spPr>
        <p:txBody>
          <a:bodyPr wrap="square">
            <a:spAutoFit/>
          </a:bodyPr>
          <a:lstStyle/>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cybersecurity project implementation can only be successful with proper project planning. </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most important resources are the academic databases like Google Scholar and the Science Direct, </a:t>
            </a:r>
            <a:r>
              <a:rPr lang="en-GB" sz="2400" dirty="0" err="1">
                <a:latin typeface="Times New Roman" panose="02020603050405020304" pitchFamily="18" charset="0"/>
                <a:cs typeface="Times New Roman" panose="02020603050405020304" pitchFamily="18" charset="0"/>
              </a:rPr>
              <a:t>NVivo</a:t>
            </a:r>
            <a:r>
              <a:rPr lang="en-GB" sz="2400" dirty="0">
                <a:latin typeface="Times New Roman" panose="02020603050405020304" pitchFamily="18" charset="0"/>
                <a:cs typeface="Times New Roman" panose="02020603050405020304" pitchFamily="18" charset="0"/>
              </a:rPr>
              <a:t> to analyse data and project management tools </a:t>
            </a:r>
          </a:p>
          <a:p>
            <a:pPr marL="285750" indent="-28575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Adequate planning will be done to see that the project is done within the stipulated time and quality.</a:t>
            </a:r>
          </a:p>
        </p:txBody>
      </p:sp>
      <p:pic>
        <p:nvPicPr>
          <p:cNvPr id="5" name="Picture 4"/>
          <p:cNvPicPr>
            <a:picLocks noChangeAspect="1"/>
          </p:cNvPicPr>
          <p:nvPr/>
        </p:nvPicPr>
        <p:blipFill>
          <a:blip r:embed="rId3"/>
          <a:stretch>
            <a:fillRect/>
          </a:stretch>
        </p:blipFill>
        <p:spPr>
          <a:xfrm>
            <a:off x="6273800" y="609600"/>
            <a:ext cx="8437563" cy="7689850"/>
          </a:xfrm>
          <a:prstGeom prst="rect">
            <a:avLst/>
          </a:prstGeom>
        </p:spPr>
      </p:pic>
      <p:sp>
        <p:nvSpPr>
          <p:cNvPr id="7" name="Rectangle 6"/>
          <p:cNvSpPr/>
          <p:nvPr/>
        </p:nvSpPr>
        <p:spPr>
          <a:xfrm>
            <a:off x="8658264" y="7930118"/>
            <a:ext cx="2076209"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cs typeface="Calibri" panose="020F0502020204030204" pitchFamily="34" charset="0"/>
              </a:rPr>
              <a:t>Figure: GANTT </a:t>
            </a:r>
            <a:r>
              <a:rPr lang="en-GB" dirty="0">
                <a:latin typeface="Times New Roman" panose="02020603050405020304" pitchFamily="18" charset="0"/>
                <a:ea typeface="Calibri" panose="020F0502020204030204" pitchFamily="34" charset="0"/>
                <a:cs typeface="Times New Roman" panose="02020603050405020304" pitchFamily="18" charset="0"/>
              </a:rPr>
              <a:t>[1</a:t>
            </a:r>
            <a:r>
              <a:rPr lang="en-GB" dirty="0">
                <a:latin typeface="Times New Roman" panose="02020603050405020304" pitchFamily="18" charset="0"/>
                <a:cs typeface="Times New Roman" panose="02020603050405020304" pitchFamily="18" charset="0"/>
              </a:rPr>
              <a:t>].</a:t>
            </a:r>
            <a:endParaRPr lang="en-GB" dirty="0"/>
          </a:p>
        </p:txBody>
      </p:sp>
      <p:sp>
        <p:nvSpPr>
          <p:cNvPr id="3" name="Rectangle 2"/>
          <p:cNvSpPr/>
          <p:nvPr/>
        </p:nvSpPr>
        <p:spPr>
          <a:xfrm>
            <a:off x="9242469" y="-2358"/>
            <a:ext cx="2092239" cy="661207"/>
          </a:xfrm>
          <a:prstGeom prst="rect">
            <a:avLst/>
          </a:prstGeom>
        </p:spPr>
        <p:txBody>
          <a:bodyPr wrap="none">
            <a:spAutoFit/>
          </a:bodyPr>
          <a:lstStyle/>
          <a:p>
            <a:pPr algn="ctr">
              <a:lnSpc>
                <a:spcPct val="150000"/>
              </a:lnSpc>
              <a:spcAft>
                <a:spcPts val="800"/>
              </a:spcAft>
            </a:pPr>
            <a:r>
              <a:rPr lang="en-GB" sz="2800" b="1" dirty="0">
                <a:latin typeface="Times New Roman" panose="02020603050405020304" pitchFamily="18" charset="0"/>
                <a:ea typeface="Calibri" panose="020F0502020204030204" pitchFamily="34" charset="0"/>
                <a:cs typeface="Calibri" panose="020F0502020204030204" pitchFamily="34" charset="0"/>
              </a:rPr>
              <a:t>Gantt Chart</a:t>
            </a:r>
            <a:endParaRPr lang="en-US" sz="2400" dirty="0">
              <a:effectLst/>
              <a:latin typeface="Times New Roman" panose="02020603050405020304" pitchFamily="18"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85526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24864-A315-81B0-32A3-67325875F4F9}"/>
              </a:ext>
            </a:extLst>
          </p:cNvPr>
          <p:cNvSpPr>
            <a:spLocks noGrp="1"/>
          </p:cNvSpPr>
          <p:nvPr>
            <p:ph type="title"/>
          </p:nvPr>
        </p:nvSpPr>
        <p:spPr>
          <a:xfrm>
            <a:off x="711201" y="328246"/>
            <a:ext cx="6807200" cy="1016021"/>
          </a:xfrm>
        </p:spPr>
        <p:txBody>
          <a:bodyPr>
            <a:normAutofit/>
          </a:bodyPr>
          <a:lstStyle/>
          <a:p>
            <a:pPr algn="just"/>
            <a:r>
              <a:rPr lang="en-GB" sz="3200" dirty="0">
                <a:latin typeface="Times New Roman" panose="02020603050405020304" pitchFamily="18" charset="0"/>
                <a:cs typeface="Times New Roman" panose="02020603050405020304" pitchFamily="18" charset="0"/>
              </a:rPr>
              <a:t>Project Impact and Limitations.</a:t>
            </a:r>
            <a:endParaRPr lang="en-GB" sz="400" dirty="0">
              <a:latin typeface="Times New Roman" panose="02020603050405020304" pitchFamily="18" charset="0"/>
              <a:cs typeface="Times New Roman" panose="02020603050405020304" pitchFamily="18" charset="0"/>
            </a:endParaRPr>
          </a:p>
        </p:txBody>
      </p:sp>
      <p:sp>
        <p:nvSpPr>
          <p:cNvPr id="6" name="Rectangle 5"/>
          <p:cNvSpPr/>
          <p:nvPr/>
        </p:nvSpPr>
        <p:spPr>
          <a:xfrm>
            <a:off x="711201" y="1344267"/>
            <a:ext cx="7340599" cy="5909310"/>
          </a:xfrm>
          <a:prstGeom prst="rect">
            <a:avLst/>
          </a:prstGeom>
        </p:spPr>
        <p:txBody>
          <a:bodyPr wrap="square">
            <a:spAutoFit/>
          </a:bodyPr>
          <a:lstStyle/>
          <a:p>
            <a:pPr algn="just">
              <a:spcAft>
                <a:spcPts val="1800"/>
              </a:spcAft>
            </a:pPr>
            <a:r>
              <a:rPr lang="en-GB" sz="2400" b="1" dirty="0">
                <a:latin typeface="Times New Roman" panose="02020603050405020304" pitchFamily="18" charset="0"/>
                <a:cs typeface="Times New Roman" panose="02020603050405020304" pitchFamily="18" charset="0"/>
              </a:rPr>
              <a:t>Impact</a:t>
            </a:r>
            <a:endParaRPr lang="en-GB" sz="2400" dirty="0">
              <a:latin typeface="Times New Roman" panose="02020603050405020304" pitchFamily="18" charset="0"/>
              <a:cs typeface="Times New Roman" panose="02020603050405020304" pitchFamily="18" charset="0"/>
            </a:endParaRPr>
          </a:p>
          <a:p>
            <a:pPr marL="342900" indent="-34290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study has added value to both the theoretical and practical areas of study </a:t>
            </a:r>
          </a:p>
          <a:p>
            <a:pPr marL="342900" indent="-34290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gives insights on how project managers should take more contributing approaches</a:t>
            </a:r>
          </a:p>
          <a:p>
            <a:pPr marL="342900" indent="-34290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results can also assist policy-makers and organisations in institute of ethical directive </a:t>
            </a:r>
          </a:p>
          <a:p>
            <a:pPr algn="just">
              <a:spcAft>
                <a:spcPts val="1800"/>
              </a:spcAft>
            </a:pPr>
            <a:r>
              <a:rPr lang="en-GB" sz="2400" b="1" dirty="0">
                <a:latin typeface="Times New Roman" panose="02020603050405020304" pitchFamily="18" charset="0"/>
                <a:cs typeface="Times New Roman" panose="02020603050405020304" pitchFamily="18" charset="0"/>
              </a:rPr>
              <a:t>Limitations</a:t>
            </a:r>
            <a:endParaRPr lang="en-GB" sz="2400" dirty="0">
              <a:latin typeface="Times New Roman" panose="02020603050405020304" pitchFamily="18" charset="0"/>
              <a:cs typeface="Times New Roman" panose="02020603050405020304" pitchFamily="18" charset="0"/>
            </a:endParaRPr>
          </a:p>
          <a:p>
            <a:pPr marL="342900" indent="-34290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research uses secondary data that could not enable the researcher to be able to capture real-time practises </a:t>
            </a:r>
          </a:p>
          <a:p>
            <a:pPr marL="342900" indent="-342900" algn="just">
              <a:spcAft>
                <a:spcPts val="1800"/>
              </a:spcAf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other limitation is placing emphasis on theoretical frameworks as opposed to empirical validation </a:t>
            </a:r>
          </a:p>
        </p:txBody>
      </p:sp>
      <p:pic>
        <p:nvPicPr>
          <p:cNvPr id="3" name="Picture 2"/>
          <p:cNvPicPr>
            <a:picLocks noChangeAspect="1"/>
          </p:cNvPicPr>
          <p:nvPr/>
        </p:nvPicPr>
        <p:blipFill>
          <a:blip r:embed="rId3"/>
          <a:stretch>
            <a:fillRect/>
          </a:stretch>
        </p:blipFill>
        <p:spPr>
          <a:xfrm>
            <a:off x="8324854" y="0"/>
            <a:ext cx="6386509" cy="8299450"/>
          </a:xfrm>
          <a:prstGeom prst="rect">
            <a:avLst/>
          </a:prstGeom>
        </p:spPr>
      </p:pic>
      <p:sp>
        <p:nvSpPr>
          <p:cNvPr id="4" name="Rectangle 3"/>
          <p:cNvSpPr/>
          <p:nvPr/>
        </p:nvSpPr>
        <p:spPr>
          <a:xfrm>
            <a:off x="9771299" y="7790970"/>
            <a:ext cx="2358338" cy="369332"/>
          </a:xfrm>
          <a:prstGeom prst="rect">
            <a:avLst/>
          </a:prstGeom>
        </p:spPr>
        <p:txBody>
          <a:bodyPr wrap="none">
            <a:spAutoFit/>
          </a:bodyPr>
          <a:lstStyle/>
          <a:p>
            <a:pPr algn="ctr"/>
            <a:r>
              <a:rPr lang="en-GB" dirty="0">
                <a:latin typeface="Times New Roman" panose="02020603050405020304" pitchFamily="18" charset="0"/>
                <a:ea typeface="Calibri" panose="020F0502020204030204" pitchFamily="34" charset="0"/>
                <a:cs typeface="Calibri" panose="020F0502020204030204" pitchFamily="34" charset="0"/>
              </a:rPr>
              <a:t>Figure: Limitations </a:t>
            </a:r>
            <a:r>
              <a:rPr lang="en-GB" dirty="0">
                <a:latin typeface="Times New Roman" panose="02020603050405020304" pitchFamily="18" charset="0"/>
                <a:ea typeface="Calibri" panose="020F0502020204030204" pitchFamily="34" charset="0"/>
                <a:cs typeface="Times New Roman" panose="02020603050405020304" pitchFamily="18" charset="0"/>
              </a:rPr>
              <a:t>[9</a:t>
            </a:r>
            <a:r>
              <a:rPr lang="en-GB" dirty="0">
                <a:latin typeface="Times New Roman" panose="02020603050405020304" pitchFamily="18" charset="0"/>
                <a:cs typeface="Times New Roman" panose="02020603050405020304" pitchFamily="18" charset="0"/>
              </a:rPr>
              <a:t>].</a:t>
            </a:r>
            <a:endParaRPr lang="en-GB" dirty="0"/>
          </a:p>
        </p:txBody>
      </p:sp>
    </p:spTree>
    <p:extLst>
      <p:ext uri="{BB962C8B-B14F-4D97-AF65-F5344CB8AC3E}">
        <p14:creationId xmlns:p14="http://schemas.microsoft.com/office/powerpoint/2010/main" val="3016857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546A2-2554-F926-1B65-9F52A7F88496}"/>
              </a:ext>
            </a:extLst>
          </p:cNvPr>
          <p:cNvSpPr>
            <a:spLocks noGrp="1"/>
          </p:cNvSpPr>
          <p:nvPr>
            <p:ph type="title"/>
          </p:nvPr>
        </p:nvSpPr>
        <p:spPr>
          <a:xfrm>
            <a:off x="365957" y="50800"/>
            <a:ext cx="12088987" cy="721895"/>
          </a:xfrm>
        </p:spPr>
        <p:txBody>
          <a:bodyPr>
            <a:normAutofit/>
          </a:bodyPr>
          <a:lstStyle/>
          <a:p>
            <a:pPr algn="ctr"/>
            <a:r>
              <a:rPr lang="en-GB" sz="3200" dirty="0">
                <a:latin typeface="Times New Roman" panose="02020603050405020304" pitchFamily="18" charset="0"/>
                <a:cs typeface="Times New Roman" panose="02020603050405020304" pitchFamily="18" charset="0"/>
              </a:rPr>
              <a:t>References</a:t>
            </a:r>
          </a:p>
        </p:txBody>
      </p:sp>
      <p:pic>
        <p:nvPicPr>
          <p:cNvPr id="3" name="Picture 2"/>
          <p:cNvPicPr>
            <a:picLocks noChangeAspect="1"/>
          </p:cNvPicPr>
          <p:nvPr/>
        </p:nvPicPr>
        <p:blipFill>
          <a:blip r:embed="rId3"/>
          <a:stretch>
            <a:fillRect/>
          </a:stretch>
        </p:blipFill>
        <p:spPr>
          <a:xfrm>
            <a:off x="11133852" y="-2"/>
            <a:ext cx="3577512" cy="8299451"/>
          </a:xfrm>
          <a:prstGeom prst="rect">
            <a:avLst/>
          </a:prstGeom>
        </p:spPr>
      </p:pic>
      <p:sp>
        <p:nvSpPr>
          <p:cNvPr id="4" name="Rectangle 3"/>
          <p:cNvSpPr/>
          <p:nvPr/>
        </p:nvSpPr>
        <p:spPr>
          <a:xfrm>
            <a:off x="11133853" y="7451446"/>
            <a:ext cx="3577511" cy="369332"/>
          </a:xfrm>
          <a:prstGeom prst="rect">
            <a:avLst/>
          </a:prstGeom>
          <a:solidFill>
            <a:schemeClr val="accent1">
              <a:lumMod val="40000"/>
              <a:lumOff val="60000"/>
            </a:schemeClr>
          </a:solidFill>
          <a:ln>
            <a:solidFill>
              <a:schemeClr val="accent1"/>
            </a:solidFill>
          </a:ln>
        </p:spPr>
        <p:txBody>
          <a:bodyPr wrap="square">
            <a:spAutoFit/>
          </a:bodyPr>
          <a:lstStyle/>
          <a:p>
            <a:pPr algn="ctr"/>
            <a:r>
              <a:rPr lang="en-GB" dirty="0">
                <a:latin typeface="Times New Roman" panose="02020603050405020304" pitchFamily="18" charset="0"/>
                <a:cs typeface="Times New Roman" panose="02020603050405020304" pitchFamily="18" charset="0"/>
              </a:rPr>
              <a:t>Figure: cybersecurity [5].</a:t>
            </a:r>
          </a:p>
        </p:txBody>
      </p:sp>
      <p:sp>
        <p:nvSpPr>
          <p:cNvPr id="7" name="TextBox 6">
            <a:extLst>
              <a:ext uri="{FF2B5EF4-FFF2-40B4-BE49-F238E27FC236}">
                <a16:creationId xmlns:a16="http://schemas.microsoft.com/office/drawing/2014/main" id="{48C07B6F-5C75-B757-AFBD-1F28BEB19374}"/>
              </a:ext>
            </a:extLst>
          </p:cNvPr>
          <p:cNvSpPr txBox="1"/>
          <p:nvPr/>
        </p:nvSpPr>
        <p:spPr>
          <a:xfrm>
            <a:off x="365956" y="673825"/>
            <a:ext cx="10676982" cy="6463308"/>
          </a:xfrm>
          <a:prstGeom prst="rect">
            <a:avLst/>
          </a:prstGeom>
          <a:noFill/>
        </p:spPr>
        <p:txBody>
          <a:bodyPr wrap="square">
            <a:spAutoFit/>
          </a:bodyPr>
          <a:lstStyle/>
          <a:p>
            <a:pPr algn="l"/>
            <a:r>
              <a:rPr lang="en-GB" b="0" i="0" dirty="0">
                <a:solidFill>
                  <a:srgbClr val="0F1115"/>
                </a:solidFill>
                <a:effectLst/>
                <a:latin typeface="quote-cjk-patch"/>
              </a:rPr>
              <a:t>[1] A. Ahmad, S. Maynard, and G. Shanks, "A case analysis of information systems and security incident responses," </a:t>
            </a:r>
            <a:r>
              <a:rPr lang="en-GB" b="0" i="1" dirty="0">
                <a:solidFill>
                  <a:srgbClr val="0F1115"/>
                </a:solidFill>
                <a:effectLst/>
                <a:latin typeface="quote-cjk-patch"/>
              </a:rPr>
              <a:t>International Journal of Information Management</a:t>
            </a:r>
            <a:r>
              <a:rPr lang="en-GB" b="0" i="0" dirty="0">
                <a:solidFill>
                  <a:srgbClr val="0F1115"/>
                </a:solidFill>
                <a:effectLst/>
                <a:latin typeface="quote-cjk-patch"/>
              </a:rPr>
              <a:t>, vol. 60, pp. 102-115, 2021.</a:t>
            </a:r>
          </a:p>
          <a:p>
            <a:pPr algn="l"/>
            <a:r>
              <a:rPr lang="en-GB" b="0" i="0" dirty="0">
                <a:solidFill>
                  <a:srgbClr val="0F1115"/>
                </a:solidFill>
                <a:effectLst/>
                <a:latin typeface="quote-cjk-patch"/>
              </a:rPr>
              <a:t>[2] M. Bada and J. R. C. Nurse, "Developing cybersecurity education and awareness programmes for small-and-medium enterprises (SMEs)," </a:t>
            </a:r>
            <a:r>
              <a:rPr lang="en-GB" b="0" i="1" dirty="0">
                <a:solidFill>
                  <a:srgbClr val="0F1115"/>
                </a:solidFill>
                <a:effectLst/>
                <a:latin typeface="quote-cjk-patch"/>
              </a:rPr>
              <a:t>Information &amp; Computer Security</a:t>
            </a:r>
            <a:r>
              <a:rPr lang="en-GB" b="0" i="0" dirty="0">
                <a:solidFill>
                  <a:srgbClr val="0F1115"/>
                </a:solidFill>
                <a:effectLst/>
                <a:latin typeface="quote-cjk-patch"/>
              </a:rPr>
              <a:t>, vol. 28, no. 4, pp. 573-589, 2020.</a:t>
            </a:r>
          </a:p>
          <a:p>
            <a:pPr algn="l"/>
            <a:r>
              <a:rPr lang="en-GB" b="0" i="0" dirty="0">
                <a:solidFill>
                  <a:srgbClr val="0F1115"/>
                </a:solidFill>
                <a:effectLst/>
                <a:latin typeface="quote-cjk-patch"/>
              </a:rPr>
              <a:t>[3] ENISA, </a:t>
            </a:r>
            <a:r>
              <a:rPr lang="en-GB" b="0" i="1" dirty="0">
                <a:solidFill>
                  <a:srgbClr val="0F1115"/>
                </a:solidFill>
                <a:effectLst/>
                <a:latin typeface="quote-cjk-patch"/>
              </a:rPr>
              <a:t>Cybersecurity Threat Landscape 2021</a:t>
            </a:r>
            <a:r>
              <a:rPr lang="en-GB" b="0" i="0" dirty="0">
                <a:solidFill>
                  <a:srgbClr val="0F1115"/>
                </a:solidFill>
                <a:effectLst/>
                <a:latin typeface="quote-cjk-patch"/>
              </a:rPr>
              <a:t>. European Union Agency for Cybersecurity, 2021.</a:t>
            </a:r>
          </a:p>
          <a:p>
            <a:pPr algn="l"/>
            <a:r>
              <a:rPr lang="en-GB" b="0" i="0" dirty="0">
                <a:solidFill>
                  <a:srgbClr val="0F1115"/>
                </a:solidFill>
                <a:effectLst/>
                <a:latin typeface="quote-cjk-patch"/>
              </a:rPr>
              <a:t>[4] L. </a:t>
            </a:r>
            <a:r>
              <a:rPr lang="en-GB" b="0" i="0" dirty="0" err="1">
                <a:solidFill>
                  <a:srgbClr val="0F1115"/>
                </a:solidFill>
                <a:effectLst/>
                <a:latin typeface="quote-cjk-patch"/>
              </a:rPr>
              <a:t>Floridi</a:t>
            </a:r>
            <a:r>
              <a:rPr lang="en-GB" b="0" i="0" dirty="0">
                <a:solidFill>
                  <a:srgbClr val="0F1115"/>
                </a:solidFill>
                <a:effectLst/>
                <a:latin typeface="quote-cjk-patch"/>
              </a:rPr>
              <a:t>, J. Cowls, T. King, and M. Taddeo, "How to design AI for social good: Seven essential factors," </a:t>
            </a:r>
            <a:r>
              <a:rPr lang="en-GB" b="0" i="1" dirty="0">
                <a:solidFill>
                  <a:srgbClr val="0F1115"/>
                </a:solidFill>
                <a:effectLst/>
                <a:latin typeface="quote-cjk-patch"/>
              </a:rPr>
              <a:t>Science and Engineering Ethics</a:t>
            </a:r>
            <a:r>
              <a:rPr lang="en-GB" b="0" i="0" dirty="0">
                <a:solidFill>
                  <a:srgbClr val="0F1115"/>
                </a:solidFill>
                <a:effectLst/>
                <a:latin typeface="quote-cjk-patch"/>
              </a:rPr>
              <a:t>, vol. 26, no. 3, pp. 1771-1796, 2020.</a:t>
            </a:r>
          </a:p>
          <a:p>
            <a:pPr algn="l"/>
            <a:r>
              <a:rPr lang="en-GB" b="0" i="0" dirty="0">
                <a:solidFill>
                  <a:srgbClr val="0F1115"/>
                </a:solidFill>
                <a:effectLst/>
                <a:latin typeface="quote-cjk-patch"/>
              </a:rPr>
              <a:t>[5] D. </a:t>
            </a:r>
            <a:r>
              <a:rPr lang="en-GB" b="0" i="0" dirty="0" err="1">
                <a:solidFill>
                  <a:srgbClr val="0F1115"/>
                </a:solidFill>
                <a:effectLst/>
                <a:latin typeface="quote-cjk-patch"/>
              </a:rPr>
              <a:t>Gotterbarn</a:t>
            </a:r>
            <a:r>
              <a:rPr lang="en-GB" b="0" i="0" dirty="0">
                <a:solidFill>
                  <a:srgbClr val="0F1115"/>
                </a:solidFill>
                <a:effectLst/>
                <a:latin typeface="quote-cjk-patch"/>
              </a:rPr>
              <a:t>, K. Miller, and S. Rogerson, </a:t>
            </a:r>
            <a:r>
              <a:rPr lang="en-GB" b="0" i="1" dirty="0">
                <a:solidFill>
                  <a:srgbClr val="0F1115"/>
                </a:solidFill>
                <a:effectLst/>
                <a:latin typeface="quote-cjk-patch"/>
              </a:rPr>
              <a:t>Software Engineering Ethics and Professional Practices</a:t>
            </a:r>
            <a:r>
              <a:rPr lang="en-GB" b="0" i="0" dirty="0">
                <a:solidFill>
                  <a:srgbClr val="0F1115"/>
                </a:solidFill>
                <a:effectLst/>
                <a:latin typeface="quote-cjk-patch"/>
              </a:rPr>
              <a:t>. New York, NY, USA: ACM Press, 2021.</a:t>
            </a:r>
          </a:p>
          <a:p>
            <a:pPr algn="l"/>
            <a:r>
              <a:rPr lang="en-GB" b="0" i="0" dirty="0">
                <a:solidFill>
                  <a:srgbClr val="0F1115"/>
                </a:solidFill>
                <a:effectLst/>
                <a:latin typeface="quote-cjk-patch"/>
              </a:rPr>
              <a:t>[6] ISO, *ISO/IEC 27001 Information Security Management*. International Organization for Standardization, 2022.</a:t>
            </a:r>
          </a:p>
          <a:p>
            <a:pPr algn="l"/>
            <a:r>
              <a:rPr lang="en-GB" b="0" i="0" dirty="0">
                <a:solidFill>
                  <a:srgbClr val="0F1115"/>
                </a:solidFill>
                <a:effectLst/>
                <a:latin typeface="quote-cjk-patch"/>
              </a:rPr>
              <a:t>[7] N. </a:t>
            </a:r>
            <a:r>
              <a:rPr lang="en-GB" b="0" i="0" dirty="0" err="1">
                <a:solidFill>
                  <a:srgbClr val="0F1115"/>
                </a:solidFill>
                <a:effectLst/>
                <a:latin typeface="quote-cjk-patch"/>
              </a:rPr>
              <a:t>Kshetri</a:t>
            </a:r>
            <a:r>
              <a:rPr lang="en-GB" b="0" i="0" dirty="0">
                <a:solidFill>
                  <a:srgbClr val="0F1115"/>
                </a:solidFill>
                <a:effectLst/>
                <a:latin typeface="quote-cjk-patch"/>
              </a:rPr>
              <a:t>, "Cybersecurity management: An organizational perspective," </a:t>
            </a:r>
            <a:r>
              <a:rPr lang="en-GB" b="0" i="1" dirty="0">
                <a:solidFill>
                  <a:srgbClr val="0F1115"/>
                </a:solidFill>
                <a:effectLst/>
                <a:latin typeface="quote-cjk-patch"/>
              </a:rPr>
              <a:t>IT Professional</a:t>
            </a:r>
            <a:r>
              <a:rPr lang="en-GB" b="0" i="0" dirty="0">
                <a:solidFill>
                  <a:srgbClr val="0F1115"/>
                </a:solidFill>
                <a:effectLst/>
                <a:latin typeface="quote-cjk-patch"/>
              </a:rPr>
              <a:t>, vol. 23, no. 2, pp. 7-12, 2021.</a:t>
            </a:r>
          </a:p>
          <a:p>
            <a:pPr algn="l"/>
            <a:r>
              <a:rPr lang="en-GB" b="0" i="0" dirty="0">
                <a:solidFill>
                  <a:srgbClr val="0F1115"/>
                </a:solidFill>
                <a:effectLst/>
                <a:latin typeface="quote-cjk-patch"/>
              </a:rPr>
              <a:t>[8] NIST, </a:t>
            </a:r>
            <a:r>
              <a:rPr lang="en-GB" b="0" i="1" dirty="0">
                <a:solidFill>
                  <a:srgbClr val="0F1115"/>
                </a:solidFill>
                <a:effectLst/>
                <a:latin typeface="quote-cjk-patch"/>
              </a:rPr>
              <a:t>Framework for Improving Critical Infrastructure Cybersecurity</a:t>
            </a:r>
            <a:r>
              <a:rPr lang="en-GB" b="0" i="0" dirty="0">
                <a:solidFill>
                  <a:srgbClr val="0F1115"/>
                </a:solidFill>
                <a:effectLst/>
                <a:latin typeface="quote-cjk-patch"/>
              </a:rPr>
              <a:t>. National Institute of Standards and Technology, 2020.</a:t>
            </a:r>
          </a:p>
          <a:p>
            <a:pPr algn="l"/>
            <a:r>
              <a:rPr lang="en-GB" b="0" i="0" dirty="0">
                <a:solidFill>
                  <a:srgbClr val="0F1115"/>
                </a:solidFill>
                <a:effectLst/>
                <a:latin typeface="quote-cjk-patch"/>
              </a:rPr>
              <a:t>[9] M. Saunders, P. Lewis, and A. Thornhill, </a:t>
            </a:r>
            <a:r>
              <a:rPr lang="en-GB" b="0" i="1" dirty="0">
                <a:solidFill>
                  <a:srgbClr val="0F1115"/>
                </a:solidFill>
                <a:effectLst/>
                <a:latin typeface="quote-cjk-patch"/>
              </a:rPr>
              <a:t>Research Methods for Business Students</a:t>
            </a:r>
            <a:r>
              <a:rPr lang="en-GB" b="0" i="0" dirty="0">
                <a:solidFill>
                  <a:srgbClr val="0F1115"/>
                </a:solidFill>
                <a:effectLst/>
                <a:latin typeface="quote-cjk-patch"/>
              </a:rPr>
              <a:t>, 9th ed. Harlow, UK: Pearson, 2023.</a:t>
            </a:r>
          </a:p>
          <a:p>
            <a:pPr algn="l"/>
            <a:r>
              <a:rPr lang="en-GB" b="0" i="0" dirty="0">
                <a:solidFill>
                  <a:srgbClr val="0F1115"/>
                </a:solidFill>
                <a:effectLst/>
                <a:latin typeface="quote-cjk-patch"/>
              </a:rPr>
              <a:t>[10] R. Sharma, A. Gupta, and S. Acharya, "Cybersecurity risk management: A review of literature," </a:t>
            </a:r>
            <a:r>
              <a:rPr lang="en-GB" b="0" i="1" dirty="0">
                <a:solidFill>
                  <a:srgbClr val="0F1115"/>
                </a:solidFill>
                <a:effectLst/>
                <a:latin typeface="quote-cjk-patch"/>
              </a:rPr>
              <a:t>Journal of Cybersecurity Technology</a:t>
            </a:r>
            <a:r>
              <a:rPr lang="en-GB" b="0" i="0" dirty="0">
                <a:solidFill>
                  <a:srgbClr val="0F1115"/>
                </a:solidFill>
                <a:effectLst/>
                <a:latin typeface="quote-cjk-patch"/>
              </a:rPr>
              <a:t>, vol. 6, no. 2, pp. 85-102, 2022.</a:t>
            </a:r>
          </a:p>
          <a:p>
            <a:pPr algn="l"/>
            <a:r>
              <a:rPr lang="en-GB" b="0" i="0" dirty="0">
                <a:solidFill>
                  <a:srgbClr val="0F1115"/>
                </a:solidFill>
                <a:effectLst/>
                <a:latin typeface="quote-cjk-patch"/>
              </a:rPr>
              <a:t>[11] M. Taddeo and L. </a:t>
            </a:r>
            <a:r>
              <a:rPr lang="en-GB" b="0" i="0" dirty="0" err="1">
                <a:solidFill>
                  <a:srgbClr val="0F1115"/>
                </a:solidFill>
                <a:effectLst/>
                <a:latin typeface="quote-cjk-patch"/>
              </a:rPr>
              <a:t>Floridi</a:t>
            </a:r>
            <a:r>
              <a:rPr lang="en-GB" b="0" i="0" dirty="0">
                <a:solidFill>
                  <a:srgbClr val="0F1115"/>
                </a:solidFill>
                <a:effectLst/>
                <a:latin typeface="quote-cjk-patch"/>
              </a:rPr>
              <a:t>, "Cybersecurity and ethics," </a:t>
            </a:r>
            <a:r>
              <a:rPr lang="en-GB" b="0" i="1" dirty="0">
                <a:solidFill>
                  <a:srgbClr val="0F1115"/>
                </a:solidFill>
                <a:effectLst/>
                <a:latin typeface="quote-cjk-patch"/>
              </a:rPr>
              <a:t>Philosophy &amp; Technology</a:t>
            </a:r>
            <a:r>
              <a:rPr lang="en-GB" b="0" i="0" dirty="0">
                <a:solidFill>
                  <a:srgbClr val="0F1115"/>
                </a:solidFill>
                <a:effectLst/>
                <a:latin typeface="quote-cjk-patch"/>
              </a:rPr>
              <a:t>, vol. 34, no. 4, pp. 1501-1511, 2021.</a:t>
            </a:r>
          </a:p>
          <a:p>
            <a:pPr algn="l"/>
            <a:r>
              <a:rPr lang="en-GB" b="0" i="0" dirty="0">
                <a:solidFill>
                  <a:srgbClr val="0F1115"/>
                </a:solidFill>
                <a:effectLst/>
                <a:latin typeface="quote-cjk-patch"/>
              </a:rPr>
              <a:t>[12] R. Von </a:t>
            </a:r>
            <a:r>
              <a:rPr lang="en-GB" b="0" i="0" dirty="0" err="1">
                <a:solidFill>
                  <a:srgbClr val="0F1115"/>
                </a:solidFill>
                <a:effectLst/>
                <a:latin typeface="quote-cjk-patch"/>
              </a:rPr>
              <a:t>Solms</a:t>
            </a:r>
            <a:r>
              <a:rPr lang="en-GB" b="0" i="0" dirty="0">
                <a:solidFill>
                  <a:srgbClr val="0F1115"/>
                </a:solidFill>
                <a:effectLst/>
                <a:latin typeface="quote-cjk-patch"/>
              </a:rPr>
              <a:t> and J. Van Niekerk, "From information security to cybersecurity," </a:t>
            </a:r>
            <a:r>
              <a:rPr lang="en-GB" b="0" i="1" dirty="0">
                <a:solidFill>
                  <a:srgbClr val="0F1115"/>
                </a:solidFill>
                <a:effectLst/>
                <a:latin typeface="quote-cjk-patch"/>
              </a:rPr>
              <a:t>Computers &amp; Security</a:t>
            </a:r>
            <a:r>
              <a:rPr lang="en-GB" b="0" i="0" dirty="0">
                <a:solidFill>
                  <a:srgbClr val="0F1115"/>
                </a:solidFill>
                <a:effectLst/>
                <a:latin typeface="quote-cjk-patch"/>
              </a:rPr>
              <a:t>, vol. 38, pp. 97-102, 2020.</a:t>
            </a:r>
          </a:p>
        </p:txBody>
      </p:sp>
    </p:spTree>
    <p:extLst>
      <p:ext uri="{BB962C8B-B14F-4D97-AF65-F5344CB8AC3E}">
        <p14:creationId xmlns:p14="http://schemas.microsoft.com/office/powerpoint/2010/main" val="121115505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693</TotalTime>
  <Words>3787</Words>
  <Application>Microsoft Office PowerPoint</Application>
  <PresentationFormat>Custom</PresentationFormat>
  <Paragraphs>207</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quote-cjk-patch</vt:lpstr>
      <vt:lpstr>Times New Roman</vt:lpstr>
      <vt:lpstr>Trebuchet MS</vt:lpstr>
      <vt:lpstr>Wingdings 3</vt:lpstr>
      <vt:lpstr>Facet</vt:lpstr>
      <vt:lpstr>PowerPoint Presentation</vt:lpstr>
      <vt:lpstr>Contents</vt:lpstr>
      <vt:lpstr>Introduction</vt:lpstr>
      <vt:lpstr>Background / Research Context Research is also presented in contexts.</vt:lpstr>
      <vt:lpstr>Research Problem (Literature Gap)</vt:lpstr>
      <vt:lpstr>Research Aim and Objectives</vt:lpstr>
      <vt:lpstr>Literature Review and Gap of the Research.</vt:lpstr>
      <vt:lpstr>Research Methodology</vt:lpstr>
      <vt:lpstr>Project Resources and Planning.</vt:lpstr>
      <vt:lpstr>Project Impact and Limitations.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Assessment (Group Presentation)</dc:title>
  <dc:creator>y</dc:creator>
  <cp:lastModifiedBy>ansh italiya</cp:lastModifiedBy>
  <cp:revision>55</cp:revision>
  <dcterms:created xsi:type="dcterms:W3CDTF">2025-03-23T10:00:19Z</dcterms:created>
  <dcterms:modified xsi:type="dcterms:W3CDTF">2026-04-20T08:56:47Z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413428</vt:lpwstr>
  </property>
  <property fmtid="{D5CDD505-2E9C-101B-9397-08002B2CF9AE}" pid="3" name="NXPowerLiteSettings">
    <vt:lpwstr>F70005D002A000</vt:lpwstr>
  </property>
  <property fmtid="{D5CDD505-2E9C-101B-9397-08002B2CF9AE}" pid="4" name="NXPowerLiteVersion">
    <vt:lpwstr>D10.3.1</vt:lpwstr>
  </property>
</Properties>
</file>