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xlsm" ContentType="application/vnd.ms-excel.sheet.macroEnabled.12"/>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notesMasterIdLst>
    <p:notesMasterId r:id="rId29"/>
  </p:notesMasterIdLst>
  <p:handoutMasterIdLst>
    <p:handoutMasterId r:id="rId30"/>
  </p:handoutMasterIdLst>
  <p:sldIdLst>
    <p:sldId id="261" r:id="rId2"/>
    <p:sldId id="341" r:id="rId3"/>
    <p:sldId id="262" r:id="rId4"/>
    <p:sldId id="275" r:id="rId5"/>
    <p:sldId id="288" r:id="rId6"/>
    <p:sldId id="277" r:id="rId7"/>
    <p:sldId id="276" r:id="rId8"/>
    <p:sldId id="263" r:id="rId9"/>
    <p:sldId id="264" r:id="rId10"/>
    <p:sldId id="266" r:id="rId11"/>
    <p:sldId id="267" r:id="rId12"/>
    <p:sldId id="268" r:id="rId13"/>
    <p:sldId id="265" r:id="rId14"/>
    <p:sldId id="281" r:id="rId15"/>
    <p:sldId id="269" r:id="rId16"/>
    <p:sldId id="270" r:id="rId17"/>
    <p:sldId id="271" r:id="rId18"/>
    <p:sldId id="272" r:id="rId19"/>
    <p:sldId id="273" r:id="rId20"/>
    <p:sldId id="274" r:id="rId21"/>
    <p:sldId id="289" r:id="rId22"/>
    <p:sldId id="282" r:id="rId23"/>
    <p:sldId id="284" r:id="rId24"/>
    <p:sldId id="286" r:id="rId25"/>
    <p:sldId id="285" r:id="rId26"/>
    <p:sldId id="279" r:id="rId27"/>
    <p:sldId id="280" r:id="rId2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27F292-8963-081B-847E-6E5D0F85196C}" v="218" dt="2024-02-09T08:44:45.6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9" d="100"/>
          <a:sy n="99" d="100"/>
        </p:scale>
        <p:origin x="555" y="5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Macro-Enabled_Worksheet.xlsm"/><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66666666666667"/>
          <c:y val="0.19843342036553499"/>
          <c:w val="0.47070707070707102"/>
          <c:h val="0.60835509138381205"/>
        </c:manualLayout>
      </c:layout>
      <c:pieChart>
        <c:varyColors val="0"/>
        <c:ser>
          <c:idx val="0"/>
          <c:order val="0"/>
          <c:tx>
            <c:strRef>
              <c:f>Sheet1!$A$2</c:f>
              <c:strCache>
                <c:ptCount val="1"/>
                <c:pt idx="0">
                  <c:v>East</c:v>
                </c:pt>
              </c:strCache>
            </c:strRef>
          </c:tx>
          <c:spPr>
            <a:solidFill>
              <a:srgbClr val="63AAFE"/>
            </a:solidFill>
            <a:ln w="10698">
              <a:solidFill>
                <a:srgbClr val="FFFFFF"/>
              </a:solidFill>
              <a:prstDash val="solid"/>
            </a:ln>
          </c:spPr>
          <c:dLbls>
            <c:dLbl>
              <c:idx val="0"/>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A6-A047-922B-4F60AC920C8C}"/>
                </c:ext>
              </c:extLst>
            </c:dLbl>
            <c:dLbl>
              <c:idx val="1"/>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AA6-A047-922B-4F60AC920C8C}"/>
                </c:ext>
              </c:extLst>
            </c:dLbl>
            <c:dLbl>
              <c:idx val="2"/>
              <c:layout>
                <c:manualLayout>
                  <c:x val="0.12491217742817801"/>
                  <c:y val="-0.120929485865166"/>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AA6-A047-922B-4F60AC920C8C}"/>
                </c:ext>
              </c:extLst>
            </c:dLbl>
            <c:dLbl>
              <c:idx val="3"/>
              <c:layout>
                <c:manualLayout>
                  <c:x val="0.131913389706421"/>
                  <c:y val="-9.01049791714085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AA6-A047-922B-4F60AC920C8C}"/>
                </c:ext>
              </c:extLst>
            </c:dLbl>
            <c:dLbl>
              <c:idx val="4"/>
              <c:layout>
                <c:manualLayout>
                  <c:x val="0.161631650277621"/>
                  <c:y val="-5.7861473502050301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AA6-A047-922B-4F60AC920C8C}"/>
                </c:ext>
              </c:extLst>
            </c:dLbl>
            <c:dLbl>
              <c:idx val="5"/>
              <c:layout>
                <c:manualLayout>
                  <c:x val="0.132403618814633"/>
                  <c:y val="-4.30429908832759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AA6-A047-922B-4F60AC920C8C}"/>
                </c:ext>
              </c:extLst>
            </c:dLbl>
            <c:dLbl>
              <c:idx val="6"/>
              <c:layout>
                <c:manualLayout>
                  <c:x val="0.16331421639934299"/>
                  <c:y val="-3.3011935307645799E-3"/>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A6-A047-922B-4F60AC920C8C}"/>
                </c:ext>
              </c:extLst>
            </c:dLbl>
            <c:dLbl>
              <c:idx val="7"/>
              <c:layout>
                <c:manualLayout>
                  <c:x val="0.14868596192896"/>
                  <c:y val="-2.7237055413597E-3"/>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AA6-A047-922B-4F60AC920C8C}"/>
                </c:ext>
              </c:extLst>
            </c:dLbl>
            <c:dLbl>
              <c:idx val="8"/>
              <c:layout>
                <c:manualLayout>
                  <c:x val="0.15876367924906601"/>
                  <c:y val="-9.6005320979120003E-4"/>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AA6-A047-922B-4F60AC920C8C}"/>
                </c:ext>
              </c:extLst>
            </c:dLbl>
            <c:dLbl>
              <c:idx val="9"/>
              <c:layout>
                <c:manualLayout>
                  <c:x val="0.15823520679692499"/>
                  <c:y val="3.6505384574448997E-2"/>
                </c:manualLayout>
              </c:layout>
              <c:tx>
                <c:rich>
                  <a:bodyPr/>
                  <a:lstStyle/>
                  <a:p>
                    <a:r>
                      <a:rPr lang="en-US"/>
                      <a:t>Sailing</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7AA6-A047-922B-4F60AC920C8C}"/>
                </c:ext>
              </c:extLst>
            </c:dLbl>
            <c:dLbl>
              <c:idx val="10"/>
              <c:layout>
                <c:manualLayout>
                  <c:x val="0.13493847306909201"/>
                  <c:y val="4.6442162808677502E-2"/>
                </c:manualLayout>
              </c:layout>
              <c:tx>
                <c:rich>
                  <a:bodyPr/>
                  <a:lstStyle/>
                  <a:p>
                    <a:r>
                      <a:rPr lang="en-US"/>
                      <a:t>Canoeing</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7AA6-A047-922B-4F60AC920C8C}"/>
                </c:ext>
              </c:extLst>
            </c:dLbl>
            <c:dLbl>
              <c:idx val="11"/>
              <c:layout>
                <c:manualLayout>
                  <c:x val="9.0277090348566402E-2"/>
                  <c:y val="7.36644964655635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B-7AA6-A047-922B-4F60AC920C8C}"/>
                </c:ext>
              </c:extLst>
            </c:dLbl>
            <c:dLbl>
              <c:idx val="12"/>
              <c:layout>
                <c:manualLayout>
                  <c:x val="3.4304980046869701E-2"/>
                  <c:y val="9.9800154924951395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C-7AA6-A047-922B-4F60AC920C8C}"/>
                </c:ext>
              </c:extLst>
            </c:dLbl>
            <c:dLbl>
              <c:idx val="13"/>
              <c:layout>
                <c:manualLayout>
                  <c:x val="-4.6099833774962899E-2"/>
                  <c:y val="9.4578222810068197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D-7AA6-A047-922B-4F60AC920C8C}"/>
                </c:ext>
              </c:extLst>
            </c:dLbl>
            <c:dLbl>
              <c:idx val="14"/>
              <c:layout>
                <c:manualLayout>
                  <c:x val="-0.139325573818527"/>
                  <c:y val="0.107607055212299"/>
                </c:manualLayout>
              </c:layout>
              <c:tx>
                <c:rich>
                  <a:bodyPr/>
                  <a:lstStyle/>
                  <a:p>
                    <a:r>
                      <a:rPr lang="en-US"/>
                      <a:t>Dance</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E-7AA6-A047-922B-4F60AC920C8C}"/>
                </c:ext>
              </c:extLst>
            </c:dLbl>
            <c:dLbl>
              <c:idx val="15"/>
              <c:layout>
                <c:manualLayout>
                  <c:x val="-0.21829492489358601"/>
                  <c:y val="0.111716314244709"/>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F-7AA6-A047-922B-4F60AC920C8C}"/>
                </c:ext>
              </c:extLst>
            </c:dLbl>
            <c:dLbl>
              <c:idx val="16"/>
              <c:layout>
                <c:manualLayout>
                  <c:x val="-0.20852718385867999"/>
                  <c:y val="7.8280841493508405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0-7AA6-A047-922B-4F60AC920C8C}"/>
                </c:ext>
              </c:extLst>
            </c:dLbl>
            <c:dLbl>
              <c:idx val="17"/>
              <c:layout>
                <c:manualLayout>
                  <c:x val="-0.195321437161423"/>
                  <c:y val="7.2146996398563798E-2"/>
                </c:manualLayout>
              </c:layout>
              <c:tx>
                <c:rich>
                  <a:bodyPr/>
                  <a:lstStyle/>
                  <a:p>
                    <a:r>
                      <a:rPr lang="en-US"/>
                      <a:t>Skateboard</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11-7AA6-A047-922B-4F60AC920C8C}"/>
                </c:ext>
              </c:extLst>
            </c:dLbl>
            <c:dLbl>
              <c:idx val="18"/>
              <c:layout>
                <c:manualLayout>
                  <c:x val="-0.20431798048250399"/>
                  <c:y val="4.68846495500242E-2"/>
                </c:manualLayout>
              </c:layout>
              <c:tx>
                <c:rich>
                  <a:bodyPr/>
                  <a:lstStyle/>
                  <a:p>
                    <a:r>
                      <a:rPr lang="en-US"/>
                      <a:t>Cycling</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12-7AA6-A047-922B-4F60AC920C8C}"/>
                </c:ext>
              </c:extLst>
            </c:dLbl>
            <c:dLbl>
              <c:idx val="19"/>
              <c:layout>
                <c:manualLayout>
                  <c:x val="-0.20328711812313199"/>
                  <c:y val="4.3696195503177403E-2"/>
                </c:manualLayout>
              </c:layout>
              <c:tx>
                <c:rich>
                  <a:bodyPr/>
                  <a:lstStyle/>
                  <a:p>
                    <a:r>
                      <a:rPr lang="en-US"/>
                      <a:t>Athletics</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13-7AA6-A047-922B-4F60AC920C8C}"/>
                </c:ext>
              </c:extLst>
            </c:dLbl>
            <c:dLbl>
              <c:idx val="20"/>
              <c:layout>
                <c:manualLayout>
                  <c:x val="-0.200450665900198"/>
                  <c:y val="3.0064058725079099E-2"/>
                </c:manualLayout>
              </c:layout>
              <c:tx>
                <c:rich>
                  <a:bodyPr/>
                  <a:lstStyle/>
                  <a:p>
                    <a:r>
                      <a:rPr lang="en-US"/>
                      <a:t>Soccer </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14-7AA6-A047-922B-4F60AC920C8C}"/>
                </c:ext>
              </c:extLst>
            </c:dLbl>
            <c:dLbl>
              <c:idx val="21"/>
              <c:layout>
                <c:manualLayout>
                  <c:x val="-0.206246667413687"/>
                  <c:y val="1.52455761063047E-2"/>
                </c:manualLayout>
              </c:layout>
              <c:tx>
                <c:rich>
                  <a:bodyPr/>
                  <a:lstStyle/>
                  <a:p>
                    <a:r>
                      <a:rPr lang="en-US"/>
                      <a:t>Gymnastics</a:t>
                    </a:r>
                  </a:p>
                </c:rich>
              </c:tx>
              <c:dLblPos val="bestFit"/>
              <c:showLegendKey val="0"/>
              <c:showVal val="0"/>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15-7AA6-A047-922B-4F60AC920C8C}"/>
                </c:ext>
              </c:extLst>
            </c:dLbl>
            <c:dLbl>
              <c:idx val="22"/>
              <c:layout>
                <c:manualLayout>
                  <c:x val="-0.234742377364687"/>
                  <c:y val="-1.43869635056115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6-7AA6-A047-922B-4F60AC920C8C}"/>
                </c:ext>
              </c:extLst>
            </c:dLbl>
            <c:dLbl>
              <c:idx val="23"/>
              <c:layout>
                <c:manualLayout>
                  <c:x val="-0.21690925937789701"/>
                  <c:y val="-4.5211470199370198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7-7AA6-A047-922B-4F60AC920C8C}"/>
                </c:ext>
              </c:extLst>
            </c:dLbl>
            <c:dLbl>
              <c:idx val="24"/>
              <c:layout>
                <c:manualLayout>
                  <c:x val="-0.186414794634055"/>
                  <c:y val="-9.8543464430668401E-2"/>
                </c:manualLayout>
              </c:layout>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8-7AA6-A047-922B-4F60AC920C8C}"/>
                </c:ext>
              </c:extLst>
            </c:dLbl>
            <c:dLbl>
              <c:idx val="25"/>
              <c:dLblPos val="bestFit"/>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19-7AA6-A047-922B-4F60AC920C8C}"/>
                </c:ext>
              </c:extLst>
            </c:dLbl>
            <c:spPr>
              <a:gradFill rotWithShape="1">
                <a:gsLst>
                  <a:gs pos="0">
                    <a:schemeClr val="accent5">
                      <a:shade val="15000"/>
                      <a:satMod val="180000"/>
                    </a:schemeClr>
                  </a:gs>
                  <a:gs pos="50000">
                    <a:schemeClr val="accent5">
                      <a:shade val="45000"/>
                      <a:satMod val="170000"/>
                    </a:schemeClr>
                  </a:gs>
                  <a:gs pos="70000">
                    <a:schemeClr val="accent5">
                      <a:tint val="99000"/>
                      <a:shade val="65000"/>
                      <a:satMod val="155000"/>
                    </a:schemeClr>
                  </a:gs>
                  <a:gs pos="100000">
                    <a:schemeClr val="accent5">
                      <a:tint val="95500"/>
                      <a:shade val="100000"/>
                      <a:satMod val="155000"/>
                    </a:schemeClr>
                  </a:gs>
                </a:gsLst>
                <a:lin ang="16200000" scaled="0"/>
              </a:gradFill>
              <a:ln w="9525" cap="flat" cmpd="sng" algn="ctr">
                <a:solidFill>
                  <a:schemeClr val="accent5"/>
                </a:solidFill>
                <a:prstDash val="solid"/>
              </a:ln>
              <a:effectLst>
                <a:outerShdw blurRad="50800" dist="38100" dir="5400000" rotWithShape="0">
                  <a:srgbClr val="000000">
                    <a:alpha val="35000"/>
                  </a:srgbClr>
                </a:outerShdw>
              </a:effectLst>
            </c:spPr>
            <c:txPr>
              <a:bodyPr/>
              <a:lstStyle/>
              <a:p>
                <a:pPr>
                  <a:defRPr>
                    <a:solidFill>
                      <a:schemeClr val="lt1"/>
                    </a:solidFill>
                    <a:latin typeface="+mn-lt"/>
                    <a:ea typeface="+mn-ea"/>
                    <a:cs typeface="+mn-cs"/>
                  </a:defRPr>
                </a:pPr>
                <a:endParaRPr lang="en-US"/>
              </a:p>
            </c:txPr>
            <c:showLegendKey val="0"/>
            <c:showVal val="0"/>
            <c:showCatName val="1"/>
            <c:showSerName val="0"/>
            <c:showPercent val="0"/>
            <c:showBubbleSize val="0"/>
            <c:showLeaderLines val="1"/>
            <c:leaderLines>
              <c:spPr>
                <a:ln w="21396">
                  <a:solidFill>
                    <a:srgbClr val="00ABEA"/>
                  </a:solidFill>
                  <a:prstDash val="solid"/>
                </a:ln>
              </c:spPr>
            </c:leaderLines>
            <c:extLst>
              <c:ext xmlns:c15="http://schemas.microsoft.com/office/drawing/2012/chart" uri="{CE6537A1-D6FC-4f65-9D91-7224C49458BB}"/>
            </c:extLst>
          </c:dLbls>
          <c:cat>
            <c:strRef>
              <c:f>Sheet1!$B$1:$AA$1</c:f>
              <c:strCache>
                <c:ptCount val="26"/>
                <c:pt idx="0">
                  <c:v>Cricket</c:v>
                </c:pt>
                <c:pt idx="1">
                  <c:v>Rounders</c:v>
                </c:pt>
                <c:pt idx="2">
                  <c:v>Baseball</c:v>
                </c:pt>
                <c:pt idx="3">
                  <c:v>Softball</c:v>
                </c:pt>
                <c:pt idx="4">
                  <c:v>Rugby </c:v>
                </c:pt>
                <c:pt idx="5">
                  <c:v>Basketball</c:v>
                </c:pt>
                <c:pt idx="6">
                  <c:v>Netball</c:v>
                </c:pt>
                <c:pt idx="7">
                  <c:v>Handball</c:v>
                </c:pt>
                <c:pt idx="8">
                  <c:v>American football</c:v>
                </c:pt>
                <c:pt idx="9">
                  <c:v>Goalkeeper</c:v>
                </c:pt>
                <c:pt idx="10">
                  <c:v>Javelin</c:v>
                </c:pt>
                <c:pt idx="11">
                  <c:v>Tennis</c:v>
                </c:pt>
                <c:pt idx="12">
                  <c:v>Squash</c:v>
                </c:pt>
                <c:pt idx="13">
                  <c:v>Badminton</c:v>
                </c:pt>
                <c:pt idx="14">
                  <c:v>Table tennis</c:v>
                </c:pt>
                <c:pt idx="15">
                  <c:v>Golf</c:v>
                </c:pt>
                <c:pt idx="16">
                  <c:v>Hockey</c:v>
                </c:pt>
                <c:pt idx="17">
                  <c:v>Lacrosse</c:v>
                </c:pt>
                <c:pt idx="18">
                  <c:v>Shinty</c:v>
                </c:pt>
                <c:pt idx="19">
                  <c:v>Cricket</c:v>
                </c:pt>
                <c:pt idx="20">
                  <c:v>Baseball </c:v>
                </c:pt>
                <c:pt idx="21">
                  <c:v>Softball</c:v>
                </c:pt>
                <c:pt idx="22">
                  <c:v>Running</c:v>
                </c:pt>
                <c:pt idx="23">
                  <c:v>Swimming</c:v>
                </c:pt>
                <c:pt idx="24">
                  <c:v>Walking</c:v>
                </c:pt>
                <c:pt idx="25">
                  <c:v>Aerobics</c:v>
                </c:pt>
              </c:strCache>
            </c:strRef>
          </c:cat>
          <c:val>
            <c:numRef>
              <c:f>Sheet1!$B$2:$AA$2</c:f>
              <c:numCache>
                <c:formatCode>General</c:formatCode>
                <c:ptCount val="26"/>
                <c:pt idx="0">
                  <c:v>10</c:v>
                </c:pt>
                <c:pt idx="1">
                  <c:v>10</c:v>
                </c:pt>
                <c:pt idx="2">
                  <c:v>10</c:v>
                </c:pt>
                <c:pt idx="3">
                  <c:v>10</c:v>
                </c:pt>
                <c:pt idx="4">
                  <c:v>10</c:v>
                </c:pt>
                <c:pt idx="5">
                  <c:v>10</c:v>
                </c:pt>
                <c:pt idx="6">
                  <c:v>10</c:v>
                </c:pt>
                <c:pt idx="7">
                  <c:v>10</c:v>
                </c:pt>
                <c:pt idx="8">
                  <c:v>10</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numCache>
            </c:numRef>
          </c:val>
          <c:extLst>
            <c:ext xmlns:c16="http://schemas.microsoft.com/office/drawing/2014/chart" uri="{C3380CC4-5D6E-409C-BE32-E72D297353CC}">
              <c16:uniqueId val="{0000001A-7AA6-A047-922B-4F60AC920C8C}"/>
            </c:ext>
          </c:extLst>
        </c:ser>
        <c:ser>
          <c:idx val="1"/>
          <c:order val="1"/>
          <c:tx>
            <c:strRef>
              <c:f>Sheet1!$A$3</c:f>
              <c:strCache>
                <c:ptCount val="1"/>
                <c:pt idx="0">
                  <c:v>West</c:v>
                </c:pt>
              </c:strCache>
            </c:strRef>
          </c:tx>
          <c:spPr>
            <a:solidFill>
              <a:srgbClr val="63AAFE"/>
            </a:solidFill>
            <a:ln w="10698">
              <a:solidFill>
                <a:srgbClr val="FFFFFF"/>
              </a:solidFill>
              <a:prstDash val="solid"/>
            </a:ln>
          </c:spPr>
          <c:dLbls>
            <c:spPr>
              <a:noFill/>
              <a:ln w="21396">
                <a:noFill/>
              </a:ln>
            </c:spPr>
            <c:txPr>
              <a:bodyPr/>
              <a:lstStyle/>
              <a:p>
                <a:pPr>
                  <a:defRPr sz="1116" b="1" i="0" u="none" strike="noStrike" baseline="0">
                    <a:solidFill>
                      <a:srgbClr val="000000"/>
                    </a:solidFill>
                    <a:latin typeface="Times New Roman"/>
                    <a:ea typeface="Times New Roman"/>
                    <a:cs typeface="Times New Roman"/>
                  </a:defRPr>
                </a:pPr>
                <a:endParaRPr lang="en-US"/>
              </a:p>
            </c:txPr>
            <c:showLegendKey val="0"/>
            <c:showVal val="0"/>
            <c:showCatName val="1"/>
            <c:showSerName val="0"/>
            <c:showPercent val="0"/>
            <c:showBubbleSize val="0"/>
            <c:showLeaderLines val="1"/>
            <c:leaderLines>
              <c:spPr>
                <a:ln w="21396">
                  <a:solidFill>
                    <a:srgbClr val="00ABEA"/>
                  </a:solidFill>
                  <a:prstDash val="solid"/>
                </a:ln>
              </c:spPr>
            </c:leaderLines>
            <c:extLst>
              <c:ext xmlns:c15="http://schemas.microsoft.com/office/drawing/2012/chart" uri="{CE6537A1-D6FC-4f65-9D91-7224C49458BB}"/>
            </c:extLst>
          </c:dLbls>
          <c:cat>
            <c:strRef>
              <c:f>Sheet1!$B$1:$AA$1</c:f>
              <c:strCache>
                <c:ptCount val="26"/>
                <c:pt idx="0">
                  <c:v>Cricket</c:v>
                </c:pt>
                <c:pt idx="1">
                  <c:v>Rounders</c:v>
                </c:pt>
                <c:pt idx="2">
                  <c:v>Baseball</c:v>
                </c:pt>
                <c:pt idx="3">
                  <c:v>Softball</c:v>
                </c:pt>
                <c:pt idx="4">
                  <c:v>Rugby </c:v>
                </c:pt>
                <c:pt idx="5">
                  <c:v>Basketball</c:v>
                </c:pt>
                <c:pt idx="6">
                  <c:v>Netball</c:v>
                </c:pt>
                <c:pt idx="7">
                  <c:v>Handball</c:v>
                </c:pt>
                <c:pt idx="8">
                  <c:v>American football</c:v>
                </c:pt>
                <c:pt idx="9">
                  <c:v>Goalkeeper</c:v>
                </c:pt>
                <c:pt idx="10">
                  <c:v>Javelin</c:v>
                </c:pt>
                <c:pt idx="11">
                  <c:v>Tennis</c:v>
                </c:pt>
                <c:pt idx="12">
                  <c:v>Squash</c:v>
                </c:pt>
                <c:pt idx="13">
                  <c:v>Badminton</c:v>
                </c:pt>
                <c:pt idx="14">
                  <c:v>Table tennis</c:v>
                </c:pt>
                <c:pt idx="15">
                  <c:v>Golf</c:v>
                </c:pt>
                <c:pt idx="16">
                  <c:v>Hockey</c:v>
                </c:pt>
                <c:pt idx="17">
                  <c:v>Lacrosse</c:v>
                </c:pt>
                <c:pt idx="18">
                  <c:v>Shinty</c:v>
                </c:pt>
                <c:pt idx="19">
                  <c:v>Cricket</c:v>
                </c:pt>
                <c:pt idx="20">
                  <c:v>Baseball </c:v>
                </c:pt>
                <c:pt idx="21">
                  <c:v>Softball</c:v>
                </c:pt>
                <c:pt idx="22">
                  <c:v>Running</c:v>
                </c:pt>
                <c:pt idx="23">
                  <c:v>Swimming</c:v>
                </c:pt>
                <c:pt idx="24">
                  <c:v>Walking</c:v>
                </c:pt>
                <c:pt idx="25">
                  <c:v>Aerobics</c:v>
                </c:pt>
              </c:strCache>
            </c:strRef>
          </c:cat>
          <c:val>
            <c:numRef>
              <c:f>Sheet1!$B$3:$AA$3</c:f>
              <c:numCache>
                <c:formatCode>General</c:formatCode>
                <c:ptCount val="26"/>
                <c:pt idx="0">
                  <c:v>30.6</c:v>
                </c:pt>
                <c:pt idx="1">
                  <c:v>38.6</c:v>
                </c:pt>
                <c:pt idx="2">
                  <c:v>34.6</c:v>
                </c:pt>
                <c:pt idx="3">
                  <c:v>31.6</c:v>
                </c:pt>
              </c:numCache>
            </c:numRef>
          </c:val>
          <c:extLst>
            <c:ext xmlns:c16="http://schemas.microsoft.com/office/drawing/2014/chart" uri="{C3380CC4-5D6E-409C-BE32-E72D297353CC}">
              <c16:uniqueId val="{0000001B-7AA6-A047-922B-4F60AC920C8C}"/>
            </c:ext>
          </c:extLst>
        </c:ser>
        <c:ser>
          <c:idx val="2"/>
          <c:order val="2"/>
          <c:tx>
            <c:strRef>
              <c:f>Sheet1!$A$4</c:f>
              <c:strCache>
                <c:ptCount val="1"/>
                <c:pt idx="0">
                  <c:v>North</c:v>
                </c:pt>
              </c:strCache>
            </c:strRef>
          </c:tx>
          <c:spPr>
            <a:solidFill>
              <a:srgbClr val="63AAFE"/>
            </a:solidFill>
            <a:ln w="10698">
              <a:solidFill>
                <a:srgbClr val="FFFFFF"/>
              </a:solidFill>
              <a:prstDash val="solid"/>
            </a:ln>
          </c:spPr>
          <c:dLbls>
            <c:spPr>
              <a:noFill/>
              <a:ln w="21396">
                <a:noFill/>
              </a:ln>
            </c:spPr>
            <c:txPr>
              <a:bodyPr/>
              <a:lstStyle/>
              <a:p>
                <a:pPr>
                  <a:defRPr sz="1116" b="1" i="0" u="none" strike="noStrike" baseline="0">
                    <a:solidFill>
                      <a:srgbClr val="000000"/>
                    </a:solidFill>
                    <a:latin typeface="Times New Roman"/>
                    <a:ea typeface="Times New Roman"/>
                    <a:cs typeface="Times New Roman"/>
                  </a:defRPr>
                </a:pPr>
                <a:endParaRPr lang="en-US"/>
              </a:p>
            </c:txPr>
            <c:showLegendKey val="0"/>
            <c:showVal val="0"/>
            <c:showCatName val="1"/>
            <c:showSerName val="0"/>
            <c:showPercent val="0"/>
            <c:showBubbleSize val="0"/>
            <c:showLeaderLines val="1"/>
            <c:leaderLines>
              <c:spPr>
                <a:ln w="21396">
                  <a:solidFill>
                    <a:srgbClr val="00ABEA"/>
                  </a:solidFill>
                  <a:prstDash val="solid"/>
                </a:ln>
              </c:spPr>
            </c:leaderLines>
            <c:extLst>
              <c:ext xmlns:c15="http://schemas.microsoft.com/office/drawing/2012/chart" uri="{CE6537A1-D6FC-4f65-9D91-7224C49458BB}"/>
            </c:extLst>
          </c:dLbls>
          <c:cat>
            <c:strRef>
              <c:f>Sheet1!$B$1:$AA$1</c:f>
              <c:strCache>
                <c:ptCount val="26"/>
                <c:pt idx="0">
                  <c:v>Cricket</c:v>
                </c:pt>
                <c:pt idx="1">
                  <c:v>Rounders</c:v>
                </c:pt>
                <c:pt idx="2">
                  <c:v>Baseball</c:v>
                </c:pt>
                <c:pt idx="3">
                  <c:v>Softball</c:v>
                </c:pt>
                <c:pt idx="4">
                  <c:v>Rugby </c:v>
                </c:pt>
                <c:pt idx="5">
                  <c:v>Basketball</c:v>
                </c:pt>
                <c:pt idx="6">
                  <c:v>Netball</c:v>
                </c:pt>
                <c:pt idx="7">
                  <c:v>Handball</c:v>
                </c:pt>
                <c:pt idx="8">
                  <c:v>American football</c:v>
                </c:pt>
                <c:pt idx="9">
                  <c:v>Goalkeeper</c:v>
                </c:pt>
                <c:pt idx="10">
                  <c:v>Javelin</c:v>
                </c:pt>
                <c:pt idx="11">
                  <c:v>Tennis</c:v>
                </c:pt>
                <c:pt idx="12">
                  <c:v>Squash</c:v>
                </c:pt>
                <c:pt idx="13">
                  <c:v>Badminton</c:v>
                </c:pt>
                <c:pt idx="14">
                  <c:v>Table tennis</c:v>
                </c:pt>
                <c:pt idx="15">
                  <c:v>Golf</c:v>
                </c:pt>
                <c:pt idx="16">
                  <c:v>Hockey</c:v>
                </c:pt>
                <c:pt idx="17">
                  <c:v>Lacrosse</c:v>
                </c:pt>
                <c:pt idx="18">
                  <c:v>Shinty</c:v>
                </c:pt>
                <c:pt idx="19">
                  <c:v>Cricket</c:v>
                </c:pt>
                <c:pt idx="20">
                  <c:v>Baseball </c:v>
                </c:pt>
                <c:pt idx="21">
                  <c:v>Softball</c:v>
                </c:pt>
                <c:pt idx="22">
                  <c:v>Running</c:v>
                </c:pt>
                <c:pt idx="23">
                  <c:v>Swimming</c:v>
                </c:pt>
                <c:pt idx="24">
                  <c:v>Walking</c:v>
                </c:pt>
                <c:pt idx="25">
                  <c:v>Aerobics</c:v>
                </c:pt>
              </c:strCache>
            </c:strRef>
          </c:cat>
          <c:val>
            <c:numRef>
              <c:f>Sheet1!$B$4:$AA$4</c:f>
              <c:numCache>
                <c:formatCode>General</c:formatCode>
                <c:ptCount val="26"/>
                <c:pt idx="0">
                  <c:v>45.9</c:v>
                </c:pt>
                <c:pt idx="1">
                  <c:v>46.9</c:v>
                </c:pt>
                <c:pt idx="2">
                  <c:v>45</c:v>
                </c:pt>
                <c:pt idx="3">
                  <c:v>43.9</c:v>
                </c:pt>
              </c:numCache>
            </c:numRef>
          </c:val>
          <c:extLst>
            <c:ext xmlns:c16="http://schemas.microsoft.com/office/drawing/2014/chart" uri="{C3380CC4-5D6E-409C-BE32-E72D297353CC}">
              <c16:uniqueId val="{0000001C-7AA6-A047-922B-4F60AC920C8C}"/>
            </c:ext>
          </c:extLst>
        </c:ser>
        <c:ser>
          <c:idx val="3"/>
          <c:order val="3"/>
          <c:tx>
            <c:strRef>
              <c:f>Sheet1!$A$11</c:f>
              <c:strCache>
                <c:ptCount val="1"/>
              </c:strCache>
            </c:strRef>
          </c:tx>
          <c:spPr>
            <a:solidFill>
              <a:srgbClr val="63AAFE"/>
            </a:solidFill>
            <a:ln w="10698">
              <a:solidFill>
                <a:srgbClr val="FFFFFF"/>
              </a:solidFill>
              <a:prstDash val="solid"/>
            </a:ln>
          </c:spPr>
          <c:dLbls>
            <c:spPr>
              <a:noFill/>
              <a:ln w="21396">
                <a:noFill/>
              </a:ln>
            </c:spPr>
            <c:txPr>
              <a:bodyPr/>
              <a:lstStyle/>
              <a:p>
                <a:pPr>
                  <a:defRPr sz="1116" b="1" i="0" u="none" strike="noStrike" baseline="0">
                    <a:solidFill>
                      <a:srgbClr val="000000"/>
                    </a:solidFill>
                    <a:latin typeface="Times New Roman"/>
                    <a:ea typeface="Times New Roman"/>
                    <a:cs typeface="Times New Roman"/>
                  </a:defRPr>
                </a:pPr>
                <a:endParaRPr lang="en-US"/>
              </a:p>
            </c:txPr>
            <c:showLegendKey val="0"/>
            <c:showVal val="0"/>
            <c:showCatName val="1"/>
            <c:showSerName val="0"/>
            <c:showPercent val="0"/>
            <c:showBubbleSize val="0"/>
            <c:showLeaderLines val="1"/>
            <c:leaderLines>
              <c:spPr>
                <a:ln w="21396">
                  <a:solidFill>
                    <a:srgbClr val="00ABEA"/>
                  </a:solidFill>
                  <a:prstDash val="solid"/>
                </a:ln>
              </c:spPr>
            </c:leaderLines>
            <c:extLst>
              <c:ext xmlns:c15="http://schemas.microsoft.com/office/drawing/2012/chart" uri="{CE6537A1-D6FC-4f65-9D91-7224C49458BB}"/>
            </c:extLst>
          </c:dLbls>
          <c:cat>
            <c:strRef>
              <c:f>Sheet1!$B$1:$AA$1</c:f>
              <c:strCache>
                <c:ptCount val="26"/>
                <c:pt idx="0">
                  <c:v>Cricket</c:v>
                </c:pt>
                <c:pt idx="1">
                  <c:v>Rounders</c:v>
                </c:pt>
                <c:pt idx="2">
                  <c:v>Baseball</c:v>
                </c:pt>
                <c:pt idx="3">
                  <c:v>Softball</c:v>
                </c:pt>
                <c:pt idx="4">
                  <c:v>Rugby </c:v>
                </c:pt>
                <c:pt idx="5">
                  <c:v>Basketball</c:v>
                </c:pt>
                <c:pt idx="6">
                  <c:v>Netball</c:v>
                </c:pt>
                <c:pt idx="7">
                  <c:v>Handball</c:v>
                </c:pt>
                <c:pt idx="8">
                  <c:v>American football</c:v>
                </c:pt>
                <c:pt idx="9">
                  <c:v>Goalkeeper</c:v>
                </c:pt>
                <c:pt idx="10">
                  <c:v>Javelin</c:v>
                </c:pt>
                <c:pt idx="11">
                  <c:v>Tennis</c:v>
                </c:pt>
                <c:pt idx="12">
                  <c:v>Squash</c:v>
                </c:pt>
                <c:pt idx="13">
                  <c:v>Badminton</c:v>
                </c:pt>
                <c:pt idx="14">
                  <c:v>Table tennis</c:v>
                </c:pt>
                <c:pt idx="15">
                  <c:v>Golf</c:v>
                </c:pt>
                <c:pt idx="16">
                  <c:v>Hockey</c:v>
                </c:pt>
                <c:pt idx="17">
                  <c:v>Lacrosse</c:v>
                </c:pt>
                <c:pt idx="18">
                  <c:v>Shinty</c:v>
                </c:pt>
                <c:pt idx="19">
                  <c:v>Cricket</c:v>
                </c:pt>
                <c:pt idx="20">
                  <c:v>Baseball </c:v>
                </c:pt>
                <c:pt idx="21">
                  <c:v>Softball</c:v>
                </c:pt>
                <c:pt idx="22">
                  <c:v>Running</c:v>
                </c:pt>
                <c:pt idx="23">
                  <c:v>Swimming</c:v>
                </c:pt>
                <c:pt idx="24">
                  <c:v>Walking</c:v>
                </c:pt>
                <c:pt idx="25">
                  <c:v>Aerobics</c:v>
                </c:pt>
              </c:strCache>
            </c:strRef>
          </c:cat>
          <c:val>
            <c:numRef>
              <c:f>Sheet1!$B$11:$AA$11</c:f>
              <c:numCache>
                <c:formatCode>General</c:formatCode>
                <c:ptCount val="26"/>
                <c:pt idx="0">
                  <c:v>2</c:v>
                </c:pt>
                <c:pt idx="1">
                  <c:v>2</c:v>
                </c:pt>
                <c:pt idx="2">
                  <c:v>2</c:v>
                </c:pt>
                <c:pt idx="3">
                  <c:v>2</c:v>
                </c:pt>
                <c:pt idx="4">
                  <c:v>2</c:v>
                </c:pt>
                <c:pt idx="5">
                  <c:v>2</c:v>
                </c:pt>
                <c:pt idx="6">
                  <c:v>2</c:v>
                </c:pt>
                <c:pt idx="7">
                  <c:v>2</c:v>
                </c:pt>
                <c:pt idx="8">
                  <c:v>2</c:v>
                </c:pt>
                <c:pt idx="9">
                  <c:v>2</c:v>
                </c:pt>
                <c:pt idx="10">
                  <c:v>2</c:v>
                </c:pt>
                <c:pt idx="11">
                  <c:v>2</c:v>
                </c:pt>
                <c:pt idx="12">
                  <c:v>2</c:v>
                </c:pt>
                <c:pt idx="13">
                  <c:v>2</c:v>
                </c:pt>
                <c:pt idx="15">
                  <c:v>2</c:v>
                </c:pt>
                <c:pt idx="16">
                  <c:v>2</c:v>
                </c:pt>
              </c:numCache>
            </c:numRef>
          </c:val>
          <c:extLst>
            <c:ext xmlns:c16="http://schemas.microsoft.com/office/drawing/2014/chart" uri="{C3380CC4-5D6E-409C-BE32-E72D297353CC}">
              <c16:uniqueId val="{0000001D-7AA6-A047-922B-4F60AC920C8C}"/>
            </c:ext>
          </c:extLst>
        </c:ser>
        <c:dLbls>
          <c:showLegendKey val="0"/>
          <c:showVal val="0"/>
          <c:showCatName val="1"/>
          <c:showSerName val="0"/>
          <c:showPercent val="0"/>
          <c:showBubbleSize val="0"/>
          <c:showLeaderLines val="1"/>
        </c:dLbls>
        <c:firstSliceAng val="0"/>
      </c:pieChart>
      <c:spPr>
        <a:noFill/>
        <a:ln w="21396">
          <a:noFill/>
        </a:ln>
      </c:spPr>
    </c:plotArea>
    <c:plotVisOnly val="1"/>
    <c:dispBlanksAs val="zero"/>
    <c:showDLblsOverMax val="0"/>
  </c:chart>
  <c:spPr>
    <a:solidFill>
      <a:schemeClr val="accent2"/>
    </a:solidFill>
    <a:ln>
      <a:noFill/>
    </a:ln>
  </c:spPr>
  <c:txPr>
    <a:bodyPr/>
    <a:lstStyle/>
    <a:p>
      <a:pPr>
        <a:defRPr sz="1116" b="1" i="0" u="none" strike="noStrike" baseline="0">
          <a:solidFill>
            <a:srgbClr val="000000"/>
          </a:solidFill>
          <a:latin typeface="Times New Roman"/>
          <a:ea typeface="Times New Roman"/>
          <a:cs typeface="Times New Roman"/>
        </a:defRPr>
      </a:pPr>
      <a:endParaRPr lang="en-US"/>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140BF8C7-711E-494A-949C-C90F1C03C293}" type="datetimeFigureOut">
              <a:rPr lang="en-GB" smtClean="0"/>
              <a:t>06/02/2025</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815C93D7-B31B-421D-8D0A-2746EC859973}" type="slidenum">
              <a:rPr lang="en-GB" smtClean="0"/>
              <a:t>‹#›</a:t>
            </a:fld>
            <a:endParaRPr lang="en-GB"/>
          </a:p>
        </p:txBody>
      </p:sp>
    </p:spTree>
    <p:extLst>
      <p:ext uri="{BB962C8B-B14F-4D97-AF65-F5344CB8AC3E}">
        <p14:creationId xmlns:p14="http://schemas.microsoft.com/office/powerpoint/2010/main" val="27260439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7DF98B8C-2063-4257-8E86-052B435B6410}" type="datetimeFigureOut">
              <a:rPr lang="en-GB" smtClean="0"/>
              <a:t>06/02/2025</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A7136945-BE58-4B82-9EAF-D8A749DC6959}" type="slidenum">
              <a:rPr lang="en-GB" smtClean="0"/>
              <a:t>‹#›</a:t>
            </a:fld>
            <a:endParaRPr lang="en-GB"/>
          </a:p>
        </p:txBody>
      </p:sp>
    </p:spTree>
    <p:extLst>
      <p:ext uri="{BB962C8B-B14F-4D97-AF65-F5344CB8AC3E}">
        <p14:creationId xmlns:p14="http://schemas.microsoft.com/office/powerpoint/2010/main" val="694143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3776867" y="9264353"/>
            <a:ext cx="2890665" cy="48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120" tIns="45560" rIns="91120" bIns="45560" anchor="b"/>
          <a:lstStyle>
            <a:lvl1pPr defTabSz="911225" eaLnBrk="0" hangingPunct="0">
              <a:defRPr>
                <a:solidFill>
                  <a:schemeClr val="tx1"/>
                </a:solidFill>
                <a:latin typeface="Arial" pitchFamily="34" charset="0"/>
                <a:cs typeface="Arial" pitchFamily="34" charset="0"/>
              </a:defRPr>
            </a:lvl1pPr>
            <a:lvl2pPr marL="739775" indent="-284163" defTabSz="911225" eaLnBrk="0" hangingPunct="0">
              <a:defRPr>
                <a:solidFill>
                  <a:schemeClr val="tx1"/>
                </a:solidFill>
                <a:latin typeface="Arial" pitchFamily="34" charset="0"/>
                <a:cs typeface="Arial" pitchFamily="34" charset="0"/>
              </a:defRPr>
            </a:lvl2pPr>
            <a:lvl3pPr marL="1138238" indent="-227013" defTabSz="911225" eaLnBrk="0" hangingPunct="0">
              <a:defRPr>
                <a:solidFill>
                  <a:schemeClr val="tx1"/>
                </a:solidFill>
                <a:latin typeface="Arial" pitchFamily="34" charset="0"/>
                <a:cs typeface="Arial" pitchFamily="34" charset="0"/>
              </a:defRPr>
            </a:lvl3pPr>
            <a:lvl4pPr marL="1593850" indent="-227013" defTabSz="911225" eaLnBrk="0" hangingPunct="0">
              <a:defRPr>
                <a:solidFill>
                  <a:schemeClr val="tx1"/>
                </a:solidFill>
                <a:latin typeface="Arial" pitchFamily="34" charset="0"/>
                <a:cs typeface="Arial" pitchFamily="34" charset="0"/>
              </a:defRPr>
            </a:lvl4pPr>
            <a:lvl5pPr marL="2049463" indent="-227013" defTabSz="911225" eaLnBrk="0" hangingPunct="0">
              <a:defRPr>
                <a:solidFill>
                  <a:schemeClr val="tx1"/>
                </a:solidFill>
                <a:latin typeface="Arial" pitchFamily="34" charset="0"/>
                <a:cs typeface="Arial" pitchFamily="34" charset="0"/>
              </a:defRPr>
            </a:lvl5pPr>
            <a:lvl6pPr marL="2506663" indent="-227013" defTabSz="911225" eaLnBrk="0" fontAlgn="base" hangingPunct="0">
              <a:spcBef>
                <a:spcPct val="0"/>
              </a:spcBef>
              <a:spcAft>
                <a:spcPct val="0"/>
              </a:spcAft>
              <a:defRPr>
                <a:solidFill>
                  <a:schemeClr val="tx1"/>
                </a:solidFill>
                <a:latin typeface="Arial" pitchFamily="34" charset="0"/>
                <a:cs typeface="Arial" pitchFamily="34" charset="0"/>
              </a:defRPr>
            </a:lvl6pPr>
            <a:lvl7pPr marL="2963863" indent="-227013" defTabSz="911225" eaLnBrk="0" fontAlgn="base" hangingPunct="0">
              <a:spcBef>
                <a:spcPct val="0"/>
              </a:spcBef>
              <a:spcAft>
                <a:spcPct val="0"/>
              </a:spcAft>
              <a:defRPr>
                <a:solidFill>
                  <a:schemeClr val="tx1"/>
                </a:solidFill>
                <a:latin typeface="Arial" pitchFamily="34" charset="0"/>
                <a:cs typeface="Arial" pitchFamily="34" charset="0"/>
              </a:defRPr>
            </a:lvl7pPr>
            <a:lvl8pPr marL="3421063" indent="-227013" defTabSz="911225" eaLnBrk="0" fontAlgn="base" hangingPunct="0">
              <a:spcBef>
                <a:spcPct val="0"/>
              </a:spcBef>
              <a:spcAft>
                <a:spcPct val="0"/>
              </a:spcAft>
              <a:defRPr>
                <a:solidFill>
                  <a:schemeClr val="tx1"/>
                </a:solidFill>
                <a:latin typeface="Arial" pitchFamily="34" charset="0"/>
                <a:cs typeface="Arial" pitchFamily="34" charset="0"/>
              </a:defRPr>
            </a:lvl8pPr>
            <a:lvl9pPr marL="3878263" indent="-227013" defTabSz="911225"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CEE17F0D-88E6-40CE-952D-2D8AE17794C6}" type="slidenum">
              <a:rPr lang="en-GB" altLang="en-US" sz="1200">
                <a:latin typeface="Calibri" pitchFamily="34" charset="0"/>
                <a:ea typeface="ＭＳ Ｐゴシック" pitchFamily="34" charset="-128"/>
              </a:rPr>
              <a:pPr algn="r" eaLnBrk="1" hangingPunct="1"/>
              <a:t>11</a:t>
            </a:fld>
            <a:endParaRPr lang="en-GB" altLang="en-US" sz="1200">
              <a:latin typeface="Calibri" pitchFamily="34" charset="0"/>
              <a:ea typeface="ＭＳ Ｐゴシック" pitchFamily="34" charset="-128"/>
            </a:endParaRPr>
          </a:p>
        </p:txBody>
      </p:sp>
      <p:sp>
        <p:nvSpPr>
          <p:cNvPr id="2969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0" name="Rectangle 3"/>
          <p:cNvSpPr>
            <a:spLocks noGrp="1" noChangeArrowheads="1"/>
          </p:cNvSpPr>
          <p:nvPr>
            <p:ph type="body" idx="1"/>
          </p:nvPr>
        </p:nvSpPr>
        <p:spPr>
          <a:xfrm>
            <a:off x="889317" y="4632176"/>
            <a:ext cx="4890456" cy="4390688"/>
          </a:xfrm>
          <a:noFill/>
        </p:spPr>
        <p:txBody>
          <a:bodyPr/>
          <a:lstStyle/>
          <a:p>
            <a:pPr eaLnBrk="1" hangingPunct="1">
              <a:spcBef>
                <a:spcPct val="0"/>
              </a:spcBef>
            </a:pPr>
            <a:endParaRPr lang="en-GB" altLang="en-US"/>
          </a:p>
        </p:txBody>
      </p:sp>
    </p:spTree>
    <p:extLst>
      <p:ext uri="{BB962C8B-B14F-4D97-AF65-F5344CB8AC3E}">
        <p14:creationId xmlns:p14="http://schemas.microsoft.com/office/powerpoint/2010/main" val="1227615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txBox="1">
            <a:spLocks noGrp="1" noChangeArrowheads="1"/>
          </p:cNvSpPr>
          <p:nvPr/>
        </p:nvSpPr>
        <p:spPr bwMode="auto">
          <a:xfrm>
            <a:off x="3776867" y="9264353"/>
            <a:ext cx="2890665" cy="487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120" tIns="45560" rIns="91120" bIns="45560" anchor="b"/>
          <a:lstStyle>
            <a:lvl1pPr defTabSz="911225" eaLnBrk="0" hangingPunct="0">
              <a:defRPr>
                <a:solidFill>
                  <a:schemeClr val="tx1"/>
                </a:solidFill>
                <a:latin typeface="Arial" pitchFamily="34" charset="0"/>
                <a:cs typeface="Arial" pitchFamily="34" charset="0"/>
              </a:defRPr>
            </a:lvl1pPr>
            <a:lvl2pPr marL="739775" indent="-284163" defTabSz="911225" eaLnBrk="0" hangingPunct="0">
              <a:defRPr>
                <a:solidFill>
                  <a:schemeClr val="tx1"/>
                </a:solidFill>
                <a:latin typeface="Arial" pitchFamily="34" charset="0"/>
                <a:cs typeface="Arial" pitchFamily="34" charset="0"/>
              </a:defRPr>
            </a:lvl2pPr>
            <a:lvl3pPr marL="1138238" indent="-227013" defTabSz="911225" eaLnBrk="0" hangingPunct="0">
              <a:defRPr>
                <a:solidFill>
                  <a:schemeClr val="tx1"/>
                </a:solidFill>
                <a:latin typeface="Arial" pitchFamily="34" charset="0"/>
                <a:cs typeface="Arial" pitchFamily="34" charset="0"/>
              </a:defRPr>
            </a:lvl3pPr>
            <a:lvl4pPr marL="1593850" indent="-227013" defTabSz="911225" eaLnBrk="0" hangingPunct="0">
              <a:defRPr>
                <a:solidFill>
                  <a:schemeClr val="tx1"/>
                </a:solidFill>
                <a:latin typeface="Arial" pitchFamily="34" charset="0"/>
                <a:cs typeface="Arial" pitchFamily="34" charset="0"/>
              </a:defRPr>
            </a:lvl4pPr>
            <a:lvl5pPr marL="2049463" indent="-227013" defTabSz="911225" eaLnBrk="0" hangingPunct="0">
              <a:defRPr>
                <a:solidFill>
                  <a:schemeClr val="tx1"/>
                </a:solidFill>
                <a:latin typeface="Arial" pitchFamily="34" charset="0"/>
                <a:cs typeface="Arial" pitchFamily="34" charset="0"/>
              </a:defRPr>
            </a:lvl5pPr>
            <a:lvl6pPr marL="2506663" indent="-227013" defTabSz="911225" eaLnBrk="0" fontAlgn="base" hangingPunct="0">
              <a:spcBef>
                <a:spcPct val="0"/>
              </a:spcBef>
              <a:spcAft>
                <a:spcPct val="0"/>
              </a:spcAft>
              <a:defRPr>
                <a:solidFill>
                  <a:schemeClr val="tx1"/>
                </a:solidFill>
                <a:latin typeface="Arial" pitchFamily="34" charset="0"/>
                <a:cs typeface="Arial" pitchFamily="34" charset="0"/>
              </a:defRPr>
            </a:lvl6pPr>
            <a:lvl7pPr marL="2963863" indent="-227013" defTabSz="911225" eaLnBrk="0" fontAlgn="base" hangingPunct="0">
              <a:spcBef>
                <a:spcPct val="0"/>
              </a:spcBef>
              <a:spcAft>
                <a:spcPct val="0"/>
              </a:spcAft>
              <a:defRPr>
                <a:solidFill>
                  <a:schemeClr val="tx1"/>
                </a:solidFill>
                <a:latin typeface="Arial" pitchFamily="34" charset="0"/>
                <a:cs typeface="Arial" pitchFamily="34" charset="0"/>
              </a:defRPr>
            </a:lvl7pPr>
            <a:lvl8pPr marL="3421063" indent="-227013" defTabSz="911225" eaLnBrk="0" fontAlgn="base" hangingPunct="0">
              <a:spcBef>
                <a:spcPct val="0"/>
              </a:spcBef>
              <a:spcAft>
                <a:spcPct val="0"/>
              </a:spcAft>
              <a:defRPr>
                <a:solidFill>
                  <a:schemeClr val="tx1"/>
                </a:solidFill>
                <a:latin typeface="Arial" pitchFamily="34" charset="0"/>
                <a:cs typeface="Arial" pitchFamily="34" charset="0"/>
              </a:defRPr>
            </a:lvl8pPr>
            <a:lvl9pPr marL="3878263" indent="-227013" defTabSz="911225"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D9579EE8-3D7C-4897-A524-CC435A058259}" type="slidenum">
              <a:rPr lang="en-GB" altLang="en-US" sz="1200">
                <a:latin typeface="Calibri" pitchFamily="34" charset="0"/>
                <a:ea typeface="ＭＳ Ｐゴシック" pitchFamily="34" charset="-128"/>
              </a:rPr>
              <a:pPr algn="r" eaLnBrk="1" hangingPunct="1"/>
              <a:t>12</a:t>
            </a:fld>
            <a:endParaRPr lang="en-GB" altLang="en-US" sz="1200">
              <a:latin typeface="Calibri" pitchFamily="34" charset="0"/>
              <a:ea typeface="ＭＳ Ｐゴシック" pitchFamily="34" charset="-128"/>
            </a:endParaRPr>
          </a:p>
        </p:txBody>
      </p:sp>
      <p:sp>
        <p:nvSpPr>
          <p:cNvPr id="307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a:xfrm>
            <a:off x="889317" y="4632176"/>
            <a:ext cx="4890456" cy="4390688"/>
          </a:xfrm>
          <a:noFill/>
        </p:spPr>
        <p:txBody>
          <a:bodyPr/>
          <a:lstStyle/>
          <a:p>
            <a:pPr eaLnBrk="1" hangingPunct="1">
              <a:spcBef>
                <a:spcPct val="0"/>
              </a:spcBef>
            </a:pPr>
            <a:endParaRPr lang="en-GB" altLang="en-US"/>
          </a:p>
        </p:txBody>
      </p:sp>
    </p:spTree>
    <p:extLst>
      <p:ext uri="{BB962C8B-B14F-4D97-AF65-F5344CB8AC3E}">
        <p14:creationId xmlns:p14="http://schemas.microsoft.com/office/powerpoint/2010/main" val="3751749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a:t>
            </a:r>
            <a:r>
              <a:rPr lang="en-GB" err="1"/>
              <a:t>www.youtube.com</a:t>
            </a:r>
            <a:r>
              <a:rPr lang="en-GB"/>
              <a:t>/</a:t>
            </a:r>
            <a:r>
              <a:rPr lang="en-GB" err="1"/>
              <a:t>watch?v</a:t>
            </a:r>
            <a:r>
              <a:rPr lang="en-GB"/>
              <a:t>=7BRHKYFXzZM</a:t>
            </a:r>
          </a:p>
        </p:txBody>
      </p:sp>
      <p:sp>
        <p:nvSpPr>
          <p:cNvPr id="4" name="Slide Number Placeholder 3"/>
          <p:cNvSpPr>
            <a:spLocks noGrp="1"/>
          </p:cNvSpPr>
          <p:nvPr>
            <p:ph type="sldNum" sz="quarter" idx="10"/>
          </p:nvPr>
        </p:nvSpPr>
        <p:spPr/>
        <p:txBody>
          <a:bodyPr/>
          <a:lstStyle/>
          <a:p>
            <a:fld id="{A7136945-BE58-4B82-9EAF-D8A749DC6959}" type="slidenum">
              <a:rPr lang="en-GB" smtClean="0"/>
              <a:t>26</a:t>
            </a:fld>
            <a:endParaRPr lang="en-GB"/>
          </a:p>
        </p:txBody>
      </p:sp>
    </p:spTree>
    <p:extLst>
      <p:ext uri="{BB962C8B-B14F-4D97-AF65-F5344CB8AC3E}">
        <p14:creationId xmlns:p14="http://schemas.microsoft.com/office/powerpoint/2010/main" val="401468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EF19A5F-9B0D-4C8D-B492-7E9635DE0EAE}"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016351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F19A5F-9B0D-4C8D-B492-7E9635DE0EAE}"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98929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F19A5F-9B0D-4C8D-B492-7E9635DE0EAE}"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48742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F19A5F-9B0D-4C8D-B492-7E9635DE0EAE}"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66234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F19A5F-9B0D-4C8D-B492-7E9635DE0EAE}" type="datetimeFigureOut">
              <a:rPr lang="en-GB" smtClean="0"/>
              <a:t>06/02/2025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271095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EF19A5F-9B0D-4C8D-B492-7E9635DE0EAE}" type="datetimeFigureOut">
              <a:rPr lang="en-GB" smtClean="0"/>
              <a:t>06/02/2025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226245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F19A5F-9B0D-4C8D-B492-7E9635DE0EAE}" type="datetimeFigureOut">
              <a:rPr lang="en-GB" smtClean="0"/>
              <a:t>06/02/2025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029919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721090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638733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F19A5F-9B0D-4C8D-B492-7E9635DE0EAE}"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91964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F19A5F-9B0D-4C8D-B492-7E9635DE0EAE}"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883884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19A5F-9B0D-4C8D-B492-7E9635DE0EAE}" type="datetimeFigureOut">
              <a:rPr lang="en-GB" smtClean="0"/>
              <a:t>06/02/2025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5195-7AAA-4B52-91A8-930F7362668D}" type="slidenum">
              <a:rPr lang="en-GB" smtClean="0"/>
              <a:t>‹#›</a:t>
            </a:fld>
            <a:endParaRPr lang="en-GB"/>
          </a:p>
        </p:txBody>
      </p:sp>
    </p:spTree>
    <p:extLst>
      <p:ext uri="{BB962C8B-B14F-4D97-AF65-F5344CB8AC3E}">
        <p14:creationId xmlns:p14="http://schemas.microsoft.com/office/powerpoint/2010/main" val="3695074368"/>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url?sa=i&amp;rct=j&amp;q=&amp;esrc=s&amp;source=images&amp;cd=&amp;cad=rja&amp;uact=8&amp;ved=0ahUKEwiGuYfBvNPPAhWF1BoKHfIKDbsQjRwIBw&amp;url=https://cjacksonka.wordpress.com/btec-l3/unit-6-sports-development/assessment-grading-criteria/assignment-1-p1-m1/&amp;psig=AFQjCNFIVAlUL_hmTZCCAysv08hTrN1BRg&amp;ust=147630006955349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tiff"/><Relationship Id="rId4" Type="http://schemas.openxmlformats.org/officeDocument/2006/relationships/hyperlink" Target="https://www.youtube.com/watch?v=R8PIXqp3JpA" TargetMode="Externa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6.e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oleObject" Target="../embeddings/oleObject1.bin"/><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url?sa=i&amp;rct=j&amp;q=&amp;esrc=s&amp;source=images&amp;cd=&amp;cad=rja&amp;uact=8&amp;ved=0ahUKEwiGuYfBvNPPAhWF1BoKHfIKDbsQjRwIBw&amp;url=https://cjacksonka.wordpress.com/btec-l3/unit-6-sports-development/assessment-grading-criteria/assignment-1-p1-m1/&amp;psig=AFQjCNFIVAlUL_hmTZCCAysv08hTrN1BRg&amp;ust=1476300069553492"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hyperlink" Target="https://www.google.co.uk/url?sa=i&amp;rct=j&amp;q=&amp;esrc=s&amp;source=images&amp;cd=&amp;cad=rja&amp;uact=8&amp;ved=0ahUKEwimzsbpz9PPAhVGVhoKHSH5AgcQjRwIBw&amp;url=https://lucyysullivann.wordpress.com/2015/01/26/sports-development-continuum/&amp;bvm=bv.135475266,d.ZGg&amp;psig=AFQjCNE4rU-S7QmvLVTfTmlTXlCrqlVxgA&amp;ust=1476305263789195"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co.uk/url?sa=i&amp;rct=j&amp;q=&amp;esrc=s&amp;source=images&amp;cd=&amp;cad=rja&amp;uact=8&amp;ved=0ahUKEwjjmbyg0NPPAhVEWRoKHdhICecQjRwIBw&amp;url=http://marksutcliffe.blogspot.com/2013/11/the-development-of-footballers-player.html&amp;bvm=bv.135475266,d.ZGg&amp;psig=AFQjCNE4rU-S7QmvLVTfTmlTXlCrqlVxgA&amp;ust=1476305263789195"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url?sa=i&amp;rct=j&amp;q=&amp;esrc=s&amp;source=images&amp;cd=&amp;cad=rja&amp;uact=8&amp;ved=0ahUKEwiGuYfBvNPPAhWF1BoKHfIKDbsQjRwIBw&amp;url=https://cjacksonka.wordpress.com/btec-l3/unit-6-sports-development/assessment-grading-criteria/assignment-1-p1-m1/&amp;psig=AFQjCNFIVAlUL_hmTZCCAysv08hTrN1BRg&amp;ust=1476300069553492"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tiff"/><Relationship Id="rId4" Type="http://schemas.openxmlformats.org/officeDocument/2006/relationships/hyperlink" Target="https://www.youtube.com/watch?v=Eeg9cCyuL_w"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2.tiff"/></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s://www.youtube.com/watch?v=7BRHKYFXzZ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9591" y="5700840"/>
            <a:ext cx="2938038" cy="1157160"/>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2090522"/>
            <a:ext cx="3619500" cy="271462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74606" y="2490734"/>
            <a:ext cx="561662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Mark </a:t>
            </a:r>
          </a:p>
          <a:p>
            <a:pPr algn="ctr"/>
            <a:r>
              <a:rPr lang="en-US" sz="6000" b="1"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Napieralla</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Rectangle 7"/>
          <p:cNvSpPr/>
          <p:nvPr/>
        </p:nvSpPr>
        <p:spPr>
          <a:xfrm>
            <a:off x="2915817" y="1802098"/>
            <a:ext cx="3816424" cy="707886"/>
          </a:xfrm>
          <a:prstGeom prst="rect">
            <a:avLst/>
          </a:prstGeom>
          <a:noFill/>
        </p:spPr>
        <p:txBody>
          <a:bodyPr wrap="square" lIns="91440" tIns="45720" rIns="91440" bIns="45720">
            <a:spAutoFit/>
          </a:bodyPr>
          <a:lstStyle/>
          <a:p>
            <a:pPr algn="ct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453102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B51C3-AC49-A84B-99F3-4DB9DFDB2497}"/>
              </a:ext>
            </a:extLst>
          </p:cNvPr>
          <p:cNvSpPr>
            <a:spLocks noGrp="1"/>
          </p:cNvSpPr>
          <p:nvPr>
            <p:ph type="title"/>
          </p:nvPr>
        </p:nvSpPr>
        <p:spPr>
          <a:xfrm>
            <a:off x="1287" y="1335319"/>
            <a:ext cx="2563994" cy="4187361"/>
          </a:xfrm>
        </p:spPr>
        <p:txBody>
          <a:bodyPr anchor="ctr">
            <a:normAutofit/>
          </a:bodyPr>
          <a:lstStyle/>
          <a:p>
            <a:r>
              <a:rPr lang="en-US" sz="3150"/>
              <a:t>Task-</a:t>
            </a:r>
          </a:p>
        </p:txBody>
      </p:sp>
      <p:sp>
        <p:nvSpPr>
          <p:cNvPr id="4" name="Content Placeholder 3">
            <a:extLst>
              <a:ext uri="{FF2B5EF4-FFF2-40B4-BE49-F238E27FC236}">
                <a16:creationId xmlns:a16="http://schemas.microsoft.com/office/drawing/2014/main" id="{AF00D260-82B5-A2F5-0369-C841BF1B69BF}"/>
              </a:ext>
            </a:extLst>
          </p:cNvPr>
          <p:cNvSpPr>
            <a:spLocks noGrp="1"/>
          </p:cNvSpPr>
          <p:nvPr>
            <p:ph idx="1"/>
          </p:nvPr>
        </p:nvSpPr>
        <p:spPr>
          <a:xfrm>
            <a:off x="1187624" y="1916832"/>
            <a:ext cx="7886700" cy="4351338"/>
          </a:xfrm>
        </p:spPr>
        <p:txBody>
          <a:bodyPr/>
          <a:lstStyle/>
          <a:p>
            <a:r>
              <a:rPr lang="en-GB"/>
              <a:t>Find out information on the Swansea Sport and health team</a:t>
            </a:r>
          </a:p>
          <a:p>
            <a:r>
              <a:rPr lang="en-GB"/>
              <a:t>What are their priorities / targets</a:t>
            </a:r>
          </a:p>
          <a:p>
            <a:r>
              <a:rPr lang="en-GB"/>
              <a:t>What are they currently delivering</a:t>
            </a:r>
          </a:p>
          <a:p>
            <a:r>
              <a:rPr lang="en-GB"/>
              <a:t>What project have they / are they involved with</a:t>
            </a:r>
          </a:p>
          <a:p>
            <a:r>
              <a:rPr lang="en-GB"/>
              <a:t>What events are they supporting / creating </a:t>
            </a:r>
          </a:p>
        </p:txBody>
      </p:sp>
    </p:spTree>
    <p:extLst>
      <p:ext uri="{BB962C8B-B14F-4D97-AF65-F5344CB8AC3E}">
        <p14:creationId xmlns:p14="http://schemas.microsoft.com/office/powerpoint/2010/main" val="539586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2585323"/>
          </a:xfrm>
          <a:prstGeom prst="rect">
            <a:avLst/>
          </a:prstGeom>
          <a:noFill/>
        </p:spPr>
        <p:txBody>
          <a:bodyPr wrap="square" rtlCol="0">
            <a:spAutoFit/>
          </a:bodyPr>
          <a:lstStyle/>
          <a:p>
            <a:r>
              <a:rPr lang="en-GB" b="1" u="sng"/>
              <a:t>The aims of todays lecture:</a:t>
            </a:r>
          </a:p>
          <a:p>
            <a:endParaRPr lang="en-GB"/>
          </a:p>
          <a:p>
            <a:r>
              <a:rPr lang="en-GB"/>
              <a:t>To discuss sports development theory</a:t>
            </a:r>
          </a:p>
          <a:p>
            <a:endParaRPr lang="en-GB"/>
          </a:p>
          <a:p>
            <a:r>
              <a:rPr lang="en-GB"/>
              <a:t>Research the views / thoughts of young people in sport</a:t>
            </a:r>
          </a:p>
          <a:p>
            <a:endParaRPr lang="en-GB"/>
          </a:p>
          <a:p>
            <a:r>
              <a:rPr lang="en-GB"/>
              <a:t>To present the findings to the group</a:t>
            </a:r>
          </a:p>
          <a:p>
            <a:endParaRPr lang="en-GB"/>
          </a:p>
          <a:p>
            <a:endParaRPr lang="en-GB" b="1"/>
          </a:p>
        </p:txBody>
      </p:sp>
    </p:spTree>
    <p:extLst>
      <p:ext uri="{BB962C8B-B14F-4D97-AF65-F5344CB8AC3E}">
        <p14:creationId xmlns:p14="http://schemas.microsoft.com/office/powerpoint/2010/main" val="3451352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4770537"/>
          </a:xfrm>
          <a:prstGeom prst="rect">
            <a:avLst/>
          </a:prstGeom>
          <a:noFill/>
        </p:spPr>
        <p:txBody>
          <a:bodyPr wrap="square" rtlCol="0">
            <a:spAutoFit/>
          </a:bodyPr>
          <a:lstStyle/>
          <a:p>
            <a:r>
              <a:rPr lang="en-GB" b="1" u="sng"/>
              <a:t>Definitions:</a:t>
            </a:r>
          </a:p>
          <a:p>
            <a:endParaRPr lang="en-GB" b="1" u="sng"/>
          </a:p>
          <a:p>
            <a:r>
              <a:rPr lang="en-GB" b="1" u="sng"/>
              <a:t>Sport-  Has been defined as :</a:t>
            </a:r>
          </a:p>
          <a:p>
            <a:pPr algn="ctr"/>
            <a:endParaRPr lang="en-GB" b="1" u="sng"/>
          </a:p>
          <a:p>
            <a:pPr algn="ctr"/>
            <a:r>
              <a:rPr lang="en-GB" sz="2400" i="1">
                <a:latin typeface="Segoe Script" panose="020B0504020000000003" pitchFamily="34" charset="0"/>
              </a:rPr>
              <a:t>Competitive , rule governed games involving some degree of physical activity and exercise. </a:t>
            </a:r>
          </a:p>
          <a:p>
            <a:pPr algn="ctr"/>
            <a:r>
              <a:rPr lang="en-GB" sz="2400" i="1">
                <a:latin typeface="Segoe Script" panose="020B0504020000000003" pitchFamily="34" charset="0"/>
              </a:rPr>
              <a:t>(Collins ,2009)</a:t>
            </a:r>
          </a:p>
          <a:p>
            <a:r>
              <a:rPr lang="en-GB" b="1" u="sng"/>
              <a:t>Development-  Has been defined as :</a:t>
            </a:r>
          </a:p>
          <a:p>
            <a:endParaRPr lang="en-GB" b="1" u="sng"/>
          </a:p>
          <a:p>
            <a:pPr algn="ctr"/>
            <a:r>
              <a:rPr lang="en-GB" sz="2400">
                <a:latin typeface="Segoe Script" panose="020B0504020000000003" pitchFamily="34" charset="0"/>
              </a:rPr>
              <a:t>Do develop something or someone suggests a transition of progressive stages where new and improved outcomes are both possible and desirable</a:t>
            </a:r>
          </a:p>
          <a:p>
            <a:pPr algn="ctr"/>
            <a:r>
              <a:rPr lang="en-GB" sz="2400">
                <a:latin typeface="Segoe Script" panose="020B0504020000000003" pitchFamily="34" charset="0"/>
              </a:rPr>
              <a:t>(Collins,2009) </a:t>
            </a:r>
          </a:p>
          <a:p>
            <a:endParaRPr lang="en-GB" sz="2800" i="1">
              <a:latin typeface="Segoe Script" panose="020B0504020000000003" pitchFamily="34" charset="0"/>
            </a:endParaRPr>
          </a:p>
        </p:txBody>
      </p:sp>
    </p:spTree>
    <p:extLst>
      <p:ext uri="{BB962C8B-B14F-4D97-AF65-F5344CB8AC3E}">
        <p14:creationId xmlns:p14="http://schemas.microsoft.com/office/powerpoint/2010/main" val="366247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2739211"/>
          </a:xfrm>
          <a:prstGeom prst="rect">
            <a:avLst/>
          </a:prstGeom>
          <a:noFill/>
        </p:spPr>
        <p:txBody>
          <a:bodyPr wrap="square" rtlCol="0">
            <a:spAutoFit/>
          </a:bodyPr>
          <a:lstStyle/>
          <a:p>
            <a:r>
              <a:rPr lang="en-GB" b="1" u="sng"/>
              <a:t>Definitions:</a:t>
            </a:r>
          </a:p>
          <a:p>
            <a:endParaRPr lang="en-GB" b="1" u="sng"/>
          </a:p>
          <a:p>
            <a:r>
              <a:rPr lang="en-GB" b="1" u="sng"/>
              <a:t>Physical Activity- :</a:t>
            </a:r>
          </a:p>
          <a:p>
            <a:pPr algn="ctr"/>
            <a:endParaRPr lang="en-GB" b="1" u="sng"/>
          </a:p>
          <a:p>
            <a:pPr algn="ctr"/>
            <a:r>
              <a:rPr lang="en-GB" sz="2400" b="1">
                <a:latin typeface="Segoe Script" panose="020B0504020000000003" pitchFamily="34" charset="0"/>
              </a:rPr>
              <a:t>Physical activity</a:t>
            </a:r>
            <a:r>
              <a:rPr lang="en-GB" sz="2400">
                <a:latin typeface="Segoe Script" panose="020B0504020000000003" pitchFamily="34" charset="0"/>
              </a:rPr>
              <a:t> is defined as any bodily movement produced by skeletal muscles that requires energy expenditure</a:t>
            </a:r>
            <a:endParaRPr lang="en-GB" b="1" u="sng">
              <a:latin typeface="Segoe Script" panose="020B0504020000000003" pitchFamily="34" charset="0"/>
            </a:endParaRPr>
          </a:p>
          <a:p>
            <a:endParaRPr lang="en-GB" sz="2800" i="1">
              <a:latin typeface="Segoe Script" panose="020B0504020000000003" pitchFamily="34" charset="0"/>
            </a:endParaRPr>
          </a:p>
        </p:txBody>
      </p:sp>
      <p:sp>
        <p:nvSpPr>
          <p:cNvPr id="2" name="TextBox 1"/>
          <p:cNvSpPr txBox="1"/>
          <p:nvPr/>
        </p:nvSpPr>
        <p:spPr>
          <a:xfrm>
            <a:off x="4915979" y="4316808"/>
            <a:ext cx="5256584" cy="369332"/>
          </a:xfrm>
          <a:prstGeom prst="rect">
            <a:avLst/>
          </a:prstGeom>
          <a:noFill/>
        </p:spPr>
        <p:txBody>
          <a:bodyPr wrap="square" rtlCol="0">
            <a:spAutoFit/>
          </a:bodyPr>
          <a:lstStyle/>
          <a:p>
            <a:r>
              <a:rPr lang="en-GB" dirty="0"/>
              <a:t>(World Health Organisation, 2020) </a:t>
            </a:r>
          </a:p>
        </p:txBody>
      </p:sp>
    </p:spTree>
    <p:extLst>
      <p:ext uri="{BB962C8B-B14F-4D97-AF65-F5344CB8AC3E}">
        <p14:creationId xmlns:p14="http://schemas.microsoft.com/office/powerpoint/2010/main" val="800544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1077218"/>
          </a:xfrm>
          <a:prstGeom prst="rect">
            <a:avLst/>
          </a:prstGeom>
          <a:noFill/>
        </p:spPr>
        <p:txBody>
          <a:bodyPr wrap="square" rtlCol="0">
            <a:spAutoFit/>
          </a:bodyPr>
          <a:lstStyle/>
          <a:p>
            <a:r>
              <a:rPr lang="en-GB" b="1" u="sng"/>
              <a:t>Definitions:</a:t>
            </a:r>
          </a:p>
          <a:p>
            <a:endParaRPr lang="en-GB" b="1" u="sng"/>
          </a:p>
          <a:p>
            <a:endParaRPr lang="en-GB" sz="2800" i="1">
              <a:latin typeface="Segoe Script" panose="020B0504020000000003" pitchFamily="34" charset="0"/>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862" y="3133097"/>
            <a:ext cx="8386329" cy="13035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170857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1077218"/>
          </a:xfrm>
          <a:prstGeom prst="rect">
            <a:avLst/>
          </a:prstGeom>
          <a:noFill/>
        </p:spPr>
        <p:txBody>
          <a:bodyPr wrap="square" rtlCol="0">
            <a:spAutoFit/>
          </a:bodyPr>
          <a:lstStyle/>
          <a:p>
            <a:r>
              <a:rPr lang="en-GB" b="1" u="sng"/>
              <a:t>Brief History Wales and England:</a:t>
            </a:r>
          </a:p>
          <a:p>
            <a:endParaRPr lang="en-GB" b="1" u="sng"/>
          </a:p>
          <a:p>
            <a:endParaRPr lang="en-GB" sz="2800" i="1">
              <a:latin typeface="Segoe Script" panose="020B0504020000000003" pitchFamily="34" charset="0"/>
            </a:endParaRPr>
          </a:p>
        </p:txBody>
      </p:sp>
      <p:sp>
        <p:nvSpPr>
          <p:cNvPr id="2" name="TextBox 1"/>
          <p:cNvSpPr txBox="1"/>
          <p:nvPr/>
        </p:nvSpPr>
        <p:spPr>
          <a:xfrm>
            <a:off x="155575" y="2485538"/>
            <a:ext cx="8736905" cy="4247317"/>
          </a:xfrm>
          <a:prstGeom prst="rect">
            <a:avLst/>
          </a:prstGeom>
          <a:noFill/>
        </p:spPr>
        <p:txBody>
          <a:bodyPr wrap="square" lIns="91440" tIns="45720" rIns="91440" bIns="45720" rtlCol="0" anchor="t">
            <a:spAutoFit/>
          </a:bodyPr>
          <a:lstStyle/>
          <a:p>
            <a:r>
              <a:rPr lang="en-GB" dirty="0"/>
              <a:t>1980 ‘s -1990- Very little investment in sport, small NGB’s</a:t>
            </a:r>
          </a:p>
          <a:p>
            <a:endParaRPr lang="en-GB" dirty="0"/>
          </a:p>
          <a:p>
            <a:r>
              <a:rPr lang="en-GB" dirty="0"/>
              <a:t>1990’s-2000- More investment- outreach projects, tops programmes, dragon sport, </a:t>
            </a:r>
            <a:r>
              <a:rPr lang="en-GB" dirty="0" err="1"/>
              <a:t>ssdo’s</a:t>
            </a:r>
            <a:endParaRPr lang="en-GB" dirty="0"/>
          </a:p>
          <a:p>
            <a:endParaRPr lang="en-GB" dirty="0"/>
          </a:p>
          <a:p>
            <a:r>
              <a:rPr lang="en-GB" dirty="0"/>
              <a:t>2000-2010- More investment, lottery funding, 2008 England cuts funding, 5x60 in Wales</a:t>
            </a:r>
          </a:p>
          <a:p>
            <a:endParaRPr lang="en-GB" dirty="0"/>
          </a:p>
          <a:p>
            <a:r>
              <a:rPr lang="en-GB" dirty="0"/>
              <a:t>2012- Olympics- England cuts community sports partnerships</a:t>
            </a:r>
          </a:p>
          <a:p>
            <a:endParaRPr lang="en-GB" dirty="0"/>
          </a:p>
          <a:p>
            <a:r>
              <a:rPr lang="en-GB" dirty="0"/>
              <a:t>2012- 2020- New policies, reduction in funding, huge targets in Wales (aspirational)</a:t>
            </a:r>
          </a:p>
          <a:p>
            <a:endParaRPr lang="en-GB" dirty="0"/>
          </a:p>
          <a:p>
            <a:r>
              <a:rPr lang="en-GB" dirty="0"/>
              <a:t>2020-24- Further cuts / COVID / Cost of living</a:t>
            </a:r>
          </a:p>
          <a:p>
            <a:endParaRPr lang="en-GB" dirty="0"/>
          </a:p>
          <a:p>
            <a:r>
              <a:rPr lang="en-GB" dirty="0"/>
              <a:t>2022-24- Covid recovery funding </a:t>
            </a:r>
          </a:p>
          <a:p>
            <a:endParaRPr lang="en-GB" dirty="0">
              <a:cs typeface="Calibri"/>
            </a:endParaRPr>
          </a:p>
          <a:p>
            <a:endParaRPr lang="en-GB" dirty="0">
              <a:cs typeface="Calibri"/>
            </a:endParaRPr>
          </a:p>
        </p:txBody>
      </p:sp>
    </p:spTree>
    <p:extLst>
      <p:ext uri="{BB962C8B-B14F-4D97-AF65-F5344CB8AC3E}">
        <p14:creationId xmlns:p14="http://schemas.microsoft.com/office/powerpoint/2010/main" val="3855017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pic>
        <p:nvPicPr>
          <p:cNvPr id="2" name="Picture 2" descr="Image result for sports development continuum">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0665" y="2407797"/>
            <a:ext cx="7086839" cy="4429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3233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sp>
        <p:nvSpPr>
          <p:cNvPr id="3" name="TextBox 2"/>
          <p:cNvSpPr txBox="1"/>
          <p:nvPr/>
        </p:nvSpPr>
        <p:spPr>
          <a:xfrm>
            <a:off x="307975" y="2780928"/>
            <a:ext cx="8584505" cy="2585323"/>
          </a:xfrm>
          <a:prstGeom prst="rect">
            <a:avLst/>
          </a:prstGeom>
          <a:noFill/>
        </p:spPr>
        <p:txBody>
          <a:bodyPr wrap="square" rtlCol="0">
            <a:spAutoFit/>
          </a:bodyPr>
          <a:lstStyle/>
          <a:p>
            <a:r>
              <a:rPr lang="en-GB" b="1"/>
              <a:t>Foundation:</a:t>
            </a:r>
          </a:p>
          <a:p>
            <a:endParaRPr lang="en-GB"/>
          </a:p>
          <a:p>
            <a:r>
              <a:rPr lang="en-GB"/>
              <a:t>Early development of physical literacy.</a:t>
            </a:r>
          </a:p>
          <a:p>
            <a:endParaRPr lang="en-GB"/>
          </a:p>
          <a:p>
            <a:r>
              <a:rPr lang="en-GB"/>
              <a:t>What is physical literacy? </a:t>
            </a:r>
          </a:p>
          <a:p>
            <a:endParaRPr lang="en-GB"/>
          </a:p>
          <a:p>
            <a:r>
              <a:rPr lang="en-GB"/>
              <a:t>Amelia-Video</a:t>
            </a:r>
          </a:p>
          <a:p>
            <a:r>
              <a:rPr lang="en-GB">
                <a:hlinkClick r:id="rId4"/>
              </a:rPr>
              <a:t>https://www.youtube.com/watch?v=R8PIXqp3JpA</a:t>
            </a:r>
            <a:endParaRPr lang="en-GB"/>
          </a:p>
          <a:p>
            <a:endParaRPr lang="en-GB"/>
          </a:p>
        </p:txBody>
      </p:sp>
      <p:pic>
        <p:nvPicPr>
          <p:cNvPr id="2" name="Picture 1">
            <a:extLst>
              <a:ext uri="{FF2B5EF4-FFF2-40B4-BE49-F238E27FC236}">
                <a16:creationId xmlns:a16="http://schemas.microsoft.com/office/drawing/2014/main" id="{11049EC4-8AC0-5E44-850C-3A9AEFEF6667}"/>
              </a:ext>
            </a:extLst>
          </p:cNvPr>
          <p:cNvPicPr>
            <a:picLocks noChangeAspect="1"/>
          </p:cNvPicPr>
          <p:nvPr/>
        </p:nvPicPr>
        <p:blipFill>
          <a:blip r:embed="rId5"/>
          <a:stretch>
            <a:fillRect/>
          </a:stretch>
        </p:blipFill>
        <p:spPr>
          <a:xfrm>
            <a:off x="5292080" y="3573016"/>
            <a:ext cx="3851920" cy="2564904"/>
          </a:xfrm>
          <a:prstGeom prst="rect">
            <a:avLst/>
          </a:prstGeom>
        </p:spPr>
      </p:pic>
    </p:spTree>
    <p:extLst>
      <p:ext uri="{BB962C8B-B14F-4D97-AF65-F5344CB8AC3E}">
        <p14:creationId xmlns:p14="http://schemas.microsoft.com/office/powerpoint/2010/main" val="2652601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1"/>
          <p:cNvSpPr>
            <a:spLocks noGrp="1"/>
          </p:cNvSpPr>
          <p:nvPr>
            <p:ph idx="4294967295"/>
          </p:nvPr>
        </p:nvSpPr>
        <p:spPr/>
        <p:txBody>
          <a:bodyPr/>
          <a:lstStyle/>
          <a:p>
            <a:pPr eaLnBrk="1" hangingPunct="1"/>
            <a:endParaRPr lang="en-GB" altLang="en-US"/>
          </a:p>
        </p:txBody>
      </p:sp>
      <p:sp>
        <p:nvSpPr>
          <p:cNvPr id="3" name="Title 2"/>
          <p:cNvSpPr>
            <a:spLocks noGrp="1"/>
          </p:cNvSpPr>
          <p:nvPr>
            <p:ph type="title" idx="4294967295"/>
          </p:nvPr>
        </p:nvSpPr>
        <p:spPr/>
        <p:txBody>
          <a:bodyPr rtlCol="0"/>
          <a:lstStyle/>
          <a:p>
            <a:pPr>
              <a:defRPr/>
            </a:pPr>
            <a:r>
              <a:rPr lang="en-US">
                <a:ea typeface="ＭＳ Ｐゴシック" charset="0"/>
              </a:rPr>
              <a:t>Catching?</a:t>
            </a:r>
          </a:p>
        </p:txBody>
      </p:sp>
      <p:grpSp>
        <p:nvGrpSpPr>
          <p:cNvPr id="4" name="Group 2"/>
          <p:cNvGrpSpPr>
            <a:grpSpLocks/>
          </p:cNvGrpSpPr>
          <p:nvPr/>
        </p:nvGrpSpPr>
        <p:grpSpPr bwMode="auto">
          <a:xfrm>
            <a:off x="86101" y="188640"/>
            <a:ext cx="9027646" cy="6669360"/>
            <a:chOff x="373" y="196"/>
            <a:chExt cx="5032" cy="3508"/>
          </a:xfrm>
          <a:solidFill>
            <a:srgbClr val="3366FF"/>
          </a:solidFill>
        </p:grpSpPr>
        <p:graphicFrame>
          <p:nvGraphicFramePr>
            <p:cNvPr id="7" name="Object 3"/>
            <p:cNvGraphicFramePr>
              <a:graphicFrameLocks noChangeAspect="1"/>
            </p:cNvGraphicFramePr>
            <p:nvPr/>
          </p:nvGraphicFramePr>
          <p:xfrm>
            <a:off x="373" y="196"/>
            <a:ext cx="4991" cy="3317"/>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 Box 4"/>
            <p:cNvSpPr txBox="1">
              <a:spLocks noChangeArrowheads="1"/>
            </p:cNvSpPr>
            <p:nvPr/>
          </p:nvSpPr>
          <p:spPr bwMode="auto">
            <a:xfrm>
              <a:off x="3515" y="3521"/>
              <a:ext cx="1890" cy="1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defRPr/>
              </a:pPr>
              <a:r>
                <a:rPr lang="en-GB" sz="1400" i="1">
                  <a:solidFill>
                    <a:srgbClr val="00FFFF"/>
                  </a:solidFill>
                  <a:latin typeface="Arial Narrow" charset="0"/>
                  <a:cs typeface="Arial" charset="0"/>
                </a:rPr>
                <a:t>Adapted From Mike Jess, University of Edinburgh</a:t>
              </a:r>
            </a:p>
          </p:txBody>
        </p:sp>
      </p:grpSp>
    </p:spTree>
    <p:extLst>
      <p:ext uri="{BB962C8B-B14F-4D97-AF65-F5344CB8AC3E}">
        <p14:creationId xmlns:p14="http://schemas.microsoft.com/office/powerpoint/2010/main" val="7143124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ext Box 2"/>
          <p:cNvSpPr txBox="1">
            <a:spLocks noChangeArrowheads="1"/>
          </p:cNvSpPr>
          <p:nvPr/>
        </p:nvSpPr>
        <p:spPr bwMode="auto">
          <a:xfrm>
            <a:off x="1042988" y="692150"/>
            <a:ext cx="7273925" cy="701675"/>
          </a:xfrm>
          <a:prstGeom prst="rect">
            <a:avLst/>
          </a:prstGeom>
          <a:noFill/>
          <a:ln w="9525">
            <a:noFill/>
            <a:miter lim="800000"/>
            <a:headEnd/>
            <a:tailEnd/>
          </a:ln>
          <a:effectLst/>
        </p:spPr>
        <p:txBody>
          <a:bodyPr>
            <a:spAutoFit/>
          </a:bodyPr>
          <a:lstStyle>
            <a:lvl1pPr>
              <a:defRPr>
                <a:solidFill>
                  <a:schemeClr val="tx1"/>
                </a:solidFill>
                <a:latin typeface="Lucida Sans Unicode" pitchFamily="34" charset="0"/>
                <a:cs typeface="Arial" pitchFamily="34" charset="0"/>
              </a:defRPr>
            </a:lvl1pPr>
            <a:lvl2pPr marL="742950" indent="-285750">
              <a:defRPr>
                <a:solidFill>
                  <a:schemeClr val="tx1"/>
                </a:solidFill>
                <a:latin typeface="Lucida Sans Unicode" pitchFamily="34" charset="0"/>
                <a:cs typeface="Arial" pitchFamily="34" charset="0"/>
              </a:defRPr>
            </a:lvl2pPr>
            <a:lvl3pPr marL="1143000" indent="-228600">
              <a:defRPr>
                <a:solidFill>
                  <a:schemeClr val="tx1"/>
                </a:solidFill>
                <a:latin typeface="Lucida Sans Unicode" pitchFamily="34" charset="0"/>
                <a:cs typeface="Arial" pitchFamily="34" charset="0"/>
              </a:defRPr>
            </a:lvl3pPr>
            <a:lvl4pPr marL="1600200" indent="-228600">
              <a:defRPr>
                <a:solidFill>
                  <a:schemeClr val="tx1"/>
                </a:solidFill>
                <a:latin typeface="Lucida Sans Unicode" pitchFamily="34" charset="0"/>
                <a:cs typeface="Arial" pitchFamily="34" charset="0"/>
              </a:defRPr>
            </a:lvl4pPr>
            <a:lvl5pPr marL="2057400" indent="-228600">
              <a:defRPr>
                <a:solidFill>
                  <a:schemeClr val="tx1"/>
                </a:solidFill>
                <a:latin typeface="Lucida Sans Unicode" pitchFamily="34" charset="0"/>
                <a:cs typeface="Arial" pitchFamily="34" charset="0"/>
              </a:defRPr>
            </a:lvl5pPr>
            <a:lvl6pPr marL="2514600" indent="-228600" fontAlgn="base">
              <a:spcBef>
                <a:spcPct val="0"/>
              </a:spcBef>
              <a:spcAft>
                <a:spcPct val="0"/>
              </a:spcAft>
              <a:defRPr>
                <a:solidFill>
                  <a:schemeClr val="tx1"/>
                </a:solidFill>
                <a:latin typeface="Lucida Sans Unicode" pitchFamily="34" charset="0"/>
                <a:cs typeface="Arial" pitchFamily="34" charset="0"/>
              </a:defRPr>
            </a:lvl6pPr>
            <a:lvl7pPr marL="2971800" indent="-228600" fontAlgn="base">
              <a:spcBef>
                <a:spcPct val="0"/>
              </a:spcBef>
              <a:spcAft>
                <a:spcPct val="0"/>
              </a:spcAft>
              <a:defRPr>
                <a:solidFill>
                  <a:schemeClr val="tx1"/>
                </a:solidFill>
                <a:latin typeface="Lucida Sans Unicode" pitchFamily="34" charset="0"/>
                <a:cs typeface="Arial" pitchFamily="34" charset="0"/>
              </a:defRPr>
            </a:lvl7pPr>
            <a:lvl8pPr marL="3429000" indent="-228600" fontAlgn="base">
              <a:spcBef>
                <a:spcPct val="0"/>
              </a:spcBef>
              <a:spcAft>
                <a:spcPct val="0"/>
              </a:spcAft>
              <a:defRPr>
                <a:solidFill>
                  <a:schemeClr val="tx1"/>
                </a:solidFill>
                <a:latin typeface="Lucida Sans Unicode" pitchFamily="34" charset="0"/>
                <a:cs typeface="Arial" pitchFamily="34" charset="0"/>
              </a:defRPr>
            </a:lvl8pPr>
            <a:lvl9pPr marL="3886200" indent="-228600" fontAlgn="base">
              <a:spcBef>
                <a:spcPct val="0"/>
              </a:spcBef>
              <a:spcAft>
                <a:spcPct val="0"/>
              </a:spcAft>
              <a:defRPr>
                <a:solidFill>
                  <a:schemeClr val="tx1"/>
                </a:solidFill>
                <a:latin typeface="Lucida Sans Unicode" pitchFamily="34" charset="0"/>
                <a:cs typeface="Arial" pitchFamily="34" charset="0"/>
              </a:defRPr>
            </a:lvl9pPr>
          </a:lstStyle>
          <a:p>
            <a:pPr algn="ctr" eaLnBrk="0" hangingPunct="0">
              <a:spcBef>
                <a:spcPct val="50000"/>
              </a:spcBef>
              <a:defRPr/>
            </a:pPr>
            <a:r>
              <a:rPr lang="en-GB" altLang="en-US" sz="4000" b="1">
                <a:effectLst>
                  <a:outerShdw blurRad="38100" dist="38100" dir="2700000" algn="tl">
                    <a:srgbClr val="C0C0C0"/>
                  </a:outerShdw>
                </a:effectLst>
                <a:latin typeface="Arial" pitchFamily="34" charset="0"/>
                <a:ea typeface="ＭＳ Ｐゴシック" charset="-128"/>
              </a:rPr>
              <a:t>CAN’T CATCH?</a:t>
            </a:r>
          </a:p>
        </p:txBody>
      </p:sp>
      <p:pic>
        <p:nvPicPr>
          <p:cNvPr id="16387" name="Picture 1" descr="Unknown.jpe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060575"/>
            <a:ext cx="413385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2907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5580063" y="5589588"/>
            <a:ext cx="3390900" cy="3048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GB" altLang="en-US" sz="1400" i="1">
                <a:solidFill>
                  <a:srgbClr val="00FFFF"/>
                </a:solidFill>
                <a:latin typeface="Arial Narrow" pitchFamily="34" charset="0"/>
                <a:ea typeface="ＭＳ Ｐゴシック" pitchFamily="34" charset="-128"/>
              </a:rPr>
              <a:t>Adapted From Mike Jess, University of Edinburgh</a:t>
            </a:r>
          </a:p>
        </p:txBody>
      </p:sp>
      <p:grpSp>
        <p:nvGrpSpPr>
          <p:cNvPr id="17411" name="Group 3"/>
          <p:cNvGrpSpPr>
            <a:grpSpLocks/>
          </p:cNvGrpSpPr>
          <p:nvPr/>
        </p:nvGrpSpPr>
        <p:grpSpPr bwMode="auto">
          <a:xfrm>
            <a:off x="0" y="5876925"/>
            <a:ext cx="9144000" cy="981075"/>
            <a:chOff x="0" y="3702"/>
            <a:chExt cx="5760" cy="618"/>
          </a:xfrm>
        </p:grpSpPr>
        <p:pic>
          <p:nvPicPr>
            <p:cNvPr id="17413" name="Picture 4"/>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0" y="3702"/>
              <a:ext cx="597"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5"/>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597" y="3702"/>
              <a:ext cx="761"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6"/>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a:off x="1340" y="3702"/>
              <a:ext cx="761"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7"/>
            <p:cNvPicPr>
              <a:picLocks noChangeAspect="1" noChangeArrowheads="1"/>
            </p:cNvPicPr>
            <p:nvPr/>
          </p:nvPicPr>
          <p:blipFill>
            <a:blip r:embed="rId6">
              <a:lum bright="70000" contrast="-70000"/>
              <a:extLst>
                <a:ext uri="{28A0092B-C50C-407E-A947-70E740481C1C}">
                  <a14:useLocalDpi xmlns:a14="http://schemas.microsoft.com/office/drawing/2010/main" val="0"/>
                </a:ext>
              </a:extLst>
            </a:blip>
            <a:srcRect/>
            <a:stretch>
              <a:fillRect/>
            </a:stretch>
          </p:blipFill>
          <p:spPr bwMode="auto">
            <a:xfrm>
              <a:off x="2064" y="3702"/>
              <a:ext cx="567"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8"/>
            <p:cNvPicPr>
              <a:picLocks noChangeAspect="1" noChangeArrowheads="1"/>
            </p:cNvPicPr>
            <p:nvPr/>
          </p:nvPicPr>
          <p:blipFill>
            <a:blip r:embed="rId7">
              <a:lum bright="70000" contrast="-70000"/>
              <a:extLst>
                <a:ext uri="{28A0092B-C50C-407E-A947-70E740481C1C}">
                  <a14:useLocalDpi xmlns:a14="http://schemas.microsoft.com/office/drawing/2010/main" val="0"/>
                </a:ext>
              </a:extLst>
            </a:blip>
            <a:srcRect r="13008"/>
            <a:stretch>
              <a:fillRect/>
            </a:stretch>
          </p:blipFill>
          <p:spPr bwMode="auto">
            <a:xfrm>
              <a:off x="2631" y="3702"/>
              <a:ext cx="880"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9"/>
            <p:cNvPicPr>
              <a:picLocks noChangeAspect="1" noChangeArrowheads="1"/>
            </p:cNvPicPr>
            <p:nvPr/>
          </p:nvPicPr>
          <p:blipFill>
            <a:blip r:embed="rId8">
              <a:lum bright="70000" contrast="-70000"/>
              <a:extLst>
                <a:ext uri="{28A0092B-C50C-407E-A947-70E740481C1C}">
                  <a14:useLocalDpi xmlns:a14="http://schemas.microsoft.com/office/drawing/2010/main" val="0"/>
                </a:ext>
              </a:extLst>
            </a:blip>
            <a:srcRect/>
            <a:stretch>
              <a:fillRect/>
            </a:stretch>
          </p:blipFill>
          <p:spPr bwMode="auto">
            <a:xfrm>
              <a:off x="3458" y="3702"/>
              <a:ext cx="764" cy="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10"/>
            <p:cNvPicPr>
              <a:picLocks noChangeAspect="1" noChangeArrowheads="1"/>
            </p:cNvPicPr>
            <p:nvPr/>
          </p:nvPicPr>
          <p:blipFill>
            <a:blip r:embed="rId9">
              <a:lum bright="70000" contrast="-70000"/>
              <a:extLst>
                <a:ext uri="{28A0092B-C50C-407E-A947-70E740481C1C}">
                  <a14:useLocalDpi xmlns:a14="http://schemas.microsoft.com/office/drawing/2010/main" val="0"/>
                </a:ext>
              </a:extLst>
            </a:blip>
            <a:srcRect/>
            <a:stretch>
              <a:fillRect/>
            </a:stretch>
          </p:blipFill>
          <p:spPr bwMode="auto">
            <a:xfrm>
              <a:off x="4174" y="3702"/>
              <a:ext cx="838"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11"/>
            <p:cNvPicPr>
              <a:picLocks noChangeAspect="1" noChangeArrowheads="1"/>
            </p:cNvPicPr>
            <p:nvPr/>
          </p:nvPicPr>
          <p:blipFill>
            <a:blip r:embed="rId10">
              <a:lum bright="70000" contrast="-70000"/>
              <a:extLst>
                <a:ext uri="{28A0092B-C50C-407E-A947-70E740481C1C}">
                  <a14:useLocalDpi xmlns:a14="http://schemas.microsoft.com/office/drawing/2010/main" val="0"/>
                </a:ext>
              </a:extLst>
            </a:blip>
            <a:srcRect/>
            <a:stretch>
              <a:fillRect/>
            </a:stretch>
          </p:blipFill>
          <p:spPr bwMode="auto">
            <a:xfrm>
              <a:off x="5008" y="3702"/>
              <a:ext cx="752" cy="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17412" name="Object 12"/>
          <p:cNvGraphicFramePr>
            <a:graphicFrameLocks noChangeAspect="1"/>
          </p:cNvGraphicFramePr>
          <p:nvPr/>
        </p:nvGraphicFramePr>
        <p:xfrm>
          <a:off x="-3175" y="57150"/>
          <a:ext cx="9151938" cy="6342063"/>
        </p:xfrm>
        <a:graphic>
          <a:graphicData uri="http://schemas.openxmlformats.org/presentationml/2006/ole">
            <mc:AlternateContent xmlns:mc="http://schemas.openxmlformats.org/markup-compatibility/2006">
              <mc:Choice xmlns:v="urn:schemas-microsoft-com:vml" Requires="v">
                <p:oleObj name="Chart" r:id="rId11" imgW="8058275" imgH="5438892" progId="MSGraph.Chart.8">
                  <p:embed followColorScheme="full"/>
                </p:oleObj>
              </mc:Choice>
              <mc:Fallback>
                <p:oleObj name="Chart" r:id="rId11" imgW="8058275" imgH="5438892" progId="MSGraph.Chart.8">
                  <p:embed followColorScheme="full"/>
                  <p:pic>
                    <p:nvPicPr>
                      <p:cNvPr id="0" name=""/>
                      <p:cNvPicPr>
                        <a:picLocks noChangeAspect="1" noChangeArrowheads="1"/>
                      </p:cNvPicPr>
                      <p:nvPr/>
                    </p:nvPicPr>
                    <p:blipFill>
                      <a:blip r:embed="rId12"/>
                      <a:srcRect/>
                      <a:stretch>
                        <a:fillRect/>
                      </a:stretch>
                    </p:blipFill>
                    <p:spPr bwMode="auto">
                      <a:xfrm>
                        <a:off x="-3175" y="57150"/>
                        <a:ext cx="9151938" cy="63420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70483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sp>
        <p:nvSpPr>
          <p:cNvPr id="3" name="TextBox 2"/>
          <p:cNvSpPr txBox="1"/>
          <p:nvPr/>
        </p:nvSpPr>
        <p:spPr>
          <a:xfrm>
            <a:off x="307975" y="2780928"/>
            <a:ext cx="8584505" cy="2862322"/>
          </a:xfrm>
          <a:prstGeom prst="rect">
            <a:avLst/>
          </a:prstGeom>
          <a:noFill/>
        </p:spPr>
        <p:txBody>
          <a:bodyPr wrap="square" rtlCol="0">
            <a:spAutoFit/>
          </a:bodyPr>
          <a:lstStyle/>
          <a:p>
            <a:r>
              <a:rPr lang="en-GB" b="1"/>
              <a:t>Participation</a:t>
            </a:r>
            <a:r>
              <a:rPr lang="en-GB"/>
              <a:t>- sport activity undertaken primarily for fun, enjoyment and often basic levels of competence, health and fitness</a:t>
            </a:r>
          </a:p>
          <a:p>
            <a:endParaRPr lang="en-GB"/>
          </a:p>
          <a:p>
            <a:r>
              <a:rPr lang="en-GB" b="1"/>
              <a:t>Performance</a:t>
            </a:r>
            <a:r>
              <a:rPr lang="en-GB"/>
              <a:t>- (Could include above) A move from basic competence into more structured form of competitive sport at club or county level, or indeed at an individual level for personal reasons.</a:t>
            </a:r>
          </a:p>
          <a:p>
            <a:endParaRPr lang="en-GB"/>
          </a:p>
          <a:p>
            <a:r>
              <a:rPr lang="en-GB" b="1"/>
              <a:t>Excellence</a:t>
            </a:r>
            <a:r>
              <a:rPr lang="en-GB"/>
              <a:t>- is about reaching the top and applies to performers at the highest national and international levels. </a:t>
            </a:r>
          </a:p>
          <a:p>
            <a:endParaRPr lang="en-GB"/>
          </a:p>
        </p:txBody>
      </p:sp>
    </p:spTree>
    <p:extLst>
      <p:ext uri="{BB962C8B-B14F-4D97-AF65-F5344CB8AC3E}">
        <p14:creationId xmlns:p14="http://schemas.microsoft.com/office/powerpoint/2010/main" val="1899760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pic>
        <p:nvPicPr>
          <p:cNvPr id="2" name="Picture 2" descr="Image result for sports development continuum">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0665" y="2407797"/>
            <a:ext cx="7086839" cy="44292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8356" y="2868108"/>
            <a:ext cx="3405869" cy="1754326"/>
          </a:xfrm>
          <a:prstGeom prst="rect">
            <a:avLst/>
          </a:prstGeom>
          <a:noFill/>
        </p:spPr>
        <p:txBody>
          <a:bodyPr wrap="none" lIns="91440" tIns="45720" rIns="91440" bIns="45720" anchor="t">
            <a:spAutoFit/>
          </a:bodyPr>
          <a:lstStyle/>
          <a:p>
            <a:pPr algn="ctr"/>
            <a:r>
              <a:rPr lang="en-US" sz="5400" b="1">
                <a:ln w="10541" cmpd="sng">
                  <a:solidFill>
                    <a:srgbClr val="7D7D7D">
                      <a:tint val="100000"/>
                      <a:shade val="100000"/>
                      <a:satMod val="110000"/>
                    </a:srgbClr>
                  </a:solidFill>
                  <a:prstDash val="solid"/>
                </a:ln>
                <a:cs typeface="Calibri"/>
              </a:rPr>
              <a:t>5 examples</a:t>
            </a:r>
          </a:p>
          <a:p>
            <a:pPr algn="ctr"/>
            <a:r>
              <a:rPr lang="en-US" sz="5400" b="1">
                <a:ln w="10541" cmpd="sng">
                  <a:solidFill>
                    <a:srgbClr val="7D7D7D">
                      <a:tint val="100000"/>
                      <a:shade val="100000"/>
                      <a:satMod val="110000"/>
                    </a:srgbClr>
                  </a:solidFill>
                  <a:prstDash val="solid"/>
                </a:ln>
                <a:cs typeface="Calibri"/>
              </a:rPr>
              <a:t>Of each</a:t>
            </a:r>
          </a:p>
        </p:txBody>
      </p:sp>
    </p:spTree>
    <p:extLst>
      <p:ext uri="{BB962C8B-B14F-4D97-AF65-F5344CB8AC3E}">
        <p14:creationId xmlns:p14="http://schemas.microsoft.com/office/powerpoint/2010/main" val="1511210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sp>
        <p:nvSpPr>
          <p:cNvPr id="3" name="TextBox 2"/>
          <p:cNvSpPr txBox="1"/>
          <p:nvPr/>
        </p:nvSpPr>
        <p:spPr>
          <a:xfrm>
            <a:off x="307975" y="2780928"/>
            <a:ext cx="8584505" cy="2585323"/>
          </a:xfrm>
          <a:prstGeom prst="rect">
            <a:avLst/>
          </a:prstGeom>
          <a:noFill/>
        </p:spPr>
        <p:txBody>
          <a:bodyPr wrap="square" rtlCol="0">
            <a:spAutoFit/>
          </a:bodyPr>
          <a:lstStyle/>
          <a:p>
            <a:r>
              <a:rPr lang="en-GB" b="1"/>
              <a:t>What are the factors affecting the movement from:</a:t>
            </a:r>
          </a:p>
          <a:p>
            <a:endParaRPr lang="en-GB" b="1"/>
          </a:p>
          <a:p>
            <a:r>
              <a:rPr lang="en-GB" b="1"/>
              <a:t>Group 1- Participation 			Performance</a:t>
            </a:r>
          </a:p>
          <a:p>
            <a:endParaRPr lang="en-GB" b="1"/>
          </a:p>
          <a:p>
            <a:endParaRPr lang="en-GB" b="1"/>
          </a:p>
          <a:p>
            <a:r>
              <a:rPr lang="en-GB" b="1"/>
              <a:t>Group 2- Performance 			Elite</a:t>
            </a:r>
          </a:p>
          <a:p>
            <a:endParaRPr lang="en-GB" b="1"/>
          </a:p>
          <a:p>
            <a:r>
              <a:rPr lang="en-GB" b="1"/>
              <a:t> Breakout room task- Discussion, presentation of findings back to the group. </a:t>
            </a:r>
          </a:p>
          <a:p>
            <a:endParaRPr lang="en-GB" b="1"/>
          </a:p>
        </p:txBody>
      </p:sp>
      <p:cxnSp>
        <p:nvCxnSpPr>
          <p:cNvPr id="10" name="Straight Arrow Connector 9"/>
          <p:cNvCxnSpPr/>
          <p:nvPr/>
        </p:nvCxnSpPr>
        <p:spPr>
          <a:xfrm>
            <a:off x="2852192" y="3452290"/>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852192" y="4293096"/>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0430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sp>
        <p:nvSpPr>
          <p:cNvPr id="3" name="TextBox 2"/>
          <p:cNvSpPr txBox="1"/>
          <p:nvPr/>
        </p:nvSpPr>
        <p:spPr>
          <a:xfrm>
            <a:off x="307975" y="2780928"/>
            <a:ext cx="8584505" cy="2862322"/>
          </a:xfrm>
          <a:prstGeom prst="rect">
            <a:avLst/>
          </a:prstGeom>
          <a:noFill/>
        </p:spPr>
        <p:txBody>
          <a:bodyPr wrap="square" rtlCol="0">
            <a:spAutoFit/>
          </a:bodyPr>
          <a:lstStyle/>
          <a:p>
            <a:r>
              <a:rPr lang="en-GB" b="1"/>
              <a:t>What are the factors affecting the movement from:</a:t>
            </a:r>
          </a:p>
          <a:p>
            <a:endParaRPr lang="en-GB" b="1"/>
          </a:p>
          <a:p>
            <a:r>
              <a:rPr lang="en-GB" b="1"/>
              <a:t>1- Participation 			Performance</a:t>
            </a:r>
          </a:p>
          <a:p>
            <a:endParaRPr lang="en-GB" b="1"/>
          </a:p>
          <a:p>
            <a:r>
              <a:rPr lang="en-GB" b="1"/>
              <a:t>Opportunities, awareness, resources, facilities, family, friends, peer pressure, the coach,  skills, confidence, ability, money, travel, time / other commitments, other sports, previous experience, passion, commitment, role models, sporting events and publicity. </a:t>
            </a:r>
          </a:p>
          <a:p>
            <a:endParaRPr lang="en-GB" b="1"/>
          </a:p>
          <a:p>
            <a:endParaRPr lang="en-GB" b="1"/>
          </a:p>
          <a:p>
            <a:endParaRPr lang="en-GB" b="1"/>
          </a:p>
        </p:txBody>
      </p:sp>
      <p:cxnSp>
        <p:nvCxnSpPr>
          <p:cNvPr id="10" name="Straight Arrow Connector 9"/>
          <p:cNvCxnSpPr/>
          <p:nvPr/>
        </p:nvCxnSpPr>
        <p:spPr>
          <a:xfrm>
            <a:off x="2204120" y="3501008"/>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5715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The sports development continuum </a:t>
            </a:r>
          </a:p>
          <a:p>
            <a:endParaRPr lang="en-GB"/>
          </a:p>
        </p:txBody>
      </p:sp>
      <p:sp>
        <p:nvSpPr>
          <p:cNvPr id="3" name="TextBox 2"/>
          <p:cNvSpPr txBox="1"/>
          <p:nvPr/>
        </p:nvSpPr>
        <p:spPr>
          <a:xfrm>
            <a:off x="307975" y="2780928"/>
            <a:ext cx="8584505" cy="3693319"/>
          </a:xfrm>
          <a:prstGeom prst="rect">
            <a:avLst/>
          </a:prstGeom>
          <a:noFill/>
        </p:spPr>
        <p:txBody>
          <a:bodyPr wrap="square" rtlCol="0">
            <a:spAutoFit/>
          </a:bodyPr>
          <a:lstStyle/>
          <a:p>
            <a:r>
              <a:rPr lang="en-GB" b="1"/>
              <a:t>What are the factors affecting the movement from:</a:t>
            </a:r>
          </a:p>
          <a:p>
            <a:endParaRPr lang="en-GB" b="1"/>
          </a:p>
          <a:p>
            <a:r>
              <a:rPr lang="en-GB" b="1"/>
              <a:t>1- Performance			Elite / Excellence</a:t>
            </a:r>
          </a:p>
          <a:p>
            <a:r>
              <a:rPr lang="en-GB" b="1"/>
              <a:t> 			</a:t>
            </a:r>
          </a:p>
          <a:p>
            <a:r>
              <a:rPr lang="en-GB" b="1"/>
              <a:t>Opportunities, resources, facilities, family, friends, peer pressure, the coach,  skills, confidence, ability, money, travel, time / other commitments, previous experience, passion, commitment, role models, sporting events and publicity. </a:t>
            </a:r>
          </a:p>
          <a:p>
            <a:endParaRPr lang="en-GB" b="1"/>
          </a:p>
          <a:p>
            <a:r>
              <a:rPr lang="en-GB" b="1"/>
              <a:t>Luck, Governing Body, Funding (lottery), climate, injury, lifestyle, diet, psychology, Sports Science, rest, technology,    </a:t>
            </a:r>
          </a:p>
          <a:p>
            <a:endParaRPr lang="en-GB" b="1"/>
          </a:p>
          <a:p>
            <a:endParaRPr lang="en-GB" b="1"/>
          </a:p>
          <a:p>
            <a:endParaRPr lang="en-GB" b="1"/>
          </a:p>
        </p:txBody>
      </p:sp>
      <p:cxnSp>
        <p:nvCxnSpPr>
          <p:cNvPr id="10" name="Straight Arrow Connector 9"/>
          <p:cNvCxnSpPr/>
          <p:nvPr/>
        </p:nvCxnSpPr>
        <p:spPr>
          <a:xfrm>
            <a:off x="2204120" y="3501008"/>
            <a:ext cx="1296144"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5665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Football- modified continuum </a:t>
            </a:r>
          </a:p>
          <a:p>
            <a:endParaRPr lang="en-GB"/>
          </a:p>
        </p:txBody>
      </p:sp>
      <p:pic>
        <p:nvPicPr>
          <p:cNvPr id="3074" name="Picture 2" descr="Image result for football development continuum">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7744" y="1946929"/>
            <a:ext cx="6067056" cy="4533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1001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14" name="Picture 2" descr="Image result for football development continuu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160338"/>
            <a:ext cx="9094448" cy="641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07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31529"/>
            <a:ext cx="8733512" cy="6321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3526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theory- : Where does it take place?</a:t>
            </a:r>
          </a:p>
          <a:p>
            <a:endParaRPr lang="en-GB"/>
          </a:p>
        </p:txBody>
      </p:sp>
      <p:pic>
        <p:nvPicPr>
          <p:cNvPr id="2" name="Picture 2" descr="Image result for sports development continuum">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0665" y="2407797"/>
            <a:ext cx="7086839" cy="44292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58271" y="2868108"/>
            <a:ext cx="3066031" cy="2677656"/>
          </a:xfrm>
          <a:prstGeom prst="rect">
            <a:avLst/>
          </a:prstGeom>
          <a:noFill/>
        </p:spPr>
        <p:txBody>
          <a:bodyPr wrap="none" lIns="91440" tIns="45720" rIns="91440" bIns="45720">
            <a:spAutoFit/>
          </a:bodyPr>
          <a:lstStyle/>
          <a:p>
            <a:pPr algn="ctr"/>
            <a:r>
              <a:rPr lang="en-US" sz="2800" b="1" cap="none" spc="0">
                <a:ln w="10541" cmpd="sng">
                  <a:solidFill>
                    <a:srgbClr val="7D7D7D">
                      <a:tint val="100000"/>
                      <a:shade val="100000"/>
                      <a:satMod val="110000"/>
                    </a:srgbClr>
                  </a:solidFill>
                  <a:prstDash val="solid"/>
                </a:ln>
                <a:effectLst/>
              </a:rPr>
              <a:t>Where does sports </a:t>
            </a:r>
          </a:p>
          <a:p>
            <a:pPr algn="ctr"/>
            <a:r>
              <a:rPr lang="en-US" sz="2800" b="1" cap="none" spc="0">
                <a:ln w="10541" cmpd="sng">
                  <a:solidFill>
                    <a:srgbClr val="7D7D7D">
                      <a:tint val="100000"/>
                      <a:shade val="100000"/>
                      <a:satMod val="110000"/>
                    </a:srgbClr>
                  </a:solidFill>
                  <a:prstDash val="solid"/>
                </a:ln>
                <a:effectLst/>
              </a:rPr>
              <a:t>Development take </a:t>
            </a:r>
          </a:p>
          <a:p>
            <a:pPr algn="ctr"/>
            <a:r>
              <a:rPr lang="en-US" sz="2800" b="1">
                <a:ln w="10541" cmpd="sng">
                  <a:solidFill>
                    <a:srgbClr val="7D7D7D">
                      <a:tint val="100000"/>
                      <a:shade val="100000"/>
                      <a:satMod val="110000"/>
                    </a:srgbClr>
                  </a:solidFill>
                  <a:prstDash val="solid"/>
                </a:ln>
              </a:rPr>
              <a:t>Place?</a:t>
            </a:r>
          </a:p>
          <a:p>
            <a:pPr algn="ctr"/>
            <a:endParaRPr lang="en-US" sz="2800" b="1" cap="none" spc="0">
              <a:ln w="10541" cmpd="sng">
                <a:solidFill>
                  <a:srgbClr val="7D7D7D">
                    <a:tint val="100000"/>
                    <a:shade val="100000"/>
                    <a:satMod val="110000"/>
                  </a:srgbClr>
                </a:solidFill>
                <a:prstDash val="solid"/>
              </a:ln>
              <a:effectLst/>
            </a:endParaRPr>
          </a:p>
          <a:p>
            <a:pPr algn="ctr"/>
            <a:r>
              <a:rPr lang="en-US" sz="2800" b="1">
                <a:ln w="10541" cmpd="sng">
                  <a:solidFill>
                    <a:srgbClr val="7D7D7D">
                      <a:tint val="100000"/>
                      <a:shade val="100000"/>
                      <a:satMod val="110000"/>
                    </a:srgbClr>
                  </a:solidFill>
                  <a:prstDash val="solid"/>
                </a:ln>
              </a:rPr>
              <a:t>Why might it take </a:t>
            </a:r>
          </a:p>
          <a:p>
            <a:pPr algn="ctr"/>
            <a:r>
              <a:rPr lang="en-US" sz="2800" b="1" cap="none" spc="0">
                <a:ln w="10541" cmpd="sng">
                  <a:solidFill>
                    <a:srgbClr val="7D7D7D">
                      <a:tint val="100000"/>
                      <a:shade val="100000"/>
                      <a:satMod val="110000"/>
                    </a:srgbClr>
                  </a:solidFill>
                  <a:prstDash val="solid"/>
                </a:ln>
                <a:effectLst/>
              </a:rPr>
              <a:t>Place there?</a:t>
            </a:r>
          </a:p>
        </p:txBody>
      </p:sp>
    </p:spTree>
    <p:extLst>
      <p:ext uri="{BB962C8B-B14F-4D97-AF65-F5344CB8AC3E}">
        <p14:creationId xmlns:p14="http://schemas.microsoft.com/office/powerpoint/2010/main" val="1598136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in practice:</a:t>
            </a:r>
          </a:p>
          <a:p>
            <a:endParaRPr lang="en-GB"/>
          </a:p>
        </p:txBody>
      </p:sp>
      <p:sp>
        <p:nvSpPr>
          <p:cNvPr id="3" name="TextBox 2"/>
          <p:cNvSpPr txBox="1"/>
          <p:nvPr/>
        </p:nvSpPr>
        <p:spPr>
          <a:xfrm>
            <a:off x="307975" y="2780928"/>
            <a:ext cx="8584505" cy="2308324"/>
          </a:xfrm>
          <a:prstGeom prst="rect">
            <a:avLst/>
          </a:prstGeom>
          <a:noFill/>
        </p:spPr>
        <p:txBody>
          <a:bodyPr wrap="square" rtlCol="0">
            <a:spAutoFit/>
          </a:bodyPr>
          <a:lstStyle/>
          <a:p>
            <a:endParaRPr lang="en-GB" b="1"/>
          </a:p>
          <a:p>
            <a:endParaRPr lang="en-GB" b="1"/>
          </a:p>
          <a:p>
            <a:r>
              <a:rPr lang="en-GB" b="1"/>
              <a:t>Planning to develop an activity for young people</a:t>
            </a:r>
          </a:p>
          <a:p>
            <a:endParaRPr lang="en-GB" b="1"/>
          </a:p>
          <a:p>
            <a:r>
              <a:rPr lang="en-GB" b="1"/>
              <a:t>Where do we start?</a:t>
            </a:r>
          </a:p>
          <a:p>
            <a:endParaRPr lang="en-GB" b="1"/>
          </a:p>
          <a:p>
            <a:r>
              <a:rPr lang="en-GB" b="1"/>
              <a:t>What have we done in this module? What has been achieved?</a:t>
            </a:r>
          </a:p>
          <a:p>
            <a:endParaRPr lang="en-GB" b="1"/>
          </a:p>
        </p:txBody>
      </p:sp>
    </p:spTree>
    <p:extLst>
      <p:ext uri="{BB962C8B-B14F-4D97-AF65-F5344CB8AC3E}">
        <p14:creationId xmlns:p14="http://schemas.microsoft.com/office/powerpoint/2010/main" val="28385052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1754326"/>
          </a:xfrm>
          <a:prstGeom prst="rect">
            <a:avLst/>
          </a:prstGeom>
          <a:noFill/>
        </p:spPr>
        <p:txBody>
          <a:bodyPr wrap="square" rtlCol="0">
            <a:spAutoFit/>
          </a:bodyPr>
          <a:lstStyle/>
          <a:p>
            <a:r>
              <a:rPr lang="en-GB" b="1" u="sng"/>
              <a:t>What has been achieved?:</a:t>
            </a:r>
          </a:p>
          <a:p>
            <a:endParaRPr lang="en-GB" b="1" u="sng"/>
          </a:p>
          <a:p>
            <a:r>
              <a:rPr lang="en-GB" b="1" u="sng">
                <a:hlinkClick r:id="rId4"/>
              </a:rPr>
              <a:t>https://www.youtube.com/watch?v=Eeg9cCyuL_w</a:t>
            </a:r>
            <a:endParaRPr lang="en-GB" b="1" u="sng"/>
          </a:p>
          <a:p>
            <a:endParaRPr lang="en-GB" b="1" u="sng"/>
          </a:p>
          <a:p>
            <a:endParaRPr lang="en-GB" b="1" u="sng"/>
          </a:p>
          <a:p>
            <a:endParaRPr lang="en-GB"/>
          </a:p>
        </p:txBody>
      </p:sp>
      <p:sp>
        <p:nvSpPr>
          <p:cNvPr id="3" name="TextBox 2"/>
          <p:cNvSpPr txBox="1"/>
          <p:nvPr/>
        </p:nvSpPr>
        <p:spPr>
          <a:xfrm>
            <a:off x="307975" y="2780928"/>
            <a:ext cx="8584505" cy="923330"/>
          </a:xfrm>
          <a:prstGeom prst="rect">
            <a:avLst/>
          </a:prstGeom>
          <a:noFill/>
        </p:spPr>
        <p:txBody>
          <a:bodyPr wrap="square" rtlCol="0">
            <a:spAutoFit/>
          </a:bodyPr>
          <a:lstStyle/>
          <a:p>
            <a:endParaRPr lang="en-GB" b="1"/>
          </a:p>
          <a:p>
            <a:endParaRPr lang="en-GB" b="1"/>
          </a:p>
          <a:p>
            <a:endParaRPr lang="en-GB" b="1"/>
          </a:p>
        </p:txBody>
      </p:sp>
      <p:pic>
        <p:nvPicPr>
          <p:cNvPr id="2" name="Picture 1">
            <a:extLst>
              <a:ext uri="{FF2B5EF4-FFF2-40B4-BE49-F238E27FC236}">
                <a16:creationId xmlns:a16="http://schemas.microsoft.com/office/drawing/2014/main" id="{56B82037-3AAF-9E40-BEFD-3293E4C8DD3D}"/>
              </a:ext>
            </a:extLst>
          </p:cNvPr>
          <p:cNvPicPr>
            <a:picLocks noChangeAspect="1"/>
          </p:cNvPicPr>
          <p:nvPr/>
        </p:nvPicPr>
        <p:blipFill>
          <a:blip r:embed="rId5"/>
          <a:stretch>
            <a:fillRect/>
          </a:stretch>
        </p:blipFill>
        <p:spPr>
          <a:xfrm>
            <a:off x="2929698" y="3627533"/>
            <a:ext cx="4585145" cy="1910477"/>
          </a:xfrm>
          <a:prstGeom prst="rect">
            <a:avLst/>
          </a:prstGeom>
        </p:spPr>
      </p:pic>
    </p:spTree>
    <p:extLst>
      <p:ext uri="{BB962C8B-B14F-4D97-AF65-F5344CB8AC3E}">
        <p14:creationId xmlns:p14="http://schemas.microsoft.com/office/powerpoint/2010/main" val="6625620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11" name="TextBox 10"/>
          <p:cNvSpPr txBox="1"/>
          <p:nvPr/>
        </p:nvSpPr>
        <p:spPr>
          <a:xfrm>
            <a:off x="231774" y="114185"/>
            <a:ext cx="8736905" cy="923330"/>
          </a:xfrm>
          <a:prstGeom prst="rect">
            <a:avLst/>
          </a:prstGeom>
          <a:noFill/>
        </p:spPr>
        <p:txBody>
          <a:bodyPr wrap="square" rtlCol="0">
            <a:spAutoFit/>
          </a:bodyPr>
          <a:lstStyle/>
          <a:p>
            <a:r>
              <a:rPr lang="en-GB" b="1" u="sng"/>
              <a:t>What has been achieved?:</a:t>
            </a:r>
          </a:p>
          <a:p>
            <a:endParaRPr lang="en-GB" b="1" u="sng"/>
          </a:p>
          <a:p>
            <a:endParaRPr lang="en-GB"/>
          </a:p>
        </p:txBody>
      </p:sp>
      <p:sp>
        <p:nvSpPr>
          <p:cNvPr id="3" name="TextBox 2"/>
          <p:cNvSpPr txBox="1"/>
          <p:nvPr/>
        </p:nvSpPr>
        <p:spPr>
          <a:xfrm>
            <a:off x="307975" y="2780928"/>
            <a:ext cx="8584505" cy="923330"/>
          </a:xfrm>
          <a:prstGeom prst="rect">
            <a:avLst/>
          </a:prstGeom>
          <a:noFill/>
        </p:spPr>
        <p:txBody>
          <a:bodyPr wrap="square" rtlCol="0">
            <a:spAutoFit/>
          </a:bodyPr>
          <a:lstStyle/>
          <a:p>
            <a:endParaRPr lang="en-GB" b="1"/>
          </a:p>
          <a:p>
            <a:endParaRPr lang="en-GB" b="1"/>
          </a:p>
          <a:p>
            <a:endParaRPr lang="en-GB" b="1"/>
          </a:p>
        </p:txBody>
      </p:sp>
      <p:pic>
        <p:nvPicPr>
          <p:cNvPr id="8" name="Picture 7">
            <a:extLst>
              <a:ext uri="{FF2B5EF4-FFF2-40B4-BE49-F238E27FC236}">
                <a16:creationId xmlns:a16="http://schemas.microsoft.com/office/drawing/2014/main" id="{38BF068E-C704-4748-8190-A8A41700DF43}"/>
              </a:ext>
            </a:extLst>
          </p:cNvPr>
          <p:cNvPicPr>
            <a:picLocks noChangeAspect="1"/>
          </p:cNvPicPr>
          <p:nvPr/>
        </p:nvPicPr>
        <p:blipFill>
          <a:blip r:embed="rId3"/>
          <a:stretch>
            <a:fillRect/>
          </a:stretch>
        </p:blipFill>
        <p:spPr>
          <a:xfrm>
            <a:off x="3131840" y="542342"/>
            <a:ext cx="3541884" cy="6306025"/>
          </a:xfrm>
          <a:prstGeom prst="rect">
            <a:avLst/>
          </a:prstGeom>
        </p:spPr>
      </p:pic>
    </p:spTree>
    <p:extLst>
      <p:ext uri="{BB962C8B-B14F-4D97-AF65-F5344CB8AC3E}">
        <p14:creationId xmlns:p14="http://schemas.microsoft.com/office/powerpoint/2010/main" val="15783818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923330"/>
          </a:xfrm>
          <a:prstGeom prst="rect">
            <a:avLst/>
          </a:prstGeom>
          <a:noFill/>
        </p:spPr>
        <p:txBody>
          <a:bodyPr wrap="square" rtlCol="0">
            <a:spAutoFit/>
          </a:bodyPr>
          <a:lstStyle/>
          <a:p>
            <a:r>
              <a:rPr lang="en-GB" b="1" u="sng"/>
              <a:t>What has been achieved?:</a:t>
            </a:r>
          </a:p>
          <a:p>
            <a:endParaRPr lang="en-GB" b="1" u="sng"/>
          </a:p>
          <a:p>
            <a:endParaRPr lang="en-GB"/>
          </a:p>
        </p:txBody>
      </p:sp>
      <p:sp>
        <p:nvSpPr>
          <p:cNvPr id="3" name="TextBox 2"/>
          <p:cNvSpPr txBox="1"/>
          <p:nvPr/>
        </p:nvSpPr>
        <p:spPr>
          <a:xfrm>
            <a:off x="307975" y="2780928"/>
            <a:ext cx="8584505" cy="923330"/>
          </a:xfrm>
          <a:prstGeom prst="rect">
            <a:avLst/>
          </a:prstGeom>
          <a:noFill/>
        </p:spPr>
        <p:txBody>
          <a:bodyPr wrap="square" rtlCol="0">
            <a:spAutoFit/>
          </a:bodyPr>
          <a:lstStyle/>
          <a:p>
            <a:endParaRPr lang="en-GB" b="1"/>
          </a:p>
          <a:p>
            <a:endParaRPr lang="en-GB" b="1"/>
          </a:p>
          <a:p>
            <a:endParaRPr lang="en-GB" b="1"/>
          </a:p>
        </p:txBody>
      </p:sp>
      <p:pic>
        <p:nvPicPr>
          <p:cNvPr id="7" name="Picture 6">
            <a:extLst>
              <a:ext uri="{FF2B5EF4-FFF2-40B4-BE49-F238E27FC236}">
                <a16:creationId xmlns:a16="http://schemas.microsoft.com/office/drawing/2014/main" id="{96FE3DC9-DF1B-BA42-AF39-5D9F2B0AFED6}"/>
              </a:ext>
            </a:extLst>
          </p:cNvPr>
          <p:cNvPicPr>
            <a:picLocks noChangeAspect="1"/>
          </p:cNvPicPr>
          <p:nvPr/>
        </p:nvPicPr>
        <p:blipFill>
          <a:blip r:embed="rId4"/>
          <a:stretch>
            <a:fillRect/>
          </a:stretch>
        </p:blipFill>
        <p:spPr>
          <a:xfrm>
            <a:off x="3198196" y="2361280"/>
            <a:ext cx="5558651" cy="4168988"/>
          </a:xfrm>
          <a:prstGeom prst="rect">
            <a:avLst/>
          </a:prstGeom>
        </p:spPr>
      </p:pic>
    </p:spTree>
    <p:extLst>
      <p:ext uri="{BB962C8B-B14F-4D97-AF65-F5344CB8AC3E}">
        <p14:creationId xmlns:p14="http://schemas.microsoft.com/office/powerpoint/2010/main" val="2454453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1477328"/>
          </a:xfrm>
          <a:prstGeom prst="rect">
            <a:avLst/>
          </a:prstGeom>
          <a:noFill/>
        </p:spPr>
        <p:txBody>
          <a:bodyPr wrap="square" rtlCol="0">
            <a:spAutoFit/>
          </a:bodyPr>
          <a:lstStyle/>
          <a:p>
            <a:r>
              <a:rPr lang="en-GB" b="1" u="sng"/>
              <a:t>Where to start? Sports Wales Sports Survey :</a:t>
            </a:r>
          </a:p>
          <a:p>
            <a:endParaRPr lang="en-GB" b="1" u="sng"/>
          </a:p>
          <a:p>
            <a:r>
              <a:rPr lang="en-GB" b="1" u="sng"/>
              <a:t>Sport survey video</a:t>
            </a:r>
          </a:p>
          <a:p>
            <a:endParaRPr lang="en-GB" b="1" u="sng"/>
          </a:p>
          <a:p>
            <a:endParaRPr lang="en-GB"/>
          </a:p>
        </p:txBody>
      </p:sp>
      <p:sp>
        <p:nvSpPr>
          <p:cNvPr id="3" name="TextBox 2"/>
          <p:cNvSpPr txBox="1"/>
          <p:nvPr/>
        </p:nvSpPr>
        <p:spPr>
          <a:xfrm>
            <a:off x="316357" y="2541471"/>
            <a:ext cx="8584505" cy="4247317"/>
          </a:xfrm>
          <a:prstGeom prst="rect">
            <a:avLst/>
          </a:prstGeom>
          <a:noFill/>
        </p:spPr>
        <p:txBody>
          <a:bodyPr wrap="square" lIns="91440" tIns="45720" rIns="91440" bIns="45720" rtlCol="0" anchor="t">
            <a:spAutoFit/>
          </a:bodyPr>
          <a:lstStyle/>
          <a:p>
            <a:endParaRPr lang="en-GB" b="1"/>
          </a:p>
          <a:p>
            <a:r>
              <a:rPr lang="en-GB">
                <a:hlinkClick r:id="rId4"/>
              </a:rPr>
              <a:t>https://www.youtube.com/watch?v=7BRHKYFXzZM</a:t>
            </a:r>
            <a:endParaRPr lang="en-GB"/>
          </a:p>
          <a:p>
            <a:endParaRPr lang="en-GB" b="1"/>
          </a:p>
          <a:p>
            <a:r>
              <a:rPr lang="en-GB" b="1"/>
              <a:t>Background- 2011 first survey – not very positive</a:t>
            </a:r>
          </a:p>
          <a:p>
            <a:endParaRPr lang="en-GB" b="1"/>
          </a:p>
          <a:p>
            <a:r>
              <a:rPr lang="en-GB" b="1"/>
              <a:t>2013- 110,000 responses biggest children survey in Europe</a:t>
            </a:r>
          </a:p>
          <a:p>
            <a:endParaRPr lang="en-GB" b="1"/>
          </a:p>
          <a:p>
            <a:r>
              <a:rPr lang="en-GB" b="1"/>
              <a:t>2015-116,00 responses setting new records and showing an improvement in participation</a:t>
            </a:r>
          </a:p>
          <a:p>
            <a:endParaRPr lang="en-GB" b="1"/>
          </a:p>
          <a:p>
            <a:r>
              <a:rPr lang="en-GB" b="1"/>
              <a:t>2018- over 120,000 responses with over 1000 schools supporting it. Biggest children's survey in Wales and possibly the world. </a:t>
            </a:r>
          </a:p>
          <a:p>
            <a:endParaRPr lang="en-GB" b="1">
              <a:cs typeface="Calibri" panose="020F0502020204030204"/>
            </a:endParaRPr>
          </a:p>
          <a:p>
            <a:r>
              <a:rPr lang="en-GB" b="1">
                <a:cs typeface="Calibri" panose="020F0502020204030204"/>
              </a:rPr>
              <a:t>2022- 116,000 from 1000 schools</a:t>
            </a:r>
          </a:p>
          <a:p>
            <a:endParaRPr lang="en-GB" b="1">
              <a:cs typeface="Calibri" panose="020F0502020204030204"/>
            </a:endParaRPr>
          </a:p>
        </p:txBody>
      </p:sp>
    </p:spTree>
    <p:extLst>
      <p:ext uri="{BB962C8B-B14F-4D97-AF65-F5344CB8AC3E}">
        <p14:creationId xmlns:p14="http://schemas.microsoft.com/office/powerpoint/2010/main" val="39536554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646331"/>
          </a:xfrm>
          <a:prstGeom prst="rect">
            <a:avLst/>
          </a:prstGeom>
          <a:noFill/>
        </p:spPr>
        <p:txBody>
          <a:bodyPr wrap="square" rtlCol="0">
            <a:spAutoFit/>
          </a:bodyPr>
          <a:lstStyle/>
          <a:p>
            <a:r>
              <a:rPr lang="en-GB" b="1" u="sng"/>
              <a:t>Sports development in practice:</a:t>
            </a:r>
          </a:p>
          <a:p>
            <a:endParaRPr lang="en-GB"/>
          </a:p>
        </p:txBody>
      </p:sp>
      <p:sp>
        <p:nvSpPr>
          <p:cNvPr id="3" name="TextBox 2"/>
          <p:cNvSpPr txBox="1"/>
          <p:nvPr/>
        </p:nvSpPr>
        <p:spPr>
          <a:xfrm>
            <a:off x="307975" y="2780928"/>
            <a:ext cx="8584505" cy="3416320"/>
          </a:xfrm>
          <a:prstGeom prst="rect">
            <a:avLst/>
          </a:prstGeom>
          <a:noFill/>
        </p:spPr>
        <p:txBody>
          <a:bodyPr wrap="square" lIns="91440" tIns="45720" rIns="91440" bIns="45720" rtlCol="0" anchor="t">
            <a:spAutoFit/>
          </a:bodyPr>
          <a:lstStyle/>
          <a:p>
            <a:pPr algn="ctr"/>
            <a:r>
              <a:rPr lang="en-GB" b="1"/>
              <a:t>Sport Survey Task- interpreting data</a:t>
            </a:r>
          </a:p>
          <a:p>
            <a:endParaRPr lang="en-GB" b="1"/>
          </a:p>
          <a:p>
            <a:r>
              <a:rPr lang="en-GB" b="1"/>
              <a:t>Your task- in 2 groups- use the sport survey to find out information about what sports children want to take part in, why they want to take part and some of the key points of information you could use when planning a sports session / project for sports development. Split the team to look at different pages to split the report.</a:t>
            </a:r>
          </a:p>
          <a:p>
            <a:endParaRPr lang="en-GB" b="1"/>
          </a:p>
          <a:p>
            <a:r>
              <a:rPr lang="en-GB" b="1"/>
              <a:t>Group 1 –   </a:t>
            </a:r>
            <a:r>
              <a:rPr lang="en-GB" b="1" err="1"/>
              <a:t>Penllergaer</a:t>
            </a:r>
            <a:r>
              <a:rPr lang="en-GB" b="1"/>
              <a:t> 2018</a:t>
            </a:r>
            <a:endParaRPr lang="en-GB" b="1">
              <a:cs typeface="Calibri"/>
            </a:endParaRPr>
          </a:p>
          <a:p>
            <a:endParaRPr lang="en-GB" b="1"/>
          </a:p>
          <a:p>
            <a:r>
              <a:rPr lang="en-GB" b="1"/>
              <a:t>Group 2- Ysgol Bae Baglan 2018</a:t>
            </a:r>
            <a:endParaRPr lang="en-GB" b="1">
              <a:cs typeface="Calibri"/>
            </a:endParaRPr>
          </a:p>
          <a:p>
            <a:endParaRPr lang="en-GB" b="1"/>
          </a:p>
          <a:p>
            <a:r>
              <a:rPr lang="en-GB" b="1"/>
              <a:t>		</a:t>
            </a:r>
          </a:p>
        </p:txBody>
      </p:sp>
      <p:sp>
        <p:nvSpPr>
          <p:cNvPr id="2" name="TextBox 1"/>
          <p:cNvSpPr txBox="1"/>
          <p:nvPr/>
        </p:nvSpPr>
        <p:spPr>
          <a:xfrm>
            <a:off x="3491880" y="6525344"/>
            <a:ext cx="5544616" cy="369332"/>
          </a:xfrm>
          <a:prstGeom prst="rect">
            <a:avLst/>
          </a:prstGeom>
          <a:noFill/>
        </p:spPr>
        <p:txBody>
          <a:bodyPr wrap="square" rtlCol="0">
            <a:spAutoFit/>
          </a:bodyPr>
          <a:lstStyle/>
          <a:p>
            <a:r>
              <a:rPr lang="en-GB" b="1"/>
              <a:t> Presentation back to group</a:t>
            </a:r>
          </a:p>
        </p:txBody>
      </p:sp>
    </p:spTree>
    <p:extLst>
      <p:ext uri="{BB962C8B-B14F-4D97-AF65-F5344CB8AC3E}">
        <p14:creationId xmlns:p14="http://schemas.microsoft.com/office/powerpoint/2010/main" val="3025307920"/>
      </p:ext>
    </p:extLst>
  </p:cSld>
  <p:clrMapOvr>
    <a:masterClrMapping/>
  </p:clrMapOvr>
</p:sld>
</file>

<file path=ppt/theme/_rels/themeOverride1.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975</Words>
  <Application>Microsoft Office PowerPoint</Application>
  <PresentationFormat>On-screen Show (4:3)</PresentationFormat>
  <Paragraphs>195</Paragraphs>
  <Slides>27</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35" baseType="lpstr">
      <vt:lpstr>ＭＳ Ｐゴシック</vt:lpstr>
      <vt:lpstr>Arial</vt:lpstr>
      <vt:lpstr>Arial Narrow</vt:lpstr>
      <vt:lpstr>Calibri</vt:lpstr>
      <vt:lpstr>Calibri Light</vt:lpstr>
      <vt:lpstr>Segoe Script</vt:lpstr>
      <vt:lpstr>Office Theme</vt:lpstr>
      <vt:lpstr>Chart</vt:lpstr>
      <vt:lpstr>PowerPoint Presentation</vt:lpstr>
      <vt:lpstr>Task-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Catching?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Mana Mirasayar</dc:creator>
  <cp:lastModifiedBy>Mark Napieralla</cp:lastModifiedBy>
  <cp:revision>2</cp:revision>
  <cp:lastPrinted>2017-10-13T07:52:58Z</cp:lastPrinted>
  <dcterms:created xsi:type="dcterms:W3CDTF">2015-11-12T12:40:24Z</dcterms:created>
  <dcterms:modified xsi:type="dcterms:W3CDTF">2025-02-06T21:09:53Z</dcterms:modified>
</cp:coreProperties>
</file>