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8" r:id="rId13"/>
    <p:sldId id="264" r:id="rId14"/>
    <p:sldId id="280" r:id="rId15"/>
    <p:sldId id="282" r:id="rId16"/>
    <p:sldId id="281" r:id="rId17"/>
    <p:sldId id="283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86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06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02814" y="822960"/>
            <a:ext cx="107558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2800" b="1" dirty="0">
                <a:solidFill>
                  <a:srgbClr val="0F243E"/>
                </a:solidFill>
              </a:rPr>
              <a:t>Analyzing, Ethically Hacking and Securing the SWANSEA.ACCA Network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4882" y="2011680"/>
            <a:ext cx="792319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2400" dirty="0">
                <a:solidFill>
                  <a:srgbClr val="1F4E79"/>
                </a:solidFill>
              </a:rPr>
              <a:t>Uri Neto | Student Number: 2327255</a:t>
            </a:r>
          </a:p>
          <a:p>
            <a:pPr algn="ctr"/>
            <a:r>
              <a:rPr sz="2400" dirty="0">
                <a:solidFill>
                  <a:srgbClr val="1F4E79"/>
                </a:solidFill>
              </a:rPr>
              <a:t>BSc Applied Computing | Advanced Cybersecurity (ACCB6000)</a:t>
            </a:r>
          </a:p>
          <a:p>
            <a:pPr algn="ctr"/>
            <a:r>
              <a:rPr sz="2400" dirty="0">
                <a:solidFill>
                  <a:srgbClr val="1F4E79"/>
                </a:solidFill>
              </a:rPr>
              <a:t>Presentation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5037" y="182880"/>
            <a:ext cx="400000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3200" b="1" dirty="0"/>
              <a:t>Presentation structure</a:t>
            </a:r>
          </a:p>
        </p:txBody>
      </p:sp>
      <p:sp>
        <p:nvSpPr>
          <p:cNvPr id="3" name="Rectangle 2"/>
          <p:cNvSpPr/>
          <p:nvPr/>
        </p:nvSpPr>
        <p:spPr>
          <a:xfrm>
            <a:off x="548640" y="1597572"/>
            <a:ext cx="11247120" cy="3363311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400" b="1" dirty="0">
                <a:solidFill>
                  <a:schemeClr val="tx1"/>
                </a:solidFill>
                <a:latin typeface="Aptos"/>
              </a:rPr>
              <a:t>The presentation follows the assessment brief structure: </a:t>
            </a:r>
            <a:endParaRPr lang="en-GB" sz="2400" b="1" dirty="0">
              <a:solidFill>
                <a:schemeClr val="tx1"/>
              </a:solidFill>
              <a:latin typeface="Aptos"/>
            </a:endParaRPr>
          </a:p>
          <a:p>
            <a:pPr algn="ctr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endParaRPr lang="en-GB" sz="2400" b="1" dirty="0">
              <a:solidFill>
                <a:schemeClr val="accent1"/>
              </a:solidFill>
              <a:latin typeface="Aptos"/>
            </a:endParaRPr>
          </a:p>
          <a:p>
            <a:pPr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000" b="1" dirty="0">
                <a:solidFill>
                  <a:schemeClr val="accent1"/>
                </a:solidFill>
                <a:latin typeface="Aptos"/>
              </a:rPr>
              <a:t>Slide 1 </a:t>
            </a:r>
            <a:r>
              <a:rPr sz="2000" dirty="0">
                <a:solidFill>
                  <a:schemeClr val="tx1"/>
                </a:solidFill>
                <a:latin typeface="Aptos"/>
              </a:rPr>
              <a:t>covers Kali setup and connectivity validation</a:t>
            </a:r>
            <a:r>
              <a:rPr lang="en-GB" sz="2000" dirty="0">
                <a:solidFill>
                  <a:schemeClr val="tx1"/>
                </a:solidFill>
                <a:latin typeface="Aptos"/>
              </a:rPr>
              <a:t>.</a:t>
            </a: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endParaRPr lang="en-GB" sz="2000" dirty="0">
              <a:latin typeface="Aptos"/>
            </a:endParaRP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000" b="1" dirty="0">
                <a:solidFill>
                  <a:schemeClr val="accent2"/>
                </a:solidFill>
                <a:latin typeface="Aptos"/>
              </a:rPr>
              <a:t>Slide 2 </a:t>
            </a:r>
            <a:r>
              <a:rPr sz="2000" dirty="0">
                <a:latin typeface="Aptos"/>
              </a:rPr>
              <a:t>covers information gathering and vulnerability assessment</a:t>
            </a:r>
            <a:r>
              <a:rPr lang="en-GB" sz="2000" dirty="0">
                <a:latin typeface="Aptos"/>
              </a:rPr>
              <a:t>.</a:t>
            </a: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endParaRPr lang="en-GB" sz="2000" dirty="0">
              <a:solidFill>
                <a:srgbClr val="0F243E"/>
              </a:solidFill>
              <a:latin typeface="Aptos"/>
            </a:endParaRP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000" b="1" dirty="0">
                <a:solidFill>
                  <a:schemeClr val="accent4"/>
                </a:solidFill>
                <a:latin typeface="Aptos"/>
              </a:rPr>
              <a:t>Slide 3 </a:t>
            </a:r>
            <a:r>
              <a:rPr sz="2000" dirty="0">
                <a:latin typeface="Aptos"/>
              </a:rPr>
              <a:t>summarizes the prioritized findings</a:t>
            </a:r>
            <a:r>
              <a:rPr lang="en-GB" sz="2000" dirty="0">
                <a:latin typeface="Aptos"/>
              </a:rPr>
              <a:t>.</a:t>
            </a: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endParaRPr lang="en-GB" sz="2000" dirty="0">
              <a:latin typeface="Aptos"/>
            </a:endParaRP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000" b="1" dirty="0">
                <a:solidFill>
                  <a:schemeClr val="accent6"/>
                </a:solidFill>
                <a:latin typeface="Aptos"/>
              </a:rPr>
              <a:t>Slide 4 </a:t>
            </a:r>
            <a:r>
              <a:rPr sz="2000" dirty="0">
                <a:latin typeface="Aptos"/>
              </a:rPr>
              <a:t>presents exploitation and post-exploitation evidence</a:t>
            </a:r>
            <a:r>
              <a:rPr lang="en-GB" sz="2000" dirty="0">
                <a:latin typeface="Aptos"/>
              </a:rPr>
              <a:t>.</a:t>
            </a: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endParaRPr lang="en-GB" sz="2000" dirty="0">
              <a:latin typeface="Aptos"/>
            </a:endParaRPr>
          </a:p>
          <a:p>
            <a:pPr algn="just">
              <a:spcAft>
                <a:spcPts val="600"/>
              </a:spcAft>
              <a:defRPr sz="2200">
                <a:solidFill>
                  <a:srgbClr val="0F243E"/>
                </a:solidFill>
              </a:defRPr>
            </a:pPr>
            <a:r>
              <a:rPr sz="2000" b="1" dirty="0">
                <a:solidFill>
                  <a:schemeClr val="accent5"/>
                </a:solidFill>
                <a:latin typeface="Aptos"/>
              </a:rPr>
              <a:t>Slide 5 </a:t>
            </a:r>
            <a:r>
              <a:rPr sz="2000" dirty="0">
                <a:latin typeface="Aptos"/>
              </a:rPr>
              <a:t>gives the mitigation plan [1].</a:t>
            </a:r>
          </a:p>
          <a:p>
            <a:pPr>
              <a:spcAft>
                <a:spcPts val="600"/>
              </a:spcAft>
            </a:pPr>
            <a:r>
              <a:rPr sz="1700" dirty="0">
                <a:solidFill>
                  <a:schemeClr val="tx1"/>
                </a:solidFill>
                <a:latin typeface="Aptos"/>
              </a:rPr>
              <a:t>• Manual discovery and service enumeration were performed with Nmap [4], automated vulnerability assessment with Nessus [5], FTP exploitation was discussed against established security considerations [6], and the mitigation strategy draws on NIST guidance for testing, firewalls, server hardening, TLS, and monitoring [1]–[3], [7], [8].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1 – Kali Linux IP configuration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Kali assessment host was configured on the Swansea subnet as 192.168.1.50/24 on eth1, giving the tester authorised internal visibility of the target estate.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 route configuration also showed reachability toward the London subnet via 192.168.1.1, which established the platform required for later scanning and validation activities in line with structured testing practice [1].</a:t>
            </a:r>
          </a:p>
        </p:txBody>
      </p:sp>
      <p:pic>
        <p:nvPicPr>
          <p:cNvPr id="4" name="Picture 3" descr="imag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Kali assessment host was configured on the Swansea subnet as 192.168.1.50/24 on eth1.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The route table confirms reachability to the London subnet via 192.168.1.1.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1 – Connectivity to S-DC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ICMP replies from 192.168.1.1 confirmed successful connectivity to the Swansea domain controller before enumeration began.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Validating access to core infrastructure first reduced the risk of misleading scan results and followed a controlled testing workflow [1].</a:t>
            </a:r>
          </a:p>
        </p:txBody>
      </p:sp>
      <p:pic>
        <p:nvPicPr>
          <p:cNvPr id="4" name="Picture 3" descr="image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087" y="932688"/>
            <a:ext cx="8524776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Ping responses from 192.168.1.1 confirm successful connectivity to the Swansea domain controller.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validated local access before scanning and vulnerability assessment.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1 – Connectivity to ClientS1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Windows client at 192.168.1.10 responded successfully to ICMP echo requests from the Kali host.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confirmed that endpoint devices in the Swansea subnet were reachable and ready for authorised assessment activity [1].</a:t>
            </a:r>
          </a:p>
        </p:txBody>
      </p:sp>
      <p:pic>
        <p:nvPicPr>
          <p:cNvPr id="4" name="Picture 3" descr="image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Windows client at 192.168.1.10 responded successfully to ICMP echo requests.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confirmed that the assessment host could reach endpoint devices in Swansea.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1 – Connectivity to L-CD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Successful replies from 192.168.2.1 showed that the site-to-site path to the London server was operational during testing.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Cross-site reachability was important because the assessment scope covered hosts in both network locations [1].</a:t>
            </a:r>
          </a:p>
        </p:txBody>
      </p:sp>
      <p:pic>
        <p:nvPicPr>
          <p:cNvPr id="4" name="Picture 3" descr="image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Successful replies from 192.168.2.1 show that the site-to-site path to London was working.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was essential because the assessment scope covered both network locations.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1 – Connectivity to ClientL1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Debian client at 192.168.2.10 was reachable from the Kali host across the inter-site link.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completed the connectivity checks needed before host discovery and service enumeration were performed [1].</a:t>
            </a:r>
          </a:p>
        </p:txBody>
      </p:sp>
      <p:pic>
        <p:nvPicPr>
          <p:cNvPr id="4" name="Picture 3" descr="image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Debian client at 192.168.2.10 was reachable from the Kali host.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completed end-to-end validation of the authorised internal testing platform.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Live host discovery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Nmap host discovery identified active systems on both 192.168.1.0/24 and 192.168.2.0/24, confirming visibility of S-DC, ClientS1, Kali, L-CD, and ClientL1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These results established the live asset set that was carried forward into service enumeration and vulnerability analysis [1], [4].</a:t>
            </a:r>
          </a:p>
        </p:txBody>
      </p:sp>
      <p:pic>
        <p:nvPicPr>
          <p:cNvPr id="4" name="Picture 3" descr="image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Nmap host discovery identified active systems on both 192.168.1.0/24 and 192.168.2.0/24.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The scan confirmed visibility of S-DC, ClientS1, Kali, L-CD, and ClientL1.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S-DC service enumeration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S-DC scan revealed FTP, DNS, HTTP, Kerberos, LDAP, SMB, and RPC-related services, demonstrating that the server provided multiple critical enterprise functions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Because domain, file-transfer, and web-related services were exposed together, S-DC represented the highest-risk host for follow-up assessment [3], [4].</a:t>
            </a:r>
          </a:p>
        </p:txBody>
      </p:sp>
      <p:pic>
        <p:nvPicPr>
          <p:cNvPr id="4" name="Picture 3" descr="image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S-DC scan revealed FTP, DNS, HTTP, Kerberos, LDAP, SMB, and RPC-related services.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broad service exposure indicated that S-DC was both critical and high-risk.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ClientS1 service enumeration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ClientS1 exposed SMB, RPC, and HTTPAPI-related ports including 135, 139, 445, and 5357, which is consistent with a Windows client role on the domain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These findings were later reinforced by Nessus, particularly around SMB-related configuration weaknesses that affect client-side hardening priorities [4], [5].</a:t>
            </a:r>
          </a:p>
        </p:txBody>
      </p:sp>
      <p:pic>
        <p:nvPicPr>
          <p:cNvPr id="4" name="Picture 3" descr="image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ClientS1 exposed SMB, RPC, and HTTPAPI-related ports including 135, 139, 445, and 5357.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These findings supported later review of SMB signing and client-side hardening.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12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L-CD service enumeration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L-CD exposed SSH on port 22/tcp and returned a Linux fingerprint during enumeration, indicating a comparatively narrower attack surface than S-DC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Even so, remote administration services still require hardening, patching, and access control to limit misuse [3], [4].</a:t>
            </a:r>
          </a:p>
        </p:txBody>
      </p:sp>
      <p:pic>
        <p:nvPicPr>
          <p:cNvPr id="4" name="Picture 3" descr="image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L-CD exposed SSH on port 22/tcp and returned a Linux fingerprint.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Compared with S-DC, its attack surface was more limited.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ClientL1 service enumeration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ClientL1 scan showed all 1000 tested ports filtered with no clearly exposed services, indicating a smaller externally visible attack surface on the Debian client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Although this reduced direct exposure, the host still remained within assessment scope and required routine maintenance and monitoring [3], [4].</a:t>
            </a:r>
          </a:p>
        </p:txBody>
      </p:sp>
      <p:pic>
        <p:nvPicPr>
          <p:cNvPr id="4" name="Picture 3" descr="image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01" y="932688"/>
            <a:ext cx="853714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ClientL1 scan showed all 1000 tested ports filtered with no clearly exposed services.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indicated a smaller externally visible attack surface on the Debian client.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Information gathering summary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information-gathering summary maps each host to its role, key ports, and detected protocols using the combined results of Nmap enumeration and Nessus review [4], [5].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S-DC had the broadest attack surface, L-CD mainly exposed SSH, ClientS1 exposed Windows-related services, and ClientL1 showed a much smaller externally visible footprint [4], [5].</a:t>
            </a:r>
          </a:p>
        </p:txBody>
      </p:sp>
      <p:pic>
        <p:nvPicPr>
          <p:cNvPr id="4" name="Picture 3" descr="image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10" y="932688"/>
            <a:ext cx="10061531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summary table maps each host to its role, key ports, and detected protocols.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S-DC had the broadest attack surface, while L-CD mainly exposed SSH and ClientL1 showed no open ports.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9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70892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 dirty="0">
                <a:solidFill>
                  <a:schemeClr val="bg2"/>
                </a:solidFill>
              </a:rPr>
              <a:t>Slide 2 – Nessus scan results for S-DC</a:t>
            </a:r>
          </a:p>
        </p:txBody>
      </p:sp>
      <p:pic>
        <p:nvPicPr>
          <p:cNvPr id="3" name="Picture 2" descr="image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" y="914400"/>
            <a:ext cx="7406640" cy="41648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1000" y="1005840"/>
            <a:ext cx="374903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800">
                <a:solidFill>
                  <a:srgbClr val="FFFFFF"/>
                </a:solidFill>
              </a:defRPr>
            </a:pPr>
            <a:r>
              <a:rPr sz="1700">
                <a:latin typeface="Aptos"/>
              </a:rPr>
              <a:t>• Nessus confirmed that S-DC had the broadest and riskiest attack surface in the environment, with grouped Windows, SMB, SSL, and TLS issues plus several service-detection findings [5].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 highest-priority medium findings included IP forwarding enabled, Echo Service Detection, QOTD Service Detection, and Chargen UDP exposure, all of which informed the later mitigation plan [5].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01000" y="5440680"/>
            <a:ext cx="2743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430000" y="6217920"/>
            <a:ext cx="457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 dirty="0"/>
              <a:t>Slide 2 – Nessus scan results for ClientS1</a:t>
            </a:r>
          </a:p>
        </p:txBody>
      </p:sp>
      <p:pic>
        <p:nvPicPr>
          <p:cNvPr id="3" name="Picture 2" descr="image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" y="914400"/>
            <a:ext cx="7406640" cy="41648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1000" y="1005840"/>
            <a:ext cx="374903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On ClientS1, Nessus highlighted SMB Signing not required as a medium-severity weakness and ICMP Timestamp Request Remote Date Disclosure as a low-severity issue [5].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These findings matter because they can support relay abuse, reconnaissance, and later client-side hardening decisions in enterprise networks [3], [5].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01000" y="5440680"/>
            <a:ext cx="2743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430000" y="6217920"/>
            <a:ext cx="457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/>
              <a:t>16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48587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 dirty="0">
                <a:solidFill>
                  <a:schemeClr val="bg2"/>
                </a:solidFill>
              </a:rPr>
              <a:t>Slide 2 – Nessus</a:t>
            </a:r>
            <a:r>
              <a:rPr lang="en-GB" sz="2400" b="1" dirty="0">
                <a:solidFill>
                  <a:schemeClr val="bg2"/>
                </a:solidFill>
              </a:rPr>
              <a:t> scan </a:t>
            </a:r>
            <a:r>
              <a:rPr sz="2400" b="1" dirty="0">
                <a:solidFill>
                  <a:schemeClr val="bg2"/>
                </a:solidFill>
              </a:rPr>
              <a:t>results for L-CD</a:t>
            </a:r>
          </a:p>
        </p:txBody>
      </p:sp>
      <p:pic>
        <p:nvPicPr>
          <p:cNvPr id="3" name="Picture 2" descr="image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" y="1117953"/>
            <a:ext cx="7406640" cy="41648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1000" y="1005840"/>
            <a:ext cx="374903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800">
                <a:solidFill>
                  <a:srgbClr val="FFFFFF"/>
                </a:solidFill>
              </a:defRPr>
            </a:pPr>
            <a:r>
              <a:rPr sz="1700">
                <a:latin typeface="Aptos"/>
              </a:rPr>
              <a:t>• The Nessus results for L-CD showed a narrower attack surface than S-DC, which was consistent with its more limited Linux-based role in the London segment [5].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Even with fewer findings, the host still required secure configuration review, patch management, and firewall control because it contributes to inter-site functionality [2], [3], [5].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01000" y="5440680"/>
            <a:ext cx="2743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430000" y="6217920"/>
            <a:ext cx="457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82880"/>
            <a:ext cx="109728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2 – Nessus scan results for ClientL1</a:t>
            </a:r>
          </a:p>
        </p:txBody>
      </p:sp>
      <p:pic>
        <p:nvPicPr>
          <p:cNvPr id="3" name="Picture 2" descr="image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" y="914400"/>
            <a:ext cx="7406640" cy="41648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1000" y="1005840"/>
            <a:ext cx="374903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 Nessus scan for ClientL1 indicated a relatively low externally visible attack surface compared with the Windows systems, but it still formed part of the assessed estate [5].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Including this scan demonstrates full Nessus coverage of the four hosts assessed across the Swansea and London sites [5].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01000" y="5440680"/>
            <a:ext cx="2743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430000" y="6217920"/>
            <a:ext cx="4572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/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b="1"/>
              <a:t>Slide 3 – Prioritised vulnerabilities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final six findings were prioritised as two High, two Medium, and two Low severity issues, matching the assessment requirement.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High risks centred on FTP exposure and legacy-service findings, Medium risks included IP forwarding and SMB signing weaknesses, and Low risks included timestamp disclosure and lower-impact information exposure [5], [6].</a:t>
            </a:r>
          </a:p>
        </p:txBody>
      </p:sp>
      <p:pic>
        <p:nvPicPr>
          <p:cNvPr id="4" name="Picture 3" descr="image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683" y="932688"/>
            <a:ext cx="8781585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final six findings were prioritised as 2 High, 2 Medium, and 2 Low severity issues.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High risks centred on FTP exposure and legacy services; Medium risks included IP forwarding and SMB signing; Low risks were timestamp disclosures.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Nmap evidence of FTP exposure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Port 21/tcp on S-DC was confirmed open and running Microsoft ftpd during Nmap enumeration, making it a suitable exploitation target [4].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FTP is a legacy protocol with well-known security weaknesses, especially when authentication and data transfer are not adequately protected [6].</a:t>
            </a:r>
          </a:p>
        </p:txBody>
      </p:sp>
      <p:pic>
        <p:nvPicPr>
          <p:cNvPr id="4" name="Picture 3" descr="nmap scan of the targe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Port 21/tcp on S-DC was confirmed open and running Microsoft ftpd.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was selected as the exploitation target because anonymous FTP can expose sensitive files.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FTP client preparation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Kali host was prepared with the FTP client required to interact with the exposed service from the authorised internal assessment machine.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step supported a controlled exploitation workflow based on the identified FTP weakness and its security implications [1], [6].</a:t>
            </a:r>
          </a:p>
        </p:txBody>
      </p:sp>
      <p:pic>
        <p:nvPicPr>
          <p:cNvPr id="4" name="Picture 3" descr="instalation of ftp client in my system (kali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Kali host was prepared with the FTP client needed to interact with the exposed service.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ensured the exploitation step could be executed from the authorised internal assessment machine.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Anonymous FTP connection established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FTP service accepted an anonymous login to 192.168.1.1 without valid administrative credentials.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demonstrated a clear access-control failure on a critical server and aligned with established FTP security concerns around unauthorised access [6].</a:t>
            </a:r>
          </a:p>
        </p:txBody>
      </p:sp>
      <p:pic>
        <p:nvPicPr>
          <p:cNvPr id="4" name="Picture 3" descr="connection stablished with the targe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FTP service accepted an anonymous login to 192.168.1.1 without valid administrative credentials.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demonstrates a clear access-control weakness on a critical server.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Listing files on the target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After authentication, the remote directory could be enumerated and multiple files became visible to the attacker.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showed that the weakness exposed real server content rather than only a service banner, increasing the confidentiality risk [6].</a:t>
            </a:r>
          </a:p>
        </p:txBody>
      </p:sp>
      <p:pic>
        <p:nvPicPr>
          <p:cNvPr id="4" name="Picture 3" descr="viewing files inside the targeted mach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After authentication, the remote directory could be enumerated and multiple files became visible.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shows that the vulnerability exposed real server content, not just the service banner.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22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Downloading files from S-DC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Multiple files were transferred successfully from S-DC to the Kali workstation.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The transfer proved practical exploitation and a direct confidentiality impact because sensitive server data could be extracted without legitimate credentials [6].</a:t>
            </a:r>
          </a:p>
        </p:txBody>
      </p:sp>
      <p:pic>
        <p:nvPicPr>
          <p:cNvPr id="4" name="Picture 3" descr="downloading the files (the most important screen shot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Multiple files were transferred successfully from S-DC to the Kali workstation.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confirms practical exploitation and a direct confidentiality impact.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Files retrieved to the attacker host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downloaded files were present locally on the Kali host after the FTP transfer completed, verifying that exploitation led to actual data extraction.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This evidence strengthened the classification of the FTP issue as a high-severity weakness affecting a critical server [5], [6].</a:t>
            </a:r>
          </a:p>
        </p:txBody>
      </p:sp>
      <p:pic>
        <p:nvPicPr>
          <p:cNvPr id="4" name="Picture 3" descr="downloaded files  in my mach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downloaded files were present locally on the Kali host after the FTP transfer completed.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This verified that the exposure resulted in actual data extraction from the target.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Slide 4 – Post-exploitation review of extracted data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49834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sz="1700">
                <a:latin typeface="Aptos"/>
              </a:rPr>
              <a:t>• The retrieved files contained readable internal content and key-related values that could support later reconnaissance or follow-on attacks.</a:t>
            </a:r>
          </a:p>
          <a:p>
            <a:pPr>
              <a:spcAft>
                <a:spcPts val="600"/>
              </a:spcAft>
            </a:pPr>
            <a:r>
              <a:rPr sz="1700">
                <a:latin typeface="Aptos"/>
              </a:rPr>
              <a:t>• Although full system takeover was not achieved, the unauthorised disclosure still represented a meaningful post-exploitation impact on confidentiality [6].</a:t>
            </a:r>
          </a:p>
        </p:txBody>
      </p:sp>
      <p:pic>
        <p:nvPicPr>
          <p:cNvPr id="4" name="Picture 3" descr="viewing the data inside the downloaded fi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276" y="932688"/>
            <a:ext cx="8534399" cy="4800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040" y="5623560"/>
            <a:ext cx="11548872" cy="658368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defRPr sz="1600">
                <a:solidFill>
                  <a:srgbClr val="FFFFFF"/>
                </a:solidFill>
              </a:defRPr>
            </a:pPr>
            <a:r>
              <a:t>The retrieved files contained readable internal content and key-related values.</a:t>
            </a:r>
          </a:p>
          <a:p>
            <a:pPr>
              <a:defRPr sz="1600">
                <a:solidFill>
                  <a:srgbClr val="FFFFFF"/>
                </a:solidFill>
              </a:defRPr>
            </a:pPr>
            <a:r>
              <a:t>Although full system takeover was not achieved, the breach still exposed potentially useful operational information.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b="1"/>
              <a:t>Slide 5 – Implemented and recommended security measures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411480" y="914400"/>
            <a:ext cx="11338560" cy="54406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>
              <a:spcAft>
                <a:spcPts val="600"/>
              </a:spcAft>
              <a:defRPr sz="2000" b="1">
                <a:solidFill>
                  <a:srgbClr val="0F243E"/>
                </a:solidFill>
              </a:defRPr>
            </a:pPr>
            <a:r>
              <a:rPr lang="en-GB" dirty="0">
                <a:latin typeface="Aptos"/>
              </a:rPr>
              <a:t>Server hardening: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 sz="2000" b="1">
                <a:solidFill>
                  <a:srgbClr val="0F243E"/>
                </a:solidFill>
              </a:defRPr>
            </a:pPr>
            <a:r>
              <a:rPr lang="en-GB" sz="1600" dirty="0">
                <a:solidFill>
                  <a:schemeClr val="accent3"/>
                </a:solidFill>
                <a:latin typeface="Aptos"/>
              </a:rPr>
              <a:t>Disable FTP or replace it with SFTP; remove anonymous access; restrict file permissions; disable legacy services such as echo, discard, daytime, QOTD and </a:t>
            </a:r>
            <a:r>
              <a:rPr lang="en-GB" sz="1600" dirty="0" err="1">
                <a:solidFill>
                  <a:schemeClr val="accent3"/>
                </a:solidFill>
                <a:latin typeface="Aptos"/>
              </a:rPr>
              <a:t>chargen</a:t>
            </a:r>
            <a:r>
              <a:rPr lang="en-GB" sz="1600" dirty="0">
                <a:solidFill>
                  <a:schemeClr val="accent3"/>
                </a:solidFill>
                <a:latin typeface="Aptos"/>
              </a:rPr>
              <a:t>.[6]</a:t>
            </a:r>
          </a:p>
          <a:p>
            <a:pPr>
              <a:spcAft>
                <a:spcPts val="600"/>
              </a:spcAft>
              <a:defRPr sz="2000" b="1">
                <a:solidFill>
                  <a:srgbClr val="0F243E"/>
                </a:solidFill>
              </a:defRPr>
            </a:pPr>
            <a:r>
              <a:rPr lang="en-GB" dirty="0">
                <a:latin typeface="Aptos"/>
              </a:rPr>
              <a:t>Patch and configuration management: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 sz="2000" b="1">
                <a:solidFill>
                  <a:srgbClr val="0F243E"/>
                </a:solidFill>
              </a:defRPr>
            </a:pPr>
            <a:r>
              <a:rPr lang="en-GB" sz="1600" dirty="0">
                <a:solidFill>
                  <a:schemeClr val="accent3"/>
                </a:solidFill>
                <a:latin typeface="Aptos"/>
              </a:rPr>
              <a:t>Apply Windows and application updates; address SMB, SSL and TLS weaknesses; enable SMB signing where required; disable unnecessary IP forwarding.[7]</a:t>
            </a:r>
          </a:p>
          <a:p>
            <a:pPr>
              <a:spcAft>
                <a:spcPts val="600"/>
              </a:spcAft>
              <a:defRPr sz="2000" b="1">
                <a:solidFill>
                  <a:srgbClr val="0F243E"/>
                </a:solidFill>
              </a:defRPr>
            </a:pPr>
            <a:r>
              <a:rPr lang="en-GB" dirty="0">
                <a:latin typeface="Aptos"/>
              </a:rPr>
              <a:t>Firewall and access control: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 sz="2000" b="1">
                <a:solidFill>
                  <a:srgbClr val="0F243E"/>
                </a:solidFill>
              </a:defRPr>
            </a:pPr>
            <a:r>
              <a:rPr lang="en-GB" sz="1600" dirty="0">
                <a:solidFill>
                  <a:schemeClr val="accent3"/>
                </a:solidFill>
                <a:latin typeface="Aptos"/>
              </a:rPr>
              <a:t>Limit sensitive ports to trusted hosts only; enforce least privilege; use ACLs to reduce unnecessary cross-subnet access.[2]</a:t>
            </a:r>
          </a:p>
          <a:p>
            <a:pPr>
              <a:spcAft>
                <a:spcPts val="600"/>
              </a:spcAft>
              <a:defRPr sz="2000" b="1">
                <a:solidFill>
                  <a:srgbClr val="0F243E"/>
                </a:solidFill>
              </a:defRPr>
            </a:pPr>
            <a:r>
              <a:rPr lang="en-GB" dirty="0">
                <a:latin typeface="Aptos"/>
              </a:rPr>
              <a:t>Monitoring and secure communications: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 sz="2000" b="1">
                <a:solidFill>
                  <a:srgbClr val="0F243E"/>
                </a:solidFill>
              </a:defRPr>
            </a:pPr>
            <a:r>
              <a:rPr lang="en-GB" sz="1600" dirty="0">
                <a:solidFill>
                  <a:schemeClr val="accent3"/>
                </a:solidFill>
                <a:latin typeface="Aptos"/>
              </a:rPr>
              <a:t>Maintain encrypted services and VPN protection; use Wireshark and log review to detect unusual FTP activity, failed connections and suspicious internal traffic.[8]</a:t>
            </a:r>
          </a:p>
          <a:p>
            <a:pPr>
              <a:spcAft>
                <a:spcPts val="600"/>
              </a:spcAft>
              <a:defRPr sz="2000" b="1">
                <a:solidFill>
                  <a:srgbClr val="0F243E"/>
                </a:solidFill>
              </a:defRPr>
            </a:pPr>
            <a:endParaRPr sz="1600" dirty="0">
              <a:latin typeface="Aptos"/>
            </a:endParaRPr>
          </a:p>
          <a:p>
            <a:pPr>
              <a:spcAft>
                <a:spcPts val="600"/>
              </a:spcAft>
            </a:pPr>
            <a:r>
              <a:rPr sz="1600" dirty="0">
                <a:latin typeface="Aptos"/>
              </a:rPr>
              <a:t>• Patch and configuration management: apply Windows and application updates, address SMB/SSL/TLS weaknesses, enable SMB signing where required, and disable unnecessary IP forwarding [3], [5], [7].</a:t>
            </a:r>
          </a:p>
          <a:p>
            <a:pPr>
              <a:spcAft>
                <a:spcPts val="600"/>
              </a:spcAft>
            </a:pPr>
            <a:r>
              <a:rPr sz="1600" dirty="0">
                <a:latin typeface="Aptos"/>
              </a:rPr>
              <a:t>• Firewall and access control: restrict sensitive ports to trusted hosts only, enforce least privilege, and use ACLs to reduce unnecessary cross-subnet access [2].</a:t>
            </a:r>
          </a:p>
          <a:p>
            <a:pPr>
              <a:spcAft>
                <a:spcPts val="600"/>
              </a:spcAft>
            </a:pPr>
            <a:r>
              <a:rPr sz="1600" dirty="0">
                <a:latin typeface="Aptos"/>
              </a:rPr>
              <a:t>• Monitoring and secure communications: maintain encrypted services and VPN protection, and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/>
              <a:t>Key conclusion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731520" y="1371600"/>
            <a:ext cx="10698480" cy="4114800"/>
          </a:xfrm>
          <a:prstGeom prst="rect">
            <a:avLst/>
          </a:prstGeom>
          <a:solidFill>
            <a:srgbClr val="0F243E"/>
          </a:solidFill>
          <a:ln>
            <a:solidFill>
              <a:srgbClr val="0F2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>
              <a:spcAft>
                <a:spcPts val="600"/>
              </a:spcAft>
              <a:defRPr sz="2200">
                <a:solidFill>
                  <a:srgbClr val="FFFFFF"/>
                </a:solidFill>
              </a:defRPr>
            </a:pPr>
            <a:r>
              <a:rPr sz="1700" dirty="0">
                <a:latin typeface="Aptos"/>
              </a:rPr>
              <a:t>• The SWANSEA.ACCA network was successfully enumerated from the internal Kali assessment host using a structured testing approach [1], [4].</a:t>
            </a:r>
            <a:endParaRPr lang="en-GB" sz="1700" dirty="0">
              <a:latin typeface="Aptos"/>
            </a:endParaRPr>
          </a:p>
          <a:p>
            <a:pPr>
              <a:spcAft>
                <a:spcPts val="600"/>
              </a:spcAft>
              <a:defRPr sz="2200">
                <a:solidFill>
                  <a:srgbClr val="FFFFFF"/>
                </a:solidFill>
              </a:defRPr>
            </a:pPr>
            <a:endParaRPr sz="1700" dirty="0">
              <a:latin typeface="Aptos"/>
            </a:endParaRPr>
          </a:p>
          <a:p>
            <a:pPr>
              <a:spcAft>
                <a:spcPts val="600"/>
              </a:spcAft>
            </a:pPr>
            <a:r>
              <a:rPr sz="1700" dirty="0">
                <a:latin typeface="Aptos"/>
              </a:rPr>
              <a:t>• S-DC presented the largest attack surface and the highest-risk issues, especially anonymous FTP exposure confirmed through Nessus and live exploitation evidence [5], [6].</a:t>
            </a:r>
            <a:endParaRPr lang="en-GB" sz="1700" dirty="0">
              <a:latin typeface="Aptos"/>
            </a:endParaRPr>
          </a:p>
          <a:p>
            <a:pPr>
              <a:spcAft>
                <a:spcPts val="600"/>
              </a:spcAft>
            </a:pPr>
            <a:endParaRPr sz="1700" dirty="0">
              <a:latin typeface="Aptos"/>
            </a:endParaRPr>
          </a:p>
          <a:p>
            <a:pPr>
              <a:spcAft>
                <a:spcPts val="600"/>
              </a:spcAft>
            </a:pPr>
            <a:r>
              <a:rPr sz="1700" dirty="0">
                <a:latin typeface="Aptos"/>
              </a:rPr>
              <a:t>• The key mitigation priorities are service hardening, secure file transfer, stronger access control, patching, and ongoing monitoring across both sites [2], [3], [7], [8].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61120" y="6492240"/>
            <a:ext cx="2834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" y="182880"/>
            <a:ext cx="1124712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References (IEEE style)</a:t>
            </a:r>
          </a:p>
        </p:txBody>
      </p:sp>
      <p:sp>
        <p:nvSpPr>
          <p:cNvPr id="3" name="Rectangle 2"/>
          <p:cNvSpPr/>
          <p:nvPr/>
        </p:nvSpPr>
        <p:spPr>
          <a:xfrm>
            <a:off x="320040" y="868680"/>
            <a:ext cx="11548872" cy="5669280"/>
          </a:xfrm>
          <a:prstGeom prst="rect">
            <a:avLst/>
          </a:prstGeom>
          <a:solidFill>
            <a:srgbClr val="F5F7FA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>
              <a:defRPr sz="1400">
                <a:solidFill>
                  <a:srgbClr val="141414"/>
                </a:solidFill>
              </a:defRPr>
            </a:pPr>
            <a:r>
              <a:rPr sz="2000" dirty="0"/>
              <a:t>[1] K. Scarfone, M. </a:t>
            </a:r>
            <a:r>
              <a:rPr sz="2000" dirty="0" err="1"/>
              <a:t>Souppaya</a:t>
            </a:r>
            <a:r>
              <a:rPr sz="2000" dirty="0"/>
              <a:t>, A. Cody and A. Orebaugh, Technical Guide to Information Security Testing and Assessment, NIST SP 800-115, 2008.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[2] K. Scarfone and W. Jansen, Guidelines on Firewalls and Firewall Policy, NIST SP 800-41 Rev. 1, 2009.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[3] K. Scarfone, W. Jansen and M. Tracy, Guide to General Server Security, NIST SP 800-123, 2008.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[4] G. F. Lyon, Nmap Network Scanning: The Official Nmap Project Guide to Network Discovery and Security Scanning. </a:t>
            </a:r>
            <a:r>
              <a:rPr sz="2000" dirty="0" err="1"/>
              <a:t>Insecure.Com</a:t>
            </a:r>
            <a:r>
              <a:rPr sz="2000" dirty="0"/>
              <a:t> LLC, 2009.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[5] Tenable, Welcome to Tenable Nessus 10.11.x, Tenable Documentation, 2026.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[6] M. Allman and S. Ostermann, FTP Security Considerations, RFC 2577, IETF, May 1999.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[7] K. A. McKay and D. F. Cooper, Guidelines for the Selection, Configuration, and Use of TLS Implementations, NIST SP 800-52 Rev. 2, 2019.</a:t>
            </a:r>
          </a:p>
          <a:p>
            <a:pPr>
              <a:spcBef>
                <a:spcPts val="400"/>
              </a:spcBef>
              <a:defRPr sz="1400">
                <a:solidFill>
                  <a:srgbClr val="141414"/>
                </a:solidFill>
              </a:defRPr>
            </a:pPr>
            <a:r>
              <a:rPr sz="2000" dirty="0"/>
              <a:t>[8] Wireshark Foundation, Wireshark User's Guide, 2026.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4320" y="647395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/>
              <a:t>28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2574</Words>
  <Application>Microsoft Office PowerPoint</Application>
  <PresentationFormat>Widescreen</PresentationFormat>
  <Paragraphs>180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Aptos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Uri Ivan D'Oliveira Pinto Neto (2327255)</cp:lastModifiedBy>
  <cp:revision>14</cp:revision>
  <dcterms:created xsi:type="dcterms:W3CDTF">2013-01-27T09:14:16Z</dcterms:created>
  <dcterms:modified xsi:type="dcterms:W3CDTF">2026-04-23T06:38:19Z</dcterms:modified>
  <cp:category/>
</cp:coreProperties>
</file>