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6" r:id="rId1"/>
  </p:sldMasterIdLst>
  <p:notesMasterIdLst>
    <p:notesMasterId r:id="rId48"/>
  </p:notesMasterIdLst>
  <p:sldIdLst>
    <p:sldId id="257" r:id="rId2"/>
    <p:sldId id="261" r:id="rId3"/>
    <p:sldId id="262" r:id="rId4"/>
    <p:sldId id="263" r:id="rId5"/>
    <p:sldId id="267" r:id="rId6"/>
    <p:sldId id="295" r:id="rId7"/>
    <p:sldId id="268" r:id="rId8"/>
    <p:sldId id="275" r:id="rId9"/>
    <p:sldId id="301" r:id="rId10"/>
    <p:sldId id="273" r:id="rId11"/>
    <p:sldId id="297" r:id="rId12"/>
    <p:sldId id="270" r:id="rId13"/>
    <p:sldId id="271" r:id="rId14"/>
    <p:sldId id="272" r:id="rId15"/>
    <p:sldId id="290" r:id="rId16"/>
    <p:sldId id="299" r:id="rId17"/>
    <p:sldId id="258" r:id="rId18"/>
    <p:sldId id="305" r:id="rId19"/>
    <p:sldId id="306" r:id="rId20"/>
    <p:sldId id="311" r:id="rId21"/>
    <p:sldId id="300" r:id="rId22"/>
    <p:sldId id="304" r:id="rId23"/>
    <p:sldId id="294" r:id="rId24"/>
    <p:sldId id="329" r:id="rId25"/>
    <p:sldId id="338" r:id="rId26"/>
    <p:sldId id="340" r:id="rId27"/>
    <p:sldId id="339" r:id="rId28"/>
    <p:sldId id="337" r:id="rId29"/>
    <p:sldId id="341" r:id="rId30"/>
    <p:sldId id="345" r:id="rId31"/>
    <p:sldId id="342" r:id="rId32"/>
    <p:sldId id="343" r:id="rId33"/>
    <p:sldId id="303" r:id="rId34"/>
    <p:sldId id="346" r:id="rId35"/>
    <p:sldId id="347" r:id="rId36"/>
    <p:sldId id="349" r:id="rId37"/>
    <p:sldId id="351" r:id="rId38"/>
    <p:sldId id="350" r:id="rId39"/>
    <p:sldId id="352" r:id="rId40"/>
    <p:sldId id="259" r:id="rId41"/>
    <p:sldId id="316" r:id="rId42"/>
    <p:sldId id="312" r:id="rId43"/>
    <p:sldId id="328" r:id="rId44"/>
    <p:sldId id="336" r:id="rId45"/>
    <p:sldId id="359" r:id="rId46"/>
    <p:sldId id="279"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BA8B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43" autoAdjust="0"/>
    <p:restoredTop sz="94660"/>
  </p:normalViewPr>
  <p:slideViewPr>
    <p:cSldViewPr snapToGrid="0">
      <p:cViewPr varScale="1">
        <p:scale>
          <a:sx n="66" d="100"/>
          <a:sy n="66" d="100"/>
        </p:scale>
        <p:origin x="672"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9E1735-9ACD-4566-BE21-D586AAB4D0E4}" type="datetimeFigureOut">
              <a:rPr lang="en-GB" smtClean="0"/>
              <a:t>03/03/2022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93D3E3-48A5-4914-98F7-EF5AC2E25703}" type="slidenum">
              <a:rPr lang="en-GB" smtClean="0"/>
              <a:t>‹#›</a:t>
            </a:fld>
            <a:endParaRPr lang="en-GB"/>
          </a:p>
        </p:txBody>
      </p:sp>
    </p:spTree>
    <p:extLst>
      <p:ext uri="{BB962C8B-B14F-4D97-AF65-F5344CB8AC3E}">
        <p14:creationId xmlns:p14="http://schemas.microsoft.com/office/powerpoint/2010/main" val="7259703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57DC6175-A4F3-4B68-9FFB-4D99AD2DD82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5" name="Notes Placeholder 2">
            <a:extLst>
              <a:ext uri="{FF2B5EF4-FFF2-40B4-BE49-F238E27FC236}">
                <a16:creationId xmlns:a16="http://schemas.microsoft.com/office/drawing/2014/main" id="{A125E5EE-C22F-463B-8C9C-FFB75DA1F98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8196" name="Slide Number Placeholder 3">
            <a:extLst>
              <a:ext uri="{FF2B5EF4-FFF2-40B4-BE49-F238E27FC236}">
                <a16:creationId xmlns:a16="http://schemas.microsoft.com/office/drawing/2014/main" id="{5D99F128-93F7-41F9-9ED5-715461BFB6D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BE4D7AE-17AB-4F51-BB89-BCE1778D982B}" type="slidenum">
              <a:rPr lang="en-US" altLang="en-US"/>
              <a:pPr/>
              <a:t>39</a:t>
            </a:fld>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3/3/2022</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583314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3/3/2022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926706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3/3/2022</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041625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3/3/2022</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566630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3/3/2022</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681946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3/3/2022</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118605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3/3/2022</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014226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3/3/2022</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9332822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3/3/2022</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232677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3/3/2022</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72269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3/3/2022</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618272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3/3/2022</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34982234"/>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47" r:id="rId3"/>
    <p:sldLayoutId id="2147483743" r:id="rId4"/>
    <p:sldLayoutId id="2147483738" r:id="rId5"/>
    <p:sldLayoutId id="2147483732" r:id="rId6"/>
    <p:sldLayoutId id="2147483733" r:id="rId7"/>
    <p:sldLayoutId id="2147483734" r:id="rId8"/>
    <p:sldLayoutId id="2147483735" r:id="rId9"/>
    <p:sldLayoutId id="2147483736" r:id="rId10"/>
    <p:sldLayoutId id="2147483737" r:id="rId11"/>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ww.youtube.com/watch?v=CN4gZ26zO7U"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statswales.gov.wales/Catalogue/Health-and-Social-Care/Social-Services/Childrens-Services/Service-Provision/assessments-by-localauthority-measure"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s://lgbtqia.ucdavis.edu/educated/glossary"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youtube.com/watch?v=tRvFj3ugdWU" TargetMode="External"/><Relationship Id="rId2" Type="http://schemas.openxmlformats.org/officeDocument/2006/relationships/hyperlink" Target="https://www.youtube.com/watch?v=uD_p0kkof-k"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s://statswales.gov.wales/Catalogue/Health-and-Social-Care/Social-Services/Childrens-Services/Children-Looked-After"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hyperlink" Target="https://statswales.gov.wales/Catalogue/Health-and-Social-Care/Social-Services/Childrens-Services/Children-Looked-After/childrenlookedafterat31march-by-localauthority-gender-age"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digital.nhs.uk/data-and-information/publications/statistical/adult-psychiatric-morbidity-survey/adult-psychiatric-morbidity-survey-survey-of-mental-health-and-wellbeing-england-2014"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s://us.sagepub.com/sites/default/files/upm-binaries/66923_Sapin___Essential_Skills_for_Youth_Work_Practice.pdf" TargetMode="External"/><Relationship Id="rId2" Type="http://schemas.openxmlformats.org/officeDocument/2006/relationships/hyperlink" Target="https://www.hopkinsmedicine.org/health/wellness-and-prevention/the-growing-child-adolescent-13-to-18-years#:~:text=Adolescence%20is%20a%20time%20for,visible%20at%20the%20same%20time" TargetMode="External"/><Relationship Id="rId1" Type="http://schemas.openxmlformats.org/officeDocument/2006/relationships/slideLayout" Target="../slideLayouts/slideLayout2.xml"/><Relationship Id="rId4" Type="http://schemas.openxmlformats.org/officeDocument/2006/relationships/hyperlink" Target="https://www.cwvys.org.uk/wp-content/uploads/2014/06/HB-Equalities.pdf" TargetMode="External"/></Relationships>
</file>

<file path=ppt/slides/_rels/slide43.xml.rels><?xml version="1.0" encoding="UTF-8" standalone="yes"?>
<Relationships xmlns="http://schemas.openxmlformats.org/package/2006/relationships"><Relationship Id="rId3" Type="http://schemas.openxmlformats.org/officeDocument/2006/relationships/hyperlink" Target="https://www.poverty.ac.uk/report-wales-child-poverty/wales-has-worst-child-poverty-uk" TargetMode="External"/><Relationship Id="rId2" Type="http://schemas.openxmlformats.org/officeDocument/2006/relationships/hyperlink" Target="http://www.oecd.org/dataoecd/21/6/43590251.pdf"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www.unicef.org.uk/publications/pdf/rc7_eng.pdf" TargetMode="External"/><Relationship Id="rId2" Type="http://schemas.openxmlformats.org/officeDocument/2006/relationships/hyperlink" Target="http://www2.ohchr.org/english/law/crc.htm" TargetMode="External"/><Relationship Id="rId1" Type="http://schemas.openxmlformats.org/officeDocument/2006/relationships/slideLayout" Target="../slideLayouts/slideLayout2.xml"/><Relationship Id="rId5" Type="http://schemas.openxmlformats.org/officeDocument/2006/relationships/hyperlink" Target="https://www.ons.gov.uk/peoplepopulationandcommunity/crimeandjustice/datasets/childabuseextentandnatureappendixtables" TargetMode="External"/><Relationship Id="rId4" Type="http://schemas.openxmlformats.org/officeDocument/2006/relationships/hyperlink" Target="https://www.jrf.org.uk/report/poverty-wales-2020#:~:text=Even%20before%20coronavirus%2C%20almost%20a,10%20children%20living%20in%20poverty.&amp;text=Two%20in%20five%20local%20authorities,for%20those%20working%20atypical%20hours" TargetMode="External"/></Relationships>
</file>

<file path=ppt/slides/_rels/slide45.xml.rels><?xml version="1.0" encoding="UTF-8" standalone="yes"?>
<Relationships xmlns="http://schemas.openxmlformats.org/package/2006/relationships"><Relationship Id="rId8" Type="http://schemas.openxmlformats.org/officeDocument/2006/relationships/hyperlink" Target="https://carers.org/what-we-do/our-survey-on-the-impact-of-coronavirus-on-young-carers-and-young-adult-carers-" TargetMode="External"/><Relationship Id="rId3" Type="http://schemas.openxmlformats.org/officeDocument/2006/relationships/hyperlink" Target="https://youngminds.org.uk/resources/policy-reports/addressing-adversity-book/" TargetMode="External"/><Relationship Id="rId7" Type="http://schemas.openxmlformats.org/officeDocument/2006/relationships/hyperlink" Target="https://www.nspcc.org.uk/what-is-child-abuse/types-of-abuse/child-sexual-exploitation/" TargetMode="External"/><Relationship Id="rId2" Type="http://schemas.openxmlformats.org/officeDocument/2006/relationships/hyperlink" Target="https://www.surreyscp.org.uk/resources-category/criminal-exploitation-ce/" TargetMode="External"/><Relationship Id="rId1" Type="http://schemas.openxmlformats.org/officeDocument/2006/relationships/slideLayout" Target="../slideLayouts/slideLayout2.xml"/><Relationship Id="rId6" Type="http://schemas.openxmlformats.org/officeDocument/2006/relationships/hyperlink" Target="http://www.childreninwales.org.uk/wp-content/uploads/2015/09/CSE-Protocol-Review-FINAL-REVISION-October-20131.pdf" TargetMode="External"/><Relationship Id="rId5" Type="http://schemas.openxmlformats.org/officeDocument/2006/relationships/hyperlink" Target="https://www.suttonlscp.org.uk/static/guidance_files/2018%2003%20county%20lines%20toolkit%20for%20professionals.pdf" TargetMode="External"/><Relationship Id="rId4" Type="http://schemas.openxmlformats.org/officeDocument/2006/relationships/hyperlink" Target="https://www.legislation.gov.uk/ukpga/2015/30/contents" TargetMode="External"/></Relationships>
</file>

<file path=ppt/slides/_rels/slide46.xml.rels><?xml version="1.0" encoding="UTF-8" standalone="yes"?>
<Relationships xmlns="http://schemas.openxmlformats.org/package/2006/relationships"><Relationship Id="rId3" Type="http://schemas.openxmlformats.org/officeDocument/2006/relationships/hyperlink" Target="https://youngminds.org.uk/resources/policy-reports/addressing-adversity-book/" TargetMode="External"/><Relationship Id="rId7" Type="http://schemas.openxmlformats.org/officeDocument/2006/relationships/hyperlink" Target="https://www.nspcc.org.uk/what-is-child-abuse/types-of-abuse/child-sexual-exploitation/" TargetMode="External"/><Relationship Id="rId2" Type="http://schemas.openxmlformats.org/officeDocument/2006/relationships/hyperlink" Target="https://www.surreyscp.org.uk/resources-category/criminal-exploitation-ce/" TargetMode="External"/><Relationship Id="rId1" Type="http://schemas.openxmlformats.org/officeDocument/2006/relationships/slideLayout" Target="../slideLayouts/slideLayout2.xml"/><Relationship Id="rId6" Type="http://schemas.openxmlformats.org/officeDocument/2006/relationships/hyperlink" Target="http://www.childreninwales.org.uk/wp-content/uploads/2015/09/CSE-Protocol-Review-FINAL-REVISION-October-20131.pdf" TargetMode="External"/><Relationship Id="rId5" Type="http://schemas.openxmlformats.org/officeDocument/2006/relationships/hyperlink" Target="https://www.suttonlscp.org.uk/static/guidance_files/2018%2003%20county%20lines%20toolkit%20for%20professionals.pdf" TargetMode="External"/><Relationship Id="rId4" Type="http://schemas.openxmlformats.org/officeDocument/2006/relationships/hyperlink" Target="https://www.legislation.gov.uk/ukpga/2015/30/conten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FD68DA-43BA-4508-8DE2-BA9BB7B2FA5B}"/>
              </a:ext>
            </a:extLst>
          </p:cNvPr>
          <p:cNvSpPr>
            <a:spLocks noGrp="1"/>
          </p:cNvSpPr>
          <p:nvPr>
            <p:ph type="ctrTitle"/>
          </p:nvPr>
        </p:nvSpPr>
        <p:spPr>
          <a:xfrm>
            <a:off x="704850" y="639097"/>
            <a:ext cx="10838221" cy="3686015"/>
          </a:xfrm>
        </p:spPr>
        <p:txBody>
          <a:bodyPr>
            <a:normAutofit/>
          </a:bodyPr>
          <a:lstStyle/>
          <a:p>
            <a:r>
              <a:rPr lang="en-US" sz="7200" dirty="0"/>
              <a:t>ECYW6003</a:t>
            </a:r>
            <a:br>
              <a:rPr lang="en-US" sz="7200" dirty="0"/>
            </a:br>
            <a:r>
              <a:rPr lang="en-US" sz="7200" dirty="0"/>
              <a:t>Young People in Focus</a:t>
            </a:r>
          </a:p>
        </p:txBody>
      </p:sp>
      <p:sp>
        <p:nvSpPr>
          <p:cNvPr id="3" name="Subtitle 2">
            <a:extLst>
              <a:ext uri="{FF2B5EF4-FFF2-40B4-BE49-F238E27FC236}">
                <a16:creationId xmlns:a16="http://schemas.microsoft.com/office/drawing/2014/main" id="{A8E9CFF2-3777-4FF4-A759-8491175B0B7C}"/>
              </a:ext>
            </a:extLst>
          </p:cNvPr>
          <p:cNvSpPr>
            <a:spLocks noGrp="1"/>
          </p:cNvSpPr>
          <p:nvPr>
            <p:ph type="subTitle" idx="1"/>
          </p:nvPr>
        </p:nvSpPr>
        <p:spPr>
          <a:xfrm>
            <a:off x="720881" y="4672739"/>
            <a:ext cx="10838220" cy="1021498"/>
          </a:xfrm>
        </p:spPr>
        <p:txBody>
          <a:bodyPr>
            <a:normAutofit lnSpcReduction="10000"/>
          </a:bodyPr>
          <a:lstStyle/>
          <a:p>
            <a:r>
              <a:rPr lang="en-US" sz="2400" dirty="0">
                <a:solidFill>
                  <a:schemeClr val="tx1">
                    <a:lumMod val="85000"/>
                    <a:lumOff val="15000"/>
                  </a:schemeClr>
                </a:solidFill>
              </a:rPr>
              <a:t>Katie Gardner</a:t>
            </a:r>
          </a:p>
          <a:p>
            <a:r>
              <a:rPr lang="en-US" dirty="0">
                <a:solidFill>
                  <a:schemeClr val="tx1">
                    <a:lumMod val="85000"/>
                    <a:lumOff val="15000"/>
                  </a:schemeClr>
                </a:solidFill>
              </a:rPr>
              <a:t>Lecture 4</a:t>
            </a:r>
            <a:endParaRPr lang="en-US" sz="2400" dirty="0">
              <a:solidFill>
                <a:schemeClr val="tx1">
                  <a:lumMod val="85000"/>
                  <a:lumOff val="15000"/>
                </a:schemeClr>
              </a:solidFill>
            </a:endParaRPr>
          </a:p>
        </p:txBody>
      </p:sp>
      <p:cxnSp>
        <p:nvCxnSpPr>
          <p:cNvPr id="24" name="Straight Connector 23">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27754"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437378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2D577-3A4F-4F81-A6BF-2D86FC3CE898}"/>
              </a:ext>
            </a:extLst>
          </p:cNvPr>
          <p:cNvSpPr>
            <a:spLocks noGrp="1"/>
          </p:cNvSpPr>
          <p:nvPr>
            <p:ph type="title"/>
          </p:nvPr>
        </p:nvSpPr>
        <p:spPr/>
        <p:txBody>
          <a:bodyPr/>
          <a:lstStyle/>
          <a:p>
            <a:r>
              <a:rPr lang="en-GB" dirty="0"/>
              <a:t>Assessment</a:t>
            </a:r>
          </a:p>
        </p:txBody>
      </p:sp>
      <p:sp>
        <p:nvSpPr>
          <p:cNvPr id="3" name="Content Placeholder 2">
            <a:extLst>
              <a:ext uri="{FF2B5EF4-FFF2-40B4-BE49-F238E27FC236}">
                <a16:creationId xmlns:a16="http://schemas.microsoft.com/office/drawing/2014/main" id="{AE0AA833-F737-42E8-BF19-CD27D087DA31}"/>
              </a:ext>
            </a:extLst>
          </p:cNvPr>
          <p:cNvSpPr>
            <a:spLocks noGrp="1"/>
          </p:cNvSpPr>
          <p:nvPr>
            <p:ph idx="1"/>
          </p:nvPr>
        </p:nvSpPr>
        <p:spPr/>
        <p:txBody>
          <a:bodyPr/>
          <a:lstStyle/>
          <a:p>
            <a:r>
              <a:rPr lang="en-GB" sz="2000" dirty="0">
                <a:solidFill>
                  <a:srgbClr val="201F1E"/>
                </a:solidFill>
                <a:latin typeface="Calibri" panose="020F0502020204030204" pitchFamily="34" charset="0"/>
                <a:ea typeface="Calibri" panose="020F0502020204030204" pitchFamily="34" charset="0"/>
                <a:cs typeface="Calibri" panose="020F0502020204030204" pitchFamily="34" charset="0"/>
              </a:rPr>
              <a:t>23</a:t>
            </a:r>
            <a:r>
              <a:rPr lang="en-GB" sz="2000" baseline="30000" dirty="0">
                <a:solidFill>
                  <a:srgbClr val="201F1E"/>
                </a:solidFill>
                <a:latin typeface="Calibri" panose="020F0502020204030204" pitchFamily="34" charset="0"/>
                <a:ea typeface="Calibri" panose="020F0502020204030204" pitchFamily="34" charset="0"/>
                <a:cs typeface="Calibri" panose="020F0502020204030204" pitchFamily="34" charset="0"/>
              </a:rPr>
              <a:t>rd</a:t>
            </a:r>
            <a:r>
              <a:rPr lang="en-GB" sz="2000" dirty="0">
                <a:solidFill>
                  <a:srgbClr val="201F1E"/>
                </a:solidFill>
                <a:latin typeface="Calibri" panose="020F0502020204030204" pitchFamily="34" charset="0"/>
                <a:ea typeface="Calibri" panose="020F0502020204030204" pitchFamily="34" charset="0"/>
                <a:cs typeface="Calibri" panose="020F0502020204030204" pitchFamily="34" charset="0"/>
              </a:rPr>
              <a:t> Feb 2021</a:t>
            </a:r>
            <a:endParaRPr lang="en-GB" sz="2000" dirty="0"/>
          </a:p>
          <a:p>
            <a:r>
              <a:rPr lang="en-GB" sz="2000" dirty="0">
                <a:solidFill>
                  <a:srgbClr val="201F1E"/>
                </a:solidFill>
                <a:latin typeface="Calibri" panose="020F0502020204030204" pitchFamily="34" charset="0"/>
                <a:ea typeface="Calibri" panose="020F0502020204030204" pitchFamily="34" charset="0"/>
                <a:cs typeface="Calibri" panose="020F0502020204030204" pitchFamily="34" charset="0"/>
              </a:rPr>
              <a:t>20 minutes</a:t>
            </a:r>
            <a:endParaRPr lang="en-GB" sz="2000" dirty="0">
              <a:solidFill>
                <a:srgbClr val="201F1E"/>
              </a:solidFill>
              <a:effectLst/>
              <a:latin typeface="Calibri" panose="020F0502020204030204" pitchFamily="34" charset="0"/>
              <a:ea typeface="Calibri" panose="020F0502020204030204" pitchFamily="34" charset="0"/>
              <a:cs typeface="Calibri" panose="020F0502020204030204" pitchFamily="34" charset="0"/>
            </a:endParaRPr>
          </a:p>
          <a:p>
            <a:r>
              <a:rPr lang="en-GB" sz="2000" dirty="0">
                <a:solidFill>
                  <a:srgbClr val="201F1E"/>
                </a:solidFill>
                <a:effectLst/>
                <a:latin typeface="Calibri" panose="020F0502020204030204" pitchFamily="34" charset="0"/>
                <a:ea typeface="Calibri" panose="020F0502020204030204" pitchFamily="34" charset="0"/>
                <a:cs typeface="Calibri" panose="020F0502020204030204" pitchFamily="34" charset="0"/>
              </a:rPr>
              <a:t>Identify a specific interest group of young people and critically explore their experiences of adolescence and ACEs.  Propose interventions which have proven to enhance health and well-being and mitigate adversity.  Your presentation should be supported by wider reading, and linked to the Youth Work National Occupational Standards (</a:t>
            </a:r>
            <a:r>
              <a:rPr lang="en-GB" sz="2000" dirty="0">
                <a:solidFill>
                  <a:srgbClr val="201F1E"/>
                </a:solidFill>
                <a:effectLst/>
                <a:latin typeface="inherit"/>
                <a:ea typeface="Calibri" panose="020F0502020204030204" pitchFamily="34" charset="0"/>
                <a:cs typeface="Calibri" panose="020F0502020204030204" pitchFamily="34" charset="0"/>
              </a:rPr>
              <a:t>CLD Standards Council Scotland, 2019</a:t>
            </a:r>
            <a:r>
              <a:rPr lang="en-GB" sz="2000" dirty="0">
                <a:solidFill>
                  <a:srgbClr val="201F1E"/>
                </a:solidFill>
                <a:effectLst/>
                <a:latin typeface="Calibri" panose="020F0502020204030204" pitchFamily="34" charset="0"/>
                <a:ea typeface="Calibri" panose="020F0502020204030204" pitchFamily="34" charset="0"/>
                <a:cs typeface="Calibri" panose="020F0502020204030204" pitchFamily="34" charset="0"/>
              </a:rPr>
              <a:t>).</a:t>
            </a:r>
          </a:p>
        </p:txBody>
      </p:sp>
    </p:spTree>
    <p:extLst>
      <p:ext uri="{BB962C8B-B14F-4D97-AF65-F5344CB8AC3E}">
        <p14:creationId xmlns:p14="http://schemas.microsoft.com/office/powerpoint/2010/main" val="7244482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C9D12-3627-4F6F-B7BC-7393715D951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4CED92B-8734-4C13-8218-0177A2039044}"/>
              </a:ext>
            </a:extLst>
          </p:cNvPr>
          <p:cNvSpPr>
            <a:spLocks noGrp="1"/>
          </p:cNvSpPr>
          <p:nvPr>
            <p:ph idx="1"/>
          </p:nvPr>
        </p:nvSpPr>
        <p:spPr/>
        <p:txBody>
          <a:bodyPr>
            <a:normAutofit/>
          </a:bodyPr>
          <a:lstStyle/>
          <a:p>
            <a:pPr>
              <a:buFont typeface="Arial" panose="020B0604020202020204" pitchFamily="34" charset="0"/>
              <a:buChar char="•"/>
            </a:pPr>
            <a:r>
              <a:rPr lang="en-GB" sz="1800" dirty="0">
                <a:solidFill>
                  <a:srgbClr val="000000"/>
                </a:solidFill>
                <a:latin typeface="Arial" panose="020B0604020202020204" pitchFamily="34" charset="0"/>
                <a:ea typeface="Times New Roman" panose="02020603050405020304" pitchFamily="18" charset="0"/>
              </a:rPr>
              <a:t>D</a:t>
            </a:r>
            <a:r>
              <a:rPr lang="en-GB" sz="1800" dirty="0">
                <a:solidFill>
                  <a:srgbClr val="000000"/>
                </a:solidFill>
                <a:effectLst/>
                <a:latin typeface="Arial" panose="020B0604020202020204" pitchFamily="34" charset="0"/>
                <a:ea typeface="Times New Roman" panose="02020603050405020304" pitchFamily="18" charset="0"/>
              </a:rPr>
              <a:t>iscuss your group, the background and makeup of the group – who, what, why, where, when, how remembering to explore your group and their experiences of ACEs and adolescence.</a:t>
            </a:r>
          </a:p>
          <a:p>
            <a:pPr>
              <a:buFont typeface="Arial" panose="020B0604020202020204" pitchFamily="34" charset="0"/>
              <a:buChar char="•"/>
            </a:pPr>
            <a:r>
              <a:rPr lang="en-GB" sz="1800" dirty="0">
                <a:solidFill>
                  <a:srgbClr val="000000"/>
                </a:solidFill>
                <a:latin typeface="Arial" panose="020B0604020202020204" pitchFamily="34" charset="0"/>
                <a:ea typeface="Times New Roman" panose="02020603050405020304" pitchFamily="18" charset="0"/>
              </a:rPr>
              <a:t>Consider what youth work interventions could prevent or reduce these ACEs and their future implications</a:t>
            </a:r>
          </a:p>
          <a:p>
            <a:pPr>
              <a:buFont typeface="Arial" panose="020B0604020202020204" pitchFamily="34" charset="0"/>
              <a:buChar char="•"/>
            </a:pPr>
            <a:r>
              <a:rPr lang="en-GB" sz="1800" dirty="0">
                <a:solidFill>
                  <a:srgbClr val="000000"/>
                </a:solidFill>
                <a:latin typeface="Arial" panose="020B0604020202020204" pitchFamily="34" charset="0"/>
                <a:ea typeface="Times New Roman" panose="02020603050405020304" pitchFamily="18" charset="0"/>
              </a:rPr>
              <a:t>Consider what youth work interventions could increase the health and wellbeing of your group</a:t>
            </a:r>
          </a:p>
          <a:p>
            <a:pPr>
              <a:buFont typeface="Arial" panose="020B0604020202020204" pitchFamily="34" charset="0"/>
              <a:buChar char="•"/>
            </a:pPr>
            <a:r>
              <a:rPr lang="en-GB" sz="1800" dirty="0">
                <a:solidFill>
                  <a:srgbClr val="000000"/>
                </a:solidFill>
                <a:effectLst/>
                <a:latin typeface="Arial" panose="020B0604020202020204" pitchFamily="34" charset="0"/>
                <a:ea typeface="Times New Roman" panose="02020603050405020304" pitchFamily="18" charset="0"/>
              </a:rPr>
              <a:t>Please also be mindful to engage effectively with the literature, draw on a breadth of contemporary </a:t>
            </a:r>
            <a:r>
              <a:rPr lang="en-GB" sz="1800" dirty="0">
                <a:solidFill>
                  <a:srgbClr val="000000"/>
                </a:solidFill>
                <a:latin typeface="Arial" panose="020B0604020202020204" pitchFamily="34" charset="0"/>
                <a:ea typeface="Times New Roman" panose="02020603050405020304" pitchFamily="18" charset="0"/>
              </a:rPr>
              <a:t>literature - Critical approach to the question.</a:t>
            </a:r>
          </a:p>
          <a:p>
            <a:endParaRPr lang="en-GB" dirty="0"/>
          </a:p>
        </p:txBody>
      </p:sp>
    </p:spTree>
    <p:extLst>
      <p:ext uri="{BB962C8B-B14F-4D97-AF65-F5344CB8AC3E}">
        <p14:creationId xmlns:p14="http://schemas.microsoft.com/office/powerpoint/2010/main" val="20897350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5ECB6-6030-4DC3-AE63-42AFE189BB1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86F0C7E-6BFF-41E3-BCCB-B2E84B1821CA}"/>
              </a:ext>
            </a:extLst>
          </p:cNvPr>
          <p:cNvSpPr>
            <a:spLocks noGrp="1"/>
          </p:cNvSpPr>
          <p:nvPr>
            <p:ph idx="1"/>
          </p:nvPr>
        </p:nvSpPr>
        <p:spPr/>
        <p:txBody>
          <a:bodyPr>
            <a:normAutofit fontScale="85000" lnSpcReduction="10000"/>
          </a:bodyPr>
          <a:lstStyle/>
          <a:p>
            <a:r>
              <a:rPr lang="en-GB" sz="2000" dirty="0">
                <a:solidFill>
                  <a:srgbClr val="000000"/>
                </a:solidFill>
                <a:effectLst/>
                <a:latin typeface="Arial" panose="020B0604020202020204" pitchFamily="34" charset="0"/>
                <a:ea typeface="Times New Roman" panose="02020603050405020304" pitchFamily="18" charset="0"/>
              </a:rPr>
              <a:t>You could consider some of the ideas below.</a:t>
            </a:r>
            <a:endParaRPr lang="en-GB" sz="2000" dirty="0">
              <a:effectLst/>
              <a:latin typeface="Times New Roman" panose="02020603050405020304" pitchFamily="18" charset="0"/>
              <a:ea typeface="Times New Roman" panose="02020603050405020304" pitchFamily="18" charset="0"/>
            </a:endParaRPr>
          </a:p>
          <a:p>
            <a:pPr>
              <a:buFont typeface="Arial" panose="020B0604020202020204" pitchFamily="34" charset="0"/>
              <a:buChar char="•"/>
            </a:pPr>
            <a:r>
              <a:rPr lang="en-GB" sz="2000" dirty="0">
                <a:solidFill>
                  <a:srgbClr val="000000"/>
                </a:solidFill>
                <a:effectLst/>
                <a:latin typeface="Arial" panose="020B0604020202020204" pitchFamily="34" charset="0"/>
                <a:ea typeface="Times New Roman" panose="02020603050405020304" pitchFamily="18" charset="0"/>
              </a:rPr>
              <a:t>How does your specific interest group experience adolescence?</a:t>
            </a:r>
            <a:endParaRPr lang="en-GB" sz="2000" dirty="0">
              <a:effectLst/>
              <a:latin typeface="Times New Roman" panose="02020603050405020304" pitchFamily="18" charset="0"/>
              <a:ea typeface="Times New Roman" panose="02020603050405020304" pitchFamily="18" charset="0"/>
            </a:endParaRPr>
          </a:p>
          <a:p>
            <a:pPr>
              <a:buFont typeface="Arial" panose="020B0604020202020204" pitchFamily="34" charset="0"/>
              <a:buChar char="•"/>
            </a:pPr>
            <a:r>
              <a:rPr lang="en-GB" sz="2000" dirty="0">
                <a:solidFill>
                  <a:srgbClr val="000000"/>
                </a:solidFill>
                <a:effectLst/>
                <a:latin typeface="Arial" panose="020B0604020202020204" pitchFamily="34" charset="0"/>
                <a:ea typeface="Times New Roman" panose="02020603050405020304" pitchFamily="18" charset="0"/>
              </a:rPr>
              <a:t>Explore adversity and whether ACES have a place in contemporary society.</a:t>
            </a:r>
            <a:endParaRPr lang="en-GB" sz="2000" dirty="0">
              <a:effectLst/>
              <a:latin typeface="Times New Roman" panose="02020603050405020304" pitchFamily="18" charset="0"/>
              <a:ea typeface="Times New Roman" panose="02020603050405020304" pitchFamily="18" charset="0"/>
            </a:endParaRPr>
          </a:p>
          <a:p>
            <a:pPr>
              <a:buFont typeface="Arial" panose="020B0604020202020204" pitchFamily="34" charset="0"/>
              <a:buChar char="•"/>
            </a:pPr>
            <a:r>
              <a:rPr lang="en-GB" sz="2000" dirty="0">
                <a:solidFill>
                  <a:srgbClr val="000000"/>
                </a:solidFill>
                <a:effectLst/>
                <a:latin typeface="Arial" panose="020B0604020202020204" pitchFamily="34" charset="0"/>
                <a:ea typeface="Times New Roman" panose="02020603050405020304" pitchFamily="18" charset="0"/>
              </a:rPr>
              <a:t>What ideas underpin well-being within Wales, policy, practice, theory.</a:t>
            </a:r>
            <a:endParaRPr lang="en-GB" sz="2000" dirty="0">
              <a:effectLst/>
              <a:latin typeface="Times New Roman" panose="02020603050405020304" pitchFamily="18" charset="0"/>
              <a:ea typeface="Times New Roman" panose="02020603050405020304" pitchFamily="18" charset="0"/>
            </a:endParaRPr>
          </a:p>
          <a:p>
            <a:pPr>
              <a:buFont typeface="Arial" panose="020B0604020202020204" pitchFamily="34" charset="0"/>
              <a:buChar char="•"/>
            </a:pPr>
            <a:r>
              <a:rPr lang="en-GB" sz="2000" dirty="0">
                <a:solidFill>
                  <a:srgbClr val="000000"/>
                </a:solidFill>
                <a:effectLst/>
                <a:latin typeface="Arial" panose="020B0604020202020204" pitchFamily="34" charset="0"/>
                <a:ea typeface="Times New Roman" panose="02020603050405020304" pitchFamily="18" charset="0"/>
              </a:rPr>
              <a:t>Demonstrate a critical understanding of the cultural and social factors which influence the interest group.</a:t>
            </a:r>
            <a:endParaRPr lang="en-GB" sz="2000" dirty="0">
              <a:effectLst/>
              <a:latin typeface="Times New Roman" panose="02020603050405020304" pitchFamily="18" charset="0"/>
              <a:ea typeface="Times New Roman" panose="02020603050405020304" pitchFamily="18" charset="0"/>
            </a:endParaRPr>
          </a:p>
          <a:p>
            <a:pPr>
              <a:buFont typeface="Arial" panose="020B0604020202020204" pitchFamily="34" charset="0"/>
              <a:buChar char="•"/>
            </a:pPr>
            <a:r>
              <a:rPr lang="en-GB" sz="2000" dirty="0">
                <a:solidFill>
                  <a:srgbClr val="000000"/>
                </a:solidFill>
                <a:effectLst/>
                <a:latin typeface="Arial" panose="020B0604020202020204" pitchFamily="34" charset="0"/>
                <a:ea typeface="Times New Roman" panose="02020603050405020304" pitchFamily="18" charset="0"/>
              </a:rPr>
              <a:t>How does government policy influence provision for your special interest group.</a:t>
            </a:r>
            <a:endParaRPr lang="en-GB" sz="2000" dirty="0">
              <a:effectLst/>
              <a:latin typeface="Times New Roman" panose="02020603050405020304" pitchFamily="18" charset="0"/>
              <a:ea typeface="Times New Roman" panose="02020603050405020304" pitchFamily="18" charset="0"/>
            </a:endParaRPr>
          </a:p>
          <a:p>
            <a:pPr>
              <a:buFont typeface="Arial" panose="020B0604020202020204" pitchFamily="34" charset="0"/>
              <a:buChar char="•"/>
            </a:pPr>
            <a:r>
              <a:rPr lang="en-GB" sz="2000" dirty="0">
                <a:solidFill>
                  <a:srgbClr val="000000"/>
                </a:solidFill>
                <a:effectLst/>
                <a:latin typeface="Arial" panose="020B0604020202020204" pitchFamily="34" charset="0"/>
                <a:ea typeface="Times New Roman" panose="02020603050405020304" pitchFamily="18" charset="0"/>
              </a:rPr>
              <a:t>Clearly refer to your reading in preparation of the assignment as set out in the question, including reference to the National Occupational Standards for Youth Work (CLD Scotland, 2019).</a:t>
            </a:r>
            <a:endParaRPr lang="en-GB" sz="20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6202747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884A20-4CAC-4CF1-A00F-324AB8115E5F}"/>
              </a:ext>
            </a:extLst>
          </p:cNvPr>
          <p:cNvSpPr>
            <a:spLocks noGrp="1"/>
          </p:cNvSpPr>
          <p:nvPr>
            <p:ph type="ctrTitle"/>
          </p:nvPr>
        </p:nvSpPr>
        <p:spPr/>
        <p:txBody>
          <a:bodyPr/>
          <a:lstStyle/>
          <a:p>
            <a:r>
              <a:rPr lang="en-GB" dirty="0"/>
              <a:t>Criminal Exploitation</a:t>
            </a:r>
          </a:p>
        </p:txBody>
      </p:sp>
      <p:sp>
        <p:nvSpPr>
          <p:cNvPr id="3" name="Subtitle 2">
            <a:extLst>
              <a:ext uri="{FF2B5EF4-FFF2-40B4-BE49-F238E27FC236}">
                <a16:creationId xmlns:a16="http://schemas.microsoft.com/office/drawing/2014/main" id="{23B4CBA1-E9E5-411D-959F-C128B31EBFD2}"/>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9175083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A4D961-ABE0-4679-A918-751ED83007DC}"/>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C2C6447A-64E6-4014-A51B-26B292B730DB}"/>
              </a:ext>
            </a:extLst>
          </p:cNvPr>
          <p:cNvSpPr>
            <a:spLocks noGrp="1"/>
          </p:cNvSpPr>
          <p:nvPr>
            <p:ph idx="1"/>
          </p:nvPr>
        </p:nvSpPr>
        <p:spPr/>
        <p:txBody>
          <a:bodyPr/>
          <a:lstStyle/>
          <a:p>
            <a:pPr>
              <a:buFont typeface="Arial" panose="020B0604020202020204" pitchFamily="34" charset="0"/>
              <a:buChar char="•"/>
            </a:pPr>
            <a:r>
              <a:rPr lang="en-GB" sz="2800" dirty="0"/>
              <a:t>What would be your definition of Criminal exploitation?</a:t>
            </a:r>
          </a:p>
          <a:p>
            <a:endParaRPr lang="en-GB" dirty="0"/>
          </a:p>
        </p:txBody>
      </p:sp>
    </p:spTree>
    <p:extLst>
      <p:ext uri="{BB962C8B-B14F-4D97-AF65-F5344CB8AC3E}">
        <p14:creationId xmlns:p14="http://schemas.microsoft.com/office/powerpoint/2010/main" val="42531570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D8020-CAA0-43C0-B365-FCEA42E335DD}"/>
              </a:ext>
            </a:extLst>
          </p:cNvPr>
          <p:cNvSpPr>
            <a:spLocks noGrp="1"/>
          </p:cNvSpPr>
          <p:nvPr>
            <p:ph type="title"/>
          </p:nvPr>
        </p:nvSpPr>
        <p:spPr/>
        <p:txBody>
          <a:bodyPr/>
          <a:lstStyle/>
          <a:p>
            <a:r>
              <a:rPr lang="en-GB" dirty="0"/>
              <a:t>What is Criminal Exploitation?</a:t>
            </a:r>
          </a:p>
        </p:txBody>
      </p:sp>
      <p:sp>
        <p:nvSpPr>
          <p:cNvPr id="3" name="Content Placeholder 2">
            <a:extLst>
              <a:ext uri="{FF2B5EF4-FFF2-40B4-BE49-F238E27FC236}">
                <a16:creationId xmlns:a16="http://schemas.microsoft.com/office/drawing/2014/main" id="{2DFF7881-56EE-4431-A7DC-DCF6FBB2341C}"/>
              </a:ext>
            </a:extLst>
          </p:cNvPr>
          <p:cNvSpPr>
            <a:spLocks noGrp="1"/>
          </p:cNvSpPr>
          <p:nvPr>
            <p:ph idx="1"/>
          </p:nvPr>
        </p:nvSpPr>
        <p:spPr/>
        <p:txBody>
          <a:bodyPr>
            <a:normAutofit fontScale="92500" lnSpcReduction="20000"/>
          </a:bodyPr>
          <a:lstStyle/>
          <a:p>
            <a:pPr>
              <a:lnSpc>
                <a:spcPct val="115000"/>
              </a:lnSpc>
              <a:spcAft>
                <a:spcPts val="1000"/>
              </a:spcAft>
              <a:buFont typeface="Arial" panose="020B0604020202020204" pitchFamily="34" charset="0"/>
              <a:buChar char="•"/>
            </a:pPr>
            <a:r>
              <a:rPr lang="en-US" sz="2000" dirty="0">
                <a:effectLst/>
                <a:ea typeface="Calibri" panose="020F0502020204030204" pitchFamily="34" charset="0"/>
                <a:cs typeface="Times New Roman" panose="02020603050405020304" pitchFamily="18" charset="0"/>
              </a:rPr>
              <a:t>Child Criminal Exploitation is a form of abuse that occurs where an individual or group takes advantage of a person under the age of 18 and may coerce, manipulate or deceive a child under that age into any criminal activity</a:t>
            </a:r>
            <a:endParaRPr lang="en-GB" sz="2000" dirty="0">
              <a:effectLst/>
              <a:ea typeface="Calibri" panose="020F0502020204030204" pitchFamily="34" charset="0"/>
              <a:cs typeface="Times New Roman" panose="02020603050405020304" pitchFamily="18" charset="0"/>
            </a:endParaRPr>
          </a:p>
          <a:p>
            <a:pPr>
              <a:lnSpc>
                <a:spcPct val="115000"/>
              </a:lnSpc>
              <a:spcAft>
                <a:spcPts val="1000"/>
              </a:spcAft>
              <a:buFont typeface="Arial" panose="020B0604020202020204" pitchFamily="34" charset="0"/>
              <a:buChar char="•"/>
            </a:pPr>
            <a:r>
              <a:rPr lang="en-US" sz="2000" dirty="0">
                <a:effectLst/>
                <a:ea typeface="Calibri" panose="020F0502020204030204" pitchFamily="34" charset="0"/>
                <a:cs typeface="Times New Roman" panose="02020603050405020304" pitchFamily="18" charset="0"/>
              </a:rPr>
              <a:t>(a) In exchange for something the victim needs or wants, and/or</a:t>
            </a:r>
            <a:endParaRPr lang="en-GB" sz="2000" dirty="0">
              <a:effectLst/>
              <a:ea typeface="Calibri" panose="020F0502020204030204" pitchFamily="34" charset="0"/>
              <a:cs typeface="Times New Roman" panose="02020603050405020304" pitchFamily="18" charset="0"/>
            </a:endParaRPr>
          </a:p>
          <a:p>
            <a:pPr>
              <a:lnSpc>
                <a:spcPct val="115000"/>
              </a:lnSpc>
              <a:spcAft>
                <a:spcPts val="1000"/>
              </a:spcAft>
              <a:buFont typeface="Arial" panose="020B0604020202020204" pitchFamily="34" charset="0"/>
              <a:buChar char="•"/>
            </a:pPr>
            <a:r>
              <a:rPr lang="en-US" sz="2000" dirty="0">
                <a:effectLst/>
                <a:ea typeface="Calibri" panose="020F0502020204030204" pitchFamily="34" charset="0"/>
                <a:cs typeface="Times New Roman" panose="02020603050405020304" pitchFamily="18" charset="0"/>
              </a:rPr>
              <a:t>(b) For the financial advantage or increased status of the perpetrator or facilitator and/or</a:t>
            </a:r>
            <a:endParaRPr lang="en-GB" sz="2000" dirty="0">
              <a:effectLst/>
              <a:ea typeface="Calibri" panose="020F0502020204030204" pitchFamily="34" charset="0"/>
              <a:cs typeface="Times New Roman" panose="02020603050405020304" pitchFamily="18" charset="0"/>
            </a:endParaRPr>
          </a:p>
          <a:p>
            <a:pPr>
              <a:lnSpc>
                <a:spcPct val="115000"/>
              </a:lnSpc>
              <a:spcAft>
                <a:spcPts val="1000"/>
              </a:spcAft>
              <a:buFont typeface="Arial" panose="020B0604020202020204" pitchFamily="34" charset="0"/>
              <a:buChar char="•"/>
            </a:pPr>
            <a:r>
              <a:rPr lang="en-US" sz="2000" dirty="0">
                <a:effectLst/>
                <a:ea typeface="Calibri" panose="020F0502020204030204" pitchFamily="34" charset="0"/>
                <a:cs typeface="Times New Roman" panose="02020603050405020304" pitchFamily="18" charset="0"/>
              </a:rPr>
              <a:t>(c) Through violence or the threat of violence.</a:t>
            </a:r>
            <a:endParaRPr lang="en-GB" sz="2000" dirty="0">
              <a:effectLst/>
              <a:ea typeface="Calibri" panose="020F0502020204030204" pitchFamily="34" charset="0"/>
              <a:cs typeface="Times New Roman" panose="02020603050405020304" pitchFamily="18" charset="0"/>
            </a:endParaRPr>
          </a:p>
          <a:p>
            <a:pPr>
              <a:lnSpc>
                <a:spcPct val="115000"/>
              </a:lnSpc>
              <a:spcAft>
                <a:spcPts val="1000"/>
              </a:spcAft>
              <a:buFont typeface="Arial" panose="020B0604020202020204" pitchFamily="34" charset="0"/>
              <a:buChar char="•"/>
            </a:pPr>
            <a:r>
              <a:rPr lang="en-US" sz="2000" dirty="0">
                <a:effectLst/>
                <a:ea typeface="Calibri" panose="020F0502020204030204" pitchFamily="34" charset="0"/>
                <a:cs typeface="Times New Roman" panose="02020603050405020304" pitchFamily="18" charset="0"/>
              </a:rPr>
              <a:t>The victim may be exploited even if the activity appears consensual (i.e. moving drugs or the proceeds of drugs from one place to another). Child Criminal Exploitation does not always involve physical contact; it can also occur through the use of technology. (Home Office 2018)</a:t>
            </a:r>
          </a:p>
        </p:txBody>
      </p:sp>
    </p:spTree>
    <p:extLst>
      <p:ext uri="{BB962C8B-B14F-4D97-AF65-F5344CB8AC3E}">
        <p14:creationId xmlns:p14="http://schemas.microsoft.com/office/powerpoint/2010/main" val="33494110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60440-847B-43E4-A0A9-6294EE1D806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A2DFA93-B7AB-42D9-BAF0-B6F6CE64DC09}"/>
              </a:ext>
            </a:extLst>
          </p:cNvPr>
          <p:cNvSpPr>
            <a:spLocks noGrp="1"/>
          </p:cNvSpPr>
          <p:nvPr>
            <p:ph idx="1"/>
          </p:nvPr>
        </p:nvSpPr>
        <p:spPr/>
        <p:txBody>
          <a:bodyPr>
            <a:normAutofit/>
          </a:bodyPr>
          <a:lstStyle/>
          <a:p>
            <a:pPr>
              <a:buFont typeface="Arial" panose="020B0604020202020204" pitchFamily="34" charset="0"/>
              <a:buChar char="•"/>
            </a:pPr>
            <a:r>
              <a:rPr lang="en-GB" dirty="0"/>
              <a:t>It involves exploitative situations, activities and relationships where young people (or a third person or persons) receive something (</a:t>
            </a:r>
            <a:r>
              <a:rPr lang="en-GB" dirty="0" err="1"/>
              <a:t>eg</a:t>
            </a:r>
            <a:r>
              <a:rPr lang="en-GB" dirty="0"/>
              <a:t> food, accommodation, drugs, alcohol, cigarettes, affection, gifts, money) because of the young person completing a task on behalf of another individual or group of individuals; this is often of a criminal nature.</a:t>
            </a:r>
          </a:p>
          <a:p>
            <a:pPr>
              <a:buFont typeface="Arial" panose="020B0604020202020204" pitchFamily="34" charset="0"/>
              <a:buChar char="•"/>
            </a:pPr>
            <a:r>
              <a:rPr lang="en-GB" dirty="0"/>
              <a:t>It often occurs without the child’s realising, the child or young person often thinks they are in control of what is happening</a:t>
            </a:r>
          </a:p>
          <a:p>
            <a:pPr>
              <a:buFont typeface="Arial" panose="020B0604020202020204" pitchFamily="34" charset="0"/>
              <a:buChar char="•"/>
            </a:pPr>
            <a:r>
              <a:rPr lang="en-GB" dirty="0"/>
              <a:t>In all cases, those exploiting the child or young person have power over them by for one reason or another</a:t>
            </a:r>
          </a:p>
          <a:p>
            <a:pPr>
              <a:buFont typeface="Arial" panose="020B0604020202020204" pitchFamily="34" charset="0"/>
              <a:buChar char="•"/>
            </a:pPr>
            <a:r>
              <a:rPr lang="en-GB" dirty="0"/>
              <a:t>Violence, coercion and intimidation are common</a:t>
            </a:r>
          </a:p>
        </p:txBody>
      </p:sp>
    </p:spTree>
    <p:extLst>
      <p:ext uri="{BB962C8B-B14F-4D97-AF65-F5344CB8AC3E}">
        <p14:creationId xmlns:p14="http://schemas.microsoft.com/office/powerpoint/2010/main" val="1793942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C1468C-045B-4FF8-B6DC-F6F8FB22C81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ABE11CD-93A9-4D35-ABCD-951C1BA05542}"/>
              </a:ext>
            </a:extLst>
          </p:cNvPr>
          <p:cNvSpPr>
            <a:spLocks noGrp="1"/>
          </p:cNvSpPr>
          <p:nvPr>
            <p:ph idx="1"/>
          </p:nvPr>
        </p:nvSpPr>
        <p:spPr/>
        <p:txBody>
          <a:bodyPr/>
          <a:lstStyle/>
          <a:p>
            <a:pPr>
              <a:buFont typeface="Arial" panose="020B0604020202020204" pitchFamily="34" charset="0"/>
              <a:buChar char="•"/>
            </a:pPr>
            <a:r>
              <a:rPr lang="en-GB" dirty="0"/>
              <a:t>Children and young people can receive money, mobile phones, credit, expensive clothing, jewellery, new haircuts or other items and gifts in exchange for their activities and then ‘owe; the adult.</a:t>
            </a:r>
          </a:p>
          <a:p>
            <a:pPr>
              <a:buFont typeface="Arial" panose="020B0604020202020204" pitchFamily="34" charset="0"/>
              <a:buChar char="•"/>
            </a:pPr>
            <a:r>
              <a:rPr lang="en-GB" dirty="0"/>
              <a:t>Organised crimes groups have been known to set up children and young people in robberies, meaning that the child or young person believes they are in debt to the perpetrators. This is known as ‘debt bondage’ – this debt needs to be paid back</a:t>
            </a:r>
          </a:p>
        </p:txBody>
      </p:sp>
    </p:spTree>
    <p:extLst>
      <p:ext uri="{BB962C8B-B14F-4D97-AF65-F5344CB8AC3E}">
        <p14:creationId xmlns:p14="http://schemas.microsoft.com/office/powerpoint/2010/main" val="35508745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40EF4-FFF0-4137-925D-A71DB16BE191}"/>
              </a:ext>
            </a:extLst>
          </p:cNvPr>
          <p:cNvSpPr>
            <a:spLocks noGrp="1"/>
          </p:cNvSpPr>
          <p:nvPr>
            <p:ph type="title"/>
          </p:nvPr>
        </p:nvSpPr>
        <p:spPr/>
        <p:txBody>
          <a:bodyPr/>
          <a:lstStyle/>
          <a:p>
            <a:r>
              <a:rPr lang="en-GB" dirty="0"/>
              <a:t>Group Task</a:t>
            </a:r>
          </a:p>
        </p:txBody>
      </p:sp>
      <p:sp>
        <p:nvSpPr>
          <p:cNvPr id="3" name="Content Placeholder 2">
            <a:extLst>
              <a:ext uri="{FF2B5EF4-FFF2-40B4-BE49-F238E27FC236}">
                <a16:creationId xmlns:a16="http://schemas.microsoft.com/office/drawing/2014/main" id="{505AEE46-307B-4BA9-937A-F470B8FABF1F}"/>
              </a:ext>
            </a:extLst>
          </p:cNvPr>
          <p:cNvSpPr>
            <a:spLocks noGrp="1"/>
          </p:cNvSpPr>
          <p:nvPr>
            <p:ph idx="1"/>
          </p:nvPr>
        </p:nvSpPr>
        <p:spPr/>
        <p:txBody>
          <a:bodyPr/>
          <a:lstStyle/>
          <a:p>
            <a:pPr>
              <a:buFont typeface="Arial" panose="020B0604020202020204" pitchFamily="34" charset="0"/>
              <a:buChar char="•"/>
            </a:pPr>
            <a:r>
              <a:rPr lang="en-GB" sz="2400" dirty="0"/>
              <a:t>Criminal exploitation interlinks with a number of multiple vulnerabilities and offences.</a:t>
            </a:r>
          </a:p>
          <a:p>
            <a:pPr>
              <a:buFont typeface="Arial" panose="020B0604020202020204" pitchFamily="34" charset="0"/>
              <a:buChar char="•"/>
            </a:pPr>
            <a:r>
              <a:rPr lang="en-GB" sz="2400" dirty="0"/>
              <a:t>With that in mind what do you think comes under the term Criminal exploitation?</a:t>
            </a:r>
          </a:p>
          <a:p>
            <a:pPr marL="0" indent="0">
              <a:buNone/>
            </a:pPr>
            <a:endParaRPr lang="en-GB" dirty="0"/>
          </a:p>
        </p:txBody>
      </p:sp>
    </p:spTree>
    <p:extLst>
      <p:ext uri="{BB962C8B-B14F-4D97-AF65-F5344CB8AC3E}">
        <p14:creationId xmlns:p14="http://schemas.microsoft.com/office/powerpoint/2010/main" val="35996883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327F71-7F67-4E61-B2C8-7A6D2D2EC8A9}"/>
              </a:ext>
            </a:extLst>
          </p:cNvPr>
          <p:cNvSpPr>
            <a:spLocks noGrp="1"/>
          </p:cNvSpPr>
          <p:nvPr>
            <p:ph type="title"/>
          </p:nvPr>
        </p:nvSpPr>
        <p:spPr/>
        <p:txBody>
          <a:bodyPr/>
          <a:lstStyle/>
          <a:p>
            <a:r>
              <a:rPr lang="en-GB" dirty="0"/>
              <a:t>Different forms of CE</a:t>
            </a:r>
          </a:p>
        </p:txBody>
      </p:sp>
      <p:sp>
        <p:nvSpPr>
          <p:cNvPr id="4" name="Content Placeholder 3">
            <a:extLst>
              <a:ext uri="{FF2B5EF4-FFF2-40B4-BE49-F238E27FC236}">
                <a16:creationId xmlns:a16="http://schemas.microsoft.com/office/drawing/2014/main" id="{9299A5F6-F06A-4010-B4AD-D29EBCC5F761}"/>
              </a:ext>
            </a:extLst>
          </p:cNvPr>
          <p:cNvSpPr>
            <a:spLocks noGrp="1"/>
          </p:cNvSpPr>
          <p:nvPr>
            <p:ph sz="half" idx="2"/>
          </p:nvPr>
        </p:nvSpPr>
        <p:spPr>
          <a:xfrm>
            <a:off x="1097280" y="2009776"/>
            <a:ext cx="4639736" cy="3859320"/>
          </a:xfrm>
        </p:spPr>
        <p:txBody>
          <a:bodyPr>
            <a:normAutofit/>
          </a:bodyPr>
          <a:lstStyle/>
          <a:p>
            <a:r>
              <a:rPr lang="en-GB" dirty="0"/>
              <a:t>Modern day slavery and </a:t>
            </a:r>
          </a:p>
          <a:p>
            <a:r>
              <a:rPr lang="en-GB" dirty="0"/>
              <a:t>Domestic abuse and </a:t>
            </a:r>
          </a:p>
          <a:p>
            <a:r>
              <a:rPr lang="en-GB" dirty="0"/>
              <a:t>Missing episodes</a:t>
            </a:r>
          </a:p>
          <a:p>
            <a:r>
              <a:rPr lang="en-GB" dirty="0"/>
              <a:t>Child Sexual Exploitation (CSE)</a:t>
            </a:r>
          </a:p>
          <a:p>
            <a:r>
              <a:rPr lang="en-GB" dirty="0"/>
              <a:t>Gangs</a:t>
            </a:r>
          </a:p>
          <a:p>
            <a:endParaRPr lang="en-GB" dirty="0"/>
          </a:p>
          <a:p>
            <a:endParaRPr lang="en-GB" dirty="0"/>
          </a:p>
          <a:p>
            <a:endParaRPr lang="en-GB" dirty="0"/>
          </a:p>
        </p:txBody>
      </p:sp>
      <p:sp>
        <p:nvSpPr>
          <p:cNvPr id="6" name="Content Placeholder 5">
            <a:extLst>
              <a:ext uri="{FF2B5EF4-FFF2-40B4-BE49-F238E27FC236}">
                <a16:creationId xmlns:a16="http://schemas.microsoft.com/office/drawing/2014/main" id="{D9A6C4E4-919C-4F4B-B5D3-70E9B8B574A5}"/>
              </a:ext>
            </a:extLst>
          </p:cNvPr>
          <p:cNvSpPr>
            <a:spLocks noGrp="1"/>
          </p:cNvSpPr>
          <p:nvPr>
            <p:ph sz="quarter" idx="4"/>
          </p:nvPr>
        </p:nvSpPr>
        <p:spPr>
          <a:xfrm>
            <a:off x="6515944" y="2009775"/>
            <a:ext cx="4639736" cy="3859320"/>
          </a:xfrm>
        </p:spPr>
        <p:txBody>
          <a:bodyPr>
            <a:normAutofit/>
          </a:bodyPr>
          <a:lstStyle/>
          <a:p>
            <a:r>
              <a:rPr lang="en-GB" dirty="0"/>
              <a:t>County Lines (Drug dealing)</a:t>
            </a:r>
          </a:p>
          <a:p>
            <a:r>
              <a:rPr lang="en-GB" dirty="0" err="1"/>
              <a:t>Cukooing</a:t>
            </a:r>
            <a:endParaRPr lang="en-GB" dirty="0"/>
          </a:p>
          <a:p>
            <a:r>
              <a:rPr lang="en-GB" dirty="0"/>
              <a:t>Human trafficking</a:t>
            </a:r>
          </a:p>
          <a:p>
            <a:r>
              <a:rPr lang="en-GB" dirty="0"/>
              <a:t>Forced marriages</a:t>
            </a:r>
          </a:p>
          <a:p>
            <a:r>
              <a:rPr lang="en-GB" dirty="0"/>
              <a:t>Female Genital Mutilation (FGM)</a:t>
            </a:r>
          </a:p>
        </p:txBody>
      </p:sp>
    </p:spTree>
    <p:extLst>
      <p:ext uri="{BB962C8B-B14F-4D97-AF65-F5344CB8AC3E}">
        <p14:creationId xmlns:p14="http://schemas.microsoft.com/office/powerpoint/2010/main" val="3440246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D0987-9AF3-4DC3-8A0A-B128B1426C4F}"/>
              </a:ext>
            </a:extLst>
          </p:cNvPr>
          <p:cNvSpPr>
            <a:spLocks noGrp="1"/>
          </p:cNvSpPr>
          <p:nvPr>
            <p:ph type="title"/>
          </p:nvPr>
        </p:nvSpPr>
        <p:spPr/>
        <p:txBody>
          <a:bodyPr/>
          <a:lstStyle/>
          <a:p>
            <a:r>
              <a:rPr lang="en-GB" sz="4800" dirty="0">
                <a:solidFill>
                  <a:srgbClr val="000000"/>
                </a:solidFill>
              </a:rPr>
              <a:t>Human Trafficking - </a:t>
            </a:r>
            <a:endParaRPr lang="en-GB" dirty="0"/>
          </a:p>
        </p:txBody>
      </p:sp>
      <p:sp>
        <p:nvSpPr>
          <p:cNvPr id="3" name="Content Placeholder 2">
            <a:extLst>
              <a:ext uri="{FF2B5EF4-FFF2-40B4-BE49-F238E27FC236}">
                <a16:creationId xmlns:a16="http://schemas.microsoft.com/office/drawing/2014/main" id="{80117CA5-A8D5-4B05-BFC2-4AD52309CD32}"/>
              </a:ext>
            </a:extLst>
          </p:cNvPr>
          <p:cNvSpPr>
            <a:spLocks noGrp="1"/>
          </p:cNvSpPr>
          <p:nvPr>
            <p:ph idx="1"/>
          </p:nvPr>
        </p:nvSpPr>
        <p:spPr/>
        <p:txBody>
          <a:bodyPr>
            <a:normAutofit/>
          </a:bodyPr>
          <a:lstStyle/>
          <a:p>
            <a:pPr algn="l" rtl="0" fontAlgn="base">
              <a:spcBef>
                <a:spcPts val="324"/>
              </a:spcBef>
              <a:spcAft>
                <a:spcPts val="0"/>
              </a:spcAft>
              <a:buFont typeface="Arial" panose="020B0604020202020204" pitchFamily="34" charset="0"/>
              <a:buChar char="•"/>
            </a:pPr>
            <a:r>
              <a:rPr lang="en-GB" sz="2400" dirty="0">
                <a:solidFill>
                  <a:srgbClr val="000000"/>
                </a:solidFill>
              </a:rPr>
              <a:t>F</a:t>
            </a:r>
            <a:r>
              <a:rPr lang="en-GB" sz="2400" b="0" i="0" dirty="0">
                <a:solidFill>
                  <a:srgbClr val="000000"/>
                </a:solidFill>
                <a:effectLst/>
              </a:rPr>
              <a:t>astest growing form of slavery, </a:t>
            </a:r>
          </a:p>
          <a:p>
            <a:pPr algn="l" rtl="0" fontAlgn="base">
              <a:spcBef>
                <a:spcPts val="324"/>
              </a:spcBef>
              <a:spcAft>
                <a:spcPts val="0"/>
              </a:spcAft>
              <a:buFont typeface="Arial" panose="020B0604020202020204" pitchFamily="34" charset="0"/>
              <a:buChar char="•"/>
            </a:pPr>
            <a:r>
              <a:rPr lang="en-GB" sz="2400" b="0" i="0" dirty="0">
                <a:solidFill>
                  <a:srgbClr val="000000"/>
                </a:solidFill>
                <a:effectLst/>
              </a:rPr>
              <a:t>2 million woman and children sold in slavery every year for purpose of sexual exploitation, forced labour, domestic servitude, benefit fraud</a:t>
            </a:r>
            <a:endParaRPr lang="en-GB" sz="2400" dirty="0">
              <a:solidFill>
                <a:srgbClr val="000000"/>
              </a:solidFill>
            </a:endParaRPr>
          </a:p>
          <a:p>
            <a:pPr algn="l" rtl="0" fontAlgn="base">
              <a:spcBef>
                <a:spcPts val="324"/>
              </a:spcBef>
              <a:spcAft>
                <a:spcPts val="0"/>
              </a:spcAft>
              <a:buFont typeface="Arial" panose="020B0604020202020204" pitchFamily="34" charset="0"/>
              <a:buChar char="•"/>
            </a:pPr>
            <a:r>
              <a:rPr lang="en-GB" sz="2400" dirty="0"/>
              <a:t>Trafficking means that young people are having their travel arranged or facilitated for the purpose of them being exploited.</a:t>
            </a:r>
            <a:endParaRPr lang="en-GB" sz="2400" b="0" i="0" dirty="0">
              <a:solidFill>
                <a:srgbClr val="201F1E"/>
              </a:solidFill>
              <a:effectLst/>
            </a:endParaRPr>
          </a:p>
          <a:p>
            <a:pPr>
              <a:buFont typeface="Arial" panose="020B0604020202020204" pitchFamily="34" charset="0"/>
              <a:buChar char="•"/>
            </a:pPr>
            <a:r>
              <a:rPr lang="en-GB" sz="2400" dirty="0"/>
              <a:t>‘Travel’ means arriving in, or entering any country, departing from any country, or travelling within any country – this can mean from one hotel room to another too.</a:t>
            </a:r>
          </a:p>
        </p:txBody>
      </p:sp>
    </p:spTree>
    <p:extLst>
      <p:ext uri="{BB962C8B-B14F-4D97-AF65-F5344CB8AC3E}">
        <p14:creationId xmlns:p14="http://schemas.microsoft.com/office/powerpoint/2010/main" val="23964611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4A992F-547D-413C-9A6B-14C1261887EE}"/>
              </a:ext>
            </a:extLst>
          </p:cNvPr>
          <p:cNvSpPr>
            <a:spLocks noGrp="1"/>
          </p:cNvSpPr>
          <p:nvPr>
            <p:ph type="title"/>
          </p:nvPr>
        </p:nvSpPr>
        <p:spPr/>
        <p:txBody>
          <a:bodyPr/>
          <a:lstStyle/>
          <a:p>
            <a:r>
              <a:rPr lang="en-GB" dirty="0"/>
              <a:t>Forced Marriage</a:t>
            </a:r>
          </a:p>
        </p:txBody>
      </p:sp>
      <p:sp>
        <p:nvSpPr>
          <p:cNvPr id="3" name="Content Placeholder 2">
            <a:extLst>
              <a:ext uri="{FF2B5EF4-FFF2-40B4-BE49-F238E27FC236}">
                <a16:creationId xmlns:a16="http://schemas.microsoft.com/office/drawing/2014/main" id="{3585F6FB-1D45-474F-A0C6-61E5DC2A9EAA}"/>
              </a:ext>
            </a:extLst>
          </p:cNvPr>
          <p:cNvSpPr>
            <a:spLocks noGrp="1"/>
          </p:cNvSpPr>
          <p:nvPr>
            <p:ph idx="1"/>
          </p:nvPr>
        </p:nvSpPr>
        <p:spPr/>
        <p:txBody>
          <a:bodyPr>
            <a:normAutofit/>
          </a:bodyPr>
          <a:lstStyle/>
          <a:p>
            <a:pPr algn="l" rtl="0" fontAlgn="base">
              <a:spcBef>
                <a:spcPts val="324"/>
              </a:spcBef>
              <a:spcAft>
                <a:spcPts val="0"/>
              </a:spcAft>
              <a:buFont typeface="Arial" panose="020B0604020202020204" pitchFamily="34" charset="0"/>
              <a:buChar char="•"/>
            </a:pPr>
            <a:r>
              <a:rPr lang="en-GB" sz="2000" dirty="0">
                <a:solidFill>
                  <a:srgbClr val="000000"/>
                </a:solidFill>
              </a:rPr>
              <a:t>D</a:t>
            </a:r>
            <a:r>
              <a:rPr lang="en-GB" sz="2000" b="0" i="0" dirty="0">
                <a:solidFill>
                  <a:srgbClr val="000000"/>
                </a:solidFill>
                <a:effectLst/>
              </a:rPr>
              <a:t>ifferent to arranged marriage </a:t>
            </a:r>
          </a:p>
          <a:p>
            <a:pPr algn="l" rtl="0" fontAlgn="base">
              <a:spcBef>
                <a:spcPts val="324"/>
              </a:spcBef>
              <a:spcAft>
                <a:spcPts val="0"/>
              </a:spcAft>
              <a:buFont typeface="Arial" panose="020B0604020202020204" pitchFamily="34" charset="0"/>
              <a:buChar char="•"/>
            </a:pPr>
            <a:r>
              <a:rPr lang="en-GB" sz="2000" dirty="0">
                <a:solidFill>
                  <a:srgbClr val="000000"/>
                </a:solidFill>
              </a:rPr>
              <a:t>A young person who</a:t>
            </a:r>
            <a:r>
              <a:rPr lang="en-GB" sz="2000" b="0" i="0" dirty="0">
                <a:solidFill>
                  <a:srgbClr val="000000"/>
                </a:solidFill>
                <a:effectLst/>
              </a:rPr>
              <a:t> who is forced, against their will to marry, sometimes both spouses do not consent. </a:t>
            </a:r>
          </a:p>
          <a:p>
            <a:pPr algn="l" rtl="0" fontAlgn="base">
              <a:spcBef>
                <a:spcPts val="324"/>
              </a:spcBef>
              <a:spcAft>
                <a:spcPts val="0"/>
              </a:spcAft>
              <a:buFont typeface="Arial" panose="020B0604020202020204" pitchFamily="34" charset="0"/>
              <a:buChar char="•"/>
            </a:pPr>
            <a:r>
              <a:rPr lang="en-GB" sz="2000" b="0" i="0" dirty="0">
                <a:solidFill>
                  <a:srgbClr val="000000"/>
                </a:solidFill>
                <a:effectLst/>
              </a:rPr>
              <a:t>Duress to marry can include physical, psychological, financial, sexual,  or emotional pressure. Approximately 85% involve females.</a:t>
            </a:r>
            <a:endParaRPr lang="en-GB" sz="2000" b="0" i="0" dirty="0">
              <a:solidFill>
                <a:srgbClr val="201F1E"/>
              </a:solidFill>
              <a:effectLst/>
            </a:endParaRPr>
          </a:p>
          <a:p>
            <a:pPr algn="l" rtl="0" fontAlgn="base">
              <a:spcBef>
                <a:spcPts val="324"/>
              </a:spcBef>
              <a:spcAft>
                <a:spcPts val="0"/>
              </a:spcAft>
              <a:buFont typeface="Arial" panose="020B0604020202020204" pitchFamily="34" charset="0"/>
              <a:buChar char="•"/>
            </a:pPr>
            <a:r>
              <a:rPr lang="en-GB" sz="2000" b="0" i="0" dirty="0">
                <a:solidFill>
                  <a:srgbClr val="000000"/>
                </a:solidFill>
                <a:effectLst/>
              </a:rPr>
              <a:t>Recent estimates suggest more than 5,000 people from the UK are forced into marriage every year. </a:t>
            </a:r>
          </a:p>
          <a:p>
            <a:pPr algn="l" rtl="0" fontAlgn="base">
              <a:spcBef>
                <a:spcPts val="324"/>
              </a:spcBef>
              <a:spcAft>
                <a:spcPts val="0"/>
              </a:spcAft>
              <a:buFont typeface="Arial" panose="020B0604020202020204" pitchFamily="34" charset="0"/>
              <a:buChar char="•"/>
            </a:pPr>
            <a:r>
              <a:rPr lang="en-GB" sz="2000" b="0" i="0" dirty="0">
                <a:solidFill>
                  <a:srgbClr val="000000"/>
                </a:solidFill>
                <a:effectLst/>
              </a:rPr>
              <a:t>More than a third of those affected are aged under 16yrs old</a:t>
            </a:r>
            <a:r>
              <a:rPr lang="en-GB" sz="2000" dirty="0">
                <a:solidFill>
                  <a:srgbClr val="000000"/>
                </a:solidFill>
              </a:rPr>
              <a:t> (18 years legal for CE though)</a:t>
            </a:r>
            <a:endParaRPr lang="en-GB" sz="2000" b="0" i="0" dirty="0">
              <a:solidFill>
                <a:srgbClr val="201F1E"/>
              </a:solidFill>
              <a:effectLst/>
            </a:endParaRPr>
          </a:p>
          <a:p>
            <a:endParaRPr lang="en-GB" dirty="0"/>
          </a:p>
        </p:txBody>
      </p:sp>
    </p:spTree>
    <p:extLst>
      <p:ext uri="{BB962C8B-B14F-4D97-AF65-F5344CB8AC3E}">
        <p14:creationId xmlns:p14="http://schemas.microsoft.com/office/powerpoint/2010/main" val="11998681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4370DD-56F9-4BB8-B2F6-350B80543428}"/>
              </a:ext>
            </a:extLst>
          </p:cNvPr>
          <p:cNvSpPr>
            <a:spLocks noGrp="1"/>
          </p:cNvSpPr>
          <p:nvPr>
            <p:ph type="title"/>
          </p:nvPr>
        </p:nvSpPr>
        <p:spPr/>
        <p:txBody>
          <a:bodyPr/>
          <a:lstStyle/>
          <a:p>
            <a:r>
              <a:rPr lang="en-GB" dirty="0"/>
              <a:t>County Lines</a:t>
            </a:r>
          </a:p>
        </p:txBody>
      </p:sp>
      <p:sp>
        <p:nvSpPr>
          <p:cNvPr id="3" name="Content Placeholder 2">
            <a:extLst>
              <a:ext uri="{FF2B5EF4-FFF2-40B4-BE49-F238E27FC236}">
                <a16:creationId xmlns:a16="http://schemas.microsoft.com/office/drawing/2014/main" id="{890852C0-1D97-4FE0-ABA9-291D59B0929D}"/>
              </a:ext>
            </a:extLst>
          </p:cNvPr>
          <p:cNvSpPr>
            <a:spLocks noGrp="1"/>
          </p:cNvSpPr>
          <p:nvPr>
            <p:ph idx="1"/>
          </p:nvPr>
        </p:nvSpPr>
        <p:spPr/>
        <p:txBody>
          <a:bodyPr>
            <a:normAutofit fontScale="92500"/>
          </a:bodyPr>
          <a:lstStyle/>
          <a:p>
            <a:pPr>
              <a:buFont typeface="Arial" panose="020B0604020202020204" pitchFamily="34" charset="0"/>
              <a:buChar char="•"/>
            </a:pPr>
            <a:r>
              <a:rPr lang="en-GB" dirty="0"/>
              <a:t>County lines - The term county lines is becoming widely recognised and used to describe situations where children or young people may be internally trafficked for the purpose of criminal exploitation.</a:t>
            </a:r>
          </a:p>
          <a:p>
            <a:pPr>
              <a:buFont typeface="Arial" panose="020B0604020202020204" pitchFamily="34" charset="0"/>
              <a:buChar char="•"/>
            </a:pPr>
            <a:r>
              <a:rPr lang="en-GB" dirty="0"/>
              <a:t>‘Invisible borders that separate a person’s hometown from where they are sent to “work” (selling drugs, sex, firearms etc) for older members of a gang or crew. </a:t>
            </a:r>
          </a:p>
          <a:p>
            <a:pPr>
              <a:buFont typeface="Arial" panose="020B0604020202020204" pitchFamily="34" charset="0"/>
              <a:buChar char="•"/>
            </a:pPr>
            <a:r>
              <a:rPr lang="en-GB" dirty="0"/>
              <a:t>Kept in constant contact with their ‘elders’ via burner phones.</a:t>
            </a:r>
          </a:p>
          <a:p>
            <a:pPr>
              <a:buFont typeface="Arial" panose="020B0604020202020204" pitchFamily="34" charset="0"/>
              <a:buChar char="•"/>
            </a:pPr>
            <a:r>
              <a:rPr lang="en-GB" dirty="0"/>
              <a:t>Young people are sent to other areas to sell drugs.</a:t>
            </a:r>
          </a:p>
          <a:p>
            <a:pPr>
              <a:buFont typeface="Arial" panose="020B0604020202020204" pitchFamily="34" charset="0"/>
              <a:buChar char="•"/>
            </a:pPr>
            <a:r>
              <a:rPr lang="en-GB" dirty="0"/>
              <a:t>Young people may ‘owe’ the adult forcing them to sell or deliver drugs</a:t>
            </a:r>
          </a:p>
          <a:p>
            <a:pPr>
              <a:buFont typeface="Arial" panose="020B0604020202020204" pitchFamily="34" charset="0"/>
              <a:buChar char="•"/>
            </a:pPr>
            <a:r>
              <a:rPr lang="en-GB" dirty="0"/>
              <a:t>Children and young people are targeted and groomed for criminal exploitation in major cities and trafficked into county areas</a:t>
            </a:r>
          </a:p>
        </p:txBody>
      </p:sp>
    </p:spTree>
    <p:extLst>
      <p:ext uri="{BB962C8B-B14F-4D97-AF65-F5344CB8AC3E}">
        <p14:creationId xmlns:p14="http://schemas.microsoft.com/office/powerpoint/2010/main" val="39419433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FD20D-5D28-44FD-9132-EEEE58F65D7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C86856B-AEFA-4CBE-A07C-1A23C0364A39}"/>
              </a:ext>
            </a:extLst>
          </p:cNvPr>
          <p:cNvSpPr>
            <a:spLocks noGrp="1"/>
          </p:cNvSpPr>
          <p:nvPr>
            <p:ph idx="1"/>
          </p:nvPr>
        </p:nvSpPr>
        <p:spPr>
          <a:xfrm>
            <a:off x="1097280" y="2108201"/>
            <a:ext cx="10058400" cy="3902074"/>
          </a:xfrm>
        </p:spPr>
        <p:txBody>
          <a:bodyPr>
            <a:normAutofit fontScale="85000" lnSpcReduction="20000"/>
          </a:bodyPr>
          <a:lstStyle/>
          <a:p>
            <a:pPr>
              <a:buFont typeface="Arial" panose="020B0604020202020204" pitchFamily="34" charset="0"/>
              <a:buChar char="•"/>
            </a:pPr>
            <a:r>
              <a:rPr lang="en-GB" sz="2100" dirty="0"/>
              <a:t>Boys aged 14 to 17 are the most often targeted, however girls and children as young as often 10 are targeted too.</a:t>
            </a:r>
          </a:p>
          <a:p>
            <a:pPr>
              <a:buFont typeface="Arial" panose="020B0604020202020204" pitchFamily="34" charset="0"/>
              <a:buChar char="•"/>
            </a:pPr>
            <a:r>
              <a:rPr lang="en-GB" sz="2100" dirty="0"/>
              <a:t>Children and young people can be shown how, or made, to internally insert and carry drugs in their rectum or vagina.</a:t>
            </a:r>
          </a:p>
          <a:p>
            <a:pPr>
              <a:buFont typeface="Arial" panose="020B0604020202020204" pitchFamily="34" charset="0"/>
              <a:buChar char="•"/>
            </a:pPr>
            <a:r>
              <a:rPr lang="en-GB" sz="2100" dirty="0"/>
              <a:t>Children and young people can often store wrapped drugs in their cheeks, which can then be more easily swallowed if approached by police. </a:t>
            </a:r>
          </a:p>
          <a:p>
            <a:pPr>
              <a:buFont typeface="Arial" panose="020B0604020202020204" pitchFamily="34" charset="0"/>
              <a:buChar char="•"/>
            </a:pPr>
            <a:r>
              <a:rPr lang="en-GB" sz="2100" dirty="0"/>
              <a:t>Currently, the criminal exploitation of children and young people is often not fully understood by services working with them, which can impact on the response that a child or young person receives.</a:t>
            </a:r>
          </a:p>
          <a:p>
            <a:pPr>
              <a:buFont typeface="Arial" panose="020B0604020202020204" pitchFamily="34" charset="0"/>
              <a:buChar char="•"/>
            </a:pPr>
            <a:r>
              <a:rPr lang="en-GB" sz="2100" dirty="0"/>
              <a:t> Trafficking and criminal exploitation are forms of abuse and therefore should be afforded a safeguarding response. Often the visible symptoms of this abuse are responded to, meaning that many children and young people receive a criminal justice response, while their safeguarding needs are overlooked.</a:t>
            </a:r>
          </a:p>
          <a:p>
            <a:endParaRPr lang="en-GB" dirty="0"/>
          </a:p>
        </p:txBody>
      </p:sp>
    </p:spTree>
    <p:extLst>
      <p:ext uri="{BB962C8B-B14F-4D97-AF65-F5344CB8AC3E}">
        <p14:creationId xmlns:p14="http://schemas.microsoft.com/office/powerpoint/2010/main" val="32264274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A9A19-1F79-4971-97C2-93ED5217A33D}"/>
              </a:ext>
            </a:extLst>
          </p:cNvPr>
          <p:cNvSpPr>
            <a:spLocks noGrp="1"/>
          </p:cNvSpPr>
          <p:nvPr>
            <p:ph type="title"/>
          </p:nvPr>
        </p:nvSpPr>
        <p:spPr/>
        <p:txBody>
          <a:bodyPr/>
          <a:lstStyle/>
          <a:p>
            <a:r>
              <a:rPr lang="en-GB" dirty="0" err="1"/>
              <a:t>Cukooing</a:t>
            </a:r>
            <a:endParaRPr lang="en-GB" dirty="0"/>
          </a:p>
        </p:txBody>
      </p:sp>
      <p:sp>
        <p:nvSpPr>
          <p:cNvPr id="3" name="Content Placeholder 2">
            <a:extLst>
              <a:ext uri="{FF2B5EF4-FFF2-40B4-BE49-F238E27FC236}">
                <a16:creationId xmlns:a16="http://schemas.microsoft.com/office/drawing/2014/main" id="{2B2BB5DC-9792-40DD-8C37-72B4510D6AD6}"/>
              </a:ext>
            </a:extLst>
          </p:cNvPr>
          <p:cNvSpPr>
            <a:spLocks noGrp="1"/>
          </p:cNvSpPr>
          <p:nvPr>
            <p:ph idx="1"/>
          </p:nvPr>
        </p:nvSpPr>
        <p:spPr/>
        <p:txBody>
          <a:bodyPr>
            <a:normAutofit/>
          </a:bodyPr>
          <a:lstStyle/>
          <a:p>
            <a:pPr>
              <a:buFont typeface="Arial" panose="020B0604020202020204" pitchFamily="34" charset="0"/>
              <a:buChar char="•"/>
            </a:pPr>
            <a:r>
              <a:rPr lang="en-US" sz="2000" dirty="0">
                <a:effectLst/>
                <a:ea typeface="Calibri" panose="020F0502020204030204" pitchFamily="34" charset="0"/>
                <a:cs typeface="Times New Roman" panose="02020603050405020304" pitchFamily="18" charset="0"/>
              </a:rPr>
              <a:t>Taking over a house of a venerable person by force, </a:t>
            </a:r>
            <a:r>
              <a:rPr lang="en-US" sz="2000" dirty="0" err="1">
                <a:effectLst/>
                <a:ea typeface="Calibri" panose="020F0502020204030204" pitchFamily="34" charset="0"/>
                <a:cs typeface="Times New Roman" panose="02020603050405020304" pitchFamily="18" charset="0"/>
              </a:rPr>
              <a:t>cohersion</a:t>
            </a:r>
            <a:r>
              <a:rPr lang="en-US" sz="2000" dirty="0">
                <a:effectLst/>
                <a:ea typeface="Calibri" panose="020F0502020204030204" pitchFamily="34" charset="0"/>
                <a:cs typeface="Times New Roman" panose="02020603050405020304" pitchFamily="18" charset="0"/>
              </a:rPr>
              <a:t> and manipulation.</a:t>
            </a:r>
          </a:p>
          <a:p>
            <a:pPr>
              <a:buFont typeface="Arial" panose="020B0604020202020204" pitchFamily="34" charset="0"/>
              <a:buChar char="•"/>
            </a:pPr>
            <a:r>
              <a:rPr lang="en-US" sz="2000" dirty="0">
                <a:effectLst/>
                <a:ea typeface="Calibri" panose="020F0502020204030204" pitchFamily="34" charset="0"/>
                <a:cs typeface="Times New Roman" panose="02020603050405020304" pitchFamily="18" charset="0"/>
              </a:rPr>
              <a:t>These venerable people don’t have the capacity or ability to get the criminals out of their homes</a:t>
            </a:r>
          </a:p>
          <a:p>
            <a:pPr>
              <a:buFont typeface="Arial" panose="020B0604020202020204" pitchFamily="34" charset="0"/>
              <a:buChar char="•"/>
            </a:pPr>
            <a:r>
              <a:rPr lang="en-US" sz="2000" dirty="0">
                <a:ea typeface="Calibri" panose="020F0502020204030204" pitchFamily="34" charset="0"/>
                <a:cs typeface="Times New Roman" panose="02020603050405020304" pitchFamily="18" charset="0"/>
              </a:rPr>
              <a:t>Houses used as a base for their criminal activity – drugs moving or selling, sexual assault and other forms of exploitation</a:t>
            </a:r>
          </a:p>
          <a:p>
            <a:endParaRPr lang="en-GB" dirty="0"/>
          </a:p>
        </p:txBody>
      </p:sp>
    </p:spTree>
    <p:extLst>
      <p:ext uri="{BB962C8B-B14F-4D97-AF65-F5344CB8AC3E}">
        <p14:creationId xmlns:p14="http://schemas.microsoft.com/office/powerpoint/2010/main" val="31627071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58D82-42E3-48CC-8DA9-5E1CEB88AEEC}"/>
              </a:ext>
            </a:extLst>
          </p:cNvPr>
          <p:cNvSpPr>
            <a:spLocks noGrp="1"/>
          </p:cNvSpPr>
          <p:nvPr>
            <p:ph type="title"/>
          </p:nvPr>
        </p:nvSpPr>
        <p:spPr/>
        <p:txBody>
          <a:bodyPr/>
          <a:lstStyle/>
          <a:p>
            <a:r>
              <a:rPr lang="en-GB" dirty="0"/>
              <a:t>Child Sexual Exploitation</a:t>
            </a:r>
          </a:p>
        </p:txBody>
      </p:sp>
      <p:sp>
        <p:nvSpPr>
          <p:cNvPr id="3" name="Content Placeholder 2">
            <a:extLst>
              <a:ext uri="{FF2B5EF4-FFF2-40B4-BE49-F238E27FC236}">
                <a16:creationId xmlns:a16="http://schemas.microsoft.com/office/drawing/2014/main" id="{FE309B75-1F8F-488B-9B2C-ADC377C3FAB9}"/>
              </a:ext>
            </a:extLst>
          </p:cNvPr>
          <p:cNvSpPr>
            <a:spLocks noGrp="1"/>
          </p:cNvSpPr>
          <p:nvPr>
            <p:ph idx="1"/>
          </p:nvPr>
        </p:nvSpPr>
        <p:spPr/>
        <p:txBody>
          <a:bodyPr>
            <a:normAutofit/>
          </a:bodyPr>
          <a:lstStyle/>
          <a:p>
            <a:pPr>
              <a:buFont typeface="Arial" panose="020B0604020202020204" pitchFamily="34" charset="0"/>
              <a:buChar char="•"/>
            </a:pPr>
            <a:r>
              <a:rPr lang="en-GB" dirty="0"/>
              <a:t>Child Sexual Exploitation is a form of sexual abuse where children or young people “swap” sex for favours such as affection, food, accommodation, drugs and gifts. Individuals may receive such goods as a result of them performing, and/or others performing on them, sexual activities (Barnardo’s, 2011)</a:t>
            </a:r>
          </a:p>
          <a:p>
            <a:pPr>
              <a:buFont typeface="Arial" panose="020B0604020202020204" pitchFamily="34" charset="0"/>
              <a:buChar char="•"/>
            </a:pPr>
            <a:r>
              <a:rPr lang="en-GB" dirty="0"/>
              <a:t>Child sexual exploitation (Child Sexual Exploitation) is a type of child sexual abuse. It occurs where an individual or group takes advantage of an imbalance of power to coerce, manipulate or deceive a child or young person under the age of 18 into sexual activity (All Wales Child Protection Procedures Review Group, 2013) </a:t>
            </a:r>
          </a:p>
        </p:txBody>
      </p:sp>
    </p:spTree>
    <p:extLst>
      <p:ext uri="{BB962C8B-B14F-4D97-AF65-F5344CB8AC3E}">
        <p14:creationId xmlns:p14="http://schemas.microsoft.com/office/powerpoint/2010/main" val="2104323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A4482A5-E336-41C2-9630-8A7314BA07AC}"/>
              </a:ext>
            </a:extLst>
          </p:cNvPr>
          <p:cNvSpPr>
            <a:spLocks noGrp="1"/>
          </p:cNvSpPr>
          <p:nvPr>
            <p:ph idx="1"/>
          </p:nvPr>
        </p:nvSpPr>
        <p:spPr>
          <a:xfrm>
            <a:off x="838200" y="2190749"/>
            <a:ext cx="10515600" cy="3986213"/>
          </a:xfrm>
        </p:spPr>
        <p:txBody>
          <a:bodyPr>
            <a:normAutofit/>
          </a:bodyPr>
          <a:lstStyle/>
          <a:p>
            <a:pPr fontAlgn="base">
              <a:buFont typeface="Arial" panose="020B0604020202020204" pitchFamily="34" charset="0"/>
              <a:buChar char="•"/>
            </a:pPr>
            <a:r>
              <a:rPr lang="en-GB" dirty="0"/>
              <a:t>Child Sexual Exploitation can happen in person, online or through both. The grooming of children and young people can take place in a couple of hours, at a party for example, or over a prolonged period of time. </a:t>
            </a:r>
          </a:p>
          <a:p>
            <a:pPr fontAlgn="base">
              <a:buFont typeface="Arial" panose="020B0604020202020204" pitchFamily="34" charset="0"/>
              <a:buChar char="•"/>
            </a:pPr>
            <a:r>
              <a:rPr lang="en-GB" dirty="0"/>
              <a:t>Sexual exploitation is a hidden crime. Young people are groomed into trusting their abuser and many won’t understand that they’re a victim of abuse. Many young people are scared and don’t tell anyone which is why its important to know the signs. Young people may also depend on their abuser and be at further risk if they do say anything. Many young people believe they are in a consensual relationship and are being protected by the one who loves them.</a:t>
            </a:r>
          </a:p>
        </p:txBody>
      </p:sp>
    </p:spTree>
    <p:extLst>
      <p:ext uri="{BB962C8B-B14F-4D97-AF65-F5344CB8AC3E}">
        <p14:creationId xmlns:p14="http://schemas.microsoft.com/office/powerpoint/2010/main" val="6942683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FC698-E3E6-4C9D-B1C4-ED06D421B9A6}"/>
              </a:ext>
            </a:extLst>
          </p:cNvPr>
          <p:cNvSpPr>
            <a:spLocks noGrp="1"/>
          </p:cNvSpPr>
          <p:nvPr>
            <p:ph type="title"/>
          </p:nvPr>
        </p:nvSpPr>
        <p:spPr/>
        <p:txBody>
          <a:bodyPr/>
          <a:lstStyle/>
          <a:p>
            <a:r>
              <a:rPr lang="en-GB" dirty="0"/>
              <a:t>A few numbers</a:t>
            </a:r>
          </a:p>
        </p:txBody>
      </p:sp>
      <p:sp>
        <p:nvSpPr>
          <p:cNvPr id="3" name="Content Placeholder 2">
            <a:extLst>
              <a:ext uri="{FF2B5EF4-FFF2-40B4-BE49-F238E27FC236}">
                <a16:creationId xmlns:a16="http://schemas.microsoft.com/office/drawing/2014/main" id="{12DFC480-5A4C-4DF8-86FD-60DB34C8FB61}"/>
              </a:ext>
            </a:extLst>
          </p:cNvPr>
          <p:cNvSpPr>
            <a:spLocks noGrp="1"/>
          </p:cNvSpPr>
          <p:nvPr>
            <p:ph idx="1"/>
          </p:nvPr>
        </p:nvSpPr>
        <p:spPr/>
        <p:txBody>
          <a:bodyPr/>
          <a:lstStyle/>
          <a:p>
            <a:pPr marL="0" indent="0">
              <a:buNone/>
            </a:pPr>
            <a:r>
              <a:rPr lang="en-GB" dirty="0"/>
              <a:t>In 2017/18 there were over 15,000 child sexual offences related crimes in England and Wales</a:t>
            </a:r>
          </a:p>
          <a:p>
            <a:pPr marL="0" indent="0">
              <a:buNone/>
            </a:pPr>
            <a:r>
              <a:rPr lang="en-GB" dirty="0"/>
              <a:t>New experimental stats for the year ending March 2018 showed that police in England and Wales flagged:</a:t>
            </a:r>
          </a:p>
          <a:p>
            <a:r>
              <a:rPr lang="en-GB" dirty="0"/>
              <a:t>14,546 crimes in England involving Child Sexual Exploitation</a:t>
            </a:r>
          </a:p>
          <a:p>
            <a:r>
              <a:rPr lang="en-GB" dirty="0"/>
              <a:t>466 crimes in Wales involving Child Sexual Exploitation</a:t>
            </a:r>
          </a:p>
          <a:p>
            <a:r>
              <a:rPr lang="en-GB" dirty="0"/>
              <a:t>33 crimes involving Child Sexual Exploitation identified by British Transport Police involving Child Sexual Exploitation</a:t>
            </a:r>
          </a:p>
          <a:p>
            <a:pPr marL="0" indent="0">
              <a:buNone/>
            </a:pPr>
            <a:r>
              <a:rPr lang="en-GB" dirty="0"/>
              <a:t>(NSPCC April 2019)</a:t>
            </a:r>
          </a:p>
        </p:txBody>
      </p:sp>
    </p:spTree>
    <p:extLst>
      <p:ext uri="{BB962C8B-B14F-4D97-AF65-F5344CB8AC3E}">
        <p14:creationId xmlns:p14="http://schemas.microsoft.com/office/powerpoint/2010/main" val="3077409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F659B-3C82-4E5B-9E7F-ED3992140E3E}"/>
              </a:ext>
            </a:extLst>
          </p:cNvPr>
          <p:cNvSpPr>
            <a:spLocks noGrp="1"/>
          </p:cNvSpPr>
          <p:nvPr>
            <p:ph type="title"/>
          </p:nvPr>
        </p:nvSpPr>
        <p:spPr/>
        <p:txBody>
          <a:bodyPr/>
          <a:lstStyle/>
          <a:p>
            <a:r>
              <a:rPr lang="en-GB" dirty="0"/>
              <a:t>To watch yourself</a:t>
            </a:r>
          </a:p>
        </p:txBody>
      </p:sp>
      <p:sp>
        <p:nvSpPr>
          <p:cNvPr id="3" name="Content Placeholder 2">
            <a:extLst>
              <a:ext uri="{FF2B5EF4-FFF2-40B4-BE49-F238E27FC236}">
                <a16:creationId xmlns:a16="http://schemas.microsoft.com/office/drawing/2014/main" id="{BF99DCB7-4A4C-4F45-BC45-7BCE67E8BC93}"/>
              </a:ext>
            </a:extLst>
          </p:cNvPr>
          <p:cNvSpPr>
            <a:spLocks noGrp="1"/>
          </p:cNvSpPr>
          <p:nvPr>
            <p:ph idx="1"/>
          </p:nvPr>
        </p:nvSpPr>
        <p:spPr/>
        <p:txBody>
          <a:bodyPr/>
          <a:lstStyle/>
          <a:p>
            <a:r>
              <a:rPr lang="en-GB" dirty="0">
                <a:hlinkClick r:id="rId2"/>
              </a:rPr>
              <a:t>https://www.youtube.com/watch?v=CN4gZ26zO7U</a:t>
            </a:r>
            <a:r>
              <a:rPr lang="en-GB" dirty="0"/>
              <a:t> </a:t>
            </a:r>
          </a:p>
        </p:txBody>
      </p:sp>
    </p:spTree>
    <p:extLst>
      <p:ext uri="{BB962C8B-B14F-4D97-AF65-F5344CB8AC3E}">
        <p14:creationId xmlns:p14="http://schemas.microsoft.com/office/powerpoint/2010/main" val="2311789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8F10F-1040-4E51-B35B-2C6B255F0852}"/>
              </a:ext>
            </a:extLst>
          </p:cNvPr>
          <p:cNvSpPr>
            <a:spLocks noGrp="1"/>
          </p:cNvSpPr>
          <p:nvPr>
            <p:ph type="title"/>
          </p:nvPr>
        </p:nvSpPr>
        <p:spPr/>
        <p:txBody>
          <a:bodyPr/>
          <a:lstStyle/>
          <a:p>
            <a:r>
              <a:rPr lang="en-GB" dirty="0"/>
              <a:t>Who is at risk?</a:t>
            </a:r>
          </a:p>
        </p:txBody>
      </p:sp>
      <p:sp>
        <p:nvSpPr>
          <p:cNvPr id="3" name="Content Placeholder 2">
            <a:extLst>
              <a:ext uri="{FF2B5EF4-FFF2-40B4-BE49-F238E27FC236}">
                <a16:creationId xmlns:a16="http://schemas.microsoft.com/office/drawing/2014/main" id="{DD43DF4F-CDD8-4B67-B454-2233D749722F}"/>
              </a:ext>
            </a:extLst>
          </p:cNvPr>
          <p:cNvSpPr>
            <a:spLocks noGrp="1"/>
          </p:cNvSpPr>
          <p:nvPr>
            <p:ph idx="1"/>
          </p:nvPr>
        </p:nvSpPr>
        <p:spPr/>
        <p:txBody>
          <a:bodyPr/>
          <a:lstStyle/>
          <a:p>
            <a:r>
              <a:rPr lang="en-GB" dirty="0"/>
              <a:t>Can you identify who is at risk of being involved in CE</a:t>
            </a:r>
          </a:p>
        </p:txBody>
      </p:sp>
    </p:spTree>
    <p:extLst>
      <p:ext uri="{BB962C8B-B14F-4D97-AF65-F5344CB8AC3E}">
        <p14:creationId xmlns:p14="http://schemas.microsoft.com/office/powerpoint/2010/main" val="30166465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42FF164-E97A-46F0-A474-73446E1CE5E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19200" y="176212"/>
            <a:ext cx="9753600" cy="6505575"/>
          </a:xfrm>
          <a:prstGeom prst="rect">
            <a:avLst/>
          </a:prstGeom>
        </p:spPr>
      </p:pic>
    </p:spTree>
    <p:extLst>
      <p:ext uri="{BB962C8B-B14F-4D97-AF65-F5344CB8AC3E}">
        <p14:creationId xmlns:p14="http://schemas.microsoft.com/office/powerpoint/2010/main" val="2333481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2C0B5-4878-4836-BA72-F718CC659DA4}"/>
              </a:ext>
            </a:extLst>
          </p:cNvPr>
          <p:cNvSpPr>
            <a:spLocks noGrp="1"/>
          </p:cNvSpPr>
          <p:nvPr>
            <p:ph type="title"/>
          </p:nvPr>
        </p:nvSpPr>
        <p:spPr/>
        <p:txBody>
          <a:bodyPr/>
          <a:lstStyle/>
          <a:p>
            <a:r>
              <a:rPr lang="en-GB" dirty="0"/>
              <a:t>Why?</a:t>
            </a:r>
          </a:p>
        </p:txBody>
      </p:sp>
      <p:sp>
        <p:nvSpPr>
          <p:cNvPr id="3" name="Content Placeholder 2">
            <a:extLst>
              <a:ext uri="{FF2B5EF4-FFF2-40B4-BE49-F238E27FC236}">
                <a16:creationId xmlns:a16="http://schemas.microsoft.com/office/drawing/2014/main" id="{95B11B06-8929-4CC6-9FA2-08D897097C0B}"/>
              </a:ext>
            </a:extLst>
          </p:cNvPr>
          <p:cNvSpPr>
            <a:spLocks noGrp="1"/>
          </p:cNvSpPr>
          <p:nvPr>
            <p:ph idx="1"/>
          </p:nvPr>
        </p:nvSpPr>
        <p:spPr/>
        <p:txBody>
          <a:bodyPr/>
          <a:lstStyle/>
          <a:p>
            <a:pPr algn="l">
              <a:buFont typeface="Arial" panose="020B0604020202020204" pitchFamily="34" charset="0"/>
              <a:buChar char="•"/>
            </a:pPr>
            <a:r>
              <a:rPr lang="en-GB" b="0" i="0" dirty="0">
                <a:solidFill>
                  <a:srgbClr val="525455"/>
                </a:solidFill>
                <a:effectLst/>
                <a:latin typeface="Arial" panose="020B0604020202020204" pitchFamily="34" charset="0"/>
              </a:rPr>
              <a:t>peer pressure and wanting to fit in with their friends</a:t>
            </a:r>
          </a:p>
          <a:p>
            <a:pPr algn="l">
              <a:buFont typeface="Arial" panose="020B0604020202020204" pitchFamily="34" charset="0"/>
              <a:buChar char="•"/>
            </a:pPr>
            <a:r>
              <a:rPr lang="en-GB" b="0" i="0" dirty="0">
                <a:solidFill>
                  <a:srgbClr val="525455"/>
                </a:solidFill>
                <a:effectLst/>
                <a:latin typeface="Arial" panose="020B0604020202020204" pitchFamily="34" charset="0"/>
              </a:rPr>
              <a:t>they feel respected and important</a:t>
            </a:r>
          </a:p>
          <a:p>
            <a:pPr algn="l">
              <a:buFont typeface="Arial" panose="020B0604020202020204" pitchFamily="34" charset="0"/>
              <a:buChar char="•"/>
            </a:pPr>
            <a:r>
              <a:rPr lang="en-GB" b="0" i="0" dirty="0">
                <a:solidFill>
                  <a:srgbClr val="525455"/>
                </a:solidFill>
                <a:effectLst/>
                <a:latin typeface="Arial" panose="020B0604020202020204" pitchFamily="34" charset="0"/>
              </a:rPr>
              <a:t>they want to feel protected from other gangs, or bullies</a:t>
            </a:r>
          </a:p>
          <a:p>
            <a:pPr algn="l">
              <a:buFont typeface="Arial" panose="020B0604020202020204" pitchFamily="34" charset="0"/>
              <a:buChar char="•"/>
            </a:pPr>
            <a:r>
              <a:rPr lang="en-GB" b="0" i="0" dirty="0">
                <a:solidFill>
                  <a:srgbClr val="525455"/>
                </a:solidFill>
                <a:effectLst/>
                <a:latin typeface="Arial" panose="020B0604020202020204" pitchFamily="34" charset="0"/>
              </a:rPr>
              <a:t>they want to make money, and are promised rewards</a:t>
            </a:r>
          </a:p>
          <a:p>
            <a:pPr algn="l">
              <a:buFont typeface="Arial" panose="020B0604020202020204" pitchFamily="34" charset="0"/>
              <a:buChar char="•"/>
            </a:pPr>
            <a:r>
              <a:rPr lang="en-GB" b="0" i="0" dirty="0">
                <a:solidFill>
                  <a:srgbClr val="525455"/>
                </a:solidFill>
                <a:effectLst/>
                <a:latin typeface="Arial" panose="020B0604020202020204" pitchFamily="34" charset="0"/>
              </a:rPr>
              <a:t>they want to gain status, and feel powerful</a:t>
            </a:r>
          </a:p>
          <a:p>
            <a:pPr algn="l">
              <a:buFont typeface="Arial" panose="020B0604020202020204" pitchFamily="34" charset="0"/>
              <a:buChar char="•"/>
            </a:pPr>
            <a:r>
              <a:rPr lang="en-GB" b="0" i="0" dirty="0">
                <a:solidFill>
                  <a:srgbClr val="525455"/>
                </a:solidFill>
                <a:effectLst/>
                <a:latin typeface="Arial" panose="020B0604020202020204" pitchFamily="34" charset="0"/>
              </a:rPr>
              <a:t>they’ve been excluded from school and don’t feel they have a future</a:t>
            </a:r>
          </a:p>
          <a:p>
            <a:endParaRPr lang="en-GB" dirty="0"/>
          </a:p>
        </p:txBody>
      </p:sp>
    </p:spTree>
    <p:extLst>
      <p:ext uri="{BB962C8B-B14F-4D97-AF65-F5344CB8AC3E}">
        <p14:creationId xmlns:p14="http://schemas.microsoft.com/office/powerpoint/2010/main" val="5976092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2E762D-F96D-4465-A8D2-2A7F88EC1E68}"/>
              </a:ext>
            </a:extLst>
          </p:cNvPr>
          <p:cNvSpPr>
            <a:spLocks noGrp="1"/>
          </p:cNvSpPr>
          <p:nvPr>
            <p:ph type="title"/>
          </p:nvPr>
        </p:nvSpPr>
        <p:spPr/>
        <p:txBody>
          <a:bodyPr/>
          <a:lstStyle/>
          <a:p>
            <a:r>
              <a:rPr lang="en-GB" dirty="0"/>
              <a:t>Some other issues </a:t>
            </a:r>
          </a:p>
        </p:txBody>
      </p:sp>
      <p:sp>
        <p:nvSpPr>
          <p:cNvPr id="3" name="Content Placeholder 2">
            <a:extLst>
              <a:ext uri="{FF2B5EF4-FFF2-40B4-BE49-F238E27FC236}">
                <a16:creationId xmlns:a16="http://schemas.microsoft.com/office/drawing/2014/main" id="{C8ED92AB-1688-464B-B8BF-36080CA704B0}"/>
              </a:ext>
            </a:extLst>
          </p:cNvPr>
          <p:cNvSpPr>
            <a:spLocks noGrp="1"/>
          </p:cNvSpPr>
          <p:nvPr>
            <p:ph idx="1"/>
          </p:nvPr>
        </p:nvSpPr>
        <p:spPr/>
        <p:txBody>
          <a:bodyPr>
            <a:normAutofit lnSpcReduction="10000"/>
          </a:bodyPr>
          <a:lstStyle/>
          <a:p>
            <a:r>
              <a:rPr lang="en-GB" dirty="0"/>
              <a:t>Young carers</a:t>
            </a:r>
          </a:p>
          <a:p>
            <a:r>
              <a:rPr lang="en-GB" dirty="0"/>
              <a:t>LGBTQIA</a:t>
            </a:r>
          </a:p>
          <a:p>
            <a:r>
              <a:rPr lang="en-GB" dirty="0"/>
              <a:t>Domestic abuse</a:t>
            </a:r>
          </a:p>
          <a:p>
            <a:r>
              <a:rPr lang="en-GB" dirty="0"/>
              <a:t>Poverty </a:t>
            </a:r>
          </a:p>
          <a:p>
            <a:r>
              <a:rPr lang="en-GB" dirty="0"/>
              <a:t>Looked after young people</a:t>
            </a:r>
          </a:p>
          <a:p>
            <a:r>
              <a:rPr lang="en-GB" dirty="0"/>
              <a:t>Family structure</a:t>
            </a:r>
          </a:p>
          <a:p>
            <a:r>
              <a:rPr lang="en-GB" dirty="0"/>
              <a:t>Mental health</a:t>
            </a:r>
          </a:p>
          <a:p>
            <a:r>
              <a:rPr lang="en-GB" dirty="0"/>
              <a:t>Wellbeing </a:t>
            </a:r>
          </a:p>
        </p:txBody>
      </p:sp>
    </p:spTree>
    <p:extLst>
      <p:ext uri="{BB962C8B-B14F-4D97-AF65-F5344CB8AC3E}">
        <p14:creationId xmlns:p14="http://schemas.microsoft.com/office/powerpoint/2010/main" val="39569977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937C6-28F6-43E1-96C1-643420A5E2E5}"/>
              </a:ext>
            </a:extLst>
          </p:cNvPr>
          <p:cNvSpPr>
            <a:spLocks noGrp="1"/>
          </p:cNvSpPr>
          <p:nvPr>
            <p:ph type="title"/>
          </p:nvPr>
        </p:nvSpPr>
        <p:spPr/>
        <p:txBody>
          <a:bodyPr/>
          <a:lstStyle/>
          <a:p>
            <a:r>
              <a:rPr lang="en-GB" dirty="0"/>
              <a:t>Young Carers	</a:t>
            </a:r>
          </a:p>
        </p:txBody>
      </p:sp>
      <p:sp>
        <p:nvSpPr>
          <p:cNvPr id="3" name="Content Placeholder 2">
            <a:extLst>
              <a:ext uri="{FF2B5EF4-FFF2-40B4-BE49-F238E27FC236}">
                <a16:creationId xmlns:a16="http://schemas.microsoft.com/office/drawing/2014/main" id="{C523AD41-83B9-45FA-BA34-9BDD1625DD6B}"/>
              </a:ext>
            </a:extLst>
          </p:cNvPr>
          <p:cNvSpPr>
            <a:spLocks noGrp="1"/>
          </p:cNvSpPr>
          <p:nvPr>
            <p:ph idx="1"/>
          </p:nvPr>
        </p:nvSpPr>
        <p:spPr/>
        <p:txBody>
          <a:bodyPr/>
          <a:lstStyle/>
          <a:p>
            <a:pPr>
              <a:buFont typeface="Arial" panose="020B0604020202020204" pitchFamily="34" charset="0"/>
              <a:buChar char="•"/>
            </a:pPr>
            <a:r>
              <a:rPr lang="en-GB" b="0" i="0" dirty="0">
                <a:solidFill>
                  <a:srgbClr val="202124"/>
                </a:solidFill>
                <a:effectLst/>
              </a:rPr>
              <a:t>A </a:t>
            </a:r>
            <a:r>
              <a:rPr lang="en-GB" i="0" dirty="0">
                <a:solidFill>
                  <a:srgbClr val="202124"/>
                </a:solidFill>
                <a:effectLst/>
              </a:rPr>
              <a:t>young carer </a:t>
            </a:r>
            <a:r>
              <a:rPr lang="en-GB" b="0" i="0" dirty="0">
                <a:solidFill>
                  <a:srgbClr val="202124"/>
                </a:solidFill>
                <a:effectLst/>
              </a:rPr>
              <a:t>is someone under 18 who helps look after someone in their family, or a friend, who is ill, disabled, has a mental health condition or misuses drugs or alcohol</a:t>
            </a:r>
          </a:p>
          <a:p>
            <a:pPr>
              <a:buFont typeface="Arial" panose="020B0604020202020204" pitchFamily="34" charset="0"/>
              <a:buChar char="•"/>
            </a:pPr>
            <a:r>
              <a:rPr lang="en-GB" dirty="0">
                <a:solidFill>
                  <a:srgbClr val="202124"/>
                </a:solidFill>
              </a:rPr>
              <a:t>Those caring for a family member who has a mental health condition, drug or alcohol use are less likely to be known to services so are called ‘hidden carers’</a:t>
            </a:r>
          </a:p>
          <a:p>
            <a:pPr>
              <a:buFont typeface="Arial" panose="020B0604020202020204" pitchFamily="34" charset="0"/>
              <a:buChar char="•"/>
            </a:pPr>
            <a:r>
              <a:rPr lang="en-GB" dirty="0">
                <a:solidFill>
                  <a:srgbClr val="202124"/>
                </a:solidFill>
              </a:rPr>
              <a:t>782 known young carers in wales (2015-16)</a:t>
            </a:r>
          </a:p>
          <a:p>
            <a:pPr>
              <a:buFont typeface="Arial" panose="020B0604020202020204" pitchFamily="34" charset="0"/>
              <a:buChar char="•"/>
            </a:pPr>
            <a:r>
              <a:rPr lang="en-GB" dirty="0">
                <a:solidFill>
                  <a:srgbClr val="202124"/>
                </a:solidFill>
              </a:rPr>
              <a:t>895 assessments of young carers conducted in 2018 – 19 (</a:t>
            </a:r>
            <a:r>
              <a:rPr lang="en-GB" sz="1100" dirty="0">
                <a:solidFill>
                  <a:srgbClr val="202124"/>
                </a:solidFill>
                <a:hlinkClick r:id="rId2"/>
              </a:rPr>
              <a:t>https://statswales.gov.wales/Catalogue/Health-and-Social-Care/Social-Services/Childrens-Services/Service-Provision/assessments-by-localauthority-measure</a:t>
            </a:r>
            <a:r>
              <a:rPr lang="en-GB" dirty="0">
                <a:solidFill>
                  <a:srgbClr val="202124"/>
                </a:solidFill>
              </a:rPr>
              <a:t>) up from 728 in 2016</a:t>
            </a:r>
          </a:p>
          <a:p>
            <a:pPr>
              <a:buFont typeface="Arial" panose="020B0604020202020204" pitchFamily="34" charset="0"/>
              <a:buChar char="•"/>
            </a:pPr>
            <a:endParaRPr lang="en-GB" dirty="0"/>
          </a:p>
        </p:txBody>
      </p:sp>
    </p:spTree>
    <p:extLst>
      <p:ext uri="{BB962C8B-B14F-4D97-AF65-F5344CB8AC3E}">
        <p14:creationId xmlns:p14="http://schemas.microsoft.com/office/powerpoint/2010/main" val="347080934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96797-04CB-4959-AFDE-E5E06919D53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4BBDAF8-193B-45EB-950D-A58BA9CC236E}"/>
              </a:ext>
            </a:extLst>
          </p:cNvPr>
          <p:cNvSpPr>
            <a:spLocks noGrp="1"/>
          </p:cNvSpPr>
          <p:nvPr>
            <p:ph idx="1"/>
          </p:nvPr>
        </p:nvSpPr>
        <p:spPr/>
        <p:txBody>
          <a:bodyPr/>
          <a:lstStyle/>
          <a:p>
            <a:pPr>
              <a:buFont typeface="Arial" panose="020B0604020202020204" pitchFamily="34" charset="0"/>
              <a:buChar char="•"/>
            </a:pPr>
            <a:r>
              <a:rPr lang="en-GB" b="0" i="0" dirty="0">
                <a:solidFill>
                  <a:srgbClr val="555454"/>
                </a:solidFill>
                <a:effectLst/>
              </a:rPr>
              <a:t>Young carers often do more chores than other children would. </a:t>
            </a:r>
          </a:p>
          <a:p>
            <a:pPr>
              <a:buFont typeface="Arial" panose="020B0604020202020204" pitchFamily="34" charset="0"/>
              <a:buChar char="•"/>
            </a:pPr>
            <a:r>
              <a:rPr lang="en-GB" b="0" i="0" dirty="0">
                <a:solidFill>
                  <a:srgbClr val="555454"/>
                </a:solidFill>
                <a:effectLst/>
              </a:rPr>
              <a:t>On top of providing emotional support to the person they are caring for, they may also have to learn how to nurse them or look after their personal needs like bathing and dressing.</a:t>
            </a:r>
          </a:p>
          <a:p>
            <a:pPr>
              <a:buFont typeface="Arial" panose="020B0604020202020204" pitchFamily="34" charset="0"/>
              <a:buChar char="•"/>
            </a:pPr>
            <a:r>
              <a:rPr lang="en-GB" dirty="0">
                <a:solidFill>
                  <a:srgbClr val="555454"/>
                </a:solidFill>
              </a:rPr>
              <a:t>Cook and clean on a regular basis</a:t>
            </a:r>
          </a:p>
          <a:p>
            <a:pPr>
              <a:buFont typeface="Arial" panose="020B0604020202020204" pitchFamily="34" charset="0"/>
              <a:buChar char="•"/>
            </a:pPr>
            <a:r>
              <a:rPr lang="en-GB" dirty="0">
                <a:solidFill>
                  <a:srgbClr val="555454"/>
                </a:solidFill>
              </a:rPr>
              <a:t>Look after and take siblings to and from school</a:t>
            </a:r>
          </a:p>
          <a:p>
            <a:pPr>
              <a:buFont typeface="Arial" panose="020B0604020202020204" pitchFamily="34" charset="0"/>
              <a:buChar char="•"/>
            </a:pPr>
            <a:r>
              <a:rPr lang="en-GB" dirty="0"/>
              <a:t>Manage finances in the home</a:t>
            </a:r>
          </a:p>
          <a:p>
            <a:pPr>
              <a:buFont typeface="Arial" panose="020B0604020202020204" pitchFamily="34" charset="0"/>
              <a:buChar char="•"/>
            </a:pPr>
            <a:r>
              <a:rPr lang="en-GB" dirty="0"/>
              <a:t>There are an estimated 700,000 young carers in the UK</a:t>
            </a:r>
          </a:p>
        </p:txBody>
      </p:sp>
    </p:spTree>
    <p:extLst>
      <p:ext uri="{BB962C8B-B14F-4D97-AF65-F5344CB8AC3E}">
        <p14:creationId xmlns:p14="http://schemas.microsoft.com/office/powerpoint/2010/main" val="276175533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FAEF6-E8CC-4036-9FB7-4738B12F038C}"/>
              </a:ext>
            </a:extLst>
          </p:cNvPr>
          <p:cNvSpPr>
            <a:spLocks noGrp="1"/>
          </p:cNvSpPr>
          <p:nvPr>
            <p:ph type="title"/>
          </p:nvPr>
        </p:nvSpPr>
        <p:spPr/>
        <p:txBody>
          <a:bodyPr/>
          <a:lstStyle/>
          <a:p>
            <a:r>
              <a:rPr lang="en-GB" dirty="0"/>
              <a:t>In the last year young carers say…</a:t>
            </a:r>
          </a:p>
        </p:txBody>
      </p:sp>
      <p:sp>
        <p:nvSpPr>
          <p:cNvPr id="3" name="Content Placeholder 2">
            <a:extLst>
              <a:ext uri="{FF2B5EF4-FFF2-40B4-BE49-F238E27FC236}">
                <a16:creationId xmlns:a16="http://schemas.microsoft.com/office/drawing/2014/main" id="{94298E9A-FC69-48BE-BF86-F0B3BCFD999D}"/>
              </a:ext>
            </a:extLst>
          </p:cNvPr>
          <p:cNvSpPr>
            <a:spLocks noGrp="1"/>
          </p:cNvSpPr>
          <p:nvPr>
            <p:ph idx="1"/>
          </p:nvPr>
        </p:nvSpPr>
        <p:spPr/>
        <p:txBody>
          <a:bodyPr>
            <a:normAutofit fontScale="92500" lnSpcReduction="20000"/>
          </a:bodyPr>
          <a:lstStyle/>
          <a:p>
            <a:pPr algn="l">
              <a:buFont typeface="Arial" panose="020B0604020202020204" pitchFamily="34" charset="0"/>
              <a:buChar char="•"/>
            </a:pPr>
            <a:r>
              <a:rPr lang="en-GB" b="0" i="0" dirty="0">
                <a:solidFill>
                  <a:srgbClr val="152F4E"/>
                </a:solidFill>
                <a:effectLst/>
                <a:latin typeface="Rubik"/>
              </a:rPr>
              <a:t>40% of young carers say their mental health is worse since Coronavirus.</a:t>
            </a:r>
          </a:p>
          <a:p>
            <a:pPr algn="l">
              <a:buFont typeface="Arial" panose="020B0604020202020204" pitchFamily="34" charset="0"/>
              <a:buChar char="•"/>
            </a:pPr>
            <a:r>
              <a:rPr lang="en-GB" b="0" i="0" dirty="0">
                <a:solidFill>
                  <a:srgbClr val="152F4E"/>
                </a:solidFill>
                <a:effectLst/>
                <a:latin typeface="Rubik"/>
              </a:rPr>
              <a:t>67% of young carers are more worried about the future since Coronavirus.</a:t>
            </a:r>
          </a:p>
          <a:p>
            <a:pPr algn="l">
              <a:buFont typeface="Arial" panose="020B0604020202020204" pitchFamily="34" charset="0"/>
              <a:buChar char="•"/>
            </a:pPr>
            <a:r>
              <a:rPr lang="en-GB" b="0" i="0" dirty="0">
                <a:solidFill>
                  <a:srgbClr val="152F4E"/>
                </a:solidFill>
                <a:effectLst/>
                <a:latin typeface="Rubik"/>
              </a:rPr>
              <a:t>66% of young carers feel more stressed since Coronavirus.</a:t>
            </a:r>
          </a:p>
          <a:p>
            <a:pPr algn="l">
              <a:buFont typeface="Arial" panose="020B0604020202020204" pitchFamily="34" charset="0"/>
              <a:buChar char="•"/>
            </a:pPr>
            <a:r>
              <a:rPr lang="en-GB" b="0" i="0" dirty="0">
                <a:solidFill>
                  <a:srgbClr val="152F4E"/>
                </a:solidFill>
                <a:effectLst/>
                <a:latin typeface="Rubik"/>
              </a:rPr>
              <a:t> 69% are feeling less connected to others since Coronavirus.</a:t>
            </a:r>
          </a:p>
          <a:p>
            <a:pPr algn="l">
              <a:buFont typeface="Arial" panose="020B0604020202020204" pitchFamily="34" charset="0"/>
              <a:buChar char="•"/>
            </a:pPr>
            <a:r>
              <a:rPr lang="en-GB" b="0" i="0" dirty="0">
                <a:solidFill>
                  <a:srgbClr val="152F4E"/>
                </a:solidFill>
                <a:effectLst/>
                <a:latin typeface="Rubik"/>
              </a:rPr>
              <a:t>11% of young carers report an increase of 30 hours or more in the amount of time they spend caring per week.</a:t>
            </a:r>
          </a:p>
          <a:p>
            <a:pPr algn="l">
              <a:buFont typeface="Arial" panose="020B0604020202020204" pitchFamily="34" charset="0"/>
              <a:buChar char="•"/>
            </a:pPr>
            <a:r>
              <a:rPr lang="en-GB" b="0" i="0" dirty="0">
                <a:solidFill>
                  <a:srgbClr val="152F4E"/>
                </a:solidFill>
                <a:effectLst/>
                <a:latin typeface="Rubik"/>
              </a:rPr>
              <a:t> 58% of young carers who are caring for longer since Coronavirus are spending on average ten hours a week more on their caring responsibilities</a:t>
            </a:r>
          </a:p>
          <a:p>
            <a:pPr algn="l">
              <a:buFont typeface="Arial" panose="020B0604020202020204" pitchFamily="34" charset="0"/>
              <a:buChar char="•"/>
            </a:pPr>
            <a:r>
              <a:rPr lang="en-GB" b="0" i="0" dirty="0">
                <a:solidFill>
                  <a:srgbClr val="152F4E"/>
                </a:solidFill>
                <a:effectLst/>
                <a:latin typeface="Rubik"/>
              </a:rPr>
              <a:t>7.74% of young carers who responded to the survey, said that they are now spending over 90 hours a week caring for a family member or friend.</a:t>
            </a:r>
          </a:p>
          <a:p>
            <a:endParaRPr lang="en-GB" dirty="0"/>
          </a:p>
        </p:txBody>
      </p:sp>
    </p:spTree>
    <p:extLst>
      <p:ext uri="{BB962C8B-B14F-4D97-AF65-F5344CB8AC3E}">
        <p14:creationId xmlns:p14="http://schemas.microsoft.com/office/powerpoint/2010/main" val="321718866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14552A-3973-46C5-9CB2-2B5C6E6B6A50}"/>
              </a:ext>
            </a:extLst>
          </p:cNvPr>
          <p:cNvSpPr>
            <a:spLocks noGrp="1"/>
          </p:cNvSpPr>
          <p:nvPr>
            <p:ph type="title"/>
          </p:nvPr>
        </p:nvSpPr>
        <p:spPr/>
        <p:txBody>
          <a:bodyPr/>
          <a:lstStyle/>
          <a:p>
            <a:r>
              <a:rPr lang="en-GB" dirty="0"/>
              <a:t>LGBTQIA</a:t>
            </a:r>
          </a:p>
        </p:txBody>
      </p:sp>
      <p:sp>
        <p:nvSpPr>
          <p:cNvPr id="3" name="Content Placeholder 2">
            <a:extLst>
              <a:ext uri="{FF2B5EF4-FFF2-40B4-BE49-F238E27FC236}">
                <a16:creationId xmlns:a16="http://schemas.microsoft.com/office/drawing/2014/main" id="{6E53DCA8-9E3D-43A1-B1A5-728DA88D9DA3}"/>
              </a:ext>
            </a:extLst>
          </p:cNvPr>
          <p:cNvSpPr>
            <a:spLocks noGrp="1"/>
          </p:cNvSpPr>
          <p:nvPr>
            <p:ph idx="1"/>
          </p:nvPr>
        </p:nvSpPr>
        <p:spPr/>
        <p:txBody>
          <a:bodyPr>
            <a:normAutofit fontScale="92500" lnSpcReduction="20000"/>
          </a:bodyPr>
          <a:lstStyle/>
          <a:p>
            <a:pPr>
              <a:buFont typeface="Arial" panose="020B0604020202020204" pitchFamily="34" charset="0"/>
              <a:buChar char="•"/>
            </a:pPr>
            <a:r>
              <a:rPr lang="en-GB" dirty="0"/>
              <a:t>L – Lesbian</a:t>
            </a:r>
          </a:p>
          <a:p>
            <a:pPr>
              <a:buFont typeface="Arial" panose="020B0604020202020204" pitchFamily="34" charset="0"/>
              <a:buChar char="•"/>
            </a:pPr>
            <a:r>
              <a:rPr lang="en-GB" dirty="0"/>
              <a:t>G – Gay </a:t>
            </a:r>
          </a:p>
          <a:p>
            <a:pPr>
              <a:buFont typeface="Arial" panose="020B0604020202020204" pitchFamily="34" charset="0"/>
              <a:buChar char="•"/>
            </a:pPr>
            <a:r>
              <a:rPr lang="en-GB" dirty="0"/>
              <a:t>B – Bisexual </a:t>
            </a:r>
          </a:p>
          <a:p>
            <a:pPr>
              <a:buFont typeface="Arial" panose="020B0604020202020204" pitchFamily="34" charset="0"/>
              <a:buChar char="•"/>
            </a:pPr>
            <a:r>
              <a:rPr lang="en-GB" dirty="0"/>
              <a:t>T – Transgender </a:t>
            </a:r>
          </a:p>
          <a:p>
            <a:pPr>
              <a:buFont typeface="Arial" panose="020B0604020202020204" pitchFamily="34" charset="0"/>
              <a:buChar char="•"/>
            </a:pPr>
            <a:r>
              <a:rPr lang="en-GB" dirty="0"/>
              <a:t>Q – Queer (umbrella term for all LGBTQIA+ people)</a:t>
            </a:r>
          </a:p>
          <a:p>
            <a:pPr>
              <a:buFont typeface="Arial" panose="020B0604020202020204" pitchFamily="34" charset="0"/>
              <a:buChar char="•"/>
            </a:pPr>
            <a:r>
              <a:rPr lang="en-GB" dirty="0"/>
              <a:t>I – Intersex (</a:t>
            </a:r>
            <a:r>
              <a:rPr lang="en-GB" b="0" i="0" dirty="0">
                <a:solidFill>
                  <a:srgbClr val="333333"/>
                </a:solidFill>
                <a:effectLst/>
              </a:rPr>
              <a:t>An umbrella term to describe a wide range of natural body variations that do not fit neatly into conventional definitions of male or female)</a:t>
            </a:r>
            <a:endParaRPr lang="en-GB" dirty="0"/>
          </a:p>
          <a:p>
            <a:pPr>
              <a:buFont typeface="Arial" panose="020B0604020202020204" pitchFamily="34" charset="0"/>
              <a:buChar char="•"/>
            </a:pPr>
            <a:r>
              <a:rPr lang="en-GB" dirty="0"/>
              <a:t>A – Asexual (no feeling of sexual desire)</a:t>
            </a:r>
          </a:p>
          <a:p>
            <a:pPr>
              <a:buFont typeface="Arial" panose="020B0604020202020204" pitchFamily="34" charset="0"/>
              <a:buChar char="•"/>
            </a:pPr>
            <a:r>
              <a:rPr lang="en-GB" dirty="0">
                <a:hlinkClick r:id="rId2"/>
              </a:rPr>
              <a:t>https://lgbtqia.ucdavis.edu/educated/glossary</a:t>
            </a:r>
            <a:r>
              <a:rPr lang="en-GB" dirty="0"/>
              <a:t> </a:t>
            </a:r>
          </a:p>
        </p:txBody>
      </p:sp>
    </p:spTree>
    <p:extLst>
      <p:ext uri="{BB962C8B-B14F-4D97-AF65-F5344CB8AC3E}">
        <p14:creationId xmlns:p14="http://schemas.microsoft.com/office/powerpoint/2010/main" val="360825278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B9777-A6A1-42A5-A21D-19492C6F41B8}"/>
              </a:ext>
            </a:extLst>
          </p:cNvPr>
          <p:cNvSpPr>
            <a:spLocks noGrp="1"/>
          </p:cNvSpPr>
          <p:nvPr>
            <p:ph type="title"/>
          </p:nvPr>
        </p:nvSpPr>
        <p:spPr/>
        <p:txBody>
          <a:bodyPr/>
          <a:lstStyle/>
          <a:p>
            <a:r>
              <a:rPr lang="en-GB" dirty="0"/>
              <a:t>To watch yourself</a:t>
            </a:r>
          </a:p>
        </p:txBody>
      </p:sp>
      <p:sp>
        <p:nvSpPr>
          <p:cNvPr id="3" name="Content Placeholder 2">
            <a:extLst>
              <a:ext uri="{FF2B5EF4-FFF2-40B4-BE49-F238E27FC236}">
                <a16:creationId xmlns:a16="http://schemas.microsoft.com/office/drawing/2014/main" id="{2FEED79D-3382-4CB3-B058-D41763432DCC}"/>
              </a:ext>
            </a:extLst>
          </p:cNvPr>
          <p:cNvSpPr>
            <a:spLocks noGrp="1"/>
          </p:cNvSpPr>
          <p:nvPr>
            <p:ph idx="1"/>
          </p:nvPr>
        </p:nvSpPr>
        <p:spPr/>
        <p:txBody>
          <a:bodyPr/>
          <a:lstStyle/>
          <a:p>
            <a:r>
              <a:rPr lang="en-GB" dirty="0">
                <a:hlinkClick r:id="rId2"/>
              </a:rPr>
              <a:t>https://www.youtube.com/watch?v=uD_p0kkof-k</a:t>
            </a:r>
            <a:endParaRPr lang="en-GB" dirty="0"/>
          </a:p>
          <a:p>
            <a:r>
              <a:rPr lang="en-GB" dirty="0">
                <a:hlinkClick r:id="rId3"/>
              </a:rPr>
              <a:t>https://www.youtube.com/watch?v=tRvFj3ugdWU</a:t>
            </a:r>
            <a:endParaRPr lang="en-GB" dirty="0"/>
          </a:p>
          <a:p>
            <a:r>
              <a:rPr lang="en-GB" dirty="0"/>
              <a:t> </a:t>
            </a:r>
          </a:p>
        </p:txBody>
      </p:sp>
    </p:spTree>
    <p:extLst>
      <p:ext uri="{BB962C8B-B14F-4D97-AF65-F5344CB8AC3E}">
        <p14:creationId xmlns:p14="http://schemas.microsoft.com/office/powerpoint/2010/main" val="414341138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14F75-0D88-4ECB-83E3-90185D6F7F95}"/>
              </a:ext>
            </a:extLst>
          </p:cNvPr>
          <p:cNvSpPr>
            <a:spLocks noGrp="1"/>
          </p:cNvSpPr>
          <p:nvPr>
            <p:ph type="title"/>
          </p:nvPr>
        </p:nvSpPr>
        <p:spPr/>
        <p:txBody>
          <a:bodyPr/>
          <a:lstStyle/>
          <a:p>
            <a:r>
              <a:rPr lang="en-GB" dirty="0"/>
              <a:t>LGBTQIA young people say…</a:t>
            </a:r>
          </a:p>
        </p:txBody>
      </p:sp>
      <p:sp>
        <p:nvSpPr>
          <p:cNvPr id="3" name="Content Placeholder 2">
            <a:extLst>
              <a:ext uri="{FF2B5EF4-FFF2-40B4-BE49-F238E27FC236}">
                <a16:creationId xmlns:a16="http://schemas.microsoft.com/office/drawing/2014/main" id="{5B02E9C7-6716-4AE9-94EC-88C3DA00C9DE}"/>
              </a:ext>
            </a:extLst>
          </p:cNvPr>
          <p:cNvSpPr>
            <a:spLocks noGrp="1"/>
          </p:cNvSpPr>
          <p:nvPr>
            <p:ph idx="1"/>
          </p:nvPr>
        </p:nvSpPr>
        <p:spPr/>
        <p:txBody>
          <a:bodyPr/>
          <a:lstStyle/>
          <a:p>
            <a:pPr>
              <a:buFont typeface="Arial" panose="020B0604020202020204" pitchFamily="34" charset="0"/>
              <a:buChar char="•"/>
            </a:pPr>
            <a:r>
              <a:rPr lang="en-GB" dirty="0"/>
              <a:t>Need to feel included and part of their community </a:t>
            </a:r>
          </a:p>
          <a:p>
            <a:pPr>
              <a:buFont typeface="Arial" panose="020B0604020202020204" pitchFamily="34" charset="0"/>
              <a:buChar char="•"/>
            </a:pPr>
            <a:r>
              <a:rPr lang="en-GB" dirty="0"/>
              <a:t>Need to have access to resources and information relevant to them (</a:t>
            </a:r>
            <a:r>
              <a:rPr lang="en-GB" dirty="0" err="1"/>
              <a:t>eg.</a:t>
            </a:r>
            <a:r>
              <a:rPr lang="en-GB" dirty="0"/>
              <a:t> If you think of SRE work with young people, do we generally discuss LGBTQIA sexual heath?)</a:t>
            </a:r>
          </a:p>
          <a:p>
            <a:pPr>
              <a:buFont typeface="Arial" panose="020B0604020202020204" pitchFamily="34" charset="0"/>
              <a:buChar char="•"/>
            </a:pPr>
            <a:r>
              <a:rPr lang="en-GB" dirty="0"/>
              <a:t>Need to feel they have people to talk to and know how to access support services</a:t>
            </a:r>
          </a:p>
          <a:p>
            <a:pPr>
              <a:buFont typeface="Arial" panose="020B0604020202020204" pitchFamily="34" charset="0"/>
              <a:buChar char="•"/>
            </a:pPr>
            <a:r>
              <a:rPr lang="en-GB" dirty="0"/>
              <a:t>Support with parents when coming out</a:t>
            </a:r>
          </a:p>
          <a:p>
            <a:pPr>
              <a:buFont typeface="Arial" panose="020B0604020202020204" pitchFamily="34" charset="0"/>
              <a:buChar char="•"/>
            </a:pPr>
            <a:r>
              <a:rPr lang="en-GB" dirty="0"/>
              <a:t>An advocate to support them in difficult situations</a:t>
            </a:r>
          </a:p>
          <a:p>
            <a:pPr>
              <a:buFont typeface="Arial" panose="020B0604020202020204" pitchFamily="34" charset="0"/>
              <a:buChar char="•"/>
            </a:pPr>
            <a:r>
              <a:rPr lang="en-GB" dirty="0"/>
              <a:t>A place to meet other young people like them</a:t>
            </a:r>
          </a:p>
        </p:txBody>
      </p:sp>
    </p:spTree>
    <p:extLst>
      <p:ext uri="{BB962C8B-B14F-4D97-AF65-F5344CB8AC3E}">
        <p14:creationId xmlns:p14="http://schemas.microsoft.com/office/powerpoint/2010/main" val="43034797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B2C2E6-A4A0-4100-841E-FB7E2E180F53}"/>
              </a:ext>
            </a:extLst>
          </p:cNvPr>
          <p:cNvSpPr>
            <a:spLocks noGrp="1"/>
          </p:cNvSpPr>
          <p:nvPr>
            <p:ph type="title"/>
          </p:nvPr>
        </p:nvSpPr>
        <p:spPr/>
        <p:txBody>
          <a:bodyPr/>
          <a:lstStyle/>
          <a:p>
            <a:r>
              <a:rPr lang="en-GB" dirty="0"/>
              <a:t>Domestic abuse</a:t>
            </a:r>
          </a:p>
        </p:txBody>
      </p:sp>
      <p:sp>
        <p:nvSpPr>
          <p:cNvPr id="3" name="Content Placeholder 2">
            <a:extLst>
              <a:ext uri="{FF2B5EF4-FFF2-40B4-BE49-F238E27FC236}">
                <a16:creationId xmlns:a16="http://schemas.microsoft.com/office/drawing/2014/main" id="{45FA9EDB-026C-4C69-ACE0-5D0379DEA0F1}"/>
              </a:ext>
            </a:extLst>
          </p:cNvPr>
          <p:cNvSpPr>
            <a:spLocks noGrp="1"/>
          </p:cNvSpPr>
          <p:nvPr>
            <p:ph idx="1"/>
          </p:nvPr>
        </p:nvSpPr>
        <p:spPr/>
        <p:txBody>
          <a:bodyPr/>
          <a:lstStyle/>
          <a:p>
            <a:pPr algn="l">
              <a:buFont typeface="Arial" panose="020B0604020202020204" pitchFamily="34" charset="0"/>
              <a:buChar char="•"/>
            </a:pPr>
            <a:r>
              <a:rPr lang="en-GB" b="0" i="0" dirty="0">
                <a:solidFill>
                  <a:srgbClr val="333333"/>
                </a:solidFill>
                <a:effectLst/>
                <a:latin typeface="Source Sans Pro" panose="020B0503030403020204" pitchFamily="34" charset="0"/>
              </a:rPr>
              <a:t>Domestic abuse is the exercise of control by one person over another within an intimate or close family relationship; the abuse can be sexual, physical, financial, emotional or psychological. The abuse can happen in the home or elsewhere.</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It is usually a pattern of behaviour, and happens regardless of sex, age, carer responsibility, class, disability, gender identity, immigration status, ethnicity, geography or religion. However the gender of the victim and of the perpetrator influences the severity, risk, and harm caused.</a:t>
            </a:r>
          </a:p>
          <a:p>
            <a:pPr algn="l">
              <a:buFont typeface="Arial" panose="020B0604020202020204" pitchFamily="34" charset="0"/>
              <a:buChar char="•"/>
            </a:pPr>
            <a:r>
              <a:rPr lang="en-GB" dirty="0">
                <a:solidFill>
                  <a:srgbClr val="333333"/>
                </a:solidFill>
                <a:latin typeface="Source Sans Pro" panose="020B0503030403020204" pitchFamily="34" charset="0"/>
              </a:rPr>
              <a:t>Young people can also experience domestic abuse in their relationships with their partners</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https://www.welshwomensaid.org.uk/information-and-support/what-is-domestic-abuse/</a:t>
            </a:r>
          </a:p>
          <a:p>
            <a:endParaRPr lang="en-GB" dirty="0"/>
          </a:p>
        </p:txBody>
      </p:sp>
    </p:spTree>
    <p:extLst>
      <p:ext uri="{BB962C8B-B14F-4D97-AF65-F5344CB8AC3E}">
        <p14:creationId xmlns:p14="http://schemas.microsoft.com/office/powerpoint/2010/main" val="337373870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3204E-1F64-474D-A55A-7BE969419FF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DAE32BF-C8FE-4B53-A65D-5E0B42C71A02}"/>
              </a:ext>
            </a:extLst>
          </p:cNvPr>
          <p:cNvSpPr>
            <a:spLocks noGrp="1"/>
          </p:cNvSpPr>
          <p:nvPr>
            <p:ph idx="1"/>
          </p:nvPr>
        </p:nvSpPr>
        <p:spPr/>
        <p:txBody>
          <a:bodyPr/>
          <a:lstStyle/>
          <a:p>
            <a:pPr algn="l">
              <a:buFont typeface="Arial" panose="020B0604020202020204" pitchFamily="34" charset="0"/>
              <a:buChar char="•"/>
            </a:pPr>
            <a:r>
              <a:rPr lang="en-GB" b="0" i="0" dirty="0">
                <a:solidFill>
                  <a:srgbClr val="333333"/>
                </a:solidFill>
                <a:effectLst/>
                <a:latin typeface="Source Sans Pro" panose="020B0503030403020204" pitchFamily="34" charset="0"/>
              </a:rPr>
              <a:t>It includes, but is not limited to</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coercively controlling behaviour (a pattern of control, isolation, degradation, intimidation and the use of threats)</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emotional / psychological abuse</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physical abuse</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sexual abuse</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financial abuse</a:t>
            </a:r>
          </a:p>
          <a:p>
            <a:pPr algn="l">
              <a:buFont typeface="Arial" panose="020B0604020202020204" pitchFamily="34" charset="0"/>
              <a:buChar char="•"/>
            </a:pPr>
            <a:r>
              <a:rPr lang="en-GB" b="0" i="0" dirty="0">
                <a:solidFill>
                  <a:srgbClr val="333333"/>
                </a:solidFill>
                <a:effectLst/>
                <a:latin typeface="Source Sans Pro" panose="020B0503030403020204" pitchFamily="34" charset="0"/>
              </a:rPr>
              <a:t>harassment and stalking</a:t>
            </a:r>
          </a:p>
          <a:p>
            <a:endParaRPr lang="en-GB" dirty="0"/>
          </a:p>
        </p:txBody>
      </p:sp>
    </p:spTree>
    <p:extLst>
      <p:ext uri="{BB962C8B-B14F-4D97-AF65-F5344CB8AC3E}">
        <p14:creationId xmlns:p14="http://schemas.microsoft.com/office/powerpoint/2010/main" val="252575333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4">
            <a:extLst>
              <a:ext uri="{FF2B5EF4-FFF2-40B4-BE49-F238E27FC236}">
                <a16:creationId xmlns:a16="http://schemas.microsoft.com/office/drawing/2014/main" id="{835998CB-8A1B-4456-99AD-7570C5FB7987}"/>
              </a:ext>
            </a:extLst>
          </p:cNvPr>
          <p:cNvSpPr>
            <a:spLocks noGrp="1"/>
          </p:cNvSpPr>
          <p:nvPr>
            <p:ph type="title"/>
          </p:nvPr>
        </p:nvSpPr>
        <p:spPr/>
        <p:txBody>
          <a:bodyPr/>
          <a:lstStyle/>
          <a:p>
            <a:endParaRPr lang="en-GB" altLang="en-US" dirty="0">
              <a:latin typeface="+mn-lt"/>
            </a:endParaRPr>
          </a:p>
        </p:txBody>
      </p:sp>
      <p:sp>
        <p:nvSpPr>
          <p:cNvPr id="9219" name="Content Placeholder 6">
            <a:extLst>
              <a:ext uri="{FF2B5EF4-FFF2-40B4-BE49-F238E27FC236}">
                <a16:creationId xmlns:a16="http://schemas.microsoft.com/office/drawing/2014/main" id="{A6E767E2-B3C4-4F11-BB07-654E6BB786EC}"/>
              </a:ext>
            </a:extLst>
          </p:cNvPr>
          <p:cNvSpPr>
            <a:spLocks noGrp="1"/>
          </p:cNvSpPr>
          <p:nvPr>
            <p:ph idx="1"/>
          </p:nvPr>
        </p:nvSpPr>
        <p:spPr/>
        <p:txBody>
          <a:bodyPr/>
          <a:lstStyle/>
          <a:p>
            <a:pPr algn="just"/>
            <a:r>
              <a:rPr lang="en-GB" altLang="en-US" dirty="0"/>
              <a:t>One in seven children and young people under the age of 18 will have experienced living with domestic violence (Radford et al, 2011 </a:t>
            </a:r>
            <a:r>
              <a:rPr lang="en-GB" altLang="en-US" i="1" dirty="0"/>
              <a:t>cited in </a:t>
            </a:r>
            <a:r>
              <a:rPr lang="en-GB" altLang="en-US" dirty="0"/>
              <a:t>Welsh Women’s Aid, 2016)</a:t>
            </a:r>
          </a:p>
          <a:p>
            <a:pPr algn="just"/>
            <a:r>
              <a:rPr lang="en-GB" altLang="en-US" dirty="0"/>
              <a:t>An estimated 750,000 children and young people, across the UK witness or experience domestic abuse every year (Department of Health, 2002 </a:t>
            </a:r>
            <a:r>
              <a:rPr lang="en-GB" altLang="en-US" i="1" dirty="0"/>
              <a:t>cited in </a:t>
            </a:r>
            <a:r>
              <a:rPr lang="en-GB" altLang="en-US" dirty="0"/>
              <a:t>Welsh Women’s Aid) and a significant proportion experience abuse in their own relationships (</a:t>
            </a:r>
            <a:r>
              <a:rPr lang="da-DK" altLang="en-US" dirty="0"/>
              <a:t>Radford et al </a:t>
            </a:r>
            <a:r>
              <a:rPr lang="da-DK" altLang="en-US" i="1" dirty="0"/>
              <a:t>cited in </a:t>
            </a:r>
            <a:r>
              <a:rPr lang="da-DK" altLang="en-US" dirty="0"/>
              <a:t>Welsh Women’s Aid, 2016</a:t>
            </a:r>
            <a:r>
              <a:rPr lang="en-GB" altLang="en-US" dirty="0"/>
              <a:t>).</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4">
            <a:extLst>
              <a:ext uri="{FF2B5EF4-FFF2-40B4-BE49-F238E27FC236}">
                <a16:creationId xmlns:a16="http://schemas.microsoft.com/office/drawing/2014/main" id="{A6E31472-7D4D-4B50-AC12-C3CCB8F80760}"/>
              </a:ext>
            </a:extLst>
          </p:cNvPr>
          <p:cNvSpPr>
            <a:spLocks noGrp="1"/>
          </p:cNvSpPr>
          <p:nvPr>
            <p:ph type="title"/>
          </p:nvPr>
        </p:nvSpPr>
        <p:spPr/>
        <p:txBody>
          <a:bodyPr/>
          <a:lstStyle/>
          <a:p>
            <a:r>
              <a:rPr lang="en-GB" altLang="en-US" dirty="0">
                <a:latin typeface="+mn-lt"/>
              </a:rPr>
              <a:t>Poverty</a:t>
            </a:r>
          </a:p>
        </p:txBody>
      </p:sp>
      <p:sp>
        <p:nvSpPr>
          <p:cNvPr id="7171" name="Content Placeholder 6">
            <a:extLst>
              <a:ext uri="{FF2B5EF4-FFF2-40B4-BE49-F238E27FC236}">
                <a16:creationId xmlns:a16="http://schemas.microsoft.com/office/drawing/2014/main" id="{98BEC30E-5A11-49C6-B4AE-9D8EE82F6BBA}"/>
              </a:ext>
            </a:extLst>
          </p:cNvPr>
          <p:cNvSpPr>
            <a:spLocks noGrp="1"/>
          </p:cNvSpPr>
          <p:nvPr>
            <p:ph idx="1"/>
          </p:nvPr>
        </p:nvSpPr>
        <p:spPr/>
        <p:txBody>
          <a:bodyPr>
            <a:normAutofit fontScale="85000" lnSpcReduction="20000"/>
          </a:bodyPr>
          <a:lstStyle/>
          <a:p>
            <a:pPr algn="l">
              <a:buFont typeface="Arial" panose="020B0604020202020204" pitchFamily="34" charset="0"/>
              <a:buChar char="•"/>
            </a:pPr>
            <a:r>
              <a:rPr lang="en-GB" sz="2000" b="0" i="0" dirty="0">
                <a:solidFill>
                  <a:srgbClr val="000000"/>
                </a:solidFill>
                <a:effectLst/>
              </a:rPr>
              <a:t>Approximately 600,000 children live in Wales: of those, one in three, or 200,000, are in poverty (in households at or below 60 per cent of median income). 90,000 (14 per cent) are living in severe poverty (in households at or below 50 per cent of median income).</a:t>
            </a:r>
          </a:p>
          <a:p>
            <a:pPr>
              <a:buFont typeface="Arial" panose="020B0604020202020204" pitchFamily="34" charset="0"/>
              <a:buChar char="•"/>
            </a:pPr>
            <a:r>
              <a:rPr lang="en-GB" sz="2000" dirty="0">
                <a:solidFill>
                  <a:schemeClr val="tx1"/>
                </a:solidFill>
              </a:rPr>
              <a:t>140,000 children live in families that receive income-related benefits</a:t>
            </a:r>
            <a:r>
              <a:rPr lang="en-GB" sz="2000" dirty="0">
                <a:solidFill>
                  <a:srgbClr val="494848"/>
                </a:solidFill>
                <a:latin typeface="chaparral-pro"/>
              </a:rPr>
              <a:t>.</a:t>
            </a:r>
          </a:p>
          <a:p>
            <a:pPr algn="l">
              <a:buFont typeface="Arial" panose="020B0604020202020204" pitchFamily="34" charset="0"/>
              <a:buChar char="•"/>
            </a:pPr>
            <a:r>
              <a:rPr lang="en-GB" sz="2000" b="0" i="0" dirty="0">
                <a:solidFill>
                  <a:srgbClr val="000000"/>
                </a:solidFill>
                <a:effectLst/>
              </a:rPr>
              <a:t>More than half (53 per cent) of Welsh children in low-income families are worried their parents are finding it harder to pay for everyday necessities such as food, heating and clothes.</a:t>
            </a:r>
          </a:p>
          <a:p>
            <a:pPr algn="l">
              <a:buFont typeface="Arial" panose="020B0604020202020204" pitchFamily="34" charset="0"/>
              <a:buChar char="•"/>
            </a:pPr>
            <a:r>
              <a:rPr lang="en-GB" sz="2000" b="0" i="0" dirty="0">
                <a:solidFill>
                  <a:srgbClr val="000000"/>
                </a:solidFill>
                <a:effectLst/>
              </a:rPr>
              <a:t>A quarter of parents (25 per cent) living on low incomes in Wales report frequently skipping meals, and feel they have nothing else left to cut back on.</a:t>
            </a:r>
          </a:p>
          <a:p>
            <a:pPr algn="l">
              <a:buFont typeface="Arial" panose="020B0604020202020204" pitchFamily="34" charset="0"/>
              <a:buChar char="•"/>
            </a:pPr>
            <a:r>
              <a:rPr lang="en-GB" sz="2000" b="0" i="0" dirty="0">
                <a:solidFill>
                  <a:srgbClr val="000000"/>
                </a:solidFill>
                <a:effectLst/>
              </a:rPr>
              <a:t>A fifth of Welsh parents on low incomes say stress about money affects their relationship with their children.</a:t>
            </a:r>
          </a:p>
          <a:p>
            <a:pPr algn="l">
              <a:buFont typeface="Arial" panose="020B0604020202020204" pitchFamily="34" charset="0"/>
              <a:buChar char="•"/>
            </a:pPr>
            <a:r>
              <a:rPr lang="en-GB" sz="2000" b="0" i="0" dirty="0">
                <a:solidFill>
                  <a:srgbClr val="000000"/>
                </a:solidFill>
                <a:effectLst/>
              </a:rPr>
              <a:t>Rising living costs, high unemployment, cuts in public spending and benefit changes are all set to make the position in the years immediately ahead.</a:t>
            </a:r>
          </a:p>
          <a:p>
            <a:pPr marL="0" indent="0">
              <a:buNone/>
              <a:defRPr/>
            </a:pPr>
            <a:endParaRPr lang="en-GB" sz="2000" noProof="1"/>
          </a:p>
          <a:p>
            <a:pPr marL="0" indent="0" algn="just">
              <a:buNone/>
              <a:defRPr/>
            </a:pPr>
            <a:endParaRPr lang="en-GB" altLang="en-US"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17ADB0-C8BD-4569-B779-D6CD07FA1F3A}"/>
              </a:ext>
            </a:extLst>
          </p:cNvPr>
          <p:cNvSpPr>
            <a:spLocks noGrp="1"/>
          </p:cNvSpPr>
          <p:nvPr>
            <p:ph type="title"/>
          </p:nvPr>
        </p:nvSpPr>
        <p:spPr/>
        <p:txBody>
          <a:bodyPr/>
          <a:lstStyle/>
          <a:p>
            <a:r>
              <a:rPr lang="en-GB" dirty="0"/>
              <a:t>Child abuse and Looked after young people</a:t>
            </a:r>
          </a:p>
        </p:txBody>
      </p:sp>
      <p:graphicFrame>
        <p:nvGraphicFramePr>
          <p:cNvPr id="4" name="Content Placeholder 3">
            <a:extLst>
              <a:ext uri="{FF2B5EF4-FFF2-40B4-BE49-F238E27FC236}">
                <a16:creationId xmlns:a16="http://schemas.microsoft.com/office/drawing/2014/main" id="{B1DCE52E-DED6-4356-AE74-BB1285AE675C}"/>
              </a:ext>
            </a:extLst>
          </p:cNvPr>
          <p:cNvGraphicFramePr>
            <a:graphicFrameLocks noGrp="1"/>
          </p:cNvGraphicFramePr>
          <p:nvPr>
            <p:ph idx="1"/>
          </p:nvPr>
        </p:nvGraphicFramePr>
        <p:xfrm>
          <a:off x="257175" y="1905001"/>
          <a:ext cx="11725278" cy="4143374"/>
        </p:xfrm>
        <a:graphic>
          <a:graphicData uri="http://schemas.openxmlformats.org/drawingml/2006/table">
            <a:tbl>
              <a:tblPr/>
              <a:tblGrid>
                <a:gridCol w="3723443">
                  <a:extLst>
                    <a:ext uri="{9D8B030D-6E8A-4147-A177-3AD203B41FA5}">
                      <a16:colId xmlns:a16="http://schemas.microsoft.com/office/drawing/2014/main" val="2033604523"/>
                    </a:ext>
                  </a:extLst>
                </a:gridCol>
                <a:gridCol w="732465">
                  <a:extLst>
                    <a:ext uri="{9D8B030D-6E8A-4147-A177-3AD203B41FA5}">
                      <a16:colId xmlns:a16="http://schemas.microsoft.com/office/drawing/2014/main" val="135137655"/>
                    </a:ext>
                  </a:extLst>
                </a:gridCol>
                <a:gridCol w="732465">
                  <a:extLst>
                    <a:ext uri="{9D8B030D-6E8A-4147-A177-3AD203B41FA5}">
                      <a16:colId xmlns:a16="http://schemas.microsoft.com/office/drawing/2014/main" val="3807215748"/>
                    </a:ext>
                  </a:extLst>
                </a:gridCol>
                <a:gridCol w="732465">
                  <a:extLst>
                    <a:ext uri="{9D8B030D-6E8A-4147-A177-3AD203B41FA5}">
                      <a16:colId xmlns:a16="http://schemas.microsoft.com/office/drawing/2014/main" val="4084675695"/>
                    </a:ext>
                  </a:extLst>
                </a:gridCol>
                <a:gridCol w="732465">
                  <a:extLst>
                    <a:ext uri="{9D8B030D-6E8A-4147-A177-3AD203B41FA5}">
                      <a16:colId xmlns:a16="http://schemas.microsoft.com/office/drawing/2014/main" val="1576896063"/>
                    </a:ext>
                  </a:extLst>
                </a:gridCol>
                <a:gridCol w="732465">
                  <a:extLst>
                    <a:ext uri="{9D8B030D-6E8A-4147-A177-3AD203B41FA5}">
                      <a16:colId xmlns:a16="http://schemas.microsoft.com/office/drawing/2014/main" val="448782387"/>
                    </a:ext>
                  </a:extLst>
                </a:gridCol>
                <a:gridCol w="732465">
                  <a:extLst>
                    <a:ext uri="{9D8B030D-6E8A-4147-A177-3AD203B41FA5}">
                      <a16:colId xmlns:a16="http://schemas.microsoft.com/office/drawing/2014/main" val="1769446030"/>
                    </a:ext>
                  </a:extLst>
                </a:gridCol>
                <a:gridCol w="732465">
                  <a:extLst>
                    <a:ext uri="{9D8B030D-6E8A-4147-A177-3AD203B41FA5}">
                      <a16:colId xmlns:a16="http://schemas.microsoft.com/office/drawing/2014/main" val="148318417"/>
                    </a:ext>
                  </a:extLst>
                </a:gridCol>
                <a:gridCol w="732465">
                  <a:extLst>
                    <a:ext uri="{9D8B030D-6E8A-4147-A177-3AD203B41FA5}">
                      <a16:colId xmlns:a16="http://schemas.microsoft.com/office/drawing/2014/main" val="1585257155"/>
                    </a:ext>
                  </a:extLst>
                </a:gridCol>
                <a:gridCol w="732465">
                  <a:extLst>
                    <a:ext uri="{9D8B030D-6E8A-4147-A177-3AD203B41FA5}">
                      <a16:colId xmlns:a16="http://schemas.microsoft.com/office/drawing/2014/main" val="3176039168"/>
                    </a:ext>
                  </a:extLst>
                </a:gridCol>
                <a:gridCol w="732465">
                  <a:extLst>
                    <a:ext uri="{9D8B030D-6E8A-4147-A177-3AD203B41FA5}">
                      <a16:colId xmlns:a16="http://schemas.microsoft.com/office/drawing/2014/main" val="1837798346"/>
                    </a:ext>
                  </a:extLst>
                </a:gridCol>
                <a:gridCol w="677185">
                  <a:extLst>
                    <a:ext uri="{9D8B030D-6E8A-4147-A177-3AD203B41FA5}">
                      <a16:colId xmlns:a16="http://schemas.microsoft.com/office/drawing/2014/main" val="2000226129"/>
                    </a:ext>
                  </a:extLst>
                </a:gridCol>
              </a:tblGrid>
              <a:tr h="299118">
                <a:tc gridSpan="11">
                  <a:txBody>
                    <a:bodyPr/>
                    <a:lstStyle/>
                    <a:p>
                      <a:pPr algn="l" fontAlgn="ctr"/>
                      <a:r>
                        <a:rPr lang="en-GB" sz="900" b="1" i="0" u="none" strike="noStrike" dirty="0">
                          <a:solidFill>
                            <a:srgbClr val="000000"/>
                          </a:solidFill>
                          <a:effectLst/>
                          <a:latin typeface="Arial" panose="020B0604020202020204" pitchFamily="34" charset="0"/>
                        </a:rPr>
                        <a:t>Table 28: Number of children looked after in Wales at 31 March, 2010 to 2019</a:t>
                      </a:r>
                      <a:r>
                        <a:rPr lang="en-GB" sz="900" b="1" i="0" u="none" strike="noStrike" baseline="30000" dirty="0">
                          <a:solidFill>
                            <a:srgbClr val="000000"/>
                          </a:solidFill>
                          <a:effectLst/>
                          <a:latin typeface="Arial" panose="020B0604020202020204" pitchFamily="34" charset="0"/>
                        </a:rPr>
                        <a:t>1,2</a:t>
                      </a:r>
                      <a:endParaRPr lang="en-GB" sz="900" b="1" i="0" u="none" strike="noStrike" dirty="0">
                        <a:solidFill>
                          <a:srgbClr val="000000"/>
                        </a:solidFill>
                        <a:effectLst/>
                        <a:latin typeface="Arial" panose="020B0604020202020204" pitchFamily="34" charset="0"/>
                      </a:endParaRPr>
                    </a:p>
                  </a:txBody>
                  <a:tcPr marL="6194" marR="6194" marT="6194" marB="0" anchor="ctr">
                    <a:lnL>
                      <a:noFill/>
                    </a:lnL>
                    <a:lnR>
                      <a:noFill/>
                    </a:lnR>
                    <a:lnT>
                      <a:noFill/>
                    </a:lnT>
                    <a:lnB>
                      <a:noFill/>
                    </a:lnB>
                    <a:solidFill>
                      <a:srgbClr val="FFFFFF"/>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l" fontAlgn="t"/>
                      <a:r>
                        <a:rPr lang="en-GB" sz="1000" b="0" i="0" u="none" strike="noStrike">
                          <a:solidFill>
                            <a:srgbClr val="000000"/>
                          </a:solidFill>
                          <a:effectLst/>
                          <a:latin typeface="Arial" panose="020B0604020202020204" pitchFamily="34" charset="0"/>
                        </a:rPr>
                        <a:t> </a:t>
                      </a:r>
                    </a:p>
                  </a:txBody>
                  <a:tcPr marL="6194" marR="6194" marT="6194" marB="0">
                    <a:lnL>
                      <a:noFill/>
                    </a:lnL>
                    <a:lnR>
                      <a:noFill/>
                    </a:lnR>
                    <a:lnT>
                      <a:noFill/>
                    </a:lnT>
                    <a:lnB>
                      <a:noFill/>
                    </a:lnB>
                    <a:solidFill>
                      <a:srgbClr val="FFFFFF"/>
                    </a:solidFill>
                  </a:tcPr>
                </a:tc>
                <a:extLst>
                  <a:ext uri="{0D108BD9-81ED-4DB2-BD59-A6C34878D82A}">
                    <a16:rowId xmlns:a16="http://schemas.microsoft.com/office/drawing/2014/main" val="2072960311"/>
                  </a:ext>
                </a:extLst>
              </a:tr>
              <a:tr h="228636">
                <a:tc>
                  <a:txBody>
                    <a:bodyPr/>
                    <a:lstStyle/>
                    <a:p>
                      <a:pPr algn="l" fontAlgn="b"/>
                      <a:endParaRPr lang="en-GB" sz="1000" b="0" i="0" u="none" strike="noStrike" dirty="0">
                        <a:solidFill>
                          <a:srgbClr val="000000"/>
                        </a:solidFill>
                        <a:effectLst/>
                        <a:latin typeface="Arial" panose="020B0604020202020204" pitchFamily="34" charset="0"/>
                      </a:endParaRPr>
                    </a:p>
                  </a:txBody>
                  <a:tcPr marL="6194" marR="6194" marT="6194" marB="0" anchor="b">
                    <a:lnL>
                      <a:noFill/>
                    </a:lnL>
                    <a:lnR>
                      <a:noFill/>
                    </a:lnR>
                    <a:lnT>
                      <a:noFill/>
                    </a:lnT>
                    <a:lnB>
                      <a:noFill/>
                    </a:lnB>
                    <a:solidFill>
                      <a:srgbClr val="FFFFFF"/>
                    </a:solidFill>
                  </a:tcPr>
                </a:tc>
                <a:tc>
                  <a:txBody>
                    <a:bodyPr/>
                    <a:lstStyle/>
                    <a:p>
                      <a:pPr algn="l" fontAlgn="b"/>
                      <a:r>
                        <a:rPr lang="en-GB" sz="1000" b="0" i="0" u="none" strike="noStrike">
                          <a:solidFill>
                            <a:srgbClr val="000000"/>
                          </a:solidFill>
                          <a:effectLst/>
                          <a:latin typeface="Arial" panose="020B0604020202020204" pitchFamily="34" charset="0"/>
                        </a:rPr>
                        <a:t> </a:t>
                      </a:r>
                    </a:p>
                  </a:txBody>
                  <a:tcPr marL="6194" marR="6194" marT="6194" marB="0" anchor="b">
                    <a:lnL>
                      <a:noFill/>
                    </a:lnL>
                    <a:lnR>
                      <a:noFill/>
                    </a:lnR>
                    <a:lnT>
                      <a:noFill/>
                    </a:lnT>
                    <a:lnB>
                      <a:noFill/>
                    </a:lnB>
                    <a:solidFill>
                      <a:srgbClr val="FFFFFF"/>
                    </a:solidFill>
                  </a:tcPr>
                </a:tc>
                <a:tc>
                  <a:txBody>
                    <a:bodyPr/>
                    <a:lstStyle/>
                    <a:p>
                      <a:pPr algn="l" fontAlgn="b"/>
                      <a:r>
                        <a:rPr lang="en-GB" sz="1000" b="0" i="0" u="none" strike="noStrike">
                          <a:solidFill>
                            <a:srgbClr val="000000"/>
                          </a:solidFill>
                          <a:effectLst/>
                          <a:latin typeface="Arial" panose="020B0604020202020204" pitchFamily="34" charset="0"/>
                        </a:rPr>
                        <a:t> </a:t>
                      </a:r>
                    </a:p>
                  </a:txBody>
                  <a:tcPr marL="6194" marR="6194" marT="6194" marB="0" anchor="b">
                    <a:lnL>
                      <a:noFill/>
                    </a:lnL>
                    <a:lnR>
                      <a:noFill/>
                    </a:lnR>
                    <a:lnT>
                      <a:noFill/>
                    </a:lnT>
                    <a:lnB>
                      <a:noFill/>
                    </a:lnB>
                    <a:solidFill>
                      <a:srgbClr val="FFFFFF"/>
                    </a:solidFill>
                  </a:tcPr>
                </a:tc>
                <a:tc>
                  <a:txBody>
                    <a:bodyPr/>
                    <a:lstStyle/>
                    <a:p>
                      <a:pPr algn="l" fontAlgn="b"/>
                      <a:r>
                        <a:rPr lang="en-GB" sz="1000" b="0" i="0" u="none" strike="noStrike">
                          <a:solidFill>
                            <a:srgbClr val="000000"/>
                          </a:solidFill>
                          <a:effectLst/>
                          <a:latin typeface="Arial" panose="020B0604020202020204" pitchFamily="34" charset="0"/>
                        </a:rPr>
                        <a:t> </a:t>
                      </a:r>
                    </a:p>
                  </a:txBody>
                  <a:tcPr marL="6194" marR="6194" marT="6194" marB="0" anchor="b">
                    <a:lnL>
                      <a:noFill/>
                    </a:lnL>
                    <a:lnR>
                      <a:noFill/>
                    </a:lnR>
                    <a:lnT>
                      <a:noFill/>
                    </a:lnT>
                    <a:lnB>
                      <a:noFill/>
                    </a:lnB>
                    <a:solidFill>
                      <a:srgbClr val="FFFFFF"/>
                    </a:solidFill>
                  </a:tcPr>
                </a:tc>
                <a:tc>
                  <a:txBody>
                    <a:bodyPr/>
                    <a:lstStyle/>
                    <a:p>
                      <a:pPr algn="l" fontAlgn="b"/>
                      <a:r>
                        <a:rPr lang="en-GB" sz="1000" b="0" i="0" u="none" strike="noStrike">
                          <a:solidFill>
                            <a:srgbClr val="000000"/>
                          </a:solidFill>
                          <a:effectLst/>
                          <a:latin typeface="Arial" panose="020B0604020202020204" pitchFamily="34" charset="0"/>
                        </a:rPr>
                        <a:t> </a:t>
                      </a:r>
                    </a:p>
                  </a:txBody>
                  <a:tcPr marL="6194" marR="6194" marT="6194" marB="0" anchor="b">
                    <a:lnL>
                      <a:noFill/>
                    </a:lnL>
                    <a:lnR>
                      <a:noFill/>
                    </a:lnR>
                    <a:lnT>
                      <a:noFill/>
                    </a:lnT>
                    <a:lnB>
                      <a:noFill/>
                    </a:lnB>
                    <a:solidFill>
                      <a:srgbClr val="FFFFFF"/>
                    </a:solidFill>
                  </a:tcPr>
                </a:tc>
                <a:tc>
                  <a:txBody>
                    <a:bodyPr/>
                    <a:lstStyle/>
                    <a:p>
                      <a:pPr algn="l" fontAlgn="b"/>
                      <a:r>
                        <a:rPr lang="en-GB" sz="1000" b="0" i="0" u="none" strike="noStrike">
                          <a:solidFill>
                            <a:srgbClr val="000000"/>
                          </a:solidFill>
                          <a:effectLst/>
                          <a:latin typeface="Arial" panose="020B0604020202020204" pitchFamily="34" charset="0"/>
                        </a:rPr>
                        <a:t> </a:t>
                      </a:r>
                    </a:p>
                  </a:txBody>
                  <a:tcPr marL="6194" marR="6194" marT="6194" marB="0" anchor="b">
                    <a:lnL>
                      <a:noFill/>
                    </a:lnL>
                    <a:lnR>
                      <a:noFill/>
                    </a:lnR>
                    <a:lnT>
                      <a:noFill/>
                    </a:lnT>
                    <a:lnB>
                      <a:noFill/>
                    </a:lnB>
                    <a:solidFill>
                      <a:srgbClr val="FFFFFF"/>
                    </a:solidFill>
                  </a:tcPr>
                </a:tc>
                <a:tc>
                  <a:txBody>
                    <a:bodyPr/>
                    <a:lstStyle/>
                    <a:p>
                      <a:pPr algn="l" fontAlgn="b"/>
                      <a:r>
                        <a:rPr lang="en-GB" sz="1000" b="0" i="0" u="none" strike="noStrike">
                          <a:solidFill>
                            <a:srgbClr val="000000"/>
                          </a:solidFill>
                          <a:effectLst/>
                          <a:latin typeface="Arial" panose="020B0604020202020204" pitchFamily="34" charset="0"/>
                        </a:rPr>
                        <a:t> </a:t>
                      </a:r>
                    </a:p>
                  </a:txBody>
                  <a:tcPr marL="6194" marR="6194" marT="6194" marB="0" anchor="b">
                    <a:lnL>
                      <a:noFill/>
                    </a:lnL>
                    <a:lnR>
                      <a:noFill/>
                    </a:lnR>
                    <a:lnT>
                      <a:noFill/>
                    </a:lnT>
                    <a:lnB>
                      <a:noFill/>
                    </a:lnB>
                    <a:solidFill>
                      <a:srgbClr val="FFFFFF"/>
                    </a:solidFill>
                  </a:tcPr>
                </a:tc>
                <a:tc>
                  <a:txBody>
                    <a:bodyPr/>
                    <a:lstStyle/>
                    <a:p>
                      <a:pPr algn="l" fontAlgn="b"/>
                      <a:r>
                        <a:rPr lang="en-GB" sz="1000" b="0" i="0" u="none" strike="noStrike">
                          <a:solidFill>
                            <a:srgbClr val="000000"/>
                          </a:solidFill>
                          <a:effectLst/>
                          <a:latin typeface="Arial" panose="020B0604020202020204" pitchFamily="34" charset="0"/>
                        </a:rPr>
                        <a:t> </a:t>
                      </a:r>
                    </a:p>
                  </a:txBody>
                  <a:tcPr marL="6194" marR="6194" marT="6194" marB="0" anchor="b">
                    <a:lnL>
                      <a:noFill/>
                    </a:lnL>
                    <a:lnR>
                      <a:noFill/>
                    </a:lnR>
                    <a:lnT>
                      <a:noFill/>
                    </a:lnT>
                    <a:lnB>
                      <a:noFill/>
                    </a:lnB>
                    <a:solidFill>
                      <a:srgbClr val="FFFFFF"/>
                    </a:solidFill>
                  </a:tcPr>
                </a:tc>
                <a:tc>
                  <a:txBody>
                    <a:bodyPr/>
                    <a:lstStyle/>
                    <a:p>
                      <a:pPr algn="l" fontAlgn="b"/>
                      <a:r>
                        <a:rPr lang="en-GB" sz="1000" b="0" i="0" u="none" strike="noStrike">
                          <a:solidFill>
                            <a:srgbClr val="000000"/>
                          </a:solidFill>
                          <a:effectLst/>
                          <a:latin typeface="Arial" panose="020B0604020202020204" pitchFamily="34" charset="0"/>
                        </a:rPr>
                        <a:t> </a:t>
                      </a:r>
                    </a:p>
                  </a:txBody>
                  <a:tcPr marL="6194" marR="6194" marT="6194" marB="0" anchor="b">
                    <a:lnL>
                      <a:noFill/>
                    </a:lnL>
                    <a:lnR>
                      <a:noFill/>
                    </a:lnR>
                    <a:lnT>
                      <a:noFill/>
                    </a:lnT>
                    <a:lnB>
                      <a:noFill/>
                    </a:lnB>
                    <a:solidFill>
                      <a:srgbClr val="FFFFFF"/>
                    </a:solidFill>
                  </a:tcPr>
                </a:tc>
                <a:tc>
                  <a:txBody>
                    <a:bodyPr/>
                    <a:lstStyle/>
                    <a:p>
                      <a:pPr algn="l" fontAlgn="b"/>
                      <a:r>
                        <a:rPr lang="en-GB" sz="1000" b="0" i="0" u="none" strike="noStrike">
                          <a:solidFill>
                            <a:srgbClr val="000000"/>
                          </a:solidFill>
                          <a:effectLst/>
                          <a:latin typeface="Arial" panose="020B0604020202020204" pitchFamily="34" charset="0"/>
                        </a:rPr>
                        <a:t> </a:t>
                      </a:r>
                    </a:p>
                  </a:txBody>
                  <a:tcPr marL="6194" marR="6194" marT="6194" marB="0" anchor="b">
                    <a:lnL>
                      <a:noFill/>
                    </a:lnL>
                    <a:lnR>
                      <a:noFill/>
                    </a:lnR>
                    <a:lnT>
                      <a:noFill/>
                    </a:lnT>
                    <a:lnB>
                      <a:noFill/>
                    </a:lnB>
                    <a:solidFill>
                      <a:srgbClr val="FFFFFF"/>
                    </a:solidFill>
                  </a:tcPr>
                </a:tc>
                <a:tc>
                  <a:txBody>
                    <a:bodyPr/>
                    <a:lstStyle/>
                    <a:p>
                      <a:pPr algn="l" fontAlgn="b"/>
                      <a:r>
                        <a:rPr lang="en-GB" sz="1000" b="0" i="0" u="none" strike="noStrike">
                          <a:solidFill>
                            <a:srgbClr val="000000"/>
                          </a:solidFill>
                          <a:effectLst/>
                          <a:latin typeface="Arial" panose="020B0604020202020204" pitchFamily="34" charset="0"/>
                        </a:rPr>
                        <a:t> </a:t>
                      </a:r>
                    </a:p>
                  </a:txBody>
                  <a:tcPr marL="6194" marR="6194" marT="6194" marB="0" anchor="b">
                    <a:lnL>
                      <a:noFill/>
                    </a:lnL>
                    <a:lnR>
                      <a:noFill/>
                    </a:lnR>
                    <a:lnT>
                      <a:noFill/>
                    </a:lnT>
                    <a:lnB>
                      <a:noFill/>
                    </a:lnB>
                    <a:solidFill>
                      <a:srgbClr val="FFFFFF"/>
                    </a:solidFill>
                  </a:tcPr>
                </a:tc>
                <a:tc>
                  <a:txBody>
                    <a:bodyPr/>
                    <a:lstStyle/>
                    <a:p>
                      <a:pPr algn="l" fontAlgn="b"/>
                      <a:r>
                        <a:rPr lang="en-GB" sz="1000" b="0" i="0" u="none" strike="noStrike">
                          <a:solidFill>
                            <a:srgbClr val="000000"/>
                          </a:solidFill>
                          <a:effectLst/>
                          <a:latin typeface="Arial" panose="020B0604020202020204" pitchFamily="34" charset="0"/>
                        </a:rPr>
                        <a:t> </a:t>
                      </a:r>
                    </a:p>
                  </a:txBody>
                  <a:tcPr marL="6194" marR="6194" marT="6194" marB="0" anchor="b">
                    <a:lnL>
                      <a:noFill/>
                    </a:lnL>
                    <a:lnR>
                      <a:noFill/>
                    </a:lnR>
                    <a:lnT>
                      <a:noFill/>
                    </a:lnT>
                    <a:lnB>
                      <a:noFill/>
                    </a:lnB>
                    <a:solidFill>
                      <a:srgbClr val="FFFFFF"/>
                    </a:solidFill>
                  </a:tcPr>
                </a:tc>
                <a:extLst>
                  <a:ext uri="{0D108BD9-81ED-4DB2-BD59-A6C34878D82A}">
                    <a16:rowId xmlns:a16="http://schemas.microsoft.com/office/drawing/2014/main" val="3439604962"/>
                  </a:ext>
                </a:extLst>
              </a:tr>
              <a:tr h="232151">
                <a:tc>
                  <a:txBody>
                    <a:bodyPr/>
                    <a:lstStyle/>
                    <a:p>
                      <a:pPr algn="l" fontAlgn="b"/>
                      <a:r>
                        <a:rPr lang="en-GB" sz="900" b="1" i="0" u="none" strike="noStrike">
                          <a:solidFill>
                            <a:srgbClr val="000000"/>
                          </a:solidFill>
                          <a:effectLst/>
                          <a:latin typeface="Arial" panose="020B0604020202020204" pitchFamily="34" charset="0"/>
                        </a:rPr>
                        <a:t>Wales</a:t>
                      </a:r>
                    </a:p>
                  </a:txBody>
                  <a:tcPr marL="6194" marR="6194" marT="6194" marB="0" anchor="b">
                    <a:lnL>
                      <a:noFill/>
                    </a:lnL>
                    <a:lnR>
                      <a:noFill/>
                    </a:lnR>
                    <a:lnT>
                      <a:noFill/>
                    </a:lnT>
                    <a:lnB w="6350" cap="flat" cmpd="sng" algn="ctr">
                      <a:solidFill>
                        <a:srgbClr val="000000"/>
                      </a:solidFill>
                      <a:prstDash val="solid"/>
                      <a:round/>
                      <a:headEnd type="none" w="med" len="med"/>
                      <a:tailEnd type="none" w="med" len="med"/>
                    </a:lnB>
                    <a:solidFill>
                      <a:srgbClr val="FFFFFF"/>
                    </a:solidFill>
                  </a:tcPr>
                </a:tc>
                <a:tc>
                  <a:txBody>
                    <a:bodyPr/>
                    <a:lstStyle/>
                    <a:p>
                      <a:pPr algn="r" fontAlgn="b"/>
                      <a:r>
                        <a:rPr lang="en-GB" sz="900" b="0" i="0" u="none" strike="noStrike">
                          <a:solidFill>
                            <a:srgbClr val="000000"/>
                          </a:solidFill>
                          <a:effectLst/>
                          <a:latin typeface="Arial" panose="020B0604020202020204" pitchFamily="34" charset="0"/>
                        </a:rPr>
                        <a:t> </a:t>
                      </a:r>
                    </a:p>
                  </a:txBody>
                  <a:tcPr marL="6194" marR="6194" marT="6194" marB="0" anchor="b">
                    <a:lnL>
                      <a:noFill/>
                    </a:lnL>
                    <a:lnR>
                      <a:noFill/>
                    </a:lnR>
                    <a:lnT>
                      <a:noFill/>
                    </a:lnT>
                    <a:lnB w="6350" cap="flat" cmpd="sng" algn="ctr">
                      <a:solidFill>
                        <a:srgbClr val="000000"/>
                      </a:solidFill>
                      <a:prstDash val="solid"/>
                      <a:round/>
                      <a:headEnd type="none" w="med" len="med"/>
                      <a:tailEnd type="none" w="med" len="med"/>
                    </a:lnB>
                    <a:solidFill>
                      <a:srgbClr val="FFFFFF"/>
                    </a:solidFill>
                  </a:tcPr>
                </a:tc>
                <a:tc>
                  <a:txBody>
                    <a:bodyPr/>
                    <a:lstStyle/>
                    <a:p>
                      <a:pPr algn="r" fontAlgn="b"/>
                      <a:r>
                        <a:rPr lang="en-GB" sz="900" b="0" i="0" u="none" strike="noStrike">
                          <a:solidFill>
                            <a:srgbClr val="000000"/>
                          </a:solidFill>
                          <a:effectLst/>
                          <a:latin typeface="Arial" panose="020B0604020202020204" pitchFamily="34" charset="0"/>
                        </a:rPr>
                        <a:t> </a:t>
                      </a:r>
                    </a:p>
                  </a:txBody>
                  <a:tcPr marL="6194" marR="6194" marT="6194" marB="0" anchor="b">
                    <a:lnL>
                      <a:noFill/>
                    </a:lnL>
                    <a:lnR>
                      <a:noFill/>
                    </a:lnR>
                    <a:lnT>
                      <a:noFill/>
                    </a:lnT>
                    <a:lnB w="6350" cap="flat" cmpd="sng" algn="ctr">
                      <a:solidFill>
                        <a:srgbClr val="000000"/>
                      </a:solidFill>
                      <a:prstDash val="solid"/>
                      <a:round/>
                      <a:headEnd type="none" w="med" len="med"/>
                      <a:tailEnd type="none" w="med" len="med"/>
                    </a:lnB>
                    <a:solidFill>
                      <a:srgbClr val="FFFFFF"/>
                    </a:solidFill>
                  </a:tcPr>
                </a:tc>
                <a:tc>
                  <a:txBody>
                    <a:bodyPr/>
                    <a:lstStyle/>
                    <a:p>
                      <a:pPr algn="r" fontAlgn="b"/>
                      <a:r>
                        <a:rPr lang="en-GB" sz="900" b="0" i="0" u="none" strike="noStrike">
                          <a:solidFill>
                            <a:srgbClr val="000000"/>
                          </a:solidFill>
                          <a:effectLst/>
                          <a:latin typeface="Arial" panose="020B0604020202020204" pitchFamily="34" charset="0"/>
                        </a:rPr>
                        <a:t> </a:t>
                      </a:r>
                    </a:p>
                  </a:txBody>
                  <a:tcPr marL="6194" marR="6194" marT="6194" marB="0" anchor="b">
                    <a:lnL>
                      <a:noFill/>
                    </a:lnL>
                    <a:lnR>
                      <a:noFill/>
                    </a:lnR>
                    <a:lnT>
                      <a:noFill/>
                    </a:lnT>
                    <a:lnB w="6350" cap="flat" cmpd="sng" algn="ctr">
                      <a:solidFill>
                        <a:srgbClr val="000000"/>
                      </a:solidFill>
                      <a:prstDash val="solid"/>
                      <a:round/>
                      <a:headEnd type="none" w="med" len="med"/>
                      <a:tailEnd type="none" w="med" len="med"/>
                    </a:lnB>
                    <a:solidFill>
                      <a:srgbClr val="FFFFFF"/>
                    </a:solidFill>
                  </a:tcPr>
                </a:tc>
                <a:tc>
                  <a:txBody>
                    <a:bodyPr/>
                    <a:lstStyle/>
                    <a:p>
                      <a:pPr algn="r" fontAlgn="b"/>
                      <a:r>
                        <a:rPr lang="en-GB" sz="900" b="0" i="0" u="none" strike="noStrike">
                          <a:solidFill>
                            <a:srgbClr val="000000"/>
                          </a:solidFill>
                          <a:effectLst/>
                          <a:latin typeface="Arial" panose="020B0604020202020204" pitchFamily="34" charset="0"/>
                        </a:rPr>
                        <a:t> </a:t>
                      </a:r>
                    </a:p>
                  </a:txBody>
                  <a:tcPr marL="6194" marR="6194" marT="6194" marB="0" anchor="b">
                    <a:lnL>
                      <a:noFill/>
                    </a:lnL>
                    <a:lnR>
                      <a:noFill/>
                    </a:lnR>
                    <a:lnT>
                      <a:noFill/>
                    </a:lnT>
                    <a:lnB w="6350" cap="flat" cmpd="sng" algn="ctr">
                      <a:solidFill>
                        <a:srgbClr val="000000"/>
                      </a:solidFill>
                      <a:prstDash val="solid"/>
                      <a:round/>
                      <a:headEnd type="none" w="med" len="med"/>
                      <a:tailEnd type="none" w="med" len="med"/>
                    </a:lnB>
                    <a:solidFill>
                      <a:srgbClr val="FFFFFF"/>
                    </a:solidFill>
                  </a:tcPr>
                </a:tc>
                <a:tc>
                  <a:txBody>
                    <a:bodyPr/>
                    <a:lstStyle/>
                    <a:p>
                      <a:pPr algn="r" fontAlgn="b"/>
                      <a:r>
                        <a:rPr lang="en-GB" sz="900" b="0" i="0" u="none" strike="noStrike">
                          <a:solidFill>
                            <a:srgbClr val="000000"/>
                          </a:solidFill>
                          <a:effectLst/>
                          <a:latin typeface="Arial" panose="020B0604020202020204" pitchFamily="34" charset="0"/>
                        </a:rPr>
                        <a:t> </a:t>
                      </a:r>
                    </a:p>
                  </a:txBody>
                  <a:tcPr marL="6194" marR="6194" marT="6194" marB="0" anchor="b">
                    <a:lnL>
                      <a:noFill/>
                    </a:lnL>
                    <a:lnR>
                      <a:noFill/>
                    </a:lnR>
                    <a:lnT>
                      <a:noFill/>
                    </a:lnT>
                    <a:lnB w="6350" cap="flat" cmpd="sng" algn="ctr">
                      <a:solidFill>
                        <a:srgbClr val="000000"/>
                      </a:solidFill>
                      <a:prstDash val="solid"/>
                      <a:round/>
                      <a:headEnd type="none" w="med" len="med"/>
                      <a:tailEnd type="none" w="med" len="med"/>
                    </a:lnB>
                    <a:solidFill>
                      <a:srgbClr val="FFFFFF"/>
                    </a:solidFill>
                  </a:tcPr>
                </a:tc>
                <a:tc>
                  <a:txBody>
                    <a:bodyPr/>
                    <a:lstStyle/>
                    <a:p>
                      <a:pPr algn="r" fontAlgn="b"/>
                      <a:r>
                        <a:rPr lang="en-GB" sz="900" b="0" i="0" u="none" strike="noStrike">
                          <a:solidFill>
                            <a:srgbClr val="000000"/>
                          </a:solidFill>
                          <a:effectLst/>
                          <a:latin typeface="Arial" panose="020B0604020202020204" pitchFamily="34" charset="0"/>
                        </a:rPr>
                        <a:t> </a:t>
                      </a:r>
                    </a:p>
                  </a:txBody>
                  <a:tcPr marL="6194" marR="6194" marT="6194" marB="0" anchor="b">
                    <a:lnL>
                      <a:noFill/>
                    </a:lnL>
                    <a:lnR>
                      <a:noFill/>
                    </a:lnR>
                    <a:lnT>
                      <a:noFill/>
                    </a:lnT>
                    <a:lnB w="6350" cap="flat" cmpd="sng" algn="ctr">
                      <a:solidFill>
                        <a:srgbClr val="000000"/>
                      </a:solidFill>
                      <a:prstDash val="solid"/>
                      <a:round/>
                      <a:headEnd type="none" w="med" len="med"/>
                      <a:tailEnd type="none" w="med" len="med"/>
                    </a:lnB>
                    <a:solidFill>
                      <a:srgbClr val="FFFFFF"/>
                    </a:solidFill>
                  </a:tcPr>
                </a:tc>
                <a:tc>
                  <a:txBody>
                    <a:bodyPr/>
                    <a:lstStyle/>
                    <a:p>
                      <a:pPr algn="r" fontAlgn="b"/>
                      <a:r>
                        <a:rPr lang="en-GB" sz="900" b="0" i="0" u="none" strike="noStrike">
                          <a:solidFill>
                            <a:srgbClr val="000000"/>
                          </a:solidFill>
                          <a:effectLst/>
                          <a:latin typeface="Arial" panose="020B0604020202020204" pitchFamily="34" charset="0"/>
                        </a:rPr>
                        <a:t> </a:t>
                      </a:r>
                    </a:p>
                  </a:txBody>
                  <a:tcPr marL="6194" marR="6194" marT="6194" marB="0" anchor="b">
                    <a:lnL>
                      <a:noFill/>
                    </a:lnL>
                    <a:lnR>
                      <a:noFill/>
                    </a:lnR>
                    <a:lnT>
                      <a:noFill/>
                    </a:lnT>
                    <a:lnB w="6350" cap="flat" cmpd="sng" algn="ctr">
                      <a:solidFill>
                        <a:srgbClr val="000000"/>
                      </a:solidFill>
                      <a:prstDash val="solid"/>
                      <a:round/>
                      <a:headEnd type="none" w="med" len="med"/>
                      <a:tailEnd type="none" w="med" len="med"/>
                    </a:lnB>
                    <a:solidFill>
                      <a:srgbClr val="FFFFFF"/>
                    </a:solidFill>
                  </a:tcPr>
                </a:tc>
                <a:tc>
                  <a:txBody>
                    <a:bodyPr/>
                    <a:lstStyle/>
                    <a:p>
                      <a:pPr algn="r" fontAlgn="b"/>
                      <a:r>
                        <a:rPr lang="en-GB" sz="900" b="0" i="0" u="none" strike="noStrike">
                          <a:solidFill>
                            <a:srgbClr val="000000"/>
                          </a:solidFill>
                          <a:effectLst/>
                          <a:latin typeface="Arial" panose="020B0604020202020204" pitchFamily="34" charset="0"/>
                        </a:rPr>
                        <a:t> </a:t>
                      </a:r>
                    </a:p>
                  </a:txBody>
                  <a:tcPr marL="6194" marR="6194" marT="6194" marB="0" anchor="b">
                    <a:lnL>
                      <a:noFill/>
                    </a:lnL>
                    <a:lnR>
                      <a:noFill/>
                    </a:lnR>
                    <a:lnT>
                      <a:noFill/>
                    </a:lnT>
                    <a:lnB w="6350" cap="flat" cmpd="sng" algn="ctr">
                      <a:solidFill>
                        <a:srgbClr val="000000"/>
                      </a:solidFill>
                      <a:prstDash val="solid"/>
                      <a:round/>
                      <a:headEnd type="none" w="med" len="med"/>
                      <a:tailEnd type="none" w="med" len="med"/>
                    </a:lnB>
                    <a:solidFill>
                      <a:srgbClr val="FFFFFF"/>
                    </a:solidFill>
                  </a:tcPr>
                </a:tc>
                <a:tc>
                  <a:txBody>
                    <a:bodyPr/>
                    <a:lstStyle/>
                    <a:p>
                      <a:pPr algn="r" fontAlgn="b"/>
                      <a:r>
                        <a:rPr lang="en-GB" sz="900" b="0" i="0" u="none" strike="noStrike">
                          <a:solidFill>
                            <a:srgbClr val="000000"/>
                          </a:solidFill>
                          <a:effectLst/>
                          <a:latin typeface="Arial" panose="020B0604020202020204" pitchFamily="34" charset="0"/>
                        </a:rPr>
                        <a:t> </a:t>
                      </a:r>
                    </a:p>
                  </a:txBody>
                  <a:tcPr marL="6194" marR="6194" marT="6194" marB="0" anchor="b">
                    <a:lnL>
                      <a:noFill/>
                    </a:lnL>
                    <a:lnR>
                      <a:noFill/>
                    </a:lnR>
                    <a:lnT>
                      <a:noFill/>
                    </a:lnT>
                    <a:lnB w="6350" cap="flat" cmpd="sng" algn="ctr">
                      <a:solidFill>
                        <a:srgbClr val="000000"/>
                      </a:solidFill>
                      <a:prstDash val="solid"/>
                      <a:round/>
                      <a:headEnd type="none" w="med" len="med"/>
                      <a:tailEnd type="none" w="med" len="med"/>
                    </a:lnB>
                    <a:solidFill>
                      <a:srgbClr val="FFFFFF"/>
                    </a:solidFill>
                  </a:tcPr>
                </a:tc>
                <a:tc>
                  <a:txBody>
                    <a:bodyPr/>
                    <a:lstStyle/>
                    <a:p>
                      <a:pPr algn="l" fontAlgn="b"/>
                      <a:r>
                        <a:rPr lang="en-GB" sz="1000" b="0" i="0" u="none" strike="noStrike">
                          <a:solidFill>
                            <a:srgbClr val="000000"/>
                          </a:solidFill>
                          <a:effectLst/>
                          <a:latin typeface="Calibri" panose="020F0502020204030204" pitchFamily="34" charset="0"/>
                        </a:rPr>
                        <a:t> </a:t>
                      </a:r>
                    </a:p>
                  </a:txBody>
                  <a:tcPr marL="6194" marR="6194" marT="6194" marB="0" anchor="b">
                    <a:lnL>
                      <a:noFill/>
                    </a:lnL>
                    <a:lnR>
                      <a:noFill/>
                    </a:lnR>
                    <a:lnT>
                      <a:noFill/>
                    </a:lnT>
                    <a:lnB w="6350" cap="flat" cmpd="sng" algn="ctr">
                      <a:solidFill>
                        <a:srgbClr val="000000"/>
                      </a:solidFill>
                      <a:prstDash val="solid"/>
                      <a:round/>
                      <a:headEnd type="none" w="med" len="med"/>
                      <a:tailEnd type="none" w="med" len="med"/>
                    </a:lnB>
                    <a:solidFill>
                      <a:srgbClr val="FFFFFF"/>
                    </a:solidFill>
                  </a:tcPr>
                </a:tc>
                <a:tc>
                  <a:txBody>
                    <a:bodyPr/>
                    <a:lstStyle/>
                    <a:p>
                      <a:pPr algn="l" fontAlgn="b"/>
                      <a:r>
                        <a:rPr lang="en-GB" sz="1000" b="0" i="0" u="none" strike="noStrike">
                          <a:solidFill>
                            <a:srgbClr val="000000"/>
                          </a:solidFill>
                          <a:effectLst/>
                          <a:latin typeface="Calibri" panose="020F0502020204030204" pitchFamily="34" charset="0"/>
                        </a:rPr>
                        <a:t> </a:t>
                      </a:r>
                    </a:p>
                  </a:txBody>
                  <a:tcPr marL="6194" marR="6194" marT="6194" marB="0" anchor="b">
                    <a:lnL>
                      <a:noFill/>
                    </a:lnL>
                    <a:lnR>
                      <a:noFill/>
                    </a:lnR>
                    <a:lnT>
                      <a:noFill/>
                    </a:lnT>
                    <a:lnB>
                      <a:noFill/>
                    </a:lnB>
                    <a:solidFill>
                      <a:srgbClr val="FFFFFF"/>
                    </a:solidFill>
                  </a:tcPr>
                </a:tc>
                <a:extLst>
                  <a:ext uri="{0D108BD9-81ED-4DB2-BD59-A6C34878D82A}">
                    <a16:rowId xmlns:a16="http://schemas.microsoft.com/office/drawing/2014/main" val="152118300"/>
                  </a:ext>
                </a:extLst>
              </a:tr>
              <a:tr h="674135">
                <a:tc>
                  <a:txBody>
                    <a:bodyPr/>
                    <a:lstStyle/>
                    <a:p>
                      <a:pPr algn="l" fontAlgn="ctr"/>
                      <a:r>
                        <a:rPr lang="en-GB" sz="900" b="1" i="0" u="none" strike="noStrike">
                          <a:solidFill>
                            <a:srgbClr val="000000"/>
                          </a:solidFill>
                          <a:effectLst/>
                          <a:latin typeface="Arial" panose="020B0604020202020204" pitchFamily="34" charset="0"/>
                        </a:rPr>
                        <a:t> </a:t>
                      </a:r>
                    </a:p>
                  </a:txBody>
                  <a:tcPr marL="6194" marR="6194" marT="6194"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r" fontAlgn="ctr"/>
                      <a:r>
                        <a:rPr lang="en-GB" sz="900" b="0" i="0" u="none" strike="noStrike">
                          <a:solidFill>
                            <a:srgbClr val="000000"/>
                          </a:solidFill>
                          <a:effectLst/>
                          <a:latin typeface="Arial" panose="020B0604020202020204" pitchFamily="34" charset="0"/>
                        </a:rPr>
                        <a:t>2010</a:t>
                      </a:r>
                    </a:p>
                  </a:txBody>
                  <a:tcPr marL="6194" marR="6194" marT="6194"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r" fontAlgn="ctr"/>
                      <a:r>
                        <a:rPr lang="en-GB" sz="900" b="0" i="0" u="none" strike="noStrike" dirty="0">
                          <a:solidFill>
                            <a:srgbClr val="000000"/>
                          </a:solidFill>
                          <a:effectLst/>
                          <a:latin typeface="Arial" panose="020B0604020202020204" pitchFamily="34" charset="0"/>
                        </a:rPr>
                        <a:t>2011</a:t>
                      </a:r>
                    </a:p>
                  </a:txBody>
                  <a:tcPr marL="6194" marR="6194" marT="6194"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r" fontAlgn="ctr"/>
                      <a:r>
                        <a:rPr lang="en-GB" sz="900" b="0" i="0" u="none" strike="noStrike">
                          <a:solidFill>
                            <a:srgbClr val="000000"/>
                          </a:solidFill>
                          <a:effectLst/>
                          <a:latin typeface="Arial" panose="020B0604020202020204" pitchFamily="34" charset="0"/>
                        </a:rPr>
                        <a:t>2012</a:t>
                      </a:r>
                    </a:p>
                  </a:txBody>
                  <a:tcPr marL="6194" marR="6194" marT="6194"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r" fontAlgn="ctr"/>
                      <a:r>
                        <a:rPr lang="en-GB" sz="900" b="0" i="0" u="none" strike="noStrike">
                          <a:solidFill>
                            <a:srgbClr val="000000"/>
                          </a:solidFill>
                          <a:effectLst/>
                          <a:latin typeface="Arial" panose="020B0604020202020204" pitchFamily="34" charset="0"/>
                        </a:rPr>
                        <a:t>2013</a:t>
                      </a:r>
                    </a:p>
                  </a:txBody>
                  <a:tcPr marL="6194" marR="6194" marT="6194"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r" fontAlgn="ctr"/>
                      <a:r>
                        <a:rPr lang="en-GB" sz="900" b="0" i="0" u="none" strike="noStrike">
                          <a:solidFill>
                            <a:srgbClr val="000000"/>
                          </a:solidFill>
                          <a:effectLst/>
                          <a:latin typeface="Arial" panose="020B0604020202020204" pitchFamily="34" charset="0"/>
                        </a:rPr>
                        <a:t>2014</a:t>
                      </a:r>
                    </a:p>
                  </a:txBody>
                  <a:tcPr marL="6194" marR="6194" marT="6194"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r" fontAlgn="ctr"/>
                      <a:r>
                        <a:rPr lang="en-GB" sz="900" b="0" i="0" u="none" strike="noStrike">
                          <a:solidFill>
                            <a:srgbClr val="000000"/>
                          </a:solidFill>
                          <a:effectLst/>
                          <a:latin typeface="Arial" panose="020B0604020202020204" pitchFamily="34" charset="0"/>
                        </a:rPr>
                        <a:t>2015</a:t>
                      </a:r>
                    </a:p>
                  </a:txBody>
                  <a:tcPr marL="6194" marR="6194" marT="6194"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r" fontAlgn="ctr"/>
                      <a:r>
                        <a:rPr lang="en-GB" sz="900" b="0" i="0" u="none" strike="noStrike">
                          <a:solidFill>
                            <a:srgbClr val="000000"/>
                          </a:solidFill>
                          <a:effectLst/>
                          <a:latin typeface="Arial" panose="020B0604020202020204" pitchFamily="34" charset="0"/>
                        </a:rPr>
                        <a:t>2016</a:t>
                      </a:r>
                    </a:p>
                  </a:txBody>
                  <a:tcPr marL="6194" marR="6194" marT="6194"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r" fontAlgn="ctr"/>
                      <a:r>
                        <a:rPr lang="en-GB" sz="900" b="0" i="0" u="none" strike="noStrike">
                          <a:solidFill>
                            <a:srgbClr val="000000"/>
                          </a:solidFill>
                          <a:effectLst/>
                          <a:latin typeface="Arial" panose="020B0604020202020204" pitchFamily="34" charset="0"/>
                        </a:rPr>
                        <a:t>2017</a:t>
                      </a:r>
                    </a:p>
                  </a:txBody>
                  <a:tcPr marL="6194" marR="6194" marT="6194"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r" fontAlgn="ctr"/>
                      <a:r>
                        <a:rPr lang="en-GB" sz="900" b="0" i="0" u="none" strike="noStrike">
                          <a:solidFill>
                            <a:srgbClr val="000000"/>
                          </a:solidFill>
                          <a:effectLst/>
                          <a:latin typeface="Arial" panose="020B0604020202020204" pitchFamily="34" charset="0"/>
                        </a:rPr>
                        <a:t>2018</a:t>
                      </a:r>
                    </a:p>
                  </a:txBody>
                  <a:tcPr marL="6194" marR="6194" marT="6194"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r" fontAlgn="ctr"/>
                      <a:r>
                        <a:rPr lang="en-GB" sz="900" b="0" i="0" u="none" strike="noStrike">
                          <a:solidFill>
                            <a:srgbClr val="000000"/>
                          </a:solidFill>
                          <a:effectLst/>
                          <a:latin typeface="Arial" panose="020B0604020202020204" pitchFamily="34" charset="0"/>
                        </a:rPr>
                        <a:t>2019</a:t>
                      </a:r>
                    </a:p>
                  </a:txBody>
                  <a:tcPr marL="6194" marR="6194" marT="6194" marB="0" anchor="ctr">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b"/>
                      <a:r>
                        <a:rPr lang="en-GB" sz="1000" b="0" i="0" u="none" strike="noStrike">
                          <a:solidFill>
                            <a:srgbClr val="000000"/>
                          </a:solidFill>
                          <a:effectLst/>
                          <a:latin typeface="Calibri" panose="020F0502020204030204" pitchFamily="34" charset="0"/>
                        </a:rPr>
                        <a:t> </a:t>
                      </a:r>
                    </a:p>
                  </a:txBody>
                  <a:tcPr marL="6194" marR="6194" marT="6194" marB="0" anchor="b">
                    <a:lnL>
                      <a:noFill/>
                    </a:lnL>
                    <a:lnR>
                      <a:noFill/>
                    </a:lnR>
                    <a:lnT>
                      <a:noFill/>
                    </a:lnT>
                    <a:lnB>
                      <a:noFill/>
                    </a:lnB>
                    <a:solidFill>
                      <a:srgbClr val="FFFFFF"/>
                    </a:solidFill>
                  </a:tcPr>
                </a:tc>
                <a:extLst>
                  <a:ext uri="{0D108BD9-81ED-4DB2-BD59-A6C34878D82A}">
                    <a16:rowId xmlns:a16="http://schemas.microsoft.com/office/drawing/2014/main" val="330993541"/>
                  </a:ext>
                </a:extLst>
              </a:tr>
              <a:tr h="547343">
                <a:tc>
                  <a:txBody>
                    <a:bodyPr/>
                    <a:lstStyle/>
                    <a:p>
                      <a:pPr algn="l" fontAlgn="b"/>
                      <a:r>
                        <a:rPr lang="en-GB" sz="1100" b="0" i="0" u="none" strike="noStrike">
                          <a:solidFill>
                            <a:srgbClr val="000000"/>
                          </a:solidFill>
                          <a:effectLst/>
                          <a:latin typeface="Calibri" panose="020F0502020204030204" pitchFamily="34" charset="0"/>
                        </a:rPr>
                        <a:t> </a:t>
                      </a:r>
                    </a:p>
                  </a:txBody>
                  <a:tcPr marL="6194" marR="6194" marT="6194" marB="0" anchor="b">
                    <a:lnL>
                      <a:noFill/>
                    </a:lnL>
                    <a:lnR>
                      <a:noFill/>
                    </a:lnR>
                    <a:lnT w="6350" cap="flat" cmpd="sng" algn="ctr">
                      <a:solidFill>
                        <a:srgbClr val="000000"/>
                      </a:solidFill>
                      <a:prstDash val="solid"/>
                      <a:round/>
                      <a:headEnd type="none" w="med" len="med"/>
                      <a:tailEnd type="none" w="med" len="med"/>
                    </a:lnT>
                    <a:lnB>
                      <a:noFill/>
                    </a:lnB>
                    <a:solidFill>
                      <a:srgbClr val="FFFFFF"/>
                    </a:solidFill>
                  </a:tcPr>
                </a:tc>
                <a:tc gridSpan="10">
                  <a:txBody>
                    <a:bodyPr/>
                    <a:lstStyle/>
                    <a:p>
                      <a:pPr algn="ctr" fontAlgn="ctr"/>
                      <a:r>
                        <a:rPr lang="en-GB" sz="900" b="0" i="0" u="none" strike="noStrike" dirty="0">
                          <a:solidFill>
                            <a:srgbClr val="000000"/>
                          </a:solidFill>
                          <a:effectLst/>
                          <a:latin typeface="Arial" panose="020B0604020202020204" pitchFamily="34" charset="0"/>
                        </a:rPr>
                        <a:t>Number</a:t>
                      </a:r>
                      <a:r>
                        <a:rPr lang="en-GB" sz="900" b="0" i="0" u="none" strike="noStrike" baseline="30000" dirty="0">
                          <a:solidFill>
                            <a:srgbClr val="000000"/>
                          </a:solidFill>
                          <a:effectLst/>
                          <a:latin typeface="Arial" panose="020B0604020202020204" pitchFamily="34" charset="0"/>
                        </a:rPr>
                        <a:t>3</a:t>
                      </a:r>
                      <a:endParaRPr lang="en-GB" sz="900" b="0" i="0" u="none" strike="noStrike" dirty="0">
                        <a:solidFill>
                          <a:srgbClr val="000000"/>
                        </a:solidFill>
                        <a:effectLst/>
                        <a:latin typeface="Arial" panose="020B0604020202020204" pitchFamily="34" charset="0"/>
                      </a:endParaRPr>
                    </a:p>
                  </a:txBody>
                  <a:tcPr marL="6194" marR="6194" marT="6194" marB="0" anchor="ctr">
                    <a:lnL>
                      <a:noFill/>
                    </a:lnL>
                    <a:lnR>
                      <a:noFill/>
                    </a:lnR>
                    <a:lnT w="6350" cap="flat" cmpd="sng" algn="ctr">
                      <a:solidFill>
                        <a:srgbClr val="000000"/>
                      </a:solidFill>
                      <a:prstDash val="solid"/>
                      <a:round/>
                      <a:headEnd type="none" w="med" len="med"/>
                      <a:tailEnd type="none" w="med" len="med"/>
                    </a:lnT>
                    <a:lnB>
                      <a:noFill/>
                    </a:lnB>
                    <a:solidFill>
                      <a:srgbClr val="FFFFFF"/>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l" fontAlgn="b"/>
                      <a:r>
                        <a:rPr lang="en-GB" sz="1000" b="0" i="0" u="none" strike="noStrike">
                          <a:solidFill>
                            <a:srgbClr val="000000"/>
                          </a:solidFill>
                          <a:effectLst/>
                          <a:latin typeface="Calibri" panose="020F0502020204030204" pitchFamily="34" charset="0"/>
                        </a:rPr>
                        <a:t> </a:t>
                      </a:r>
                    </a:p>
                  </a:txBody>
                  <a:tcPr marL="6194" marR="6194" marT="6194" marB="0" anchor="b">
                    <a:lnL>
                      <a:noFill/>
                    </a:lnL>
                    <a:lnR>
                      <a:noFill/>
                    </a:lnR>
                    <a:lnT>
                      <a:noFill/>
                    </a:lnT>
                    <a:lnB>
                      <a:noFill/>
                    </a:lnB>
                    <a:solidFill>
                      <a:srgbClr val="FFFFFF"/>
                    </a:solidFill>
                  </a:tcPr>
                </a:tc>
                <a:extLst>
                  <a:ext uri="{0D108BD9-81ED-4DB2-BD59-A6C34878D82A}">
                    <a16:rowId xmlns:a16="http://schemas.microsoft.com/office/drawing/2014/main" val="2800570197"/>
                  </a:ext>
                </a:extLst>
              </a:tr>
              <a:tr h="589308">
                <a:tc>
                  <a:txBody>
                    <a:bodyPr/>
                    <a:lstStyle/>
                    <a:p>
                      <a:pPr algn="l" fontAlgn="ctr"/>
                      <a:r>
                        <a:rPr lang="en-GB" sz="900" b="1" i="0" u="none" strike="noStrike">
                          <a:solidFill>
                            <a:srgbClr val="000000"/>
                          </a:solidFill>
                          <a:effectLst/>
                          <a:latin typeface="Arial" panose="020B0604020202020204" pitchFamily="34" charset="0"/>
                        </a:rPr>
                        <a:t>All children looked after at 31 March</a:t>
                      </a:r>
                    </a:p>
                  </a:txBody>
                  <a:tcPr marL="6194" marR="6194" marT="6194" marB="0" anchor="ctr">
                    <a:lnL>
                      <a:noFill/>
                    </a:lnL>
                    <a:lnR>
                      <a:noFill/>
                    </a:lnR>
                    <a:lnT>
                      <a:noFill/>
                    </a:lnT>
                    <a:lnB>
                      <a:noFill/>
                    </a:lnB>
                    <a:solidFill>
                      <a:srgbClr val="FFFFFF"/>
                    </a:solidFill>
                  </a:tcPr>
                </a:tc>
                <a:tc>
                  <a:txBody>
                    <a:bodyPr/>
                    <a:lstStyle/>
                    <a:p>
                      <a:pPr algn="r" fontAlgn="ctr"/>
                      <a:r>
                        <a:rPr lang="en-GB" sz="900" b="1" i="0" u="none" strike="noStrike">
                          <a:solidFill>
                            <a:srgbClr val="000000"/>
                          </a:solidFill>
                          <a:effectLst/>
                          <a:latin typeface="Arial" panose="020B0604020202020204" pitchFamily="34" charset="0"/>
                        </a:rPr>
                        <a:t>5,160</a:t>
                      </a:r>
                    </a:p>
                  </a:txBody>
                  <a:tcPr marL="6194" marR="6194" marT="6194" marB="0" anchor="ctr">
                    <a:lnL>
                      <a:noFill/>
                    </a:lnL>
                    <a:lnR>
                      <a:noFill/>
                    </a:lnR>
                    <a:lnT>
                      <a:noFill/>
                    </a:lnT>
                    <a:lnB>
                      <a:noFill/>
                    </a:lnB>
                    <a:solidFill>
                      <a:srgbClr val="FFFFFF"/>
                    </a:solidFill>
                  </a:tcPr>
                </a:tc>
                <a:tc>
                  <a:txBody>
                    <a:bodyPr/>
                    <a:lstStyle/>
                    <a:p>
                      <a:pPr algn="r" fontAlgn="ctr"/>
                      <a:r>
                        <a:rPr lang="en-GB" sz="900" b="1" i="0" u="none" strike="noStrike">
                          <a:solidFill>
                            <a:srgbClr val="000000"/>
                          </a:solidFill>
                          <a:effectLst/>
                          <a:latin typeface="Arial" panose="020B0604020202020204" pitchFamily="34" charset="0"/>
                        </a:rPr>
                        <a:t>5,410</a:t>
                      </a:r>
                    </a:p>
                  </a:txBody>
                  <a:tcPr marL="6194" marR="6194" marT="6194" marB="0" anchor="ctr">
                    <a:lnL>
                      <a:noFill/>
                    </a:lnL>
                    <a:lnR>
                      <a:noFill/>
                    </a:lnR>
                    <a:lnT>
                      <a:noFill/>
                    </a:lnT>
                    <a:lnB>
                      <a:noFill/>
                    </a:lnB>
                    <a:solidFill>
                      <a:srgbClr val="FFFFFF"/>
                    </a:solidFill>
                  </a:tcPr>
                </a:tc>
                <a:tc>
                  <a:txBody>
                    <a:bodyPr/>
                    <a:lstStyle/>
                    <a:p>
                      <a:pPr algn="r" fontAlgn="ctr"/>
                      <a:r>
                        <a:rPr lang="en-GB" sz="900" b="1" i="0" u="none" strike="noStrike">
                          <a:solidFill>
                            <a:srgbClr val="000000"/>
                          </a:solidFill>
                          <a:effectLst/>
                          <a:latin typeface="Arial" panose="020B0604020202020204" pitchFamily="34" charset="0"/>
                        </a:rPr>
                        <a:t>5,720</a:t>
                      </a:r>
                    </a:p>
                  </a:txBody>
                  <a:tcPr marL="6194" marR="6194" marT="6194" marB="0" anchor="ctr">
                    <a:lnL>
                      <a:noFill/>
                    </a:lnL>
                    <a:lnR>
                      <a:noFill/>
                    </a:lnR>
                    <a:lnT>
                      <a:noFill/>
                    </a:lnT>
                    <a:lnB>
                      <a:noFill/>
                    </a:lnB>
                    <a:solidFill>
                      <a:srgbClr val="FFFFFF"/>
                    </a:solidFill>
                  </a:tcPr>
                </a:tc>
                <a:tc>
                  <a:txBody>
                    <a:bodyPr/>
                    <a:lstStyle/>
                    <a:p>
                      <a:pPr algn="r" fontAlgn="ctr"/>
                      <a:r>
                        <a:rPr lang="en-GB" sz="900" b="1" i="0" u="none" strike="noStrike">
                          <a:solidFill>
                            <a:srgbClr val="000000"/>
                          </a:solidFill>
                          <a:effectLst/>
                          <a:latin typeface="Arial" panose="020B0604020202020204" pitchFamily="34" charset="0"/>
                        </a:rPr>
                        <a:t>5,765</a:t>
                      </a:r>
                    </a:p>
                  </a:txBody>
                  <a:tcPr marL="6194" marR="6194" marT="6194" marB="0" anchor="ctr">
                    <a:lnL>
                      <a:noFill/>
                    </a:lnL>
                    <a:lnR>
                      <a:noFill/>
                    </a:lnR>
                    <a:lnT>
                      <a:noFill/>
                    </a:lnT>
                    <a:lnB>
                      <a:noFill/>
                    </a:lnB>
                    <a:solidFill>
                      <a:srgbClr val="FFFFFF"/>
                    </a:solidFill>
                  </a:tcPr>
                </a:tc>
                <a:tc>
                  <a:txBody>
                    <a:bodyPr/>
                    <a:lstStyle/>
                    <a:p>
                      <a:pPr algn="r" fontAlgn="ctr"/>
                      <a:r>
                        <a:rPr lang="en-GB" sz="900" b="1" i="0" u="none" strike="noStrike">
                          <a:solidFill>
                            <a:srgbClr val="000000"/>
                          </a:solidFill>
                          <a:effectLst/>
                          <a:latin typeface="Arial" panose="020B0604020202020204" pitchFamily="34" charset="0"/>
                        </a:rPr>
                        <a:t>5,745</a:t>
                      </a:r>
                    </a:p>
                  </a:txBody>
                  <a:tcPr marL="6194" marR="6194" marT="6194" marB="0" anchor="ctr">
                    <a:lnL>
                      <a:noFill/>
                    </a:lnL>
                    <a:lnR>
                      <a:noFill/>
                    </a:lnR>
                    <a:lnT>
                      <a:noFill/>
                    </a:lnT>
                    <a:lnB>
                      <a:noFill/>
                    </a:lnB>
                    <a:solidFill>
                      <a:srgbClr val="FFFFFF"/>
                    </a:solidFill>
                  </a:tcPr>
                </a:tc>
                <a:tc>
                  <a:txBody>
                    <a:bodyPr/>
                    <a:lstStyle/>
                    <a:p>
                      <a:pPr algn="r" fontAlgn="ctr"/>
                      <a:r>
                        <a:rPr lang="en-GB" sz="900" b="1" i="0" u="none" strike="noStrike">
                          <a:solidFill>
                            <a:srgbClr val="000000"/>
                          </a:solidFill>
                          <a:effectLst/>
                          <a:latin typeface="Arial" panose="020B0604020202020204" pitchFamily="34" charset="0"/>
                        </a:rPr>
                        <a:t>5,610</a:t>
                      </a:r>
                    </a:p>
                  </a:txBody>
                  <a:tcPr marL="6194" marR="6194" marT="6194" marB="0" anchor="ctr">
                    <a:lnL>
                      <a:noFill/>
                    </a:lnL>
                    <a:lnR>
                      <a:noFill/>
                    </a:lnR>
                    <a:lnT>
                      <a:noFill/>
                    </a:lnT>
                    <a:lnB>
                      <a:noFill/>
                    </a:lnB>
                    <a:solidFill>
                      <a:srgbClr val="FFFFFF"/>
                    </a:solidFill>
                  </a:tcPr>
                </a:tc>
                <a:tc>
                  <a:txBody>
                    <a:bodyPr/>
                    <a:lstStyle/>
                    <a:p>
                      <a:pPr algn="r" fontAlgn="ctr"/>
                      <a:r>
                        <a:rPr lang="en-GB" sz="900" b="1" i="0" u="none" strike="noStrike">
                          <a:solidFill>
                            <a:srgbClr val="000000"/>
                          </a:solidFill>
                          <a:effectLst/>
                          <a:latin typeface="Arial" panose="020B0604020202020204" pitchFamily="34" charset="0"/>
                        </a:rPr>
                        <a:t>5,660</a:t>
                      </a:r>
                    </a:p>
                  </a:txBody>
                  <a:tcPr marL="6194" marR="6194" marT="6194" marB="0" anchor="ctr">
                    <a:lnL>
                      <a:noFill/>
                    </a:lnL>
                    <a:lnR>
                      <a:noFill/>
                    </a:lnR>
                    <a:lnT>
                      <a:noFill/>
                    </a:lnT>
                    <a:lnB>
                      <a:noFill/>
                    </a:lnB>
                    <a:solidFill>
                      <a:srgbClr val="FFFFFF"/>
                    </a:solidFill>
                  </a:tcPr>
                </a:tc>
                <a:tc>
                  <a:txBody>
                    <a:bodyPr/>
                    <a:lstStyle/>
                    <a:p>
                      <a:pPr algn="r" fontAlgn="ctr"/>
                      <a:r>
                        <a:rPr lang="en-GB" sz="900" b="1" i="0" u="none" strike="noStrike">
                          <a:solidFill>
                            <a:srgbClr val="000000"/>
                          </a:solidFill>
                          <a:effectLst/>
                          <a:latin typeface="Arial" panose="020B0604020202020204" pitchFamily="34" charset="0"/>
                        </a:rPr>
                        <a:t>5,960</a:t>
                      </a:r>
                    </a:p>
                  </a:txBody>
                  <a:tcPr marL="6194" marR="6194" marT="6194" marB="0" anchor="ctr">
                    <a:lnL>
                      <a:noFill/>
                    </a:lnL>
                    <a:lnR>
                      <a:noFill/>
                    </a:lnR>
                    <a:lnT>
                      <a:noFill/>
                    </a:lnT>
                    <a:lnB>
                      <a:noFill/>
                    </a:lnB>
                    <a:solidFill>
                      <a:srgbClr val="FFFFFF"/>
                    </a:solidFill>
                  </a:tcPr>
                </a:tc>
                <a:tc>
                  <a:txBody>
                    <a:bodyPr/>
                    <a:lstStyle/>
                    <a:p>
                      <a:pPr algn="r" fontAlgn="ctr"/>
                      <a:r>
                        <a:rPr lang="en-GB" sz="900" b="1" i="0" u="none" strike="noStrike">
                          <a:solidFill>
                            <a:srgbClr val="000000"/>
                          </a:solidFill>
                          <a:effectLst/>
                          <a:latin typeface="Arial" panose="020B0604020202020204" pitchFamily="34" charset="0"/>
                        </a:rPr>
                        <a:t>6,405</a:t>
                      </a:r>
                    </a:p>
                  </a:txBody>
                  <a:tcPr marL="6194" marR="6194" marT="6194" marB="0" anchor="ctr">
                    <a:lnL>
                      <a:noFill/>
                    </a:lnL>
                    <a:lnR>
                      <a:noFill/>
                    </a:lnR>
                    <a:lnT>
                      <a:noFill/>
                    </a:lnT>
                    <a:lnB>
                      <a:noFill/>
                    </a:lnB>
                    <a:solidFill>
                      <a:srgbClr val="FFFFFF"/>
                    </a:solidFill>
                  </a:tcPr>
                </a:tc>
                <a:tc>
                  <a:txBody>
                    <a:bodyPr/>
                    <a:lstStyle/>
                    <a:p>
                      <a:pPr algn="r" fontAlgn="ctr"/>
                      <a:r>
                        <a:rPr lang="en-GB" sz="900" b="1" i="0" u="none" strike="noStrike">
                          <a:solidFill>
                            <a:srgbClr val="000000"/>
                          </a:solidFill>
                          <a:effectLst/>
                          <a:latin typeface="Arial" panose="020B0604020202020204" pitchFamily="34" charset="0"/>
                        </a:rPr>
                        <a:t>6,845</a:t>
                      </a:r>
                    </a:p>
                  </a:txBody>
                  <a:tcPr marL="6194" marR="6194" marT="6194" marB="0" anchor="ctr">
                    <a:lnL>
                      <a:noFill/>
                    </a:lnL>
                    <a:lnR>
                      <a:noFill/>
                    </a:lnR>
                    <a:lnT>
                      <a:noFill/>
                    </a:lnT>
                    <a:lnB>
                      <a:noFill/>
                    </a:lnB>
                    <a:solidFill>
                      <a:srgbClr val="FFFFFF"/>
                    </a:solidFill>
                  </a:tcPr>
                </a:tc>
                <a:tc>
                  <a:txBody>
                    <a:bodyPr/>
                    <a:lstStyle/>
                    <a:p>
                      <a:pPr algn="l" fontAlgn="ctr"/>
                      <a:r>
                        <a:rPr lang="en-GB" sz="1000" b="0" i="0" u="none" strike="noStrike">
                          <a:solidFill>
                            <a:srgbClr val="000000"/>
                          </a:solidFill>
                          <a:effectLst/>
                          <a:latin typeface="Calibri" panose="020F0502020204030204" pitchFamily="34" charset="0"/>
                        </a:rPr>
                        <a:t> </a:t>
                      </a:r>
                    </a:p>
                  </a:txBody>
                  <a:tcPr marL="6194" marR="6194" marT="6194" marB="0" anchor="ctr">
                    <a:lnL>
                      <a:noFill/>
                    </a:lnL>
                    <a:lnR>
                      <a:noFill/>
                    </a:lnR>
                    <a:lnT>
                      <a:noFill/>
                    </a:lnT>
                    <a:lnB>
                      <a:noFill/>
                    </a:lnB>
                    <a:solidFill>
                      <a:srgbClr val="FFFFFF"/>
                    </a:solidFill>
                  </a:tcPr>
                </a:tc>
                <a:extLst>
                  <a:ext uri="{0D108BD9-81ED-4DB2-BD59-A6C34878D82A}">
                    <a16:rowId xmlns:a16="http://schemas.microsoft.com/office/drawing/2014/main" val="2757109845"/>
                  </a:ext>
                </a:extLst>
              </a:tr>
              <a:tr h="589308">
                <a:tc>
                  <a:txBody>
                    <a:bodyPr/>
                    <a:lstStyle/>
                    <a:p>
                      <a:pPr algn="l" fontAlgn="ctr"/>
                      <a:r>
                        <a:rPr lang="en-GB" sz="900" b="1" i="0" u="none" strike="noStrike" dirty="0">
                          <a:solidFill>
                            <a:srgbClr val="000000"/>
                          </a:solidFill>
                          <a:effectLst/>
                          <a:latin typeface="Arial" panose="020B0604020202020204" pitchFamily="34" charset="0"/>
                        </a:rPr>
                        <a:t>All children looked after at 31 March where current need for care is abuse or neglect</a:t>
                      </a:r>
                    </a:p>
                  </a:txBody>
                  <a:tcPr marL="6194" marR="6194" marT="6194" marB="0" anchor="ctr">
                    <a:lnL>
                      <a:noFill/>
                    </a:lnL>
                    <a:lnR>
                      <a:noFill/>
                    </a:lnR>
                    <a:lnT>
                      <a:noFill/>
                    </a:lnT>
                    <a:lnB w="6350" cap="flat" cmpd="sng" algn="ctr">
                      <a:solidFill>
                        <a:srgbClr val="000000"/>
                      </a:solidFill>
                      <a:prstDash val="solid"/>
                      <a:round/>
                      <a:headEnd type="none" w="med" len="med"/>
                      <a:tailEnd type="none" w="med" len="med"/>
                    </a:lnB>
                    <a:solidFill>
                      <a:srgbClr val="FFFFFF"/>
                    </a:solidFill>
                  </a:tcPr>
                </a:tc>
                <a:tc>
                  <a:txBody>
                    <a:bodyPr/>
                    <a:lstStyle/>
                    <a:p>
                      <a:pPr algn="r" fontAlgn="ctr"/>
                      <a:r>
                        <a:rPr lang="en-GB" sz="900" b="1" i="0" u="none" strike="noStrike">
                          <a:solidFill>
                            <a:srgbClr val="000000"/>
                          </a:solidFill>
                          <a:effectLst/>
                          <a:latin typeface="Arial" panose="020B0604020202020204" pitchFamily="34" charset="0"/>
                        </a:rPr>
                        <a:t>3,550</a:t>
                      </a:r>
                    </a:p>
                  </a:txBody>
                  <a:tcPr marL="6194" marR="6194" marT="6194" marB="0" anchor="ctr">
                    <a:lnL>
                      <a:noFill/>
                    </a:lnL>
                    <a:lnR>
                      <a:noFill/>
                    </a:lnR>
                    <a:lnT>
                      <a:noFill/>
                    </a:lnT>
                    <a:lnB w="6350" cap="flat" cmpd="sng" algn="ctr">
                      <a:solidFill>
                        <a:srgbClr val="000000"/>
                      </a:solidFill>
                      <a:prstDash val="solid"/>
                      <a:round/>
                      <a:headEnd type="none" w="med" len="med"/>
                      <a:tailEnd type="none" w="med" len="med"/>
                    </a:lnB>
                    <a:solidFill>
                      <a:srgbClr val="FFFFFF"/>
                    </a:solidFill>
                  </a:tcPr>
                </a:tc>
                <a:tc>
                  <a:txBody>
                    <a:bodyPr/>
                    <a:lstStyle/>
                    <a:p>
                      <a:pPr algn="r" fontAlgn="ctr"/>
                      <a:r>
                        <a:rPr lang="en-GB" sz="900" b="1" i="0" u="none" strike="noStrike">
                          <a:solidFill>
                            <a:srgbClr val="000000"/>
                          </a:solidFill>
                          <a:effectLst/>
                          <a:latin typeface="Arial" panose="020B0604020202020204" pitchFamily="34" charset="0"/>
                        </a:rPr>
                        <a:t>3,775</a:t>
                      </a:r>
                    </a:p>
                  </a:txBody>
                  <a:tcPr marL="6194" marR="6194" marT="6194" marB="0" anchor="ctr">
                    <a:lnL>
                      <a:noFill/>
                    </a:lnL>
                    <a:lnR>
                      <a:noFill/>
                    </a:lnR>
                    <a:lnT>
                      <a:noFill/>
                    </a:lnT>
                    <a:lnB w="6350" cap="flat" cmpd="sng" algn="ctr">
                      <a:solidFill>
                        <a:srgbClr val="000000"/>
                      </a:solidFill>
                      <a:prstDash val="solid"/>
                      <a:round/>
                      <a:headEnd type="none" w="med" len="med"/>
                      <a:tailEnd type="none" w="med" len="med"/>
                    </a:lnB>
                    <a:solidFill>
                      <a:srgbClr val="FFFFFF"/>
                    </a:solidFill>
                  </a:tcPr>
                </a:tc>
                <a:tc>
                  <a:txBody>
                    <a:bodyPr/>
                    <a:lstStyle/>
                    <a:p>
                      <a:pPr algn="r" fontAlgn="ctr"/>
                      <a:r>
                        <a:rPr lang="en-GB" sz="900" b="1" i="0" u="none" strike="noStrike">
                          <a:solidFill>
                            <a:srgbClr val="000000"/>
                          </a:solidFill>
                          <a:effectLst/>
                          <a:latin typeface="Arial" panose="020B0604020202020204" pitchFamily="34" charset="0"/>
                        </a:rPr>
                        <a:t>4,010</a:t>
                      </a:r>
                    </a:p>
                  </a:txBody>
                  <a:tcPr marL="6194" marR="6194" marT="6194" marB="0" anchor="ctr">
                    <a:lnL>
                      <a:noFill/>
                    </a:lnL>
                    <a:lnR>
                      <a:noFill/>
                    </a:lnR>
                    <a:lnT>
                      <a:noFill/>
                    </a:lnT>
                    <a:lnB w="6350" cap="flat" cmpd="sng" algn="ctr">
                      <a:solidFill>
                        <a:srgbClr val="000000"/>
                      </a:solidFill>
                      <a:prstDash val="solid"/>
                      <a:round/>
                      <a:headEnd type="none" w="med" len="med"/>
                      <a:tailEnd type="none" w="med" len="med"/>
                    </a:lnB>
                    <a:solidFill>
                      <a:srgbClr val="FFFFFF"/>
                    </a:solidFill>
                  </a:tcPr>
                </a:tc>
                <a:tc>
                  <a:txBody>
                    <a:bodyPr/>
                    <a:lstStyle/>
                    <a:p>
                      <a:pPr algn="r" fontAlgn="ctr"/>
                      <a:r>
                        <a:rPr lang="en-GB" sz="900" b="1" i="0" u="none" strike="noStrike">
                          <a:solidFill>
                            <a:srgbClr val="000000"/>
                          </a:solidFill>
                          <a:effectLst/>
                          <a:latin typeface="Arial" panose="020B0604020202020204" pitchFamily="34" charset="0"/>
                        </a:rPr>
                        <a:t>4,075</a:t>
                      </a:r>
                    </a:p>
                  </a:txBody>
                  <a:tcPr marL="6194" marR="6194" marT="6194" marB="0" anchor="ctr">
                    <a:lnL>
                      <a:noFill/>
                    </a:lnL>
                    <a:lnR>
                      <a:noFill/>
                    </a:lnR>
                    <a:lnT>
                      <a:noFill/>
                    </a:lnT>
                    <a:lnB w="6350" cap="flat" cmpd="sng" algn="ctr">
                      <a:solidFill>
                        <a:srgbClr val="000000"/>
                      </a:solidFill>
                      <a:prstDash val="solid"/>
                      <a:round/>
                      <a:headEnd type="none" w="med" len="med"/>
                      <a:tailEnd type="none" w="med" len="med"/>
                    </a:lnB>
                    <a:solidFill>
                      <a:srgbClr val="FFFFFF"/>
                    </a:solidFill>
                  </a:tcPr>
                </a:tc>
                <a:tc>
                  <a:txBody>
                    <a:bodyPr/>
                    <a:lstStyle/>
                    <a:p>
                      <a:pPr algn="r" fontAlgn="ctr"/>
                      <a:r>
                        <a:rPr lang="en-GB" sz="900" b="1" i="0" u="none" strike="noStrike">
                          <a:solidFill>
                            <a:srgbClr val="000000"/>
                          </a:solidFill>
                          <a:effectLst/>
                          <a:latin typeface="Arial" panose="020B0604020202020204" pitchFamily="34" charset="0"/>
                        </a:rPr>
                        <a:t>3,995</a:t>
                      </a:r>
                    </a:p>
                  </a:txBody>
                  <a:tcPr marL="6194" marR="6194" marT="6194" marB="0" anchor="ctr">
                    <a:lnL>
                      <a:noFill/>
                    </a:lnL>
                    <a:lnR>
                      <a:noFill/>
                    </a:lnR>
                    <a:lnT>
                      <a:noFill/>
                    </a:lnT>
                    <a:lnB w="6350" cap="flat" cmpd="sng" algn="ctr">
                      <a:solidFill>
                        <a:srgbClr val="000000"/>
                      </a:solidFill>
                      <a:prstDash val="solid"/>
                      <a:round/>
                      <a:headEnd type="none" w="med" len="med"/>
                      <a:tailEnd type="none" w="med" len="med"/>
                    </a:lnB>
                    <a:solidFill>
                      <a:srgbClr val="FFFFFF"/>
                    </a:solidFill>
                  </a:tcPr>
                </a:tc>
                <a:tc>
                  <a:txBody>
                    <a:bodyPr/>
                    <a:lstStyle/>
                    <a:p>
                      <a:pPr algn="r" fontAlgn="ctr"/>
                      <a:r>
                        <a:rPr lang="en-GB" sz="900" b="1" i="0" u="none" strike="noStrike">
                          <a:solidFill>
                            <a:srgbClr val="000000"/>
                          </a:solidFill>
                          <a:effectLst/>
                          <a:latin typeface="Arial" panose="020B0604020202020204" pitchFamily="34" charset="0"/>
                        </a:rPr>
                        <a:t>3,925</a:t>
                      </a:r>
                    </a:p>
                  </a:txBody>
                  <a:tcPr marL="6194" marR="6194" marT="6194" marB="0" anchor="ctr">
                    <a:lnL>
                      <a:noFill/>
                    </a:lnL>
                    <a:lnR>
                      <a:noFill/>
                    </a:lnR>
                    <a:lnT>
                      <a:noFill/>
                    </a:lnT>
                    <a:lnB w="6350" cap="flat" cmpd="sng" algn="ctr">
                      <a:solidFill>
                        <a:srgbClr val="000000"/>
                      </a:solidFill>
                      <a:prstDash val="solid"/>
                      <a:round/>
                      <a:headEnd type="none" w="med" len="med"/>
                      <a:tailEnd type="none" w="med" len="med"/>
                    </a:lnB>
                    <a:solidFill>
                      <a:srgbClr val="FFFFFF"/>
                    </a:solidFill>
                  </a:tcPr>
                </a:tc>
                <a:tc>
                  <a:txBody>
                    <a:bodyPr/>
                    <a:lstStyle/>
                    <a:p>
                      <a:pPr algn="r" fontAlgn="ctr"/>
                      <a:r>
                        <a:rPr lang="en-GB" sz="900" b="1" i="0" u="none" strike="noStrike">
                          <a:solidFill>
                            <a:srgbClr val="000000"/>
                          </a:solidFill>
                          <a:effectLst/>
                          <a:latin typeface="Arial" panose="020B0604020202020204" pitchFamily="34" charset="0"/>
                        </a:rPr>
                        <a:t>4,010</a:t>
                      </a:r>
                    </a:p>
                  </a:txBody>
                  <a:tcPr marL="6194" marR="6194" marT="6194" marB="0" anchor="ctr">
                    <a:lnL>
                      <a:noFill/>
                    </a:lnL>
                    <a:lnR>
                      <a:noFill/>
                    </a:lnR>
                    <a:lnT>
                      <a:noFill/>
                    </a:lnT>
                    <a:lnB w="6350" cap="flat" cmpd="sng" algn="ctr">
                      <a:solidFill>
                        <a:srgbClr val="000000"/>
                      </a:solidFill>
                      <a:prstDash val="solid"/>
                      <a:round/>
                      <a:headEnd type="none" w="med" len="med"/>
                      <a:tailEnd type="none" w="med" len="med"/>
                    </a:lnB>
                    <a:solidFill>
                      <a:srgbClr val="FFFFFF"/>
                    </a:solidFill>
                  </a:tcPr>
                </a:tc>
                <a:tc>
                  <a:txBody>
                    <a:bodyPr/>
                    <a:lstStyle/>
                    <a:p>
                      <a:pPr algn="r" fontAlgn="ctr"/>
                      <a:r>
                        <a:rPr lang="en-GB" sz="900" b="1" i="0" u="none" strike="noStrike">
                          <a:solidFill>
                            <a:srgbClr val="000000"/>
                          </a:solidFill>
                          <a:effectLst/>
                          <a:latin typeface="Arial" panose="020B0604020202020204" pitchFamily="34" charset="0"/>
                        </a:rPr>
                        <a:t>4,195</a:t>
                      </a:r>
                    </a:p>
                  </a:txBody>
                  <a:tcPr marL="6194" marR="6194" marT="6194" marB="0" anchor="ctr">
                    <a:lnL>
                      <a:noFill/>
                    </a:lnL>
                    <a:lnR>
                      <a:noFill/>
                    </a:lnR>
                    <a:lnT>
                      <a:noFill/>
                    </a:lnT>
                    <a:lnB w="6350" cap="flat" cmpd="sng" algn="ctr">
                      <a:solidFill>
                        <a:srgbClr val="000000"/>
                      </a:solidFill>
                      <a:prstDash val="solid"/>
                      <a:round/>
                      <a:headEnd type="none" w="med" len="med"/>
                      <a:tailEnd type="none" w="med" len="med"/>
                    </a:lnB>
                    <a:solidFill>
                      <a:srgbClr val="FFFFFF"/>
                    </a:solidFill>
                  </a:tcPr>
                </a:tc>
                <a:tc>
                  <a:txBody>
                    <a:bodyPr/>
                    <a:lstStyle/>
                    <a:p>
                      <a:pPr algn="r" fontAlgn="ctr"/>
                      <a:r>
                        <a:rPr lang="en-GB" sz="900" b="1" i="0" u="none" strike="noStrike">
                          <a:solidFill>
                            <a:srgbClr val="000000"/>
                          </a:solidFill>
                          <a:effectLst/>
                          <a:latin typeface="Arial" panose="020B0604020202020204" pitchFamily="34" charset="0"/>
                        </a:rPr>
                        <a:t>4,520</a:t>
                      </a:r>
                    </a:p>
                  </a:txBody>
                  <a:tcPr marL="6194" marR="6194" marT="6194" marB="0" anchor="ctr">
                    <a:lnL>
                      <a:noFill/>
                    </a:lnL>
                    <a:lnR>
                      <a:noFill/>
                    </a:lnR>
                    <a:lnT>
                      <a:noFill/>
                    </a:lnT>
                    <a:lnB w="6350" cap="flat" cmpd="sng" algn="ctr">
                      <a:solidFill>
                        <a:srgbClr val="000000"/>
                      </a:solidFill>
                      <a:prstDash val="solid"/>
                      <a:round/>
                      <a:headEnd type="none" w="med" len="med"/>
                      <a:tailEnd type="none" w="med" len="med"/>
                    </a:lnB>
                    <a:solidFill>
                      <a:srgbClr val="FFFFFF"/>
                    </a:solidFill>
                  </a:tcPr>
                </a:tc>
                <a:tc>
                  <a:txBody>
                    <a:bodyPr/>
                    <a:lstStyle/>
                    <a:p>
                      <a:pPr algn="r" fontAlgn="ctr"/>
                      <a:r>
                        <a:rPr lang="en-GB" sz="900" b="1" i="0" u="none" strike="noStrike">
                          <a:solidFill>
                            <a:srgbClr val="000000"/>
                          </a:solidFill>
                          <a:effectLst/>
                          <a:latin typeface="Arial" panose="020B0604020202020204" pitchFamily="34" charset="0"/>
                        </a:rPr>
                        <a:t>4,810</a:t>
                      </a:r>
                    </a:p>
                  </a:txBody>
                  <a:tcPr marL="6194" marR="6194" marT="6194" marB="0" anchor="ctr">
                    <a:lnL>
                      <a:noFill/>
                    </a:lnL>
                    <a:lnR>
                      <a:noFill/>
                    </a:lnR>
                    <a:lnT>
                      <a:noFill/>
                    </a:lnT>
                    <a:lnB w="6350" cap="flat" cmpd="sng" algn="ctr">
                      <a:solidFill>
                        <a:srgbClr val="000000"/>
                      </a:solidFill>
                      <a:prstDash val="solid"/>
                      <a:round/>
                      <a:headEnd type="none" w="med" len="med"/>
                      <a:tailEnd type="none" w="med" len="med"/>
                    </a:lnB>
                    <a:solidFill>
                      <a:srgbClr val="FFFFFF"/>
                    </a:solidFill>
                  </a:tcPr>
                </a:tc>
                <a:tc>
                  <a:txBody>
                    <a:bodyPr/>
                    <a:lstStyle/>
                    <a:p>
                      <a:pPr algn="l" fontAlgn="ctr"/>
                      <a:r>
                        <a:rPr lang="en-GB" sz="1000" b="0" i="0" u="none" strike="noStrike">
                          <a:solidFill>
                            <a:srgbClr val="000000"/>
                          </a:solidFill>
                          <a:effectLst/>
                          <a:latin typeface="Calibri" panose="020F0502020204030204" pitchFamily="34" charset="0"/>
                        </a:rPr>
                        <a:t> </a:t>
                      </a:r>
                    </a:p>
                  </a:txBody>
                  <a:tcPr marL="6194" marR="6194" marT="6194" marB="0" anchor="ctr">
                    <a:lnL>
                      <a:noFill/>
                    </a:lnL>
                    <a:lnR>
                      <a:noFill/>
                    </a:lnR>
                    <a:lnT>
                      <a:noFill/>
                    </a:lnT>
                    <a:lnB>
                      <a:noFill/>
                    </a:lnB>
                    <a:solidFill>
                      <a:srgbClr val="FFFFFF"/>
                    </a:solidFill>
                  </a:tcPr>
                </a:tc>
                <a:extLst>
                  <a:ext uri="{0D108BD9-81ED-4DB2-BD59-A6C34878D82A}">
                    <a16:rowId xmlns:a16="http://schemas.microsoft.com/office/drawing/2014/main" val="3100003574"/>
                  </a:ext>
                </a:extLst>
              </a:tr>
              <a:tr h="232151">
                <a:tc gridSpan="11">
                  <a:txBody>
                    <a:bodyPr/>
                    <a:lstStyle/>
                    <a:p>
                      <a:pPr algn="l" fontAlgn="ctr"/>
                      <a:r>
                        <a:rPr lang="en-GB" sz="800" b="0" i="0" u="none" strike="noStrike">
                          <a:solidFill>
                            <a:srgbClr val="000000"/>
                          </a:solidFill>
                          <a:effectLst/>
                          <a:latin typeface="Arial" panose="020B0604020202020204" pitchFamily="34" charset="0"/>
                          <a:hlinkClick r:id="rId2"/>
                        </a:rPr>
                        <a:t>Source: Welsh Government - </a:t>
                      </a:r>
                      <a:r>
                        <a:rPr lang="en-GB" sz="800" b="0" i="0" u="sng" strike="noStrike">
                          <a:solidFill>
                            <a:srgbClr val="0000FF"/>
                          </a:solidFill>
                          <a:effectLst/>
                          <a:latin typeface="Arial" panose="020B0604020202020204" pitchFamily="34" charset="0"/>
                          <a:hlinkClick r:id="rId2"/>
                        </a:rPr>
                        <a:t>Children looked after (SSDA903) data collection, Looked after children census</a:t>
                      </a:r>
                      <a:endParaRPr lang="en-GB" sz="800" b="0" i="0" u="none" strike="noStrike">
                        <a:solidFill>
                          <a:srgbClr val="000000"/>
                        </a:solidFill>
                        <a:effectLst/>
                        <a:latin typeface="Arial" panose="020B0604020202020204" pitchFamily="34" charset="0"/>
                      </a:endParaRPr>
                    </a:p>
                  </a:txBody>
                  <a:tcPr marL="6194" marR="6194" marT="6194" marB="0" anchor="ctr">
                    <a:lnL>
                      <a:noFill/>
                    </a:lnL>
                    <a:lnR>
                      <a:noFill/>
                    </a:lnR>
                    <a:lnT w="6350" cap="flat" cmpd="sng" algn="ctr">
                      <a:solidFill>
                        <a:srgbClr val="000000"/>
                      </a:solidFill>
                      <a:prstDash val="solid"/>
                      <a:round/>
                      <a:headEnd type="none" w="med" len="med"/>
                      <a:tailEnd type="none" w="med" len="med"/>
                    </a:lnT>
                    <a:lnB>
                      <a:noFill/>
                    </a:lnB>
                    <a:solidFill>
                      <a:srgbClr val="FFFFFF"/>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l" fontAlgn="b"/>
                      <a:r>
                        <a:rPr lang="en-GB" sz="1000" b="0" i="0" u="none" strike="noStrike">
                          <a:solidFill>
                            <a:srgbClr val="000000"/>
                          </a:solidFill>
                          <a:effectLst/>
                          <a:latin typeface="Calibri" panose="020F0502020204030204" pitchFamily="34" charset="0"/>
                        </a:rPr>
                        <a:t> </a:t>
                      </a:r>
                    </a:p>
                  </a:txBody>
                  <a:tcPr marL="6194" marR="6194" marT="6194" marB="0" anchor="b">
                    <a:lnL>
                      <a:noFill/>
                    </a:lnL>
                    <a:lnR>
                      <a:noFill/>
                    </a:lnR>
                    <a:lnT>
                      <a:noFill/>
                    </a:lnT>
                    <a:lnB>
                      <a:noFill/>
                    </a:lnB>
                    <a:solidFill>
                      <a:srgbClr val="FFFFFF"/>
                    </a:solidFill>
                  </a:tcPr>
                </a:tc>
                <a:extLst>
                  <a:ext uri="{0D108BD9-81ED-4DB2-BD59-A6C34878D82A}">
                    <a16:rowId xmlns:a16="http://schemas.microsoft.com/office/drawing/2014/main" val="1422955807"/>
                  </a:ext>
                </a:extLst>
              </a:tr>
              <a:tr h="250607">
                <a:tc gridSpan="11">
                  <a:txBody>
                    <a:bodyPr/>
                    <a:lstStyle/>
                    <a:p>
                      <a:pPr algn="l" fontAlgn="ctr"/>
                      <a:r>
                        <a:rPr lang="en-GB" sz="800" b="0" i="0" u="none" strike="noStrike">
                          <a:solidFill>
                            <a:srgbClr val="000000"/>
                          </a:solidFill>
                          <a:effectLst/>
                          <a:latin typeface="Arial" panose="020B0604020202020204" pitchFamily="34" charset="0"/>
                        </a:rPr>
                        <a:t>1. Data from 2017 onwards are based on data collected following the introduction of the Social Services and Well-being (Wales) Act.</a:t>
                      </a:r>
                    </a:p>
                  </a:txBody>
                  <a:tcPr marL="6194" marR="6194" marT="6194" marB="0" anchor="ctr">
                    <a:lnL>
                      <a:noFill/>
                    </a:lnL>
                    <a:lnR>
                      <a:noFill/>
                    </a:lnR>
                    <a:lnT>
                      <a:noFill/>
                    </a:lnT>
                    <a:lnB>
                      <a:noFill/>
                    </a:lnB>
                    <a:solidFill>
                      <a:srgbClr val="FFFFFF"/>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l" fontAlgn="ctr"/>
                      <a:r>
                        <a:rPr lang="en-GB" sz="1100" b="0" i="0" u="none" strike="noStrike">
                          <a:solidFill>
                            <a:srgbClr val="000000"/>
                          </a:solidFill>
                          <a:effectLst/>
                          <a:latin typeface="Calibri" panose="020F0502020204030204" pitchFamily="34" charset="0"/>
                        </a:rPr>
                        <a:t> </a:t>
                      </a:r>
                    </a:p>
                  </a:txBody>
                  <a:tcPr marL="6194" marR="6194" marT="6194" marB="0" anchor="ctr">
                    <a:lnL>
                      <a:noFill/>
                    </a:lnL>
                    <a:lnR>
                      <a:noFill/>
                    </a:lnR>
                    <a:lnT>
                      <a:noFill/>
                    </a:lnT>
                    <a:lnB>
                      <a:noFill/>
                    </a:lnB>
                    <a:solidFill>
                      <a:srgbClr val="FFFFFF"/>
                    </a:solidFill>
                  </a:tcPr>
                </a:tc>
                <a:extLst>
                  <a:ext uri="{0D108BD9-81ED-4DB2-BD59-A6C34878D82A}">
                    <a16:rowId xmlns:a16="http://schemas.microsoft.com/office/drawing/2014/main" val="1915222819"/>
                  </a:ext>
                </a:extLst>
              </a:tr>
              <a:tr h="250607">
                <a:tc gridSpan="11">
                  <a:txBody>
                    <a:bodyPr/>
                    <a:lstStyle/>
                    <a:p>
                      <a:pPr algn="l" fontAlgn="ctr"/>
                      <a:r>
                        <a:rPr lang="en-GB" sz="800" b="0" i="0" u="none" strike="noStrike" dirty="0">
                          <a:solidFill>
                            <a:srgbClr val="000000"/>
                          </a:solidFill>
                          <a:effectLst/>
                          <a:latin typeface="Arial" panose="020B0604020202020204" pitchFamily="34" charset="0"/>
                        </a:rPr>
                        <a:t>2. These statistics are experimental statistics.</a:t>
                      </a:r>
                    </a:p>
                  </a:txBody>
                  <a:tcPr marL="6194" marR="6194" marT="6194" marB="0" anchor="ctr">
                    <a:lnL>
                      <a:noFill/>
                    </a:lnL>
                    <a:lnR>
                      <a:noFill/>
                    </a:lnR>
                    <a:lnT>
                      <a:noFill/>
                    </a:lnT>
                    <a:lnB>
                      <a:noFill/>
                    </a:lnB>
                    <a:solidFill>
                      <a:srgbClr val="FFFFFF"/>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l" fontAlgn="ctr"/>
                      <a:r>
                        <a:rPr lang="en-GB" sz="1100" b="0" i="0" u="none" strike="noStrike">
                          <a:solidFill>
                            <a:srgbClr val="000000"/>
                          </a:solidFill>
                          <a:effectLst/>
                          <a:latin typeface="Calibri" panose="020F0502020204030204" pitchFamily="34" charset="0"/>
                        </a:rPr>
                        <a:t> </a:t>
                      </a:r>
                    </a:p>
                  </a:txBody>
                  <a:tcPr marL="6194" marR="6194" marT="6194" marB="0" anchor="ctr">
                    <a:lnL>
                      <a:noFill/>
                    </a:lnL>
                    <a:lnR>
                      <a:noFill/>
                    </a:lnR>
                    <a:lnT>
                      <a:noFill/>
                    </a:lnT>
                    <a:lnB>
                      <a:noFill/>
                    </a:lnB>
                    <a:solidFill>
                      <a:srgbClr val="FFFFFF"/>
                    </a:solidFill>
                  </a:tcPr>
                </a:tc>
                <a:extLst>
                  <a:ext uri="{0D108BD9-81ED-4DB2-BD59-A6C34878D82A}">
                    <a16:rowId xmlns:a16="http://schemas.microsoft.com/office/drawing/2014/main" val="3261321612"/>
                  </a:ext>
                </a:extLst>
              </a:tr>
              <a:tr h="250010">
                <a:tc gridSpan="12">
                  <a:txBody>
                    <a:bodyPr/>
                    <a:lstStyle/>
                    <a:p>
                      <a:pPr algn="l" fontAlgn="ctr"/>
                      <a:r>
                        <a:rPr lang="en-GB" sz="800" b="0" i="0" u="none" strike="noStrike" dirty="0">
                          <a:solidFill>
                            <a:srgbClr val="000000"/>
                          </a:solidFill>
                          <a:effectLst/>
                          <a:latin typeface="Arial" panose="020B0604020202020204" pitchFamily="34" charset="0"/>
                        </a:rPr>
                        <a:t>3. All figures have been rounded to the nearest 5. </a:t>
                      </a:r>
                    </a:p>
                  </a:txBody>
                  <a:tcPr marL="6194" marR="6194" marT="6194" marB="0" anchor="ctr">
                    <a:lnL>
                      <a:noFill/>
                    </a:lnL>
                    <a:lnR>
                      <a:noFill/>
                    </a:lnR>
                    <a:lnT>
                      <a:noFill/>
                    </a:lnT>
                    <a:lnB>
                      <a:noFill/>
                    </a:lnB>
                    <a:solidFill>
                      <a:srgbClr val="FFFFFF"/>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837773545"/>
                  </a:ext>
                </a:extLst>
              </a:tr>
            </a:tbl>
          </a:graphicData>
        </a:graphic>
      </p:graphicFrame>
    </p:spTree>
    <p:extLst>
      <p:ext uri="{BB962C8B-B14F-4D97-AF65-F5344CB8AC3E}">
        <p14:creationId xmlns:p14="http://schemas.microsoft.com/office/powerpoint/2010/main" val="221972116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04F3F-30E2-4273-9C7D-AACD83F87DB8}"/>
              </a:ext>
            </a:extLst>
          </p:cNvPr>
          <p:cNvSpPr>
            <a:spLocks noGrp="1"/>
          </p:cNvSpPr>
          <p:nvPr>
            <p:ph type="title"/>
          </p:nvPr>
        </p:nvSpPr>
        <p:spPr/>
        <p:txBody>
          <a:bodyPr/>
          <a:lstStyle/>
          <a:p>
            <a:endParaRPr lang="en-GB"/>
          </a:p>
        </p:txBody>
      </p:sp>
      <p:graphicFrame>
        <p:nvGraphicFramePr>
          <p:cNvPr id="4" name="Content Placeholder 3">
            <a:extLst>
              <a:ext uri="{FF2B5EF4-FFF2-40B4-BE49-F238E27FC236}">
                <a16:creationId xmlns:a16="http://schemas.microsoft.com/office/drawing/2014/main" id="{C8437223-857D-412F-8429-D88270EEC940}"/>
              </a:ext>
            </a:extLst>
          </p:cNvPr>
          <p:cNvGraphicFramePr>
            <a:graphicFrameLocks noGrp="1"/>
          </p:cNvGraphicFramePr>
          <p:nvPr>
            <p:ph idx="1"/>
          </p:nvPr>
        </p:nvGraphicFramePr>
        <p:xfrm>
          <a:off x="923925" y="2152650"/>
          <a:ext cx="9772649" cy="3333751"/>
        </p:xfrm>
        <a:graphic>
          <a:graphicData uri="http://schemas.openxmlformats.org/drawingml/2006/table">
            <a:tbl>
              <a:tblPr firstRow="1" firstCol="1" bandRow="1">
                <a:tableStyleId>{5C22544A-7EE6-4342-B048-85BDC9FD1C3A}</a:tableStyleId>
              </a:tblPr>
              <a:tblGrid>
                <a:gridCol w="3290261">
                  <a:extLst>
                    <a:ext uri="{9D8B030D-6E8A-4147-A177-3AD203B41FA5}">
                      <a16:colId xmlns:a16="http://schemas.microsoft.com/office/drawing/2014/main" val="3383355744"/>
                    </a:ext>
                  </a:extLst>
                </a:gridCol>
                <a:gridCol w="3240643">
                  <a:extLst>
                    <a:ext uri="{9D8B030D-6E8A-4147-A177-3AD203B41FA5}">
                      <a16:colId xmlns:a16="http://schemas.microsoft.com/office/drawing/2014/main" val="1623878743"/>
                    </a:ext>
                  </a:extLst>
                </a:gridCol>
                <a:gridCol w="3241745">
                  <a:extLst>
                    <a:ext uri="{9D8B030D-6E8A-4147-A177-3AD203B41FA5}">
                      <a16:colId xmlns:a16="http://schemas.microsoft.com/office/drawing/2014/main" val="25136383"/>
                    </a:ext>
                  </a:extLst>
                </a:gridCol>
              </a:tblGrid>
              <a:tr h="478900">
                <a:tc>
                  <a:txBody>
                    <a:bodyPr/>
                    <a:lstStyle/>
                    <a:p>
                      <a:pPr>
                        <a:lnSpc>
                          <a:spcPct val="107000"/>
                        </a:lnSpc>
                        <a:spcAft>
                          <a:spcPts val="800"/>
                        </a:spcAft>
                      </a:pPr>
                      <a:r>
                        <a:rPr lang="en-GB" sz="1100">
                          <a:effectLst/>
                        </a:rPr>
                        <a:t>Age (year)</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Boys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Girls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86139226"/>
                  </a:ext>
                </a:extLst>
              </a:tr>
              <a:tr h="478900">
                <a:tc>
                  <a:txBody>
                    <a:bodyPr/>
                    <a:lstStyle/>
                    <a:p>
                      <a:pPr>
                        <a:lnSpc>
                          <a:spcPct val="107000"/>
                        </a:lnSpc>
                        <a:spcAft>
                          <a:spcPts val="800"/>
                        </a:spcAft>
                      </a:pPr>
                      <a:r>
                        <a:rPr lang="en-GB" sz="1100">
                          <a:effectLst/>
                        </a:rPr>
                        <a:t>Under 1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190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195</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31356008"/>
                  </a:ext>
                </a:extLst>
              </a:tr>
              <a:tr h="478900">
                <a:tc>
                  <a:txBody>
                    <a:bodyPr/>
                    <a:lstStyle/>
                    <a:p>
                      <a:pPr>
                        <a:lnSpc>
                          <a:spcPct val="107000"/>
                        </a:lnSpc>
                        <a:spcAft>
                          <a:spcPts val="800"/>
                        </a:spcAft>
                      </a:pPr>
                      <a:r>
                        <a:rPr lang="en-GB" sz="1100">
                          <a:effectLst/>
                        </a:rPr>
                        <a:t>1-4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705</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585</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56252917"/>
                  </a:ext>
                </a:extLst>
              </a:tr>
              <a:tr h="460351">
                <a:tc>
                  <a:txBody>
                    <a:bodyPr/>
                    <a:lstStyle/>
                    <a:p>
                      <a:pPr>
                        <a:lnSpc>
                          <a:spcPct val="107000"/>
                        </a:lnSpc>
                        <a:spcAft>
                          <a:spcPts val="800"/>
                        </a:spcAft>
                      </a:pPr>
                      <a:r>
                        <a:rPr lang="en-GB" sz="1100">
                          <a:effectLst/>
                        </a:rPr>
                        <a:t>5-9</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895</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705</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25066159"/>
                  </a:ext>
                </a:extLst>
              </a:tr>
              <a:tr h="478900">
                <a:tc>
                  <a:txBody>
                    <a:bodyPr/>
                    <a:lstStyle/>
                    <a:p>
                      <a:pPr>
                        <a:lnSpc>
                          <a:spcPct val="107000"/>
                        </a:lnSpc>
                        <a:spcAft>
                          <a:spcPts val="800"/>
                        </a:spcAft>
                      </a:pPr>
                      <a:r>
                        <a:rPr lang="en-GB" sz="1100">
                          <a:effectLst/>
                        </a:rPr>
                        <a:t>10-15</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1355</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1190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893630819"/>
                  </a:ext>
                </a:extLst>
              </a:tr>
              <a:tr h="478900">
                <a:tc>
                  <a:txBody>
                    <a:bodyPr/>
                    <a:lstStyle/>
                    <a:p>
                      <a:pPr>
                        <a:lnSpc>
                          <a:spcPct val="107000"/>
                        </a:lnSpc>
                        <a:spcAft>
                          <a:spcPts val="800"/>
                        </a:spcAft>
                      </a:pPr>
                      <a:r>
                        <a:rPr lang="en-GB" sz="1100">
                          <a:effectLst/>
                        </a:rPr>
                        <a:t>16-17</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545</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470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79143602"/>
                  </a:ext>
                </a:extLst>
              </a:tr>
              <a:tr h="478900">
                <a:tc>
                  <a:txBody>
                    <a:bodyPr/>
                    <a:lstStyle/>
                    <a:p>
                      <a:pPr>
                        <a:lnSpc>
                          <a:spcPct val="107000"/>
                        </a:lnSpc>
                        <a:spcAft>
                          <a:spcPts val="800"/>
                        </a:spcAft>
                      </a:pPr>
                      <a:r>
                        <a:rPr lang="en-GB" sz="1100">
                          <a:effectLst/>
                        </a:rPr>
                        <a:t>Total</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a:effectLst/>
                        </a:rPr>
                        <a:t>3690</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GB" sz="1100" dirty="0">
                          <a:effectLst/>
                        </a:rPr>
                        <a:t>3145</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181156312"/>
                  </a:ext>
                </a:extLst>
              </a:tr>
            </a:tbl>
          </a:graphicData>
        </a:graphic>
      </p:graphicFrame>
      <p:sp>
        <p:nvSpPr>
          <p:cNvPr id="6" name="TextBox 5">
            <a:extLst>
              <a:ext uri="{FF2B5EF4-FFF2-40B4-BE49-F238E27FC236}">
                <a16:creationId xmlns:a16="http://schemas.microsoft.com/office/drawing/2014/main" id="{9729AC42-A7CF-404C-A3C3-2FECE824FE81}"/>
              </a:ext>
            </a:extLst>
          </p:cNvPr>
          <p:cNvSpPr txBox="1"/>
          <p:nvPr/>
        </p:nvSpPr>
        <p:spPr>
          <a:xfrm>
            <a:off x="581025" y="5578525"/>
            <a:ext cx="11296650" cy="646331"/>
          </a:xfrm>
          <a:prstGeom prst="rect">
            <a:avLst/>
          </a:prstGeom>
          <a:noFill/>
        </p:spPr>
        <p:txBody>
          <a:bodyPr wrap="square">
            <a:spAutoFit/>
          </a:bodyPr>
          <a:lstStyle/>
          <a:p>
            <a:r>
              <a:rPr lang="en-GB" dirty="0">
                <a:hlinkClick r:id="rId2"/>
              </a:rPr>
              <a:t>https://statswales.gov.wales/Catalogue/Health-and-Social-Care/Social-Services/Childrens-Services/Children-Looked-After/childrenlookedafterat31march-by-localauthority-gender-age</a:t>
            </a:r>
            <a:r>
              <a:rPr lang="en-GB" dirty="0"/>
              <a:t> </a:t>
            </a:r>
          </a:p>
        </p:txBody>
      </p:sp>
    </p:spTree>
    <p:extLst>
      <p:ext uri="{BB962C8B-B14F-4D97-AF65-F5344CB8AC3E}">
        <p14:creationId xmlns:p14="http://schemas.microsoft.com/office/powerpoint/2010/main" val="417668556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97BA2-2D90-49CA-BE26-F306A0B3FABF}"/>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677F20B-D6AE-42C4-A86F-5799DAFE41A9}"/>
              </a:ext>
            </a:extLst>
          </p:cNvPr>
          <p:cNvSpPr>
            <a:spLocks noGrp="1"/>
          </p:cNvSpPr>
          <p:nvPr>
            <p:ph idx="1"/>
          </p:nvPr>
        </p:nvSpPr>
        <p:spPr/>
        <p:txBody>
          <a:bodyPr>
            <a:normAutofit fontScale="92500" lnSpcReduction="20000"/>
          </a:bodyPr>
          <a:lstStyle/>
          <a:p>
            <a:pPr>
              <a:buFont typeface="Arial" panose="020B0604020202020204" pitchFamily="34" charset="0"/>
              <a:buChar char="•"/>
            </a:pPr>
            <a:r>
              <a:rPr lang="en-GB" i="0" dirty="0">
                <a:solidFill>
                  <a:srgbClr val="202124"/>
                </a:solidFill>
                <a:effectLst/>
                <a:latin typeface="arial" panose="020B0604020202020204" pitchFamily="34" charset="0"/>
              </a:rPr>
              <a:t>Some of the most common reasons for a child or young person being taken into care include abuse, neglect, family breakdown or a parent or child's illness or disability</a:t>
            </a:r>
          </a:p>
          <a:p>
            <a:pPr>
              <a:buFont typeface="Arial" panose="020B0604020202020204" pitchFamily="34" charset="0"/>
              <a:buChar char="•"/>
            </a:pPr>
            <a:r>
              <a:rPr lang="en-GB" i="0" dirty="0">
                <a:solidFill>
                  <a:srgbClr val="202124"/>
                </a:solidFill>
                <a:effectLst/>
                <a:latin typeface="arial" panose="020B0604020202020204" pitchFamily="34" charset="0"/>
              </a:rPr>
              <a:t>Young people who have been looked after </a:t>
            </a:r>
            <a:r>
              <a:rPr lang="en-GB" b="0" i="0" dirty="0">
                <a:solidFill>
                  <a:srgbClr val="202124"/>
                </a:solidFill>
                <a:effectLst/>
                <a:latin typeface="arial" panose="020B0604020202020204" pitchFamily="34" charset="0"/>
              </a:rPr>
              <a:t>are more disadvantaged and face more difficulties than their peers in achieving independence. </a:t>
            </a:r>
          </a:p>
          <a:p>
            <a:pPr>
              <a:buFont typeface="Arial" panose="020B0604020202020204" pitchFamily="34" charset="0"/>
              <a:buChar char="•"/>
            </a:pPr>
            <a:r>
              <a:rPr lang="en-GB" b="0" i="0" dirty="0">
                <a:solidFill>
                  <a:srgbClr val="202124"/>
                </a:solidFill>
                <a:effectLst/>
                <a:latin typeface="arial" panose="020B0604020202020204" pitchFamily="34" charset="0"/>
              </a:rPr>
              <a:t>They become independent at a younger age and have to cope with major changes in their lives in a much shorter time and with less support than their peers.</a:t>
            </a:r>
          </a:p>
          <a:p>
            <a:pPr>
              <a:buFont typeface="Arial" panose="020B0604020202020204" pitchFamily="34" charset="0"/>
              <a:buChar char="•"/>
            </a:pPr>
            <a:r>
              <a:rPr lang="en-GB" b="0" i="0" dirty="0">
                <a:solidFill>
                  <a:srgbClr val="0E0E0E"/>
                </a:solidFill>
                <a:effectLst/>
                <a:latin typeface="Lato"/>
              </a:rPr>
              <a:t>Becoming looked after is usually a traumatic experience and brings with it a significant sense of loss </a:t>
            </a:r>
          </a:p>
          <a:p>
            <a:pPr>
              <a:buFont typeface="Arial" panose="020B0604020202020204" pitchFamily="34" charset="0"/>
              <a:buChar char="•"/>
            </a:pPr>
            <a:r>
              <a:rPr lang="en-GB" b="0" i="0" dirty="0">
                <a:solidFill>
                  <a:srgbClr val="0E0E0E"/>
                </a:solidFill>
                <a:effectLst/>
                <a:latin typeface="Lato"/>
              </a:rPr>
              <a:t>Older children in care may also experience significant problems at school.</a:t>
            </a:r>
          </a:p>
          <a:p>
            <a:pPr>
              <a:buFont typeface="Arial" panose="020B0604020202020204" pitchFamily="34" charset="0"/>
              <a:buChar char="•"/>
            </a:pPr>
            <a:r>
              <a:rPr lang="en-GB" b="0" i="0" dirty="0">
                <a:solidFill>
                  <a:srgbClr val="0E0E0E"/>
                </a:solidFill>
                <a:effectLst/>
                <a:latin typeface="Lato"/>
              </a:rPr>
              <a:t>For those children and young people who remain in long-term care creating a sense of belonging and emotional security is vital to their health and wellbeing.</a:t>
            </a:r>
            <a:endParaRPr lang="en-GB" dirty="0"/>
          </a:p>
        </p:txBody>
      </p:sp>
    </p:spTree>
    <p:extLst>
      <p:ext uri="{BB962C8B-B14F-4D97-AF65-F5344CB8AC3E}">
        <p14:creationId xmlns:p14="http://schemas.microsoft.com/office/powerpoint/2010/main" val="265180460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398EC-275B-4D00-9E26-29BF9B7A8EFB}"/>
              </a:ext>
            </a:extLst>
          </p:cNvPr>
          <p:cNvSpPr>
            <a:spLocks noGrp="1"/>
          </p:cNvSpPr>
          <p:nvPr>
            <p:ph type="title"/>
          </p:nvPr>
        </p:nvSpPr>
        <p:spPr/>
        <p:txBody>
          <a:bodyPr/>
          <a:lstStyle/>
          <a:p>
            <a:r>
              <a:rPr lang="en-GB" dirty="0"/>
              <a:t>Family structure</a:t>
            </a:r>
          </a:p>
        </p:txBody>
      </p:sp>
      <p:sp>
        <p:nvSpPr>
          <p:cNvPr id="3" name="Content Placeholder 2">
            <a:extLst>
              <a:ext uri="{FF2B5EF4-FFF2-40B4-BE49-F238E27FC236}">
                <a16:creationId xmlns:a16="http://schemas.microsoft.com/office/drawing/2014/main" id="{83940D27-2C2D-4154-8477-054B8B44E751}"/>
              </a:ext>
            </a:extLst>
          </p:cNvPr>
          <p:cNvSpPr>
            <a:spLocks noGrp="1"/>
          </p:cNvSpPr>
          <p:nvPr>
            <p:ph idx="1"/>
          </p:nvPr>
        </p:nvSpPr>
        <p:spPr/>
        <p:txBody>
          <a:bodyPr/>
          <a:lstStyle/>
          <a:p>
            <a:pPr>
              <a:buFont typeface="Arial" panose="020B0604020202020204" pitchFamily="34" charset="0"/>
              <a:buChar char="•"/>
            </a:pPr>
            <a:r>
              <a:rPr lang="en-GB" dirty="0"/>
              <a:t>Family structure is changing – specifically from the 2.4 children seen as ‘typical families’</a:t>
            </a:r>
          </a:p>
          <a:p>
            <a:pPr>
              <a:buFont typeface="Arial" panose="020B0604020202020204" pitchFamily="34" charset="0"/>
              <a:buChar char="•"/>
            </a:pPr>
            <a:r>
              <a:rPr lang="en-GB" dirty="0"/>
              <a:t>There are a myriad of family structures now which are becoming more and more socially accepted</a:t>
            </a:r>
          </a:p>
          <a:p>
            <a:pPr>
              <a:buFont typeface="Arial" panose="020B0604020202020204" pitchFamily="34" charset="0"/>
              <a:buChar char="•"/>
            </a:pPr>
            <a:r>
              <a:rPr lang="en-GB" dirty="0"/>
              <a:t>Divorce rate is significantly higher and is leading to more and more single parent or blended families</a:t>
            </a:r>
          </a:p>
          <a:p>
            <a:pPr>
              <a:buFont typeface="Arial" panose="020B0604020202020204" pitchFamily="34" charset="0"/>
              <a:buChar char="•"/>
            </a:pPr>
            <a:r>
              <a:rPr lang="en-GB" dirty="0"/>
              <a:t>Less people are marrying and there is a trend for women to become single parents by choice</a:t>
            </a:r>
          </a:p>
          <a:p>
            <a:endParaRPr lang="en-GB" dirty="0"/>
          </a:p>
        </p:txBody>
      </p:sp>
    </p:spTree>
    <p:extLst>
      <p:ext uri="{BB962C8B-B14F-4D97-AF65-F5344CB8AC3E}">
        <p14:creationId xmlns:p14="http://schemas.microsoft.com/office/powerpoint/2010/main" val="410862202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4">
            <a:extLst>
              <a:ext uri="{FF2B5EF4-FFF2-40B4-BE49-F238E27FC236}">
                <a16:creationId xmlns:a16="http://schemas.microsoft.com/office/drawing/2014/main" id="{BABBCE1E-6FB9-454A-82C0-F30BF74640F9}"/>
              </a:ext>
            </a:extLst>
          </p:cNvPr>
          <p:cNvSpPr>
            <a:spLocks noGrp="1"/>
          </p:cNvSpPr>
          <p:nvPr>
            <p:ph type="title"/>
          </p:nvPr>
        </p:nvSpPr>
        <p:spPr/>
        <p:txBody>
          <a:bodyPr/>
          <a:lstStyle/>
          <a:p>
            <a:r>
              <a:rPr lang="en-GB" altLang="en-US" dirty="0">
                <a:latin typeface="+mn-lt"/>
              </a:rPr>
              <a:t>Mental Health</a:t>
            </a:r>
          </a:p>
        </p:txBody>
      </p:sp>
      <p:sp>
        <p:nvSpPr>
          <p:cNvPr id="7171" name="Content Placeholder 6">
            <a:extLst>
              <a:ext uri="{FF2B5EF4-FFF2-40B4-BE49-F238E27FC236}">
                <a16:creationId xmlns:a16="http://schemas.microsoft.com/office/drawing/2014/main" id="{CE9399B9-EF4F-4C87-8F57-1D21EF6E91B4}"/>
              </a:ext>
            </a:extLst>
          </p:cNvPr>
          <p:cNvSpPr>
            <a:spLocks noGrp="1"/>
          </p:cNvSpPr>
          <p:nvPr>
            <p:ph idx="1"/>
          </p:nvPr>
        </p:nvSpPr>
        <p:spPr/>
        <p:txBody>
          <a:bodyPr>
            <a:normAutofit lnSpcReduction="10000"/>
          </a:bodyPr>
          <a:lstStyle/>
          <a:p>
            <a:pPr algn="just">
              <a:buFont typeface="Arial" panose="020B0604020202020204" pitchFamily="34" charset="0"/>
              <a:buChar char="•"/>
              <a:defRPr/>
            </a:pPr>
            <a:r>
              <a:rPr lang="en-GB" dirty="0"/>
              <a:t>1 in 6 young people aged 16-24 has symptoms of a common mental disorder such as depression or an anxiety disorder </a:t>
            </a:r>
          </a:p>
          <a:p>
            <a:pPr algn="just">
              <a:buFont typeface="Arial" panose="020B0604020202020204" pitchFamily="34" charset="0"/>
              <a:buChar char="•"/>
              <a:defRPr/>
            </a:pPr>
            <a:r>
              <a:rPr lang="en-GB" sz="2000" dirty="0"/>
              <a:t>(NHS Digital (2017) Adult Psychiatric Morbidity Survey: Survey of Mental Health and Wellbeing, England, 2014. Available at: </a:t>
            </a:r>
            <a:r>
              <a:rPr lang="en-GB" sz="2000" u="sng" dirty="0">
                <a:hlinkClick r:id="rId3"/>
              </a:rPr>
              <a:t>https://digital.nhs.uk/data-and-information/publications/statistical/adult-psychiatric-morbidity-survey/adult-psychiatric-morbidity-survey-survey-of-mental-health-and-wellbeing-england-2014</a:t>
            </a:r>
            <a:r>
              <a:rPr lang="en-GB" sz="2000" dirty="0"/>
              <a:t> </a:t>
            </a:r>
            <a:r>
              <a:rPr lang="en-GB" sz="2000" i="1" dirty="0"/>
              <a:t>cited in </a:t>
            </a:r>
            <a:r>
              <a:rPr lang="en-GB" sz="2000" dirty="0"/>
              <a:t>Young Minds, 2020)</a:t>
            </a:r>
          </a:p>
          <a:p>
            <a:pPr algn="just">
              <a:buFont typeface="Arial" panose="020B0604020202020204" pitchFamily="34" charset="0"/>
              <a:buChar char="•"/>
              <a:defRPr/>
            </a:pPr>
            <a:r>
              <a:rPr lang="en-GB" dirty="0"/>
              <a:t>Half of all mental health problems manifest by the age of 14, with 75% by age 24 </a:t>
            </a:r>
          </a:p>
          <a:p>
            <a:pPr algn="just">
              <a:buFont typeface="Arial" panose="020B0604020202020204" pitchFamily="34" charset="0"/>
              <a:buChar char="•"/>
              <a:defRPr/>
            </a:pPr>
            <a:r>
              <a:rPr lang="en-GB" dirty="0"/>
              <a:t>(Kessler RC et al. (2005). ‘Lifetime Prevalence and Age-of-Onset Distributions of DSM-IV Disorders in the National Comorbidity Survey Replication </a:t>
            </a:r>
            <a:r>
              <a:rPr lang="en-GB" i="1" dirty="0"/>
              <a:t>cited in</a:t>
            </a:r>
            <a:r>
              <a:rPr lang="en-GB" dirty="0"/>
              <a:t> Young Minds, 2020)</a:t>
            </a:r>
            <a:endParaRPr lang="en-GB" altLang="en-US" sz="3600"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cy-GB" noProof="1">
                <a:latin typeface="+mn-lt"/>
              </a:rPr>
              <a:t>Mental Health</a:t>
            </a:r>
          </a:p>
        </p:txBody>
      </p:sp>
      <p:sp>
        <p:nvSpPr>
          <p:cNvPr id="7" name="Content Placeholder 6"/>
          <p:cNvSpPr>
            <a:spLocks noGrp="1"/>
          </p:cNvSpPr>
          <p:nvPr>
            <p:ph idx="1"/>
          </p:nvPr>
        </p:nvSpPr>
        <p:spPr/>
        <p:txBody>
          <a:bodyPr>
            <a:normAutofit/>
          </a:bodyPr>
          <a:lstStyle/>
          <a:p>
            <a:pPr>
              <a:buFont typeface="Arial" panose="020B0604020202020204" pitchFamily="34" charset="0"/>
              <a:buChar char="•"/>
            </a:pPr>
            <a:r>
              <a:rPr lang="cy-GB" noProof="1"/>
              <a:t>1 in 10 children and young people aged 5 - 16 suffer from a diagnosable mental health disorder - that is around three children in every class (Green, H., McGinnity, A., Meltzer, H., et al. 2005 </a:t>
            </a:r>
            <a:r>
              <a:rPr lang="cy-GB" i="1" noProof="1"/>
              <a:t>cited in </a:t>
            </a:r>
            <a:r>
              <a:rPr lang="cy-GB" noProof="1"/>
              <a:t>Young Minds, 2016)</a:t>
            </a:r>
          </a:p>
          <a:p>
            <a:pPr>
              <a:buFont typeface="Arial" panose="020B0604020202020204" pitchFamily="34" charset="0"/>
              <a:buChar char="•"/>
            </a:pPr>
            <a:r>
              <a:rPr lang="cy-GB" noProof="1"/>
              <a:t>Between 1 in every 12 and 1 in 15 children and young people deliberately self-harm (Mental Health Foundation, 2006 </a:t>
            </a:r>
            <a:r>
              <a:rPr lang="cy-GB" i="1" noProof="1"/>
              <a:t>cited in </a:t>
            </a:r>
            <a:r>
              <a:rPr lang="cy-GB" noProof="1"/>
              <a:t>Young Minds, 2016).</a:t>
            </a:r>
          </a:p>
        </p:txBody>
      </p:sp>
    </p:spTree>
    <p:extLst>
      <p:ext uri="{BB962C8B-B14F-4D97-AF65-F5344CB8AC3E}">
        <p14:creationId xmlns:p14="http://schemas.microsoft.com/office/powerpoint/2010/main" val="86060198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61BA0904-A2CF-428A-B957-3AE5BE23AA74}"/>
              </a:ext>
            </a:extLst>
          </p:cNvPr>
          <p:cNvSpPr>
            <a:spLocks noGrp="1"/>
          </p:cNvSpPr>
          <p:nvPr>
            <p:ph type="title"/>
          </p:nvPr>
        </p:nvSpPr>
        <p:spPr/>
        <p:txBody>
          <a:bodyPr/>
          <a:lstStyle/>
          <a:p>
            <a:r>
              <a:rPr lang="en-GB" altLang="en-US" sz="3600" dirty="0"/>
              <a:t>What does this mean for young people?</a:t>
            </a:r>
          </a:p>
        </p:txBody>
      </p:sp>
      <p:sp>
        <p:nvSpPr>
          <p:cNvPr id="16387" name="Content Placeholder 3">
            <a:extLst>
              <a:ext uri="{FF2B5EF4-FFF2-40B4-BE49-F238E27FC236}">
                <a16:creationId xmlns:a16="http://schemas.microsoft.com/office/drawing/2014/main" id="{65AEE932-A048-4899-AA1B-D0EE576A5F6A}"/>
              </a:ext>
            </a:extLst>
          </p:cNvPr>
          <p:cNvSpPr>
            <a:spLocks noGrp="1"/>
          </p:cNvSpPr>
          <p:nvPr>
            <p:ph idx="1"/>
          </p:nvPr>
        </p:nvSpPr>
        <p:spPr/>
        <p:txBody>
          <a:bodyPr/>
          <a:lstStyle/>
          <a:p>
            <a:pPr algn="just">
              <a:buFont typeface="Arial" panose="020B0604020202020204" pitchFamily="34" charset="0"/>
              <a:buChar char="•"/>
            </a:pPr>
            <a:r>
              <a:rPr lang="en-GB" altLang="en-US" sz="2400" dirty="0"/>
              <a:t>All of the presented issues cause a significant challenge for young people’s personal, social and educational development;</a:t>
            </a:r>
          </a:p>
          <a:p>
            <a:pPr algn="just">
              <a:buFont typeface="Arial" panose="020B0604020202020204" pitchFamily="34" charset="0"/>
              <a:buChar char="•"/>
            </a:pPr>
            <a:r>
              <a:rPr lang="en-GB" altLang="en-US" sz="2400" dirty="0"/>
              <a:t>These challenges can remain with them throughout their lives causing a cycle of disadvantage</a:t>
            </a:r>
          </a:p>
          <a:p>
            <a:pPr algn="just">
              <a:buFont typeface="Arial" panose="020B0604020202020204" pitchFamily="34" charset="0"/>
              <a:buChar char="•"/>
            </a:pPr>
            <a:r>
              <a:rPr lang="en-GB" altLang="en-US" sz="2400" dirty="0"/>
              <a:t>Their experiences of ACEs can be impacted by these</a:t>
            </a:r>
          </a:p>
          <a:p>
            <a:pPr algn="just">
              <a:buFont typeface="Arial" panose="020B0604020202020204" pitchFamily="34" charset="0"/>
              <a:buChar char="•"/>
            </a:pPr>
            <a:r>
              <a:rPr lang="en-GB" altLang="en-US" sz="2400" dirty="0"/>
              <a:t>How can interventions improve the young people health and wellbeing?</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49520-E3BA-4CD6-908C-47FB9DA73956}"/>
              </a:ext>
            </a:extLst>
          </p:cNvPr>
          <p:cNvSpPr>
            <a:spLocks noGrp="1"/>
          </p:cNvSpPr>
          <p:nvPr>
            <p:ph type="title"/>
          </p:nvPr>
        </p:nvSpPr>
        <p:spPr/>
        <p:txBody>
          <a:bodyPr/>
          <a:lstStyle/>
          <a:p>
            <a:r>
              <a:rPr lang="en-GB" dirty="0"/>
              <a:t>Helpful resources</a:t>
            </a:r>
          </a:p>
        </p:txBody>
      </p:sp>
      <p:sp>
        <p:nvSpPr>
          <p:cNvPr id="3" name="Content Placeholder 2">
            <a:extLst>
              <a:ext uri="{FF2B5EF4-FFF2-40B4-BE49-F238E27FC236}">
                <a16:creationId xmlns:a16="http://schemas.microsoft.com/office/drawing/2014/main" id="{72754F68-A24C-4970-B90E-55C8FDD39E4E}"/>
              </a:ext>
            </a:extLst>
          </p:cNvPr>
          <p:cNvSpPr>
            <a:spLocks noGrp="1"/>
          </p:cNvSpPr>
          <p:nvPr>
            <p:ph idx="1"/>
          </p:nvPr>
        </p:nvSpPr>
        <p:spPr>
          <a:xfrm>
            <a:off x="1097280" y="2108201"/>
            <a:ext cx="10058400" cy="4159249"/>
          </a:xfrm>
        </p:spPr>
        <p:txBody>
          <a:bodyPr>
            <a:normAutofit fontScale="77500" lnSpcReduction="20000"/>
          </a:bodyPr>
          <a:lstStyle/>
          <a:p>
            <a:pPr algn="l"/>
            <a:r>
              <a:rPr lang="en-GB" dirty="0">
                <a:solidFill>
                  <a:schemeClr val="tx1"/>
                </a:solidFill>
              </a:rPr>
              <a:t>Coleman, J.C. (2011) </a:t>
            </a:r>
            <a:r>
              <a:rPr lang="en-GB" i="1" dirty="0">
                <a:solidFill>
                  <a:schemeClr val="tx1"/>
                </a:solidFill>
              </a:rPr>
              <a:t>The Nature of Adolescence</a:t>
            </a:r>
            <a:r>
              <a:rPr lang="en-GB" dirty="0">
                <a:solidFill>
                  <a:schemeClr val="tx1"/>
                </a:solidFill>
              </a:rPr>
              <a:t> 4</a:t>
            </a:r>
            <a:r>
              <a:rPr lang="en-GB" baseline="30000" dirty="0">
                <a:solidFill>
                  <a:schemeClr val="tx1"/>
                </a:solidFill>
              </a:rPr>
              <a:t>th</a:t>
            </a:r>
            <a:r>
              <a:rPr lang="en-GB" dirty="0">
                <a:solidFill>
                  <a:schemeClr val="tx1"/>
                </a:solidFill>
              </a:rPr>
              <a:t> </a:t>
            </a:r>
            <a:r>
              <a:rPr lang="en-GB" dirty="0" err="1">
                <a:solidFill>
                  <a:schemeClr val="tx1"/>
                </a:solidFill>
              </a:rPr>
              <a:t>edn</a:t>
            </a:r>
            <a:r>
              <a:rPr lang="en-GB" dirty="0">
                <a:solidFill>
                  <a:schemeClr val="tx1"/>
                </a:solidFill>
              </a:rPr>
              <a:t>.  Routledge</a:t>
            </a:r>
          </a:p>
          <a:p>
            <a:pPr algn="l"/>
            <a:r>
              <a:rPr lang="en-GB" dirty="0">
                <a:solidFill>
                  <a:schemeClr val="tx1"/>
                </a:solidFill>
              </a:rPr>
              <a:t>Coleman, J., Hendry L.B. and </a:t>
            </a:r>
            <a:r>
              <a:rPr lang="en-GB" dirty="0" err="1">
                <a:solidFill>
                  <a:schemeClr val="tx1"/>
                </a:solidFill>
              </a:rPr>
              <a:t>Kloep</a:t>
            </a:r>
            <a:r>
              <a:rPr lang="en-GB" dirty="0">
                <a:solidFill>
                  <a:schemeClr val="tx1"/>
                </a:solidFill>
              </a:rPr>
              <a:t> M. (2007)  </a:t>
            </a:r>
            <a:r>
              <a:rPr lang="en-GB" i="1" dirty="0">
                <a:solidFill>
                  <a:schemeClr val="tx1"/>
                </a:solidFill>
              </a:rPr>
              <a:t>Adolescence and health </a:t>
            </a:r>
            <a:r>
              <a:rPr lang="en-GB" dirty="0">
                <a:solidFill>
                  <a:schemeClr val="tx1"/>
                </a:solidFill>
              </a:rPr>
              <a:t>John Wiley and Sons</a:t>
            </a:r>
          </a:p>
          <a:p>
            <a:pPr algn="l"/>
            <a:r>
              <a:rPr lang="en-GB" dirty="0">
                <a:solidFill>
                  <a:schemeClr val="tx1"/>
                </a:solidFill>
              </a:rPr>
              <a:t>DALRYMPLE, J. and BURKE, B. (2001). </a:t>
            </a:r>
            <a:r>
              <a:rPr lang="en-GB" i="1" dirty="0">
                <a:solidFill>
                  <a:schemeClr val="tx1"/>
                </a:solidFill>
              </a:rPr>
              <a:t>ANTI OPPRESSIVE PRACTICE SOCIAL CARE AND THE LAW (9</a:t>
            </a:r>
            <a:r>
              <a:rPr lang="en-GB" i="1" baseline="30000" dirty="0">
                <a:solidFill>
                  <a:schemeClr val="tx1"/>
                </a:solidFill>
              </a:rPr>
              <a:t>th </a:t>
            </a:r>
            <a:r>
              <a:rPr lang="en-GB" i="1" dirty="0">
                <a:solidFill>
                  <a:schemeClr val="tx1"/>
                </a:solidFill>
              </a:rPr>
              <a:t>Ed.). </a:t>
            </a:r>
            <a:r>
              <a:rPr lang="en-GB" dirty="0">
                <a:solidFill>
                  <a:schemeClr val="tx1"/>
                </a:solidFill>
              </a:rPr>
              <a:t>Buckingham: Open University Press. </a:t>
            </a:r>
            <a:endParaRPr lang="en-US" dirty="0">
              <a:solidFill>
                <a:schemeClr val="tx1"/>
              </a:solidFill>
            </a:endParaRPr>
          </a:p>
          <a:p>
            <a:pPr algn="l"/>
            <a:r>
              <a:rPr lang="en-GB" dirty="0">
                <a:solidFill>
                  <a:schemeClr val="tx1"/>
                </a:solidFill>
              </a:rPr>
              <a:t>Hendry L.B. and </a:t>
            </a:r>
            <a:r>
              <a:rPr lang="en-GB" dirty="0" err="1">
                <a:solidFill>
                  <a:schemeClr val="tx1"/>
                </a:solidFill>
              </a:rPr>
              <a:t>Kloep</a:t>
            </a:r>
            <a:r>
              <a:rPr lang="en-GB" dirty="0">
                <a:solidFill>
                  <a:schemeClr val="tx1"/>
                </a:solidFill>
              </a:rPr>
              <a:t> M. (2012) </a:t>
            </a:r>
            <a:r>
              <a:rPr lang="en-GB" i="1" dirty="0">
                <a:solidFill>
                  <a:schemeClr val="tx1"/>
                </a:solidFill>
              </a:rPr>
              <a:t>Adolescence and Adulthood</a:t>
            </a:r>
            <a:r>
              <a:rPr lang="en-GB" dirty="0">
                <a:solidFill>
                  <a:schemeClr val="tx1"/>
                </a:solidFill>
              </a:rPr>
              <a:t>  Palgrave and Macmillan</a:t>
            </a:r>
          </a:p>
          <a:p>
            <a:pPr algn="l"/>
            <a:r>
              <a:rPr lang="en-GB" dirty="0">
                <a:solidFill>
                  <a:schemeClr val="tx1"/>
                </a:solidFill>
              </a:rPr>
              <a:t>McBride, R.S. (2013) </a:t>
            </a:r>
            <a:r>
              <a:rPr lang="en-GB" i="1" dirty="0">
                <a:solidFill>
                  <a:schemeClr val="tx1"/>
                </a:solidFill>
              </a:rPr>
              <a:t>Grasping the Nettle: The Experiences of Gender Variant Children and Transgender Youth Living in Northern Ireland. Belfast: </a:t>
            </a:r>
            <a:r>
              <a:rPr lang="en-GB" dirty="0">
                <a:solidFill>
                  <a:schemeClr val="tx1"/>
                </a:solidFill>
              </a:rPr>
              <a:t>Institute for Conflict Research.</a:t>
            </a:r>
          </a:p>
          <a:p>
            <a:pPr algn="l"/>
            <a:r>
              <a:rPr lang="en-GB" dirty="0">
                <a:solidFill>
                  <a:schemeClr val="tx1"/>
                </a:solidFill>
              </a:rPr>
              <a:t>Sugarman, L. (2001)  </a:t>
            </a:r>
            <a:r>
              <a:rPr lang="en-GB" i="1" dirty="0">
                <a:solidFill>
                  <a:schemeClr val="tx1"/>
                </a:solidFill>
              </a:rPr>
              <a:t>Life-Span Development  </a:t>
            </a:r>
            <a:r>
              <a:rPr lang="en-GB" dirty="0">
                <a:solidFill>
                  <a:schemeClr val="tx1"/>
                </a:solidFill>
              </a:rPr>
              <a:t>2</a:t>
            </a:r>
            <a:r>
              <a:rPr lang="en-GB" baseline="30000" dirty="0">
                <a:solidFill>
                  <a:schemeClr val="tx1"/>
                </a:solidFill>
              </a:rPr>
              <a:t>nd</a:t>
            </a:r>
            <a:r>
              <a:rPr lang="en-GB" dirty="0">
                <a:solidFill>
                  <a:schemeClr val="tx1"/>
                </a:solidFill>
              </a:rPr>
              <a:t> </a:t>
            </a:r>
            <a:r>
              <a:rPr lang="en-GB" dirty="0" err="1">
                <a:solidFill>
                  <a:schemeClr val="tx1"/>
                </a:solidFill>
              </a:rPr>
              <a:t>edn</a:t>
            </a:r>
            <a:r>
              <a:rPr lang="en-GB" i="1" dirty="0">
                <a:solidFill>
                  <a:schemeClr val="tx1"/>
                </a:solidFill>
              </a:rPr>
              <a:t> </a:t>
            </a:r>
            <a:r>
              <a:rPr lang="en-GB" dirty="0">
                <a:solidFill>
                  <a:schemeClr val="tx1"/>
                </a:solidFill>
              </a:rPr>
              <a:t>Psychology Press</a:t>
            </a:r>
          </a:p>
          <a:p>
            <a:pPr algn="l"/>
            <a:r>
              <a:rPr lang="en-GB" dirty="0">
                <a:solidFill>
                  <a:schemeClr val="tx1"/>
                </a:solidFill>
                <a:hlinkClick r:id="rId2"/>
              </a:rPr>
              <a:t>https://www.hopkinsmedicine.org/health/wellness-and-prevention/the-growing-child-adolescent-13-to-18-years#:~:text=Adolescence%20is%20a%20time%20for,visible%20at%20the%20same%20time</a:t>
            </a:r>
            <a:r>
              <a:rPr lang="en-GB" dirty="0">
                <a:solidFill>
                  <a:schemeClr val="tx1"/>
                </a:solidFill>
              </a:rPr>
              <a:t>.</a:t>
            </a:r>
          </a:p>
          <a:p>
            <a:pPr algn="l"/>
            <a:r>
              <a:rPr lang="en-GB" dirty="0">
                <a:solidFill>
                  <a:schemeClr val="tx1"/>
                </a:solidFill>
                <a:hlinkClick r:id="rId3"/>
              </a:rPr>
              <a:t>https://us.sagepub.com/sites/default/files/upm-binaries/66923_Sapin___Essential_Skills_for_Youth_Work_Practice.pdf</a:t>
            </a:r>
            <a:r>
              <a:rPr lang="en-GB" dirty="0">
                <a:solidFill>
                  <a:schemeClr val="tx1"/>
                </a:solidFill>
              </a:rPr>
              <a:t> </a:t>
            </a:r>
          </a:p>
          <a:p>
            <a:pPr algn="l"/>
            <a:r>
              <a:rPr lang="en-GB" dirty="0">
                <a:solidFill>
                  <a:schemeClr val="tx1"/>
                </a:solidFill>
                <a:hlinkClick r:id="rId4"/>
              </a:rPr>
              <a:t>https://www.cwvys.org.uk/wp-content/uploads/2014/06/HB-Equalities.pdf</a:t>
            </a:r>
            <a:r>
              <a:rPr lang="en-GB" dirty="0">
                <a:solidFill>
                  <a:schemeClr val="tx1"/>
                </a:solidFill>
              </a:rPr>
              <a:t> </a:t>
            </a:r>
          </a:p>
          <a:p>
            <a:endParaRPr lang="en-GB" dirty="0"/>
          </a:p>
        </p:txBody>
      </p:sp>
    </p:spTree>
    <p:extLst>
      <p:ext uri="{BB962C8B-B14F-4D97-AF65-F5344CB8AC3E}">
        <p14:creationId xmlns:p14="http://schemas.microsoft.com/office/powerpoint/2010/main" val="97715035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a:xfrm>
            <a:off x="838200" y="1960469"/>
            <a:ext cx="10515600" cy="4230781"/>
          </a:xfrm>
        </p:spPr>
        <p:txBody>
          <a:bodyPr>
            <a:normAutofit fontScale="92500" lnSpcReduction="10000"/>
          </a:bodyPr>
          <a:lstStyle/>
          <a:p>
            <a:pPr marL="0" indent="0">
              <a:buNone/>
            </a:pPr>
            <a:r>
              <a:rPr lang="en-GB" sz="1400" dirty="0"/>
              <a:t>Chu K.P., </a:t>
            </a:r>
            <a:r>
              <a:rPr lang="en-GB" sz="1400" dirty="0" err="1"/>
              <a:t>Diener</a:t>
            </a:r>
            <a:r>
              <a:rPr lang="en-GB" sz="1400" dirty="0"/>
              <a:t>, E, </a:t>
            </a:r>
            <a:r>
              <a:rPr lang="en-GB" sz="1400" dirty="0" err="1"/>
              <a:t>Tamir</a:t>
            </a:r>
            <a:r>
              <a:rPr lang="en-GB" sz="1400" dirty="0"/>
              <a:t>, M, </a:t>
            </a:r>
            <a:r>
              <a:rPr lang="en-GB" sz="1400" dirty="0" err="1"/>
              <a:t>Scollon</a:t>
            </a:r>
            <a:r>
              <a:rPr lang="en-GB" sz="1400" dirty="0"/>
              <a:t>, C. and </a:t>
            </a:r>
            <a:r>
              <a:rPr lang="en-GB" sz="1400" dirty="0" err="1"/>
              <a:t>Diener</a:t>
            </a:r>
            <a:r>
              <a:rPr lang="en-GB" sz="1400" dirty="0"/>
              <a:t>, M. (2005) Integrating the diverse definitions of Happiness: A time-sequential framework of subjective well-being. In </a:t>
            </a:r>
            <a:r>
              <a:rPr lang="en-GB" sz="1400" i="1" dirty="0"/>
              <a:t>Journal of Happiness Studies </a:t>
            </a:r>
            <a:r>
              <a:rPr lang="en-GB" sz="1400" dirty="0"/>
              <a:t>(2005) Vol. 6, 261-300.</a:t>
            </a:r>
          </a:p>
          <a:p>
            <a:pPr marL="0" indent="0">
              <a:buNone/>
            </a:pPr>
            <a:r>
              <a:rPr lang="en-GB" sz="1400" dirty="0"/>
              <a:t>Daniel, B and </a:t>
            </a:r>
            <a:r>
              <a:rPr lang="en-GB" sz="1400" dirty="0" err="1"/>
              <a:t>Wassell</a:t>
            </a:r>
            <a:r>
              <a:rPr lang="en-GB" sz="1400" dirty="0"/>
              <a:t>, S (2002) </a:t>
            </a:r>
            <a:r>
              <a:rPr lang="en-GB" sz="1400" b="1" dirty="0"/>
              <a:t>the early years; assessing and promoting resilience in vulnerable children (1)</a:t>
            </a:r>
            <a:r>
              <a:rPr lang="en-GB" sz="1400" dirty="0"/>
              <a:t> London, Jessica Kingsley</a:t>
            </a:r>
          </a:p>
          <a:p>
            <a:pPr marL="0" indent="0">
              <a:buNone/>
            </a:pPr>
            <a:r>
              <a:rPr lang="en-GB" sz="1400" dirty="0"/>
              <a:t>Feldman, F. (2010) </a:t>
            </a:r>
            <a:r>
              <a:rPr lang="en-GB" sz="1400" i="1" dirty="0"/>
              <a:t>What is this thing called Happiness? </a:t>
            </a:r>
            <a:r>
              <a:rPr lang="en-GB" sz="1400" dirty="0"/>
              <a:t>Oxford University Press.</a:t>
            </a:r>
            <a:r>
              <a:rPr lang="en-GB" sz="1400" i="1" dirty="0"/>
              <a:t> </a:t>
            </a:r>
            <a:endParaRPr lang="en-GB" sz="1400" dirty="0"/>
          </a:p>
          <a:p>
            <a:pPr marL="0" indent="0">
              <a:buNone/>
            </a:pPr>
            <a:r>
              <a:rPr lang="en-GB" sz="1400" dirty="0" err="1"/>
              <a:t>Frude</a:t>
            </a:r>
            <a:r>
              <a:rPr lang="en-GB" sz="1400" dirty="0"/>
              <a:t>, N (2016) Keynote Speech at Investors in Families Conference, Cardiff: UWTSD.</a:t>
            </a:r>
          </a:p>
          <a:p>
            <a:pPr marL="0" indent="0">
              <a:buNone/>
            </a:pPr>
            <a:r>
              <a:rPr lang="en-GB" sz="1400" dirty="0"/>
              <a:t>Learning and Skills Improvement Service (2012) </a:t>
            </a:r>
            <a:r>
              <a:rPr lang="en-GB" sz="1400" i="1" dirty="0"/>
              <a:t>National Occupational Standards for Youth Work, </a:t>
            </a:r>
            <a:r>
              <a:rPr lang="en-GB" sz="1400" dirty="0"/>
              <a:t>Coventry: LSIS.</a:t>
            </a:r>
          </a:p>
          <a:p>
            <a:pPr marL="0" indent="0">
              <a:buNone/>
            </a:pPr>
            <a:r>
              <a:rPr lang="en-GB" sz="1200" dirty="0" err="1"/>
              <a:t>Masten</a:t>
            </a:r>
            <a:r>
              <a:rPr lang="en-GB" sz="1200" dirty="0"/>
              <a:t> A and Yates T M (2004) in Newman T (</a:t>
            </a:r>
            <a:r>
              <a:rPr lang="en-GB" sz="1200" dirty="0" err="1"/>
              <a:t>ed</a:t>
            </a:r>
            <a:r>
              <a:rPr lang="en-GB" sz="1200" dirty="0"/>
              <a:t>) What works in building resilience, Barkingside, </a:t>
            </a:r>
            <a:r>
              <a:rPr lang="en-GB" sz="1200" dirty="0" err="1"/>
              <a:t>Barnardo's</a:t>
            </a:r>
            <a:endParaRPr lang="en-GB" sz="1200" dirty="0"/>
          </a:p>
          <a:p>
            <a:pPr marL="0" indent="0">
              <a:buNone/>
            </a:pPr>
            <a:r>
              <a:rPr lang="en-GB" sz="1200" dirty="0"/>
              <a:t>New Economics Foundation, (2012) </a:t>
            </a:r>
            <a:r>
              <a:rPr lang="en-GB" sz="1200" i="1" dirty="0"/>
              <a:t>Five Ways to Wellbeing. </a:t>
            </a:r>
            <a:r>
              <a:rPr lang="en-GB" sz="1200" dirty="0"/>
              <a:t>Online.</a:t>
            </a:r>
          </a:p>
          <a:p>
            <a:pPr marL="0" indent="0">
              <a:buNone/>
            </a:pPr>
            <a:r>
              <a:rPr lang="en-GB" sz="1400" dirty="0"/>
              <a:t>OECD (2009) </a:t>
            </a:r>
            <a:r>
              <a:rPr lang="en-GB" sz="1400" i="1" dirty="0"/>
              <a:t>Doing Better for Children</a:t>
            </a:r>
            <a:r>
              <a:rPr lang="en-GB" sz="1400" dirty="0"/>
              <a:t>, available at   </a:t>
            </a:r>
            <a:r>
              <a:rPr lang="en-GB" sz="1400" u="sng" dirty="0">
                <a:hlinkClick r:id="rId2"/>
              </a:rPr>
              <a:t>http://www.oecd.org/dataoecd/21/6/43590251.pdf</a:t>
            </a:r>
            <a:r>
              <a:rPr lang="en-GB" sz="1400" dirty="0"/>
              <a:t> (31.10.09).</a:t>
            </a:r>
          </a:p>
          <a:p>
            <a:pPr marL="0" indent="0">
              <a:buNone/>
            </a:pPr>
            <a:r>
              <a:rPr lang="en-GB" sz="1600" dirty="0" err="1"/>
              <a:t>Ungar</a:t>
            </a:r>
            <a:r>
              <a:rPr lang="en-GB" sz="1600" dirty="0"/>
              <a:t>, M. (2004). A constructionist discourse on resilience: Multiple contexts, multiple realities among at-risk children and youth. </a:t>
            </a:r>
            <a:r>
              <a:rPr lang="en-GB" sz="1600" i="1" dirty="0"/>
              <a:t>Youth and Society,</a:t>
            </a:r>
            <a:r>
              <a:rPr lang="en-GB" sz="1600" dirty="0"/>
              <a:t> </a:t>
            </a:r>
            <a:r>
              <a:rPr lang="en-GB" sz="1600" i="1" dirty="0"/>
              <a:t>35</a:t>
            </a:r>
            <a:r>
              <a:rPr lang="en-GB" sz="1600" dirty="0"/>
              <a:t>, 341–365.</a:t>
            </a:r>
          </a:p>
          <a:p>
            <a:pPr marL="0" indent="0">
              <a:buNone/>
            </a:pPr>
            <a:r>
              <a:rPr lang="en-GB" sz="1600" dirty="0">
                <a:hlinkClick r:id="rId3"/>
              </a:rPr>
              <a:t>https://www.poverty.ac.uk/report-wales-child-poverty/wales-has-worst-child-poverty-uk</a:t>
            </a:r>
            <a:r>
              <a:rPr lang="en-GB" sz="1600" dirty="0"/>
              <a:t> </a:t>
            </a:r>
          </a:p>
          <a:p>
            <a:pPr marL="0" indent="0">
              <a:buNone/>
            </a:pPr>
            <a:endParaRPr lang="en-GB" sz="1600" dirty="0"/>
          </a:p>
          <a:p>
            <a:pPr marL="0" indent="0">
              <a:buNone/>
            </a:pPr>
            <a:endParaRPr lang="en-GB" sz="1600" dirty="0"/>
          </a:p>
        </p:txBody>
      </p:sp>
    </p:spTree>
    <p:extLst>
      <p:ext uri="{BB962C8B-B14F-4D97-AF65-F5344CB8AC3E}">
        <p14:creationId xmlns:p14="http://schemas.microsoft.com/office/powerpoint/2010/main" val="330257500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8DE7F-DDAB-46A3-9826-EDC3D75D91C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DFA6423-1C53-4438-8EB8-72ECDB831E91}"/>
              </a:ext>
            </a:extLst>
          </p:cNvPr>
          <p:cNvSpPr>
            <a:spLocks noGrp="1"/>
          </p:cNvSpPr>
          <p:nvPr>
            <p:ph idx="1"/>
          </p:nvPr>
        </p:nvSpPr>
        <p:spPr>
          <a:xfrm>
            <a:off x="1097280" y="2108201"/>
            <a:ext cx="10058400" cy="4463196"/>
          </a:xfrm>
        </p:spPr>
        <p:txBody>
          <a:bodyPr>
            <a:normAutofit fontScale="70000" lnSpcReduction="20000"/>
          </a:bodyPr>
          <a:lstStyle/>
          <a:p>
            <a:pPr marL="0" indent="0">
              <a:buNone/>
            </a:pPr>
            <a:r>
              <a:rPr lang="en-GB" sz="2000" dirty="0"/>
              <a:t>Ungar, M. (2008). Resilience across cultures. </a:t>
            </a:r>
            <a:r>
              <a:rPr lang="en-GB" sz="2000" i="1" dirty="0"/>
              <a:t>British Journal of Social Work,</a:t>
            </a:r>
            <a:r>
              <a:rPr lang="en-GB" sz="2000" dirty="0"/>
              <a:t> </a:t>
            </a:r>
            <a:r>
              <a:rPr lang="en-GB" sz="2000" i="1" dirty="0"/>
              <a:t>38</a:t>
            </a:r>
            <a:r>
              <a:rPr lang="en-GB" sz="2000" dirty="0"/>
              <a:t>, 218–235.</a:t>
            </a:r>
            <a:endParaRPr lang="en-GB" sz="2000" dirty="0">
              <a:effectLst/>
            </a:endParaRPr>
          </a:p>
          <a:p>
            <a:pPr marL="0" indent="0">
              <a:buNone/>
            </a:pPr>
            <a:r>
              <a:rPr lang="en-GB" sz="2000" dirty="0">
                <a:effectLst/>
              </a:rPr>
              <a:t>Ungar, M., Liebenberg, L., Armstrong, M., Dudding, P., and Van de </a:t>
            </a:r>
            <a:r>
              <a:rPr lang="en-GB" sz="2000" dirty="0" err="1">
                <a:effectLst/>
              </a:rPr>
              <a:t>Vijver</a:t>
            </a:r>
            <a:r>
              <a:rPr lang="en-GB" sz="2000" dirty="0">
                <a:effectLst/>
              </a:rPr>
              <a:t>, F. (2013). Patterns of Psychosocial Service Use: Individual and Contextual Risk factors, and Resilience among Adolescents Using Multiple Services. Child Abuse and Neglect, 37, 150-159.</a:t>
            </a:r>
            <a:endParaRPr lang="en-GB" sz="2000" dirty="0"/>
          </a:p>
          <a:p>
            <a:pPr marL="0" indent="0">
              <a:buNone/>
            </a:pPr>
            <a:r>
              <a:rPr lang="en-GB" sz="2000" dirty="0"/>
              <a:t>United Nations (1989) Convention on the Rights of the Child. </a:t>
            </a:r>
            <a:r>
              <a:rPr lang="en-GB" sz="2000" u="sng" dirty="0">
                <a:hlinkClick r:id="rId2"/>
              </a:rPr>
              <a:t>http://www2.ohchr.org/english/law/crc.htm</a:t>
            </a:r>
            <a:r>
              <a:rPr lang="en-GB" sz="2000" dirty="0"/>
              <a:t> (01 11 09)</a:t>
            </a:r>
          </a:p>
          <a:p>
            <a:pPr marL="0" indent="0">
              <a:buNone/>
            </a:pPr>
            <a:r>
              <a:rPr lang="en-GB" sz="2000" dirty="0"/>
              <a:t>UNICEF, Child poverty in perspective: An overview of child well-being in rich countries, </a:t>
            </a:r>
            <a:r>
              <a:rPr lang="en-GB" sz="2000" i="1" dirty="0" err="1"/>
              <a:t>Innocenti</a:t>
            </a:r>
            <a:r>
              <a:rPr lang="en-GB" sz="2000" i="1" dirty="0"/>
              <a:t> Report Card </a:t>
            </a:r>
            <a:r>
              <a:rPr lang="en-GB" sz="2000" dirty="0"/>
              <a:t>7, 2007, UNICEF </a:t>
            </a:r>
            <a:r>
              <a:rPr lang="en-GB" sz="2000" dirty="0" err="1"/>
              <a:t>Innocenti</a:t>
            </a:r>
            <a:r>
              <a:rPr lang="en-GB" sz="2000" dirty="0"/>
              <a:t> Research Centre: Florence. Available at </a:t>
            </a:r>
            <a:r>
              <a:rPr lang="en-GB" sz="2000" u="sng" dirty="0">
                <a:hlinkClick r:id="rId3"/>
              </a:rPr>
              <a:t>http://www.unicef.org.uk/publications/pdf/rc7_eng.pdf</a:t>
            </a:r>
            <a:r>
              <a:rPr lang="en-GB" sz="2000" dirty="0"/>
              <a:t> (31.10.09)</a:t>
            </a:r>
          </a:p>
          <a:p>
            <a:pPr marL="0" indent="0">
              <a:buNone/>
            </a:pPr>
            <a:r>
              <a:rPr lang="cy-GB" sz="2000" noProof="1">
                <a:hlinkClick r:id="rId4"/>
              </a:rPr>
              <a:t>https://www.jrf.org.uk/report/poverty-wales-2020#:~:text=Even%20before%20coronavirus%2C%20almost%20a,10%20children%20living%20in%20poverty.&amp;text=Two%20in%20five%20local%20authorities,for%20those%20working%20atypical%20hours</a:t>
            </a:r>
            <a:r>
              <a:rPr lang="cy-GB" sz="2000" noProof="1"/>
              <a:t>. </a:t>
            </a:r>
          </a:p>
          <a:p>
            <a:pPr marL="0" indent="0">
              <a:buNone/>
            </a:pPr>
            <a:r>
              <a:rPr lang="en-GB" sz="2000" dirty="0"/>
              <a:t>WAG, (2007) Young people, youth work, Youth Service National Youth Service Strategy for Wales, Caerphilly: WAG.</a:t>
            </a:r>
          </a:p>
          <a:p>
            <a:pPr marL="0" indent="0">
              <a:buNone/>
            </a:pPr>
            <a:r>
              <a:rPr lang="en-GB" sz="1800" dirty="0"/>
              <a:t>Welsh Government (2012) Together for mental health. A strategy for mental health and wellbeing in Wales. A summary for children and young people. Cardiff: WG; 2012. Available at: http://wales.gov.uk/docs/dhss/publications/130226mental-healthen.pdf</a:t>
            </a:r>
          </a:p>
          <a:p>
            <a:r>
              <a:rPr lang="en-GB" dirty="0">
                <a:hlinkClick r:id="rId5"/>
              </a:rPr>
              <a:t>https://www.ons.gov.uk/peoplepopulationandcommunity/crimeandjustice/datasets/childabuseextentandnatureappendixtables</a:t>
            </a:r>
            <a:r>
              <a:rPr lang="en-GB" dirty="0"/>
              <a:t> </a:t>
            </a:r>
          </a:p>
        </p:txBody>
      </p:sp>
    </p:spTree>
    <p:extLst>
      <p:ext uri="{BB962C8B-B14F-4D97-AF65-F5344CB8AC3E}">
        <p14:creationId xmlns:p14="http://schemas.microsoft.com/office/powerpoint/2010/main" val="247945734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95C3D-41E4-40C4-B26B-5476E04652B9}"/>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E682A103-C8E0-421C-82F5-ECD184AE1430}"/>
              </a:ext>
            </a:extLst>
          </p:cNvPr>
          <p:cNvSpPr>
            <a:spLocks noGrp="1"/>
          </p:cNvSpPr>
          <p:nvPr>
            <p:ph idx="1"/>
          </p:nvPr>
        </p:nvSpPr>
        <p:spPr>
          <a:xfrm>
            <a:off x="1097280" y="2108201"/>
            <a:ext cx="10058400" cy="4187824"/>
          </a:xfrm>
        </p:spPr>
        <p:txBody>
          <a:bodyPr>
            <a:normAutofit fontScale="70000" lnSpcReduction="20000"/>
          </a:bodyPr>
          <a:lstStyle/>
          <a:p>
            <a:r>
              <a:rPr lang="en-GB" dirty="0">
                <a:hlinkClick r:id="rId2"/>
              </a:rPr>
              <a:t>Categories Criminal Exploitation (CE); Surrey Safeguarding Children Partnership (surreyscp.org.uk)</a:t>
            </a:r>
            <a:endParaRPr lang="en-GB" dirty="0"/>
          </a:p>
          <a:p>
            <a:r>
              <a:rPr lang="en-GB" sz="2000" dirty="0">
                <a:effectLst/>
                <a:latin typeface="Calibri" panose="020F0502020204030204" pitchFamily="34" charset="0"/>
                <a:ea typeface="Calibri" panose="020F0502020204030204" pitchFamily="34" charset="0"/>
                <a:cs typeface="Times New Roman" panose="02020603050405020304" pitchFamily="18" charset="0"/>
              </a:rPr>
              <a:t>https://www.google.com/url?sa=t&amp;rct=j&amp;q=&amp;esrc=s&amp;source=web&amp;cd=&amp;ved=2ahUKEwifs5DNhs7uAhVHhlwKHQdAA9kQFjAAegQIAhAC&amp;url=https%3A%2F%2Fwww.knowsleyscp.org.uk%2Fwp-content%2Fuploads%2F2019%2F02%2FNew-Knowsley-Child-Exploitation-Policy-2019.doc&amp;usg=AOvVaw01cQpNz2bm8mKCx4D2oeRl </a:t>
            </a:r>
          </a:p>
          <a:p>
            <a:r>
              <a:rPr lang="en-GB" sz="2000" dirty="0">
                <a:hlinkClick r:id="rId3"/>
              </a:rPr>
              <a:t>Addressing Adversity Book — </a:t>
            </a:r>
            <a:r>
              <a:rPr lang="en-GB" sz="2000" dirty="0" err="1">
                <a:hlinkClick r:id="rId3"/>
              </a:rPr>
              <a:t>YoungMinds</a:t>
            </a:r>
            <a:endParaRPr lang="en-GB" sz="2000" dirty="0">
              <a:latin typeface="Calibri" panose="020F0502020204030204" pitchFamily="34" charset="0"/>
              <a:cs typeface="Times New Roman" panose="02020603050405020304" pitchFamily="18" charset="0"/>
            </a:endParaRPr>
          </a:p>
          <a:p>
            <a:r>
              <a:rPr lang="en-GB" sz="2000" dirty="0">
                <a:hlinkClick r:id="rId4"/>
              </a:rPr>
              <a:t>Modern Slavery Act 2015 (legislation.gov.uk)</a:t>
            </a:r>
            <a:endParaRPr lang="en-GB" sz="2000" dirty="0"/>
          </a:p>
          <a:p>
            <a:r>
              <a:rPr lang="en-GB" sz="2000" dirty="0">
                <a:effectLst/>
                <a:latin typeface="Calibri" panose="020F0502020204030204" pitchFamily="34" charset="0"/>
                <a:ea typeface="Calibri" panose="020F0502020204030204" pitchFamily="34" charset="0"/>
                <a:cs typeface="Times New Roman" panose="02020603050405020304" pitchFamily="18" charset="0"/>
                <a:hlinkClick r:id="rId5"/>
              </a:rPr>
              <a:t>https://www.suttonlscp.org.uk/static/guidance_files/2018%2003%20county%20lines%20toolkit%20for%20professionals.pdf</a:t>
            </a: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buNone/>
            </a:pPr>
            <a:r>
              <a:rPr lang="en-GB" dirty="0"/>
              <a:t>Barnardo’s (2011), Puppet on a String: The Urgent Need to Cut Children Free from Sexual Exploitation, Barnardo’s, Essex.</a:t>
            </a:r>
          </a:p>
          <a:p>
            <a:pPr marL="0" indent="0">
              <a:buNone/>
            </a:pPr>
            <a:r>
              <a:rPr lang="en-GB" dirty="0"/>
              <a:t>All Wales Child Protection Procedures Review Group (2013) </a:t>
            </a:r>
            <a:r>
              <a:rPr lang="en-GB" dirty="0">
                <a:hlinkClick r:id="rId6"/>
              </a:rPr>
              <a:t>Safeguarding and promoting the welfare of children who are at risk of abuse through sexual exploitation (PDF)</a:t>
            </a:r>
            <a:r>
              <a:rPr lang="en-GB" dirty="0"/>
              <a:t>. [Cardiff]: Welsh Government.</a:t>
            </a:r>
          </a:p>
          <a:p>
            <a:pPr marL="0" indent="0">
              <a:buNone/>
            </a:pPr>
            <a:r>
              <a:rPr lang="en-GB" dirty="0"/>
              <a:t>NSPCC Statistics briefing: child sexual abuse, April 2019</a:t>
            </a:r>
          </a:p>
          <a:p>
            <a:pPr marL="0" indent="0">
              <a:buNone/>
            </a:pPr>
            <a:r>
              <a:rPr lang="en-GB" dirty="0">
                <a:hlinkClick r:id="rId7"/>
              </a:rPr>
              <a:t>https://www.nspcc.org.uk/what-is-child-abuse/types-of-abuse/child-sexual-exploitation/</a:t>
            </a:r>
            <a:r>
              <a:rPr lang="en-GB" dirty="0"/>
              <a:t> </a:t>
            </a:r>
          </a:p>
          <a:p>
            <a:pPr marL="0" indent="0">
              <a:buNone/>
            </a:pPr>
            <a:r>
              <a:rPr lang="en-GB" dirty="0">
                <a:hlinkClick r:id="rId8"/>
              </a:rPr>
              <a:t>https://carers.org/what-we-do/our-survey-on-the-impact-of-coronavirus-on-young-carers-and-young-adult-carers-</a:t>
            </a:r>
            <a:r>
              <a:rPr lang="en-GB" dirty="0"/>
              <a:t> </a:t>
            </a:r>
          </a:p>
          <a:p>
            <a:endParaRPr lang="en-GB" dirty="0"/>
          </a:p>
          <a:p>
            <a:endParaRPr lang="en-GB" dirty="0"/>
          </a:p>
        </p:txBody>
      </p:sp>
    </p:spTree>
    <p:extLst>
      <p:ext uri="{BB962C8B-B14F-4D97-AF65-F5344CB8AC3E}">
        <p14:creationId xmlns:p14="http://schemas.microsoft.com/office/powerpoint/2010/main" val="338511733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95C3D-41E4-40C4-B26B-5476E04652B9}"/>
              </a:ext>
            </a:extLst>
          </p:cNvPr>
          <p:cNvSpPr>
            <a:spLocks noGrp="1"/>
          </p:cNvSpPr>
          <p:nvPr>
            <p:ph type="title"/>
          </p:nvPr>
        </p:nvSpPr>
        <p:spPr/>
        <p:txBody>
          <a:bodyPr/>
          <a:lstStyle/>
          <a:p>
            <a:r>
              <a:rPr lang="en-GB" dirty="0"/>
              <a:t>Helpful resources</a:t>
            </a:r>
          </a:p>
        </p:txBody>
      </p:sp>
      <p:sp>
        <p:nvSpPr>
          <p:cNvPr id="3" name="Content Placeholder 2">
            <a:extLst>
              <a:ext uri="{FF2B5EF4-FFF2-40B4-BE49-F238E27FC236}">
                <a16:creationId xmlns:a16="http://schemas.microsoft.com/office/drawing/2014/main" id="{E682A103-C8E0-421C-82F5-ECD184AE1430}"/>
              </a:ext>
            </a:extLst>
          </p:cNvPr>
          <p:cNvSpPr>
            <a:spLocks noGrp="1"/>
          </p:cNvSpPr>
          <p:nvPr>
            <p:ph idx="1"/>
          </p:nvPr>
        </p:nvSpPr>
        <p:spPr/>
        <p:txBody>
          <a:bodyPr>
            <a:normAutofit fontScale="62500" lnSpcReduction="20000"/>
          </a:bodyPr>
          <a:lstStyle/>
          <a:p>
            <a:r>
              <a:rPr lang="en-GB" dirty="0">
                <a:hlinkClick r:id="rId2"/>
              </a:rPr>
              <a:t>Categories Criminal Exploitation (CE); Surrey Safeguarding Children Partnership (surreyscp.org.uk)</a:t>
            </a:r>
            <a:endParaRPr lang="en-GB" dirty="0"/>
          </a:p>
          <a:p>
            <a:r>
              <a:rPr lang="en-GB" sz="2000" dirty="0">
                <a:effectLst/>
                <a:latin typeface="Calibri" panose="020F0502020204030204" pitchFamily="34" charset="0"/>
                <a:ea typeface="Calibri" panose="020F0502020204030204" pitchFamily="34" charset="0"/>
                <a:cs typeface="Times New Roman" panose="02020603050405020304" pitchFamily="18" charset="0"/>
              </a:rPr>
              <a:t>https://www.google.com/url?sa=t&amp;rct=j&amp;q=&amp;esrc=s&amp;source=web&amp;cd=&amp;ved=2ahUKEwifs5DNhs7uAhVHhlwKHQdAA9kQFjAAegQIAhAC&amp;url=https%3A%2F%2Fwww.knowsleyscp.org.uk%2Fwp-content%2Fuploads%2F2019%2F02%2FNew-Knowsley-Child-Exploitation-Policy-2019.doc&amp;usg=AOvVaw01cQpNz2bm8mKCx4D2oeRl </a:t>
            </a:r>
          </a:p>
          <a:p>
            <a:r>
              <a:rPr lang="en-GB" sz="2000" dirty="0">
                <a:hlinkClick r:id="rId3"/>
              </a:rPr>
              <a:t>Addressing Adversity Book — </a:t>
            </a:r>
            <a:r>
              <a:rPr lang="en-GB" sz="2000" dirty="0" err="1">
                <a:hlinkClick r:id="rId3"/>
              </a:rPr>
              <a:t>YoungMinds</a:t>
            </a:r>
            <a:endParaRPr lang="en-GB" sz="2000" dirty="0">
              <a:latin typeface="Calibri" panose="020F0502020204030204" pitchFamily="34" charset="0"/>
              <a:cs typeface="Times New Roman" panose="02020603050405020304" pitchFamily="18" charset="0"/>
            </a:endParaRPr>
          </a:p>
          <a:p>
            <a:r>
              <a:rPr lang="en-GB" sz="2000" dirty="0">
                <a:hlinkClick r:id="rId4"/>
              </a:rPr>
              <a:t>Modern Slavery Act 2015 (legislation.gov.uk)</a:t>
            </a:r>
            <a:endParaRPr lang="en-GB" sz="2000" dirty="0"/>
          </a:p>
          <a:p>
            <a:r>
              <a:rPr lang="en-GB" sz="2000" dirty="0">
                <a:effectLst/>
                <a:latin typeface="Calibri" panose="020F0502020204030204" pitchFamily="34" charset="0"/>
                <a:ea typeface="Calibri" panose="020F0502020204030204" pitchFamily="34" charset="0"/>
                <a:cs typeface="Times New Roman" panose="02020603050405020304" pitchFamily="18" charset="0"/>
                <a:hlinkClick r:id="rId5"/>
              </a:rPr>
              <a:t>https://www.suttonlscp.org.uk/static/guidance_files/2018%2003%20county%20lines%20toolkit%20for%20professionals.pdf</a:t>
            </a: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buNone/>
            </a:pPr>
            <a:r>
              <a:rPr lang="en-GB" dirty="0"/>
              <a:t>Barnardo’s (2011), Puppet on a String: The Urgent Need to Cut Children Free from Sexual Exploitation, Barnardo’s, Essex.</a:t>
            </a:r>
          </a:p>
          <a:p>
            <a:pPr marL="0" indent="0">
              <a:buNone/>
            </a:pPr>
            <a:r>
              <a:rPr lang="en-GB" dirty="0"/>
              <a:t>All Wales Child Protection Procedures Review Group (2013) </a:t>
            </a:r>
            <a:r>
              <a:rPr lang="en-GB" dirty="0">
                <a:hlinkClick r:id="rId6"/>
              </a:rPr>
              <a:t>Safeguarding and promoting the welfare of children who are at risk of abuse through sexual exploitation (PDF)</a:t>
            </a:r>
            <a:r>
              <a:rPr lang="en-GB" dirty="0"/>
              <a:t>. [Cardiff]: Welsh Government.</a:t>
            </a:r>
          </a:p>
          <a:p>
            <a:pPr marL="0" indent="0">
              <a:buNone/>
            </a:pPr>
            <a:r>
              <a:rPr lang="en-GB" dirty="0"/>
              <a:t>NSPCC Statistics briefing: child sexual abuse, April 2019</a:t>
            </a:r>
          </a:p>
          <a:p>
            <a:pPr marL="0" indent="0">
              <a:buNone/>
            </a:pPr>
            <a:r>
              <a:rPr lang="en-GB" dirty="0">
                <a:hlinkClick r:id="rId7"/>
              </a:rPr>
              <a:t>https://www.nspcc.org.uk/what-is-child-abuse/types-of-abuse/child-sexual-exploitation/</a:t>
            </a:r>
            <a:r>
              <a:rPr lang="en-GB" dirty="0"/>
              <a:t> </a:t>
            </a:r>
          </a:p>
          <a:p>
            <a:endParaRPr lang="en-GB" dirty="0"/>
          </a:p>
          <a:p>
            <a:endParaRPr lang="en-GB" dirty="0"/>
          </a:p>
        </p:txBody>
      </p:sp>
    </p:spTree>
    <p:extLst>
      <p:ext uri="{BB962C8B-B14F-4D97-AF65-F5344CB8AC3E}">
        <p14:creationId xmlns:p14="http://schemas.microsoft.com/office/powerpoint/2010/main" val="2199138137"/>
      </p:ext>
    </p:extLst>
  </p:cSld>
  <p:clrMapOvr>
    <a:masterClrMapping/>
  </p:clrMapOvr>
</p:sld>
</file>

<file path=ppt/theme/theme1.xml><?xml version="1.0" encoding="utf-8"?>
<a:theme xmlns:a="http://schemas.openxmlformats.org/drawingml/2006/main" name="1_RetrospectVTI">
  <a:themeElements>
    <a:clrScheme name="Custom 37">
      <a:dk1>
        <a:srgbClr val="000000"/>
      </a:dk1>
      <a:lt1>
        <a:srgbClr val="FFFFFF"/>
      </a:lt1>
      <a:dk2>
        <a:srgbClr val="4A5356"/>
      </a:dk2>
      <a:lt2>
        <a:srgbClr val="E8E3CE"/>
      </a:lt2>
      <a:accent1>
        <a:srgbClr val="9BA8B7"/>
      </a:accent1>
      <a:accent2>
        <a:srgbClr val="E6A02E"/>
      </a:accent2>
      <a:accent3>
        <a:srgbClr val="BF6A3B"/>
      </a:accent3>
      <a:accent4>
        <a:srgbClr val="92987A"/>
      </a:accent4>
      <a:accent5>
        <a:srgbClr val="857659"/>
      </a:accent5>
      <a:accent6>
        <a:srgbClr val="A0988C"/>
      </a:accent6>
      <a:hlink>
        <a:srgbClr val="00B0F0"/>
      </a:hlink>
      <a:folHlink>
        <a:srgbClr val="738F97"/>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TWO.pptx" id="{769520F8-BFE5-4C8C-A7AA-375C025A91CE}" vid="{AEAFD717-D3C8-4034-8F7E-D5220B0CCEB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{DE3E0E55-EBC2-4D14-8246-FAECE1A7DFE0}tf56160789_win32</Template>
  <TotalTime>775</TotalTime>
  <Words>4496</Words>
  <Application>Microsoft Office PowerPoint</Application>
  <PresentationFormat>Widescreen</PresentationFormat>
  <Paragraphs>334</Paragraphs>
  <Slides>46</Slides>
  <Notes>1</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46</vt:i4>
      </vt:variant>
    </vt:vector>
  </HeadingPairs>
  <TitlesOfParts>
    <vt:vector size="58" baseType="lpstr">
      <vt:lpstr>Arial</vt:lpstr>
      <vt:lpstr>Arial</vt:lpstr>
      <vt:lpstr>Bookman Old Style</vt:lpstr>
      <vt:lpstr>Calibri</vt:lpstr>
      <vt:lpstr>chaparral-pro</vt:lpstr>
      <vt:lpstr>Franklin Gothic Book</vt:lpstr>
      <vt:lpstr>inherit</vt:lpstr>
      <vt:lpstr>Lato</vt:lpstr>
      <vt:lpstr>Rubik</vt:lpstr>
      <vt:lpstr>Source Sans Pro</vt:lpstr>
      <vt:lpstr>Times New Roman</vt:lpstr>
      <vt:lpstr>1_RetrospectVTI</vt:lpstr>
      <vt:lpstr>ECYW6003 Young People in Focus</vt:lpstr>
      <vt:lpstr>Assessment</vt:lpstr>
      <vt:lpstr>PowerPoint Presentation</vt:lpstr>
      <vt:lpstr>PowerPoint Presentation</vt:lpstr>
      <vt:lpstr>Criminal Exploitation</vt:lpstr>
      <vt:lpstr>PowerPoint Presentation</vt:lpstr>
      <vt:lpstr>What is Criminal Exploitation?</vt:lpstr>
      <vt:lpstr>PowerPoint Presentation</vt:lpstr>
      <vt:lpstr>PowerPoint Presentation</vt:lpstr>
      <vt:lpstr>Group Task</vt:lpstr>
      <vt:lpstr>Different forms of CE</vt:lpstr>
      <vt:lpstr>Human Trafficking - </vt:lpstr>
      <vt:lpstr>Forced Marriage</vt:lpstr>
      <vt:lpstr>County Lines</vt:lpstr>
      <vt:lpstr>PowerPoint Presentation</vt:lpstr>
      <vt:lpstr>Cukooing</vt:lpstr>
      <vt:lpstr>Child Sexual Exploitation</vt:lpstr>
      <vt:lpstr>PowerPoint Presentation</vt:lpstr>
      <vt:lpstr>A few numbers</vt:lpstr>
      <vt:lpstr>To watch yourself</vt:lpstr>
      <vt:lpstr>Who is at risk?</vt:lpstr>
      <vt:lpstr>PowerPoint Presentation</vt:lpstr>
      <vt:lpstr>Why?</vt:lpstr>
      <vt:lpstr>Some other issues </vt:lpstr>
      <vt:lpstr>Young Carers </vt:lpstr>
      <vt:lpstr>PowerPoint Presentation</vt:lpstr>
      <vt:lpstr>In the last year young carers say…</vt:lpstr>
      <vt:lpstr>LGBTQIA</vt:lpstr>
      <vt:lpstr>To watch yourself</vt:lpstr>
      <vt:lpstr>LGBTQIA young people say…</vt:lpstr>
      <vt:lpstr>Domestic abuse</vt:lpstr>
      <vt:lpstr>PowerPoint Presentation</vt:lpstr>
      <vt:lpstr>PowerPoint Presentation</vt:lpstr>
      <vt:lpstr>Poverty</vt:lpstr>
      <vt:lpstr>Child abuse and Looked after young people</vt:lpstr>
      <vt:lpstr>PowerPoint Presentation</vt:lpstr>
      <vt:lpstr>PowerPoint Presentation</vt:lpstr>
      <vt:lpstr>Family structure</vt:lpstr>
      <vt:lpstr>Mental Health</vt:lpstr>
      <vt:lpstr>Mental Health</vt:lpstr>
      <vt:lpstr>What does this mean for young people?</vt:lpstr>
      <vt:lpstr>Helpful resources</vt:lpstr>
      <vt:lpstr>References</vt:lpstr>
      <vt:lpstr>PowerPoint Presentation</vt:lpstr>
      <vt:lpstr>PowerPoint Presentation</vt:lpstr>
      <vt:lpstr>Helpful resources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ECYW6003 Young People in Focus</dc:title>
  <dc:creator>katie gardner</dc:creator>
  <cp:lastModifiedBy>katie gardner</cp:lastModifiedBy>
  <cp:revision>50</cp:revision>
  <dcterms:created xsi:type="dcterms:W3CDTF">2021-01-29T10:02:48Z</dcterms:created>
  <dcterms:modified xsi:type="dcterms:W3CDTF">2022-03-03T10:34:03Z</dcterms:modified>
</cp:coreProperties>
</file>