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1"/>
  </p:notesMasterIdLst>
  <p:sldIdLst>
    <p:sldId id="719" r:id="rId24"/>
    <p:sldId id="301" r:id="rId25"/>
    <p:sldId id="302" r:id="rId26"/>
    <p:sldId id="351" r:id="rId27"/>
    <p:sldId id="722" r:id="rId28"/>
    <p:sldId id="378" r:id="rId29"/>
    <p:sldId id="379" r:id="rId30"/>
    <p:sldId id="398" r:id="rId31"/>
    <p:sldId id="724" r:id="rId32"/>
    <p:sldId id="381" r:id="rId33"/>
    <p:sldId id="380" r:id="rId34"/>
    <p:sldId id="399" r:id="rId35"/>
    <p:sldId id="725" r:id="rId36"/>
    <p:sldId id="382" r:id="rId37"/>
    <p:sldId id="383" r:id="rId38"/>
    <p:sldId id="384" r:id="rId39"/>
    <p:sldId id="723" r:id="rId40"/>
    <p:sldId id="385" r:id="rId41"/>
    <p:sldId id="728" r:id="rId42"/>
    <p:sldId id="730" r:id="rId43"/>
    <p:sldId id="729" r:id="rId44"/>
    <p:sldId id="731" r:id="rId45"/>
    <p:sldId id="732" r:id="rId46"/>
    <p:sldId id="733" r:id="rId47"/>
    <p:sldId id="735" r:id="rId48"/>
    <p:sldId id="734" r:id="rId49"/>
    <p:sldId id="721"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FA6240-E5E2-4884-AF52-80D4818B3155}" v="1" dt="2023-02-06T11:40:32.5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82"/>
    <p:restoredTop sz="77253"/>
  </p:normalViewPr>
  <p:slideViewPr>
    <p:cSldViewPr snapToGrid="0">
      <p:cViewPr varScale="1">
        <p:scale>
          <a:sx n="78" d="100"/>
          <a:sy n="78" d="100"/>
        </p:scale>
        <p:origin x="777"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viewProps" Target="viewProps.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microsoft.com/office/2015/10/relationships/revisionInfo" Target="revisionInfo.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1DFA6240-E5E2-4884-AF52-80D4818B3155}"/>
    <pc:docChg chg="custSel modSld">
      <pc:chgData name="Stalin Jacob Wilson Packia Dhas" userId="050d7d71-3621-4503-95e8-1c9a9d962492" providerId="ADAL" clId="{1DFA6240-E5E2-4884-AF52-80D4818B3155}" dt="2023-02-06T11:40:14.945" v="53" actId="20577"/>
      <pc:docMkLst>
        <pc:docMk/>
      </pc:docMkLst>
      <pc:sldChg chg="modSp mod">
        <pc:chgData name="Stalin Jacob Wilson Packia Dhas" userId="050d7d71-3621-4503-95e8-1c9a9d962492" providerId="ADAL" clId="{1DFA6240-E5E2-4884-AF52-80D4818B3155}" dt="2023-02-06T11:40:14.945" v="53" actId="20577"/>
        <pc:sldMkLst>
          <pc:docMk/>
          <pc:sldMk cId="3657130640" sldId="301"/>
        </pc:sldMkLst>
        <pc:spChg chg="mod">
          <ac:chgData name="Stalin Jacob Wilson Packia Dhas" userId="050d7d71-3621-4503-95e8-1c9a9d962492" providerId="ADAL" clId="{1DFA6240-E5E2-4884-AF52-80D4818B3155}" dt="2023-02-06T11:40:14.945" v="53" actId="20577"/>
          <ac:spMkLst>
            <pc:docMk/>
            <pc:sldMk cId="3657130640" sldId="301"/>
            <ac:spMk id="4" creationId="{7E2EBC05-CB4F-406D-2F45-D8D94E4ABFE4}"/>
          </ac:spMkLst>
        </pc:spChg>
      </pc:sldChg>
      <pc:sldChg chg="modSp mod">
        <pc:chgData name="Stalin Jacob Wilson Packia Dhas" userId="050d7d71-3621-4503-95e8-1c9a9d962492" providerId="ADAL" clId="{1DFA6240-E5E2-4884-AF52-80D4818B3155}" dt="2023-02-06T11:39:51.683" v="9" actId="20577"/>
        <pc:sldMkLst>
          <pc:docMk/>
          <pc:sldMk cId="3119007398" sldId="719"/>
        </pc:sldMkLst>
        <pc:spChg chg="mod">
          <ac:chgData name="Stalin Jacob Wilson Packia Dhas" userId="050d7d71-3621-4503-95e8-1c9a9d962492" providerId="ADAL" clId="{1DFA6240-E5E2-4884-AF52-80D4818B3155}" dt="2023-02-06T11:39:51.683" v="9" actId="20577"/>
          <ac:spMkLst>
            <pc:docMk/>
            <pc:sldMk cId="3119007398" sldId="719"/>
            <ac:spMk id="2" creationId="{5AF40EAB-6954-8B5E-C784-2A455332F66A}"/>
          </ac:spMkLst>
        </pc:spChg>
      </pc:sldChg>
      <pc:sldChg chg="delSp mod">
        <pc:chgData name="Stalin Jacob Wilson Packia Dhas" userId="050d7d71-3621-4503-95e8-1c9a9d962492" providerId="ADAL" clId="{1DFA6240-E5E2-4884-AF52-80D4818B3155}" dt="2023-02-06T11:39:07.292" v="1" actId="478"/>
        <pc:sldMkLst>
          <pc:docMk/>
          <pc:sldMk cId="1295136854" sldId="728"/>
        </pc:sldMkLst>
        <pc:inkChg chg="del">
          <ac:chgData name="Stalin Jacob Wilson Packia Dhas" userId="050d7d71-3621-4503-95e8-1c9a9d962492" providerId="ADAL" clId="{1DFA6240-E5E2-4884-AF52-80D4818B3155}" dt="2023-02-06T11:39:07.292" v="1" actId="478"/>
          <ac:inkMkLst>
            <pc:docMk/>
            <pc:sldMk cId="1295136854" sldId="728"/>
            <ac:inkMk id="3" creationId="{00C40120-875F-FBBB-8CA6-D705BA3784EB}"/>
          </ac:inkMkLst>
        </pc:inkChg>
      </pc:sldChg>
      <pc:sldChg chg="delSp mod">
        <pc:chgData name="Stalin Jacob Wilson Packia Dhas" userId="050d7d71-3621-4503-95e8-1c9a9d962492" providerId="ADAL" clId="{1DFA6240-E5E2-4884-AF52-80D4818B3155}" dt="2023-02-06T11:39:15.163" v="3" actId="478"/>
        <pc:sldMkLst>
          <pc:docMk/>
          <pc:sldMk cId="3904163007" sldId="729"/>
        </pc:sldMkLst>
        <pc:inkChg chg="del">
          <ac:chgData name="Stalin Jacob Wilson Packia Dhas" userId="050d7d71-3621-4503-95e8-1c9a9d962492" providerId="ADAL" clId="{1DFA6240-E5E2-4884-AF52-80D4818B3155}" dt="2023-02-06T11:39:15.163" v="3" actId="478"/>
          <ac:inkMkLst>
            <pc:docMk/>
            <pc:sldMk cId="3904163007" sldId="729"/>
            <ac:inkMk id="3" creationId="{A5B24118-4E17-3781-A837-3D93C4D40D41}"/>
          </ac:inkMkLst>
        </pc:inkChg>
      </pc:sldChg>
      <pc:sldChg chg="delSp mod">
        <pc:chgData name="Stalin Jacob Wilson Packia Dhas" userId="050d7d71-3621-4503-95e8-1c9a9d962492" providerId="ADAL" clId="{1DFA6240-E5E2-4884-AF52-80D4818B3155}" dt="2023-02-06T11:39:11.884" v="2" actId="478"/>
        <pc:sldMkLst>
          <pc:docMk/>
          <pc:sldMk cId="845906005" sldId="730"/>
        </pc:sldMkLst>
        <pc:inkChg chg="del">
          <ac:chgData name="Stalin Jacob Wilson Packia Dhas" userId="050d7d71-3621-4503-95e8-1c9a9d962492" providerId="ADAL" clId="{1DFA6240-E5E2-4884-AF52-80D4818B3155}" dt="2023-02-06T11:39:11.884" v="2" actId="478"/>
          <ac:inkMkLst>
            <pc:docMk/>
            <pc:sldMk cId="845906005" sldId="730"/>
            <ac:inkMk id="7" creationId="{523D6B1F-9357-D524-801D-6C1F5A0851FD}"/>
          </ac:inkMkLst>
        </pc:inkChg>
      </pc:sldChg>
      <pc:sldChg chg="delSp mod">
        <pc:chgData name="Stalin Jacob Wilson Packia Dhas" userId="050d7d71-3621-4503-95e8-1c9a9d962492" providerId="ADAL" clId="{1DFA6240-E5E2-4884-AF52-80D4818B3155}" dt="2023-02-06T11:39:21.010" v="4" actId="478"/>
        <pc:sldMkLst>
          <pc:docMk/>
          <pc:sldMk cId="2388924700" sldId="731"/>
        </pc:sldMkLst>
        <pc:inkChg chg="del">
          <ac:chgData name="Stalin Jacob Wilson Packia Dhas" userId="050d7d71-3621-4503-95e8-1c9a9d962492" providerId="ADAL" clId="{1DFA6240-E5E2-4884-AF52-80D4818B3155}" dt="2023-02-06T11:39:21.010" v="4" actId="478"/>
          <ac:inkMkLst>
            <pc:docMk/>
            <pc:sldMk cId="2388924700" sldId="731"/>
            <ac:inkMk id="3" creationId="{DC92111A-737C-4CDC-D490-21C81E34C117}"/>
          </ac:inkMkLst>
        </pc:inkChg>
      </pc:sldChg>
      <pc:sldChg chg="delSp mod">
        <pc:chgData name="Stalin Jacob Wilson Packia Dhas" userId="050d7d71-3621-4503-95e8-1c9a9d962492" providerId="ADAL" clId="{1DFA6240-E5E2-4884-AF52-80D4818B3155}" dt="2023-02-06T11:39:25.537" v="5" actId="478"/>
        <pc:sldMkLst>
          <pc:docMk/>
          <pc:sldMk cId="2469197025" sldId="732"/>
        </pc:sldMkLst>
        <pc:inkChg chg="del">
          <ac:chgData name="Stalin Jacob Wilson Packia Dhas" userId="050d7d71-3621-4503-95e8-1c9a9d962492" providerId="ADAL" clId="{1DFA6240-E5E2-4884-AF52-80D4818B3155}" dt="2023-02-06T11:39:25.537" v="5" actId="478"/>
          <ac:inkMkLst>
            <pc:docMk/>
            <pc:sldMk cId="2469197025" sldId="732"/>
            <ac:inkMk id="3" creationId="{93AE1A11-3EBF-8948-DCC4-32CF70374324}"/>
          </ac:inkMkLst>
        </pc:inkChg>
      </pc:sldChg>
      <pc:sldChg chg="delSp mod">
        <pc:chgData name="Stalin Jacob Wilson Packia Dhas" userId="050d7d71-3621-4503-95e8-1c9a9d962492" providerId="ADAL" clId="{1DFA6240-E5E2-4884-AF52-80D4818B3155}" dt="2023-02-06T11:39:31.675" v="6" actId="478"/>
        <pc:sldMkLst>
          <pc:docMk/>
          <pc:sldMk cId="1892987083" sldId="733"/>
        </pc:sldMkLst>
        <pc:inkChg chg="del">
          <ac:chgData name="Stalin Jacob Wilson Packia Dhas" userId="050d7d71-3621-4503-95e8-1c9a9d962492" providerId="ADAL" clId="{1DFA6240-E5E2-4884-AF52-80D4818B3155}" dt="2023-02-06T11:39:31.675" v="6" actId="478"/>
          <ac:inkMkLst>
            <pc:docMk/>
            <pc:sldMk cId="1892987083" sldId="733"/>
            <ac:inkMk id="3" creationId="{7F20CBF1-50EC-9021-FCC0-86C5B54F51DA}"/>
          </ac:inkMkLst>
        </pc:inkChg>
      </pc:sldChg>
      <pc:sldChg chg="delSp mod">
        <pc:chgData name="Stalin Jacob Wilson Packia Dhas" userId="050d7d71-3621-4503-95e8-1c9a9d962492" providerId="ADAL" clId="{1DFA6240-E5E2-4884-AF52-80D4818B3155}" dt="2023-02-06T11:39:40.500" v="8" actId="478"/>
        <pc:sldMkLst>
          <pc:docMk/>
          <pc:sldMk cId="3751206271" sldId="734"/>
        </pc:sldMkLst>
        <pc:inkChg chg="del">
          <ac:chgData name="Stalin Jacob Wilson Packia Dhas" userId="050d7d71-3621-4503-95e8-1c9a9d962492" providerId="ADAL" clId="{1DFA6240-E5E2-4884-AF52-80D4818B3155}" dt="2023-02-06T11:39:40.500" v="8" actId="478"/>
          <ac:inkMkLst>
            <pc:docMk/>
            <pc:sldMk cId="3751206271" sldId="734"/>
            <ac:inkMk id="3" creationId="{926795B5-29DB-3550-14F7-C2AA398E0F35}"/>
          </ac:inkMkLst>
        </pc:inkChg>
      </pc:sldChg>
      <pc:sldChg chg="delSp mod">
        <pc:chgData name="Stalin Jacob Wilson Packia Dhas" userId="050d7d71-3621-4503-95e8-1c9a9d962492" providerId="ADAL" clId="{1DFA6240-E5E2-4884-AF52-80D4818B3155}" dt="2023-02-06T11:39:37.273" v="7" actId="478"/>
        <pc:sldMkLst>
          <pc:docMk/>
          <pc:sldMk cId="1359950713" sldId="735"/>
        </pc:sldMkLst>
        <pc:inkChg chg="del">
          <ac:chgData name="Stalin Jacob Wilson Packia Dhas" userId="050d7d71-3621-4503-95e8-1c9a9d962492" providerId="ADAL" clId="{1DFA6240-E5E2-4884-AF52-80D4818B3155}" dt="2023-02-06T11:39:37.273" v="7" actId="478"/>
          <ac:inkMkLst>
            <pc:docMk/>
            <pc:sldMk cId="1359950713" sldId="735"/>
            <ac:inkMk id="3" creationId="{FF23C747-00AC-F143-6EB3-8D432EA7DA8E}"/>
          </ac:inkMkLst>
        </pc:ink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06/02/2023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36789671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42821809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30848179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40356843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32842738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32857090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27845754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6591323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10821435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dirty="0"/>
          </a:p>
        </p:txBody>
      </p:sp>
    </p:spTree>
    <p:extLst>
      <p:ext uri="{BB962C8B-B14F-4D97-AF65-F5344CB8AC3E}">
        <p14:creationId xmlns:p14="http://schemas.microsoft.com/office/powerpoint/2010/main" val="32884765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dirty="0"/>
          </a:p>
        </p:txBody>
      </p:sp>
    </p:spTree>
    <p:extLst>
      <p:ext uri="{BB962C8B-B14F-4D97-AF65-F5344CB8AC3E}">
        <p14:creationId xmlns:p14="http://schemas.microsoft.com/office/powerpoint/2010/main" val="26010869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dirty="0"/>
          </a:p>
        </p:txBody>
      </p:sp>
    </p:spTree>
    <p:extLst>
      <p:ext uri="{BB962C8B-B14F-4D97-AF65-F5344CB8AC3E}">
        <p14:creationId xmlns:p14="http://schemas.microsoft.com/office/powerpoint/2010/main" val="21133324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dirty="0"/>
          </a:p>
        </p:txBody>
      </p:sp>
    </p:spTree>
    <p:extLst>
      <p:ext uri="{BB962C8B-B14F-4D97-AF65-F5344CB8AC3E}">
        <p14:creationId xmlns:p14="http://schemas.microsoft.com/office/powerpoint/2010/main" val="14846659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dirty="0"/>
          </a:p>
        </p:txBody>
      </p:sp>
    </p:spTree>
    <p:extLst>
      <p:ext uri="{BB962C8B-B14F-4D97-AF65-F5344CB8AC3E}">
        <p14:creationId xmlns:p14="http://schemas.microsoft.com/office/powerpoint/2010/main" val="595439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dirty="0"/>
          </a:p>
        </p:txBody>
      </p:sp>
    </p:spTree>
    <p:extLst>
      <p:ext uri="{BB962C8B-B14F-4D97-AF65-F5344CB8AC3E}">
        <p14:creationId xmlns:p14="http://schemas.microsoft.com/office/powerpoint/2010/main" val="32810995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dirty="0"/>
          </a:p>
        </p:txBody>
      </p:sp>
    </p:spTree>
    <p:extLst>
      <p:ext uri="{BB962C8B-B14F-4D97-AF65-F5344CB8AC3E}">
        <p14:creationId xmlns:p14="http://schemas.microsoft.com/office/powerpoint/2010/main" val="12920089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dirty="0"/>
          </a:p>
        </p:txBody>
      </p:sp>
    </p:spTree>
    <p:extLst>
      <p:ext uri="{BB962C8B-B14F-4D97-AF65-F5344CB8AC3E}">
        <p14:creationId xmlns:p14="http://schemas.microsoft.com/office/powerpoint/2010/main" val="12119531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16741579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29848776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14342116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dirty="0"/>
          </a:p>
        </p:txBody>
      </p:sp>
    </p:spTree>
    <p:extLst>
      <p:ext uri="{BB962C8B-B14F-4D97-AF65-F5344CB8AC3E}">
        <p14:creationId xmlns:p14="http://schemas.microsoft.com/office/powerpoint/2010/main" val="896503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dirty="0"/>
          </a:p>
        </p:txBody>
      </p:sp>
    </p:spTree>
    <p:extLst>
      <p:ext uri="{BB962C8B-B14F-4D97-AF65-F5344CB8AC3E}">
        <p14:creationId xmlns:p14="http://schemas.microsoft.com/office/powerpoint/2010/main" val="3481834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26</a:t>
            </a:fld>
            <a:endParaRPr lang="en-US" dirty="0"/>
          </a:p>
        </p:txBody>
      </p:sp>
    </p:spTree>
    <p:extLst>
      <p:ext uri="{BB962C8B-B14F-4D97-AF65-F5344CB8AC3E}">
        <p14:creationId xmlns:p14="http://schemas.microsoft.com/office/powerpoint/2010/main" val="7029370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and Safety module – coming soon on Moodle</a:t>
            </a:r>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27</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7E91261-6A18-4C0C-9E4A-67A48459A0B0}"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4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8EC1638-2ADD-4395-8CA3-5340649C18D7}"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4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86B48223-62AC-4253-A54B-760732002E94}"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4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EC00359-5D59-494F-9D29-0B4DE341FEAF}"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4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43F50B1-A8B3-4591-9820-5943B220A471}"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4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5399111B-824C-49D8-BF3E-9CC05148618F}"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4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AAB32679-15E5-4687-8B8B-8BAF93DEBCB0}" type="datetime1">
              <a:rPr lang="en-GB" noProof="0" smtClean="0"/>
              <a:t>06/02/2023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4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4F6BE74-6A8A-4A0B-9314-9901EFA9394B}"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4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03AEC11-FA52-4693-A775-2C43785CA029}"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4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358F27EC-9223-4939-969E-F640B93C1285}"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4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1E2FB9A5-9E0E-433D-AF45-C22C58887B8E}" type="datetime1">
              <a:rPr lang="en-GB" noProof="0" smtClean="0"/>
              <a:t>06/02/2023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4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6F7B744-ADEF-4ECE-90DC-1CDF18CC331D}"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4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9644F69-2FCB-4914-941F-868BE11D885B}"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4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267BCD18-CF95-4F7A-A980-6647D490D088}"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4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0DCAE0-D2A6-4F85-B273-F5A8AA6962C6}"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4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EBF0BF2-3B77-4842-BDFD-BC0B4586DC5A}"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4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4D47C41-B1BB-45A7-870E-22DCD3019E21}"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4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D7102C71-5B41-4F46-B002-AAB6E578DA98}"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4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1DF55F87-4D79-4E73-935F-60EF48CDB3F4}" type="datetime1">
              <a:rPr lang="en-GB" noProof="0" smtClean="0"/>
              <a:t>06/02/2023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4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64AB7E7-E5D5-455F-B889-9E0D0245E446}"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4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E2B4448-2767-448B-BB16-3DDA38F2B2C0}"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4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4C38900-D505-4479-A734-AE830A334E38}"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4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EEB627DF-B970-47D2-8FF8-F7080B6EE9B7}" type="datetime1">
              <a:rPr lang="en-GB" noProof="0" smtClean="0"/>
              <a:t>06/02/2023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4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6E5D84E-075E-43A4-B1E2-C38539D8D4E4}"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4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E16B10-AAFC-4E0D-804B-3288790EF8DB}"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4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32184B5-B1AD-4B8F-89F8-395F538A6E75}"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4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F432E878-5F99-4632-BFF6-B293C6902AA9}" type="datetime1">
              <a:rPr lang="en-GB" noProof="0" smtClean="0"/>
              <a:t>06/02/2023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4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420D0C9-2CC2-42DA-B0A4-89797274BC6C}"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4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F42CA64-5C58-4216-ABAA-E2EAF2FADB30}"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4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A5FECCF-8815-41AC-BC92-FA2EF714C379}"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4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97F39168-9B4B-463B-BF89-FF2BF2B48835}" type="datetime1">
              <a:rPr lang="en-GB" noProof="0" smtClean="0"/>
              <a:t>06/02/2023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4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0BD8FB9-D7E4-4E44-816F-0844CC3043BB}"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4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D6C8E4-B1ED-4699-BF8C-1B01B9CAB2E2}"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4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F845882-A079-4A06-AF36-A23FE7CAD89E}"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4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838679D1-583B-410F-8987-0B3D6F34F7BD}" type="datetime1">
              <a:rPr lang="en-GB" noProof="0" smtClean="0"/>
              <a:t>06/02/2023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4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F109D7F-F1E5-4D6B-A4C4-8049E183F237}" type="datetime1">
              <a:rPr lang="en-GB" smtClean="0"/>
              <a:t>06/02/2023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4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2DE3A3-8BA8-4F3B-A001-C880928D42E4}" type="datetime1">
              <a:rPr lang="en-GB" smtClean="0"/>
              <a:t>06/02/2023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4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5749520A-F76E-447B-9E70-2496D2B623DD}" type="datetime1">
              <a:rPr lang="en-GB" smtClean="0"/>
              <a:t>06/02/2023</a:t>
            </a:fld>
            <a:endParaRPr lang="en-US" dirty="0"/>
          </a:p>
        </p:txBody>
      </p:sp>
      <p:sp>
        <p:nvSpPr>
          <p:cNvPr id="4" name="Footer Placeholder 3"/>
          <p:cNvSpPr>
            <a:spLocks noGrp="1"/>
          </p:cNvSpPr>
          <p:nvPr>
            <p:ph type="ftr" sz="quarter" idx="11"/>
          </p:nvPr>
        </p:nvSpPr>
        <p:spPr/>
        <p:txBody>
          <a:bodyPr/>
          <a:lstStyle/>
          <a:p>
            <a:r>
              <a:rPr lang="en-US"/>
              <a:t>Lecture 4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35.xml"/><Relationship Id="rId4" Type="http://schemas.openxmlformats.org/officeDocument/2006/relationships/image" Target="../media/image27.png"/></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35.xml"/><Relationship Id="rId4" Type="http://schemas.openxmlformats.org/officeDocument/2006/relationships/image" Target="../media/image29.png"/></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35.xml"/><Relationship Id="rId4" Type="http://schemas.openxmlformats.org/officeDocument/2006/relationships/image" Target="../media/image31.png"/></Relationships>
</file>

<file path=ppt/slides/_rels/slide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35.xml"/><Relationship Id="rId4" Type="http://schemas.openxmlformats.org/officeDocument/2006/relationships/image" Target="../media/image33.png"/></Relationships>
</file>

<file path=ppt/slides/_rels/slide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35.xml"/><Relationship Id="rId4" Type="http://schemas.openxmlformats.org/officeDocument/2006/relationships/image" Target="../media/image35.png"/></Relationships>
</file>

<file path=ppt/slides/_rels/slide11.xml.rels><?xml version="1.0" encoding="UTF-8" standalone="yes"?>
<Relationships xmlns="http://schemas.openxmlformats.org/package/2006/relationships"><Relationship Id="rId3" Type="http://schemas.openxmlformats.org/officeDocument/2006/relationships/image" Target="../media/image340.png"/><Relationship Id="rId2" Type="http://schemas.openxmlformats.org/officeDocument/2006/relationships/notesSlide" Target="../notesSlides/notesSlide9.xml"/><Relationship Id="rId1" Type="http://schemas.openxmlformats.org/officeDocument/2006/relationships/slideLayout" Target="../slideLayouts/slideLayout35.xml"/><Relationship Id="rId4" Type="http://schemas.openxmlformats.org/officeDocument/2006/relationships/image" Target="../media/image350.png"/></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0.xml"/><Relationship Id="rId1" Type="http://schemas.openxmlformats.org/officeDocument/2006/relationships/slideLayout" Target="../slideLayouts/slideLayout35.xml"/><Relationship Id="rId4" Type="http://schemas.openxmlformats.org/officeDocument/2006/relationships/image" Target="../media/image37.png"/></Relationships>
</file>

<file path=ppt/slides/_rels/slide1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1.xml"/><Relationship Id="rId1" Type="http://schemas.openxmlformats.org/officeDocument/2006/relationships/slideLayout" Target="../slideLayouts/slideLayout35.xml"/><Relationship Id="rId4" Type="http://schemas.openxmlformats.org/officeDocument/2006/relationships/image" Target="../media/image39.png"/></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4.xml"/><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3" Type="http://schemas.openxmlformats.org/officeDocument/2006/relationships/image" Target="../media/image410.png"/><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3" Type="http://schemas.openxmlformats.org/officeDocument/2006/relationships/image" Target="../media/image420.png"/><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7.xml"/><Relationship Id="rId1" Type="http://schemas.openxmlformats.org/officeDocument/2006/relationships/slideLayout" Target="../slideLayouts/slideLayout34.xml"/></Relationships>
</file>

<file path=ppt/slides/_rels/slide2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8.xml"/><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9.xml"/><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0.xml"/><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1.xml"/><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2.xml"/><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3.xml"/><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4.xml"/><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5.xml"/><Relationship Id="rId1" Type="http://schemas.openxmlformats.org/officeDocument/2006/relationships/slideLayout" Target="../slideLayouts/slideLayout35.xml"/><Relationship Id="rId4" Type="http://schemas.openxmlformats.org/officeDocument/2006/relationships/image" Target="../media/image5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Electrical Engineering</a:t>
            </a:r>
          </a:p>
          <a:p>
            <a:r>
              <a:rPr lang="en-GB" sz="4800" dirty="0"/>
              <a:t>(ACDA5001)</a:t>
            </a:r>
          </a:p>
          <a:p>
            <a:r>
              <a:rPr lang="en-GB" sz="3600" i="1" dirty="0">
                <a:solidFill>
                  <a:srgbClr val="FFC000"/>
                </a:solidFill>
              </a:rPr>
              <a:t>Lecture - 4</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4146" y="-90487"/>
            <a:ext cx="11594969"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80" y="1545700"/>
            <a:ext cx="9123354" cy="5230549"/>
          </a:xfrm>
        </p:spPr>
        <p:txBody>
          <a:bodyPr>
            <a:normAutofit/>
          </a:bodyPr>
          <a:lstStyle/>
          <a:p>
            <a:pPr marL="536575" indent="-447675"/>
            <a:r>
              <a:rPr lang="en-US" sz="4400" b="1" kern="1200" dirty="0">
                <a:solidFill>
                  <a:schemeClr val="tx1"/>
                </a:solidFill>
                <a:latin typeface="+mj-lt"/>
                <a:ea typeface="+mj-ea"/>
                <a:cs typeface="+mj-cs"/>
              </a:rPr>
              <a:t>Series and Parallel Circuit</a:t>
            </a:r>
          </a:p>
          <a:p>
            <a:pPr marL="536575" indent="-447675"/>
            <a:r>
              <a:rPr lang="en-US" sz="4400" b="1">
                <a:latin typeface="+mj-lt"/>
                <a:ea typeface="+mj-ea"/>
                <a:cs typeface="+mj-cs"/>
              </a:rPr>
              <a:t>Exercises</a:t>
            </a:r>
            <a:br>
              <a:rPr lang="en-US" sz="2800" b="1" kern="1200" dirty="0">
                <a:solidFill>
                  <a:schemeClr val="tx1"/>
                </a:solidFill>
                <a:latin typeface="+mj-lt"/>
                <a:ea typeface="+mj-ea"/>
                <a:cs typeface="+mj-cs"/>
              </a:rPr>
            </a:br>
            <a:endParaRPr lang="en-IN" sz="30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p:txBody>
          <a:bodyPr/>
          <a:lstStyle/>
          <a:p>
            <a:r>
              <a:rPr lang="en-GB" dirty="0"/>
              <a:t>Lecture 4 / Electrical Engineering</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IN" sz="3600" dirty="0"/>
              <a:t>Describe a series and parallel circuit.</a:t>
            </a:r>
          </a:p>
          <a:p>
            <a:r>
              <a:rPr lang="en-IN" sz="3600" dirty="0"/>
              <a:t>Analyse a series and parallel circuit.</a:t>
            </a:r>
          </a:p>
          <a:p>
            <a:endParaRPr lang="en-IN" sz="32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p:txBody>
          <a:bodyPr/>
          <a:lstStyle/>
          <a:p>
            <a:r>
              <a:rPr lang="en-GB" i="1"/>
              <a:t>Lecture 4 / Electrical Engineering</a:t>
            </a:r>
            <a:endParaRPr lang="en-GB" i="1"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8500" y="-40038"/>
            <a:ext cx="6246429" cy="1325563"/>
          </a:xfrm>
        </p:spPr>
        <p:txBody>
          <a:bodyPr/>
          <a:lstStyle/>
          <a:p>
            <a:pPr algn="l"/>
            <a:r>
              <a:rPr lang="en-IN" b="1" dirty="0">
                <a:solidFill>
                  <a:schemeClr val="bg1"/>
                </a:solidFill>
              </a:rPr>
              <a:t>Series and parallel circuits</a:t>
            </a:r>
          </a:p>
        </p:txBody>
      </p:sp>
      <p:sp>
        <p:nvSpPr>
          <p:cNvPr id="3" name="Content Placeholder 2"/>
          <p:cNvSpPr>
            <a:spLocks noGrp="1"/>
          </p:cNvSpPr>
          <p:nvPr>
            <p:ph idx="1"/>
          </p:nvPr>
        </p:nvSpPr>
        <p:spPr>
          <a:xfrm>
            <a:off x="609600" y="1600200"/>
            <a:ext cx="10972800" cy="4655557"/>
          </a:xfrm>
        </p:spPr>
        <p:txBody>
          <a:bodyPr>
            <a:normAutofit/>
          </a:bodyPr>
          <a:lstStyle/>
          <a:p>
            <a:pPr marL="358775" indent="-358775"/>
            <a:r>
              <a:rPr lang="en-IN" sz="3200" b="1" dirty="0"/>
              <a:t>Resistor, capacitor and inductor </a:t>
            </a:r>
            <a:r>
              <a:rPr lang="en-IN" sz="3200" dirty="0"/>
              <a:t>are often connected in </a:t>
            </a:r>
            <a:r>
              <a:rPr lang="en-IN" sz="3200" b="1" dirty="0"/>
              <a:t>series, parallel or a combination of both</a:t>
            </a:r>
            <a:r>
              <a:rPr lang="en-IN" sz="3200" dirty="0"/>
              <a:t>. </a:t>
            </a:r>
          </a:p>
          <a:p>
            <a:pPr marL="358775" indent="-358775"/>
            <a:r>
              <a:rPr lang="en-IN" sz="3200" dirty="0"/>
              <a:t>The </a:t>
            </a:r>
            <a:r>
              <a:rPr lang="en-IN" sz="3200" b="1" dirty="0"/>
              <a:t>division of voltage and current </a:t>
            </a:r>
            <a:r>
              <a:rPr lang="en-IN" sz="3200" dirty="0"/>
              <a:t>has to be calculated.</a:t>
            </a:r>
          </a:p>
        </p:txBody>
      </p:sp>
      <p:sp>
        <p:nvSpPr>
          <p:cNvPr id="4" name="Footer Placeholder 3"/>
          <p:cNvSpPr>
            <a:spLocks noGrp="1"/>
          </p:cNvSpPr>
          <p:nvPr>
            <p:ph type="ftr" sz="quarter" idx="11"/>
          </p:nvPr>
        </p:nvSpPr>
        <p:spPr/>
        <p:txBody>
          <a:bodyPr/>
          <a:lstStyle/>
          <a:p>
            <a:r>
              <a:rPr lang="en-IN"/>
              <a:t>Lecture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2615170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3810" y="-40038"/>
            <a:ext cx="5291119" cy="1325563"/>
          </a:xfrm>
        </p:spPr>
        <p:txBody>
          <a:bodyPr/>
          <a:lstStyle/>
          <a:p>
            <a:pPr algn="l"/>
            <a:r>
              <a:rPr lang="en-IN" b="1" dirty="0">
                <a:solidFill>
                  <a:schemeClr val="bg1"/>
                </a:solidFill>
              </a:rPr>
              <a:t>Series circuits</a:t>
            </a:r>
          </a:p>
        </p:txBody>
      </p:sp>
      <p:sp>
        <p:nvSpPr>
          <p:cNvPr id="3" name="Content Placeholder 2"/>
          <p:cNvSpPr>
            <a:spLocks noGrp="1"/>
          </p:cNvSpPr>
          <p:nvPr>
            <p:ph idx="1"/>
          </p:nvPr>
        </p:nvSpPr>
        <p:spPr>
          <a:xfrm>
            <a:off x="609600" y="1600200"/>
            <a:ext cx="10972800" cy="4655557"/>
          </a:xfrm>
        </p:spPr>
        <p:txBody>
          <a:bodyPr>
            <a:normAutofit/>
          </a:bodyPr>
          <a:lstStyle/>
          <a:p>
            <a:pPr marL="0" indent="0">
              <a:buNone/>
            </a:pPr>
            <a:r>
              <a:rPr lang="en-IN" sz="3600" dirty="0"/>
              <a:t>When a number of resistors are connected </a:t>
            </a:r>
            <a:r>
              <a:rPr lang="en-IN" sz="3600" b="1" dirty="0"/>
              <a:t>end to end across a source of supply</a:t>
            </a:r>
            <a:r>
              <a:rPr lang="en-IN" sz="3600" dirty="0"/>
              <a:t>, there will be only one path for the current to flow. This circuit is called a </a:t>
            </a:r>
            <a:r>
              <a:rPr lang="en-IN" sz="3600" b="1" dirty="0"/>
              <a:t>series circuit.</a:t>
            </a:r>
          </a:p>
        </p:txBody>
      </p:sp>
      <p:sp>
        <p:nvSpPr>
          <p:cNvPr id="4" name="Footer Placeholder 3"/>
          <p:cNvSpPr>
            <a:spLocks noGrp="1"/>
          </p:cNvSpPr>
          <p:nvPr>
            <p:ph type="ftr" sz="quarter" idx="11"/>
          </p:nvPr>
        </p:nvSpPr>
        <p:spPr/>
        <p:txBody>
          <a:bodyPr/>
          <a:lstStyle/>
          <a:p>
            <a:r>
              <a:rPr lang="en-IN"/>
              <a:t>Lecture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1798384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1239" y="0"/>
            <a:ext cx="4502926" cy="1325563"/>
          </a:xfrm>
        </p:spPr>
        <p:txBody>
          <a:bodyPr/>
          <a:lstStyle/>
          <a:p>
            <a:pPr algn="l"/>
            <a:r>
              <a:rPr lang="en-IN" b="1" dirty="0">
                <a:solidFill>
                  <a:schemeClr val="bg1"/>
                </a:solidFill>
              </a:rPr>
              <a:t>Series circuit</a:t>
            </a:r>
          </a:p>
        </p:txBody>
      </p:sp>
      <p:sp>
        <p:nvSpPr>
          <p:cNvPr id="4" name="Footer Placeholder 3"/>
          <p:cNvSpPr>
            <a:spLocks noGrp="1"/>
          </p:cNvSpPr>
          <p:nvPr>
            <p:ph type="ftr" sz="quarter" idx="11"/>
          </p:nvPr>
        </p:nvSpPr>
        <p:spPr/>
        <p:txBody>
          <a:bodyPr/>
          <a:lstStyle/>
          <a:p>
            <a:r>
              <a:rPr lang="en-IN"/>
              <a:t>Lecture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6</a:t>
            </a:fld>
            <a:endParaRPr lang="en-US" dirty="0"/>
          </a:p>
        </p:txBody>
      </p:sp>
      <p:pic>
        <p:nvPicPr>
          <p:cNvPr id="8"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04615" y="2599821"/>
            <a:ext cx="5227182" cy="2763929"/>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81156" y="2807116"/>
            <a:ext cx="1915247" cy="2096691"/>
          </a:xfrm>
          <a:prstGeom prst="rect">
            <a:avLst/>
          </a:prstGeom>
        </p:spPr>
      </p:pic>
      <p:sp>
        <p:nvSpPr>
          <p:cNvPr id="10" name="TextBox 9"/>
          <p:cNvSpPr txBox="1"/>
          <p:nvPr/>
        </p:nvSpPr>
        <p:spPr>
          <a:xfrm>
            <a:off x="3539365" y="5589953"/>
            <a:ext cx="1265218" cy="343492"/>
          </a:xfrm>
          <a:prstGeom prst="rect">
            <a:avLst/>
          </a:prstGeom>
          <a:noFill/>
        </p:spPr>
        <p:txBody>
          <a:bodyPr wrap="none" rtlCol="0">
            <a:spAutoFit/>
          </a:bodyPr>
          <a:lstStyle/>
          <a:p>
            <a:r>
              <a:rPr lang="en-IN" sz="1632" dirty="0"/>
              <a:t>Series circuit</a:t>
            </a:r>
          </a:p>
        </p:txBody>
      </p:sp>
      <p:sp>
        <p:nvSpPr>
          <p:cNvPr id="11" name="TextBox 10"/>
          <p:cNvSpPr txBox="1"/>
          <p:nvPr/>
        </p:nvSpPr>
        <p:spPr>
          <a:xfrm>
            <a:off x="7981156" y="4986977"/>
            <a:ext cx="2210798" cy="343492"/>
          </a:xfrm>
          <a:prstGeom prst="rect">
            <a:avLst/>
          </a:prstGeom>
          <a:noFill/>
        </p:spPr>
        <p:txBody>
          <a:bodyPr wrap="none" rtlCol="0">
            <a:spAutoFit/>
          </a:bodyPr>
          <a:lstStyle/>
          <a:p>
            <a:r>
              <a:rPr lang="en-IN" sz="1632" dirty="0"/>
              <a:t>Series equivalent circuit</a:t>
            </a:r>
          </a:p>
        </p:txBody>
      </p:sp>
    </p:spTree>
    <p:extLst>
      <p:ext uri="{BB962C8B-B14F-4D97-AF65-F5344CB8AC3E}">
        <p14:creationId xmlns:p14="http://schemas.microsoft.com/office/powerpoint/2010/main" val="1483572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1931" y="127669"/>
            <a:ext cx="3444230" cy="936608"/>
          </a:xfrm>
        </p:spPr>
        <p:txBody>
          <a:bodyPr/>
          <a:lstStyle/>
          <a:p>
            <a:pPr algn="l"/>
            <a:r>
              <a:rPr lang="en-IN" b="1" dirty="0">
                <a:solidFill>
                  <a:schemeClr val="bg1"/>
                </a:solidFill>
              </a:rPr>
              <a:t>Series circuit</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254934" y="1496585"/>
                <a:ext cx="10083625" cy="4489051"/>
              </a:xfrm>
            </p:spPr>
            <p:txBody>
              <a:bodyPr>
                <a:normAutofit fontScale="92500"/>
              </a:bodyPr>
              <a:lstStyle/>
              <a:p>
                <a:pPr marL="358775"/>
                <a:r>
                  <a:rPr lang="en-IN" dirty="0"/>
                  <a:t>As the resistors are connected in series, the </a:t>
                </a:r>
                <a:r>
                  <a:rPr lang="en-IN" b="1" dirty="0"/>
                  <a:t>voltage through each resistor varies (differ)</a:t>
                </a:r>
                <a:r>
                  <a:rPr lang="en-IN" dirty="0"/>
                  <a:t>, but the </a:t>
                </a:r>
                <a:r>
                  <a:rPr lang="en-IN" b="1" dirty="0"/>
                  <a:t>current remains the same </a:t>
                </a:r>
                <a:r>
                  <a:rPr lang="en-IN" dirty="0"/>
                  <a:t>throughout the resistors. </a:t>
                </a:r>
              </a:p>
              <a:p>
                <a:pPr marL="358775"/>
                <a:r>
                  <a:rPr lang="en-IN" dirty="0"/>
                  <a:t>The voltage across resistors are </a:t>
                </a:r>
                <a14:m>
                  <m:oMath xmlns:m="http://schemas.openxmlformats.org/officeDocument/2006/math">
                    <m:sSub>
                      <m:sSubPr>
                        <m:ctrlPr>
                          <a:rPr lang="en-IN" b="1" i="1" smtClean="0">
                            <a:latin typeface="Cambria Math" panose="02040503050406030204" pitchFamily="18" charset="0"/>
                          </a:rPr>
                        </m:ctrlPr>
                      </m:sSubPr>
                      <m:e>
                        <m:r>
                          <a:rPr lang="en-IN" b="1" i="1" smtClean="0">
                            <a:latin typeface="Cambria Math" panose="02040503050406030204" pitchFamily="18" charset="0"/>
                          </a:rPr>
                          <m:t>𝑽</m:t>
                        </m:r>
                      </m:e>
                      <m:sub>
                        <m:r>
                          <a:rPr lang="en-IN" b="1" i="1" smtClean="0">
                            <a:latin typeface="Cambria Math" panose="02040503050406030204" pitchFamily="18" charset="0"/>
                          </a:rPr>
                          <m:t>𝟏</m:t>
                        </m:r>
                      </m:sub>
                    </m:sSub>
                    <m:r>
                      <a:rPr lang="en-IN" b="1" i="1" smtClean="0">
                        <a:latin typeface="Cambria Math" panose="02040503050406030204" pitchFamily="18" charset="0"/>
                      </a:rPr>
                      <m:t>, </m:t>
                    </m:r>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𝟐</m:t>
                        </m:r>
                      </m:sub>
                    </m:sSub>
                  </m:oMath>
                </a14:m>
                <a:r>
                  <a:rPr lang="en-IN" b="1" dirty="0"/>
                  <a:t> </a:t>
                </a:r>
                <a:r>
                  <a:rPr lang="en-IN" dirty="0"/>
                  <a:t>and</a:t>
                </a:r>
                <a:r>
                  <a:rPr lang="en-IN" b="1" dirty="0"/>
                  <a:t>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𝟑</m:t>
                        </m:r>
                      </m:sub>
                    </m:sSub>
                  </m:oMath>
                </a14:m>
                <a:endParaRPr lang="en-IN" b="1" dirty="0"/>
              </a:p>
              <a:p>
                <a:pPr marL="358775"/>
                <a:r>
                  <a:rPr lang="en-IN" dirty="0"/>
                  <a:t>The current across all resistors are </a:t>
                </a:r>
                <a14:m>
                  <m:oMath xmlns:m="http://schemas.openxmlformats.org/officeDocument/2006/math">
                    <m:r>
                      <a:rPr lang="en-IN" b="1" i="1" smtClean="0">
                        <a:latin typeface="Cambria Math" panose="02040503050406030204" pitchFamily="18" charset="0"/>
                      </a:rPr>
                      <m:t>𝑰</m:t>
                    </m:r>
                  </m:oMath>
                </a14:m>
                <a:r>
                  <a:rPr lang="en-IN" b="1" dirty="0"/>
                  <a:t>.</a:t>
                </a:r>
              </a:p>
              <a:p>
                <a:pPr marL="358775"/>
                <a:r>
                  <a:rPr lang="en-IN" dirty="0"/>
                  <a:t>So,</a:t>
                </a:r>
                <a:r>
                  <a:rPr lang="en-IN" b="1" dirty="0"/>
                  <a:t>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𝟏</m:t>
                        </m:r>
                      </m:sub>
                    </m:sSub>
                    <m:r>
                      <a:rPr lang="en-IN" b="1" i="1" smtClean="0">
                        <a:latin typeface="Cambria Math" panose="02040503050406030204" pitchFamily="18" charset="0"/>
                      </a:rPr>
                      <m:t>=</m:t>
                    </m:r>
                    <m:r>
                      <a:rPr lang="en-IN" b="1" i="1" smtClean="0">
                        <a:latin typeface="Cambria Math" panose="02040503050406030204" pitchFamily="18" charset="0"/>
                      </a:rPr>
                      <m:t>𝑰</m:t>
                    </m:r>
                    <m:sSub>
                      <m:sSubPr>
                        <m:ctrlPr>
                          <a:rPr lang="en-IN" b="1" i="1" smtClean="0">
                            <a:latin typeface="Cambria Math" panose="02040503050406030204" pitchFamily="18" charset="0"/>
                          </a:rPr>
                        </m:ctrlPr>
                      </m:sSubPr>
                      <m:e>
                        <m:r>
                          <a:rPr lang="en-IN" b="1" i="1" smtClean="0">
                            <a:latin typeface="Cambria Math" panose="02040503050406030204" pitchFamily="18" charset="0"/>
                          </a:rPr>
                          <m:t>𝑹</m:t>
                        </m:r>
                      </m:e>
                      <m:sub>
                        <m:r>
                          <a:rPr lang="en-IN" b="1" i="1" smtClean="0">
                            <a:latin typeface="Cambria Math" panose="02040503050406030204" pitchFamily="18" charset="0"/>
                          </a:rPr>
                          <m:t>𝟏</m:t>
                        </m:r>
                      </m:sub>
                    </m:sSub>
                  </m:oMath>
                </a14:m>
                <a:r>
                  <a:rPr lang="en-IN" b="1" dirty="0"/>
                  <a:t>,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𝟐</m:t>
                        </m:r>
                      </m:sub>
                    </m:sSub>
                    <m:r>
                      <a:rPr lang="en-IN" b="1" i="1">
                        <a:latin typeface="Cambria Math" panose="02040503050406030204" pitchFamily="18" charset="0"/>
                      </a:rPr>
                      <m:t>=</m:t>
                    </m:r>
                    <m:r>
                      <a:rPr lang="en-IN" b="1" i="1">
                        <a:latin typeface="Cambria Math" panose="02040503050406030204" pitchFamily="18" charset="0"/>
                      </a:rPr>
                      <m:t>𝑰</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smtClean="0">
                            <a:latin typeface="Cambria Math" panose="02040503050406030204" pitchFamily="18" charset="0"/>
                          </a:rPr>
                          <m:t>𝟐</m:t>
                        </m:r>
                      </m:sub>
                    </m:sSub>
                  </m:oMath>
                </a14:m>
                <a:r>
                  <a:rPr lang="en-IN" b="1" dirty="0"/>
                  <a:t>, </a:t>
                </a:r>
                <a14:m>
                  <m:oMath xmlns:m="http://schemas.openxmlformats.org/officeDocument/2006/math">
                    <m:sSub>
                      <m:sSubPr>
                        <m:ctrlPr>
                          <a:rPr lang="en-IN" b="1" i="1" smtClean="0">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𝟑</m:t>
                        </m:r>
                      </m:sub>
                    </m:sSub>
                    <m:r>
                      <a:rPr lang="en-IN" b="1" i="1">
                        <a:latin typeface="Cambria Math" panose="02040503050406030204" pitchFamily="18" charset="0"/>
                      </a:rPr>
                      <m:t>=</m:t>
                    </m:r>
                    <m:r>
                      <a:rPr lang="en-IN" b="1" i="1">
                        <a:latin typeface="Cambria Math" panose="02040503050406030204" pitchFamily="18" charset="0"/>
                      </a:rPr>
                      <m:t>𝑰</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smtClean="0">
                            <a:latin typeface="Cambria Math" panose="02040503050406030204" pitchFamily="18" charset="0"/>
                          </a:rPr>
                          <m:t>𝟑</m:t>
                        </m:r>
                      </m:sub>
                    </m:sSub>
                  </m:oMath>
                </a14:m>
                <a:endParaRPr lang="en-IN" b="1" dirty="0"/>
              </a:p>
              <a:p>
                <a:pPr marL="358775"/>
                <a:r>
                  <a:rPr lang="en-IN" dirty="0"/>
                  <a:t>The total voltage is </a:t>
                </a:r>
                <a14:m>
                  <m:oMath xmlns:m="http://schemas.openxmlformats.org/officeDocument/2006/math">
                    <m:r>
                      <a:rPr lang="en-IN" b="1" i="1" smtClean="0">
                        <a:latin typeface="Cambria Math" panose="02040503050406030204" pitchFamily="18" charset="0"/>
                      </a:rPr>
                      <m:t>𝑽</m:t>
                    </m:r>
                    <m:r>
                      <a:rPr lang="en-IN" b="1" i="1" smtClean="0">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𝟏</m:t>
                        </m:r>
                      </m:sub>
                    </m:sSub>
                  </m:oMath>
                </a14:m>
                <a:r>
                  <a:rPr lang="en-IN" b="1" dirty="0"/>
                  <a:t>+</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𝟐</m:t>
                        </m:r>
                      </m:sub>
                    </m:sSub>
                  </m:oMath>
                </a14:m>
                <a:r>
                  <a:rPr lang="en-IN" b="1" dirty="0"/>
                  <a:t>+</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𝟑</m:t>
                        </m:r>
                      </m:sub>
                    </m:sSub>
                  </m:oMath>
                </a14:m>
                <a:endParaRPr lang="en-IN" b="1" dirty="0"/>
              </a:p>
              <a:p>
                <a:pPr marL="358775" lvl="2">
                  <a:buNone/>
                </a:pPr>
                <a:r>
                  <a:rPr lang="en-IN" b="1" dirty="0"/>
                  <a:t>			</a:t>
                </a:r>
                <a14:m>
                  <m:oMath xmlns:m="http://schemas.openxmlformats.org/officeDocument/2006/math">
                    <m:sSub>
                      <m:sSubPr>
                        <m:ctrlPr>
                          <a:rPr lang="en-IN" b="1" i="1">
                            <a:latin typeface="Cambria Math" panose="02040503050406030204" pitchFamily="18" charset="0"/>
                          </a:rPr>
                        </m:ctrlPr>
                      </m:sSubPr>
                      <m:e>
                        <m:r>
                          <a:rPr lang="en-IN" b="1" i="1" smtClean="0">
                            <a:latin typeface="Cambria Math" panose="02040503050406030204" pitchFamily="18" charset="0"/>
                          </a:rPr>
                          <m:t>𝑰</m:t>
                        </m:r>
                        <m:r>
                          <a:rPr lang="en-IN" b="1" i="1">
                            <a:latin typeface="Cambria Math" panose="02040503050406030204" pitchFamily="18" charset="0"/>
                          </a:rPr>
                          <m:t>𝑹</m:t>
                        </m:r>
                      </m:e>
                      <m:sub>
                        <m:r>
                          <a:rPr lang="en-IN" b="1" i="1">
                            <a:latin typeface="Cambria Math" panose="02040503050406030204" pitchFamily="18" charset="0"/>
                          </a:rPr>
                          <m:t>𝒆𝒒</m:t>
                        </m:r>
                      </m:sub>
                    </m:sSub>
                    <m:r>
                      <a:rPr lang="en-IN" b="1" i="1">
                        <a:latin typeface="Cambria Math" panose="02040503050406030204" pitchFamily="18" charset="0"/>
                      </a:rPr>
                      <m:t>=</m:t>
                    </m:r>
                    <m:sSub>
                      <m:sSubPr>
                        <m:ctrlPr>
                          <a:rPr lang="en-IN" b="1" i="1">
                            <a:latin typeface="Cambria Math" panose="02040503050406030204" pitchFamily="18" charset="0"/>
                          </a:rPr>
                        </m:ctrlPr>
                      </m:sSubPr>
                      <m:e>
                        <m:r>
                          <a:rPr lang="en-IN" b="1" i="1" smtClean="0">
                            <a:latin typeface="Cambria Math" panose="02040503050406030204" pitchFamily="18" charset="0"/>
                          </a:rPr>
                          <m:t>𝑰</m:t>
                        </m:r>
                        <m:r>
                          <a:rPr lang="en-IN" b="1" i="1">
                            <a:latin typeface="Cambria Math" panose="02040503050406030204" pitchFamily="18" charset="0"/>
                          </a:rPr>
                          <m:t>𝑹</m:t>
                        </m:r>
                      </m:e>
                      <m:sub>
                        <m:r>
                          <a:rPr lang="en-IN" b="1" i="1">
                            <a:latin typeface="Cambria Math" panose="02040503050406030204" pitchFamily="18" charset="0"/>
                          </a:rPr>
                          <m:t>𝟏</m:t>
                        </m:r>
                      </m:sub>
                    </m:sSub>
                    <m:r>
                      <m:rPr>
                        <m:nor/>
                      </m:rPr>
                      <a:rPr lang="en-IN" b="1" dirty="0"/>
                      <m:t>+</m:t>
                    </m:r>
                    <m:r>
                      <m:rPr>
                        <m:nor/>
                      </m:rPr>
                      <a:rPr lang="en-IN" b="1" i="0" dirty="0" smtClean="0"/>
                      <m:t> </m:t>
                    </m:r>
                    <m:r>
                      <a:rPr lang="en-IN" b="1" i="1" dirty="0" smtClean="0">
                        <a:latin typeface="Cambria Math" panose="02040503050406030204" pitchFamily="18" charset="0"/>
                      </a:rPr>
                      <m:t>𝑰</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r>
                      <m:rPr>
                        <m:nor/>
                      </m:rPr>
                      <a:rPr lang="en-IN" b="1" dirty="0"/>
                      <m:t>+</m:t>
                    </m:r>
                    <m:r>
                      <m:rPr>
                        <m:nor/>
                      </m:rPr>
                      <a:rPr lang="en-IN" b="1" i="0" dirty="0" smtClean="0"/>
                      <m:t> </m:t>
                    </m:r>
                    <m:sSub>
                      <m:sSubPr>
                        <m:ctrlPr>
                          <a:rPr lang="en-IN" b="1" i="1">
                            <a:latin typeface="Cambria Math" panose="02040503050406030204" pitchFamily="18" charset="0"/>
                          </a:rPr>
                        </m:ctrlPr>
                      </m:sSubPr>
                      <m:e>
                        <m:r>
                          <a:rPr lang="en-IN" b="1" i="1" smtClean="0">
                            <a:latin typeface="Cambria Math" panose="02040503050406030204" pitchFamily="18" charset="0"/>
                          </a:rPr>
                          <m:t>𝑰</m:t>
                        </m:r>
                        <m:r>
                          <a:rPr lang="en-IN" b="1" i="1">
                            <a:latin typeface="Cambria Math" panose="02040503050406030204" pitchFamily="18" charset="0"/>
                          </a:rPr>
                          <m:t>𝑹</m:t>
                        </m:r>
                      </m:e>
                      <m:sub>
                        <m:r>
                          <a:rPr lang="en-IN" b="1" i="1">
                            <a:latin typeface="Cambria Math" panose="02040503050406030204" pitchFamily="18" charset="0"/>
                          </a:rPr>
                          <m:t>𝟑</m:t>
                        </m:r>
                      </m:sub>
                    </m:sSub>
                  </m:oMath>
                </a14:m>
                <a:endParaRPr lang="en-IN" b="1" dirty="0"/>
              </a:p>
              <a:p>
                <a:pPr marL="358775"/>
                <a:r>
                  <a:rPr lang="en-IN" dirty="0"/>
                  <a:t>The </a:t>
                </a:r>
                <a:r>
                  <a:rPr lang="en-IN" b="1" dirty="0"/>
                  <a:t>total resistance </a:t>
                </a:r>
                <a:r>
                  <a:rPr lang="en-IN" i="1" dirty="0"/>
                  <a:t>or</a:t>
                </a:r>
                <a:r>
                  <a:rPr lang="en-IN" dirty="0"/>
                  <a:t> </a:t>
                </a:r>
                <a:r>
                  <a:rPr lang="en-IN" b="1" dirty="0"/>
                  <a:t>equivalent resistance </a:t>
                </a:r>
                <a:r>
                  <a:rPr lang="en-IN" dirty="0"/>
                  <a:t>across the series circuit is</a:t>
                </a:r>
                <a:endParaRPr lang="en-IN" b="1" dirty="0"/>
              </a:p>
              <a:p>
                <a:pPr marL="0" indent="0">
                  <a:buNone/>
                </a:pPr>
                <a:r>
                  <a:rPr lang="en-IN" b="1" dirty="0"/>
                  <a:t>			</a:t>
                </a: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254934" y="1496585"/>
                <a:ext cx="10083625" cy="4489051"/>
              </a:xfrm>
              <a:blipFill>
                <a:blip r:embed="rId3"/>
                <a:stretch>
                  <a:fillRect t="-2174" r="-423"/>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7</a:t>
            </a:fld>
            <a:endParaRPr lang="en-US" dirty="0"/>
          </a:p>
        </p:txBody>
      </p:sp>
      <mc:AlternateContent xmlns:mc="http://schemas.openxmlformats.org/markup-compatibility/2006" xmlns:a14="http://schemas.microsoft.com/office/drawing/2010/main">
        <mc:Choice Requires="a14">
          <p:sp>
            <p:nvSpPr>
              <p:cNvPr id="6" name="Rounded Rectangle 5"/>
              <p:cNvSpPr/>
              <p:nvPr/>
            </p:nvSpPr>
            <p:spPr>
              <a:xfrm>
                <a:off x="3646291" y="5442697"/>
                <a:ext cx="3969870" cy="819330"/>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IN" sz="2902" b="1" i="1">
                              <a:solidFill>
                                <a:schemeClr val="tx1"/>
                              </a:solidFill>
                              <a:latin typeface="Cambria Math" panose="02040503050406030204" pitchFamily="18" charset="0"/>
                            </a:rPr>
                          </m:ctrlPr>
                        </m:sSubPr>
                        <m:e>
                          <m:r>
                            <a:rPr lang="en-IN" sz="2902" b="1" i="1">
                              <a:solidFill>
                                <a:schemeClr val="tx1"/>
                              </a:solidFill>
                              <a:latin typeface="Cambria Math" panose="02040503050406030204" pitchFamily="18" charset="0"/>
                            </a:rPr>
                            <m:t>𝑹</m:t>
                          </m:r>
                        </m:e>
                        <m:sub>
                          <m:r>
                            <a:rPr lang="en-IN" sz="2902" b="1" i="1">
                              <a:solidFill>
                                <a:schemeClr val="tx1"/>
                              </a:solidFill>
                              <a:latin typeface="Cambria Math" panose="02040503050406030204" pitchFamily="18" charset="0"/>
                            </a:rPr>
                            <m:t>𝒆𝒒</m:t>
                          </m:r>
                        </m:sub>
                      </m:sSub>
                      <m:r>
                        <a:rPr lang="en-IN" sz="2902" b="1" i="1">
                          <a:solidFill>
                            <a:schemeClr val="tx1"/>
                          </a:solidFill>
                          <a:latin typeface="Cambria Math" panose="02040503050406030204" pitchFamily="18" charset="0"/>
                        </a:rPr>
                        <m:t>=</m:t>
                      </m:r>
                      <m:sSub>
                        <m:sSubPr>
                          <m:ctrlPr>
                            <a:rPr lang="en-IN" sz="2902" b="1" i="1">
                              <a:solidFill>
                                <a:schemeClr val="tx1"/>
                              </a:solidFill>
                              <a:latin typeface="Cambria Math" panose="02040503050406030204" pitchFamily="18" charset="0"/>
                            </a:rPr>
                          </m:ctrlPr>
                        </m:sSubPr>
                        <m:e>
                          <m:r>
                            <a:rPr lang="en-IN" sz="2902" b="1" i="1">
                              <a:solidFill>
                                <a:schemeClr val="tx1"/>
                              </a:solidFill>
                              <a:latin typeface="Cambria Math" panose="02040503050406030204" pitchFamily="18" charset="0"/>
                            </a:rPr>
                            <m:t>𝑹</m:t>
                          </m:r>
                        </m:e>
                        <m:sub>
                          <m:r>
                            <a:rPr lang="en-IN" sz="2902" b="1" i="1">
                              <a:solidFill>
                                <a:schemeClr val="tx1"/>
                              </a:solidFill>
                              <a:latin typeface="Cambria Math" panose="02040503050406030204" pitchFamily="18" charset="0"/>
                            </a:rPr>
                            <m:t>𝟏</m:t>
                          </m:r>
                        </m:sub>
                      </m:sSub>
                      <m:r>
                        <m:rPr>
                          <m:nor/>
                        </m:rPr>
                        <a:rPr lang="en-IN" sz="2902" b="1" dirty="0">
                          <a:solidFill>
                            <a:schemeClr val="tx1"/>
                          </a:solidFill>
                        </a:rPr>
                        <m:t>+</m:t>
                      </m:r>
                      <m:sSub>
                        <m:sSubPr>
                          <m:ctrlPr>
                            <a:rPr lang="en-IN" sz="2902" b="1" i="1">
                              <a:solidFill>
                                <a:schemeClr val="tx1"/>
                              </a:solidFill>
                              <a:latin typeface="Cambria Math" panose="02040503050406030204" pitchFamily="18" charset="0"/>
                            </a:rPr>
                          </m:ctrlPr>
                        </m:sSubPr>
                        <m:e>
                          <m:r>
                            <a:rPr lang="en-IN" sz="2902" b="1" i="1">
                              <a:solidFill>
                                <a:schemeClr val="tx1"/>
                              </a:solidFill>
                              <a:latin typeface="Cambria Math" panose="02040503050406030204" pitchFamily="18" charset="0"/>
                            </a:rPr>
                            <m:t>𝑹</m:t>
                          </m:r>
                        </m:e>
                        <m:sub>
                          <m:r>
                            <a:rPr lang="en-IN" sz="2902" b="1" i="1">
                              <a:solidFill>
                                <a:schemeClr val="tx1"/>
                              </a:solidFill>
                              <a:latin typeface="Cambria Math" panose="02040503050406030204" pitchFamily="18" charset="0"/>
                            </a:rPr>
                            <m:t>𝟐</m:t>
                          </m:r>
                        </m:sub>
                      </m:sSub>
                      <m:r>
                        <m:rPr>
                          <m:nor/>
                        </m:rPr>
                        <a:rPr lang="en-IN" sz="2902" b="1" dirty="0">
                          <a:solidFill>
                            <a:schemeClr val="tx1"/>
                          </a:solidFill>
                        </a:rPr>
                        <m:t>+</m:t>
                      </m:r>
                      <m:sSub>
                        <m:sSubPr>
                          <m:ctrlPr>
                            <a:rPr lang="en-IN" sz="2902" b="1" i="1">
                              <a:solidFill>
                                <a:schemeClr val="tx1"/>
                              </a:solidFill>
                              <a:latin typeface="Cambria Math" panose="02040503050406030204" pitchFamily="18" charset="0"/>
                            </a:rPr>
                          </m:ctrlPr>
                        </m:sSubPr>
                        <m:e>
                          <m:r>
                            <a:rPr lang="en-IN" sz="2902" b="1" i="1">
                              <a:solidFill>
                                <a:schemeClr val="tx1"/>
                              </a:solidFill>
                              <a:latin typeface="Cambria Math" panose="02040503050406030204" pitchFamily="18" charset="0"/>
                            </a:rPr>
                            <m:t>𝑹</m:t>
                          </m:r>
                        </m:e>
                        <m:sub>
                          <m:r>
                            <a:rPr lang="en-IN" sz="2902" b="1" i="1">
                              <a:solidFill>
                                <a:schemeClr val="tx1"/>
                              </a:solidFill>
                              <a:latin typeface="Cambria Math" panose="02040503050406030204" pitchFamily="18" charset="0"/>
                            </a:rPr>
                            <m:t>𝟑</m:t>
                          </m:r>
                        </m:sub>
                      </m:sSub>
                    </m:oMath>
                  </m:oMathPara>
                </a14:m>
                <a:endParaRPr lang="en-IN" sz="1632" dirty="0"/>
              </a:p>
              <a:p>
                <a:pPr algn="ct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𝑹</m:t>
                        </m:r>
                      </m:e>
                      <m:sub>
                        <m:r>
                          <a:rPr lang="en-IN" sz="2176" b="1" i="1">
                            <a:solidFill>
                              <a:schemeClr val="tx1"/>
                            </a:solidFill>
                            <a:latin typeface="Cambria Math" panose="02040503050406030204" pitchFamily="18" charset="0"/>
                          </a:rPr>
                          <m:t>𝒆𝒒</m:t>
                        </m:r>
                      </m:sub>
                    </m:sSub>
                    <m:r>
                      <a:rPr lang="en-IN" sz="2176" b="1" i="1">
                        <a:solidFill>
                          <a:schemeClr val="tx1"/>
                        </a:solidFill>
                        <a:latin typeface="Cambria Math" panose="02040503050406030204" pitchFamily="18" charset="0"/>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𝑹</m:t>
                        </m:r>
                      </m:e>
                      <m:sub>
                        <m:r>
                          <a:rPr lang="en-IN" sz="2176" b="1" i="1">
                            <a:solidFill>
                              <a:schemeClr val="tx1"/>
                            </a:solidFill>
                            <a:latin typeface="Cambria Math" panose="02040503050406030204" pitchFamily="18" charset="0"/>
                          </a:rPr>
                          <m:t>𝟏</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𝑹</m:t>
                        </m:r>
                      </m:e>
                      <m:sub>
                        <m:r>
                          <a:rPr lang="en-IN" sz="2176" b="1" i="1">
                            <a:solidFill>
                              <a:schemeClr val="tx1"/>
                            </a:solidFill>
                            <a:latin typeface="Cambria Math" panose="02040503050406030204" pitchFamily="18" charset="0"/>
                          </a:rPr>
                          <m:t>𝟐</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𝑹</m:t>
                        </m:r>
                      </m:e>
                      <m:sub>
                        <m:r>
                          <a:rPr lang="en-IN" sz="2176" b="1" i="1">
                            <a:solidFill>
                              <a:schemeClr val="tx1"/>
                            </a:solidFill>
                            <a:latin typeface="Cambria Math" panose="02040503050406030204" pitchFamily="18" charset="0"/>
                          </a:rPr>
                          <m:t>𝟑</m:t>
                        </m:r>
                      </m:sub>
                    </m:sSub>
                  </m:oMath>
                </a14:m>
                <a:r>
                  <a:rPr lang="en-IN" sz="1632" dirty="0">
                    <a:solidFill>
                      <a:schemeClr val="tx1"/>
                    </a:solidFill>
                  </a:rPr>
                  <a:t> +….+</a:t>
                </a: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𝑹</m:t>
                        </m:r>
                      </m:e>
                      <m:sub>
                        <m:r>
                          <a:rPr lang="en-IN" sz="2176" b="1" i="1">
                            <a:solidFill>
                              <a:schemeClr val="tx1"/>
                            </a:solidFill>
                            <a:latin typeface="Cambria Math" panose="02040503050406030204" pitchFamily="18" charset="0"/>
                          </a:rPr>
                          <m:t>𝒏</m:t>
                        </m:r>
                      </m:sub>
                    </m:sSub>
                  </m:oMath>
                </a14:m>
                <a:endParaRPr lang="en-IN" sz="1632" dirty="0">
                  <a:solidFill>
                    <a:schemeClr val="tx1"/>
                  </a:solidFill>
                </a:endParaRPr>
              </a:p>
            </p:txBody>
          </p:sp>
        </mc:Choice>
        <mc:Fallback xmlns="">
          <p:sp>
            <p:nvSpPr>
              <p:cNvPr id="6" name="Rounded Rectangle 5"/>
              <p:cNvSpPr>
                <a:spLocks noRot="1" noChangeAspect="1" noMove="1" noResize="1" noEditPoints="1" noAdjustHandles="1" noChangeArrowheads="1" noChangeShapeType="1" noTextEdit="1"/>
              </p:cNvSpPr>
              <p:nvPr/>
            </p:nvSpPr>
            <p:spPr>
              <a:xfrm>
                <a:off x="3646291" y="5442697"/>
                <a:ext cx="3969870" cy="819330"/>
              </a:xfrm>
              <a:prstGeom prst="roundRect">
                <a:avLst/>
              </a:prstGeom>
              <a:blipFill>
                <a:blip r:embed="rId4"/>
                <a:stretch>
                  <a:fillRect b="-11111"/>
                </a:stretch>
              </a:blipFill>
              <a:ln>
                <a:solidFill>
                  <a:schemeClr val="tx1"/>
                </a:solidFill>
              </a:ln>
            </p:spPr>
            <p:txBody>
              <a:bodyPr/>
              <a:lstStyle/>
              <a:p>
                <a:r>
                  <a:rPr lang="en-GB">
                    <a:noFill/>
                  </a:rPr>
                  <a:t> </a:t>
                </a:r>
              </a:p>
            </p:txBody>
          </p:sp>
        </mc:Fallback>
      </mc:AlternateContent>
    </p:spTree>
    <p:extLst>
      <p:ext uri="{BB962C8B-B14F-4D97-AF65-F5344CB8AC3E}">
        <p14:creationId xmlns:p14="http://schemas.microsoft.com/office/powerpoint/2010/main" val="1183387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1324" y="-94592"/>
            <a:ext cx="3084776" cy="1392578"/>
          </a:xfrm>
        </p:spPr>
        <p:txBody>
          <a:bodyPr/>
          <a:lstStyle/>
          <a:p>
            <a:pPr algn="l"/>
            <a:r>
              <a:rPr lang="en-IN" b="1" dirty="0">
                <a:solidFill>
                  <a:schemeClr val="bg1"/>
                </a:solidFill>
              </a:rPr>
              <a:t>Series circuit</a:t>
            </a:r>
          </a:p>
        </p:txBody>
      </p:sp>
      <p:sp>
        <p:nvSpPr>
          <p:cNvPr id="3" name="Content Placeholder 2"/>
          <p:cNvSpPr>
            <a:spLocks noGrp="1"/>
          </p:cNvSpPr>
          <p:nvPr>
            <p:ph idx="1"/>
          </p:nvPr>
        </p:nvSpPr>
        <p:spPr>
          <a:xfrm>
            <a:off x="630621" y="1496585"/>
            <a:ext cx="10187206" cy="4489051"/>
          </a:xfrm>
        </p:spPr>
        <p:txBody>
          <a:bodyPr>
            <a:normAutofit/>
          </a:bodyPr>
          <a:lstStyle/>
          <a:p>
            <a:pPr marL="0" indent="0">
              <a:buNone/>
            </a:pPr>
            <a:r>
              <a:rPr lang="en-IN" dirty="0"/>
              <a:t>When </a:t>
            </a:r>
            <a:r>
              <a:rPr lang="en-IN" b="1" dirty="0"/>
              <a:t>inductors </a:t>
            </a:r>
            <a:r>
              <a:rPr lang="en-IN" dirty="0"/>
              <a:t>are connected in </a:t>
            </a:r>
            <a:r>
              <a:rPr lang="en-IN" b="1" dirty="0"/>
              <a:t>series</a:t>
            </a:r>
            <a:r>
              <a:rPr lang="en-IN" dirty="0"/>
              <a:t> the equivalent inductance can be obtained using the formula</a:t>
            </a:r>
          </a:p>
          <a:p>
            <a:pPr marL="0" indent="0" algn="ctr">
              <a:buNone/>
            </a:pPr>
            <a:endParaRPr lang="en-IN" dirty="0"/>
          </a:p>
          <a:p>
            <a:pPr marL="0" indent="0">
              <a:buNone/>
            </a:pPr>
            <a:endParaRPr lang="en-IN" dirty="0"/>
          </a:p>
          <a:p>
            <a:pPr marL="0" indent="0">
              <a:buNone/>
            </a:pPr>
            <a:r>
              <a:rPr lang="en-IN" dirty="0"/>
              <a:t>When </a:t>
            </a:r>
            <a:r>
              <a:rPr lang="en-IN" b="1" dirty="0"/>
              <a:t>capacitors</a:t>
            </a:r>
            <a:r>
              <a:rPr lang="en-IN" dirty="0"/>
              <a:t> are connected in </a:t>
            </a:r>
            <a:r>
              <a:rPr lang="en-IN" b="1" dirty="0"/>
              <a:t>series</a:t>
            </a:r>
            <a:r>
              <a:rPr lang="en-IN" dirty="0"/>
              <a:t> the equivalent capacitance can be obtained using the formula</a:t>
            </a:r>
          </a:p>
          <a:p>
            <a:pPr marL="0" indent="0" algn="ctr">
              <a:buNone/>
            </a:pPr>
            <a:r>
              <a:rPr lang="en-IN" b="1" dirty="0"/>
              <a:t> </a:t>
            </a:r>
          </a:p>
          <a:p>
            <a:pPr marL="0" indent="0">
              <a:buNone/>
            </a:pPr>
            <a:endParaRPr lang="en-IN" dirty="0"/>
          </a:p>
        </p:txBody>
      </p:sp>
      <p:sp>
        <p:nvSpPr>
          <p:cNvPr id="4" name="Footer Placeholder 3"/>
          <p:cNvSpPr>
            <a:spLocks noGrp="1"/>
          </p:cNvSpPr>
          <p:nvPr>
            <p:ph type="ftr" sz="quarter" idx="11"/>
          </p:nvPr>
        </p:nvSpPr>
        <p:spPr/>
        <p:txBody>
          <a:bodyPr/>
          <a:lstStyle/>
          <a:p>
            <a:r>
              <a:rPr lang="en-IN"/>
              <a:t>Lecture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8</a:t>
            </a:fld>
            <a:endParaRPr lang="en-US" dirty="0"/>
          </a:p>
        </p:txBody>
      </p:sp>
      <mc:AlternateContent xmlns:mc="http://schemas.openxmlformats.org/markup-compatibility/2006" xmlns:a14="http://schemas.microsoft.com/office/drawing/2010/main">
        <mc:Choice Requires="a14">
          <p:sp>
            <p:nvSpPr>
              <p:cNvPr id="7" name="Rounded Rectangle 6"/>
              <p:cNvSpPr/>
              <p:nvPr/>
            </p:nvSpPr>
            <p:spPr>
              <a:xfrm>
                <a:off x="3204056" y="2478923"/>
                <a:ext cx="5458761" cy="690982"/>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𝒆𝒒</m:t>
                        </m:r>
                      </m:sub>
                    </m:sSub>
                    <m:r>
                      <a:rPr lang="en-IN" sz="2176" b="1" i="1">
                        <a:solidFill>
                          <a:schemeClr val="tx1"/>
                        </a:solidFill>
                        <a:latin typeface="Cambria Math" panose="02040503050406030204" pitchFamily="18" charset="0"/>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𝟏</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𝟐</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𝟑</m:t>
                        </m:r>
                      </m:sub>
                    </m:sSub>
                  </m:oMath>
                </a14:m>
                <a:r>
                  <a:rPr lang="en-IN" sz="2176" b="1" dirty="0">
                    <a:solidFill>
                      <a:schemeClr val="tx1"/>
                    </a:solidFill>
                  </a:rPr>
                  <a:t> +….+</a:t>
                </a: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𝒏</m:t>
                        </m:r>
                      </m:sub>
                    </m:sSub>
                  </m:oMath>
                </a14:m>
                <a:endParaRPr lang="en-IN" sz="2176" b="1" dirty="0"/>
              </a:p>
            </p:txBody>
          </p:sp>
        </mc:Choice>
        <mc:Fallback xmlns="">
          <p:sp>
            <p:nvSpPr>
              <p:cNvPr id="7" name="Rounded Rectangle 6"/>
              <p:cNvSpPr>
                <a:spLocks noRot="1" noChangeAspect="1" noMove="1" noResize="1" noEditPoints="1" noAdjustHandles="1" noChangeArrowheads="1" noChangeShapeType="1" noTextEdit="1"/>
              </p:cNvSpPr>
              <p:nvPr/>
            </p:nvSpPr>
            <p:spPr>
              <a:xfrm>
                <a:off x="3204056" y="2478923"/>
                <a:ext cx="5458761" cy="690982"/>
              </a:xfrm>
              <a:prstGeom prst="roundRect">
                <a:avLst/>
              </a:prstGeom>
              <a:blipFill>
                <a:blip r:embed="rId3"/>
                <a:stretch>
                  <a:fillRect/>
                </a:stretch>
              </a:blipFill>
              <a:ln>
                <a:solidFill>
                  <a:schemeClr val="tx1"/>
                </a:solidFill>
              </a:ln>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8" name="Rounded Rectangle 7"/>
              <p:cNvSpPr/>
              <p:nvPr/>
            </p:nvSpPr>
            <p:spPr>
              <a:xfrm>
                <a:off x="3376801" y="4498452"/>
                <a:ext cx="5113270" cy="954427"/>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𝒆𝒒</m:t>
                            </m:r>
                          </m:sub>
                        </m:sSub>
                      </m:den>
                    </m:f>
                    <m:r>
                      <a:rPr lang="en-IN" sz="2176" b="1" i="1">
                        <a:solidFill>
                          <a:schemeClr val="tx1"/>
                        </a:solidFill>
                        <a:latin typeface="Cambria Math" panose="02040503050406030204" pitchFamily="18" charset="0"/>
                      </a:rPr>
                      <m:t>= </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𝟏</m:t>
                            </m:r>
                          </m:sub>
                        </m:sSub>
                      </m:den>
                    </m:f>
                    <m:r>
                      <a:rPr lang="en-IN" sz="2176" b="1" i="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𝟐</m:t>
                            </m:r>
                          </m:sub>
                        </m:sSub>
                      </m:den>
                    </m:f>
                    <m:r>
                      <m:rPr>
                        <m:nor/>
                      </m:rPr>
                      <a:rPr lang="en-IN" sz="2176" b="1" dirty="0">
                        <a:solidFill>
                          <a:schemeClr val="tx1"/>
                        </a:solidFill>
                      </a:rPr>
                      <m:t> </m:t>
                    </m:r>
                    <m:r>
                      <a:rPr lang="en-IN" sz="2176" b="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𝟑</m:t>
                            </m:r>
                          </m:sub>
                        </m:sSub>
                      </m:den>
                    </m:f>
                  </m:oMath>
                </a14:m>
                <a:r>
                  <a:rPr lang="en-IN" sz="2176" b="1" dirty="0">
                    <a:solidFill>
                      <a:schemeClr val="tx1"/>
                    </a:solidFill>
                  </a:rPr>
                  <a:t> + …+ </a:t>
                </a: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𝒏</m:t>
                            </m:r>
                          </m:sub>
                        </m:sSub>
                      </m:den>
                    </m:f>
                  </m:oMath>
                </a14:m>
                <a:endParaRPr lang="en-IN" sz="2176" b="1" dirty="0"/>
              </a:p>
            </p:txBody>
          </p:sp>
        </mc:Choice>
        <mc:Fallback xmlns="">
          <p:sp>
            <p:nvSpPr>
              <p:cNvPr id="8" name="Rounded Rectangle 7"/>
              <p:cNvSpPr>
                <a:spLocks noRot="1" noChangeAspect="1" noMove="1" noResize="1" noEditPoints="1" noAdjustHandles="1" noChangeArrowheads="1" noChangeShapeType="1" noTextEdit="1"/>
              </p:cNvSpPr>
              <p:nvPr/>
            </p:nvSpPr>
            <p:spPr>
              <a:xfrm>
                <a:off x="3376801" y="4498452"/>
                <a:ext cx="5113270" cy="954427"/>
              </a:xfrm>
              <a:prstGeom prst="roundRect">
                <a:avLst/>
              </a:prstGeom>
              <a:blipFill>
                <a:blip r:embed="rId4"/>
                <a:stretch>
                  <a:fillRect/>
                </a:stretch>
              </a:blipFill>
              <a:ln>
                <a:solidFill>
                  <a:schemeClr val="tx1"/>
                </a:solidFill>
              </a:ln>
            </p:spPr>
            <p:txBody>
              <a:bodyPr/>
              <a:lstStyle/>
              <a:p>
                <a:r>
                  <a:rPr lang="en-GB">
                    <a:noFill/>
                  </a:rPr>
                  <a:t> </a:t>
                </a:r>
              </a:p>
            </p:txBody>
          </p:sp>
        </mc:Fallback>
      </mc:AlternateContent>
    </p:spTree>
    <p:extLst>
      <p:ext uri="{BB962C8B-B14F-4D97-AF65-F5344CB8AC3E}">
        <p14:creationId xmlns:p14="http://schemas.microsoft.com/office/powerpoint/2010/main" val="3380073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1324" y="-94592"/>
            <a:ext cx="3084776" cy="1392578"/>
          </a:xfrm>
        </p:spPr>
        <p:txBody>
          <a:bodyPr/>
          <a:lstStyle/>
          <a:p>
            <a:pPr algn="l"/>
            <a:r>
              <a:rPr lang="en-IN" b="1" dirty="0">
                <a:solidFill>
                  <a:schemeClr val="bg1"/>
                </a:solidFill>
              </a:rPr>
              <a:t>Series circuit</a:t>
            </a:r>
          </a:p>
        </p:txBody>
      </p:sp>
      <p:pic>
        <p:nvPicPr>
          <p:cNvPr id="9" name="Content Placeholder 8">
            <a:extLst>
              <a:ext uri="{FF2B5EF4-FFF2-40B4-BE49-F238E27FC236}">
                <a16:creationId xmlns:a16="http://schemas.microsoft.com/office/drawing/2014/main" id="{FB389F63-7989-B145-47F7-56E2045B671C}"/>
              </a:ext>
            </a:extLst>
          </p:cNvPr>
          <p:cNvPicPr>
            <a:picLocks noGrp="1" noChangeAspect="1"/>
          </p:cNvPicPr>
          <p:nvPr>
            <p:ph idx="1"/>
          </p:nvPr>
        </p:nvPicPr>
        <p:blipFill>
          <a:blip r:embed="rId3"/>
          <a:stretch>
            <a:fillRect/>
          </a:stretch>
        </p:blipFill>
        <p:spPr>
          <a:xfrm>
            <a:off x="1187569" y="2131051"/>
            <a:ext cx="3402842" cy="2547233"/>
          </a:xfrm>
        </p:spPr>
      </p:pic>
      <p:sp>
        <p:nvSpPr>
          <p:cNvPr id="4" name="Footer Placeholder 3"/>
          <p:cNvSpPr>
            <a:spLocks noGrp="1"/>
          </p:cNvSpPr>
          <p:nvPr>
            <p:ph type="ftr" sz="quarter" idx="11"/>
          </p:nvPr>
        </p:nvSpPr>
        <p:spPr/>
        <p:txBody>
          <a:bodyPr/>
          <a:lstStyle/>
          <a:p>
            <a:r>
              <a:rPr lang="en-IN"/>
              <a:t>Lecture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9</a:t>
            </a:fld>
            <a:endParaRPr lang="en-US" dirty="0"/>
          </a:p>
        </p:txBody>
      </p:sp>
      <p:pic>
        <p:nvPicPr>
          <p:cNvPr id="11" name="Picture 10">
            <a:extLst>
              <a:ext uri="{FF2B5EF4-FFF2-40B4-BE49-F238E27FC236}">
                <a16:creationId xmlns:a16="http://schemas.microsoft.com/office/drawing/2014/main" id="{AA9A565B-00A1-A625-D325-01713BFFAD92}"/>
              </a:ext>
            </a:extLst>
          </p:cNvPr>
          <p:cNvPicPr>
            <a:picLocks noChangeAspect="1"/>
          </p:cNvPicPr>
          <p:nvPr/>
        </p:nvPicPr>
        <p:blipFill>
          <a:blip r:embed="rId4"/>
          <a:stretch>
            <a:fillRect/>
          </a:stretch>
        </p:blipFill>
        <p:spPr>
          <a:xfrm>
            <a:off x="5535937" y="1930566"/>
            <a:ext cx="5625705" cy="2547232"/>
          </a:xfrm>
          <a:prstGeom prst="rect">
            <a:avLst/>
          </a:prstGeom>
        </p:spPr>
      </p:pic>
    </p:spTree>
    <p:extLst>
      <p:ext uri="{BB962C8B-B14F-4D97-AF65-F5344CB8AC3E}">
        <p14:creationId xmlns:p14="http://schemas.microsoft.com/office/powerpoint/2010/main" val="21784805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2895" y="126038"/>
            <a:ext cx="3874130" cy="1160526"/>
          </a:xfrm>
        </p:spPr>
        <p:txBody>
          <a:bodyPr/>
          <a:lstStyle/>
          <a:p>
            <a:pPr algn="l"/>
            <a:r>
              <a:rPr lang="en-IN" b="1" dirty="0">
                <a:solidFill>
                  <a:schemeClr val="bg1"/>
                </a:solidFill>
              </a:rPr>
              <a:t>Parallel circuit</a:t>
            </a:r>
          </a:p>
        </p:txBody>
      </p:sp>
      <p:sp>
        <p:nvSpPr>
          <p:cNvPr id="3" name="Content Placeholder 2"/>
          <p:cNvSpPr>
            <a:spLocks noGrp="1"/>
          </p:cNvSpPr>
          <p:nvPr>
            <p:ph idx="1"/>
          </p:nvPr>
        </p:nvSpPr>
        <p:spPr>
          <a:xfrm>
            <a:off x="1104644" y="1496584"/>
            <a:ext cx="9713183" cy="5007318"/>
          </a:xfrm>
        </p:spPr>
        <p:txBody>
          <a:bodyPr>
            <a:normAutofit/>
          </a:bodyPr>
          <a:lstStyle/>
          <a:p>
            <a:r>
              <a:rPr lang="en-IN" dirty="0"/>
              <a:t>When a number of resistors are connected in such  a way that both the ends of individual resistors are connected together and two terminals of the resistors are connected to other part of the circuit then the circuit is called parallel circuit. </a:t>
            </a:r>
          </a:p>
          <a:p>
            <a:endParaRPr lang="en-IN" dirty="0"/>
          </a:p>
        </p:txBody>
      </p:sp>
      <p:sp>
        <p:nvSpPr>
          <p:cNvPr id="4" name="Footer Placeholder 3"/>
          <p:cNvSpPr>
            <a:spLocks noGrp="1"/>
          </p:cNvSpPr>
          <p:nvPr>
            <p:ph type="ftr" sz="quarter" idx="11"/>
          </p:nvPr>
        </p:nvSpPr>
        <p:spPr/>
        <p:txBody>
          <a:bodyPr/>
          <a:lstStyle/>
          <a:p>
            <a:r>
              <a:rPr lang="en-IN"/>
              <a:t>Lecture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10</a:t>
            </a:fld>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86981" y="3516543"/>
            <a:ext cx="3852215" cy="2099241"/>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51076" y="3780269"/>
            <a:ext cx="2452681" cy="1571788"/>
          </a:xfrm>
          <a:prstGeom prst="rect">
            <a:avLst/>
          </a:prstGeom>
        </p:spPr>
      </p:pic>
      <p:sp>
        <p:nvSpPr>
          <p:cNvPr id="9" name="TextBox 8"/>
          <p:cNvSpPr txBox="1"/>
          <p:nvPr/>
        </p:nvSpPr>
        <p:spPr>
          <a:xfrm>
            <a:off x="3323155" y="5795285"/>
            <a:ext cx="1379865" cy="343492"/>
          </a:xfrm>
          <a:prstGeom prst="rect">
            <a:avLst/>
          </a:prstGeom>
          <a:noFill/>
        </p:spPr>
        <p:txBody>
          <a:bodyPr wrap="none" rtlCol="0">
            <a:spAutoFit/>
          </a:bodyPr>
          <a:lstStyle/>
          <a:p>
            <a:r>
              <a:rPr lang="en-IN" sz="1632" dirty="0"/>
              <a:t>Parallel circuit</a:t>
            </a:r>
          </a:p>
        </p:txBody>
      </p:sp>
      <p:sp>
        <p:nvSpPr>
          <p:cNvPr id="10" name="TextBox 9"/>
          <p:cNvSpPr txBox="1"/>
          <p:nvPr/>
        </p:nvSpPr>
        <p:spPr>
          <a:xfrm>
            <a:off x="7114693" y="5623539"/>
            <a:ext cx="2325445" cy="343492"/>
          </a:xfrm>
          <a:prstGeom prst="rect">
            <a:avLst/>
          </a:prstGeom>
          <a:noFill/>
        </p:spPr>
        <p:txBody>
          <a:bodyPr wrap="none" rtlCol="0">
            <a:spAutoFit/>
          </a:bodyPr>
          <a:lstStyle/>
          <a:p>
            <a:r>
              <a:rPr lang="en-IN" sz="1632" dirty="0"/>
              <a:t>Parallel equivalent circuit</a:t>
            </a:r>
          </a:p>
        </p:txBody>
      </p:sp>
    </p:spTree>
    <p:extLst>
      <p:ext uri="{BB962C8B-B14F-4D97-AF65-F5344CB8AC3E}">
        <p14:creationId xmlns:p14="http://schemas.microsoft.com/office/powerpoint/2010/main" val="27550548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8542" y="248777"/>
            <a:ext cx="3988045" cy="849732"/>
          </a:xfrm>
        </p:spPr>
        <p:txBody>
          <a:bodyPr/>
          <a:lstStyle/>
          <a:p>
            <a:pPr algn="l"/>
            <a:r>
              <a:rPr lang="en-IN" b="1" dirty="0">
                <a:solidFill>
                  <a:schemeClr val="bg1"/>
                </a:solidFill>
              </a:rPr>
              <a:t>Parallel circuits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724156" y="1496585"/>
                <a:ext cx="10825514" cy="4144102"/>
              </a:xfrm>
            </p:spPr>
            <p:txBody>
              <a:bodyPr>
                <a:normAutofit fontScale="92500" lnSpcReduction="10000"/>
              </a:bodyPr>
              <a:lstStyle/>
              <a:p>
                <a:r>
                  <a:rPr lang="en-IN" dirty="0"/>
                  <a:t>As the resistors are connected in </a:t>
                </a:r>
                <a:r>
                  <a:rPr lang="en-IN" b="1" dirty="0"/>
                  <a:t>parallel</a:t>
                </a:r>
                <a:r>
                  <a:rPr lang="en-IN" dirty="0"/>
                  <a:t>, the current through each resistor varies, but the </a:t>
                </a:r>
                <a:r>
                  <a:rPr lang="en-IN" b="1" dirty="0"/>
                  <a:t>voltage (V) remains the same</a:t>
                </a:r>
                <a:r>
                  <a:rPr lang="en-IN" dirty="0"/>
                  <a:t> throughout all resistors. </a:t>
                </a:r>
              </a:p>
              <a:p>
                <a:r>
                  <a:rPr lang="en-IN" dirty="0"/>
                  <a:t>The current across resistors are </a:t>
                </a:r>
                <a14:m>
                  <m:oMath xmlns:m="http://schemas.openxmlformats.org/officeDocument/2006/math">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𝟏</m:t>
                        </m:r>
                      </m:sub>
                    </m:sSub>
                    <m:r>
                      <a:rPr lang="en-IN" b="1" i="1">
                        <a:latin typeface="Cambria Math" panose="02040503050406030204" pitchFamily="18" charset="0"/>
                      </a:rPr>
                      <m:t>, </m:t>
                    </m:r>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𝟐</m:t>
                        </m:r>
                      </m:sub>
                    </m:sSub>
                  </m:oMath>
                </a14:m>
                <a:r>
                  <a:rPr lang="en-IN" b="1" dirty="0"/>
                  <a:t> </a:t>
                </a:r>
                <a:r>
                  <a:rPr lang="en-IN" dirty="0"/>
                  <a:t>and</a:t>
                </a:r>
                <a:r>
                  <a:rPr lang="en-IN" b="1" dirty="0"/>
                  <a:t> </a:t>
                </a:r>
                <a14:m>
                  <m:oMath xmlns:m="http://schemas.openxmlformats.org/officeDocument/2006/math">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𝟑</m:t>
                        </m:r>
                      </m:sub>
                    </m:sSub>
                  </m:oMath>
                </a14:m>
                <a:endParaRPr lang="en-IN" dirty="0"/>
              </a:p>
              <a:p>
                <a:r>
                  <a:rPr lang="en-IN" dirty="0"/>
                  <a:t>The total current is  </a:t>
                </a:r>
                <a14:m>
                  <m:oMath xmlns:m="http://schemas.openxmlformats.org/officeDocument/2006/math">
                    <m:r>
                      <a:rPr lang="en-IN" b="1" i="1" smtClean="0">
                        <a:latin typeface="Cambria Math" panose="02040503050406030204" pitchFamily="18" charset="0"/>
                      </a:rPr>
                      <m:t>𝑰</m:t>
                    </m:r>
                    <m:r>
                      <a:rPr lang="en-IN" b="1" i="1">
                        <a:latin typeface="Cambria Math" panose="02040503050406030204" pitchFamily="18" charset="0"/>
                      </a:rPr>
                      <m:t>=</m:t>
                    </m:r>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𝟏</m:t>
                        </m:r>
                      </m:sub>
                    </m:sSub>
                    <m:r>
                      <m:rPr>
                        <m:nor/>
                      </m:rPr>
                      <a:rPr lang="en-IN" b="1" dirty="0"/>
                      <m:t>+</m:t>
                    </m:r>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𝟐</m:t>
                        </m:r>
                      </m:sub>
                    </m:sSub>
                    <m:r>
                      <m:rPr>
                        <m:nor/>
                      </m:rPr>
                      <a:rPr lang="en-IN" b="1" dirty="0"/>
                      <m:t>+</m:t>
                    </m:r>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𝟑</m:t>
                        </m:r>
                      </m:sub>
                    </m:sSub>
                  </m:oMath>
                </a14:m>
                <a:endParaRPr lang="en-IN" b="1" dirty="0"/>
              </a:p>
              <a:p>
                <a:r>
                  <a:rPr lang="en-IN" dirty="0"/>
                  <a:t>Applying ohm’s law in the circuit </a:t>
                </a:r>
                <a14:m>
                  <m:oMath xmlns:m="http://schemas.openxmlformats.org/officeDocument/2006/math">
                    <m:r>
                      <a:rPr lang="en-IN" sz="3083" b="1" i="1">
                        <a:latin typeface="Cambria Math" panose="02040503050406030204" pitchFamily="18" charset="0"/>
                      </a:rPr>
                      <m:t>𝑰</m:t>
                    </m:r>
                    <m:r>
                      <a:rPr lang="en-IN" sz="3083" b="1" i="1">
                        <a:latin typeface="Cambria Math" panose="02040503050406030204" pitchFamily="18" charset="0"/>
                      </a:rPr>
                      <m:t>=</m:t>
                    </m:r>
                    <m:f>
                      <m:fPr>
                        <m:ctrlPr>
                          <a:rPr lang="en-IN" sz="3083" b="1" i="1">
                            <a:latin typeface="Cambria Math" panose="02040503050406030204" pitchFamily="18" charset="0"/>
                          </a:rPr>
                        </m:ctrlPr>
                      </m:fPr>
                      <m:num>
                        <m:r>
                          <a:rPr lang="en-IN" sz="3083" b="1" i="1">
                            <a:latin typeface="Cambria Math" panose="02040503050406030204" pitchFamily="18" charset="0"/>
                          </a:rPr>
                          <m:t>𝑽</m:t>
                        </m:r>
                      </m:num>
                      <m:den>
                        <m:r>
                          <a:rPr lang="en-IN" sz="3083" b="1" i="1">
                            <a:latin typeface="Cambria Math" panose="02040503050406030204" pitchFamily="18" charset="0"/>
                          </a:rPr>
                          <m:t>𝑹</m:t>
                        </m:r>
                      </m:den>
                    </m:f>
                  </m:oMath>
                </a14:m>
                <a:endParaRPr lang="en-IN" b="1" dirty="0"/>
              </a:p>
              <a:p>
                <a:pPr marL="0" indent="0">
                  <a:buNone/>
                </a:pPr>
                <a:r>
                  <a:rPr lang="en-IN" b="1" dirty="0"/>
                  <a:t>					</a:t>
                </a:r>
                <a14:m>
                  <m:oMath xmlns:m="http://schemas.openxmlformats.org/officeDocument/2006/math">
                    <m:f>
                      <m:fPr>
                        <m:ctrlPr>
                          <a:rPr lang="en-IN" b="1" i="1" smtClean="0">
                            <a:latin typeface="Cambria Math" panose="02040503050406030204" pitchFamily="18" charset="0"/>
                          </a:rPr>
                        </m:ctrlPr>
                      </m:fPr>
                      <m:num>
                        <m:r>
                          <a:rPr lang="en-IN" b="1" i="1">
                            <a:latin typeface="Cambria Math" panose="02040503050406030204" pitchFamily="18" charset="0"/>
                          </a:rPr>
                          <m:t>𝑽</m:t>
                        </m:r>
                      </m:num>
                      <m:den>
                        <m:sSub>
                          <m:sSubPr>
                            <m:ctrlPr>
                              <a:rPr lang="en-IN" b="1" i="1" smtClean="0">
                                <a:latin typeface="Cambria Math" panose="02040503050406030204" pitchFamily="18" charset="0"/>
                              </a:rPr>
                            </m:ctrlPr>
                          </m:sSubPr>
                          <m:e>
                            <m:r>
                              <a:rPr lang="en-IN" b="1" i="1" smtClean="0">
                                <a:latin typeface="Cambria Math" panose="02040503050406030204" pitchFamily="18" charset="0"/>
                              </a:rPr>
                              <m:t>𝑹</m:t>
                            </m:r>
                          </m:e>
                          <m:sub>
                            <m:r>
                              <a:rPr lang="en-IN" b="1" i="1" smtClean="0">
                                <a:latin typeface="Cambria Math" panose="02040503050406030204" pitchFamily="18" charset="0"/>
                              </a:rPr>
                              <m:t>𝒆𝒒</m:t>
                            </m:r>
                          </m:sub>
                        </m:sSub>
                      </m:den>
                    </m:f>
                    <m:r>
                      <a:rPr lang="en-IN" b="1" i="1">
                        <a:latin typeface="Cambria Math" panose="02040503050406030204" pitchFamily="18" charset="0"/>
                      </a:rPr>
                      <m:t>= </m:t>
                    </m:r>
                    <m:f>
                      <m:fPr>
                        <m:ctrlPr>
                          <a:rPr lang="en-IN" b="1" i="1">
                            <a:latin typeface="Cambria Math" panose="02040503050406030204" pitchFamily="18" charset="0"/>
                          </a:rPr>
                        </m:ctrlPr>
                      </m:fPr>
                      <m:num>
                        <m:r>
                          <a:rPr lang="en-IN" b="1" i="1">
                            <a:latin typeface="Cambria Math" panose="02040503050406030204" pitchFamily="18" charset="0"/>
                          </a:rPr>
                          <m:t>𝑽</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den>
                    </m:f>
                    <m:r>
                      <a:rPr lang="en-IN" b="1" i="1">
                        <a:latin typeface="Cambria Math" panose="02040503050406030204" pitchFamily="18" charset="0"/>
                      </a:rPr>
                      <m:t>+</m:t>
                    </m:r>
                    <m:f>
                      <m:fPr>
                        <m:ctrlPr>
                          <a:rPr lang="en-IN" b="1" i="1">
                            <a:latin typeface="Cambria Math" panose="02040503050406030204" pitchFamily="18" charset="0"/>
                          </a:rPr>
                        </m:ctrlPr>
                      </m:fPr>
                      <m:num>
                        <m:r>
                          <a:rPr lang="en-IN" b="1" i="1">
                            <a:latin typeface="Cambria Math" panose="02040503050406030204" pitchFamily="18" charset="0"/>
                          </a:rPr>
                          <m:t>𝑽</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den>
                    </m:f>
                  </m:oMath>
                </a14:m>
                <a:r>
                  <a:rPr lang="en-IN" b="1" dirty="0"/>
                  <a:t> </a:t>
                </a:r>
                <a14:m>
                  <m:oMath xmlns:m="http://schemas.openxmlformats.org/officeDocument/2006/math">
                    <m:r>
                      <a:rPr lang="en-IN" b="1" i="0" smtClean="0">
                        <a:latin typeface="Cambria Math" panose="02040503050406030204" pitchFamily="18" charset="0"/>
                      </a:rPr>
                      <m:t>+</m:t>
                    </m:r>
                    <m:f>
                      <m:fPr>
                        <m:ctrlPr>
                          <a:rPr lang="en-IN" b="1" i="1">
                            <a:latin typeface="Cambria Math" panose="02040503050406030204" pitchFamily="18" charset="0"/>
                          </a:rPr>
                        </m:ctrlPr>
                      </m:fPr>
                      <m:num>
                        <m:r>
                          <a:rPr lang="en-IN" b="1" i="1">
                            <a:latin typeface="Cambria Math" panose="02040503050406030204" pitchFamily="18" charset="0"/>
                          </a:rPr>
                          <m:t>𝑽</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𝟑</m:t>
                            </m:r>
                          </m:sub>
                        </m:sSub>
                      </m:den>
                    </m:f>
                  </m:oMath>
                </a14:m>
                <a:endParaRPr lang="en-IN" b="1" dirty="0"/>
              </a:p>
              <a:p>
                <a:r>
                  <a:rPr lang="en-IN" dirty="0"/>
                  <a:t>The </a:t>
                </a:r>
                <a:r>
                  <a:rPr lang="en-IN" b="1" dirty="0"/>
                  <a:t>total resistance </a:t>
                </a:r>
                <a:r>
                  <a:rPr lang="en-IN" i="1" dirty="0"/>
                  <a:t>or</a:t>
                </a:r>
                <a:r>
                  <a:rPr lang="en-IN" dirty="0"/>
                  <a:t> </a:t>
                </a:r>
                <a:r>
                  <a:rPr lang="en-IN" b="1" dirty="0"/>
                  <a:t>equivalent resistance </a:t>
                </a:r>
                <a:r>
                  <a:rPr lang="en-IN" dirty="0"/>
                  <a:t>across the parallel circuit is</a:t>
                </a:r>
                <a:endParaRPr lang="en-IN" b="1" dirty="0"/>
              </a:p>
              <a:p>
                <a:pPr marL="0" indent="0">
                  <a:buNone/>
                </a:pPr>
                <a:r>
                  <a:rPr lang="en-IN" b="1" dirty="0"/>
                  <a:t>			</a:t>
                </a: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724156" y="1496585"/>
                <a:ext cx="10825514" cy="4144102"/>
              </a:xfrm>
              <a:blipFill>
                <a:blip r:embed="rId3"/>
                <a:stretch>
                  <a:fillRect l="-901" t="-3093"/>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11</a:t>
            </a:fld>
            <a:endParaRPr lang="en-US" dirty="0"/>
          </a:p>
        </p:txBody>
      </p:sp>
      <mc:AlternateContent xmlns:mc="http://schemas.openxmlformats.org/markup-compatibility/2006" xmlns:a14="http://schemas.microsoft.com/office/drawing/2010/main">
        <mc:Choice Requires="a14">
          <p:sp>
            <p:nvSpPr>
              <p:cNvPr id="6" name="Rounded Rectangle 5"/>
              <p:cNvSpPr/>
              <p:nvPr/>
            </p:nvSpPr>
            <p:spPr>
              <a:xfrm>
                <a:off x="4023053" y="5071183"/>
                <a:ext cx="4361956" cy="1286507"/>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𝒆𝒒</m:t>
                              </m:r>
                            </m:sub>
                          </m:sSub>
                        </m:den>
                      </m:f>
                      <m:r>
                        <a:rPr lang="en-IN" sz="1632" b="1" i="1">
                          <a:solidFill>
                            <a:schemeClr val="tx1"/>
                          </a:solidFill>
                          <a:latin typeface="Cambria Math" panose="02040503050406030204" pitchFamily="18" charset="0"/>
                        </a:rPr>
                        <m:t>= </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𝟏</m:t>
                              </m:r>
                            </m:sub>
                          </m:sSub>
                        </m:den>
                      </m:f>
                      <m:r>
                        <a:rPr lang="en-IN" sz="1632" b="1" i="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𝟐</m:t>
                              </m:r>
                            </m:sub>
                          </m:sSub>
                        </m:den>
                      </m:f>
                      <m:r>
                        <m:rPr>
                          <m:nor/>
                        </m:rPr>
                        <a:rPr lang="en-IN" sz="1632" b="1" dirty="0">
                          <a:solidFill>
                            <a:schemeClr val="tx1"/>
                          </a:solidFill>
                        </a:rPr>
                        <m:t> </m:t>
                      </m:r>
                      <m:r>
                        <a:rPr lang="en-IN" sz="1632" b="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𝟑</m:t>
                              </m:r>
                            </m:sub>
                          </m:sSub>
                        </m:den>
                      </m:f>
                    </m:oMath>
                  </m:oMathPara>
                </a14:m>
                <a:endParaRPr lang="en-IN" sz="1632" dirty="0"/>
              </a:p>
              <a:p>
                <a:pPr algn="ctr"/>
                <a14:m>
                  <m:oMath xmlns:m="http://schemas.openxmlformats.org/officeDocument/2006/math">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𝒆𝒒</m:t>
                            </m:r>
                          </m:sub>
                        </m:sSub>
                      </m:den>
                    </m:f>
                    <m:r>
                      <a:rPr lang="en-IN" sz="1632" b="1" i="1">
                        <a:solidFill>
                          <a:schemeClr val="tx1"/>
                        </a:solidFill>
                        <a:latin typeface="Cambria Math" panose="02040503050406030204" pitchFamily="18" charset="0"/>
                      </a:rPr>
                      <m:t>= </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𝟏</m:t>
                            </m:r>
                          </m:sub>
                        </m:sSub>
                      </m:den>
                    </m:f>
                    <m:r>
                      <a:rPr lang="en-IN" sz="1632" b="1" i="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𝟐</m:t>
                            </m:r>
                          </m:sub>
                        </m:sSub>
                      </m:den>
                    </m:f>
                    <m:r>
                      <m:rPr>
                        <m:nor/>
                      </m:rPr>
                      <a:rPr lang="en-IN" sz="1632" b="1" dirty="0">
                        <a:solidFill>
                          <a:schemeClr val="tx1"/>
                        </a:solidFill>
                      </a:rPr>
                      <m:t> </m:t>
                    </m:r>
                    <m:r>
                      <a:rPr lang="en-IN" sz="1632" b="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𝟑</m:t>
                            </m:r>
                          </m:sub>
                        </m:sSub>
                      </m:den>
                    </m:f>
                  </m:oMath>
                </a14:m>
                <a:r>
                  <a:rPr lang="en-IN" sz="1632" dirty="0">
                    <a:solidFill>
                      <a:schemeClr val="tx1"/>
                    </a:solidFill>
                  </a:rPr>
                  <a:t>+ …+ </a:t>
                </a:r>
                <a14:m>
                  <m:oMath xmlns:m="http://schemas.openxmlformats.org/officeDocument/2006/math">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𝒏</m:t>
                            </m:r>
                          </m:sub>
                        </m:sSub>
                      </m:den>
                    </m:f>
                  </m:oMath>
                </a14:m>
                <a:r>
                  <a:rPr lang="en-IN" sz="1632" dirty="0"/>
                  <a:t> </a:t>
                </a:r>
              </a:p>
            </p:txBody>
          </p:sp>
        </mc:Choice>
        <mc:Fallback xmlns="">
          <p:sp>
            <p:nvSpPr>
              <p:cNvPr id="6" name="Rounded Rectangle 5"/>
              <p:cNvSpPr>
                <a:spLocks noRot="1" noChangeAspect="1" noMove="1" noResize="1" noEditPoints="1" noAdjustHandles="1" noChangeArrowheads="1" noChangeShapeType="1" noTextEdit="1"/>
              </p:cNvSpPr>
              <p:nvPr/>
            </p:nvSpPr>
            <p:spPr>
              <a:xfrm>
                <a:off x="4023053" y="5071183"/>
                <a:ext cx="4361956" cy="1286507"/>
              </a:xfrm>
              <a:prstGeom prst="roundRect">
                <a:avLst/>
              </a:prstGeom>
              <a:blipFill>
                <a:blip r:embed="rId4"/>
                <a:stretch>
                  <a:fillRect/>
                </a:stretch>
              </a:blipFill>
              <a:ln>
                <a:solidFill>
                  <a:schemeClr val="tx1"/>
                </a:solidFill>
              </a:ln>
            </p:spPr>
            <p:txBody>
              <a:bodyPr/>
              <a:lstStyle/>
              <a:p>
                <a:r>
                  <a:rPr lang="en-GB">
                    <a:noFill/>
                  </a:rPr>
                  <a:t> </a:t>
                </a:r>
              </a:p>
            </p:txBody>
          </p:sp>
        </mc:Fallback>
      </mc:AlternateContent>
    </p:spTree>
    <p:extLst>
      <p:ext uri="{BB962C8B-B14F-4D97-AF65-F5344CB8AC3E}">
        <p14:creationId xmlns:p14="http://schemas.microsoft.com/office/powerpoint/2010/main" val="19674434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4513" y="-67051"/>
            <a:ext cx="3456743" cy="1325563"/>
          </a:xfrm>
        </p:spPr>
        <p:txBody>
          <a:bodyPr/>
          <a:lstStyle/>
          <a:p>
            <a:pPr algn="l"/>
            <a:r>
              <a:rPr lang="en-IN" b="1" dirty="0">
                <a:solidFill>
                  <a:schemeClr val="bg1"/>
                </a:solidFill>
              </a:rPr>
              <a:t>Parallel circuit</a:t>
            </a:r>
          </a:p>
        </p:txBody>
      </p:sp>
      <p:sp>
        <p:nvSpPr>
          <p:cNvPr id="3" name="Content Placeholder 2"/>
          <p:cNvSpPr>
            <a:spLocks noGrp="1"/>
          </p:cNvSpPr>
          <p:nvPr>
            <p:ph idx="1"/>
          </p:nvPr>
        </p:nvSpPr>
        <p:spPr>
          <a:xfrm>
            <a:off x="1604615" y="1496585"/>
            <a:ext cx="9213212" cy="4489051"/>
          </a:xfrm>
        </p:spPr>
        <p:txBody>
          <a:bodyPr>
            <a:normAutofit/>
          </a:bodyPr>
          <a:lstStyle/>
          <a:p>
            <a:pPr marL="0" indent="0">
              <a:buNone/>
            </a:pPr>
            <a:r>
              <a:rPr lang="en-IN" dirty="0"/>
              <a:t>When </a:t>
            </a:r>
            <a:r>
              <a:rPr lang="en-IN" b="1" dirty="0"/>
              <a:t>inductors</a:t>
            </a:r>
            <a:r>
              <a:rPr lang="en-IN" dirty="0"/>
              <a:t> are connected in parallel the equivalent inductance can be obtained using the formula</a:t>
            </a:r>
          </a:p>
          <a:p>
            <a:pPr marL="0" indent="0" algn="ctr">
              <a:buNone/>
            </a:pPr>
            <a:endParaRPr lang="en-IN" dirty="0"/>
          </a:p>
          <a:p>
            <a:pPr marL="0" indent="0">
              <a:buNone/>
            </a:pPr>
            <a:endParaRPr lang="en-IN" dirty="0"/>
          </a:p>
          <a:p>
            <a:pPr marL="0" indent="0">
              <a:buNone/>
            </a:pPr>
            <a:r>
              <a:rPr lang="en-IN" dirty="0"/>
              <a:t>When </a:t>
            </a:r>
            <a:r>
              <a:rPr lang="en-IN" b="1" dirty="0"/>
              <a:t>capacitors </a:t>
            </a:r>
            <a:r>
              <a:rPr lang="en-IN" dirty="0"/>
              <a:t>are connected in parallel the equivalent capacitance can be obtained using the formula</a:t>
            </a:r>
          </a:p>
          <a:p>
            <a:pPr marL="0" indent="0" algn="ctr">
              <a:buNone/>
            </a:pPr>
            <a:r>
              <a:rPr lang="en-IN" b="1" dirty="0"/>
              <a:t> </a:t>
            </a:r>
          </a:p>
          <a:p>
            <a:pPr marL="0" indent="0">
              <a:buNone/>
            </a:pPr>
            <a:endParaRPr lang="en-IN" dirty="0"/>
          </a:p>
        </p:txBody>
      </p:sp>
      <p:sp>
        <p:nvSpPr>
          <p:cNvPr id="4" name="Footer Placeholder 3"/>
          <p:cNvSpPr>
            <a:spLocks noGrp="1"/>
          </p:cNvSpPr>
          <p:nvPr>
            <p:ph type="ftr" sz="quarter" idx="11"/>
          </p:nvPr>
        </p:nvSpPr>
        <p:spPr/>
        <p:txBody>
          <a:bodyPr/>
          <a:lstStyle/>
          <a:p>
            <a:r>
              <a:rPr lang="en-IN"/>
              <a:t>Lecture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12</a:t>
            </a:fld>
            <a:endParaRPr lang="en-US" dirty="0"/>
          </a:p>
        </p:txBody>
      </p:sp>
      <mc:AlternateContent xmlns:mc="http://schemas.openxmlformats.org/markup-compatibility/2006" xmlns:a14="http://schemas.microsoft.com/office/drawing/2010/main">
        <mc:Choice Requires="a14">
          <p:sp>
            <p:nvSpPr>
              <p:cNvPr id="7" name="Rounded Rectangle 6"/>
              <p:cNvSpPr/>
              <p:nvPr/>
            </p:nvSpPr>
            <p:spPr>
              <a:xfrm>
                <a:off x="3758400" y="4600220"/>
                <a:ext cx="5458761" cy="690982"/>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𝒆𝒒</m:t>
                        </m:r>
                      </m:sub>
                    </m:sSub>
                    <m:r>
                      <a:rPr lang="en-IN" sz="2176" b="1" i="1">
                        <a:solidFill>
                          <a:schemeClr val="tx1"/>
                        </a:solidFill>
                        <a:latin typeface="Cambria Math" panose="02040503050406030204" pitchFamily="18" charset="0"/>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𝟏</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𝟐</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𝟑</m:t>
                        </m:r>
                      </m:sub>
                    </m:sSub>
                  </m:oMath>
                </a14:m>
                <a:r>
                  <a:rPr lang="en-IN" sz="2176" b="1" dirty="0">
                    <a:solidFill>
                      <a:schemeClr val="tx1"/>
                    </a:solidFill>
                  </a:rPr>
                  <a:t> +….+</a:t>
                </a: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𝒏</m:t>
                        </m:r>
                      </m:sub>
                    </m:sSub>
                  </m:oMath>
                </a14:m>
                <a:endParaRPr lang="en-IN" sz="2176" b="1" dirty="0"/>
              </a:p>
            </p:txBody>
          </p:sp>
        </mc:Choice>
        <mc:Fallback xmlns="">
          <p:sp>
            <p:nvSpPr>
              <p:cNvPr id="7" name="Rounded Rectangle 6"/>
              <p:cNvSpPr>
                <a:spLocks noRot="1" noChangeAspect="1" noMove="1" noResize="1" noEditPoints="1" noAdjustHandles="1" noChangeArrowheads="1" noChangeShapeType="1" noTextEdit="1"/>
              </p:cNvSpPr>
              <p:nvPr/>
            </p:nvSpPr>
            <p:spPr>
              <a:xfrm>
                <a:off x="3758400" y="4600220"/>
                <a:ext cx="5458761" cy="690982"/>
              </a:xfrm>
              <a:prstGeom prst="roundRect">
                <a:avLst/>
              </a:prstGeom>
              <a:blipFill>
                <a:blip r:embed="rId3"/>
                <a:stretch>
                  <a:fillRect/>
                </a:stretch>
              </a:blipFill>
              <a:ln>
                <a:solidFill>
                  <a:schemeClr val="tx1"/>
                </a:solidFill>
              </a:ln>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8" name="Rounded Rectangle 7"/>
              <p:cNvSpPr/>
              <p:nvPr/>
            </p:nvSpPr>
            <p:spPr>
              <a:xfrm>
                <a:off x="3758400" y="2385479"/>
                <a:ext cx="5113270" cy="954427"/>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𝒆𝒒</m:t>
                            </m:r>
                          </m:sub>
                        </m:sSub>
                      </m:den>
                    </m:f>
                    <m:r>
                      <a:rPr lang="en-IN" sz="2176" b="1" i="1">
                        <a:solidFill>
                          <a:schemeClr val="tx1"/>
                        </a:solidFill>
                        <a:latin typeface="Cambria Math" panose="02040503050406030204" pitchFamily="18" charset="0"/>
                      </a:rPr>
                      <m:t>= </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𝟏</m:t>
                            </m:r>
                          </m:sub>
                        </m:sSub>
                      </m:den>
                    </m:f>
                    <m:r>
                      <a:rPr lang="en-IN" sz="2176" b="1" i="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𝟐</m:t>
                            </m:r>
                          </m:sub>
                        </m:sSub>
                      </m:den>
                    </m:f>
                    <m:r>
                      <m:rPr>
                        <m:nor/>
                      </m:rPr>
                      <a:rPr lang="en-IN" sz="2176" b="1" dirty="0">
                        <a:solidFill>
                          <a:schemeClr val="tx1"/>
                        </a:solidFill>
                      </a:rPr>
                      <m:t> </m:t>
                    </m:r>
                    <m:r>
                      <a:rPr lang="en-IN" sz="2176" b="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𝟑</m:t>
                            </m:r>
                          </m:sub>
                        </m:sSub>
                      </m:den>
                    </m:f>
                  </m:oMath>
                </a14:m>
                <a:r>
                  <a:rPr lang="en-IN" sz="2176" b="1" dirty="0">
                    <a:solidFill>
                      <a:schemeClr val="tx1"/>
                    </a:solidFill>
                  </a:rPr>
                  <a:t> + …+ </a:t>
                </a: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𝒏</m:t>
                            </m:r>
                          </m:sub>
                        </m:sSub>
                      </m:den>
                    </m:f>
                  </m:oMath>
                </a14:m>
                <a:endParaRPr lang="en-IN" sz="2176" b="1" dirty="0"/>
              </a:p>
            </p:txBody>
          </p:sp>
        </mc:Choice>
        <mc:Fallback xmlns="">
          <p:sp>
            <p:nvSpPr>
              <p:cNvPr id="8" name="Rounded Rectangle 7"/>
              <p:cNvSpPr>
                <a:spLocks noRot="1" noChangeAspect="1" noMove="1" noResize="1" noEditPoints="1" noAdjustHandles="1" noChangeArrowheads="1" noChangeShapeType="1" noTextEdit="1"/>
              </p:cNvSpPr>
              <p:nvPr/>
            </p:nvSpPr>
            <p:spPr>
              <a:xfrm>
                <a:off x="3758400" y="2385479"/>
                <a:ext cx="5113270" cy="954427"/>
              </a:xfrm>
              <a:prstGeom prst="roundRect">
                <a:avLst/>
              </a:prstGeom>
              <a:blipFill>
                <a:blip r:embed="rId4"/>
                <a:stretch>
                  <a:fillRect/>
                </a:stretch>
              </a:blipFill>
              <a:ln>
                <a:solidFill>
                  <a:schemeClr val="tx1"/>
                </a:solidFill>
              </a:ln>
            </p:spPr>
            <p:txBody>
              <a:bodyPr/>
              <a:lstStyle/>
              <a:p>
                <a:r>
                  <a:rPr lang="en-GB">
                    <a:noFill/>
                  </a:rPr>
                  <a:t> </a:t>
                </a:r>
              </a:p>
            </p:txBody>
          </p:sp>
        </mc:Fallback>
      </mc:AlternateContent>
    </p:spTree>
    <p:extLst>
      <p:ext uri="{BB962C8B-B14F-4D97-AF65-F5344CB8AC3E}">
        <p14:creationId xmlns:p14="http://schemas.microsoft.com/office/powerpoint/2010/main" val="1891827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4513" y="-67051"/>
            <a:ext cx="3456743" cy="1325563"/>
          </a:xfrm>
        </p:spPr>
        <p:txBody>
          <a:bodyPr/>
          <a:lstStyle/>
          <a:p>
            <a:pPr algn="l"/>
            <a:r>
              <a:rPr lang="en-IN" b="1" dirty="0">
                <a:solidFill>
                  <a:schemeClr val="bg1"/>
                </a:solidFill>
              </a:rPr>
              <a:t>Parallel circuit</a:t>
            </a:r>
          </a:p>
        </p:txBody>
      </p:sp>
      <p:sp>
        <p:nvSpPr>
          <p:cNvPr id="3" name="Content Placeholder 2"/>
          <p:cNvSpPr>
            <a:spLocks noGrp="1"/>
          </p:cNvSpPr>
          <p:nvPr>
            <p:ph idx="1"/>
          </p:nvPr>
        </p:nvSpPr>
        <p:spPr>
          <a:xfrm>
            <a:off x="797799" y="1496585"/>
            <a:ext cx="10020028" cy="4489051"/>
          </a:xfrm>
        </p:spPr>
        <p:txBody>
          <a:bodyPr>
            <a:normAutofit/>
          </a:bodyPr>
          <a:lstStyle/>
          <a:p>
            <a:pPr marL="0" indent="0">
              <a:buNone/>
            </a:pPr>
            <a:endParaRPr lang="en-IN" dirty="0"/>
          </a:p>
        </p:txBody>
      </p:sp>
      <p:sp>
        <p:nvSpPr>
          <p:cNvPr id="4" name="Footer Placeholder 3"/>
          <p:cNvSpPr>
            <a:spLocks noGrp="1"/>
          </p:cNvSpPr>
          <p:nvPr>
            <p:ph type="ftr" sz="quarter" idx="11"/>
          </p:nvPr>
        </p:nvSpPr>
        <p:spPr/>
        <p:txBody>
          <a:bodyPr/>
          <a:lstStyle/>
          <a:p>
            <a:r>
              <a:rPr lang="en-IN"/>
              <a:t>Lecture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13</a:t>
            </a:fld>
            <a:endParaRPr lang="en-US" dirty="0"/>
          </a:p>
        </p:txBody>
      </p:sp>
      <p:pic>
        <p:nvPicPr>
          <p:cNvPr id="9" name="Picture 8">
            <a:extLst>
              <a:ext uri="{FF2B5EF4-FFF2-40B4-BE49-F238E27FC236}">
                <a16:creationId xmlns:a16="http://schemas.microsoft.com/office/drawing/2014/main" id="{A622923E-172D-7576-9C89-19BC3D29CFBF}"/>
              </a:ext>
            </a:extLst>
          </p:cNvPr>
          <p:cNvPicPr>
            <a:picLocks noChangeAspect="1"/>
          </p:cNvPicPr>
          <p:nvPr/>
        </p:nvPicPr>
        <p:blipFill>
          <a:blip r:embed="rId3"/>
          <a:stretch>
            <a:fillRect/>
          </a:stretch>
        </p:blipFill>
        <p:spPr>
          <a:xfrm>
            <a:off x="156720" y="2547920"/>
            <a:ext cx="5291409" cy="2054766"/>
          </a:xfrm>
          <a:prstGeom prst="rect">
            <a:avLst/>
          </a:prstGeom>
        </p:spPr>
      </p:pic>
      <p:pic>
        <p:nvPicPr>
          <p:cNvPr id="11" name="Picture 10">
            <a:extLst>
              <a:ext uri="{FF2B5EF4-FFF2-40B4-BE49-F238E27FC236}">
                <a16:creationId xmlns:a16="http://schemas.microsoft.com/office/drawing/2014/main" id="{8FF4910C-4B69-18E0-8FA6-C7C8895E6C4A}"/>
              </a:ext>
            </a:extLst>
          </p:cNvPr>
          <p:cNvPicPr>
            <a:picLocks noChangeAspect="1"/>
          </p:cNvPicPr>
          <p:nvPr/>
        </p:nvPicPr>
        <p:blipFill>
          <a:blip r:embed="rId4"/>
          <a:stretch>
            <a:fillRect/>
          </a:stretch>
        </p:blipFill>
        <p:spPr>
          <a:xfrm>
            <a:off x="5656345" y="2547920"/>
            <a:ext cx="5802561" cy="1999532"/>
          </a:xfrm>
          <a:prstGeom prst="rect">
            <a:avLst/>
          </a:prstGeom>
        </p:spPr>
      </p:pic>
    </p:spTree>
    <p:extLst>
      <p:ext uri="{BB962C8B-B14F-4D97-AF65-F5344CB8AC3E}">
        <p14:creationId xmlns:p14="http://schemas.microsoft.com/office/powerpoint/2010/main" val="39897363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98281" y="-97856"/>
            <a:ext cx="6093006" cy="1325563"/>
          </a:xfrm>
        </p:spPr>
        <p:txBody>
          <a:bodyPr/>
          <a:lstStyle/>
          <a:p>
            <a:pPr algn="l"/>
            <a:r>
              <a:rPr lang="en-IN" b="1" dirty="0">
                <a:solidFill>
                  <a:schemeClr val="bg1"/>
                </a:solidFill>
              </a:rPr>
              <a:t>Series and Parallel circuits</a:t>
            </a:r>
          </a:p>
        </p:txBody>
      </p:sp>
      <p:sp>
        <p:nvSpPr>
          <p:cNvPr id="3" name="Content Placeholder 2"/>
          <p:cNvSpPr>
            <a:spLocks noGrp="1"/>
          </p:cNvSpPr>
          <p:nvPr>
            <p:ph idx="1"/>
          </p:nvPr>
        </p:nvSpPr>
        <p:spPr>
          <a:xfrm>
            <a:off x="1024864" y="1496584"/>
            <a:ext cx="9792963" cy="5007318"/>
          </a:xfrm>
        </p:spPr>
        <p:txBody>
          <a:bodyPr>
            <a:normAutofit/>
          </a:bodyPr>
          <a:lstStyle/>
          <a:p>
            <a:r>
              <a:rPr lang="en-IN" dirty="0"/>
              <a:t>A circuit which has resistors or other components connected in parallel and series is called a combined series and parallel circuit. </a:t>
            </a:r>
          </a:p>
          <a:p>
            <a:r>
              <a:rPr lang="en-IN" dirty="0"/>
              <a:t>The circuit below shows the series-parallel circuit.</a:t>
            </a:r>
          </a:p>
        </p:txBody>
      </p:sp>
      <p:sp>
        <p:nvSpPr>
          <p:cNvPr id="4" name="Footer Placeholder 3"/>
          <p:cNvSpPr>
            <a:spLocks noGrp="1"/>
          </p:cNvSpPr>
          <p:nvPr>
            <p:ph type="ftr" sz="quarter" idx="11"/>
          </p:nvPr>
        </p:nvSpPr>
        <p:spPr/>
        <p:txBody>
          <a:bodyPr/>
          <a:lstStyle/>
          <a:p>
            <a:r>
              <a:rPr lang="en-IN"/>
              <a:t>Lecture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14</a:t>
            </a:fld>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09013" y="3169970"/>
            <a:ext cx="6424663" cy="2422736"/>
          </a:xfrm>
          <a:prstGeom prst="rect">
            <a:avLst/>
          </a:prstGeom>
        </p:spPr>
      </p:pic>
      <p:sp>
        <p:nvSpPr>
          <p:cNvPr id="8" name="TextBox 7"/>
          <p:cNvSpPr txBox="1"/>
          <p:nvPr/>
        </p:nvSpPr>
        <p:spPr>
          <a:xfrm>
            <a:off x="4990428" y="5861583"/>
            <a:ext cx="2291974" cy="343492"/>
          </a:xfrm>
          <a:prstGeom prst="rect">
            <a:avLst/>
          </a:prstGeom>
          <a:noFill/>
        </p:spPr>
        <p:txBody>
          <a:bodyPr wrap="none" rtlCol="0">
            <a:spAutoFit/>
          </a:bodyPr>
          <a:lstStyle/>
          <a:p>
            <a:r>
              <a:rPr lang="en-IN" sz="1632" dirty="0"/>
              <a:t>Parallel and series circuit</a:t>
            </a:r>
          </a:p>
        </p:txBody>
      </p:sp>
    </p:spTree>
    <p:extLst>
      <p:ext uri="{BB962C8B-B14F-4D97-AF65-F5344CB8AC3E}">
        <p14:creationId xmlns:p14="http://schemas.microsoft.com/office/powerpoint/2010/main" val="1115364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1238" y="-47652"/>
            <a:ext cx="6221881" cy="1325563"/>
          </a:xfrm>
        </p:spPr>
        <p:txBody>
          <a:bodyPr/>
          <a:lstStyle/>
          <a:p>
            <a:pPr algn="l"/>
            <a:r>
              <a:rPr lang="en-IN" b="1" dirty="0">
                <a:solidFill>
                  <a:schemeClr val="bg1"/>
                </a:solidFill>
              </a:rPr>
              <a:t>Series and Parallel circuits</a:t>
            </a:r>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736701" y="1770642"/>
            <a:ext cx="5786360" cy="2908327"/>
          </a:xfrm>
        </p:spPr>
      </p:pic>
      <p:sp>
        <p:nvSpPr>
          <p:cNvPr id="4" name="Footer Placeholder 3"/>
          <p:cNvSpPr>
            <a:spLocks noGrp="1"/>
          </p:cNvSpPr>
          <p:nvPr>
            <p:ph type="ftr" sz="quarter" idx="11"/>
          </p:nvPr>
        </p:nvSpPr>
        <p:spPr/>
        <p:txBody>
          <a:bodyPr/>
          <a:lstStyle/>
          <a:p>
            <a:r>
              <a:rPr lang="en-IN"/>
              <a:t>Lecture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15</a:t>
            </a:fld>
            <a:endParaRPr lang="en-US" dirty="0"/>
          </a:p>
        </p:txBody>
      </p:sp>
      <p:sp>
        <p:nvSpPr>
          <p:cNvPr id="8" name="TextBox 7"/>
          <p:cNvSpPr txBox="1"/>
          <p:nvPr/>
        </p:nvSpPr>
        <p:spPr>
          <a:xfrm>
            <a:off x="4367293" y="5171700"/>
            <a:ext cx="2291974" cy="343492"/>
          </a:xfrm>
          <a:prstGeom prst="rect">
            <a:avLst/>
          </a:prstGeom>
          <a:noFill/>
        </p:spPr>
        <p:txBody>
          <a:bodyPr wrap="none" rtlCol="0">
            <a:spAutoFit/>
          </a:bodyPr>
          <a:lstStyle/>
          <a:p>
            <a:r>
              <a:rPr lang="en-IN" sz="1632" dirty="0"/>
              <a:t>Parallel and series circuit</a:t>
            </a:r>
          </a:p>
        </p:txBody>
      </p:sp>
    </p:spTree>
    <p:extLst>
      <p:ext uri="{BB962C8B-B14F-4D97-AF65-F5344CB8AC3E}">
        <p14:creationId xmlns:p14="http://schemas.microsoft.com/office/powerpoint/2010/main" val="16881765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43048" y="-45796"/>
            <a:ext cx="6031637"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p:txBody>
          <a:bodyPr/>
          <a:lstStyle/>
          <a:p>
            <a:r>
              <a:rPr lang="en-IN"/>
              <a:t>Lecture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16</a:t>
            </a:fld>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734390" y="1368532"/>
                <a:ext cx="8645701" cy="4989159"/>
              </a:xfrm>
            </p:spPr>
            <p:txBody>
              <a:bodyPr>
                <a:normAutofit fontScale="92500" lnSpcReduction="20000"/>
              </a:bodyPr>
              <a:lstStyle/>
              <a:p>
                <a:pPr marL="0" indent="0">
                  <a:buNone/>
                </a:pPr>
                <a:r>
                  <a:rPr lang="en-IN" sz="2176" b="1" dirty="0"/>
                  <a:t>		Resistance between node A and B is </a:t>
                </a:r>
              </a:p>
              <a:p>
                <a:pPr marL="0" indent="0">
                  <a:buNone/>
                </a:pPr>
                <a14:m>
                  <m:oMathPara xmlns:m="http://schemas.openxmlformats.org/officeDocument/2006/math">
                    <m:oMathParaPr>
                      <m:jc m:val="centerGroup"/>
                    </m:oMathParaPr>
                    <m:oMath xmlns:m="http://schemas.openxmlformats.org/officeDocument/2006/math">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𝑨𝑩</m:t>
                              </m:r>
                            </m:sub>
                          </m:sSub>
                        </m:den>
                      </m:f>
                      <m:r>
                        <a:rPr lang="en-IN" b="1" i="1">
                          <a:latin typeface="Cambria Math" panose="02040503050406030204" pitchFamily="18" charset="0"/>
                        </a:rPr>
                        <m:t>= </m:t>
                      </m:r>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den>
                      </m:f>
                      <m:r>
                        <a:rPr lang="en-IN" b="1" i="1">
                          <a:latin typeface="Cambria Math" panose="02040503050406030204" pitchFamily="18" charset="0"/>
                        </a:rPr>
                        <m:t>+</m:t>
                      </m:r>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den>
                      </m:f>
                    </m:oMath>
                  </m:oMathPara>
                </a14:m>
                <a:endParaRPr lang="en-IN" dirty="0"/>
              </a:p>
              <a:p>
                <a:pPr marL="0" indent="0">
                  <a:buNone/>
                </a:pPr>
                <a:endParaRPr lang="en-IN" dirty="0"/>
              </a:p>
              <a:p>
                <a:pPr marL="0" indent="0">
                  <a:buNone/>
                </a:pPr>
                <a:r>
                  <a:rPr lang="en-IN" dirty="0"/>
                  <a:t>				</a:t>
                </a:r>
                <a14:m>
                  <m:oMath xmlns:m="http://schemas.openxmlformats.org/officeDocument/2006/math">
                    <m:f>
                      <m:fPr>
                        <m:ctrlPr>
                          <a:rPr lang="en-IN" sz="3600" b="1" i="1">
                            <a:latin typeface="Cambria Math" panose="02040503050406030204" pitchFamily="18" charset="0"/>
                          </a:rPr>
                        </m:ctrlPr>
                      </m:fPr>
                      <m:num>
                        <m:r>
                          <a:rPr lang="en-IN" sz="3600" b="1" i="1">
                            <a:latin typeface="Cambria Math" panose="02040503050406030204" pitchFamily="18" charset="0"/>
                          </a:rPr>
                          <m:t>𝟏</m:t>
                        </m:r>
                      </m:num>
                      <m:den>
                        <m:sSub>
                          <m:sSubPr>
                            <m:ctrlPr>
                              <a:rPr lang="en-IN" sz="3600" b="1" i="1">
                                <a:latin typeface="Cambria Math" panose="02040503050406030204" pitchFamily="18" charset="0"/>
                              </a:rPr>
                            </m:ctrlPr>
                          </m:sSubPr>
                          <m:e>
                            <m:r>
                              <a:rPr lang="en-IN" sz="3600" b="1" i="1">
                                <a:latin typeface="Cambria Math" panose="02040503050406030204" pitchFamily="18" charset="0"/>
                              </a:rPr>
                              <m:t>𝑹</m:t>
                            </m:r>
                          </m:e>
                          <m:sub>
                            <m:r>
                              <a:rPr lang="en-IN" sz="3600" b="1" i="1">
                                <a:latin typeface="Cambria Math" panose="02040503050406030204" pitchFamily="18" charset="0"/>
                              </a:rPr>
                              <m:t>𝑨𝑩</m:t>
                            </m:r>
                          </m:sub>
                        </m:sSub>
                      </m:den>
                    </m:f>
                    <m:r>
                      <a:rPr lang="en-IN" sz="3600" b="1" i="1">
                        <a:latin typeface="Cambria Math" panose="02040503050406030204" pitchFamily="18" charset="0"/>
                      </a:rPr>
                      <m:t>= </m:t>
                    </m:r>
                    <m:f>
                      <m:fPr>
                        <m:ctrlPr>
                          <a:rPr lang="en-IN" sz="3600" b="1" i="1">
                            <a:latin typeface="Cambria Math" panose="02040503050406030204" pitchFamily="18" charset="0"/>
                          </a:rPr>
                        </m:ctrlPr>
                      </m:fPr>
                      <m:num>
                        <m:sSub>
                          <m:sSubPr>
                            <m:ctrlPr>
                              <a:rPr lang="en-IN" sz="3600" b="1" i="1">
                                <a:latin typeface="Cambria Math" panose="02040503050406030204" pitchFamily="18" charset="0"/>
                              </a:rPr>
                            </m:ctrlPr>
                          </m:sSubPr>
                          <m:e>
                            <m:sSub>
                              <m:sSubPr>
                                <m:ctrlPr>
                                  <a:rPr lang="en-IN" sz="3600" b="1" i="1">
                                    <a:latin typeface="Cambria Math" panose="02040503050406030204" pitchFamily="18" charset="0"/>
                                  </a:rPr>
                                </m:ctrlPr>
                              </m:sSubPr>
                              <m:e>
                                <m:r>
                                  <a:rPr lang="en-IN" sz="3600" b="1" i="1">
                                    <a:latin typeface="Cambria Math" panose="02040503050406030204" pitchFamily="18" charset="0"/>
                                  </a:rPr>
                                  <m:t>𝑹</m:t>
                                </m:r>
                              </m:e>
                              <m:sub>
                                <m:r>
                                  <a:rPr lang="en-IN" sz="3600" b="1" i="1">
                                    <a:latin typeface="Cambria Math" panose="02040503050406030204" pitchFamily="18" charset="0"/>
                                  </a:rPr>
                                  <m:t>𝟏</m:t>
                                </m:r>
                              </m:sub>
                            </m:sSub>
                            <m:r>
                              <a:rPr lang="en-IN" sz="3600" b="1" i="1">
                                <a:latin typeface="Cambria Math" panose="02040503050406030204" pitchFamily="18" charset="0"/>
                              </a:rPr>
                              <m:t>+ </m:t>
                            </m:r>
                            <m:r>
                              <a:rPr lang="en-IN" sz="3600" b="1" i="1">
                                <a:latin typeface="Cambria Math" panose="02040503050406030204" pitchFamily="18" charset="0"/>
                              </a:rPr>
                              <m:t>𝑹</m:t>
                            </m:r>
                          </m:e>
                          <m:sub>
                            <m:r>
                              <a:rPr lang="en-IN" sz="3600" b="1" i="1">
                                <a:latin typeface="Cambria Math" panose="02040503050406030204" pitchFamily="18" charset="0"/>
                              </a:rPr>
                              <m:t>𝟐</m:t>
                            </m:r>
                          </m:sub>
                        </m:sSub>
                      </m:num>
                      <m:den>
                        <m:sSub>
                          <m:sSubPr>
                            <m:ctrlPr>
                              <a:rPr lang="en-IN" sz="3600" b="1" i="1">
                                <a:latin typeface="Cambria Math" panose="02040503050406030204" pitchFamily="18" charset="0"/>
                              </a:rPr>
                            </m:ctrlPr>
                          </m:sSubPr>
                          <m:e>
                            <m:r>
                              <a:rPr lang="en-IN" sz="3600" b="1" i="1">
                                <a:latin typeface="Cambria Math" panose="02040503050406030204" pitchFamily="18" charset="0"/>
                              </a:rPr>
                              <m:t>𝑹</m:t>
                            </m:r>
                          </m:e>
                          <m:sub>
                            <m:r>
                              <a:rPr lang="en-IN" sz="3600" b="1" i="1">
                                <a:latin typeface="Cambria Math" panose="02040503050406030204" pitchFamily="18" charset="0"/>
                              </a:rPr>
                              <m:t>𝟏</m:t>
                            </m:r>
                          </m:sub>
                        </m:sSub>
                        <m:sSub>
                          <m:sSubPr>
                            <m:ctrlPr>
                              <a:rPr lang="en-IN" sz="3600" b="1" i="1">
                                <a:latin typeface="Cambria Math" panose="02040503050406030204" pitchFamily="18" charset="0"/>
                              </a:rPr>
                            </m:ctrlPr>
                          </m:sSubPr>
                          <m:e>
                            <m:r>
                              <a:rPr lang="en-IN" sz="3600" b="1" i="1">
                                <a:latin typeface="Cambria Math" panose="02040503050406030204" pitchFamily="18" charset="0"/>
                              </a:rPr>
                              <m:t>𝑹</m:t>
                            </m:r>
                          </m:e>
                          <m:sub>
                            <m:r>
                              <a:rPr lang="en-IN" sz="3600" b="1" i="1">
                                <a:latin typeface="Cambria Math" panose="02040503050406030204" pitchFamily="18" charset="0"/>
                              </a:rPr>
                              <m:t>𝟐</m:t>
                            </m:r>
                          </m:sub>
                        </m:sSub>
                      </m:den>
                    </m:f>
                  </m:oMath>
                </a14:m>
                <a:endParaRPr lang="en-IN" dirty="0"/>
              </a:p>
              <a:p>
                <a:pPr marL="0" indent="0">
                  <a:buNone/>
                </a:pPr>
                <a:endParaRPr lang="en-IN" dirty="0"/>
              </a:p>
              <a:p>
                <a:pPr marL="0" indent="0">
                  <a:buNone/>
                </a:pPr>
                <a14:m>
                  <m:oMathPara xmlns:m="http://schemas.openxmlformats.org/officeDocument/2006/math">
                    <m:oMathParaPr>
                      <m:jc m:val="centerGroup"/>
                    </m:oMathParaPr>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𝑨𝑩</m:t>
                          </m:r>
                        </m:sub>
                      </m:sSub>
                      <m:r>
                        <a:rPr lang="en-IN">
                          <a:latin typeface="Cambria Math" panose="02040503050406030204" pitchFamily="18" charset="0"/>
                        </a:rPr>
                        <m:t>=</m:t>
                      </m:r>
                      <m:f>
                        <m:fPr>
                          <m:ctrlPr>
                            <a:rPr lang="en-IN" b="1" i="1">
                              <a:latin typeface="Cambria Math" panose="02040503050406030204" pitchFamily="18" charset="0"/>
                            </a:rPr>
                          </m:ctrlPr>
                        </m:fPr>
                        <m:num>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num>
                        <m:den>
                          <m:sSub>
                            <m:sSubPr>
                              <m:ctrlPr>
                                <a:rPr lang="en-IN" b="1" i="1">
                                  <a:latin typeface="Cambria Math" panose="02040503050406030204" pitchFamily="18" charset="0"/>
                                </a:rPr>
                              </m:ctrlPr>
                            </m:sSubPr>
                            <m:e>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r>
                                <a:rPr lang="en-IN" b="1" i="1">
                                  <a:latin typeface="Cambria Math" panose="02040503050406030204" pitchFamily="18" charset="0"/>
                                </a:rPr>
                                <m:t>+ </m:t>
                              </m:r>
                              <m:r>
                                <a:rPr lang="en-IN" b="1" i="1">
                                  <a:latin typeface="Cambria Math" panose="02040503050406030204" pitchFamily="18" charset="0"/>
                                </a:rPr>
                                <m:t>𝑹</m:t>
                              </m:r>
                            </m:e>
                            <m:sub>
                              <m:r>
                                <a:rPr lang="en-IN" b="1" i="1">
                                  <a:latin typeface="Cambria Math" panose="02040503050406030204" pitchFamily="18" charset="0"/>
                                </a:rPr>
                                <m:t>𝟐</m:t>
                              </m:r>
                            </m:sub>
                          </m:sSub>
                        </m:den>
                      </m:f>
                    </m:oMath>
                  </m:oMathPara>
                </a14:m>
                <a:endParaRPr lang="en-IN" dirty="0"/>
              </a:p>
              <a:p>
                <a:pPr marL="0" indent="0">
                  <a:buNone/>
                </a:pPr>
                <a:r>
                  <a:rPr lang="en-IN" b="1" dirty="0"/>
                  <a:t>		Resistance between node B and C is</a:t>
                </a:r>
              </a:p>
              <a:p>
                <a:pPr marL="0" indent="0">
                  <a:buNone/>
                </a:pPr>
                <a:r>
                  <a:rPr lang="en-IN" b="1" dirty="0"/>
                  <a:t> </a:t>
                </a:r>
              </a:p>
              <a:p>
                <a:pPr marL="0" indent="0">
                  <a:buNone/>
                </a:pPr>
                <a14:m>
                  <m:oMathPara xmlns:m="http://schemas.openxmlformats.org/officeDocument/2006/math">
                    <m:oMathParaPr>
                      <m:jc m:val="centerGroup"/>
                    </m:oMathParaPr>
                    <m:oMath xmlns:m="http://schemas.openxmlformats.org/officeDocument/2006/math">
                      <m:sSub>
                        <m:sSubPr>
                          <m:ctrlPr>
                            <a:rPr lang="en-IN" sz="2400" b="1" i="1">
                              <a:latin typeface="Cambria Math" panose="02040503050406030204" pitchFamily="18" charset="0"/>
                            </a:rPr>
                          </m:ctrlPr>
                        </m:sSubPr>
                        <m:e>
                          <m:r>
                            <a:rPr lang="en-IN" sz="2400" b="1" i="1">
                              <a:latin typeface="Cambria Math" panose="02040503050406030204" pitchFamily="18" charset="0"/>
                            </a:rPr>
                            <m:t>𝑹</m:t>
                          </m:r>
                        </m:e>
                        <m:sub>
                          <m:r>
                            <a:rPr lang="en-IN" sz="2400" b="1" i="1">
                              <a:latin typeface="Cambria Math" panose="02040503050406030204" pitchFamily="18" charset="0"/>
                            </a:rPr>
                            <m:t>𝑩𝑪</m:t>
                          </m:r>
                        </m:sub>
                      </m:sSub>
                      <m:r>
                        <a:rPr lang="en-IN" sz="2400" b="1" i="1">
                          <a:latin typeface="Cambria Math" panose="02040503050406030204" pitchFamily="18" charset="0"/>
                        </a:rPr>
                        <m:t>=</m:t>
                      </m:r>
                      <m:sSub>
                        <m:sSubPr>
                          <m:ctrlPr>
                            <a:rPr lang="en-IN" sz="2400" b="1" i="1">
                              <a:latin typeface="Cambria Math" panose="02040503050406030204" pitchFamily="18" charset="0"/>
                            </a:rPr>
                          </m:ctrlPr>
                        </m:sSubPr>
                        <m:e>
                          <m:sSub>
                            <m:sSubPr>
                              <m:ctrlPr>
                                <a:rPr lang="en-IN" sz="2400" b="1" i="1">
                                  <a:latin typeface="Cambria Math" panose="02040503050406030204" pitchFamily="18" charset="0"/>
                                </a:rPr>
                              </m:ctrlPr>
                            </m:sSubPr>
                            <m:e>
                              <m:r>
                                <a:rPr lang="en-IN" sz="2400" b="1" i="1">
                                  <a:latin typeface="Cambria Math" panose="02040503050406030204" pitchFamily="18" charset="0"/>
                                </a:rPr>
                                <m:t>𝑹</m:t>
                              </m:r>
                            </m:e>
                            <m:sub>
                              <m:r>
                                <a:rPr lang="en-IN" sz="2400" b="1" i="1">
                                  <a:latin typeface="Cambria Math" panose="02040503050406030204" pitchFamily="18" charset="0"/>
                                </a:rPr>
                                <m:t>𝟑</m:t>
                              </m:r>
                            </m:sub>
                          </m:sSub>
                          <m:r>
                            <a:rPr lang="en-IN" sz="2400" b="1" i="1">
                              <a:latin typeface="Cambria Math" panose="02040503050406030204" pitchFamily="18" charset="0"/>
                            </a:rPr>
                            <m:t>+ </m:t>
                          </m:r>
                          <m:r>
                            <a:rPr lang="en-IN" sz="2400" b="1" i="1">
                              <a:latin typeface="Cambria Math" panose="02040503050406030204" pitchFamily="18" charset="0"/>
                            </a:rPr>
                            <m:t>𝑹</m:t>
                          </m:r>
                        </m:e>
                        <m:sub>
                          <m:r>
                            <a:rPr lang="en-IN" sz="2400" b="1" i="1">
                              <a:latin typeface="Cambria Math" panose="02040503050406030204" pitchFamily="18" charset="0"/>
                            </a:rPr>
                            <m:t>𝟒</m:t>
                          </m:r>
                        </m:sub>
                      </m:sSub>
                    </m:oMath>
                  </m:oMathPara>
                </a14:m>
                <a:endParaRPr lang="en-IN" b="1" dirty="0"/>
              </a:p>
              <a:p>
                <a:pPr marL="0" indent="0">
                  <a:buNone/>
                </a:pPr>
                <a:r>
                  <a:rPr lang="en-IN" sz="2358" b="1" dirty="0"/>
                  <a:t>	</a:t>
                </a:r>
                <a:endParaRPr lang="en-IN" sz="2630" b="1" dirty="0"/>
              </a:p>
              <a:p>
                <a:pPr marL="0" indent="0">
                  <a:buNone/>
                </a:pP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734390" y="1368532"/>
                <a:ext cx="8645701" cy="4989159"/>
              </a:xfrm>
              <a:blipFill>
                <a:blip r:embed="rId3"/>
                <a:stretch>
                  <a:fillRect t="-2198"/>
                </a:stretch>
              </a:blipFill>
            </p:spPr>
            <p:txBody>
              <a:bodyPr/>
              <a:lstStyle/>
              <a:p>
                <a:r>
                  <a:rPr lang="en-GB">
                    <a:noFill/>
                  </a:rPr>
                  <a:t> </a:t>
                </a:r>
              </a:p>
            </p:txBody>
          </p:sp>
        </mc:Fallback>
      </mc:AlternateContent>
    </p:spTree>
    <p:extLst>
      <p:ext uri="{BB962C8B-B14F-4D97-AF65-F5344CB8AC3E}">
        <p14:creationId xmlns:p14="http://schemas.microsoft.com/office/powerpoint/2010/main" val="3917463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43048" y="-45796"/>
            <a:ext cx="6031637"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p:txBody>
          <a:bodyPr/>
          <a:lstStyle/>
          <a:p>
            <a:r>
              <a:rPr lang="en-IN"/>
              <a:t>Lecture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17</a:t>
            </a:fld>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734390" y="1368532"/>
                <a:ext cx="8645701" cy="4989159"/>
              </a:xfrm>
            </p:spPr>
            <p:txBody>
              <a:bodyPr>
                <a:normAutofit/>
              </a:bodyPr>
              <a:lstStyle/>
              <a:p>
                <a:pPr marL="0" indent="0">
                  <a:buNone/>
                </a:pPr>
                <a:r>
                  <a:rPr lang="en-IN" sz="2176" b="1" dirty="0"/>
                  <a:t>	</a:t>
                </a:r>
                <a:r>
                  <a:rPr lang="en-IN" sz="2358" b="1" dirty="0"/>
                  <a:t>Resistance between node C and D is </a:t>
                </a:r>
              </a:p>
              <a:p>
                <a:pPr marL="0" indent="0">
                  <a:lnSpc>
                    <a:spcPct val="150000"/>
                  </a:lnSpc>
                  <a:buNone/>
                </a:pPr>
                <a14:m>
                  <m:oMathPara xmlns:m="http://schemas.openxmlformats.org/officeDocument/2006/math">
                    <m:oMathParaPr>
                      <m:jc m:val="centerGroup"/>
                    </m:oMathParaPr>
                    <m:oMath xmlns:m="http://schemas.openxmlformats.org/officeDocument/2006/math">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𝑪𝑫</m:t>
                              </m:r>
                            </m:sub>
                          </m:sSub>
                        </m:den>
                      </m:f>
                      <m:r>
                        <a:rPr lang="en-IN" b="1" i="1">
                          <a:latin typeface="Cambria Math" panose="02040503050406030204" pitchFamily="18" charset="0"/>
                        </a:rPr>
                        <m:t>= </m:t>
                      </m:r>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𝟓</m:t>
                              </m:r>
                            </m:sub>
                          </m:sSub>
                        </m:den>
                      </m:f>
                      <m:r>
                        <a:rPr lang="en-IN" b="1" i="1">
                          <a:latin typeface="Cambria Math" panose="02040503050406030204" pitchFamily="18" charset="0"/>
                        </a:rPr>
                        <m:t>+</m:t>
                      </m:r>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𝟔</m:t>
                              </m:r>
                            </m:sub>
                          </m:sSub>
                        </m:den>
                      </m:f>
                    </m:oMath>
                  </m:oMathPara>
                </a14:m>
                <a:endParaRPr lang="en-IN" dirty="0"/>
              </a:p>
              <a:p>
                <a:pPr marL="0" indent="0">
                  <a:lnSpc>
                    <a:spcPct val="150000"/>
                  </a:lnSpc>
                  <a:buNone/>
                </a:pPr>
                <a14:m>
                  <m:oMathPara xmlns:m="http://schemas.openxmlformats.org/officeDocument/2006/math">
                    <m:oMathParaPr>
                      <m:jc m:val="centerGroup"/>
                    </m:oMathParaPr>
                    <m:oMath xmlns:m="http://schemas.openxmlformats.org/officeDocument/2006/math">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𝑪𝑫</m:t>
                              </m:r>
                            </m:sub>
                          </m:sSub>
                        </m:den>
                      </m:f>
                      <m:r>
                        <a:rPr lang="en-IN" b="1" i="1">
                          <a:latin typeface="Cambria Math" panose="02040503050406030204" pitchFamily="18" charset="0"/>
                        </a:rPr>
                        <m:t>= </m:t>
                      </m:r>
                      <m:f>
                        <m:fPr>
                          <m:ctrlPr>
                            <a:rPr lang="en-IN" b="1" i="1">
                              <a:latin typeface="Cambria Math" panose="02040503050406030204" pitchFamily="18" charset="0"/>
                            </a:rPr>
                          </m:ctrlPr>
                        </m:fPr>
                        <m:num>
                          <m:sSub>
                            <m:sSubPr>
                              <m:ctrlPr>
                                <a:rPr lang="en-IN" b="1" i="1">
                                  <a:latin typeface="Cambria Math" panose="02040503050406030204" pitchFamily="18" charset="0"/>
                                </a:rPr>
                              </m:ctrlPr>
                            </m:sSubPr>
                            <m:e>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𝟓</m:t>
                                  </m:r>
                                </m:sub>
                              </m:sSub>
                              <m:r>
                                <a:rPr lang="en-IN" b="1" i="1">
                                  <a:latin typeface="Cambria Math" panose="02040503050406030204" pitchFamily="18" charset="0"/>
                                </a:rPr>
                                <m:t>+ </m:t>
                              </m:r>
                              <m:r>
                                <a:rPr lang="en-IN" b="1" i="1">
                                  <a:latin typeface="Cambria Math" panose="02040503050406030204" pitchFamily="18" charset="0"/>
                                </a:rPr>
                                <m:t>𝑹</m:t>
                              </m:r>
                            </m:e>
                            <m:sub>
                              <m:r>
                                <a:rPr lang="en-IN" b="1" i="1">
                                  <a:latin typeface="Cambria Math" panose="02040503050406030204" pitchFamily="18" charset="0"/>
                                </a:rPr>
                                <m:t>𝟔</m:t>
                              </m:r>
                            </m:sub>
                          </m:sSub>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𝟓</m:t>
                              </m:r>
                            </m:sub>
                          </m:sSub>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𝟔</m:t>
                              </m:r>
                            </m:sub>
                          </m:sSub>
                        </m:den>
                      </m:f>
                    </m:oMath>
                  </m:oMathPara>
                </a14:m>
                <a:endParaRPr lang="en-IN" b="1" dirty="0"/>
              </a:p>
              <a:p>
                <a:pPr marL="0" indent="0">
                  <a:lnSpc>
                    <a:spcPct val="150000"/>
                  </a:lnSpc>
                  <a:buNone/>
                </a:pPr>
                <a14:m>
                  <m:oMathPara xmlns:m="http://schemas.openxmlformats.org/officeDocument/2006/math">
                    <m:oMathParaPr>
                      <m:jc m:val="centerGroup"/>
                    </m:oMathParaPr>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𝑪𝑫</m:t>
                          </m:r>
                        </m:sub>
                      </m:sSub>
                      <m:r>
                        <a:rPr lang="en-IN">
                          <a:latin typeface="Cambria Math" panose="02040503050406030204" pitchFamily="18" charset="0"/>
                        </a:rPr>
                        <m:t>=</m:t>
                      </m:r>
                      <m:f>
                        <m:fPr>
                          <m:ctrlPr>
                            <a:rPr lang="en-IN" b="1" i="1">
                              <a:latin typeface="Cambria Math" panose="02040503050406030204" pitchFamily="18" charset="0"/>
                            </a:rPr>
                          </m:ctrlPr>
                        </m:fPr>
                        <m:num>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𝟓</m:t>
                              </m:r>
                            </m:sub>
                          </m:sSub>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𝟔</m:t>
                              </m:r>
                            </m:sub>
                          </m:sSub>
                        </m:num>
                        <m:den>
                          <m:sSub>
                            <m:sSubPr>
                              <m:ctrlPr>
                                <a:rPr lang="en-IN" b="1" i="1">
                                  <a:latin typeface="Cambria Math" panose="02040503050406030204" pitchFamily="18" charset="0"/>
                                </a:rPr>
                              </m:ctrlPr>
                            </m:sSubPr>
                            <m:e>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𝟓</m:t>
                                  </m:r>
                                </m:sub>
                              </m:sSub>
                              <m:r>
                                <a:rPr lang="en-IN" b="1" i="1">
                                  <a:latin typeface="Cambria Math" panose="02040503050406030204" pitchFamily="18" charset="0"/>
                                </a:rPr>
                                <m:t>+ </m:t>
                              </m:r>
                              <m:r>
                                <a:rPr lang="en-IN" b="1" i="1">
                                  <a:latin typeface="Cambria Math" panose="02040503050406030204" pitchFamily="18" charset="0"/>
                                </a:rPr>
                                <m:t>𝑹</m:t>
                              </m:r>
                            </m:e>
                            <m:sub>
                              <m:r>
                                <a:rPr lang="en-IN" b="1" i="1">
                                  <a:latin typeface="Cambria Math" panose="02040503050406030204" pitchFamily="18" charset="0"/>
                                </a:rPr>
                                <m:t>𝟔</m:t>
                              </m:r>
                            </m:sub>
                          </m:sSub>
                        </m:den>
                      </m:f>
                    </m:oMath>
                  </m:oMathPara>
                </a14:m>
                <a:endParaRPr lang="en-IN" b="1" dirty="0"/>
              </a:p>
              <a:p>
                <a:pPr marL="0" indent="0">
                  <a:buNone/>
                </a:pP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734390" y="1368532"/>
                <a:ext cx="8645701" cy="4989159"/>
              </a:xfrm>
              <a:blipFill>
                <a:blip r:embed="rId3"/>
                <a:stretch>
                  <a:fillRect t="-1587"/>
                </a:stretch>
              </a:blipFill>
            </p:spPr>
            <p:txBody>
              <a:bodyPr/>
              <a:lstStyle/>
              <a:p>
                <a:r>
                  <a:rPr lang="en-GB">
                    <a:noFill/>
                  </a:rPr>
                  <a:t> </a:t>
                </a:r>
              </a:p>
            </p:txBody>
          </p:sp>
        </mc:Fallback>
      </mc:AlternateContent>
    </p:spTree>
    <p:extLst>
      <p:ext uri="{BB962C8B-B14F-4D97-AF65-F5344CB8AC3E}">
        <p14:creationId xmlns:p14="http://schemas.microsoft.com/office/powerpoint/2010/main" val="40969855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p:txBody>
          <a:bodyPr/>
          <a:lstStyle/>
          <a:p>
            <a:r>
              <a:rPr lang="en-IN"/>
              <a:t>Lecture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18</a:t>
            </a:fld>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734390" y="1600201"/>
                <a:ext cx="8645701" cy="4525963"/>
              </a:xfrm>
            </p:spPr>
            <p:txBody>
              <a:bodyPr>
                <a:normAutofit/>
              </a:bodyPr>
              <a:lstStyle/>
              <a:p>
                <a:pPr marL="0" indent="0">
                  <a:buNone/>
                </a:pPr>
                <a:r>
                  <a:rPr lang="en-IN" sz="2176" b="1" dirty="0"/>
                  <a:t>The equivalent resistance is </a:t>
                </a:r>
              </a:p>
              <a:p>
                <a:pPr marL="0" indent="0">
                  <a:buNone/>
                </a:pPr>
                <a:endParaRPr lang="en-IN" sz="2176" b="1" dirty="0"/>
              </a:p>
              <a:p>
                <a:pPr marL="0" indent="0">
                  <a:buNone/>
                </a:pPr>
                <a14:m>
                  <m:oMathPara xmlns:m="http://schemas.openxmlformats.org/officeDocument/2006/math">
                    <m:oMathParaPr>
                      <m:jc m:val="centerGroup"/>
                    </m:oMathParaPr>
                    <m:oMath xmlns:m="http://schemas.openxmlformats.org/officeDocument/2006/math">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𝒆𝒒</m:t>
                          </m:r>
                        </m:sub>
                      </m:sSub>
                      <m:r>
                        <a:rPr lang="en-IN" sz="2176" b="1" i="1">
                          <a:latin typeface="Cambria Math" panose="02040503050406030204" pitchFamily="18" charset="0"/>
                        </a:rPr>
                        <m:t>=</m:t>
                      </m:r>
                      <m:sSub>
                        <m:sSubPr>
                          <m:ctrlPr>
                            <a:rPr lang="en-IN" sz="2176" b="1" i="1">
                              <a:latin typeface="Cambria Math" panose="02040503050406030204" pitchFamily="18" charset="0"/>
                            </a:rPr>
                          </m:ctrlPr>
                        </m:sSubPr>
                        <m:e>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𝑨𝑩</m:t>
                              </m:r>
                            </m:sub>
                          </m:sSub>
                          <m:r>
                            <a:rPr lang="en-IN" sz="2176" b="1" i="1">
                              <a:latin typeface="Cambria Math" panose="02040503050406030204" pitchFamily="18" charset="0"/>
                            </a:rPr>
                            <m:t>+ </m:t>
                          </m:r>
                          <m:r>
                            <a:rPr lang="en-IN" sz="2176" b="1" i="1">
                              <a:latin typeface="Cambria Math" panose="02040503050406030204" pitchFamily="18" charset="0"/>
                            </a:rPr>
                            <m:t>𝑹</m:t>
                          </m:r>
                        </m:e>
                        <m:sub>
                          <m:r>
                            <a:rPr lang="en-IN" sz="2176" b="1" i="1">
                              <a:latin typeface="Cambria Math" panose="02040503050406030204" pitchFamily="18" charset="0"/>
                            </a:rPr>
                            <m:t>𝑩𝑪</m:t>
                          </m:r>
                        </m:sub>
                      </m:sSub>
                      <m:r>
                        <a:rPr lang="en-IN" sz="2176" b="1" i="1">
                          <a:latin typeface="Cambria Math" panose="02040503050406030204" pitchFamily="18" charset="0"/>
                        </a:rPr>
                        <m:t>+</m:t>
                      </m:r>
                      <m:sSub>
                        <m:sSubPr>
                          <m:ctrlPr>
                            <a:rPr lang="en-IN" sz="1814" b="1" i="1">
                              <a:latin typeface="Cambria Math" panose="02040503050406030204" pitchFamily="18" charset="0"/>
                            </a:rPr>
                          </m:ctrlPr>
                        </m:sSubPr>
                        <m:e>
                          <m:r>
                            <a:rPr lang="en-IN" sz="1814" b="1" i="1">
                              <a:latin typeface="Cambria Math" panose="02040503050406030204" pitchFamily="18" charset="0"/>
                            </a:rPr>
                            <m:t>𝑹</m:t>
                          </m:r>
                        </m:e>
                        <m:sub>
                          <m:r>
                            <a:rPr lang="en-IN" sz="1814" b="1" i="1">
                              <a:latin typeface="Cambria Math" panose="02040503050406030204" pitchFamily="18" charset="0"/>
                            </a:rPr>
                            <m:t>𝑪𝑫</m:t>
                          </m:r>
                        </m:sub>
                      </m:sSub>
                    </m:oMath>
                  </m:oMathPara>
                </a14:m>
                <a:endParaRPr lang="en-IN" sz="2176" b="1" dirty="0"/>
              </a:p>
              <a:p>
                <a:pPr marL="0" indent="0" algn="ctr">
                  <a:buNone/>
                </a:pPr>
                <a:endParaRPr lang="en-IN" sz="2176" b="1" dirty="0"/>
              </a:p>
              <a:p>
                <a:pPr marL="0" indent="0" algn="ctr">
                  <a:buNone/>
                </a:pPr>
                <a14:m>
                  <m:oMath xmlns:m="http://schemas.openxmlformats.org/officeDocument/2006/math">
                    <m:sSub>
                      <m:sSubPr>
                        <m:ctrlPr>
                          <a:rPr lang="en-IN" sz="1632" b="1" i="1">
                            <a:latin typeface="Cambria Math" panose="02040503050406030204" pitchFamily="18" charset="0"/>
                          </a:rPr>
                        </m:ctrlPr>
                      </m:sSubPr>
                      <m:e>
                        <m:r>
                          <a:rPr lang="en-IN" sz="1632" b="1" i="1">
                            <a:latin typeface="Cambria Math" panose="02040503050406030204" pitchFamily="18" charset="0"/>
                          </a:rPr>
                          <m:t>𝑹</m:t>
                        </m:r>
                      </m:e>
                      <m:sub>
                        <m:r>
                          <a:rPr lang="en-IN" sz="1632" b="1" i="1">
                            <a:latin typeface="Cambria Math" panose="02040503050406030204" pitchFamily="18" charset="0"/>
                          </a:rPr>
                          <m:t>𝒆𝒒</m:t>
                        </m:r>
                      </m:sub>
                    </m:sSub>
                    <m:r>
                      <a:rPr lang="en-IN" sz="1632" b="1" i="1">
                        <a:latin typeface="Cambria Math" panose="02040503050406030204" pitchFamily="18" charset="0"/>
                      </a:rPr>
                      <m:t>=</m:t>
                    </m:r>
                    <m:f>
                      <m:fPr>
                        <m:ctrlPr>
                          <a:rPr lang="en-IN" sz="2176" b="1" i="1">
                            <a:latin typeface="Cambria Math" panose="02040503050406030204" pitchFamily="18" charset="0"/>
                          </a:rPr>
                        </m:ctrlPr>
                      </m:fPr>
                      <m:num>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𝟏</m:t>
                            </m:r>
                          </m:sub>
                        </m:sSub>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𝟐</m:t>
                            </m:r>
                          </m:sub>
                        </m:sSub>
                      </m:num>
                      <m:den>
                        <m:sSub>
                          <m:sSubPr>
                            <m:ctrlPr>
                              <a:rPr lang="en-IN" sz="2176" b="1" i="1">
                                <a:latin typeface="Cambria Math" panose="02040503050406030204" pitchFamily="18" charset="0"/>
                              </a:rPr>
                            </m:ctrlPr>
                          </m:sSubPr>
                          <m:e>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𝟏</m:t>
                                </m:r>
                              </m:sub>
                            </m:sSub>
                            <m:r>
                              <a:rPr lang="en-IN" sz="2176" b="1" i="1">
                                <a:latin typeface="Cambria Math" panose="02040503050406030204" pitchFamily="18" charset="0"/>
                              </a:rPr>
                              <m:t>+ </m:t>
                            </m:r>
                            <m:r>
                              <a:rPr lang="en-IN" sz="2176" b="1" i="1">
                                <a:latin typeface="Cambria Math" panose="02040503050406030204" pitchFamily="18" charset="0"/>
                              </a:rPr>
                              <m:t>𝑹</m:t>
                            </m:r>
                          </m:e>
                          <m:sub>
                            <m:r>
                              <a:rPr lang="en-IN" sz="2176" b="1" i="1">
                                <a:latin typeface="Cambria Math" panose="02040503050406030204" pitchFamily="18" charset="0"/>
                              </a:rPr>
                              <m:t>𝟐</m:t>
                            </m:r>
                          </m:sub>
                        </m:sSub>
                      </m:den>
                    </m:f>
                  </m:oMath>
                </a14:m>
                <a:r>
                  <a:rPr lang="en-IN" sz="2539" b="1" dirty="0"/>
                  <a:t> + </a:t>
                </a:r>
                <a14:m>
                  <m:oMath xmlns:m="http://schemas.openxmlformats.org/officeDocument/2006/math">
                    <m:sSub>
                      <m:sSubPr>
                        <m:ctrlPr>
                          <a:rPr lang="en-IN" sz="1814" b="1" i="1">
                            <a:latin typeface="Cambria Math" panose="02040503050406030204" pitchFamily="18" charset="0"/>
                          </a:rPr>
                        </m:ctrlPr>
                      </m:sSubPr>
                      <m:e>
                        <m:sSub>
                          <m:sSubPr>
                            <m:ctrlPr>
                              <a:rPr lang="en-IN" sz="1814" b="1" i="1">
                                <a:latin typeface="Cambria Math" panose="02040503050406030204" pitchFamily="18" charset="0"/>
                              </a:rPr>
                            </m:ctrlPr>
                          </m:sSubPr>
                          <m:e>
                            <m:r>
                              <a:rPr lang="en-IN" sz="1814" b="1" i="1">
                                <a:latin typeface="Cambria Math" panose="02040503050406030204" pitchFamily="18" charset="0"/>
                              </a:rPr>
                              <m:t>𝑹</m:t>
                            </m:r>
                          </m:e>
                          <m:sub>
                            <m:r>
                              <a:rPr lang="en-IN" sz="1814" b="1" i="1">
                                <a:latin typeface="Cambria Math" panose="02040503050406030204" pitchFamily="18" charset="0"/>
                              </a:rPr>
                              <m:t>𝟑</m:t>
                            </m:r>
                          </m:sub>
                        </m:sSub>
                        <m:r>
                          <a:rPr lang="en-IN" sz="1814" b="1" i="1">
                            <a:latin typeface="Cambria Math" panose="02040503050406030204" pitchFamily="18" charset="0"/>
                          </a:rPr>
                          <m:t>+ </m:t>
                        </m:r>
                        <m:r>
                          <a:rPr lang="en-IN" sz="1814" b="1" i="1">
                            <a:latin typeface="Cambria Math" panose="02040503050406030204" pitchFamily="18" charset="0"/>
                          </a:rPr>
                          <m:t>𝑹</m:t>
                        </m:r>
                      </m:e>
                      <m:sub>
                        <m:r>
                          <a:rPr lang="en-IN" sz="1814" b="1" i="1">
                            <a:latin typeface="Cambria Math" panose="02040503050406030204" pitchFamily="18" charset="0"/>
                          </a:rPr>
                          <m:t>𝟒</m:t>
                        </m:r>
                      </m:sub>
                    </m:sSub>
                    <m:r>
                      <a:rPr lang="en-IN" sz="1814" b="1">
                        <a:latin typeface="Cambria Math" panose="02040503050406030204" pitchFamily="18" charset="0"/>
                      </a:rPr>
                      <m:t>+</m:t>
                    </m:r>
                    <m:f>
                      <m:fPr>
                        <m:ctrlPr>
                          <a:rPr lang="en-IN" sz="2176" b="1" i="1">
                            <a:latin typeface="Cambria Math" panose="02040503050406030204" pitchFamily="18" charset="0"/>
                          </a:rPr>
                        </m:ctrlPr>
                      </m:fPr>
                      <m:num>
                        <m:sSub>
                          <m:sSubPr>
                            <m:ctrlPr>
                              <a:rPr lang="en-IN" sz="2176" b="1" i="1">
                                <a:latin typeface="Cambria Math" panose="02040503050406030204" pitchFamily="18" charset="0"/>
                              </a:rPr>
                            </m:ctrlPr>
                          </m:sSubPr>
                          <m:e>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𝟓</m:t>
                                </m:r>
                              </m:sub>
                            </m:sSub>
                            <m:r>
                              <a:rPr lang="en-IN" sz="2176" b="1" i="1">
                                <a:latin typeface="Cambria Math" panose="02040503050406030204" pitchFamily="18" charset="0"/>
                              </a:rPr>
                              <m:t>+ </m:t>
                            </m:r>
                            <m:r>
                              <a:rPr lang="en-IN" sz="2176" b="1" i="1">
                                <a:latin typeface="Cambria Math" panose="02040503050406030204" pitchFamily="18" charset="0"/>
                              </a:rPr>
                              <m:t>𝑹</m:t>
                            </m:r>
                          </m:e>
                          <m:sub>
                            <m:r>
                              <a:rPr lang="en-IN" sz="2176" b="1" i="1">
                                <a:latin typeface="Cambria Math" panose="02040503050406030204" pitchFamily="18" charset="0"/>
                              </a:rPr>
                              <m:t>𝟔</m:t>
                            </m:r>
                          </m:sub>
                        </m:sSub>
                      </m:num>
                      <m:den>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𝟓</m:t>
                            </m:r>
                          </m:sub>
                        </m:sSub>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𝟔</m:t>
                            </m:r>
                          </m:sub>
                        </m:sSub>
                      </m:den>
                    </m:f>
                  </m:oMath>
                </a14:m>
                <a:endParaRPr lang="en-IN" sz="2176"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734390" y="1600201"/>
                <a:ext cx="8645701" cy="4525963"/>
              </a:xfrm>
              <a:blipFill>
                <a:blip r:embed="rId3"/>
                <a:stretch>
                  <a:fillRect l="-917" t="-1617"/>
                </a:stretch>
              </a:blipFill>
            </p:spPr>
            <p:txBody>
              <a:bodyPr/>
              <a:lstStyle/>
              <a:p>
                <a:r>
                  <a:rPr lang="en-GB">
                    <a:noFill/>
                  </a:rPr>
                  <a:t> </a:t>
                </a:r>
              </a:p>
            </p:txBody>
          </p:sp>
        </mc:Fallback>
      </mc:AlternateContent>
    </p:spTree>
    <p:extLst>
      <p:ext uri="{BB962C8B-B14F-4D97-AF65-F5344CB8AC3E}">
        <p14:creationId xmlns:p14="http://schemas.microsoft.com/office/powerpoint/2010/main" val="18464693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9928" y="0"/>
            <a:ext cx="5972143"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4294967295"/>
          </p:nvPr>
        </p:nvSpPr>
        <p:spPr>
          <a:xfrm>
            <a:off x="8331200" y="6461125"/>
            <a:ext cx="3860800" cy="365125"/>
          </a:xfrm>
          <a:prstGeom prst="rect">
            <a:avLst/>
          </a:prstGeom>
        </p:spPr>
        <p:txBody>
          <a:bodyPr/>
          <a:lstStyle/>
          <a:p>
            <a:r>
              <a:rPr lang="en-IN"/>
              <a:t>Lecture 4 / Electrical Engineering</a:t>
            </a:r>
            <a:endParaRPr lang="en-US" dirty="0"/>
          </a:p>
        </p:txBody>
      </p:sp>
      <p:sp>
        <p:nvSpPr>
          <p:cNvPr id="5" name="Slide Number Placeholder 4"/>
          <p:cNvSpPr>
            <a:spLocks noGrp="1"/>
          </p:cNvSpPr>
          <p:nvPr>
            <p:ph type="sldNum" sz="quarter" idx="4294967295"/>
          </p:nvPr>
        </p:nvSpPr>
        <p:spPr>
          <a:xfrm>
            <a:off x="0" y="0"/>
            <a:ext cx="0" cy="0"/>
          </a:xfrm>
        </p:spPr>
        <p:txBody>
          <a:bodyPr/>
          <a:lstStyle/>
          <a:p>
            <a:fld id="{A465DFF1-0632-DC41-8079-D9882AFED7B7}" type="slidenum">
              <a:rPr lang="en-US" smtClean="0"/>
              <a:pPr/>
              <a:t>19</a:t>
            </a:fld>
            <a:endParaRPr lang="en-US" dirty="0"/>
          </a:p>
        </p:txBody>
      </p:sp>
      <p:sp>
        <p:nvSpPr>
          <p:cNvPr id="8" name="Content Placeholder 7">
            <a:extLst>
              <a:ext uri="{FF2B5EF4-FFF2-40B4-BE49-F238E27FC236}">
                <a16:creationId xmlns:a16="http://schemas.microsoft.com/office/drawing/2014/main" id="{B4798D9B-6E5C-9642-0C68-1C3B60EAEB62}"/>
              </a:ext>
            </a:extLst>
          </p:cNvPr>
          <p:cNvSpPr>
            <a:spLocks noGrp="1"/>
          </p:cNvSpPr>
          <p:nvPr>
            <p:ph idx="1"/>
          </p:nvPr>
        </p:nvSpPr>
        <p:spPr>
          <a:xfrm>
            <a:off x="142907" y="1325563"/>
            <a:ext cx="11594969" cy="3651349"/>
          </a:xfrm>
        </p:spPr>
        <p:txBody>
          <a:bodyPr/>
          <a:lstStyle/>
          <a:p>
            <a:pPr marL="0" indent="0">
              <a:buNone/>
            </a:pPr>
            <a:r>
              <a:rPr lang="en-GB" dirty="0"/>
              <a:t>Calculate the total resistance in the following circuit </a:t>
            </a:r>
          </a:p>
        </p:txBody>
      </p:sp>
      <p:pic>
        <p:nvPicPr>
          <p:cNvPr id="9" name="Content Placeholder 6">
            <a:extLst>
              <a:ext uri="{FF2B5EF4-FFF2-40B4-BE49-F238E27FC236}">
                <a16:creationId xmlns:a16="http://schemas.microsoft.com/office/drawing/2014/main" id="{9D5B5D6E-499B-FB6B-9963-30AA787FD310}"/>
              </a:ext>
            </a:extLst>
          </p:cNvPr>
          <p:cNvPicPr>
            <a:picLocks noChangeAspect="1"/>
          </p:cNvPicPr>
          <p:nvPr/>
        </p:nvPicPr>
        <p:blipFill>
          <a:blip r:embed="rId3"/>
          <a:stretch>
            <a:fillRect/>
          </a:stretch>
        </p:blipFill>
        <p:spPr>
          <a:xfrm>
            <a:off x="846128" y="2358227"/>
            <a:ext cx="4202122" cy="2023532"/>
          </a:xfrm>
          <a:prstGeom prst="rect">
            <a:avLst/>
          </a:prstGeom>
        </p:spPr>
      </p:pic>
    </p:spTree>
    <p:extLst>
      <p:ext uri="{BB962C8B-B14F-4D97-AF65-F5344CB8AC3E}">
        <p14:creationId xmlns:p14="http://schemas.microsoft.com/office/powerpoint/2010/main" val="12951368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p:txBody>
          <a:bodyPr/>
          <a:lstStyle/>
          <a:p>
            <a:r>
              <a:rPr lang="en-IN"/>
              <a:t>Lecture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20</a:t>
            </a:fld>
            <a:endParaRPr lang="en-US" dirty="0"/>
          </a:p>
        </p:txBody>
      </p:sp>
      <p:sp>
        <p:nvSpPr>
          <p:cNvPr id="6" name="Content Placeholder 5">
            <a:extLst>
              <a:ext uri="{FF2B5EF4-FFF2-40B4-BE49-F238E27FC236}">
                <a16:creationId xmlns:a16="http://schemas.microsoft.com/office/drawing/2014/main" id="{802F0FE4-D322-DCBF-E291-7CDB30CEE552}"/>
              </a:ext>
            </a:extLst>
          </p:cNvPr>
          <p:cNvSpPr>
            <a:spLocks noGrp="1"/>
          </p:cNvSpPr>
          <p:nvPr>
            <p:ph idx="1"/>
          </p:nvPr>
        </p:nvSpPr>
        <p:spPr/>
        <p:txBody>
          <a:bodyPr/>
          <a:lstStyle/>
          <a:p>
            <a:pPr marL="0" indent="0">
              <a:buNone/>
            </a:pPr>
            <a:r>
              <a:rPr lang="en-GB" dirty="0"/>
              <a:t>Calculate the total resistance in the following circuit.</a:t>
            </a:r>
          </a:p>
        </p:txBody>
      </p:sp>
      <p:pic>
        <p:nvPicPr>
          <p:cNvPr id="9" name="Picture 8">
            <a:extLst>
              <a:ext uri="{FF2B5EF4-FFF2-40B4-BE49-F238E27FC236}">
                <a16:creationId xmlns:a16="http://schemas.microsoft.com/office/drawing/2014/main" id="{A7B64A33-9017-642B-359E-6FFBD41E62D2}"/>
              </a:ext>
            </a:extLst>
          </p:cNvPr>
          <p:cNvPicPr>
            <a:picLocks noChangeAspect="1"/>
          </p:cNvPicPr>
          <p:nvPr/>
        </p:nvPicPr>
        <p:blipFill>
          <a:blip r:embed="rId3"/>
          <a:stretch>
            <a:fillRect/>
          </a:stretch>
        </p:blipFill>
        <p:spPr>
          <a:xfrm>
            <a:off x="574504" y="2209132"/>
            <a:ext cx="5017492" cy="2650517"/>
          </a:xfrm>
          <a:prstGeom prst="rect">
            <a:avLst/>
          </a:prstGeom>
        </p:spPr>
      </p:pic>
    </p:spTree>
    <p:extLst>
      <p:ext uri="{BB962C8B-B14F-4D97-AF65-F5344CB8AC3E}">
        <p14:creationId xmlns:p14="http://schemas.microsoft.com/office/powerpoint/2010/main" val="8459060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p:txBody>
          <a:bodyPr/>
          <a:lstStyle/>
          <a:p>
            <a:r>
              <a:rPr lang="en-IN"/>
              <a:t>Lecture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21</a:t>
            </a:fld>
            <a:endParaRPr lang="en-US" dirty="0"/>
          </a:p>
        </p:txBody>
      </p:sp>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p:txBody>
          <a:bodyPr/>
          <a:lstStyle/>
          <a:p>
            <a:pPr marL="0" indent="0">
              <a:buNone/>
            </a:pPr>
            <a:r>
              <a:rPr lang="en-GB" dirty="0"/>
              <a:t>Calculate the total capacitance in the following circuit</a:t>
            </a:r>
          </a:p>
        </p:txBody>
      </p:sp>
      <p:pic>
        <p:nvPicPr>
          <p:cNvPr id="10" name="Picture 9">
            <a:extLst>
              <a:ext uri="{FF2B5EF4-FFF2-40B4-BE49-F238E27FC236}">
                <a16:creationId xmlns:a16="http://schemas.microsoft.com/office/drawing/2014/main" id="{63A655F5-7EF0-7026-ED3D-5402E7410596}"/>
              </a:ext>
            </a:extLst>
          </p:cNvPr>
          <p:cNvPicPr>
            <a:picLocks noChangeAspect="1"/>
          </p:cNvPicPr>
          <p:nvPr/>
        </p:nvPicPr>
        <p:blipFill>
          <a:blip r:embed="rId3"/>
          <a:stretch>
            <a:fillRect/>
          </a:stretch>
        </p:blipFill>
        <p:spPr>
          <a:xfrm>
            <a:off x="1189037" y="2560637"/>
            <a:ext cx="3590925" cy="2752725"/>
          </a:xfrm>
          <a:prstGeom prst="rect">
            <a:avLst/>
          </a:prstGeom>
        </p:spPr>
      </p:pic>
    </p:spTree>
    <p:extLst>
      <p:ext uri="{BB962C8B-B14F-4D97-AF65-F5344CB8AC3E}">
        <p14:creationId xmlns:p14="http://schemas.microsoft.com/office/powerpoint/2010/main" val="39041630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p:txBody>
          <a:bodyPr/>
          <a:lstStyle/>
          <a:p>
            <a:r>
              <a:rPr lang="en-IN"/>
              <a:t>Lecture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22</a:t>
            </a:fld>
            <a:endParaRPr lang="en-US" dirty="0"/>
          </a:p>
        </p:txBody>
      </p:sp>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p:txBody>
          <a:bodyPr/>
          <a:lstStyle/>
          <a:p>
            <a:pPr marL="0" indent="0">
              <a:buNone/>
            </a:pPr>
            <a:r>
              <a:rPr lang="en-GB" dirty="0"/>
              <a:t>Calculate the total inductance in the following circuit</a:t>
            </a:r>
          </a:p>
        </p:txBody>
      </p:sp>
      <p:pic>
        <p:nvPicPr>
          <p:cNvPr id="8" name="Picture 7">
            <a:extLst>
              <a:ext uri="{FF2B5EF4-FFF2-40B4-BE49-F238E27FC236}">
                <a16:creationId xmlns:a16="http://schemas.microsoft.com/office/drawing/2014/main" id="{BC179CB0-1E1C-0CD3-4B29-3FDF46511E5D}"/>
              </a:ext>
            </a:extLst>
          </p:cNvPr>
          <p:cNvPicPr>
            <a:picLocks noChangeAspect="1"/>
          </p:cNvPicPr>
          <p:nvPr/>
        </p:nvPicPr>
        <p:blipFill>
          <a:blip r:embed="rId3"/>
          <a:stretch>
            <a:fillRect/>
          </a:stretch>
        </p:blipFill>
        <p:spPr>
          <a:xfrm>
            <a:off x="519112" y="2593975"/>
            <a:ext cx="5781675" cy="2495550"/>
          </a:xfrm>
          <a:prstGeom prst="rect">
            <a:avLst/>
          </a:prstGeom>
        </p:spPr>
      </p:pic>
    </p:spTree>
    <p:extLst>
      <p:ext uri="{BB962C8B-B14F-4D97-AF65-F5344CB8AC3E}">
        <p14:creationId xmlns:p14="http://schemas.microsoft.com/office/powerpoint/2010/main" val="23889247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p:txBody>
          <a:bodyPr/>
          <a:lstStyle/>
          <a:p>
            <a:r>
              <a:rPr lang="en-IN"/>
              <a:t>Lecture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23</a:t>
            </a:fld>
            <a:endParaRPr lang="en-US" dirty="0"/>
          </a:p>
        </p:txBody>
      </p:sp>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p:txBody>
          <a:bodyPr/>
          <a:lstStyle/>
          <a:p>
            <a:pPr marL="0" indent="0">
              <a:buNone/>
            </a:pPr>
            <a:r>
              <a:rPr lang="en-GB" dirty="0"/>
              <a:t>Calculate the total inductance in the following circuit</a:t>
            </a:r>
          </a:p>
        </p:txBody>
      </p:sp>
      <p:pic>
        <p:nvPicPr>
          <p:cNvPr id="8" name="Picture 7">
            <a:extLst>
              <a:ext uri="{FF2B5EF4-FFF2-40B4-BE49-F238E27FC236}">
                <a16:creationId xmlns:a16="http://schemas.microsoft.com/office/drawing/2014/main" id="{BF4F05A2-33E9-D81D-D0C6-B5CF16DAB1F8}"/>
              </a:ext>
            </a:extLst>
          </p:cNvPr>
          <p:cNvPicPr>
            <a:picLocks noChangeAspect="1"/>
          </p:cNvPicPr>
          <p:nvPr/>
        </p:nvPicPr>
        <p:blipFill>
          <a:blip r:embed="rId3"/>
          <a:stretch>
            <a:fillRect/>
          </a:stretch>
        </p:blipFill>
        <p:spPr>
          <a:xfrm>
            <a:off x="609600" y="2732087"/>
            <a:ext cx="6276975" cy="2066925"/>
          </a:xfrm>
          <a:prstGeom prst="rect">
            <a:avLst/>
          </a:prstGeom>
        </p:spPr>
      </p:pic>
    </p:spTree>
    <p:extLst>
      <p:ext uri="{BB962C8B-B14F-4D97-AF65-F5344CB8AC3E}">
        <p14:creationId xmlns:p14="http://schemas.microsoft.com/office/powerpoint/2010/main" val="24691970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p:txBody>
          <a:bodyPr/>
          <a:lstStyle/>
          <a:p>
            <a:r>
              <a:rPr lang="en-IN"/>
              <a:t>Lecture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24</a:t>
            </a:fld>
            <a:endParaRPr lang="en-US" dirty="0"/>
          </a:p>
        </p:txBody>
      </p:sp>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p:txBody>
          <a:bodyPr/>
          <a:lstStyle/>
          <a:p>
            <a:pPr marL="0" indent="0">
              <a:buNone/>
            </a:pPr>
            <a:r>
              <a:rPr lang="en-GB" dirty="0"/>
              <a:t>Calculate the total Capacitance in the following circuit</a:t>
            </a:r>
          </a:p>
        </p:txBody>
      </p:sp>
      <p:pic>
        <p:nvPicPr>
          <p:cNvPr id="7" name="Picture 6">
            <a:extLst>
              <a:ext uri="{FF2B5EF4-FFF2-40B4-BE49-F238E27FC236}">
                <a16:creationId xmlns:a16="http://schemas.microsoft.com/office/drawing/2014/main" id="{A0981390-50B4-B7B4-F634-4F7629CAE71D}"/>
              </a:ext>
            </a:extLst>
          </p:cNvPr>
          <p:cNvPicPr>
            <a:picLocks noChangeAspect="1"/>
          </p:cNvPicPr>
          <p:nvPr/>
        </p:nvPicPr>
        <p:blipFill>
          <a:blip r:embed="rId3"/>
          <a:stretch>
            <a:fillRect/>
          </a:stretch>
        </p:blipFill>
        <p:spPr>
          <a:xfrm>
            <a:off x="544512" y="2717670"/>
            <a:ext cx="5781675" cy="2181225"/>
          </a:xfrm>
          <a:prstGeom prst="rect">
            <a:avLst/>
          </a:prstGeom>
        </p:spPr>
      </p:pic>
    </p:spTree>
    <p:extLst>
      <p:ext uri="{BB962C8B-B14F-4D97-AF65-F5344CB8AC3E}">
        <p14:creationId xmlns:p14="http://schemas.microsoft.com/office/powerpoint/2010/main" val="18929870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p:txBody>
          <a:bodyPr/>
          <a:lstStyle/>
          <a:p>
            <a:r>
              <a:rPr lang="en-IN"/>
              <a:t>Lecture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25</a:t>
            </a:fld>
            <a:endParaRPr lang="en-US" dirty="0"/>
          </a:p>
        </p:txBody>
      </p:sp>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p:txBody>
          <a:bodyPr/>
          <a:lstStyle/>
          <a:p>
            <a:pPr marL="0" indent="0">
              <a:buNone/>
            </a:pPr>
            <a:r>
              <a:rPr lang="en-GB" dirty="0"/>
              <a:t>Calculate the total resistance in the following circuit</a:t>
            </a:r>
          </a:p>
        </p:txBody>
      </p:sp>
      <p:pic>
        <p:nvPicPr>
          <p:cNvPr id="2050" name="Picture 2">
            <a:extLst>
              <a:ext uri="{FF2B5EF4-FFF2-40B4-BE49-F238E27FC236}">
                <a16:creationId xmlns:a16="http://schemas.microsoft.com/office/drawing/2014/main" id="{712EC412-7782-35B8-82B0-8CDCEE936E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2476500"/>
            <a:ext cx="5181600" cy="259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599507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p:txBody>
          <a:bodyPr/>
          <a:lstStyle/>
          <a:p>
            <a:r>
              <a:rPr lang="en-IN"/>
              <a:t>Lecture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26</a:t>
            </a:fld>
            <a:endParaRPr lang="en-US" dirty="0"/>
          </a:p>
        </p:txBody>
      </p:sp>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p:txBody>
          <a:bodyPr/>
          <a:lstStyle/>
          <a:p>
            <a:pPr marL="0" indent="0">
              <a:buNone/>
            </a:pPr>
            <a:r>
              <a:rPr lang="en-GB" dirty="0"/>
              <a:t>Calculate the total resistance in the following circuit</a:t>
            </a:r>
          </a:p>
        </p:txBody>
      </p:sp>
      <p:pic>
        <p:nvPicPr>
          <p:cNvPr id="1026" name="Picture 2">
            <a:extLst>
              <a:ext uri="{FF2B5EF4-FFF2-40B4-BE49-F238E27FC236}">
                <a16:creationId xmlns:a16="http://schemas.microsoft.com/office/drawing/2014/main" id="{A583AAA0-BBAD-DEE6-9CA7-E783E59971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4113" y="2625267"/>
            <a:ext cx="3286125" cy="1866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512062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dirty="0">
                <a:solidFill>
                  <a:srgbClr val="FFFFFF"/>
                </a:solidFill>
              </a:rPr>
            </a:br>
            <a:r>
              <a:rPr lang="en-US" sz="4000" kern="1200" dirty="0">
                <a:solidFill>
                  <a:srgbClr val="FFFFFF"/>
                </a:solidFill>
                <a:latin typeface="+mj-lt"/>
                <a:ea typeface="+mj-ea"/>
                <a:cs typeface="+mj-cs"/>
              </a:rPr>
              <a:t>Thank You</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pic>
        <p:nvPicPr>
          <p:cNvPr id="27" name="Graphic 26" descr="Smiling Face with No Fill">
            <a:extLst>
              <a:ext uri="{FF2B5EF4-FFF2-40B4-BE49-F238E27FC236}">
                <a16:creationId xmlns:a16="http://schemas.microsoft.com/office/drawing/2014/main" id="{3384C516-C4F0-0622-6119-DE19AF0FA9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83296" y="643466"/>
            <a:ext cx="5568739" cy="5568739"/>
          </a:xfrm>
          <a:prstGeom prst="rect">
            <a:avLst/>
          </a:prstGeom>
        </p:spPr>
      </p:pic>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spcAft>
                <a:spcPts val="600"/>
              </a:spcAft>
              <a:defRPr/>
            </a:pPr>
            <a:r>
              <a:rPr lang="en-US" sz="1200" kern="1200">
                <a:solidFill>
                  <a:schemeClr val="tx1">
                    <a:alpha val="80000"/>
                  </a:schemeClr>
                </a:solidFill>
                <a:latin typeface="+mn-lt"/>
                <a:ea typeface="+mn-ea"/>
                <a:cs typeface="+mn-cs"/>
              </a:rPr>
              <a:t>Lecture 4 / Electrical Engineering</a:t>
            </a: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27</a:t>
            </a:fld>
            <a:endParaRPr lang="en-GB"/>
          </a:p>
        </p:txBody>
      </p:sp>
    </p:spTree>
    <p:extLst>
      <p:ext uri="{BB962C8B-B14F-4D97-AF65-F5344CB8AC3E}">
        <p14:creationId xmlns:p14="http://schemas.microsoft.com/office/powerpoint/2010/main" val="160878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923</Words>
  <Application>Microsoft Office PowerPoint</Application>
  <PresentationFormat>Widescreen</PresentationFormat>
  <Paragraphs>184</Paragraphs>
  <Slides>27</Slides>
  <Notes>25</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27</vt:i4>
      </vt:variant>
    </vt:vector>
  </HeadingPairs>
  <TitlesOfParts>
    <vt:vector size="51" baseType="lpstr">
      <vt:lpstr>Arial</vt:lpstr>
      <vt:lpstr>Calibri</vt:lpstr>
      <vt:lpstr>Calibri Light</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Content</vt:lpstr>
      <vt:lpstr>Learning Outcome</vt:lpstr>
      <vt:lpstr>Series and parallel circuits</vt:lpstr>
      <vt:lpstr>Series circuits</vt:lpstr>
      <vt:lpstr>Series circuit</vt:lpstr>
      <vt:lpstr>Series circuit</vt:lpstr>
      <vt:lpstr>Series circuit</vt:lpstr>
      <vt:lpstr>Series circuit</vt:lpstr>
      <vt:lpstr>Parallel circuit</vt:lpstr>
      <vt:lpstr>Parallel circuits</vt:lpstr>
      <vt:lpstr>Parallel circuit</vt:lpstr>
      <vt:lpstr>Parallel circuit</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138</cp:revision>
  <dcterms:created xsi:type="dcterms:W3CDTF">2021-03-09T15:35:42Z</dcterms:created>
  <dcterms:modified xsi:type="dcterms:W3CDTF">2023-02-06T11:40:44Z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