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7" r:id="rId2"/>
    <p:sldId id="283" r:id="rId3"/>
    <p:sldId id="258" r:id="rId4"/>
    <p:sldId id="259" r:id="rId5"/>
    <p:sldId id="260" r:id="rId6"/>
    <p:sldId id="281" r:id="rId7"/>
    <p:sldId id="262" r:id="rId8"/>
    <p:sldId id="263" r:id="rId9"/>
    <p:sldId id="264" r:id="rId10"/>
    <p:sldId id="265" r:id="rId11"/>
    <p:sldId id="269" r:id="rId12"/>
    <p:sldId id="267" r:id="rId13"/>
    <p:sldId id="270" r:id="rId14"/>
    <p:sldId id="271" r:id="rId15"/>
    <p:sldId id="268" r:id="rId16"/>
    <p:sldId id="272" r:id="rId17"/>
    <p:sldId id="273" r:id="rId18"/>
    <p:sldId id="280" r:id="rId19"/>
    <p:sldId id="276" r:id="rId20"/>
    <p:sldId id="278" r:id="rId21"/>
    <p:sldId id="277" r:id="rId22"/>
    <p:sldId id="275" r:id="rId23"/>
    <p:sldId id="274" r:id="rId24"/>
    <p:sldId id="279"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7CAA6CF5-DA5A-44AE-8F74-6B6682B34F62}" type="datetimeFigureOut">
              <a:rPr lang="en-GB" smtClean="0"/>
              <a:t>24/02/2017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9B945B6-7920-43F7-86F2-9E0957ED397F}" type="slidenum">
              <a:rPr lang="en-GB" smtClean="0"/>
              <a:t>‹#›</a:t>
            </a:fld>
            <a:endParaRPr lang="en-GB"/>
          </a:p>
        </p:txBody>
      </p:sp>
    </p:spTree>
    <p:extLst>
      <p:ext uri="{BB962C8B-B14F-4D97-AF65-F5344CB8AC3E}">
        <p14:creationId xmlns:p14="http://schemas.microsoft.com/office/powerpoint/2010/main" val="6201616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2360764-1B9D-4F44-9270-B07DB3850783}" type="datetimeFigureOut">
              <a:rPr lang="en-GB" smtClean="0"/>
              <a:t>24/02/2017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BCC65B2-8070-44F7-A6B5-88B26C3C47B3}" type="slidenum">
              <a:rPr lang="en-GB" smtClean="0"/>
              <a:t>‹#›</a:t>
            </a:fld>
            <a:endParaRPr lang="en-GB"/>
          </a:p>
        </p:txBody>
      </p:sp>
    </p:spTree>
    <p:extLst>
      <p:ext uri="{BB962C8B-B14F-4D97-AF65-F5344CB8AC3E}">
        <p14:creationId xmlns:p14="http://schemas.microsoft.com/office/powerpoint/2010/main" val="463516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17</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3250792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1889230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DB5256-82CA-438C-AB16-4856650946E9}" type="datetimeFigureOut">
              <a:rPr lang="en-GB" smtClean="0"/>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881512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7DB5256-82CA-438C-AB16-4856650946E9}" type="datetimeFigureOut">
              <a:rPr lang="en-GB" smtClean="0"/>
              <a:t>24/02/2017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275945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7DB5256-82CA-438C-AB16-4856650946E9}" type="datetimeFigureOut">
              <a:rPr lang="en-GB" smtClean="0"/>
              <a:t>24/02/2017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215184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7DB5256-82CA-438C-AB16-4856650946E9}" type="datetimeFigureOut">
              <a:rPr lang="en-GB" smtClean="0"/>
              <a:t>24/02/2017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3558487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B5256-82CA-438C-AB16-4856650946E9}" type="datetimeFigureOut">
              <a:rPr lang="en-GB" smtClean="0"/>
              <a:t>24/02/2017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279458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t>24/02/2017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1378773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DB5256-82CA-438C-AB16-4856650946E9}" type="datetimeFigureOut">
              <a:rPr lang="en-GB" smtClean="0"/>
              <a:t>24/02/2017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67137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107735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DB5256-82CA-438C-AB16-4856650946E9}" type="datetimeFigureOut">
              <a:rPr lang="en-GB" smtClean="0"/>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8D6CE-A5B3-41AF-8A02-80E456C88FFE}" type="slidenum">
              <a:rPr lang="en-GB" smtClean="0"/>
              <a:t>‹#›</a:t>
            </a:fld>
            <a:endParaRPr lang="en-GB"/>
          </a:p>
        </p:txBody>
      </p:sp>
    </p:spTree>
    <p:extLst>
      <p:ext uri="{BB962C8B-B14F-4D97-AF65-F5344CB8AC3E}">
        <p14:creationId xmlns:p14="http://schemas.microsoft.com/office/powerpoint/2010/main" val="2368381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DB5256-82CA-438C-AB16-4856650946E9}" type="datetimeFigureOut">
              <a:rPr lang="en-GB" smtClean="0"/>
              <a:t>24/02/2017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C8D6CE-A5B3-41AF-8A02-80E456C88FFE}" type="slidenum">
              <a:rPr lang="en-GB" smtClean="0"/>
              <a:t>‹#›</a:t>
            </a:fld>
            <a:endParaRPr lang="en-GB"/>
          </a:p>
        </p:txBody>
      </p:sp>
    </p:spTree>
    <p:extLst>
      <p:ext uri="{BB962C8B-B14F-4D97-AF65-F5344CB8AC3E}">
        <p14:creationId xmlns:p14="http://schemas.microsoft.com/office/powerpoint/2010/main" val="1855121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www.loc.gov/item/98500967/" TargetMode="External"/><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hyperlink" Target="https://www.youtube.com/watch?v=1dgLEDdFddk"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www.loc.gov/item/00563608/" TargetMode="External"/><Relationship Id="rId5" Type="http://schemas.openxmlformats.org/officeDocument/2006/relationships/hyperlink" Target="https://www.loc.gov/item/00694127" TargetMode="External"/><Relationship Id="rId10" Type="http://schemas.openxmlformats.org/officeDocument/2006/relationships/image" Target="../media/image11.png"/><Relationship Id="rId4" Type="http://schemas.openxmlformats.org/officeDocument/2006/relationships/image" Target="../media/image8.pn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loc.gov/item/00694397/" TargetMode="Externa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hyperlink" Target="http://www.loc.gov/collections/spanish-american-war-in-motion-pictures/articles-and-essays/the-motion-picture-camera-goes-to-war/"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loc.gov/item/98501035/"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hyperlink" Target="http://www.loc.gov/item/98501105/" TargetMode="External"/><Relationship Id="rId4" Type="http://schemas.openxmlformats.org/officeDocument/2006/relationships/hyperlink" Target="http://www.loc.gov/item/98500909/"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loc.gov/item/98501192/"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hyperlink" Target="http://www.loc.gov/item/98501201/" TargetMode="External"/><Relationship Id="rId4" Type="http://schemas.openxmlformats.org/officeDocument/2006/relationships/hyperlink" Target="http://www.loc.gov/item/98501198/"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7078376"/>
          </a:xfrm>
          <a:prstGeom prst="rect">
            <a:avLst/>
          </a:prstGeom>
          <a:noFill/>
        </p:spPr>
        <p:txBody>
          <a:bodyPr wrap="square" lIns="540000" tIns="360000" rIns="540000" bIns="360000" rtlCol="0">
            <a:spAutoFit/>
          </a:bodyPr>
          <a:lstStyle/>
          <a:p>
            <a:pPr algn="just"/>
            <a:r>
              <a:rPr lang="en-GB" sz="1650" b="1" u="sng" dirty="0" smtClean="0"/>
              <a:t>AHHI5017  Week </a:t>
            </a:r>
            <a:r>
              <a:rPr lang="en-GB" sz="1650" b="1" u="sng" dirty="0"/>
              <a:t>4</a:t>
            </a:r>
            <a:r>
              <a:rPr lang="en-GB" sz="1650" b="1" u="sng" dirty="0" smtClean="0"/>
              <a:t>: </a:t>
            </a:r>
            <a:r>
              <a:rPr lang="en-GB" sz="1650" b="1" u="sng" dirty="0"/>
              <a:t>The </a:t>
            </a:r>
            <a:r>
              <a:rPr lang="en-GB" sz="1650" b="1" u="sng" dirty="0" smtClean="0"/>
              <a:t>Spanish-American War</a:t>
            </a:r>
          </a:p>
          <a:p>
            <a:pPr algn="just"/>
            <a:r>
              <a:rPr lang="en-GB" sz="1650" b="1" u="sng" dirty="0" smtClean="0"/>
              <a:t>Friday lecture</a:t>
            </a:r>
          </a:p>
          <a:p>
            <a:pPr marL="285750" indent="-285750" algn="just">
              <a:buFont typeface="Arial" pitchFamily="34" charset="0"/>
              <a:buChar char="•"/>
            </a:pPr>
            <a:endParaRPr lang="en-GB" sz="1650" dirty="0" smtClean="0"/>
          </a:p>
          <a:p>
            <a:pPr marL="285750" indent="-285750" algn="just">
              <a:buFont typeface="Arial" pitchFamily="34" charset="0"/>
              <a:buChar char="•"/>
            </a:pPr>
            <a:r>
              <a:rPr lang="en-GB" sz="1650" dirty="0" smtClean="0"/>
              <a:t>Class discussion: </a:t>
            </a:r>
            <a:r>
              <a:rPr lang="en-GB" sz="1650" dirty="0"/>
              <a:t> </a:t>
            </a:r>
            <a:r>
              <a:rPr lang="en-GB" sz="1650" dirty="0" smtClean="0"/>
              <a:t>Spanish-American War turn-of-century mass culture</a:t>
            </a:r>
          </a:p>
          <a:p>
            <a:pPr marL="285750" indent="-285750" algn="just">
              <a:buFont typeface="Arial" pitchFamily="34" charset="0"/>
              <a:buChar char="•"/>
            </a:pPr>
            <a:r>
              <a:rPr lang="en-GB" sz="1650" dirty="0" smtClean="0"/>
              <a:t>Group discussion: Buffalo Bill’s Wild West; battle re-enactments on stage and screen</a:t>
            </a:r>
          </a:p>
          <a:p>
            <a:pPr marL="285750" indent="-285750" algn="just">
              <a:buFont typeface="Arial" pitchFamily="34" charset="0"/>
              <a:buChar char="•"/>
            </a:pPr>
            <a:r>
              <a:rPr lang="en-GB" sz="1650" dirty="0" smtClean="0"/>
              <a:t>Group discussion: the cinema of the Spanish-American War</a:t>
            </a:r>
          </a:p>
          <a:p>
            <a:pPr marL="285750" indent="-285750" algn="just">
              <a:buFont typeface="Arial" pitchFamily="34" charset="0"/>
              <a:buChar char="•"/>
            </a:pPr>
            <a:r>
              <a:rPr lang="en-GB" sz="1650" dirty="0" smtClean="0"/>
              <a:t>Group discussion: spectatorship and the World’s Fair phenomenon</a:t>
            </a:r>
          </a:p>
          <a:p>
            <a:pPr marL="285750" indent="-285750" algn="just">
              <a:buFont typeface="Arial" pitchFamily="34" charset="0"/>
              <a:buChar char="•"/>
            </a:pPr>
            <a:r>
              <a:rPr lang="en-GB" sz="1650" dirty="0" smtClean="0"/>
              <a:t>Group discussion: the Philippine Exposition at St Louis, 1904 </a:t>
            </a:r>
            <a:endParaRPr lang="en-GB" sz="1650" dirty="0"/>
          </a:p>
          <a:p>
            <a:pPr marL="285750" indent="-285750" algn="just">
              <a:buFont typeface="Arial" pitchFamily="34" charset="0"/>
              <a:buChar char="•"/>
            </a:pPr>
            <a:endParaRPr lang="en-GB" sz="1650" dirty="0" smtClean="0"/>
          </a:p>
          <a:p>
            <a:pPr algn="just"/>
            <a:r>
              <a:rPr lang="en-GB" sz="1650" dirty="0" smtClean="0"/>
              <a:t>This week consolidates themes already explored on the module. It continues previous discussions of American history by exploring the United States’ 1898 war with Spain; likewise, where Week 3 focused on the advent of photography, students are introduced to how another key technological innovation – the cinema – shaped perceptions of the conflict. We also consider the role of popular culture and international expositions in disseminating knowledge about the war and USA’s newly-acquired colonial possessions – the Philippines in particular.</a:t>
            </a:r>
          </a:p>
          <a:p>
            <a:pPr algn="just"/>
            <a:r>
              <a:rPr lang="en-GB" sz="1650" dirty="0" smtClean="0"/>
              <a:t>	The </a:t>
            </a:r>
            <a:r>
              <a:rPr lang="en-GB" sz="1600" dirty="0" smtClean="0"/>
              <a:t>lecture gravitates around the intertwined themes of spectatorship and the Spanish-American War. Our conversations will contemplate ways that the nascent mass culture of the </a:t>
            </a:r>
            <a:r>
              <a:rPr lang="en-GB" sz="1600" i="1" dirty="0" smtClean="0"/>
              <a:t>fin-de-siècle</a:t>
            </a:r>
            <a:r>
              <a:rPr lang="en-GB" sz="1600" dirty="0" smtClean="0"/>
              <a:t> facilitated new ways of (re-)staging international conflicts and their consequences before audiences of hitherto unprecedented size. First, we will discuss the appeal of Buffalo Bill’s Wild West, and its battle re-enactments. This leads into examination of similarities and differences between representations of war accessible to spectators at a Wild West exhibition and the cinema respectively.  Our attention then shifts to the World’s Fair phenomenon of the late 19</a:t>
            </a:r>
            <a:r>
              <a:rPr lang="en-GB" sz="1600" baseline="30000" dirty="0" smtClean="0"/>
              <a:t>th</a:t>
            </a:r>
            <a:r>
              <a:rPr lang="en-GB" sz="1600" dirty="0" smtClean="0"/>
              <a:t>/early 20</a:t>
            </a:r>
            <a:r>
              <a:rPr lang="en-GB" sz="1600" baseline="30000" dirty="0" smtClean="0"/>
              <a:t>th</a:t>
            </a:r>
            <a:r>
              <a:rPr lang="en-GB" sz="1600" dirty="0" smtClean="0"/>
              <a:t> century, again in comparison with motion pictures. Here, we will also examine the ideologies and politics which informed how the Philippine archipelago and indigenous Filipinos were represented at the Louisiana Purchase Exposition, St Louis, Missouri.</a:t>
            </a:r>
            <a:endParaRPr lang="en-GB" sz="1650" dirty="0"/>
          </a:p>
        </p:txBody>
      </p:sp>
    </p:spTree>
    <p:extLst>
      <p:ext uri="{BB962C8B-B14F-4D97-AF65-F5344CB8AC3E}">
        <p14:creationId xmlns:p14="http://schemas.microsoft.com/office/powerpoint/2010/main" val="366017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5682234"/>
          </a:xfrm>
          <a:prstGeom prst="rect">
            <a:avLst/>
          </a:prstGeom>
          <a:noFill/>
        </p:spPr>
        <p:txBody>
          <a:bodyPr wrap="square" lIns="540000" tIns="360000" rIns="540000" bIns="360000" rtlCol="0">
            <a:spAutoFit/>
          </a:bodyPr>
          <a:lstStyle/>
          <a:p>
            <a:pPr algn="just"/>
            <a:r>
              <a:rPr lang="en-GB" dirty="0" smtClean="0"/>
              <a:t>Assessment task #1</a:t>
            </a:r>
          </a:p>
          <a:p>
            <a:pPr algn="just"/>
            <a:r>
              <a:rPr lang="en-GB" dirty="0" smtClean="0"/>
              <a:t>Coursework essay</a:t>
            </a:r>
          </a:p>
          <a:p>
            <a:pPr algn="just"/>
            <a:endParaRPr lang="en-GB" dirty="0" smtClean="0"/>
          </a:p>
          <a:p>
            <a:pPr algn="just"/>
            <a:r>
              <a:rPr lang="en-GB" dirty="0" smtClean="0"/>
              <a:t>Summary</a:t>
            </a:r>
            <a:r>
              <a:rPr lang="en-GB" dirty="0"/>
              <a:t>: Write a 2500-word essay on an aspect of the module’s syllabus (50% </a:t>
            </a:r>
            <a:r>
              <a:rPr lang="en-GB" dirty="0" smtClean="0"/>
              <a:t>of overall grade).</a:t>
            </a:r>
          </a:p>
          <a:p>
            <a:pPr algn="just"/>
            <a:endParaRPr lang="en-GB" dirty="0" smtClean="0"/>
          </a:p>
          <a:p>
            <a:pPr algn="just"/>
            <a:r>
              <a:rPr lang="en-GB" b="1" dirty="0" smtClean="0"/>
              <a:t>Deadline</a:t>
            </a:r>
            <a:r>
              <a:rPr lang="en-GB" b="1" dirty="0"/>
              <a:t>: </a:t>
            </a:r>
            <a:r>
              <a:rPr lang="en-GB" b="1" dirty="0" smtClean="0"/>
              <a:t>March 28, 11.59pM</a:t>
            </a:r>
          </a:p>
          <a:p>
            <a:pPr algn="just"/>
            <a:endParaRPr lang="en-GB" dirty="0" smtClean="0"/>
          </a:p>
          <a:p>
            <a:pPr algn="just"/>
            <a:r>
              <a:rPr lang="en-GB" dirty="0" smtClean="0"/>
              <a:t>e.g. </a:t>
            </a:r>
          </a:p>
          <a:p>
            <a:pPr algn="just"/>
            <a:endParaRPr lang="en-GB" b="1" dirty="0"/>
          </a:p>
          <a:p>
            <a:pPr marL="288000" indent="-457200" algn="just"/>
            <a:r>
              <a:rPr lang="en-GB" b="1" dirty="0" smtClean="0"/>
              <a:t>3. What </a:t>
            </a:r>
            <a:r>
              <a:rPr lang="en-GB" b="1" dirty="0"/>
              <a:t>was innovative about the ways the American Civil War was represented in media and culture, and how did this impact upon prior understandings of war and conflict? Refer to specific examples when </a:t>
            </a:r>
            <a:r>
              <a:rPr lang="en-GB" b="1" dirty="0" smtClean="0"/>
              <a:t>answering.</a:t>
            </a:r>
          </a:p>
          <a:p>
            <a:pPr marL="288000" indent="-457200" algn="just"/>
            <a:endParaRPr lang="en-GB" b="1" dirty="0" smtClean="0"/>
          </a:p>
          <a:p>
            <a:pPr marL="288000" indent="-457200" algn="just"/>
            <a:r>
              <a:rPr lang="en-GB" b="1" dirty="0" smtClean="0"/>
              <a:t>4. What </a:t>
            </a:r>
            <a:r>
              <a:rPr lang="en-GB" b="1" dirty="0"/>
              <a:t>was innovative about the ways the Spanish-American War was represented in media and culture, and how did this impact upon prior understandings of war and conflict? Refer to specific examples when answering.</a:t>
            </a:r>
          </a:p>
          <a:p>
            <a:endParaRPr lang="en-GB" sz="1600" dirty="0"/>
          </a:p>
        </p:txBody>
      </p:sp>
    </p:spTree>
    <p:extLst>
      <p:ext uri="{BB962C8B-B14F-4D97-AF65-F5344CB8AC3E}">
        <p14:creationId xmlns:p14="http://schemas.microsoft.com/office/powerpoint/2010/main" val="36829694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525130"/>
          </a:xfrm>
          <a:prstGeom prst="rect">
            <a:avLst/>
          </a:prstGeom>
          <a:noFill/>
        </p:spPr>
        <p:txBody>
          <a:bodyPr wrap="square" lIns="360000" tIns="360000" rIns="360000" bIns="360000" rtlCol="0">
            <a:spAutoFit/>
          </a:bodyPr>
          <a:lstStyle/>
          <a:p>
            <a:pPr algn="r"/>
            <a:r>
              <a:rPr lang="en-GB" b="1" dirty="0" smtClean="0">
                <a:effectLst>
                  <a:outerShdw blurRad="38100" dist="38100" dir="2700000" algn="tl">
                    <a:srgbClr val="000000">
                      <a:alpha val="43137"/>
                    </a:srgbClr>
                  </a:outerShdw>
                </a:effectLst>
              </a:rPr>
              <a:t>Spanish-American War and Mass Media/Culture</a:t>
            </a:r>
          </a:p>
          <a:p>
            <a:pPr algn="just"/>
            <a:endParaRPr lang="en-GB" b="1" dirty="0">
              <a:effectLst>
                <a:outerShdw blurRad="38100" dist="38100" dir="2700000" algn="tl">
                  <a:srgbClr val="000000">
                    <a:alpha val="43137"/>
                  </a:srgbClr>
                </a:outerShdw>
              </a:effectLst>
            </a:endParaRPr>
          </a:p>
          <a:p>
            <a:pPr algn="just"/>
            <a:endParaRPr lang="en-GB" sz="165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576"/>
            <a:ext cx="3785386" cy="51330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94647" y="3610525"/>
            <a:ext cx="4349353" cy="3237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8224" y="763895"/>
            <a:ext cx="2555776" cy="27343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7784" y="4107356"/>
            <a:ext cx="2132436" cy="2767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66" y="4093368"/>
            <a:ext cx="2432844" cy="27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4430038" y="1629340"/>
            <a:ext cx="2158186" cy="1569660"/>
          </a:xfrm>
          <a:prstGeom prst="rect">
            <a:avLst/>
          </a:prstGeom>
        </p:spPr>
        <p:txBody>
          <a:bodyPr wrap="square">
            <a:spAutoFit/>
          </a:bodyPr>
          <a:lstStyle/>
          <a:p>
            <a:r>
              <a:rPr lang="en-GB" sz="1600" dirty="0" smtClean="0"/>
              <a:t>‘War Correspondents,’ Edison company (1898): </a:t>
            </a:r>
            <a:r>
              <a:rPr lang="en-GB" sz="1600" dirty="0" smtClean="0">
                <a:hlinkClick r:id="rId8"/>
              </a:rPr>
              <a:t>https://www.loc.gov/item/98500967/</a:t>
            </a:r>
            <a:endParaRPr lang="en-GB" sz="1600" dirty="0" smtClean="0"/>
          </a:p>
          <a:p>
            <a:endParaRPr lang="en-GB" sz="1600" dirty="0" smtClean="0"/>
          </a:p>
        </p:txBody>
      </p:sp>
      <p:pic>
        <p:nvPicPr>
          <p:cNvPr id="1031"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16224" y="762565"/>
            <a:ext cx="45720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93766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525130"/>
          </a:xfrm>
          <a:prstGeom prst="rect">
            <a:avLst/>
          </a:prstGeom>
          <a:noFill/>
        </p:spPr>
        <p:txBody>
          <a:bodyPr wrap="square" lIns="360000" tIns="360000" rIns="360000" bIns="360000" rtlCol="0">
            <a:spAutoFit/>
          </a:bodyPr>
          <a:lstStyle/>
          <a:p>
            <a:pPr algn="r"/>
            <a:r>
              <a:rPr lang="en-GB" b="1" dirty="0" smtClean="0">
                <a:effectLst>
                  <a:outerShdw blurRad="38100" dist="38100" dir="2700000" algn="tl">
                    <a:srgbClr val="000000">
                      <a:alpha val="43137"/>
                    </a:srgbClr>
                  </a:outerShdw>
                </a:effectLst>
              </a:rPr>
              <a:t>Turn-of-20</a:t>
            </a:r>
            <a:r>
              <a:rPr lang="en-GB" b="1" baseline="30000" dirty="0" smtClean="0">
                <a:effectLst>
                  <a:outerShdw blurRad="38100" dist="38100" dir="2700000" algn="tl">
                    <a:srgbClr val="000000">
                      <a:alpha val="43137"/>
                    </a:srgbClr>
                  </a:outerShdw>
                </a:effectLst>
              </a:rPr>
              <a:t>th</a:t>
            </a:r>
            <a:r>
              <a:rPr lang="en-GB" b="1" dirty="0" smtClean="0">
                <a:effectLst>
                  <a:outerShdw blurRad="38100" dist="38100" dir="2700000" algn="tl">
                    <a:srgbClr val="000000">
                      <a:alpha val="43137"/>
                    </a:srgbClr>
                  </a:outerShdw>
                </a:effectLst>
              </a:rPr>
              <a:t>-Century Mass Media/Culture</a:t>
            </a:r>
          </a:p>
          <a:p>
            <a:pPr algn="just"/>
            <a:endParaRPr lang="en-GB" b="1" dirty="0">
              <a:effectLst>
                <a:outerShdw blurRad="38100" dist="38100" dir="2700000" algn="tl">
                  <a:srgbClr val="000000">
                    <a:alpha val="43137"/>
                  </a:srgbClr>
                </a:outerShdw>
              </a:effectLst>
            </a:endParaRPr>
          </a:p>
          <a:p>
            <a:pPr algn="just"/>
            <a:endParaRPr lang="en-GB" sz="1650"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245" y="762564"/>
            <a:ext cx="3597755" cy="264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1" y="0"/>
            <a:ext cx="4139952" cy="2656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7670" y="4653641"/>
            <a:ext cx="9224258" cy="2204359"/>
          </a:xfrm>
          <a:prstGeom prst="rect">
            <a:avLst/>
          </a:prstGeom>
        </p:spPr>
        <p:txBody>
          <a:bodyPr wrap="square" lIns="360000" tIns="360000" rIns="360000" bIns="360000">
            <a:spAutoFit/>
          </a:bodyPr>
          <a:lstStyle/>
          <a:p>
            <a:pPr marL="285750" indent="-285750">
              <a:buFont typeface="Arial" panose="020B0604020202020204" pitchFamily="34" charset="0"/>
              <a:buChar char="•"/>
            </a:pPr>
            <a:r>
              <a:rPr lang="en-GB" sz="1600" dirty="0" smtClean="0">
                <a:solidFill>
                  <a:prstClr val="black"/>
                </a:solidFill>
              </a:rPr>
              <a:t>Cinema’s symbiosis with other mass media,  mass entertainment: e.g. Thomas </a:t>
            </a:r>
            <a:r>
              <a:rPr lang="en-GB" sz="1600" dirty="0">
                <a:solidFill>
                  <a:prstClr val="black"/>
                </a:solidFill>
              </a:rPr>
              <a:t>Edison’s </a:t>
            </a:r>
            <a:r>
              <a:rPr lang="en-GB" sz="1600" dirty="0" smtClean="0">
                <a:solidFill>
                  <a:prstClr val="black"/>
                </a:solidFill>
              </a:rPr>
              <a:t>‘</a:t>
            </a:r>
            <a:r>
              <a:rPr lang="en-GB" sz="1600" dirty="0">
                <a:solidFill>
                  <a:prstClr val="black"/>
                </a:solidFill>
              </a:rPr>
              <a:t>Leonard-Cushing fight’ (</a:t>
            </a:r>
            <a:r>
              <a:rPr lang="en-GB" sz="1600" dirty="0">
                <a:solidFill>
                  <a:prstClr val="black"/>
                </a:solidFill>
                <a:hlinkClick r:id="rId5"/>
              </a:rPr>
              <a:t>https://www.loc.gov/item/00694127</a:t>
            </a:r>
            <a:r>
              <a:rPr lang="en-GB" sz="1600" dirty="0" smtClean="0">
                <a:solidFill>
                  <a:prstClr val="black"/>
                </a:solidFill>
              </a:rPr>
              <a:t>); American </a:t>
            </a:r>
            <a:r>
              <a:rPr lang="en-GB" sz="1600" dirty="0" err="1">
                <a:solidFill>
                  <a:prstClr val="black"/>
                </a:solidFill>
              </a:rPr>
              <a:t>Mutoscope</a:t>
            </a:r>
            <a:r>
              <a:rPr lang="en-GB" sz="1600" dirty="0">
                <a:solidFill>
                  <a:prstClr val="black"/>
                </a:solidFill>
              </a:rPr>
              <a:t> </a:t>
            </a:r>
            <a:r>
              <a:rPr lang="en-GB" sz="1600" dirty="0" smtClean="0">
                <a:solidFill>
                  <a:prstClr val="black"/>
                </a:solidFill>
              </a:rPr>
              <a:t> &amp; </a:t>
            </a:r>
            <a:r>
              <a:rPr lang="en-GB" sz="1600" dirty="0" err="1" smtClean="0">
                <a:solidFill>
                  <a:prstClr val="black"/>
                </a:solidFill>
              </a:rPr>
              <a:t>Biograph</a:t>
            </a:r>
            <a:r>
              <a:rPr lang="en-GB" sz="1600" dirty="0" smtClean="0">
                <a:solidFill>
                  <a:prstClr val="black"/>
                </a:solidFill>
              </a:rPr>
              <a:t>, ‘Shooting </a:t>
            </a:r>
            <a:r>
              <a:rPr lang="en-GB" sz="1600" dirty="0">
                <a:solidFill>
                  <a:prstClr val="black"/>
                </a:solidFill>
              </a:rPr>
              <a:t>the Chutes’ (</a:t>
            </a:r>
            <a:r>
              <a:rPr lang="en-GB" sz="1600" dirty="0">
                <a:solidFill>
                  <a:prstClr val="black"/>
                </a:solidFill>
                <a:hlinkClick r:id="rId6"/>
              </a:rPr>
              <a:t>https://www.loc.gov/item/00563608</a:t>
            </a:r>
            <a:r>
              <a:rPr lang="en-GB" sz="1600" dirty="0" smtClean="0">
                <a:solidFill>
                  <a:prstClr val="black"/>
                </a:solidFill>
                <a:hlinkClick r:id="rId6"/>
              </a:rPr>
              <a:t>/</a:t>
            </a:r>
            <a:r>
              <a:rPr lang="en-GB" sz="1600" dirty="0" smtClean="0">
                <a:solidFill>
                  <a:prstClr val="black"/>
                </a:solidFill>
              </a:rPr>
              <a:t>)</a:t>
            </a:r>
          </a:p>
          <a:p>
            <a:pPr marL="285750" indent="-285750">
              <a:buFont typeface="Arial" panose="020B0604020202020204" pitchFamily="34" charset="0"/>
              <a:buChar char="•"/>
            </a:pPr>
            <a:r>
              <a:rPr lang="en-GB" sz="1600" dirty="0" smtClean="0">
                <a:solidFill>
                  <a:prstClr val="black"/>
                </a:solidFill>
              </a:rPr>
              <a:t>Cinema a modern technological innovation, and a medium for representing and dramatizing  technological modernity itself: e.g. Lumière Brothers, ‘</a:t>
            </a:r>
            <a:r>
              <a:rPr lang="en-GB" sz="1600" dirty="0">
                <a:solidFill>
                  <a:prstClr val="black"/>
                </a:solidFill>
              </a:rPr>
              <a:t>Arrival of a Train at La </a:t>
            </a:r>
            <a:r>
              <a:rPr lang="en-GB" sz="1600" dirty="0" err="1">
                <a:solidFill>
                  <a:prstClr val="black"/>
                </a:solidFill>
              </a:rPr>
              <a:t>Ciotat</a:t>
            </a:r>
            <a:r>
              <a:rPr lang="en-GB" sz="1600" dirty="0">
                <a:solidFill>
                  <a:prstClr val="black"/>
                </a:solidFill>
              </a:rPr>
              <a:t>’ (</a:t>
            </a:r>
            <a:r>
              <a:rPr lang="en-GB" sz="1600" dirty="0">
                <a:solidFill>
                  <a:prstClr val="black"/>
                </a:solidFill>
                <a:hlinkClick r:id="rId7"/>
              </a:rPr>
              <a:t>https://www.youtube.com/watch?v=1dgLEDdFddk</a:t>
            </a:r>
            <a:r>
              <a:rPr lang="en-GB" sz="1600" dirty="0">
                <a:solidFill>
                  <a:prstClr val="black"/>
                </a:solidFill>
              </a:rPr>
              <a:t>) </a:t>
            </a:r>
          </a:p>
        </p:txBody>
      </p:sp>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11221" y="3375322"/>
            <a:ext cx="5501141" cy="1430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8016" y="2340413"/>
            <a:ext cx="1803549"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21565" y="2341870"/>
            <a:ext cx="1889656"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06379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9144000" cy="8436834"/>
          </a:xfrm>
          <a:prstGeom prst="rect">
            <a:avLst/>
          </a:prstGeom>
          <a:noFill/>
        </p:spPr>
        <p:txBody>
          <a:bodyPr wrap="square" lIns="540000" tIns="360000" rIns="540000" bIns="360000" rtlCol="0">
            <a:spAutoFit/>
          </a:bodyPr>
          <a:lstStyle/>
          <a:p>
            <a:pPr lvl="0" algn="just"/>
            <a:r>
              <a:rPr lang="en-GB" sz="1500" dirty="0"/>
              <a:t>Kristen </a:t>
            </a:r>
            <a:r>
              <a:rPr lang="en-GB" sz="1500" dirty="0" err="1"/>
              <a:t>Whissel</a:t>
            </a:r>
            <a:r>
              <a:rPr lang="en-GB" sz="1500" dirty="0"/>
              <a:t>, ‘Placing the Spectator on the Scene of History: The Battle Re-enactment at the Turn of the Century, from Buffalo Bill’s Wild West to the Early Cinema,’ </a:t>
            </a:r>
            <a:r>
              <a:rPr lang="en-GB" sz="1500" i="1" dirty="0"/>
              <a:t>Historical Journal of Film, Radio and Television</a:t>
            </a:r>
            <a:r>
              <a:rPr lang="en-GB" sz="1500" dirty="0"/>
              <a:t> (Vol. 22, No. 3, 2002), pp.225–243.</a:t>
            </a:r>
          </a:p>
          <a:p>
            <a:pPr lvl="0" algn="just"/>
            <a:endParaRPr lang="en-GB" sz="1500" dirty="0"/>
          </a:p>
          <a:p>
            <a:pPr marL="342900" lvl="0" indent="-342900" algn="just">
              <a:spcAft>
                <a:spcPts val="0"/>
              </a:spcAft>
              <a:buFont typeface="Symbol"/>
              <a:buChar char=""/>
            </a:pPr>
            <a:r>
              <a:rPr lang="en-GB" sz="1500" b="1" dirty="0">
                <a:ea typeface="Calibri"/>
                <a:cs typeface="Times New Roman"/>
              </a:rPr>
              <a:t>Who was William ‘Buffalo Bill’ Cody and what made his Wild West so popular?</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was the appeal of the Buffalo Bill persona?</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were notable and attractive features of his Wild West?</a:t>
            </a:r>
            <a:endParaRPr lang="en-GB" sz="1500" dirty="0">
              <a:latin typeface="Times New Roman"/>
              <a:ea typeface="Calibri"/>
              <a:cs typeface="Times New Roman"/>
            </a:endParaRPr>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3846" y="2007846"/>
            <a:ext cx="6156307" cy="3346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4" y="3247628"/>
            <a:ext cx="2404507" cy="3610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3577" y="3661964"/>
            <a:ext cx="2468938" cy="3196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286000" y="3105835"/>
            <a:ext cx="4572000" cy="369332"/>
          </a:xfrm>
          <a:prstGeom prst="rect">
            <a:avLst/>
          </a:prstGeom>
        </p:spPr>
        <p:txBody>
          <a:bodyPr>
            <a:spAutoFit/>
          </a:bodyPr>
          <a:lstStyle/>
          <a:p>
            <a:endParaRPr lang="en-GB" dirty="0"/>
          </a:p>
        </p:txBody>
      </p:sp>
      <p:sp>
        <p:nvSpPr>
          <p:cNvPr id="7" name="Rectangle 6"/>
          <p:cNvSpPr/>
          <p:nvPr/>
        </p:nvSpPr>
        <p:spPr>
          <a:xfrm>
            <a:off x="2627784" y="5517232"/>
            <a:ext cx="3154697" cy="1077218"/>
          </a:xfrm>
          <a:prstGeom prst="rect">
            <a:avLst/>
          </a:prstGeom>
        </p:spPr>
        <p:txBody>
          <a:bodyPr wrap="square">
            <a:spAutoFit/>
          </a:bodyPr>
          <a:lstStyle/>
          <a:p>
            <a:r>
              <a:rPr lang="en-GB" sz="1600" dirty="0" smtClean="0"/>
              <a:t>Footage of Buffalo Bill’s Wild West:</a:t>
            </a:r>
          </a:p>
          <a:p>
            <a:r>
              <a:rPr lang="en-GB" sz="1600" dirty="0">
                <a:hlinkClick r:id="rId6"/>
              </a:rPr>
              <a:t>https://www.loc.gov/item/00694397</a:t>
            </a:r>
            <a:r>
              <a:rPr lang="en-GB" sz="1600" dirty="0" smtClean="0">
                <a:hlinkClick r:id="rId6"/>
              </a:rPr>
              <a:t>/</a:t>
            </a:r>
            <a:endParaRPr lang="en-GB" sz="1600" dirty="0" smtClean="0"/>
          </a:p>
          <a:p>
            <a:endParaRPr lang="en-GB" sz="1600" dirty="0" smtClean="0"/>
          </a:p>
        </p:txBody>
      </p:sp>
    </p:spTree>
    <p:extLst>
      <p:ext uri="{BB962C8B-B14F-4D97-AF65-F5344CB8AC3E}">
        <p14:creationId xmlns:p14="http://schemas.microsoft.com/office/powerpoint/2010/main" val="4852758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6516216" cy="2065859"/>
          </a:xfrm>
          <a:prstGeom prst="rect">
            <a:avLst/>
          </a:prstGeom>
          <a:noFill/>
        </p:spPr>
        <p:txBody>
          <a:bodyPr wrap="square" lIns="540000" tIns="360000" rIns="540000" bIns="360000" rtlCol="0">
            <a:spAutoFit/>
          </a:bodyPr>
          <a:lstStyle/>
          <a:p>
            <a:pPr marL="800100" lvl="1" indent="-342900" algn="just">
              <a:buFont typeface="Calibri"/>
              <a:buChar char="-"/>
            </a:pPr>
            <a:endParaRPr lang="en-GB" sz="1500" dirty="0">
              <a:latin typeface="Times New Roman"/>
              <a:ea typeface="Calibri"/>
              <a:cs typeface="Times New Roman"/>
            </a:endParaRPr>
          </a:p>
          <a:p>
            <a:pPr marL="342900" lvl="0" indent="-342900" algn="just">
              <a:spcAft>
                <a:spcPts val="0"/>
              </a:spcAft>
              <a:buFont typeface="Symbol"/>
              <a:buChar char=""/>
            </a:pPr>
            <a:endParaRPr lang="en-GB" sz="1500" b="1" dirty="0" smtClean="0">
              <a:ea typeface="Calibri"/>
              <a:cs typeface="Times New Roman"/>
            </a:endParaRPr>
          </a:p>
          <a:p>
            <a:pPr marL="342900" lvl="0" indent="-342900" algn="just">
              <a:spcAft>
                <a:spcPts val="0"/>
              </a:spcAft>
              <a:buFont typeface="Symbol"/>
              <a:buChar char=""/>
            </a:pPr>
            <a:endParaRPr lang="en-GB" sz="1500" b="1" dirty="0" smtClean="0">
              <a:ea typeface="Calibri"/>
              <a:cs typeface="Times New Roman"/>
            </a:endParaRPr>
          </a:p>
          <a:p>
            <a:pPr marL="342900" lvl="0" indent="-342900" algn="just">
              <a:spcAft>
                <a:spcPts val="0"/>
              </a:spcAft>
              <a:buFont typeface="Symbol"/>
              <a:buChar char=""/>
            </a:pPr>
            <a:endParaRPr lang="en-GB" sz="1400" b="1" dirty="0" smtClean="0">
              <a:ea typeface="Calibri"/>
              <a:cs typeface="Times New Roman"/>
            </a:endParaRPr>
          </a:p>
          <a:p>
            <a:pPr marL="342900" lvl="0" indent="-342900" algn="just">
              <a:spcAft>
                <a:spcPts val="0"/>
              </a:spcAft>
              <a:buFont typeface="Symbol"/>
              <a:buChar char=""/>
            </a:pPr>
            <a:endParaRPr lang="en-GB" sz="1400" b="1" dirty="0">
              <a:ea typeface="Calibri"/>
              <a:cs typeface="Times New Roman"/>
            </a:endParaRPr>
          </a:p>
          <a:p>
            <a:pPr marL="342900" lvl="0" indent="-342900" algn="just">
              <a:spcAft>
                <a:spcPts val="0"/>
              </a:spcAft>
              <a:buFont typeface="Symbol"/>
              <a:buChar char=""/>
            </a:pPr>
            <a:endParaRPr lang="en-GB" sz="1400" b="1" dirty="0" smtClean="0">
              <a:ea typeface="Calibri"/>
              <a:cs typeface="Times New Roman"/>
            </a:endParaRPr>
          </a:p>
        </p:txBody>
      </p:sp>
      <p:sp>
        <p:nvSpPr>
          <p:cNvPr id="4" name="TextBox 3"/>
          <p:cNvSpPr txBox="1"/>
          <p:nvPr/>
        </p:nvSpPr>
        <p:spPr>
          <a:xfrm>
            <a:off x="4374698" y="5254"/>
            <a:ext cx="4769302" cy="7190339"/>
          </a:xfrm>
          <a:prstGeom prst="rect">
            <a:avLst/>
          </a:prstGeom>
          <a:noFill/>
        </p:spPr>
        <p:txBody>
          <a:bodyPr wrap="square" lIns="360000" tIns="360000" rIns="360000" bIns="360000" rtlCol="0">
            <a:spAutoFit/>
          </a:bodyPr>
          <a:lstStyle/>
          <a:p>
            <a:pPr marL="342900" indent="-342900" algn="just">
              <a:buFont typeface="Symbol"/>
              <a:buChar char=""/>
            </a:pPr>
            <a:r>
              <a:rPr lang="en-GB" sz="1500" b="1" dirty="0" smtClean="0">
                <a:ea typeface="Calibri"/>
                <a:cs typeface="Times New Roman"/>
              </a:rPr>
              <a:t>How </a:t>
            </a:r>
            <a:r>
              <a:rPr lang="en-GB" sz="1500" b="1" dirty="0">
                <a:ea typeface="Calibri"/>
                <a:cs typeface="Times New Roman"/>
              </a:rPr>
              <a:t>were the Spanish-American War and other conflicts represented in Buffalo Bill’s Wild West?</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Besides the Spanish-American War, what other conflicts did the Wild West enterprise focus on?</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Is there anything significant about the particular conflicts which were selected?</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sociocultural ‘messages’ or presumptions were conveyed by the Wild West performances?</a:t>
            </a:r>
            <a:endParaRPr lang="en-GB" sz="1500" dirty="0">
              <a:latin typeface="Times New Roman"/>
              <a:ea typeface="Calibri"/>
              <a:cs typeface="Times New Roman"/>
            </a:endParaRPr>
          </a:p>
          <a:p>
            <a:pPr marL="2171700" lvl="4" indent="-342900" algn="just">
              <a:buFont typeface="Calibri"/>
              <a:buChar char="-"/>
            </a:pPr>
            <a:endParaRPr lang="en-GB" sz="1500" dirty="0">
              <a:latin typeface="Times New Roman"/>
              <a:ea typeface="Calibri"/>
              <a:cs typeface="Times New Roman"/>
            </a:endParaRPr>
          </a:p>
          <a:p>
            <a:pPr marL="342900" lvl="0" indent="-342900" algn="just">
              <a:spcAft>
                <a:spcPts val="0"/>
              </a:spcAft>
              <a:buFont typeface="Symbol"/>
              <a:buChar char=""/>
            </a:pPr>
            <a:r>
              <a:rPr lang="en-GB" sz="1500" b="1" dirty="0" smtClean="0">
                <a:ea typeface="Calibri"/>
                <a:cs typeface="Times New Roman"/>
              </a:rPr>
              <a:t>What </a:t>
            </a:r>
            <a:r>
              <a:rPr lang="en-GB" sz="1500" b="1" dirty="0">
                <a:ea typeface="Calibri"/>
                <a:cs typeface="Times New Roman"/>
              </a:rPr>
              <a:t>were the key features and characteristics of battle re-enactments staged as part of the Wild West, and how were the re-enactments received by audiences?</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Were the re-enactments understood as escapism or as having educational value?</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Were the re-enactment understood as fictitious or as having historical, documentary value?</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According to </a:t>
            </a:r>
            <a:r>
              <a:rPr lang="en-GB" sz="1500" dirty="0" err="1">
                <a:ea typeface="Calibri"/>
                <a:cs typeface="Times New Roman"/>
              </a:rPr>
              <a:t>Whissel</a:t>
            </a:r>
            <a:r>
              <a:rPr lang="en-GB" sz="1500" dirty="0">
                <a:ea typeface="Calibri"/>
                <a:cs typeface="Times New Roman"/>
              </a:rPr>
              <a:t>, how did the demands placed upon re-enactment spectators compare and contrast with the sorts of audience interaction and responses engendered by PT Barnum’s </a:t>
            </a:r>
            <a:r>
              <a:rPr lang="en-GB" sz="1500" dirty="0" smtClean="0">
                <a:ea typeface="Calibri"/>
                <a:cs typeface="Times New Roman"/>
              </a:rPr>
              <a:t>show </a:t>
            </a:r>
            <a:r>
              <a:rPr lang="en-GB" sz="1400" dirty="0" smtClean="0">
                <a:ea typeface="Calibri"/>
                <a:cs typeface="Times New Roman"/>
              </a:rPr>
              <a:t>(e.g. images of Barnum Museum, NY)</a:t>
            </a:r>
            <a:r>
              <a:rPr lang="en-GB" sz="1500" dirty="0" smtClean="0">
                <a:ea typeface="Calibri"/>
                <a:cs typeface="Times New Roman"/>
              </a:rPr>
              <a:t>?</a:t>
            </a:r>
            <a:endParaRPr lang="en-GB" sz="1500"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28" y="5254"/>
            <a:ext cx="4679392" cy="31735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4701318"/>
            <a:ext cx="3659360" cy="2156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189785"/>
            <a:ext cx="2474913" cy="2219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7095" y="3178808"/>
            <a:ext cx="1572632" cy="2227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97313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9144000" cy="6836396"/>
          </a:xfrm>
          <a:prstGeom prst="rect">
            <a:avLst/>
          </a:prstGeom>
          <a:noFill/>
        </p:spPr>
        <p:txBody>
          <a:bodyPr wrap="square" lIns="540000" tIns="360000" rIns="540000" bIns="360000" rtlCol="0">
            <a:spAutoFit/>
          </a:bodyPr>
          <a:lstStyle/>
          <a:p>
            <a:pPr lvl="0" algn="just"/>
            <a:r>
              <a:rPr lang="en-GB" sz="1700" dirty="0"/>
              <a:t>Kristen </a:t>
            </a:r>
            <a:r>
              <a:rPr lang="en-GB" sz="1700" dirty="0" err="1"/>
              <a:t>Whissel</a:t>
            </a:r>
            <a:r>
              <a:rPr lang="en-GB" sz="1700" dirty="0"/>
              <a:t>, ‘Placing the Spectator on the Scene of History: The Battle Re-enactment at the Turn of the Century, from Buffalo Bill’s Wild West to the Early Cinema,’ </a:t>
            </a:r>
            <a:r>
              <a:rPr lang="en-GB" sz="1700" i="1" dirty="0"/>
              <a:t>Historical Journal of Film, Radio and Television</a:t>
            </a:r>
            <a:r>
              <a:rPr lang="en-GB" sz="1700" dirty="0"/>
              <a:t> (Vol. 22, No. 3, 2002), pp.225–243</a:t>
            </a:r>
            <a:r>
              <a:rPr lang="en-GB" sz="1700" dirty="0" smtClean="0"/>
              <a:t>.</a:t>
            </a:r>
          </a:p>
          <a:p>
            <a:pPr lvl="0" algn="just"/>
            <a:endParaRPr lang="en-GB" sz="1700" dirty="0" smtClean="0"/>
          </a:p>
          <a:p>
            <a:pPr marL="342900" lvl="0" indent="-342900" algn="just">
              <a:spcAft>
                <a:spcPts val="0"/>
              </a:spcAft>
              <a:buFont typeface="Symbol"/>
              <a:buChar char=""/>
            </a:pPr>
            <a:r>
              <a:rPr lang="en-GB" b="1" dirty="0" smtClean="0">
                <a:ea typeface="Calibri"/>
                <a:cs typeface="Times New Roman"/>
              </a:rPr>
              <a:t>What </a:t>
            </a:r>
            <a:r>
              <a:rPr lang="en-GB" b="1" dirty="0">
                <a:ea typeface="Calibri"/>
                <a:cs typeface="Times New Roman"/>
              </a:rPr>
              <a:t>were some of the key features and characteristics of Spanish-American War-themed motion pictures?</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Were there uniform or varying ways of representing the war on film?</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cinematic ‘genres’ emerged for representing the war on film?</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sort of audience reaction do you think motion pictures of the war might have engendered</a:t>
            </a:r>
            <a:r>
              <a:rPr lang="en-GB" dirty="0" smtClean="0">
                <a:ea typeface="Calibri"/>
                <a:cs typeface="Times New Roman"/>
              </a:rPr>
              <a:t>?</a:t>
            </a:r>
          </a:p>
          <a:p>
            <a:pPr marL="800100" lvl="1" indent="-342900" algn="just">
              <a:buFont typeface="Calibri"/>
              <a:buChar char="-"/>
            </a:pPr>
            <a:r>
              <a:rPr lang="en-GB" i="1" dirty="0" smtClean="0">
                <a:ea typeface="Calibri"/>
                <a:cs typeface="Times New Roman"/>
              </a:rPr>
              <a:t>And how did the appeal of cinema compare and contrast with that of Buffalo Bill’s Wild West?</a:t>
            </a: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smtClean="0">
              <a:ea typeface="Calibri"/>
              <a:cs typeface="Times New Roman"/>
            </a:endParaRPr>
          </a:p>
          <a:p>
            <a:pPr lvl="0" algn="just"/>
            <a:r>
              <a:rPr lang="en-GB" sz="1600" i="1" dirty="0" smtClean="0">
                <a:ea typeface="Calibri"/>
                <a:cs typeface="Times New Roman"/>
              </a:rPr>
              <a:t>See: </a:t>
            </a:r>
            <a:r>
              <a:rPr lang="en-GB" sz="1600" dirty="0"/>
              <a:t>US Library of Congress, 'The Motion Picture Camera Goes to War' (</a:t>
            </a:r>
            <a:r>
              <a:rPr lang="en-GB" sz="1600" u="sng" dirty="0">
                <a:hlinkClick r:id="rId3"/>
              </a:rPr>
              <a:t>http://www.loc.gov/collections/spanish-american-war-in-motion-pictures/articles-and-essays/the-motion-picture-camera-goes-to-war/</a:t>
            </a:r>
            <a:r>
              <a:rPr lang="en-GB" sz="1600" dirty="0"/>
              <a:t>) </a:t>
            </a:r>
          </a:p>
          <a:p>
            <a:pPr algn="just">
              <a:lnSpc>
                <a:spcPct val="150000"/>
              </a:lnSpc>
            </a:pPr>
            <a:endParaRPr lang="en-GB" sz="1600" i="1" dirty="0" smtClean="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lvl="0" algn="just"/>
            <a:endParaRPr lang="en-GB" sz="1700" dirty="0"/>
          </a:p>
        </p:txBody>
      </p:sp>
    </p:spTree>
    <p:extLst>
      <p:ext uri="{BB962C8B-B14F-4D97-AF65-F5344CB8AC3E}">
        <p14:creationId xmlns:p14="http://schemas.microsoft.com/office/powerpoint/2010/main" val="2002443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9144000" cy="8329112"/>
          </a:xfrm>
          <a:prstGeom prst="rect">
            <a:avLst/>
          </a:prstGeom>
          <a:noFill/>
        </p:spPr>
        <p:txBody>
          <a:bodyPr wrap="square" lIns="540000" tIns="360000" rIns="540000" bIns="360000" rtlCol="0">
            <a:spAutoFit/>
          </a:bodyPr>
          <a:lstStyle/>
          <a:p>
            <a:pPr lvl="0" algn="just"/>
            <a:endParaRPr lang="en-GB" sz="1600" b="1" dirty="0"/>
          </a:p>
          <a:p>
            <a:pPr lvl="0" algn="just"/>
            <a:endParaRPr lang="en-GB" sz="1600" b="1" dirty="0" smtClean="0"/>
          </a:p>
          <a:p>
            <a:pPr lvl="0" algn="just"/>
            <a:r>
              <a:rPr lang="en-GB" sz="1600" i="1" dirty="0" smtClean="0"/>
              <a:t>Roosevelt and the Rough Riders,</a:t>
            </a:r>
          </a:p>
          <a:p>
            <a:pPr lvl="0" algn="just"/>
            <a:r>
              <a:rPr lang="en-GB" sz="1600" i="1" dirty="0" smtClean="0"/>
              <a:t>San Juan Hill, Cuba, July 1898</a:t>
            </a:r>
          </a:p>
          <a:p>
            <a:pPr lvl="0" algn="just"/>
            <a:r>
              <a:rPr lang="en-GB" sz="1600" b="1" dirty="0" smtClean="0"/>
              <a:t> </a:t>
            </a:r>
            <a:endParaRPr lang="en-GB" sz="1600" b="1" dirty="0"/>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lvl="0" algn="just"/>
            <a:endParaRPr lang="en-GB" sz="1700" b="1" dirty="0" smtClean="0"/>
          </a:p>
          <a:p>
            <a:pPr lvl="0" algn="just"/>
            <a:endParaRPr lang="en-GB" sz="1700" b="1" dirty="0"/>
          </a:p>
          <a:p>
            <a:pPr lvl="0" algn="just"/>
            <a:endParaRPr lang="en-GB" sz="1700" b="1" dirty="0" smtClean="0"/>
          </a:p>
          <a:p>
            <a:pPr lvl="0" algn="just"/>
            <a:endParaRPr lang="en-GB" sz="1700" b="1" dirty="0"/>
          </a:p>
          <a:p>
            <a:pPr lvl="0" algn="just"/>
            <a:r>
              <a:rPr lang="en-GB" sz="1700" b="1" dirty="0" smtClean="0"/>
              <a:t>‘</a:t>
            </a:r>
            <a:r>
              <a:rPr lang="en-GB" sz="1600" b="1" dirty="0"/>
              <a:t>Roosevelt's Rough Riders embarking for Santiago’ (</a:t>
            </a:r>
            <a:r>
              <a:rPr lang="en-GB" sz="1600" b="1" dirty="0">
                <a:hlinkClick r:id="rId3"/>
              </a:rPr>
              <a:t>http://www.loc.gov/item/98501035/</a:t>
            </a:r>
            <a:r>
              <a:rPr lang="en-GB" sz="1600" b="1" dirty="0"/>
              <a:t>), June 1898</a:t>
            </a:r>
          </a:p>
          <a:p>
            <a:pPr lvl="0" algn="just"/>
            <a:endParaRPr lang="en-GB" sz="1600" b="1" dirty="0"/>
          </a:p>
          <a:p>
            <a:pPr lvl="0" algn="just"/>
            <a:r>
              <a:rPr lang="en-GB" sz="1600" b="1" dirty="0"/>
              <a:t>‘Roosevelt’s Rough Riders’ (</a:t>
            </a:r>
            <a:r>
              <a:rPr lang="en-GB" sz="1600" b="1" dirty="0">
                <a:hlinkClick r:id="rId4"/>
              </a:rPr>
              <a:t>http://www.loc.gov/item/98500909/</a:t>
            </a:r>
            <a:r>
              <a:rPr lang="en-GB" sz="1600" b="1" dirty="0"/>
              <a:t>), c. April 1898 </a:t>
            </a:r>
            <a:r>
              <a:rPr lang="en-GB" sz="1600" dirty="0"/>
              <a:t>(see </a:t>
            </a:r>
            <a:r>
              <a:rPr lang="en-GB" sz="1600" dirty="0" err="1"/>
              <a:t>Whissel</a:t>
            </a:r>
            <a:r>
              <a:rPr lang="en-GB" sz="1600" dirty="0"/>
              <a:t>, ‘Placing the Spectator on the Scene of History,’ p. </a:t>
            </a:r>
            <a:r>
              <a:rPr lang="en-GB" sz="1600" dirty="0" smtClean="0"/>
              <a:t>234)</a:t>
            </a:r>
            <a:endParaRPr lang="en-GB" sz="1600" dirty="0"/>
          </a:p>
          <a:p>
            <a:pPr lvl="0" algn="just"/>
            <a:endParaRPr lang="en-GB" sz="1600" b="1" dirty="0"/>
          </a:p>
          <a:p>
            <a:pPr lvl="0" algn="just"/>
            <a:r>
              <a:rPr lang="en-GB" sz="1600" b="1" dirty="0"/>
              <a:t>‘Skirmish of the Rough Riders’ (</a:t>
            </a:r>
            <a:r>
              <a:rPr lang="en-GB" sz="1600" b="1" dirty="0">
                <a:hlinkClick r:id="rId5"/>
              </a:rPr>
              <a:t>http://www.loc.gov/item/98501105/</a:t>
            </a:r>
            <a:r>
              <a:rPr lang="en-GB" sz="1600" b="1" dirty="0"/>
              <a:t>), May 1899</a:t>
            </a:r>
          </a:p>
          <a:p>
            <a:pPr algn="just">
              <a:lnSpc>
                <a:spcPct val="150000"/>
              </a:lnSpc>
            </a:pPr>
            <a:endParaRPr lang="en-GB" sz="1600" i="1" dirty="0" smtClean="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lvl="0" algn="just"/>
            <a:endParaRPr lang="en-GB" sz="1700" dirty="0"/>
          </a:p>
        </p:txBody>
      </p:sp>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7904" y="1279"/>
            <a:ext cx="5436096" cy="4409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656831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9144000" cy="7344227"/>
          </a:xfrm>
          <a:prstGeom prst="rect">
            <a:avLst/>
          </a:prstGeom>
          <a:noFill/>
        </p:spPr>
        <p:txBody>
          <a:bodyPr wrap="square" lIns="540000" tIns="360000" rIns="540000" bIns="360000" rtlCol="0">
            <a:spAutoFit/>
          </a:bodyPr>
          <a:lstStyle/>
          <a:p>
            <a:pPr lvl="0" algn="just"/>
            <a:endParaRPr lang="en-GB" sz="1600" b="1" dirty="0"/>
          </a:p>
          <a:p>
            <a:pPr lvl="0" algn="just"/>
            <a:endParaRPr lang="en-GB" sz="1600" b="1" dirty="0" smtClean="0"/>
          </a:p>
          <a:p>
            <a:pPr lvl="0" algn="just"/>
            <a:endParaRPr lang="en-GB" sz="1600" b="1" dirty="0" smtClean="0"/>
          </a:p>
          <a:p>
            <a:pPr lvl="0" algn="just"/>
            <a:endParaRPr lang="en-GB" sz="1600" b="1" dirty="0"/>
          </a:p>
          <a:p>
            <a:pPr lvl="0" algn="just"/>
            <a:r>
              <a:rPr lang="en-GB" sz="1600" b="1" dirty="0" smtClean="0"/>
              <a:t> </a:t>
            </a:r>
            <a:endParaRPr lang="en-GB" sz="1600" b="1" dirty="0"/>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lvl="0" algn="just"/>
            <a:endParaRPr lang="en-GB" sz="1700" b="1" dirty="0" smtClean="0"/>
          </a:p>
          <a:p>
            <a:pPr lvl="0" algn="just"/>
            <a:endParaRPr lang="en-GB" sz="1700" b="1" dirty="0"/>
          </a:p>
          <a:p>
            <a:pPr lvl="0" algn="just"/>
            <a:endParaRPr lang="en-GB" sz="1700" b="1" dirty="0" smtClean="0"/>
          </a:p>
          <a:p>
            <a:pPr lvl="0" algn="just"/>
            <a:endParaRPr lang="en-GB" sz="1700" b="1" dirty="0"/>
          </a:p>
          <a:p>
            <a:pPr lvl="0" algn="just"/>
            <a:r>
              <a:rPr lang="en-GB" sz="1700" b="1" dirty="0" smtClean="0"/>
              <a:t>‘</a:t>
            </a:r>
            <a:r>
              <a:rPr lang="en-GB" sz="1600" b="1" dirty="0"/>
              <a:t>Advance of Kansas Volunteers at Caloocan’ (</a:t>
            </a:r>
            <a:r>
              <a:rPr lang="en-GB" sz="1600" b="1" dirty="0">
                <a:hlinkClick r:id="rId3"/>
              </a:rPr>
              <a:t>http://www.loc.gov/item/98501192</a:t>
            </a:r>
            <a:r>
              <a:rPr lang="en-GB" sz="1600" b="1" dirty="0" smtClean="0">
                <a:hlinkClick r:id="rId3"/>
              </a:rPr>
              <a:t>/</a:t>
            </a:r>
            <a:r>
              <a:rPr lang="en-GB" sz="1600" b="1" dirty="0" smtClean="0"/>
              <a:t>), re-enacted May 1899</a:t>
            </a:r>
          </a:p>
          <a:p>
            <a:pPr lvl="0" algn="just"/>
            <a:r>
              <a:rPr lang="en-GB" sz="1600" b="1" dirty="0" smtClean="0"/>
              <a:t>‘Filipinos </a:t>
            </a:r>
            <a:r>
              <a:rPr lang="en-GB" sz="1600" b="1" dirty="0"/>
              <a:t>Retreat from </a:t>
            </a:r>
            <a:r>
              <a:rPr lang="en-GB" sz="1600" b="1" dirty="0" smtClean="0"/>
              <a:t>Trenches</a:t>
            </a:r>
            <a:r>
              <a:rPr lang="en-GB" sz="1600" b="1" dirty="0"/>
              <a:t>’ (</a:t>
            </a:r>
            <a:r>
              <a:rPr lang="en-GB" sz="1600" b="1" dirty="0">
                <a:hlinkClick r:id="rId4"/>
              </a:rPr>
              <a:t>http://www.loc.gov/item/98501198</a:t>
            </a:r>
            <a:r>
              <a:rPr lang="en-GB" sz="1600" b="1" dirty="0" smtClean="0">
                <a:hlinkClick r:id="rId4"/>
              </a:rPr>
              <a:t>/</a:t>
            </a:r>
            <a:r>
              <a:rPr lang="en-GB" sz="1600" b="1" dirty="0" smtClean="0"/>
              <a:t>), May </a:t>
            </a:r>
            <a:r>
              <a:rPr lang="en-GB" sz="1600" b="1" dirty="0"/>
              <a:t>1899</a:t>
            </a:r>
          </a:p>
          <a:p>
            <a:pPr lvl="0" algn="just"/>
            <a:r>
              <a:rPr lang="en-GB" sz="1600" b="1" dirty="0" smtClean="0"/>
              <a:t>‘Capture </a:t>
            </a:r>
            <a:r>
              <a:rPr lang="en-GB" sz="1600" b="1" dirty="0"/>
              <a:t>of Trenches at </a:t>
            </a:r>
            <a:r>
              <a:rPr lang="en-GB" sz="1600" b="1" dirty="0" err="1" smtClean="0"/>
              <a:t>Candaba</a:t>
            </a:r>
            <a:r>
              <a:rPr lang="en-GB" sz="1600" b="1" dirty="0"/>
              <a:t>’ (</a:t>
            </a:r>
            <a:r>
              <a:rPr lang="en-GB" sz="1600" b="1" dirty="0">
                <a:hlinkClick r:id="rId5"/>
              </a:rPr>
              <a:t>http://www.loc.gov/item/98501201</a:t>
            </a:r>
            <a:r>
              <a:rPr lang="en-GB" sz="1600" b="1" dirty="0" smtClean="0">
                <a:hlinkClick r:id="rId5"/>
              </a:rPr>
              <a:t>/</a:t>
            </a:r>
            <a:r>
              <a:rPr lang="en-GB" sz="1600" b="1" dirty="0" smtClean="0"/>
              <a:t>), May1899</a:t>
            </a:r>
            <a:endParaRPr lang="en-GB" sz="1600" b="1" dirty="0"/>
          </a:p>
          <a:p>
            <a:pPr algn="just">
              <a:lnSpc>
                <a:spcPct val="150000"/>
              </a:lnSpc>
            </a:pPr>
            <a:endParaRPr lang="en-GB" sz="1600" i="1" dirty="0" smtClean="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lvl="0" algn="just"/>
            <a:endParaRPr lang="en-GB" sz="1700" dirty="0"/>
          </a:p>
        </p:txBody>
      </p:sp>
      <p:pic>
        <p:nvPicPr>
          <p:cNvPr id="921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5028" y="764704"/>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22340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9144000" cy="7267283"/>
          </a:xfrm>
          <a:prstGeom prst="rect">
            <a:avLst/>
          </a:prstGeom>
          <a:noFill/>
        </p:spPr>
        <p:txBody>
          <a:bodyPr wrap="square" lIns="540000" tIns="360000" rIns="540000" bIns="360000" rtlCol="0">
            <a:spAutoFit/>
          </a:bodyPr>
          <a:lstStyle/>
          <a:p>
            <a:pPr lvl="0"/>
            <a:r>
              <a:rPr lang="en-GB" sz="1600" dirty="0"/>
              <a:t>Tom Gunning, ‘The World as Object Lesson: Cinema Audiences, Visual Culture and the St Louis World’s Fair,’ </a:t>
            </a:r>
            <a:r>
              <a:rPr lang="en-GB" sz="1600" i="1" dirty="0"/>
              <a:t>Film History</a:t>
            </a:r>
            <a:r>
              <a:rPr lang="en-GB" sz="1600" dirty="0"/>
              <a:t> (Vol. 6, No. 4, 1994), pp. 422–444.</a:t>
            </a:r>
          </a:p>
          <a:p>
            <a:pPr lvl="0" algn="just"/>
            <a:endParaRPr lang="en-GB" sz="1700" dirty="0"/>
          </a:p>
          <a:p>
            <a:pPr marL="342900" lvl="0" indent="-342900" algn="just">
              <a:spcAft>
                <a:spcPts val="0"/>
              </a:spcAft>
              <a:buFont typeface="Symbol"/>
              <a:buChar char=""/>
            </a:pPr>
            <a:r>
              <a:rPr lang="en-GB" b="1" dirty="0">
                <a:ea typeface="Calibri"/>
                <a:cs typeface="Times New Roman"/>
              </a:rPr>
              <a:t>Gunning stakes much of his analysis on the concept of ‘object lessons.’ What do you understand by this phrase, and why is it important to the points Gunning wished to get across to readers?</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was significant and novel about the ‘object lesson’ concept in relation to the new mass culture of the late 19</a:t>
            </a:r>
            <a:r>
              <a:rPr lang="en-GB" baseline="30000" dirty="0">
                <a:ea typeface="Calibri"/>
                <a:cs typeface="Times New Roman"/>
              </a:rPr>
              <a:t>th</a:t>
            </a:r>
            <a:r>
              <a:rPr lang="en-GB" dirty="0">
                <a:ea typeface="Calibri"/>
                <a:cs typeface="Times New Roman"/>
              </a:rPr>
              <a:t>/early 20</a:t>
            </a:r>
            <a:r>
              <a:rPr lang="en-GB" baseline="30000" dirty="0">
                <a:ea typeface="Calibri"/>
                <a:cs typeface="Times New Roman"/>
              </a:rPr>
              <a:t>th</a:t>
            </a:r>
            <a:r>
              <a:rPr lang="en-GB" dirty="0">
                <a:ea typeface="Calibri"/>
                <a:cs typeface="Times New Roman"/>
              </a:rPr>
              <a:t> centuries?</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According to Gunning, what different cultural institutions and phenomena purported to offer ‘object lessons,’ and to what end(s)?  </a:t>
            </a:r>
            <a:endParaRPr lang="en-GB" dirty="0">
              <a:latin typeface="Times New Roman"/>
              <a:ea typeface="Calibri"/>
              <a:cs typeface="Times New Roman"/>
            </a:endParaRPr>
          </a:p>
          <a:p>
            <a:pPr algn="just">
              <a:spcAft>
                <a:spcPts val="0"/>
              </a:spcAft>
            </a:pPr>
            <a:r>
              <a:rPr lang="en-GB" dirty="0">
                <a:ea typeface="Calibri"/>
                <a:cs typeface="Times New Roman"/>
              </a:rPr>
              <a:t> </a:t>
            </a:r>
            <a:endParaRPr lang="en-GB" dirty="0">
              <a:latin typeface="Times New Roman"/>
              <a:ea typeface="Calibri"/>
              <a:cs typeface="Times New Roman"/>
            </a:endParaRPr>
          </a:p>
          <a:p>
            <a:pPr marL="342900" lvl="0" indent="-342900" algn="just">
              <a:spcAft>
                <a:spcPts val="0"/>
              </a:spcAft>
              <a:buFont typeface="Symbol"/>
              <a:buChar char=""/>
            </a:pPr>
            <a:r>
              <a:rPr lang="en-GB" b="1" dirty="0">
                <a:ea typeface="Calibri"/>
                <a:cs typeface="Times New Roman"/>
              </a:rPr>
              <a:t>What were some of the outstanding features of World’s Fairs (aka International/Universal Expositions)?</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went on display at World’s Fairs?</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was the relationship between World’s Fairs and new forms of technology?</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sort of architecture was used at World’s Fairs, and why might this be significant?</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was the appeal of World’s Fairs to those stakeholders involved in organising them?</a:t>
            </a:r>
            <a:endParaRPr lang="en-GB" dirty="0">
              <a:latin typeface="Times New Roman"/>
              <a:ea typeface="Calibri"/>
              <a:cs typeface="Times New Roman"/>
            </a:endParaRPr>
          </a:p>
          <a:p>
            <a:pPr marL="800100" lvl="1" indent="-342900" algn="just">
              <a:buFont typeface="Calibri"/>
              <a:buChar char="-"/>
            </a:pPr>
            <a:r>
              <a:rPr lang="en-GB" dirty="0">
                <a:ea typeface="Calibri"/>
                <a:cs typeface="Times New Roman"/>
              </a:rPr>
              <a:t>What was the appeal of World’s Fairs to the audiences of millions who attended them?</a:t>
            </a:r>
            <a:endParaRPr lang="en-GB" dirty="0">
              <a:latin typeface="Times New Roman"/>
              <a:ea typeface="Calibri"/>
              <a:cs typeface="Times New Roman"/>
            </a:endParaRPr>
          </a:p>
          <a:p>
            <a:pPr lvl="0" algn="just"/>
            <a:endParaRPr lang="en-GB" sz="1700" dirty="0"/>
          </a:p>
        </p:txBody>
      </p:sp>
    </p:spTree>
    <p:extLst>
      <p:ext uri="{BB962C8B-B14F-4D97-AF65-F5344CB8AC3E}">
        <p14:creationId xmlns:p14="http://schemas.microsoft.com/office/powerpoint/2010/main" val="4812198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9144000" cy="4420350"/>
          </a:xfrm>
          <a:prstGeom prst="rect">
            <a:avLst/>
          </a:prstGeom>
          <a:noFill/>
        </p:spPr>
        <p:txBody>
          <a:bodyPr wrap="square" lIns="540000" tIns="360000" rIns="540000" bIns="360000" rtlCol="0">
            <a:spAutoFit/>
          </a:bodyPr>
          <a:lstStyle/>
          <a:p>
            <a:pPr marL="285750" lvl="0" indent="-285750" algn="just">
              <a:buFont typeface="Arial" panose="020B0604020202020204" pitchFamily="34" charset="0"/>
              <a:buChar char="•"/>
            </a:pPr>
            <a:r>
              <a:rPr lang="en-GB" sz="1600" b="1" dirty="0"/>
              <a:t>Gunning makes particular reference to the Midway </a:t>
            </a:r>
            <a:r>
              <a:rPr lang="en-GB" sz="1600" b="1" dirty="0" err="1"/>
              <a:t>Plaisance</a:t>
            </a:r>
            <a:r>
              <a:rPr lang="en-GB" sz="1600" b="1" dirty="0"/>
              <a:t> of the Chicago World’s Columbian Exposition (1893) and the </a:t>
            </a:r>
            <a:r>
              <a:rPr lang="en-GB" sz="1600" b="1" dirty="0" smtClean="0"/>
              <a:t>Pike* at </a:t>
            </a:r>
            <a:r>
              <a:rPr lang="en-GB" sz="1600" b="1" dirty="0"/>
              <a:t>the St Louis Louisiana Purchase Exposition (1904). What were the key features of Midway and the </a:t>
            </a:r>
            <a:r>
              <a:rPr lang="en-GB" sz="1600" b="1" dirty="0" smtClean="0"/>
              <a:t>Pike, </a:t>
            </a:r>
            <a:r>
              <a:rPr lang="en-GB" sz="1600" b="1" dirty="0"/>
              <a:t>and how did they relate to the rest of the fairs which they were part of?</a:t>
            </a:r>
            <a:endParaRPr lang="en-GB" sz="1600" dirty="0"/>
          </a:p>
          <a:p>
            <a:pPr marL="228600" algn="just">
              <a:lnSpc>
                <a:spcPct val="150000"/>
              </a:lnSpc>
              <a:spcAft>
                <a:spcPts val="0"/>
              </a:spcAft>
            </a:pPr>
            <a:r>
              <a:rPr lang="en-GB" sz="1600" dirty="0">
                <a:ea typeface="Calibri"/>
                <a:cs typeface="Times New Roman"/>
              </a:rPr>
              <a:t> </a:t>
            </a:r>
            <a:endParaRPr lang="en-GB" sz="1600" dirty="0" smtClean="0">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11740" y="2534193"/>
            <a:ext cx="5250338" cy="4323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56792"/>
            <a:ext cx="4760913" cy="336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78351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980728"/>
            <a:ext cx="6962775" cy="573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0" y="-32586"/>
            <a:ext cx="9144000" cy="4051018"/>
          </a:xfrm>
          <a:prstGeom prst="rect">
            <a:avLst/>
          </a:prstGeom>
          <a:noFill/>
        </p:spPr>
        <p:txBody>
          <a:bodyPr wrap="square" lIns="540000" tIns="360000" rIns="540000" bIns="360000" rtlCol="0">
            <a:spAutoFit/>
          </a:bodyPr>
          <a:lstStyle/>
          <a:p>
            <a:pPr marL="514350" lvl="0" indent="-285750" algn="just">
              <a:buFont typeface="Arial" panose="020B0604020202020204" pitchFamily="34" charset="0"/>
              <a:buChar char="•"/>
            </a:pPr>
            <a:r>
              <a:rPr lang="en-GB" sz="1600" b="1" dirty="0" smtClean="0"/>
              <a:t>In </a:t>
            </a:r>
            <a:r>
              <a:rPr lang="en-GB" sz="1600" b="1" dirty="0"/>
              <a:t>what ways does Gunning compare and contrast early cinema’s spectacular appeal with that of the various mechanical amusements available at the Louisiana Purchase Exposition and other such World’s Fairs?</a:t>
            </a:r>
            <a:endParaRPr lang="en-GB" sz="1600" dirty="0"/>
          </a:p>
          <a:p>
            <a:pPr marL="228600" algn="just">
              <a:lnSpc>
                <a:spcPct val="150000"/>
              </a:lnSpc>
              <a:spcAft>
                <a:spcPts val="0"/>
              </a:spcAft>
            </a:pPr>
            <a:r>
              <a:rPr lang="en-GB" sz="1600" dirty="0">
                <a:ea typeface="Calibri"/>
                <a:cs typeface="Times New Roman"/>
              </a:rPr>
              <a:t> </a:t>
            </a:r>
            <a:endParaRPr lang="en-GB" sz="1600" dirty="0" smtClean="0">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p:txBody>
      </p:sp>
    </p:spTree>
    <p:extLst>
      <p:ext uri="{BB962C8B-B14F-4D97-AF65-F5344CB8AC3E}">
        <p14:creationId xmlns:p14="http://schemas.microsoft.com/office/powerpoint/2010/main" val="27057605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014" y="1151407"/>
            <a:ext cx="6962775" cy="573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0" y="-32586"/>
            <a:ext cx="9144000" cy="4051018"/>
          </a:xfrm>
          <a:prstGeom prst="rect">
            <a:avLst/>
          </a:prstGeom>
          <a:noFill/>
        </p:spPr>
        <p:txBody>
          <a:bodyPr wrap="square" lIns="540000" tIns="360000" rIns="540000" bIns="360000" rtlCol="0">
            <a:spAutoFit/>
          </a:bodyPr>
          <a:lstStyle/>
          <a:p>
            <a:pPr marL="514350" lvl="0" indent="-285750" algn="just">
              <a:buFont typeface="Arial" panose="020B0604020202020204" pitchFamily="34" charset="0"/>
              <a:buChar char="•"/>
            </a:pPr>
            <a:r>
              <a:rPr lang="en-GB" sz="1600" b="1" dirty="0" smtClean="0"/>
              <a:t>In </a:t>
            </a:r>
            <a:r>
              <a:rPr lang="en-GB" sz="1600" b="1" dirty="0"/>
              <a:t>what ways does Gunning compare and contrast early cinema’s spectacular appeal with that of the various mechanical amusements available at the Louisiana Purchase Exposition and other such World’s Fairs?</a:t>
            </a:r>
            <a:endParaRPr lang="en-GB" sz="1600" dirty="0"/>
          </a:p>
          <a:p>
            <a:pPr marL="228600" algn="just">
              <a:lnSpc>
                <a:spcPct val="150000"/>
              </a:lnSpc>
              <a:spcAft>
                <a:spcPts val="0"/>
              </a:spcAft>
            </a:pPr>
            <a:r>
              <a:rPr lang="en-GB" sz="1600" dirty="0">
                <a:ea typeface="Calibri"/>
                <a:cs typeface="Times New Roman"/>
              </a:rPr>
              <a:t> </a:t>
            </a:r>
            <a:endParaRPr lang="en-GB" sz="1600" dirty="0" smtClean="0">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p:txBody>
      </p:sp>
    </p:spTree>
    <p:extLst>
      <p:ext uri="{BB962C8B-B14F-4D97-AF65-F5344CB8AC3E}">
        <p14:creationId xmlns:p14="http://schemas.microsoft.com/office/powerpoint/2010/main" val="33595538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5" name="TextBox 4"/>
          <p:cNvSpPr txBox="1"/>
          <p:nvPr/>
        </p:nvSpPr>
        <p:spPr>
          <a:xfrm>
            <a:off x="0" y="-32586"/>
            <a:ext cx="9144000" cy="4051018"/>
          </a:xfrm>
          <a:prstGeom prst="rect">
            <a:avLst/>
          </a:prstGeom>
          <a:noFill/>
        </p:spPr>
        <p:txBody>
          <a:bodyPr wrap="square" lIns="540000" tIns="360000" rIns="540000" bIns="360000" rtlCol="0">
            <a:spAutoFit/>
          </a:bodyPr>
          <a:lstStyle/>
          <a:p>
            <a:pPr marL="514350" lvl="0" indent="-285750" algn="just">
              <a:buFont typeface="Arial" panose="020B0604020202020204" pitchFamily="34" charset="0"/>
              <a:buChar char="•"/>
            </a:pPr>
            <a:r>
              <a:rPr lang="en-GB" sz="1600" b="1" dirty="0" smtClean="0"/>
              <a:t>In </a:t>
            </a:r>
            <a:r>
              <a:rPr lang="en-GB" sz="1600" b="1" dirty="0"/>
              <a:t>what ways does Gunning compare and contrast early cinema’s spectacular appeal with that of the various mechanical amusements available at the Louisiana Purchase Exposition and other such World’s Fairs?</a:t>
            </a:r>
            <a:endParaRPr lang="en-GB" sz="1600" dirty="0"/>
          </a:p>
          <a:p>
            <a:pPr marL="228600" algn="just">
              <a:lnSpc>
                <a:spcPct val="150000"/>
              </a:lnSpc>
              <a:spcAft>
                <a:spcPts val="0"/>
              </a:spcAft>
            </a:pPr>
            <a:r>
              <a:rPr lang="en-GB" sz="1600" dirty="0">
                <a:ea typeface="Calibri"/>
                <a:cs typeface="Times New Roman"/>
              </a:rPr>
              <a:t> </a:t>
            </a:r>
            <a:endParaRPr lang="en-GB" sz="1600" dirty="0" smtClean="0">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a:p>
            <a:pPr marL="228600" algn="just">
              <a:lnSpc>
                <a:spcPct val="150000"/>
              </a:lnSpc>
              <a:spcAft>
                <a:spcPts val="0"/>
              </a:spcAft>
            </a:pP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5" y="1123950"/>
            <a:ext cx="6962775" cy="573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87262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62" y="1"/>
            <a:ext cx="8277814" cy="68170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27141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5" name="TextBox 4"/>
          <p:cNvSpPr txBox="1"/>
          <p:nvPr/>
        </p:nvSpPr>
        <p:spPr>
          <a:xfrm>
            <a:off x="17303" y="590991"/>
            <a:ext cx="6948265" cy="6267009"/>
          </a:xfrm>
          <a:prstGeom prst="rect">
            <a:avLst/>
          </a:prstGeom>
          <a:noFill/>
        </p:spPr>
        <p:txBody>
          <a:bodyPr wrap="square" lIns="540000" tIns="360000" rIns="540000" bIns="360000" rtlCol="0">
            <a:spAutoFit/>
          </a:bodyPr>
          <a:lstStyle/>
          <a:p>
            <a:pPr marL="342900" lvl="0" indent="-342900" algn="just">
              <a:spcAft>
                <a:spcPts val="0"/>
              </a:spcAft>
              <a:buFont typeface="Symbol"/>
              <a:buChar char=""/>
            </a:pPr>
            <a:r>
              <a:rPr lang="en-GB" sz="1500" b="1" dirty="0" smtClean="0">
                <a:ea typeface="Calibri"/>
                <a:cs typeface="Times New Roman"/>
              </a:rPr>
              <a:t>What </a:t>
            </a:r>
            <a:r>
              <a:rPr lang="en-GB" sz="1500" b="1" dirty="0">
                <a:ea typeface="Calibri"/>
                <a:cs typeface="Times New Roman"/>
              </a:rPr>
              <a:t>were some of the important motivations for having a Philippine Reservation at the Louisiana Purchase Exposition?</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did festival organisers, the Federal government and colonial administrators hope to achieve by staging the reservation?</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messages did they hope to impress upon visitors to the reservation?</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In what ways were academic scholars involved in organising the reservation?</a:t>
            </a:r>
            <a:endParaRPr lang="en-GB" sz="1500" dirty="0">
              <a:latin typeface="Times New Roman"/>
              <a:ea typeface="Calibri"/>
              <a:cs typeface="Times New Roman"/>
            </a:endParaRPr>
          </a:p>
          <a:p>
            <a:pPr lvl="1" algn="just"/>
            <a:r>
              <a:rPr lang="en-GB" sz="1500" dirty="0">
                <a:ea typeface="Calibri"/>
                <a:cs typeface="Times New Roman"/>
              </a:rPr>
              <a:t> </a:t>
            </a:r>
            <a:endParaRPr lang="en-GB" sz="1500" dirty="0">
              <a:latin typeface="Times New Roman"/>
              <a:ea typeface="Calibri"/>
              <a:cs typeface="Times New Roman"/>
            </a:endParaRPr>
          </a:p>
          <a:p>
            <a:pPr marL="342900" lvl="0" indent="-342900" algn="just">
              <a:spcAft>
                <a:spcPts val="0"/>
              </a:spcAft>
              <a:buFont typeface="Symbol"/>
              <a:buChar char=""/>
            </a:pPr>
            <a:r>
              <a:rPr lang="en-GB" sz="1500" b="1" dirty="0">
                <a:ea typeface="Calibri"/>
                <a:cs typeface="Times New Roman"/>
              </a:rPr>
              <a:t>What concepts and ideas was the Philippine Reservation supposed to represent?</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image(s) of the Philippine archipelago did the reservation convey?</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What </a:t>
            </a:r>
            <a:r>
              <a:rPr lang="en-GB" sz="1500" dirty="0" smtClean="0">
                <a:ea typeface="Calibri"/>
                <a:cs typeface="Times New Roman"/>
              </a:rPr>
              <a:t>image(s) of </a:t>
            </a:r>
            <a:r>
              <a:rPr lang="en-GB" sz="1500" dirty="0">
                <a:ea typeface="Calibri"/>
                <a:cs typeface="Times New Roman"/>
              </a:rPr>
              <a:t>indigenous Filipinos did the reservation convey?</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Were the various Filipino groups present at the Fair represented in a uniform manner, or were the important differences in the specific ideas and concepts which they were supposed to embody?</a:t>
            </a:r>
            <a:endParaRPr lang="en-GB" sz="1500" dirty="0">
              <a:latin typeface="Times New Roman"/>
              <a:ea typeface="Calibri"/>
              <a:cs typeface="Times New Roman"/>
            </a:endParaRPr>
          </a:p>
          <a:p>
            <a:pPr marL="457200" algn="just">
              <a:spcAft>
                <a:spcPts val="0"/>
              </a:spcAft>
            </a:pPr>
            <a:r>
              <a:rPr lang="en-GB" sz="1500" dirty="0">
                <a:ea typeface="Calibri"/>
                <a:cs typeface="Times New Roman"/>
              </a:rPr>
              <a:t> </a:t>
            </a:r>
            <a:endParaRPr lang="en-GB" sz="1500" dirty="0">
              <a:latin typeface="Times New Roman"/>
              <a:ea typeface="Calibri"/>
              <a:cs typeface="Times New Roman"/>
            </a:endParaRPr>
          </a:p>
          <a:p>
            <a:pPr marL="342900" lvl="0" indent="-342900" algn="just">
              <a:spcAft>
                <a:spcPts val="0"/>
              </a:spcAft>
              <a:buFont typeface="Symbol"/>
              <a:buChar char=""/>
            </a:pPr>
            <a:r>
              <a:rPr lang="en-GB" sz="1500" b="1" dirty="0">
                <a:ea typeface="Calibri"/>
                <a:cs typeface="Times New Roman"/>
              </a:rPr>
              <a:t>What images and ideas did the Philippine Reservation convey about the Spanish-American War and the American-Philippine War?</a:t>
            </a:r>
            <a:endParaRPr lang="en-GB" sz="1500" dirty="0">
              <a:latin typeface="Times New Roman"/>
              <a:ea typeface="Calibri"/>
              <a:cs typeface="Times New Roman"/>
            </a:endParaRPr>
          </a:p>
          <a:p>
            <a:pPr marL="800100" lvl="1" indent="-342900" algn="just">
              <a:buFont typeface="Calibri"/>
              <a:buChar char="-"/>
            </a:pPr>
            <a:r>
              <a:rPr lang="en-GB" sz="1500" dirty="0">
                <a:ea typeface="Calibri"/>
                <a:cs typeface="Times New Roman"/>
              </a:rPr>
              <a:t>Did the military or martial iconography feature in the reservation in any way</a:t>
            </a:r>
            <a:r>
              <a:rPr lang="en-GB" sz="1500" dirty="0" smtClean="0">
                <a:ea typeface="Calibri"/>
                <a:cs typeface="Times New Roman"/>
              </a:rPr>
              <a:t>?</a:t>
            </a:r>
            <a:endParaRPr lang="en-GB" sz="1600" dirty="0" smtClean="0">
              <a:latin typeface="Times New Roman"/>
              <a:ea typeface="Calibri"/>
              <a:cs typeface="Times New Roman"/>
            </a:endParaRPr>
          </a:p>
        </p:txBody>
      </p:sp>
      <p:sp>
        <p:nvSpPr>
          <p:cNvPr id="4" name="TextBox 3"/>
          <p:cNvSpPr txBox="1"/>
          <p:nvPr/>
        </p:nvSpPr>
        <p:spPr>
          <a:xfrm>
            <a:off x="0" y="0"/>
            <a:ext cx="9144000" cy="1927360"/>
          </a:xfrm>
          <a:prstGeom prst="rect">
            <a:avLst/>
          </a:prstGeom>
          <a:noFill/>
        </p:spPr>
        <p:txBody>
          <a:bodyPr wrap="square" lIns="540000" tIns="360000" rIns="540000" bIns="360000" rtlCol="0">
            <a:spAutoFit/>
          </a:bodyPr>
          <a:lstStyle/>
          <a:p>
            <a:pPr marL="228600" lvl="0" algn="just"/>
            <a:r>
              <a:rPr lang="en-GB" sz="1500" dirty="0" smtClean="0"/>
              <a:t>Nancy </a:t>
            </a:r>
            <a:r>
              <a:rPr lang="en-GB" sz="1500" dirty="0"/>
              <a:t>J </a:t>
            </a:r>
            <a:r>
              <a:rPr lang="en-GB" sz="1500" dirty="0" err="1"/>
              <a:t>Parezo</a:t>
            </a:r>
            <a:r>
              <a:rPr lang="en-GB" sz="1500" dirty="0"/>
              <a:t> and Don D Fowler, ‘The Philippine Reservation,’ </a:t>
            </a:r>
            <a:r>
              <a:rPr lang="en-GB" sz="1500" i="1" dirty="0"/>
              <a:t>Anthropology Goes to the Fair: The 1904 Louisiana Purchase Exposition </a:t>
            </a:r>
            <a:r>
              <a:rPr lang="en-GB" sz="1500" dirty="0"/>
              <a:t>(University of Nebraska: Lincoln, Nebraska, 2007), pp. 164–193.</a:t>
            </a:r>
          </a:p>
          <a:p>
            <a:pPr marL="228600" algn="just">
              <a:lnSpc>
                <a:spcPct val="150000"/>
              </a:lnSpc>
              <a:spcAft>
                <a:spcPts val="0"/>
              </a:spcAft>
            </a:pPr>
            <a:r>
              <a:rPr lang="en-GB" sz="1600" dirty="0">
                <a:ea typeface="Calibri"/>
                <a:cs typeface="Times New Roman"/>
              </a:rPr>
              <a:t> </a:t>
            </a: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9438" y="1124744"/>
            <a:ext cx="2007463" cy="2948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0992" y="4254135"/>
            <a:ext cx="2313008" cy="26038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732918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9144000" cy="1927360"/>
          </a:xfrm>
          <a:prstGeom prst="rect">
            <a:avLst/>
          </a:prstGeom>
          <a:noFill/>
        </p:spPr>
        <p:txBody>
          <a:bodyPr wrap="square" lIns="540000" tIns="360000" rIns="540000" bIns="360000" rtlCol="0">
            <a:spAutoFit/>
          </a:bodyPr>
          <a:lstStyle/>
          <a:p>
            <a:pPr marL="228600" lvl="0" algn="just"/>
            <a:r>
              <a:rPr lang="en-GB" sz="1500" dirty="0" smtClean="0"/>
              <a:t>Nancy </a:t>
            </a:r>
            <a:r>
              <a:rPr lang="en-GB" sz="1500" dirty="0"/>
              <a:t>J </a:t>
            </a:r>
            <a:r>
              <a:rPr lang="en-GB" sz="1500" dirty="0" err="1"/>
              <a:t>Parezo</a:t>
            </a:r>
            <a:r>
              <a:rPr lang="en-GB" sz="1500" dirty="0"/>
              <a:t> and Don D Fowler, ‘The Philippine Reservation,’ </a:t>
            </a:r>
            <a:r>
              <a:rPr lang="en-GB" sz="1500" i="1" dirty="0"/>
              <a:t>Anthropology Goes to the Fair: The 1904 Louisiana Purchase Exposition </a:t>
            </a:r>
            <a:r>
              <a:rPr lang="en-GB" sz="1500" dirty="0"/>
              <a:t>(University of Nebraska: Lincoln, Nebraska, 2007), pp. 164–193.</a:t>
            </a:r>
          </a:p>
          <a:p>
            <a:pPr marL="228600" algn="just">
              <a:lnSpc>
                <a:spcPct val="150000"/>
              </a:lnSpc>
              <a:spcAft>
                <a:spcPts val="0"/>
              </a:spcAft>
            </a:pPr>
            <a:r>
              <a:rPr lang="en-GB" sz="1600" dirty="0">
                <a:ea typeface="Calibri"/>
                <a:cs typeface="Times New Roman"/>
              </a:rPr>
              <a:t> </a:t>
            </a:r>
            <a:endParaRPr lang="en-GB" sz="1600" dirty="0">
              <a:latin typeface="Times New Roman"/>
              <a:ea typeface="Calibri"/>
              <a:cs typeface="Times New Roman"/>
            </a:endParaRPr>
          </a:p>
          <a:p>
            <a:pPr marL="228600" algn="just">
              <a:lnSpc>
                <a:spcPct val="150000"/>
              </a:lnSpc>
              <a:spcAft>
                <a:spcPts val="0"/>
              </a:spcAft>
            </a:pPr>
            <a:endParaRPr lang="en-GB" sz="1600" dirty="0" smtClean="0">
              <a:latin typeface="Times New Roman"/>
              <a:ea typeface="Calibri"/>
              <a:cs typeface="Times New Roman"/>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2629" y="963680"/>
            <a:ext cx="5058742" cy="5735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6668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310" y="705523"/>
            <a:ext cx="7801868" cy="64250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0" y="0"/>
            <a:ext cx="8964488" cy="1157918"/>
          </a:xfrm>
          <a:prstGeom prst="rect">
            <a:avLst/>
          </a:prstGeom>
        </p:spPr>
        <p:txBody>
          <a:bodyPr wrap="square" lIns="540000" tIns="360000" rIns="540000" bIns="360000">
            <a:spAutoFit/>
          </a:bodyPr>
          <a:lstStyle/>
          <a:p>
            <a:pPr lvl="0"/>
            <a:r>
              <a:rPr lang="en-GB" sz="1400" b="1" dirty="0">
                <a:effectLst>
                  <a:outerShdw blurRad="38100" dist="38100" dir="2700000" algn="tl">
                    <a:srgbClr val="000000">
                      <a:alpha val="43137"/>
                    </a:srgbClr>
                  </a:outerShdw>
                </a:effectLst>
              </a:rPr>
              <a:t>Louisiana Purchase Exposition Company, </a:t>
            </a:r>
            <a:r>
              <a:rPr lang="en-GB" sz="1400" b="1" i="1" dirty="0">
                <a:effectLst>
                  <a:outerShdw blurRad="38100" dist="38100" dir="2700000" algn="tl">
                    <a:srgbClr val="000000">
                      <a:alpha val="43137"/>
                    </a:srgbClr>
                  </a:outerShdw>
                </a:effectLst>
              </a:rPr>
              <a:t>The Greatest of Expositions Completely Illustrated </a:t>
            </a:r>
            <a:r>
              <a:rPr lang="en-GB" sz="1400" b="1" dirty="0">
                <a:effectLst>
                  <a:outerShdw blurRad="38100" dist="38100" dir="2700000" algn="tl">
                    <a:srgbClr val="000000">
                      <a:alpha val="43137"/>
                    </a:srgbClr>
                  </a:outerShdw>
                </a:effectLst>
              </a:rPr>
              <a:t>(Louisiana Purchase Exposition Company: St Louis, 1904). </a:t>
            </a:r>
          </a:p>
        </p:txBody>
      </p:sp>
    </p:spTree>
    <p:extLst>
      <p:ext uri="{BB962C8B-B14F-4D97-AF65-F5344CB8AC3E}">
        <p14:creationId xmlns:p14="http://schemas.microsoft.com/office/powerpoint/2010/main" val="24782304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525" y="-99392"/>
            <a:ext cx="8448262"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67576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53782"/>
            <a:ext cx="8535699" cy="7029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99459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171400"/>
            <a:ext cx="8535701" cy="702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84975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74551"/>
            <a:ext cx="8236307" cy="67828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43688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0"/>
            <a:ext cx="8622133" cy="71005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383211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8684135" cy="7151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76723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239</TotalTime>
  <Words>1263</Words>
  <Application>Microsoft Office PowerPoint</Application>
  <PresentationFormat>On-screen Show (4:3)</PresentationFormat>
  <Paragraphs>199</Paragraphs>
  <Slides>24</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22</cp:revision>
  <cp:lastPrinted>2015-10-22T11:34:45Z</cp:lastPrinted>
  <dcterms:created xsi:type="dcterms:W3CDTF">2015-10-20T12:03:58Z</dcterms:created>
  <dcterms:modified xsi:type="dcterms:W3CDTF">2017-02-24T08:23:23Z</dcterms:modified>
</cp:coreProperties>
</file>