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26"/>
  </p:notesMasterIdLst>
  <p:sldIdLst>
    <p:sldId id="329" r:id="rId8"/>
    <p:sldId id="263" r:id="rId9"/>
    <p:sldId id="374" r:id="rId10"/>
    <p:sldId id="361" r:id="rId11"/>
    <p:sldId id="360" r:id="rId12"/>
    <p:sldId id="362" r:id="rId13"/>
    <p:sldId id="363" r:id="rId14"/>
    <p:sldId id="364" r:id="rId15"/>
    <p:sldId id="370" r:id="rId16"/>
    <p:sldId id="365" r:id="rId17"/>
    <p:sldId id="372" r:id="rId18"/>
    <p:sldId id="366" r:id="rId19"/>
    <p:sldId id="371" r:id="rId20"/>
    <p:sldId id="367" r:id="rId21"/>
    <p:sldId id="368" r:id="rId22"/>
    <p:sldId id="369" r:id="rId23"/>
    <p:sldId id="355" r:id="rId24"/>
    <p:sldId id="373" r:id="rId25"/>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a:srgbClr val="DB1D52"/>
    <a:srgbClr val="520D5D"/>
    <a:srgbClr val="58595B"/>
    <a:srgbClr val="DBD3E5"/>
    <a:srgbClr val="B8BABC"/>
    <a:srgbClr val="DADBDC"/>
    <a:srgbClr val="97999C"/>
    <a:srgbClr val="A991BC"/>
    <a:srgbClr val="8B6A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0CEDA-49E1-45E9-A8E7-D474AF643CF0}" v="2" dt="2020-10-27T13:19:01.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55276" autoAdjust="0"/>
  </p:normalViewPr>
  <p:slideViewPr>
    <p:cSldViewPr snapToGrid="0">
      <p:cViewPr varScale="1">
        <p:scale>
          <a:sx n="47" d="100"/>
          <a:sy n="47" d="100"/>
        </p:scale>
        <p:origin x="1675" y="4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rginia Fisher" userId="b97adb3b21c73d08" providerId="LiveId" clId="{DB693E26-18B3-4A38-87AA-886FB99E9A7F}"/>
    <pc:docChg chg="undo custSel addSld delSld modSld sldOrd">
      <pc:chgData name="Virginia Fisher" userId="b97adb3b21c73d08" providerId="LiveId" clId="{DB693E26-18B3-4A38-87AA-886FB99E9A7F}" dt="2020-01-23T15:10:51.386" v="9262" actId="14100"/>
      <pc:docMkLst>
        <pc:docMk/>
      </pc:docMkLst>
      <pc:sldChg chg="del">
        <pc:chgData name="Virginia Fisher" userId="b97adb3b21c73d08" providerId="LiveId" clId="{DB693E26-18B3-4A38-87AA-886FB99E9A7F}" dt="2020-01-22T11:09:16.442" v="1131" actId="2696"/>
        <pc:sldMkLst>
          <pc:docMk/>
          <pc:sldMk cId="165645453" sldId="343"/>
        </pc:sldMkLst>
      </pc:sldChg>
      <pc:sldChg chg="del">
        <pc:chgData name="Virginia Fisher" userId="b97adb3b21c73d08" providerId="LiveId" clId="{DB693E26-18B3-4A38-87AA-886FB99E9A7F}" dt="2020-01-22T11:09:17.700" v="1132" actId="2696"/>
        <pc:sldMkLst>
          <pc:docMk/>
          <pc:sldMk cId="2896909641" sldId="345"/>
        </pc:sldMkLst>
      </pc:sldChg>
      <pc:sldChg chg="del">
        <pc:chgData name="Virginia Fisher" userId="b97adb3b21c73d08" providerId="LiveId" clId="{DB693E26-18B3-4A38-87AA-886FB99E9A7F}" dt="2020-01-22T11:09:18.653" v="1133" actId="2696"/>
        <pc:sldMkLst>
          <pc:docMk/>
          <pc:sldMk cId="4254689690" sldId="346"/>
        </pc:sldMkLst>
      </pc:sldChg>
      <pc:sldChg chg="del">
        <pc:chgData name="Virginia Fisher" userId="b97adb3b21c73d08" providerId="LiveId" clId="{DB693E26-18B3-4A38-87AA-886FB99E9A7F}" dt="2020-01-22T11:09:20.559" v="1135" actId="2696"/>
        <pc:sldMkLst>
          <pc:docMk/>
          <pc:sldMk cId="3136790777" sldId="347"/>
        </pc:sldMkLst>
      </pc:sldChg>
      <pc:sldChg chg="del">
        <pc:chgData name="Virginia Fisher" userId="b97adb3b21c73d08" providerId="LiveId" clId="{DB693E26-18B3-4A38-87AA-886FB99E9A7F}" dt="2020-01-22T11:09:21.493" v="1136" actId="2696"/>
        <pc:sldMkLst>
          <pc:docMk/>
          <pc:sldMk cId="3133907218" sldId="348"/>
        </pc:sldMkLst>
      </pc:sldChg>
      <pc:sldChg chg="del">
        <pc:chgData name="Virginia Fisher" userId="b97adb3b21c73d08" providerId="LiveId" clId="{DB693E26-18B3-4A38-87AA-886FB99E9A7F}" dt="2020-01-22T11:09:22.491" v="1137" actId="2696"/>
        <pc:sldMkLst>
          <pc:docMk/>
          <pc:sldMk cId="4167647791" sldId="349"/>
        </pc:sldMkLst>
      </pc:sldChg>
      <pc:sldChg chg="del">
        <pc:chgData name="Virginia Fisher" userId="b97adb3b21c73d08" providerId="LiveId" clId="{DB693E26-18B3-4A38-87AA-886FB99E9A7F}" dt="2020-01-22T11:09:23.593" v="1138" actId="2696"/>
        <pc:sldMkLst>
          <pc:docMk/>
          <pc:sldMk cId="2892438355" sldId="350"/>
        </pc:sldMkLst>
      </pc:sldChg>
      <pc:sldChg chg="del">
        <pc:chgData name="Virginia Fisher" userId="b97adb3b21c73d08" providerId="LiveId" clId="{DB693E26-18B3-4A38-87AA-886FB99E9A7F}" dt="2020-01-22T11:09:24.557" v="1139" actId="2696"/>
        <pc:sldMkLst>
          <pc:docMk/>
          <pc:sldMk cId="3628964465" sldId="351"/>
        </pc:sldMkLst>
      </pc:sldChg>
      <pc:sldChg chg="del">
        <pc:chgData name="Virginia Fisher" userId="b97adb3b21c73d08" providerId="LiveId" clId="{DB693E26-18B3-4A38-87AA-886FB99E9A7F}" dt="2020-01-22T11:09:25.461" v="1140" actId="2696"/>
        <pc:sldMkLst>
          <pc:docMk/>
          <pc:sldMk cId="513984017" sldId="352"/>
        </pc:sldMkLst>
      </pc:sldChg>
      <pc:sldChg chg="del">
        <pc:chgData name="Virginia Fisher" userId="b97adb3b21c73d08" providerId="LiveId" clId="{DB693E26-18B3-4A38-87AA-886FB99E9A7F}" dt="2020-01-22T11:09:26.392" v="1141" actId="2696"/>
        <pc:sldMkLst>
          <pc:docMk/>
          <pc:sldMk cId="1075192911" sldId="353"/>
        </pc:sldMkLst>
      </pc:sldChg>
      <pc:sldChg chg="del">
        <pc:chgData name="Virginia Fisher" userId="b97adb3b21c73d08" providerId="LiveId" clId="{DB693E26-18B3-4A38-87AA-886FB99E9A7F}" dt="2020-01-22T11:09:29.018" v="1144" actId="2696"/>
        <pc:sldMkLst>
          <pc:docMk/>
          <pc:sldMk cId="2409187697" sldId="354"/>
        </pc:sldMkLst>
      </pc:sldChg>
      <pc:sldChg chg="modSp">
        <pc:chgData name="Virginia Fisher" userId="b97adb3b21c73d08" providerId="LiveId" clId="{DB693E26-18B3-4A38-87AA-886FB99E9A7F}" dt="2020-01-23T15:10:51.386" v="9262" actId="14100"/>
        <pc:sldMkLst>
          <pc:docMk/>
          <pc:sldMk cId="914269640" sldId="355"/>
        </pc:sldMkLst>
        <pc:spChg chg="mod">
          <ac:chgData name="Virginia Fisher" userId="b97adb3b21c73d08" providerId="LiveId" clId="{DB693E26-18B3-4A38-87AA-886FB99E9A7F}" dt="2020-01-23T13:47:54.495" v="6137" actId="20577"/>
          <ac:spMkLst>
            <pc:docMk/>
            <pc:sldMk cId="914269640" sldId="355"/>
            <ac:spMk id="2" creationId="{00000000-0000-0000-0000-000000000000}"/>
          </ac:spMkLst>
        </pc:spChg>
        <pc:spChg chg="mod">
          <ac:chgData name="Virginia Fisher" userId="b97adb3b21c73d08" providerId="LiveId" clId="{DB693E26-18B3-4A38-87AA-886FB99E9A7F}" dt="2020-01-23T15:10:51.386" v="9262" actId="14100"/>
          <ac:spMkLst>
            <pc:docMk/>
            <pc:sldMk cId="914269640" sldId="355"/>
            <ac:spMk id="3" creationId="{00000000-0000-0000-0000-000000000000}"/>
          </ac:spMkLst>
        </pc:spChg>
      </pc:sldChg>
      <pc:sldChg chg="del">
        <pc:chgData name="Virginia Fisher" userId="b97adb3b21c73d08" providerId="LiveId" clId="{DB693E26-18B3-4A38-87AA-886FB99E9A7F}" dt="2020-01-22T11:09:27.242" v="1142" actId="2696"/>
        <pc:sldMkLst>
          <pc:docMk/>
          <pc:sldMk cId="3436987673" sldId="356"/>
        </pc:sldMkLst>
      </pc:sldChg>
      <pc:sldChg chg="del">
        <pc:chgData name="Virginia Fisher" userId="b97adb3b21c73d08" providerId="LiveId" clId="{DB693E26-18B3-4A38-87AA-886FB99E9A7F}" dt="2020-01-22T11:09:28.141" v="1143" actId="2696"/>
        <pc:sldMkLst>
          <pc:docMk/>
          <pc:sldMk cId="2693239138" sldId="357"/>
        </pc:sldMkLst>
      </pc:sldChg>
      <pc:sldChg chg="modSp ord">
        <pc:chgData name="Virginia Fisher" userId="b97adb3b21c73d08" providerId="LiveId" clId="{DB693E26-18B3-4A38-87AA-886FB99E9A7F}" dt="2020-01-22T18:21:15.810" v="1219"/>
        <pc:sldMkLst>
          <pc:docMk/>
          <pc:sldMk cId="1480859380" sldId="360"/>
        </pc:sldMkLst>
        <pc:spChg chg="mod">
          <ac:chgData name="Virginia Fisher" userId="b97adb3b21c73d08" providerId="LiveId" clId="{DB693E26-18B3-4A38-87AA-886FB99E9A7F}" dt="2020-01-22T11:01:42.307" v="678" actId="20577"/>
          <ac:spMkLst>
            <pc:docMk/>
            <pc:sldMk cId="1480859380" sldId="360"/>
            <ac:spMk id="3" creationId="{00000000-0000-0000-0000-000000000000}"/>
          </ac:spMkLst>
        </pc:spChg>
      </pc:sldChg>
      <pc:sldChg chg="modSp">
        <pc:chgData name="Virginia Fisher" userId="b97adb3b21c73d08" providerId="LiveId" clId="{DB693E26-18B3-4A38-87AA-886FB99E9A7F}" dt="2020-01-22T11:08:05.734" v="1130" actId="20577"/>
        <pc:sldMkLst>
          <pc:docMk/>
          <pc:sldMk cId="679512027" sldId="361"/>
        </pc:sldMkLst>
        <pc:spChg chg="mod">
          <ac:chgData name="Virginia Fisher" userId="b97adb3b21c73d08" providerId="LiveId" clId="{DB693E26-18B3-4A38-87AA-886FB99E9A7F}" dt="2020-01-22T11:08:05.734" v="1130" actId="20577"/>
          <ac:spMkLst>
            <pc:docMk/>
            <pc:sldMk cId="679512027" sldId="361"/>
            <ac:spMk id="3" creationId="{00000000-0000-0000-0000-000000000000}"/>
          </ac:spMkLst>
        </pc:spChg>
      </pc:sldChg>
      <pc:sldChg chg="del">
        <pc:chgData name="Virginia Fisher" userId="b97adb3b21c73d08" providerId="LiveId" clId="{DB693E26-18B3-4A38-87AA-886FB99E9A7F}" dt="2020-01-22T11:09:19.663" v="1134" actId="2696"/>
        <pc:sldMkLst>
          <pc:docMk/>
          <pc:sldMk cId="902939821" sldId="362"/>
        </pc:sldMkLst>
      </pc:sldChg>
      <pc:sldChg chg="modSp add">
        <pc:chgData name="Virginia Fisher" userId="b97adb3b21c73d08" providerId="LiveId" clId="{DB693E26-18B3-4A38-87AA-886FB99E9A7F}" dt="2020-01-23T14:29:23.736" v="8409" actId="20577"/>
        <pc:sldMkLst>
          <pc:docMk/>
          <pc:sldMk cId="1569495789" sldId="362"/>
        </pc:sldMkLst>
        <pc:spChg chg="mod">
          <ac:chgData name="Virginia Fisher" userId="b97adb3b21c73d08" providerId="LiveId" clId="{DB693E26-18B3-4A38-87AA-886FB99E9A7F}" dt="2020-01-22T18:20:09.216" v="1159" actId="20577"/>
          <ac:spMkLst>
            <pc:docMk/>
            <pc:sldMk cId="1569495789" sldId="362"/>
            <ac:spMk id="2" creationId="{87E45FC5-E812-4356-BC5A-4077507C60D0}"/>
          </ac:spMkLst>
        </pc:spChg>
        <pc:spChg chg="mod">
          <ac:chgData name="Virginia Fisher" userId="b97adb3b21c73d08" providerId="LiveId" clId="{DB693E26-18B3-4A38-87AA-886FB99E9A7F}" dt="2020-01-23T14:29:23.736" v="8409" actId="20577"/>
          <ac:spMkLst>
            <pc:docMk/>
            <pc:sldMk cId="1569495789" sldId="362"/>
            <ac:spMk id="3" creationId="{654DB44D-EC9E-4562-B432-A18D694C3939}"/>
          </ac:spMkLst>
        </pc:spChg>
      </pc:sldChg>
      <pc:sldChg chg="modSp add">
        <pc:chgData name="Virginia Fisher" userId="b97adb3b21c73d08" providerId="LiveId" clId="{DB693E26-18B3-4A38-87AA-886FB99E9A7F}" dt="2020-01-23T09:32:58.818" v="2584" actId="20577"/>
        <pc:sldMkLst>
          <pc:docMk/>
          <pc:sldMk cId="2500651806" sldId="363"/>
        </pc:sldMkLst>
        <pc:spChg chg="mod">
          <ac:chgData name="Virginia Fisher" userId="b97adb3b21c73d08" providerId="LiveId" clId="{DB693E26-18B3-4A38-87AA-886FB99E9A7F}" dt="2020-01-23T09:30:26.897" v="2384" actId="20577"/>
          <ac:spMkLst>
            <pc:docMk/>
            <pc:sldMk cId="2500651806" sldId="363"/>
            <ac:spMk id="2" creationId="{4FE099D1-8254-469B-84DD-495DC7E6EE67}"/>
          </ac:spMkLst>
        </pc:spChg>
        <pc:spChg chg="mod">
          <ac:chgData name="Virginia Fisher" userId="b97adb3b21c73d08" providerId="LiveId" clId="{DB693E26-18B3-4A38-87AA-886FB99E9A7F}" dt="2020-01-23T09:32:58.818" v="2584" actId="20577"/>
          <ac:spMkLst>
            <pc:docMk/>
            <pc:sldMk cId="2500651806" sldId="363"/>
            <ac:spMk id="3" creationId="{4C680105-1DE0-42C5-AA29-6F78B04BD372}"/>
          </ac:spMkLst>
        </pc:spChg>
      </pc:sldChg>
      <pc:sldChg chg="del">
        <pc:chgData name="Virginia Fisher" userId="b97adb3b21c73d08" providerId="LiveId" clId="{DB693E26-18B3-4A38-87AA-886FB99E9A7F}" dt="2020-01-22T11:09:41.760" v="1146" actId="2696"/>
        <pc:sldMkLst>
          <pc:docMk/>
          <pc:sldMk cId="2929372149" sldId="363"/>
        </pc:sldMkLst>
      </pc:sldChg>
      <pc:sldChg chg="del">
        <pc:chgData name="Virginia Fisher" userId="b97adb3b21c73d08" providerId="LiveId" clId="{DB693E26-18B3-4A38-87AA-886FB99E9A7F}" dt="2020-01-22T11:09:40.581" v="1145" actId="2696"/>
        <pc:sldMkLst>
          <pc:docMk/>
          <pc:sldMk cId="1131201107" sldId="364"/>
        </pc:sldMkLst>
      </pc:sldChg>
      <pc:sldChg chg="modSp add">
        <pc:chgData name="Virginia Fisher" userId="b97adb3b21c73d08" providerId="LiveId" clId="{DB693E26-18B3-4A38-87AA-886FB99E9A7F}" dt="2020-01-23T11:50:35.524" v="3152" actId="20577"/>
        <pc:sldMkLst>
          <pc:docMk/>
          <pc:sldMk cId="4286485799" sldId="364"/>
        </pc:sldMkLst>
        <pc:spChg chg="mod">
          <ac:chgData name="Virginia Fisher" userId="b97adb3b21c73d08" providerId="LiveId" clId="{DB693E26-18B3-4A38-87AA-886FB99E9A7F}" dt="2020-01-22T18:20:59.840" v="1217" actId="20577"/>
          <ac:spMkLst>
            <pc:docMk/>
            <pc:sldMk cId="4286485799" sldId="364"/>
            <ac:spMk id="2" creationId="{29CD7D4E-1B3E-40BB-A4E4-E5A096A4D102}"/>
          </ac:spMkLst>
        </pc:spChg>
        <pc:spChg chg="mod">
          <ac:chgData name="Virginia Fisher" userId="b97adb3b21c73d08" providerId="LiveId" clId="{DB693E26-18B3-4A38-87AA-886FB99E9A7F}" dt="2020-01-23T11:50:35.524" v="3152" actId="20577"/>
          <ac:spMkLst>
            <pc:docMk/>
            <pc:sldMk cId="4286485799" sldId="364"/>
            <ac:spMk id="3" creationId="{7B7DC694-137D-4669-BAF2-699DE52302D5}"/>
          </ac:spMkLst>
        </pc:spChg>
      </pc:sldChg>
      <pc:sldChg chg="modSp add">
        <pc:chgData name="Virginia Fisher" userId="b97adb3b21c73d08" providerId="LiveId" clId="{DB693E26-18B3-4A38-87AA-886FB99E9A7F}" dt="2020-01-23T12:09:20.534" v="4194" actId="115"/>
        <pc:sldMkLst>
          <pc:docMk/>
          <pc:sldMk cId="344244360" sldId="365"/>
        </pc:sldMkLst>
        <pc:spChg chg="mod">
          <ac:chgData name="Virginia Fisher" userId="b97adb3b21c73d08" providerId="LiveId" clId="{DB693E26-18B3-4A38-87AA-886FB99E9A7F}" dt="2020-01-22T18:22:19.924" v="1244" actId="20577"/>
          <ac:spMkLst>
            <pc:docMk/>
            <pc:sldMk cId="344244360" sldId="365"/>
            <ac:spMk id="2" creationId="{A20B6E0D-A612-49D8-9602-71F522BCB9F5}"/>
          </ac:spMkLst>
        </pc:spChg>
        <pc:spChg chg="mod">
          <ac:chgData name="Virginia Fisher" userId="b97adb3b21c73d08" providerId="LiveId" clId="{DB693E26-18B3-4A38-87AA-886FB99E9A7F}" dt="2020-01-23T12:09:20.534" v="4194" actId="115"/>
          <ac:spMkLst>
            <pc:docMk/>
            <pc:sldMk cId="344244360" sldId="365"/>
            <ac:spMk id="3" creationId="{1F6F3FFC-90AF-4396-9C44-9CF8686D7DC2}"/>
          </ac:spMkLst>
        </pc:spChg>
      </pc:sldChg>
      <pc:sldChg chg="modSp add">
        <pc:chgData name="Virginia Fisher" userId="b97adb3b21c73d08" providerId="LiveId" clId="{DB693E26-18B3-4A38-87AA-886FB99E9A7F}" dt="2020-01-23T12:24:16.543" v="4485" actId="20577"/>
        <pc:sldMkLst>
          <pc:docMk/>
          <pc:sldMk cId="4135037015" sldId="366"/>
        </pc:sldMkLst>
        <pc:spChg chg="mod">
          <ac:chgData name="Virginia Fisher" userId="b97adb3b21c73d08" providerId="LiveId" clId="{DB693E26-18B3-4A38-87AA-886FB99E9A7F}" dt="2020-01-22T18:22:32.451" v="1262" actId="20577"/>
          <ac:spMkLst>
            <pc:docMk/>
            <pc:sldMk cId="4135037015" sldId="366"/>
            <ac:spMk id="2" creationId="{A6AB3012-3AB6-4F28-8D04-231D4516256F}"/>
          </ac:spMkLst>
        </pc:spChg>
        <pc:spChg chg="mod">
          <ac:chgData name="Virginia Fisher" userId="b97adb3b21c73d08" providerId="LiveId" clId="{DB693E26-18B3-4A38-87AA-886FB99E9A7F}" dt="2020-01-23T12:24:16.543" v="4485" actId="20577"/>
          <ac:spMkLst>
            <pc:docMk/>
            <pc:sldMk cId="4135037015" sldId="366"/>
            <ac:spMk id="3" creationId="{C5B4A45B-C132-4DBF-9050-D5E0CB4C2AAA}"/>
          </ac:spMkLst>
        </pc:spChg>
      </pc:sldChg>
      <pc:sldChg chg="modSp add">
        <pc:chgData name="Virginia Fisher" userId="b97adb3b21c73d08" providerId="LiveId" clId="{DB693E26-18B3-4A38-87AA-886FB99E9A7F}" dt="2020-01-23T12:45:10.115" v="5983" actId="115"/>
        <pc:sldMkLst>
          <pc:docMk/>
          <pc:sldMk cId="3814968936" sldId="367"/>
        </pc:sldMkLst>
        <pc:spChg chg="mod">
          <ac:chgData name="Virginia Fisher" userId="b97adb3b21c73d08" providerId="LiveId" clId="{DB693E26-18B3-4A38-87AA-886FB99E9A7F}" dt="2020-01-23T12:40:11.319" v="5645" actId="20577"/>
          <ac:spMkLst>
            <pc:docMk/>
            <pc:sldMk cId="3814968936" sldId="367"/>
            <ac:spMk id="2" creationId="{0B5F0095-ECE8-4A7C-802A-54A869529BDE}"/>
          </ac:spMkLst>
        </pc:spChg>
        <pc:spChg chg="mod">
          <ac:chgData name="Virginia Fisher" userId="b97adb3b21c73d08" providerId="LiveId" clId="{DB693E26-18B3-4A38-87AA-886FB99E9A7F}" dt="2020-01-23T12:45:10.115" v="5983" actId="115"/>
          <ac:spMkLst>
            <pc:docMk/>
            <pc:sldMk cId="3814968936" sldId="367"/>
            <ac:spMk id="3" creationId="{44D59D0C-57B3-4364-9BF6-1E887AB06BAC}"/>
          </ac:spMkLst>
        </pc:spChg>
      </pc:sldChg>
      <pc:sldChg chg="modSp add">
        <pc:chgData name="Virginia Fisher" userId="b97adb3b21c73d08" providerId="LiveId" clId="{DB693E26-18B3-4A38-87AA-886FB99E9A7F}" dt="2020-01-23T14:24:19.595" v="8340" actId="20577"/>
        <pc:sldMkLst>
          <pc:docMk/>
          <pc:sldMk cId="1777981430" sldId="368"/>
        </pc:sldMkLst>
        <pc:spChg chg="mod">
          <ac:chgData name="Virginia Fisher" userId="b97adb3b21c73d08" providerId="LiveId" clId="{DB693E26-18B3-4A38-87AA-886FB99E9A7F}" dt="2020-01-23T14:24:19.595" v="8340" actId="20577"/>
          <ac:spMkLst>
            <pc:docMk/>
            <pc:sldMk cId="1777981430" sldId="368"/>
            <ac:spMk id="2" creationId="{7AAD033F-23C9-4C86-9DB1-BA4EF1B63B73}"/>
          </ac:spMkLst>
        </pc:spChg>
        <pc:spChg chg="mod">
          <ac:chgData name="Virginia Fisher" userId="b97adb3b21c73d08" providerId="LiveId" clId="{DB693E26-18B3-4A38-87AA-886FB99E9A7F}" dt="2020-01-23T13:57:57.587" v="6807" actId="20577"/>
          <ac:spMkLst>
            <pc:docMk/>
            <pc:sldMk cId="1777981430" sldId="368"/>
            <ac:spMk id="3" creationId="{A252C331-CBE2-4538-A8BD-881B61E250F6}"/>
          </ac:spMkLst>
        </pc:spChg>
      </pc:sldChg>
      <pc:sldChg chg="modSp add">
        <pc:chgData name="Virginia Fisher" userId="b97adb3b21c73d08" providerId="LiveId" clId="{DB693E26-18B3-4A38-87AA-886FB99E9A7F}" dt="2020-01-23T14:14:05.818" v="7621" actId="20577"/>
        <pc:sldMkLst>
          <pc:docMk/>
          <pc:sldMk cId="4251149602" sldId="369"/>
        </pc:sldMkLst>
        <pc:spChg chg="mod">
          <ac:chgData name="Virginia Fisher" userId="b97adb3b21c73d08" providerId="LiveId" clId="{DB693E26-18B3-4A38-87AA-886FB99E9A7F}" dt="2020-01-22T18:24:16.692" v="1311" actId="20577"/>
          <ac:spMkLst>
            <pc:docMk/>
            <pc:sldMk cId="4251149602" sldId="369"/>
            <ac:spMk id="2" creationId="{6C94EEC1-667F-4A8C-A0AD-770435B6B284}"/>
          </ac:spMkLst>
        </pc:spChg>
        <pc:spChg chg="mod">
          <ac:chgData name="Virginia Fisher" userId="b97adb3b21c73d08" providerId="LiveId" clId="{DB693E26-18B3-4A38-87AA-886FB99E9A7F}" dt="2020-01-23T14:14:05.818" v="7621" actId="20577"/>
          <ac:spMkLst>
            <pc:docMk/>
            <pc:sldMk cId="4251149602" sldId="369"/>
            <ac:spMk id="3" creationId="{4FDC92A9-A93E-435C-AB46-657915E0DEEA}"/>
          </ac:spMkLst>
        </pc:spChg>
      </pc:sldChg>
      <pc:sldChg chg="modSp add">
        <pc:chgData name="Virginia Fisher" userId="b97adb3b21c73d08" providerId="LiveId" clId="{DB693E26-18B3-4A38-87AA-886FB99E9A7F}" dt="2020-01-23T11:57:39.400" v="3557" actId="20577"/>
        <pc:sldMkLst>
          <pc:docMk/>
          <pc:sldMk cId="1149985766" sldId="370"/>
        </pc:sldMkLst>
        <pc:spChg chg="mod">
          <ac:chgData name="Virginia Fisher" userId="b97adb3b21c73d08" providerId="LiveId" clId="{DB693E26-18B3-4A38-87AA-886FB99E9A7F}" dt="2020-01-23T11:57:04.105" v="3553" actId="20577"/>
          <ac:spMkLst>
            <pc:docMk/>
            <pc:sldMk cId="1149985766" sldId="370"/>
            <ac:spMk id="2" creationId="{10B45011-97D0-402A-BC9F-3061DD0CECE4}"/>
          </ac:spMkLst>
        </pc:spChg>
        <pc:spChg chg="mod">
          <ac:chgData name="Virginia Fisher" userId="b97adb3b21c73d08" providerId="LiveId" clId="{DB693E26-18B3-4A38-87AA-886FB99E9A7F}" dt="2020-01-23T11:57:39.400" v="3557" actId="20577"/>
          <ac:spMkLst>
            <pc:docMk/>
            <pc:sldMk cId="1149985766" sldId="370"/>
            <ac:spMk id="3" creationId="{48B97A4C-E090-42F1-8260-CEBAEFFBDE86}"/>
          </ac:spMkLst>
        </pc:spChg>
      </pc:sldChg>
      <pc:sldChg chg="modSp add">
        <pc:chgData name="Virginia Fisher" userId="b97adb3b21c73d08" providerId="LiveId" clId="{DB693E26-18B3-4A38-87AA-886FB99E9A7F}" dt="2020-01-23T12:33:59.403" v="5191" actId="115"/>
        <pc:sldMkLst>
          <pc:docMk/>
          <pc:sldMk cId="357332107" sldId="371"/>
        </pc:sldMkLst>
        <pc:spChg chg="mod">
          <ac:chgData name="Virginia Fisher" userId="b97adb3b21c73d08" providerId="LiveId" clId="{DB693E26-18B3-4A38-87AA-886FB99E9A7F}" dt="2020-01-23T12:25:14.651" v="4515" actId="20577"/>
          <ac:spMkLst>
            <pc:docMk/>
            <pc:sldMk cId="357332107" sldId="371"/>
            <ac:spMk id="2" creationId="{551CFB3B-903B-4FEE-9190-B7DB79E10D42}"/>
          </ac:spMkLst>
        </pc:spChg>
        <pc:spChg chg="mod">
          <ac:chgData name="Virginia Fisher" userId="b97adb3b21c73d08" providerId="LiveId" clId="{DB693E26-18B3-4A38-87AA-886FB99E9A7F}" dt="2020-01-23T12:33:59.403" v="5191" actId="115"/>
          <ac:spMkLst>
            <pc:docMk/>
            <pc:sldMk cId="357332107" sldId="371"/>
            <ac:spMk id="3" creationId="{4C9E9583-5E0B-418A-9B3D-093B780EF680}"/>
          </ac:spMkLst>
        </pc:spChg>
      </pc:sldChg>
      <pc:sldChg chg="modSp add del">
        <pc:chgData name="Virginia Fisher" userId="b97adb3b21c73d08" providerId="LiveId" clId="{DB693E26-18B3-4A38-87AA-886FB99E9A7F}" dt="2020-01-23T11:58:20.643" v="3563" actId="2696"/>
        <pc:sldMkLst>
          <pc:docMk/>
          <pc:sldMk cId="3963078299" sldId="371"/>
        </pc:sldMkLst>
        <pc:spChg chg="mod">
          <ac:chgData name="Virginia Fisher" userId="b97adb3b21c73d08" providerId="LiveId" clId="{DB693E26-18B3-4A38-87AA-886FB99E9A7F}" dt="2020-01-23T11:58:15.109" v="3562" actId="20577"/>
          <ac:spMkLst>
            <pc:docMk/>
            <pc:sldMk cId="3963078299" sldId="371"/>
            <ac:spMk id="2" creationId="{29420DA7-540B-4094-984E-2AE274D82FBD}"/>
          </ac:spMkLst>
        </pc:spChg>
      </pc:sldChg>
      <pc:sldChg chg="modSp add">
        <pc:chgData name="Virginia Fisher" userId="b97adb3b21c73d08" providerId="LiveId" clId="{DB693E26-18B3-4A38-87AA-886FB99E9A7F}" dt="2020-01-23T14:23:27.853" v="8307" actId="20577"/>
        <pc:sldMkLst>
          <pc:docMk/>
          <pc:sldMk cId="674444265" sldId="372"/>
        </pc:sldMkLst>
        <pc:spChg chg="mod">
          <ac:chgData name="Virginia Fisher" userId="b97adb3b21c73d08" providerId="LiveId" clId="{DB693E26-18B3-4A38-87AA-886FB99E9A7F}" dt="2020-01-23T14:22:21.783" v="8264" actId="255"/>
          <ac:spMkLst>
            <pc:docMk/>
            <pc:sldMk cId="674444265" sldId="372"/>
            <ac:spMk id="2" creationId="{664676F0-EEA0-48D9-A639-0BFAEFF02920}"/>
          </ac:spMkLst>
        </pc:spChg>
        <pc:spChg chg="mod">
          <ac:chgData name="Virginia Fisher" userId="b97adb3b21c73d08" providerId="LiveId" clId="{DB693E26-18B3-4A38-87AA-886FB99E9A7F}" dt="2020-01-23T14:23:27.853" v="8307" actId="20577"/>
          <ac:spMkLst>
            <pc:docMk/>
            <pc:sldMk cId="674444265" sldId="372"/>
            <ac:spMk id="3" creationId="{00A1B628-0495-492F-9824-E4838A8A777B}"/>
          </ac:spMkLst>
        </pc:spChg>
      </pc:sldChg>
      <pc:sldChg chg="modSp add">
        <pc:chgData name="Virginia Fisher" userId="b97adb3b21c73d08" providerId="LiveId" clId="{DB693E26-18B3-4A38-87AA-886FB99E9A7F}" dt="2020-01-23T15:10:14.390" v="9256" actId="20577"/>
        <pc:sldMkLst>
          <pc:docMk/>
          <pc:sldMk cId="2832039943" sldId="373"/>
        </pc:sldMkLst>
        <pc:spChg chg="mod">
          <ac:chgData name="Virginia Fisher" userId="b97adb3b21c73d08" providerId="LiveId" clId="{DB693E26-18B3-4A38-87AA-886FB99E9A7F}" dt="2020-01-23T15:10:14.390" v="9256" actId="20577"/>
          <ac:spMkLst>
            <pc:docMk/>
            <pc:sldMk cId="2832039943" sldId="373"/>
            <ac:spMk id="3" creationId="{00000000-0000-0000-0000-000000000000}"/>
          </ac:spMkLst>
        </pc:spChg>
      </pc:sldChg>
    </pc:docChg>
  </pc:docChgLst>
  <pc:docChgLst>
    <pc:chgData name="Deborah Rees" userId="7625dfb349b2cb22" providerId="LiveId" clId="{C155C492-3D4F-4C9B-AC25-D511383317EC}"/>
    <pc:docChg chg="undo custSel modSld">
      <pc:chgData name="Deborah Rees" userId="7625dfb349b2cb22" providerId="LiveId" clId="{C155C492-3D4F-4C9B-AC25-D511383317EC}" dt="2020-08-06T12:05:51.558" v="6305" actId="20577"/>
      <pc:docMkLst>
        <pc:docMk/>
      </pc:docMkLst>
      <pc:sldChg chg="modSp mod">
        <pc:chgData name="Deborah Rees" userId="7625dfb349b2cb22" providerId="LiveId" clId="{C155C492-3D4F-4C9B-AC25-D511383317EC}" dt="2020-08-06T12:05:51.558" v="6305" actId="20577"/>
        <pc:sldMkLst>
          <pc:docMk/>
          <pc:sldMk cId="3408955283" sldId="329"/>
        </pc:sldMkLst>
        <pc:spChg chg="mod">
          <ac:chgData name="Deborah Rees" userId="7625dfb349b2cb22" providerId="LiveId" clId="{C155C492-3D4F-4C9B-AC25-D511383317EC}" dt="2020-08-06T12:05:51.558" v="6305" actId="20577"/>
          <ac:spMkLst>
            <pc:docMk/>
            <pc:sldMk cId="3408955283" sldId="329"/>
            <ac:spMk id="3" creationId="{00000000-0000-0000-0000-000000000000}"/>
          </ac:spMkLst>
        </pc:spChg>
      </pc:sldChg>
      <pc:sldChg chg="modNotesTx">
        <pc:chgData name="Deborah Rees" userId="7625dfb349b2cb22" providerId="LiveId" clId="{C155C492-3D4F-4C9B-AC25-D511383317EC}" dt="2020-08-05T10:37:59.277" v="780" actId="20577"/>
        <pc:sldMkLst>
          <pc:docMk/>
          <pc:sldMk cId="1569495789" sldId="362"/>
        </pc:sldMkLst>
      </pc:sldChg>
      <pc:sldChg chg="modNotesTx">
        <pc:chgData name="Deborah Rees" userId="7625dfb349b2cb22" providerId="LiveId" clId="{C155C492-3D4F-4C9B-AC25-D511383317EC}" dt="2020-08-05T10:55:36.145" v="3671" actId="20577"/>
        <pc:sldMkLst>
          <pc:docMk/>
          <pc:sldMk cId="2500651806" sldId="363"/>
        </pc:sldMkLst>
      </pc:sldChg>
      <pc:sldChg chg="modNotesTx">
        <pc:chgData name="Deborah Rees" userId="7625dfb349b2cb22" providerId="LiveId" clId="{C155C492-3D4F-4C9B-AC25-D511383317EC}" dt="2020-08-05T10:49:35.631" v="2703" actId="6549"/>
        <pc:sldMkLst>
          <pc:docMk/>
          <pc:sldMk cId="4286485799" sldId="364"/>
        </pc:sldMkLst>
      </pc:sldChg>
      <pc:sldChg chg="modNotesTx">
        <pc:chgData name="Deborah Rees" userId="7625dfb349b2cb22" providerId="LiveId" clId="{C155C492-3D4F-4C9B-AC25-D511383317EC}" dt="2020-08-05T10:57:13.927" v="3950" actId="313"/>
        <pc:sldMkLst>
          <pc:docMk/>
          <pc:sldMk cId="344244360" sldId="365"/>
        </pc:sldMkLst>
      </pc:sldChg>
      <pc:sldChg chg="modNotesTx">
        <pc:chgData name="Deborah Rees" userId="7625dfb349b2cb22" providerId="LiveId" clId="{C155C492-3D4F-4C9B-AC25-D511383317EC}" dt="2020-08-05T11:25:08.177" v="4450" actId="20577"/>
        <pc:sldMkLst>
          <pc:docMk/>
          <pc:sldMk cId="4135037015" sldId="366"/>
        </pc:sldMkLst>
      </pc:sldChg>
      <pc:sldChg chg="modNotesTx">
        <pc:chgData name="Deborah Rees" userId="7625dfb349b2cb22" providerId="LiveId" clId="{C155C492-3D4F-4C9B-AC25-D511383317EC}" dt="2020-08-05T11:28:35.739" v="5247" actId="20577"/>
        <pc:sldMkLst>
          <pc:docMk/>
          <pc:sldMk cId="3814968936" sldId="367"/>
        </pc:sldMkLst>
      </pc:sldChg>
      <pc:sldChg chg="modNotesTx">
        <pc:chgData name="Deborah Rees" userId="7625dfb349b2cb22" providerId="LiveId" clId="{C155C492-3D4F-4C9B-AC25-D511383317EC}" dt="2020-08-05T11:30:39.544" v="5810" actId="20577"/>
        <pc:sldMkLst>
          <pc:docMk/>
          <pc:sldMk cId="1777981430" sldId="368"/>
        </pc:sldMkLst>
      </pc:sldChg>
      <pc:sldChg chg="modNotesTx">
        <pc:chgData name="Deborah Rees" userId="7625dfb349b2cb22" providerId="LiveId" clId="{C155C492-3D4F-4C9B-AC25-D511383317EC}" dt="2020-08-05T11:32:27.100" v="6301" actId="20577"/>
        <pc:sldMkLst>
          <pc:docMk/>
          <pc:sldMk cId="4251149602" sldId="369"/>
        </pc:sldMkLst>
      </pc:sldChg>
      <pc:sldChg chg="modNotesTx">
        <pc:chgData name="Deborah Rees" userId="7625dfb349b2cb22" providerId="LiveId" clId="{C155C492-3D4F-4C9B-AC25-D511383317EC}" dt="2020-08-05T10:50:19.245" v="2760" actId="20577"/>
        <pc:sldMkLst>
          <pc:docMk/>
          <pc:sldMk cId="1149985766" sldId="370"/>
        </pc:sldMkLst>
      </pc:sldChg>
      <pc:sldChg chg="modNotesTx">
        <pc:chgData name="Deborah Rees" userId="7625dfb349b2cb22" providerId="LiveId" clId="{C155C492-3D4F-4C9B-AC25-D511383317EC}" dt="2020-08-05T11:26:35.047" v="4831" actId="313"/>
        <pc:sldMkLst>
          <pc:docMk/>
          <pc:sldMk cId="357332107" sldId="371"/>
        </pc:sldMkLst>
      </pc:sldChg>
    </pc:docChg>
  </pc:docChgLst>
  <pc:docChgLst>
    <pc:chgData name="Deborah Rees" userId="7625dfb349b2cb22" providerId="LiveId" clId="{D690CEDA-49E1-45E9-A8E7-D474AF643CF0}"/>
    <pc:docChg chg="custSel modSld">
      <pc:chgData name="Deborah Rees" userId="7625dfb349b2cb22" providerId="LiveId" clId="{D690CEDA-49E1-45E9-A8E7-D474AF643CF0}" dt="2020-10-27T13:19:06.055" v="5" actId="27614"/>
      <pc:docMkLst>
        <pc:docMk/>
      </pc:docMkLst>
      <pc:sldChg chg="addSp delSp modSp mod">
        <pc:chgData name="Deborah Rees" userId="7625dfb349b2cb22" providerId="LiveId" clId="{D690CEDA-49E1-45E9-A8E7-D474AF643CF0}" dt="2020-10-27T13:19:06.055" v="5" actId="27614"/>
        <pc:sldMkLst>
          <pc:docMk/>
          <pc:sldMk cId="2467898088" sldId="374"/>
        </pc:sldMkLst>
        <pc:spChg chg="del">
          <ac:chgData name="Deborah Rees" userId="7625dfb349b2cb22" providerId="LiveId" clId="{D690CEDA-49E1-45E9-A8E7-D474AF643CF0}" dt="2020-10-27T13:18:36.594" v="1" actId="478"/>
          <ac:spMkLst>
            <pc:docMk/>
            <pc:sldMk cId="2467898088" sldId="374"/>
            <ac:spMk id="2" creationId="{00000000-0000-0000-0000-000000000000}"/>
          </ac:spMkLst>
        </pc:spChg>
        <pc:spChg chg="del">
          <ac:chgData name="Deborah Rees" userId="7625dfb349b2cb22" providerId="LiveId" clId="{D690CEDA-49E1-45E9-A8E7-D474AF643CF0}" dt="2020-10-27T13:18:32.626" v="0" actId="478"/>
          <ac:spMkLst>
            <pc:docMk/>
            <pc:sldMk cId="2467898088" sldId="374"/>
            <ac:spMk id="3" creationId="{00000000-0000-0000-0000-000000000000}"/>
          </ac:spMkLst>
        </pc:spChg>
        <pc:spChg chg="add del mod">
          <ac:chgData name="Deborah Rees" userId="7625dfb349b2cb22" providerId="LiveId" clId="{D690CEDA-49E1-45E9-A8E7-D474AF643CF0}" dt="2020-10-27T13:18:40.534" v="2" actId="478"/>
          <ac:spMkLst>
            <pc:docMk/>
            <pc:sldMk cId="2467898088" sldId="374"/>
            <ac:spMk id="5" creationId="{2ECD6DE7-7F57-460A-8F5B-9C9C50FD1EBF}"/>
          </ac:spMkLst>
        </pc:spChg>
        <pc:spChg chg="add del mod">
          <ac:chgData name="Deborah Rees" userId="7625dfb349b2cb22" providerId="LiveId" clId="{D690CEDA-49E1-45E9-A8E7-D474AF643CF0}" dt="2020-10-27T13:18:42.012" v="3" actId="478"/>
          <ac:spMkLst>
            <pc:docMk/>
            <pc:sldMk cId="2467898088" sldId="374"/>
            <ac:spMk id="7" creationId="{D10975EE-3A4B-4F5A-A24E-BB97A4591FD8}"/>
          </ac:spMkLst>
        </pc:spChg>
        <pc:picChg chg="add mod">
          <ac:chgData name="Deborah Rees" userId="7625dfb349b2cb22" providerId="LiveId" clId="{D690CEDA-49E1-45E9-A8E7-D474AF643CF0}" dt="2020-10-27T13:19:06.055" v="5" actId="27614"/>
          <ac:picMkLst>
            <pc:docMk/>
            <pc:sldMk cId="2467898088" sldId="374"/>
            <ac:picMk id="9" creationId="{8AD8AED8-A09D-4E80-80F7-9B7C230437C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27/10/2020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3324458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ED&amp;I policies in the workplace, yet the demography is largely made up of white males between the ages of 30yrs and 60yrs for example – remember the controversy about those who are writing the artificial intelligence algorithms being predominantly white males in their twenties, those AI systems are then going on to make decisions affecting the lives of diverse populations – see article on Moodle.</a:t>
            </a:r>
          </a:p>
          <a:p>
            <a:pPr marL="171450" indent="-171450">
              <a:buFont typeface="Arial" panose="020B0604020202020204" pitchFamily="34" charset="0"/>
              <a:buChar char="•"/>
            </a:pPr>
            <a:r>
              <a:rPr lang="en-GB" dirty="0"/>
              <a:t>With your critical thinking hat on, examine your own organisation, what policies are in place for ED&amp;I? What terminology is used within those policies? In your view are they fit-for-purpose or are they dated and leaning more towards box-ticking?</a:t>
            </a:r>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3509588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P.182 Gender case study /  Asda Case study page 185</a:t>
            </a:r>
          </a:p>
          <a:p>
            <a:pPr marL="171450" indent="-171450">
              <a:buFont typeface="Arial" panose="020B0604020202020204" pitchFamily="34" charset="0"/>
              <a:buChar char="•"/>
            </a:pPr>
            <a:r>
              <a:rPr lang="en-GB" dirty="0"/>
              <a:t>Gender is now a central theme of Employment Relations, it has become so due to 3 factors; 1. More women are now in the workplace, 2. TU’s now represent on gender issues, 3. Growing employment relations and human resource management scholarship raising awareness of the importance of these issues.</a:t>
            </a:r>
          </a:p>
          <a:p>
            <a:pPr marL="171450" indent="-171450">
              <a:buFont typeface="Arial" panose="020B0604020202020204" pitchFamily="34" charset="0"/>
              <a:buChar char="•"/>
            </a:pPr>
            <a:r>
              <a:rPr lang="en-GB" dirty="0"/>
              <a:t>Made in Dagenham DVD.</a:t>
            </a:r>
          </a:p>
          <a:p>
            <a:pPr marL="171450" indent="-171450">
              <a:buFont typeface="Arial" panose="020B0604020202020204" pitchFamily="34" charset="0"/>
              <a:buChar char="•"/>
            </a:pPr>
            <a:r>
              <a:rPr lang="en-GB" dirty="0"/>
              <a:t>Recent gender equality articles on Moodle</a:t>
            </a:r>
          </a:p>
          <a:p>
            <a:pPr marL="171450" indent="-171450">
              <a:buFont typeface="Arial" panose="020B0604020202020204" pitchFamily="34" charset="0"/>
              <a:buChar char="•"/>
            </a:pPr>
            <a:r>
              <a:rPr lang="en-GB" dirty="0"/>
              <a:t>Glass ceiling concept</a:t>
            </a:r>
          </a:p>
          <a:p>
            <a:pPr marL="171450" indent="-171450">
              <a:buFont typeface="Arial" panose="020B0604020202020204" pitchFamily="34" charset="0"/>
              <a:buChar char="•"/>
            </a:pPr>
            <a:r>
              <a:rPr lang="en-GB" dirty="0"/>
              <a:t>Female icons</a:t>
            </a:r>
          </a:p>
          <a:p>
            <a:pPr marL="171450" indent="-171450">
              <a:buFont typeface="Arial" panose="020B0604020202020204" pitchFamily="34" charset="0"/>
              <a:buChar char="•"/>
            </a:pPr>
            <a:r>
              <a:rPr lang="en-GB" dirty="0"/>
              <a:t>Institutions are gendered – Trade Unions / Management / State = predominantly male environments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Intersectionality (P.182) – reflective exercise on P.183.</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People can be members of more than one group, furthermore, they are an integral part of society.</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3944004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pandemic has highlighted disadvantage with power sections of society;  1. The disproportionate affect on poorer communities, compared to more affluent communities (</a:t>
            </a:r>
            <a:r>
              <a:rPr lang="en-GB" dirty="0" err="1"/>
              <a:t>i.e</a:t>
            </a:r>
            <a:r>
              <a:rPr lang="en-GB" dirty="0"/>
              <a:t> stuck in a high rise flat as a single mum with two kids v living in leafy suburbia with a large private garden and both parents present).  2. Black Lives Matter campaign and disproportionate treatment of BAME in society e.g. stop and searches from the police (Athlete who was stopped with her husband and baby in the car) . 3. Concerns about disproportionate treatment of BAME by the NHS resulting in a higher percentage of deaths, an enquiry was launched to investigate this.</a:t>
            </a:r>
          </a:p>
          <a:p>
            <a:pPr marL="171450" indent="-171450">
              <a:buFont typeface="Arial" panose="020B0604020202020204" pitchFamily="34" charset="0"/>
              <a:buChar char="•"/>
            </a:pPr>
            <a:r>
              <a:rPr lang="en-GB" dirty="0"/>
              <a:t>CIPD lobby on many matters of equality.  Additionally, Matthew Taylor’s Good Work Plan has been seminal in the last two years.</a:t>
            </a:r>
          </a:p>
          <a:p>
            <a:pPr marL="171450" indent="-171450">
              <a:buFont typeface="Arial" panose="020B0604020202020204" pitchFamily="34" charset="0"/>
              <a:buChar char="•"/>
            </a:pPr>
            <a:r>
              <a:rPr lang="en-GB" dirty="0"/>
              <a:t>Technology has made all of this more visible, more easily accessible, more transferable – therefore the data paints a more clear and more up to date picture.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2908538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the articles on Moodle to assist you.</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1391201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Does not account for illegitimate incomes.  A purely capitalist system (U.S) has it’s flaws, think of the divide between the rich and poor, and the ineffective health care plans.  A purely communist system has it’s flaws (China / Russia) what is the incentive to study, work hard if your salary will not be materially different from a cleaner for example.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pandemic has brought has brought this inequality to the fore.</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Think of the ‘typical’ sociological employment map; 1. men the main bread winners, 2. women hold more part-time positions than men, 3. young adults make up the majority of Gig worker employment, 4. BAME occupy the majority of jobs with ‘insecure’ terms and conditions.  Ageing workforces add another complexity; Life expectancy for a man in Kensington is 82.5 years, life expectancy for a man in Blackpool is 74.7years. (P.189).  Also, flexibility can be a poisoned chalice as older workers may have to re-enter the workplace in ‘flexible’ insecure employment.</a:t>
            </a:r>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2090252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Protected Characteristics:  Equality Act 2020</a:t>
            </a:r>
          </a:p>
          <a:p>
            <a:pPr marL="228600" indent="-228600">
              <a:buAutoNum type="arabicPeriod"/>
            </a:pPr>
            <a:r>
              <a:rPr lang="en-GB" dirty="0"/>
              <a:t>Age, 2. Disability, 3. Gender reassignment, 4. Marriage and civil partnership, 5. Pregnancy and Maternity, 6. Race, 7. Religion or belief, 8. Sex, 9. Sexual orientation.</a:t>
            </a:r>
          </a:p>
          <a:p>
            <a:pPr marL="0" indent="0">
              <a:buNone/>
            </a:pPr>
            <a:endParaRPr lang="en-GB" dirty="0"/>
          </a:p>
          <a:p>
            <a:pPr marL="0" indent="0">
              <a:buNone/>
            </a:pPr>
            <a:r>
              <a:rPr lang="en-GB" dirty="0"/>
              <a:t>All the above legal definitions are set out on Moodle for you.</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3510290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Also, costly and time consuming for an individual to bring a claim against an employer, it is reported to be a very stressful process and it is deemed that often the power resides with the employer as they have the deeper pockets.</a:t>
            </a:r>
          </a:p>
          <a:p>
            <a:pPr marL="171450" indent="-171450">
              <a:buFont typeface="Arial" panose="020B0604020202020204" pitchFamily="34" charset="0"/>
              <a:buChar char="•"/>
            </a:pPr>
            <a:r>
              <a:rPr lang="en-GB" dirty="0"/>
              <a:t>Social media is helping in this regard ‘</a:t>
            </a:r>
            <a:r>
              <a:rPr lang="en-GB" dirty="0" err="1"/>
              <a:t>glassdoor</a:t>
            </a:r>
            <a:r>
              <a:rPr lang="en-GB" dirty="0"/>
              <a:t>’ and naming and shaming rogue employers</a:t>
            </a:r>
          </a:p>
          <a:p>
            <a:pPr marL="171450" indent="-171450">
              <a:buFont typeface="Arial" panose="020B0604020202020204" pitchFamily="34" charset="0"/>
              <a:buChar char="•"/>
            </a:pPr>
            <a:r>
              <a:rPr lang="en-GB" dirty="0"/>
              <a:t>‘Token gestures’</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26646183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More progressive organisations have E&amp;D teams – SWP is one good example.</a:t>
            </a:r>
          </a:p>
          <a:p>
            <a:pPr marL="171450" indent="-171450">
              <a:buFont typeface="Arial" panose="020B0604020202020204" pitchFamily="34" charset="0"/>
              <a:buChar char="•"/>
            </a:pPr>
            <a:r>
              <a:rPr lang="en-GB" dirty="0"/>
              <a:t>Historically it was poor v rich, then we saw cases of women v men, now the claims that Trade Unions represent are multi-dimensional</a:t>
            </a:r>
          </a:p>
          <a:p>
            <a:pPr marL="171450" indent="-171450">
              <a:buFont typeface="Arial" panose="020B0604020202020204" pitchFamily="34" charset="0"/>
              <a:buChar char="•"/>
            </a:pPr>
            <a:r>
              <a:rPr lang="en-GB" dirty="0"/>
              <a:t>Capability gaps, fearful of repercussions, solutions can be complex and time consuming, therefore a tendency to bury their head in the sand, ignorant of wider EDI issues.</a:t>
            </a:r>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4043041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Power culture – examples of this that I have witnessed have included the male dominated SMT making important decisions in meetings at 6pm, knowing that mothers are unlikely to be able to attend.  Decisions being made on evenings when clients are taken out for drinks etc.  Decisions being made on the golf course at weekends.</a:t>
            </a:r>
          </a:p>
          <a:p>
            <a:pPr marL="171450" indent="-171450">
              <a:buFont typeface="Arial" panose="020B0604020202020204" pitchFamily="34" charset="0"/>
              <a:buChar char="•"/>
            </a:pPr>
            <a:r>
              <a:rPr lang="en-GB" dirty="0"/>
              <a:t>Again, based on my own experience I would agree, too often there is a breach of the professional code of conduct to save face with the hierarchy.</a:t>
            </a:r>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803087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new home-working emphasis could change this.</a:t>
            </a:r>
          </a:p>
          <a:p>
            <a:pPr marL="171450" indent="-171450">
              <a:buFont typeface="Arial" panose="020B0604020202020204" pitchFamily="34" charset="0"/>
              <a:buChar char="•"/>
            </a:pPr>
            <a:r>
              <a:rPr lang="en-GB" dirty="0"/>
              <a:t>‘tokenism’ has had it’s day??</a:t>
            </a:r>
          </a:p>
          <a:p>
            <a:pPr marL="171450" indent="-171450">
              <a:buFont typeface="Arial" panose="020B0604020202020204" pitchFamily="34" charset="0"/>
              <a:buChar char="•"/>
            </a:pPr>
            <a:r>
              <a:rPr lang="en-GB" dirty="0"/>
              <a:t>This put the burden on HR, in my experience the burden also needs to sit with the Trade Union member to be realistic and commercially minded.  Both parties need to be flexible and open to new ways of thinking for collaboration to work in a fashion that is timely enough to allow a business to flex to the ever changing environment in </a:t>
            </a:r>
            <a:r>
              <a:rPr lang="en-GB"/>
              <a:t>which it operates.</a:t>
            </a:r>
          </a:p>
        </p:txBody>
      </p:sp>
      <p:sp>
        <p:nvSpPr>
          <p:cNvPr id="4" name="Slide Number Placeholder 3"/>
          <p:cNvSpPr>
            <a:spLocks noGrp="1"/>
          </p:cNvSpPr>
          <p:nvPr>
            <p:ph type="sldNum" sz="quarter" idx="5"/>
          </p:nvPr>
        </p:nvSpPr>
        <p:spPr/>
        <p:txBody>
          <a:bodyPr/>
          <a:lstStyle/>
          <a:p>
            <a:fld id="{F4B9E6EF-8E04-43AF-B087-9D16E2B8925E}" type="slidenum">
              <a:rPr lang="en-GB" smtClean="0"/>
              <a:t>16</a:t>
            </a:fld>
            <a:endParaRPr lang="en-GB"/>
          </a:p>
        </p:txBody>
      </p:sp>
    </p:spTree>
    <p:extLst>
      <p:ext uri="{BB962C8B-B14F-4D97-AF65-F5344CB8AC3E}">
        <p14:creationId xmlns:p14="http://schemas.microsoft.com/office/powerpoint/2010/main" val="36527275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27/10/2020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27/10/2020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hyperlink" Target="https://www.cipd.co.uk/knowledge/fundamentals/relations/diversity/factsheet" TargetMode="Externa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6</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dirty="0">
                <a:effectLst/>
              </a:rPr>
              <a:t>Chapter </a:t>
            </a:r>
            <a:r>
              <a:rPr lang="en-GB" sz="2400" dirty="0"/>
              <a:t>7</a:t>
            </a:r>
            <a:br>
              <a:rPr lang="en-GB" sz="2400" kern="1200" dirty="0">
                <a:effectLst/>
              </a:rPr>
            </a:br>
            <a:br>
              <a:rPr lang="en-GB" sz="2400" kern="1200" dirty="0">
                <a:effectLst/>
              </a:rPr>
            </a:br>
            <a:r>
              <a:rPr lang="en-GB" sz="2400" b="1" dirty="0"/>
              <a:t>Equality, diversity </a:t>
            </a:r>
            <a:r>
              <a:rPr lang="en-GB" sz="2400" b="1"/>
              <a:t>and inclusion</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1055503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text on a white background&#10;&#10;Description automatically generated">
            <a:extLst>
              <a:ext uri="{FF2B5EF4-FFF2-40B4-BE49-F238E27FC236}">
                <a16:creationId xmlns:a16="http://schemas.microsoft.com/office/drawing/2014/main" id="{8AD8AED8-A09D-4E80-80F7-9B7C230437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00" y="381000"/>
            <a:ext cx="8128000" cy="6096000"/>
          </a:xfrm>
          <a:prstGeom prst="rect">
            <a:avLst/>
          </a:prstGeom>
        </p:spPr>
      </p:pic>
    </p:spTree>
    <p:extLst>
      <p:ext uri="{BB962C8B-B14F-4D97-AF65-F5344CB8AC3E}">
        <p14:creationId xmlns:p14="http://schemas.microsoft.com/office/powerpoint/2010/main" val="2467898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Outline</a:t>
            </a:r>
          </a:p>
        </p:txBody>
      </p:sp>
      <p:sp>
        <p:nvSpPr>
          <p:cNvPr id="3" name="Content Placeholder 2"/>
          <p:cNvSpPr>
            <a:spLocks noGrp="1"/>
          </p:cNvSpPr>
          <p:nvPr>
            <p:ph idx="1"/>
          </p:nvPr>
        </p:nvSpPr>
        <p:spPr/>
        <p:txBody>
          <a:bodyPr/>
          <a:lstStyle/>
          <a:p>
            <a:r>
              <a:rPr lang="en-GB" dirty="0"/>
              <a:t>Introduction</a:t>
            </a:r>
          </a:p>
          <a:p>
            <a:r>
              <a:rPr lang="en-GB" dirty="0"/>
              <a:t>Perspectives</a:t>
            </a:r>
          </a:p>
          <a:p>
            <a:r>
              <a:rPr lang="en-GB" dirty="0"/>
              <a:t>The labour market and employment segregation</a:t>
            </a:r>
          </a:p>
          <a:p>
            <a:r>
              <a:rPr lang="en-GB" dirty="0"/>
              <a:t>Theoretical explanations</a:t>
            </a:r>
          </a:p>
          <a:p>
            <a:r>
              <a:rPr lang="en-GB" dirty="0"/>
              <a:t>The legal context</a:t>
            </a:r>
          </a:p>
          <a:p>
            <a:r>
              <a:rPr lang="en-GB" dirty="0"/>
              <a:t>The role of HR, trade unions &amp; line managers</a:t>
            </a:r>
          </a:p>
          <a:p>
            <a:r>
              <a:rPr lang="en-GB" dirty="0"/>
              <a:t>Sexual harassment in the workplace</a:t>
            </a:r>
          </a:p>
          <a:p>
            <a:r>
              <a:rPr lang="en-GB" dirty="0"/>
              <a:t>Summary</a:t>
            </a:r>
          </a:p>
          <a:p>
            <a:r>
              <a:rPr lang="en-GB" dirty="0"/>
              <a:t>References &amp; further reading</a:t>
            </a:r>
          </a:p>
          <a:p>
            <a:endParaRPr lang="en-GB" dirty="0"/>
          </a:p>
        </p:txBody>
      </p:sp>
    </p:spTree>
    <p:extLst>
      <p:ext uri="{BB962C8B-B14F-4D97-AF65-F5344CB8AC3E}">
        <p14:creationId xmlns:p14="http://schemas.microsoft.com/office/powerpoint/2010/main" val="679512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lstStyle/>
          <a:p>
            <a:pPr marL="0" indent="0">
              <a:buNone/>
            </a:pPr>
            <a:r>
              <a:rPr lang="en-GB" dirty="0"/>
              <a:t>When you have completed this session, you should be able to: </a:t>
            </a:r>
          </a:p>
          <a:p>
            <a:r>
              <a:rPr lang="en-GB" sz="2000" dirty="0"/>
              <a:t>Understand what is meant by the different conceptualisations of equality, diversity &amp; inclusion (ED&amp;I);</a:t>
            </a:r>
          </a:p>
          <a:p>
            <a:r>
              <a:rPr lang="en-GB" sz="2000" dirty="0"/>
              <a:t>Critically evaluate the contribution of a feminist &amp; intersectional lens to the study of equality &amp; employment relations;</a:t>
            </a:r>
          </a:p>
          <a:p>
            <a:r>
              <a:rPr lang="en-GB" sz="2000" dirty="0"/>
              <a:t>Explore the evidence of employment segregation in the labour market &amp; critically analyse the main theories used to explain these patterns &amp; outcomes;</a:t>
            </a:r>
          </a:p>
          <a:p>
            <a:r>
              <a:rPr lang="en-GB" sz="2000" dirty="0"/>
              <a:t>Understand &amp; critically assess the key principles of employment legislation relating to discrimination;</a:t>
            </a:r>
          </a:p>
          <a:p>
            <a:r>
              <a:rPr lang="en-GB" sz="2000" dirty="0"/>
              <a:t>Review &amp; critically evaluate organisational rationales for ED&amp;I;</a:t>
            </a:r>
          </a:p>
          <a:p>
            <a:r>
              <a:rPr lang="en-GB" sz="2000" dirty="0"/>
              <a:t>Investigate the role of HR practitioners, trade unions &amp; line managers in the implementation of ED&amp;I policies.</a:t>
            </a:r>
          </a:p>
          <a:p>
            <a:endParaRPr lang="en-GB" sz="2000" dirty="0"/>
          </a:p>
          <a:p>
            <a:endParaRPr lang="en-GB" dirty="0"/>
          </a:p>
        </p:txBody>
      </p:sp>
    </p:spTree>
    <p:extLst>
      <p:ext uri="{BB962C8B-B14F-4D97-AF65-F5344CB8AC3E}">
        <p14:creationId xmlns:p14="http://schemas.microsoft.com/office/powerpoint/2010/main" val="1480859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45FC5-E812-4356-BC5A-4077507C60D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54DB44D-EC9E-4562-B432-A18D694C3939}"/>
              </a:ext>
            </a:extLst>
          </p:cNvPr>
          <p:cNvSpPr>
            <a:spLocks noGrp="1"/>
          </p:cNvSpPr>
          <p:nvPr>
            <p:ph idx="1"/>
          </p:nvPr>
        </p:nvSpPr>
        <p:spPr/>
        <p:txBody>
          <a:bodyPr>
            <a:normAutofit lnSpcReduction="10000"/>
          </a:bodyPr>
          <a:lstStyle/>
          <a:p>
            <a:pPr marL="457200" indent="-457200">
              <a:buFont typeface="+mj-lt"/>
              <a:buAutoNum type="arabicPeriod"/>
            </a:pPr>
            <a:r>
              <a:rPr lang="en-GB" dirty="0"/>
              <a:t>Many organisations claim that people are their greatest asset, &amp; that they are committed to ED&amp;I</a:t>
            </a:r>
          </a:p>
          <a:p>
            <a:pPr marL="457200" indent="-457200">
              <a:buFont typeface="+mj-lt"/>
              <a:buAutoNum type="arabicPeriod"/>
            </a:pPr>
            <a:r>
              <a:rPr lang="en-GB" dirty="0"/>
              <a:t>But this might not reflect organisational reality (Dickens 2005). </a:t>
            </a:r>
          </a:p>
          <a:p>
            <a:pPr marL="457200" indent="-457200">
              <a:buFont typeface="+mj-lt"/>
              <a:buAutoNum type="arabicPeriod"/>
            </a:pPr>
            <a:r>
              <a:rPr lang="en-GB" dirty="0"/>
              <a:t>Workplace ED&amp;I policies have changed but practice has changed little since 2004 (Van Wanrooy et al 2013). The pace of change is slow (CIPD 2018a).</a:t>
            </a:r>
          </a:p>
          <a:p>
            <a:pPr marL="457200" indent="-457200">
              <a:buFont typeface="+mj-lt"/>
              <a:buAutoNum type="arabicPeriod"/>
            </a:pPr>
            <a:r>
              <a:rPr lang="en-GB" dirty="0"/>
              <a:t>The concepts of ED&amp;I are used interchangeably and undergo cycles of discursive popularity. In the 1990s, diversity &amp; inclusion replaced EO as the most popular terms, representing a shift away from the legal case &amp; a move towards an individualised &amp; business case rationale.</a:t>
            </a:r>
          </a:p>
          <a:p>
            <a:pPr marL="457200" indent="-457200">
              <a:buFont typeface="+mj-lt"/>
              <a:buAutoNum type="arabicPeriod"/>
            </a:pPr>
            <a:endParaRPr lang="en-GB" dirty="0"/>
          </a:p>
        </p:txBody>
      </p:sp>
    </p:spTree>
    <p:extLst>
      <p:ext uri="{BB962C8B-B14F-4D97-AF65-F5344CB8AC3E}">
        <p14:creationId xmlns:p14="http://schemas.microsoft.com/office/powerpoint/2010/main" val="1569495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099D1-8254-469B-84DD-495DC7E6EE67}"/>
              </a:ext>
            </a:extLst>
          </p:cNvPr>
          <p:cNvSpPr>
            <a:spLocks noGrp="1"/>
          </p:cNvSpPr>
          <p:nvPr>
            <p:ph type="title"/>
          </p:nvPr>
        </p:nvSpPr>
        <p:spPr/>
        <p:txBody>
          <a:bodyPr/>
          <a:lstStyle/>
          <a:p>
            <a:r>
              <a:rPr lang="en-GB" dirty="0"/>
              <a:t>The importance of perspectives</a:t>
            </a:r>
          </a:p>
        </p:txBody>
      </p:sp>
      <p:sp>
        <p:nvSpPr>
          <p:cNvPr id="3" name="Content Placeholder 2">
            <a:extLst>
              <a:ext uri="{FF2B5EF4-FFF2-40B4-BE49-F238E27FC236}">
                <a16:creationId xmlns:a16="http://schemas.microsoft.com/office/drawing/2014/main" id="{4C680105-1DE0-42C5-AA29-6F78B04BD372}"/>
              </a:ext>
            </a:extLst>
          </p:cNvPr>
          <p:cNvSpPr>
            <a:spLocks noGrp="1"/>
          </p:cNvSpPr>
          <p:nvPr>
            <p:ph idx="1"/>
          </p:nvPr>
        </p:nvSpPr>
        <p:spPr/>
        <p:txBody>
          <a:bodyPr>
            <a:normAutofit lnSpcReduction="10000"/>
          </a:bodyPr>
          <a:lstStyle/>
          <a:p>
            <a:r>
              <a:rPr lang="en-GB" dirty="0"/>
              <a:t>ED&amp;I can be viewed and analysed from various perspectives. One’s perspective will influence organisational responses.</a:t>
            </a:r>
          </a:p>
          <a:p>
            <a:r>
              <a:rPr lang="en-GB" dirty="0"/>
              <a:t>Consider the meanings of different perspectives: pluralist, unitarist, critical, feminist, intersectional.</a:t>
            </a:r>
          </a:p>
          <a:p>
            <a:r>
              <a:rPr lang="en-GB" dirty="0"/>
              <a:t>Feminist: ensures that womens voices &amp; experiences are included &amp; seen as a legitimate part of the employment relations terrain. The study of traditional ER was profoundly gendered.</a:t>
            </a:r>
          </a:p>
          <a:p>
            <a:r>
              <a:rPr lang="en-GB" dirty="0"/>
              <a:t>Intersectionality: recognises that discrimination, disadvantage &amp; oppression do not take place in discrete categories &amp; that membership of a minority group is not an exclusive or immutable activity.</a:t>
            </a:r>
          </a:p>
          <a:p>
            <a:endParaRPr lang="en-GB" dirty="0"/>
          </a:p>
        </p:txBody>
      </p:sp>
    </p:spTree>
    <p:extLst>
      <p:ext uri="{BB962C8B-B14F-4D97-AF65-F5344CB8AC3E}">
        <p14:creationId xmlns:p14="http://schemas.microsoft.com/office/powerpoint/2010/main" val="2500651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D7D4E-1B3E-40BB-A4E4-E5A096A4D102}"/>
              </a:ext>
            </a:extLst>
          </p:cNvPr>
          <p:cNvSpPr>
            <a:spLocks noGrp="1"/>
          </p:cNvSpPr>
          <p:nvPr>
            <p:ph type="title"/>
          </p:nvPr>
        </p:nvSpPr>
        <p:spPr/>
        <p:txBody>
          <a:bodyPr/>
          <a:lstStyle/>
          <a:p>
            <a:r>
              <a:rPr lang="en-GB" dirty="0"/>
              <a:t>The labour market &amp; employment segregation</a:t>
            </a:r>
          </a:p>
        </p:txBody>
      </p:sp>
      <p:sp>
        <p:nvSpPr>
          <p:cNvPr id="3" name="Content Placeholder 2">
            <a:extLst>
              <a:ext uri="{FF2B5EF4-FFF2-40B4-BE49-F238E27FC236}">
                <a16:creationId xmlns:a16="http://schemas.microsoft.com/office/drawing/2014/main" id="{7B7DC694-137D-4669-BAF2-699DE52302D5}"/>
              </a:ext>
            </a:extLst>
          </p:cNvPr>
          <p:cNvSpPr>
            <a:spLocks noGrp="1"/>
          </p:cNvSpPr>
          <p:nvPr>
            <p:ph idx="1"/>
          </p:nvPr>
        </p:nvSpPr>
        <p:spPr/>
        <p:txBody>
          <a:bodyPr>
            <a:normAutofit lnSpcReduction="10000"/>
          </a:bodyPr>
          <a:lstStyle/>
          <a:p>
            <a:r>
              <a:rPr lang="en-GB" dirty="0"/>
              <a:t>Labour market outcomes are mediated by gender, race/ethnicity, religion, age, disability &amp; sexual orientation. There is extensive evidence which demonstrates the marginalisation of women &amp; other specific groups of employees.</a:t>
            </a:r>
          </a:p>
          <a:p>
            <a:r>
              <a:rPr lang="en-GB" dirty="0"/>
              <a:t>The CIPD have called upon governments to tackle the failings of an unregulated labour market.</a:t>
            </a:r>
          </a:p>
          <a:p>
            <a:r>
              <a:rPr lang="en-GB" dirty="0"/>
              <a:t>Labour market statistics identify which groups are disadvantaged &amp; which may be privileged (via employment levels, types of jobs, levels of pay, employment sectors).</a:t>
            </a:r>
          </a:p>
          <a:p>
            <a:r>
              <a:rPr lang="en-GB" dirty="0"/>
              <a:t>Changes in these features of the labour market change very slowly.</a:t>
            </a:r>
          </a:p>
        </p:txBody>
      </p:sp>
    </p:spTree>
    <p:extLst>
      <p:ext uri="{BB962C8B-B14F-4D97-AF65-F5344CB8AC3E}">
        <p14:creationId xmlns:p14="http://schemas.microsoft.com/office/powerpoint/2010/main" val="4286485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45011-97D0-402A-BC9F-3061DD0CECE4}"/>
              </a:ext>
            </a:extLst>
          </p:cNvPr>
          <p:cNvSpPr>
            <a:spLocks noGrp="1"/>
          </p:cNvSpPr>
          <p:nvPr>
            <p:ph type="title"/>
          </p:nvPr>
        </p:nvSpPr>
        <p:spPr/>
        <p:txBody>
          <a:bodyPr/>
          <a:lstStyle/>
          <a:p>
            <a:r>
              <a:rPr lang="en-GB" dirty="0"/>
              <a:t>Exercise: Explanations of labour market segregation</a:t>
            </a:r>
          </a:p>
        </p:txBody>
      </p:sp>
      <p:sp>
        <p:nvSpPr>
          <p:cNvPr id="3" name="Content Placeholder 2">
            <a:extLst>
              <a:ext uri="{FF2B5EF4-FFF2-40B4-BE49-F238E27FC236}">
                <a16:creationId xmlns:a16="http://schemas.microsoft.com/office/drawing/2014/main" id="{48B97A4C-E090-42F1-8260-CEBAEFFBDE86}"/>
              </a:ext>
            </a:extLst>
          </p:cNvPr>
          <p:cNvSpPr>
            <a:spLocks noGrp="1"/>
          </p:cNvSpPr>
          <p:nvPr>
            <p:ph idx="1"/>
          </p:nvPr>
        </p:nvSpPr>
        <p:spPr/>
        <p:txBody>
          <a:bodyPr/>
          <a:lstStyle/>
          <a:p>
            <a:pPr marL="0" indent="0">
              <a:buNone/>
            </a:pPr>
            <a:r>
              <a:rPr lang="en-GB" dirty="0"/>
              <a:t>Read pages 184-193 and answer the following questions:</a:t>
            </a:r>
          </a:p>
          <a:p>
            <a:pPr marL="457200" indent="-457200">
              <a:buFont typeface="+mj-lt"/>
              <a:buAutoNum type="arabicPeriod"/>
            </a:pPr>
            <a:r>
              <a:rPr lang="en-GB" dirty="0"/>
              <a:t>What are the key features of the labour market experiences of the following groups:</a:t>
            </a:r>
          </a:p>
          <a:p>
            <a:r>
              <a:rPr lang="en-GB" dirty="0"/>
              <a:t>Women &amp; men workers</a:t>
            </a:r>
          </a:p>
          <a:p>
            <a:r>
              <a:rPr lang="en-GB" dirty="0"/>
              <a:t>BAME (black, asian &amp; minority ethnic) workers</a:t>
            </a:r>
          </a:p>
          <a:p>
            <a:r>
              <a:rPr lang="en-GB" dirty="0"/>
              <a:t>Disabled workers</a:t>
            </a:r>
          </a:p>
          <a:p>
            <a:r>
              <a:rPr lang="en-GB" dirty="0"/>
              <a:t>LGBT (lesbian, gay, bisexual &amp; trans) workers</a:t>
            </a:r>
          </a:p>
          <a:p>
            <a:r>
              <a:rPr lang="en-GB" dirty="0"/>
              <a:t>Older workers</a:t>
            </a:r>
          </a:p>
          <a:p>
            <a:pPr marL="0" indent="0">
              <a:buNone/>
            </a:pPr>
            <a:r>
              <a:rPr lang="en-GB" dirty="0"/>
              <a:t>2. Why do you think this might be the case?</a:t>
            </a:r>
          </a:p>
        </p:txBody>
      </p:sp>
    </p:spTree>
    <p:extLst>
      <p:ext uri="{BB962C8B-B14F-4D97-AF65-F5344CB8AC3E}">
        <p14:creationId xmlns:p14="http://schemas.microsoft.com/office/powerpoint/2010/main" val="1149985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6E0D-A612-49D8-9602-71F522BCB9F5}"/>
              </a:ext>
            </a:extLst>
          </p:cNvPr>
          <p:cNvSpPr>
            <a:spLocks noGrp="1"/>
          </p:cNvSpPr>
          <p:nvPr>
            <p:ph type="title"/>
          </p:nvPr>
        </p:nvSpPr>
        <p:spPr/>
        <p:txBody>
          <a:bodyPr/>
          <a:lstStyle/>
          <a:p>
            <a:r>
              <a:rPr lang="en-GB" dirty="0"/>
              <a:t>Theoretical explanations</a:t>
            </a:r>
          </a:p>
        </p:txBody>
      </p:sp>
      <p:sp>
        <p:nvSpPr>
          <p:cNvPr id="3" name="Content Placeholder 2">
            <a:extLst>
              <a:ext uri="{FF2B5EF4-FFF2-40B4-BE49-F238E27FC236}">
                <a16:creationId xmlns:a16="http://schemas.microsoft.com/office/drawing/2014/main" id="{1F6F3FFC-90AF-4396-9C44-9CF8686D7DC2}"/>
              </a:ext>
            </a:extLst>
          </p:cNvPr>
          <p:cNvSpPr>
            <a:spLocks noGrp="1"/>
          </p:cNvSpPr>
          <p:nvPr>
            <p:ph idx="1"/>
          </p:nvPr>
        </p:nvSpPr>
        <p:spPr/>
        <p:txBody>
          <a:bodyPr/>
          <a:lstStyle/>
          <a:p>
            <a:r>
              <a:rPr lang="en-GB" u="sng" dirty="0"/>
              <a:t>Economic</a:t>
            </a:r>
            <a:r>
              <a:rPr lang="en-GB" dirty="0"/>
              <a:t> (These are based on the assumption of a rational &amp; efficiently functioning labour market. Human capital theory has dominated explanations despite the weaknesses of this theory).</a:t>
            </a:r>
          </a:p>
          <a:p>
            <a:r>
              <a:rPr lang="en-GB" u="sng" dirty="0"/>
              <a:t>Labour segmentation theories </a:t>
            </a:r>
            <a:r>
              <a:rPr lang="en-GB" dirty="0"/>
              <a:t>(The focus is on the structure of labour markets and the demand-side of the labour market. There are primary &amp; secondary labour markets with better &amp; worse jobs, in terms of pay, security &amp; working conditions)</a:t>
            </a:r>
          </a:p>
          <a:p>
            <a:r>
              <a:rPr lang="en-GB" u="sng" dirty="0"/>
              <a:t>Sociological approaches </a:t>
            </a:r>
            <a:r>
              <a:rPr lang="en-GB" dirty="0"/>
              <a:t>(the politics of social reproduction &amp; household division of labour directly affect the identification of ‘good’ &amp; ‘bad’ jobs)</a:t>
            </a:r>
          </a:p>
        </p:txBody>
      </p:sp>
    </p:spTree>
    <p:extLst>
      <p:ext uri="{BB962C8B-B14F-4D97-AF65-F5344CB8AC3E}">
        <p14:creationId xmlns:p14="http://schemas.microsoft.com/office/powerpoint/2010/main" val="344244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676F0-EEA0-48D9-A639-0BFAEFF02920}"/>
              </a:ext>
            </a:extLst>
          </p:cNvPr>
          <p:cNvSpPr>
            <a:spLocks noGrp="1"/>
          </p:cNvSpPr>
          <p:nvPr>
            <p:ph type="title"/>
          </p:nvPr>
        </p:nvSpPr>
        <p:spPr/>
        <p:txBody>
          <a:bodyPr>
            <a:normAutofit/>
          </a:bodyPr>
          <a:lstStyle/>
          <a:p>
            <a:r>
              <a:rPr lang="en-GB" sz="3200" dirty="0"/>
              <a:t>Gender occupational segregation: Asda</a:t>
            </a:r>
          </a:p>
        </p:txBody>
      </p:sp>
      <p:sp>
        <p:nvSpPr>
          <p:cNvPr id="3" name="Content Placeholder 2">
            <a:extLst>
              <a:ext uri="{FF2B5EF4-FFF2-40B4-BE49-F238E27FC236}">
                <a16:creationId xmlns:a16="http://schemas.microsoft.com/office/drawing/2014/main" id="{00A1B628-0495-492F-9824-E4838A8A777B}"/>
              </a:ext>
            </a:extLst>
          </p:cNvPr>
          <p:cNvSpPr>
            <a:spLocks noGrp="1"/>
          </p:cNvSpPr>
          <p:nvPr>
            <p:ph idx="1"/>
          </p:nvPr>
        </p:nvSpPr>
        <p:spPr>
          <a:xfrm>
            <a:off x="0" y="967409"/>
            <a:ext cx="9144000" cy="5406887"/>
          </a:xfrm>
        </p:spPr>
        <p:txBody>
          <a:bodyPr>
            <a:normAutofit lnSpcReduction="10000"/>
          </a:bodyPr>
          <a:lstStyle/>
          <a:p>
            <a:r>
              <a:rPr lang="en-US" dirty="0"/>
              <a:t>In 2019, the Court of Appeal upheld an Employment Tribunal ruling that </a:t>
            </a:r>
            <a:r>
              <a:rPr lang="en-US" dirty="0" err="1"/>
              <a:t>Asda</a:t>
            </a:r>
            <a:r>
              <a:rPr lang="en-US" dirty="0"/>
              <a:t> shop workers (mainly women), can compare their role with the higher paid </a:t>
            </a:r>
            <a:r>
              <a:rPr lang="en-US" dirty="0" err="1"/>
              <a:t>Asda</a:t>
            </a:r>
            <a:r>
              <a:rPr lang="en-US" dirty="0"/>
              <a:t> warehouse staff (mainly men). Although the work done in stores and distribution </a:t>
            </a:r>
            <a:r>
              <a:rPr lang="en-US" dirty="0" err="1"/>
              <a:t>centres</a:t>
            </a:r>
            <a:r>
              <a:rPr lang="en-US" dirty="0"/>
              <a:t> is not the same, it is argued to be of equal value, &amp; should be paid the same.</a:t>
            </a:r>
          </a:p>
          <a:p>
            <a:r>
              <a:rPr lang="en-US" dirty="0"/>
              <a:t>Warehouse workers are typically paid up to £3 per hour more than the shop floor workers. </a:t>
            </a:r>
            <a:r>
              <a:rPr lang="en-US" dirty="0" err="1"/>
              <a:t>Asda</a:t>
            </a:r>
            <a:r>
              <a:rPr lang="en-US" dirty="0"/>
              <a:t> say that they are different departments with different pay arrangements. The decision would allow thousands of workers to bring cases against the supermarket. Currently similar cases are being brought against Tesco, Sainsbury’s and Morrisons and the potential cost has been estimated at up to £8 billion. </a:t>
            </a:r>
          </a:p>
          <a:p>
            <a:pPr marL="0" indent="0">
              <a:buNone/>
            </a:pPr>
            <a:r>
              <a:rPr lang="en-US" dirty="0"/>
              <a:t>Why are the majority of supermarket shop workers women and the majority of warehouse staff men? Does it matter?</a:t>
            </a:r>
          </a:p>
          <a:p>
            <a:endParaRPr lang="en-GB" dirty="0"/>
          </a:p>
        </p:txBody>
      </p:sp>
    </p:spTree>
    <p:extLst>
      <p:ext uri="{BB962C8B-B14F-4D97-AF65-F5344CB8AC3E}">
        <p14:creationId xmlns:p14="http://schemas.microsoft.com/office/powerpoint/2010/main" val="674444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B3012-3AB6-4F28-8D04-231D4516256F}"/>
              </a:ext>
            </a:extLst>
          </p:cNvPr>
          <p:cNvSpPr>
            <a:spLocks noGrp="1"/>
          </p:cNvSpPr>
          <p:nvPr>
            <p:ph type="title"/>
          </p:nvPr>
        </p:nvSpPr>
        <p:spPr/>
        <p:txBody>
          <a:bodyPr/>
          <a:lstStyle/>
          <a:p>
            <a:r>
              <a:rPr lang="en-GB" dirty="0"/>
              <a:t>The legal context</a:t>
            </a:r>
          </a:p>
        </p:txBody>
      </p:sp>
      <p:sp>
        <p:nvSpPr>
          <p:cNvPr id="3" name="Content Placeholder 2">
            <a:extLst>
              <a:ext uri="{FF2B5EF4-FFF2-40B4-BE49-F238E27FC236}">
                <a16:creationId xmlns:a16="http://schemas.microsoft.com/office/drawing/2014/main" id="{C5B4A45B-C132-4DBF-9050-D5E0CB4C2AAA}"/>
              </a:ext>
            </a:extLst>
          </p:cNvPr>
          <p:cNvSpPr>
            <a:spLocks noGrp="1"/>
          </p:cNvSpPr>
          <p:nvPr>
            <p:ph idx="1"/>
          </p:nvPr>
        </p:nvSpPr>
        <p:spPr/>
        <p:txBody>
          <a:bodyPr/>
          <a:lstStyle/>
          <a:p>
            <a:pPr marL="0" indent="0">
              <a:buNone/>
            </a:pPr>
            <a:r>
              <a:rPr lang="en-GB" u="sng" dirty="0"/>
              <a:t>Equality Act 2010 </a:t>
            </a:r>
          </a:p>
          <a:p>
            <a:r>
              <a:rPr lang="en-GB" dirty="0"/>
              <a:t>Protected characteristics</a:t>
            </a:r>
          </a:p>
          <a:p>
            <a:r>
              <a:rPr lang="en-GB" dirty="0"/>
              <a:t>Direct &amp; indirect discrimination</a:t>
            </a:r>
          </a:p>
          <a:p>
            <a:r>
              <a:rPr lang="en-GB" dirty="0"/>
              <a:t>Harassment &amp; victimisation</a:t>
            </a:r>
          </a:p>
          <a:p>
            <a:r>
              <a:rPr lang="en-GB" dirty="0"/>
              <a:t>Disability discrimination</a:t>
            </a:r>
          </a:p>
          <a:p>
            <a:r>
              <a:rPr lang="en-GB" dirty="0"/>
              <a:t>Positive action</a:t>
            </a:r>
          </a:p>
          <a:p>
            <a:r>
              <a:rPr lang="en-GB" dirty="0"/>
              <a:t>Positive discrimination</a:t>
            </a:r>
          </a:p>
          <a:p>
            <a:pPr marL="0" indent="0">
              <a:buNone/>
            </a:pPr>
            <a:r>
              <a:rPr lang="en-GB" u="sng" dirty="0"/>
              <a:t>Gender pay gap reporting </a:t>
            </a:r>
            <a:r>
              <a:rPr lang="en-GB" dirty="0"/>
              <a:t>(since 2017)</a:t>
            </a:r>
          </a:p>
          <a:p>
            <a:pPr marL="0" indent="0">
              <a:buNone/>
            </a:pPr>
            <a:r>
              <a:rPr lang="en-GB" u="sng" dirty="0"/>
              <a:t>The role of the EHRC &amp; enforcing equality rights</a:t>
            </a:r>
          </a:p>
          <a:p>
            <a:endParaRPr lang="en-GB" dirty="0"/>
          </a:p>
        </p:txBody>
      </p:sp>
    </p:spTree>
    <p:extLst>
      <p:ext uri="{BB962C8B-B14F-4D97-AF65-F5344CB8AC3E}">
        <p14:creationId xmlns:p14="http://schemas.microsoft.com/office/powerpoint/2010/main" val="4135037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FB3B-903B-4FEE-9190-B7DB79E10D42}"/>
              </a:ext>
            </a:extLst>
          </p:cNvPr>
          <p:cNvSpPr>
            <a:spLocks noGrp="1"/>
          </p:cNvSpPr>
          <p:nvPr>
            <p:ph type="title"/>
          </p:nvPr>
        </p:nvSpPr>
        <p:spPr/>
        <p:txBody>
          <a:bodyPr/>
          <a:lstStyle/>
          <a:p>
            <a:r>
              <a:rPr lang="en-GB" dirty="0"/>
              <a:t>Rationales for promoting ED&amp;I</a:t>
            </a:r>
          </a:p>
        </p:txBody>
      </p:sp>
      <p:sp>
        <p:nvSpPr>
          <p:cNvPr id="3" name="Content Placeholder 2">
            <a:extLst>
              <a:ext uri="{FF2B5EF4-FFF2-40B4-BE49-F238E27FC236}">
                <a16:creationId xmlns:a16="http://schemas.microsoft.com/office/drawing/2014/main" id="{4C9E9583-5E0B-418A-9B3D-093B780EF680}"/>
              </a:ext>
            </a:extLst>
          </p:cNvPr>
          <p:cNvSpPr>
            <a:spLocks noGrp="1"/>
          </p:cNvSpPr>
          <p:nvPr>
            <p:ph idx="1"/>
          </p:nvPr>
        </p:nvSpPr>
        <p:spPr/>
        <p:txBody>
          <a:bodyPr>
            <a:normAutofit lnSpcReduction="10000"/>
          </a:bodyPr>
          <a:lstStyle/>
          <a:p>
            <a:r>
              <a:rPr lang="en-GB" u="sng" dirty="0"/>
              <a:t>Legal</a:t>
            </a:r>
            <a:r>
              <a:rPr lang="en-GB" dirty="0"/>
              <a:t> (the law remains a slow &amp; clumsy instrument)</a:t>
            </a:r>
          </a:p>
          <a:p>
            <a:r>
              <a:rPr lang="en-GB" u="sng" dirty="0"/>
              <a:t>Social justice </a:t>
            </a:r>
            <a:r>
              <a:rPr lang="en-GB" dirty="0"/>
              <a:t>(This rests upon the view that inequality in employment is unjust &amp; unfair. Employers have a social &amp; ethical responsibility to address discrimination &amp; disadvantage. The CIPD believes that there is a compelling moral case).</a:t>
            </a:r>
          </a:p>
          <a:p>
            <a:r>
              <a:rPr lang="en-GB" u="sng" dirty="0"/>
              <a:t>The business case </a:t>
            </a:r>
            <a:r>
              <a:rPr lang="en-GB" dirty="0"/>
              <a:t>(This became dominant in the 1990s in the increasingly neo-liberal context of the economy. It has assumed the status of a ‘grand discourse’, despite huge limitations in its ability to tackle ED&amp;I issues. Time for a more progressive interpretation of what constitutes the business case, to encompass other non-financial outcomes, over the longer term).</a:t>
            </a:r>
          </a:p>
        </p:txBody>
      </p:sp>
    </p:spTree>
    <p:extLst>
      <p:ext uri="{BB962C8B-B14F-4D97-AF65-F5344CB8AC3E}">
        <p14:creationId xmlns:p14="http://schemas.microsoft.com/office/powerpoint/2010/main" val="357332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F0095-ECE8-4A7C-802A-54A869529BDE}"/>
              </a:ext>
            </a:extLst>
          </p:cNvPr>
          <p:cNvSpPr>
            <a:spLocks noGrp="1"/>
          </p:cNvSpPr>
          <p:nvPr>
            <p:ph type="title"/>
          </p:nvPr>
        </p:nvSpPr>
        <p:spPr/>
        <p:txBody>
          <a:bodyPr>
            <a:normAutofit fontScale="90000"/>
          </a:bodyPr>
          <a:lstStyle/>
          <a:p>
            <a:br>
              <a:rPr lang="en-GB" dirty="0"/>
            </a:br>
            <a:r>
              <a:rPr lang="en-GB" dirty="0"/>
              <a:t>The role of HR, trade unions &amp; line managers in the ‘doing’ of ED&amp;I</a:t>
            </a:r>
            <a:br>
              <a:rPr lang="en-GB" dirty="0"/>
            </a:br>
            <a:endParaRPr lang="en-GB" dirty="0"/>
          </a:p>
        </p:txBody>
      </p:sp>
      <p:sp>
        <p:nvSpPr>
          <p:cNvPr id="3" name="Content Placeholder 2">
            <a:extLst>
              <a:ext uri="{FF2B5EF4-FFF2-40B4-BE49-F238E27FC236}">
                <a16:creationId xmlns:a16="http://schemas.microsoft.com/office/drawing/2014/main" id="{44D59D0C-57B3-4364-9BF6-1E887AB06BAC}"/>
              </a:ext>
            </a:extLst>
          </p:cNvPr>
          <p:cNvSpPr>
            <a:spLocks noGrp="1"/>
          </p:cNvSpPr>
          <p:nvPr>
            <p:ph idx="1"/>
          </p:nvPr>
        </p:nvSpPr>
        <p:spPr/>
        <p:txBody>
          <a:bodyPr>
            <a:normAutofit lnSpcReduction="10000"/>
          </a:bodyPr>
          <a:lstStyle/>
          <a:p>
            <a:pPr marL="0" indent="0">
              <a:buNone/>
            </a:pPr>
            <a:r>
              <a:rPr lang="en-GB" dirty="0"/>
              <a:t>What does it mean to ‘do’ ED&amp;I in an organisation &amp; who are the people responsible?</a:t>
            </a:r>
          </a:p>
          <a:p>
            <a:pPr marL="457200" indent="-457200">
              <a:buFont typeface="+mj-lt"/>
              <a:buAutoNum type="arabicPeriod"/>
            </a:pPr>
            <a:r>
              <a:rPr lang="en-GB" u="sng" dirty="0"/>
              <a:t>HR practitioners </a:t>
            </a:r>
            <a:r>
              <a:rPr lang="en-GB" dirty="0"/>
              <a:t>(HR has a key role in developing &amp; monitoring ED&amp;I policy, often seen as the ethical ‘conscience’ of the organisation. However there is a tension between the dominance of the HRBP role &amp; being the guardian of EDI).</a:t>
            </a:r>
          </a:p>
          <a:p>
            <a:pPr marL="457200" indent="-457200">
              <a:buFont typeface="+mj-lt"/>
              <a:buAutoNum type="arabicPeriod"/>
            </a:pPr>
            <a:r>
              <a:rPr lang="en-GB" u="sng" dirty="0"/>
              <a:t>Trade unions </a:t>
            </a:r>
            <a:r>
              <a:rPr lang="en-GB" dirty="0"/>
              <a:t>(In recent years unions have pursued a more active ED&amp;I agenda &amp; HR could develop alliances to strengthen their position)</a:t>
            </a:r>
          </a:p>
          <a:p>
            <a:pPr marL="457200" indent="-457200">
              <a:buFont typeface="+mj-lt"/>
              <a:buAutoNum type="arabicPeriod"/>
            </a:pPr>
            <a:r>
              <a:rPr lang="en-GB" u="sng" dirty="0"/>
              <a:t>Line managers </a:t>
            </a:r>
            <a:r>
              <a:rPr lang="en-GB" dirty="0"/>
              <a:t>(Arguably LMs are the linchpin with regard to implementing the operational aspects of an ED&amp;I policy. However research identifies significant failings in the role of LMs doing ED&amp;I.)</a:t>
            </a:r>
          </a:p>
        </p:txBody>
      </p:sp>
    </p:spTree>
    <p:extLst>
      <p:ext uri="{BB962C8B-B14F-4D97-AF65-F5344CB8AC3E}">
        <p14:creationId xmlns:p14="http://schemas.microsoft.com/office/powerpoint/2010/main" val="3814968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D033F-23C9-4C86-9DB1-BA4EF1B63B73}"/>
              </a:ext>
            </a:extLst>
          </p:cNvPr>
          <p:cNvSpPr>
            <a:spLocks noGrp="1"/>
          </p:cNvSpPr>
          <p:nvPr>
            <p:ph type="title"/>
          </p:nvPr>
        </p:nvSpPr>
        <p:spPr/>
        <p:txBody>
          <a:bodyPr/>
          <a:lstStyle/>
          <a:p>
            <a:r>
              <a:rPr lang="en-GB" dirty="0"/>
              <a:t>Contemporary issue: sexual harassment in the workplace</a:t>
            </a:r>
          </a:p>
        </p:txBody>
      </p:sp>
      <p:sp>
        <p:nvSpPr>
          <p:cNvPr id="3" name="Content Placeholder 2">
            <a:extLst>
              <a:ext uri="{FF2B5EF4-FFF2-40B4-BE49-F238E27FC236}">
                <a16:creationId xmlns:a16="http://schemas.microsoft.com/office/drawing/2014/main" id="{A252C331-CBE2-4538-A8BD-881B61E250F6}"/>
              </a:ext>
            </a:extLst>
          </p:cNvPr>
          <p:cNvSpPr>
            <a:spLocks noGrp="1"/>
          </p:cNvSpPr>
          <p:nvPr>
            <p:ph idx="1"/>
          </p:nvPr>
        </p:nvSpPr>
        <p:spPr>
          <a:xfrm>
            <a:off x="0" y="1321624"/>
            <a:ext cx="9144000" cy="4946654"/>
          </a:xfrm>
        </p:spPr>
        <p:txBody>
          <a:bodyPr/>
          <a:lstStyle/>
          <a:p>
            <a:r>
              <a:rPr lang="en-US" sz="2000" dirty="0"/>
              <a:t>There has been a strong spotlight on the incidence of sexual harassment in society &amp; at work over the past couple of years, helped by the rise of large-scale public awareness campaigns like the Me Too (or #MeToo) movement &amp; Time’s Up. The TUC found that more than half of women overall, &amp; nearly two-thirds of women aged 18–24, had experienced sexual harassment at work (CIPD 2020, TUC 2016).</a:t>
            </a:r>
          </a:p>
          <a:p>
            <a:r>
              <a:rPr lang="en-US" sz="2000" dirty="0"/>
              <a:t>Labour market evidence points to unequal power in employment, &amp; organisations with steep hierarchies of patriarchal patronage, which are breeding grounds for sexual harassment (McDonald 2012, Marshall et al 2014)</a:t>
            </a:r>
            <a:r>
              <a:rPr lang="en-GB" sz="2000" dirty="0"/>
              <a:t>. </a:t>
            </a:r>
          </a:p>
          <a:p>
            <a:r>
              <a:rPr lang="en-GB" sz="2000" dirty="0"/>
              <a:t>HR practitioners have always known about the secrecy that surrounds SH, including the (mis) use of non disclosure agreements (Makoff 2018). HR &amp; line managers are often 3</a:t>
            </a:r>
            <a:r>
              <a:rPr lang="en-GB" sz="2000" baseline="30000" dirty="0"/>
              <a:t>rd</a:t>
            </a:r>
            <a:r>
              <a:rPr lang="en-GB" sz="2000" dirty="0"/>
              <a:t> parties in SH cases and there is evidence of their complicity in the organisational silencing of SH (Fernando &amp; Prasad, 2018, Fisher &amp; Kinsey 2018, Baska, 2019c).</a:t>
            </a:r>
            <a:endParaRPr lang="en-US" sz="2000" dirty="0"/>
          </a:p>
        </p:txBody>
      </p:sp>
    </p:spTree>
    <p:extLst>
      <p:ext uri="{BB962C8B-B14F-4D97-AF65-F5344CB8AC3E}">
        <p14:creationId xmlns:p14="http://schemas.microsoft.com/office/powerpoint/2010/main" val="1777981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4EEC1-667F-4A8C-A0AD-770435B6B28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FDC92A9-A93E-435C-AB46-657915E0DEEA}"/>
              </a:ext>
            </a:extLst>
          </p:cNvPr>
          <p:cNvSpPr>
            <a:spLocks noGrp="1"/>
          </p:cNvSpPr>
          <p:nvPr>
            <p:ph idx="1"/>
          </p:nvPr>
        </p:nvSpPr>
        <p:spPr>
          <a:xfrm>
            <a:off x="0" y="980661"/>
            <a:ext cx="9144000" cy="5240139"/>
          </a:xfrm>
        </p:spPr>
        <p:txBody>
          <a:bodyPr>
            <a:normAutofit lnSpcReduction="10000"/>
          </a:bodyPr>
          <a:lstStyle/>
          <a:p>
            <a:pPr marL="457200" indent="-457200">
              <a:buFont typeface="+mj-lt"/>
              <a:buAutoNum type="arabicPeriod"/>
            </a:pPr>
            <a:r>
              <a:rPr lang="en-GB" dirty="0"/>
              <a:t>Despite some significant changes since the 1970s, the British workplace remains stubbornly horizontally &amp; occupationally segregated on gender lines, with disadvantage &amp; unfair discrimination disproportionately affecting specific social groups based on their demographic &amp; identity characteristics.</a:t>
            </a:r>
          </a:p>
          <a:p>
            <a:pPr marL="457200" indent="-457200">
              <a:buFont typeface="+mj-lt"/>
              <a:buAutoNum type="arabicPeriod"/>
            </a:pPr>
            <a:r>
              <a:rPr lang="en-GB" dirty="0"/>
              <a:t>Change is exceptionally slow &amp; organisations, HR &amp; line managers have a legal, moral &amp; business responsibility to tackle this entrenched issue. The business case, with its reliance on short term economic gain, is an inadequate framework on which to build policy.</a:t>
            </a:r>
          </a:p>
          <a:p>
            <a:pPr marL="457200" indent="-457200">
              <a:buFont typeface="+mj-lt"/>
              <a:buAutoNum type="arabicPeriod"/>
            </a:pPr>
            <a:r>
              <a:rPr lang="en-GB" dirty="0"/>
              <a:t>The roles of HR, line managers &amp; trade unions are critical to the successful implementation of ED&amp;I policies. HR could usefully seek alliances with trade unions to champion a more inclusive &amp; progressive business case rationale for ED&amp;I.</a:t>
            </a:r>
          </a:p>
          <a:p>
            <a:pPr marL="457200" indent="-457200">
              <a:buFont typeface="+mj-lt"/>
              <a:buAutoNum type="arabicPeriod"/>
            </a:pPr>
            <a:endParaRPr lang="en-GB" dirty="0"/>
          </a:p>
        </p:txBody>
      </p:sp>
    </p:spTree>
    <p:extLst>
      <p:ext uri="{BB962C8B-B14F-4D97-AF65-F5344CB8AC3E}">
        <p14:creationId xmlns:p14="http://schemas.microsoft.com/office/powerpoint/2010/main" val="4251149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37322" y="1060174"/>
            <a:ext cx="8375374" cy="5065989"/>
          </a:xfrm>
        </p:spPr>
        <p:txBody>
          <a:bodyPr>
            <a:noAutofit/>
          </a:bodyPr>
          <a:lstStyle/>
          <a:p>
            <a:pPr>
              <a:lnSpc>
                <a:spcPct val="100000"/>
              </a:lnSpc>
              <a:spcBef>
                <a:spcPts val="0"/>
              </a:spcBef>
            </a:pPr>
            <a:r>
              <a:rPr lang="en-US" sz="2000" dirty="0"/>
              <a:t>ACAS (2014) Guidance on delivering equality and diversity. ACAS: London.</a:t>
            </a:r>
          </a:p>
          <a:p>
            <a:pPr>
              <a:lnSpc>
                <a:spcPct val="100000"/>
              </a:lnSpc>
              <a:spcBef>
                <a:spcPts val="0"/>
              </a:spcBef>
            </a:pPr>
            <a:r>
              <a:rPr lang="en-US" sz="2000" dirty="0"/>
              <a:t>Baska, M. (2019)</a:t>
            </a:r>
            <a:r>
              <a:rPr lang="en-GB" sz="2000" dirty="0">
                <a:ea typeface="Calibri" panose="020F0502020204030204" pitchFamily="34" charset="0"/>
              </a:rPr>
              <a:t> Calls for more line manager training as 1 in 10 retail staff report inappropriate touching. </a:t>
            </a:r>
            <a:r>
              <a:rPr lang="en-GB" sz="2000" i="1" dirty="0">
                <a:ea typeface="Calibri" panose="020F0502020204030204" pitchFamily="34" charset="0"/>
              </a:rPr>
              <a:t>People Management. </a:t>
            </a:r>
            <a:r>
              <a:rPr lang="en-GB" sz="2000" dirty="0">
                <a:ea typeface="Calibri" panose="020F0502020204030204" pitchFamily="34" charset="0"/>
              </a:rPr>
              <a:t>15 August.</a:t>
            </a:r>
            <a:endParaRPr lang="en-US" sz="2000" dirty="0"/>
          </a:p>
          <a:p>
            <a:pPr>
              <a:lnSpc>
                <a:spcPct val="100000"/>
              </a:lnSpc>
              <a:spcBef>
                <a:spcPts val="0"/>
              </a:spcBef>
            </a:pPr>
            <a:r>
              <a:rPr lang="en-US" sz="2000" dirty="0"/>
              <a:t>CIPD (2017) </a:t>
            </a:r>
            <a:r>
              <a:rPr lang="en-GB" sz="2000" dirty="0">
                <a:ea typeface="Calibri" panose="020F0502020204030204" pitchFamily="34" charset="0"/>
              </a:rPr>
              <a:t>Sexual harassment in the workplace: practical support around key areas to tackle sexual harassment and bullying at work. London: Chartered Institute of Personnel and Development. </a:t>
            </a:r>
            <a:endParaRPr lang="en-US" sz="2000" dirty="0"/>
          </a:p>
          <a:p>
            <a:pPr algn="just">
              <a:spcAft>
                <a:spcPts val="400"/>
              </a:spcAft>
            </a:pPr>
            <a:r>
              <a:rPr lang="en-US" sz="2000" dirty="0"/>
              <a:t>CIPD (2018)</a:t>
            </a:r>
            <a:r>
              <a:rPr lang="en-GB" sz="2000" dirty="0">
                <a:ea typeface="Calibri" panose="020F0502020204030204" pitchFamily="34" charset="0"/>
              </a:rPr>
              <a:t> Diversity and Inclusion Factsheet. </a:t>
            </a:r>
          </a:p>
          <a:p>
            <a:pPr marL="0" indent="0" algn="just">
              <a:spcAft>
                <a:spcPts val="400"/>
              </a:spcAft>
              <a:buNone/>
            </a:pPr>
            <a:r>
              <a:rPr lang="en-GB" sz="2000" u="sng" dirty="0">
                <a:solidFill>
                  <a:srgbClr val="0000FF"/>
                </a:solidFill>
                <a:ea typeface="Calibri" panose="020F0502020204030204" pitchFamily="34" charset="0"/>
                <a:hlinkClick r:id="rId2">
                  <a:extLst>
                    <a:ext uri="{A12FA001-AC4F-418D-AE19-62706E023703}">
                      <ahyp:hlinkClr xmlns:ahyp="http://schemas.microsoft.com/office/drawing/2018/hyperlinkcolor" val="tx"/>
                    </a:ext>
                  </a:extLst>
                </a:hlinkClick>
              </a:rPr>
              <a:t>https://www.cipd.co.uk/knowledge/fundamentals/relations/diversity/factsheet</a:t>
            </a:r>
            <a:r>
              <a:rPr lang="en-GB" sz="2000" u="sng" dirty="0">
                <a:solidFill>
                  <a:srgbClr val="0000FF"/>
                </a:solidFill>
                <a:ea typeface="Calibri" panose="020F0502020204030204" pitchFamily="34" charset="0"/>
              </a:rPr>
              <a:t>  [accessed 25 August 2019].</a:t>
            </a:r>
            <a:endParaRPr lang="en-GB" sz="2000" dirty="0">
              <a:ea typeface="Calibri" panose="020F0502020204030204" pitchFamily="34" charset="0"/>
            </a:endParaRPr>
          </a:p>
          <a:p>
            <a:pPr>
              <a:lnSpc>
                <a:spcPct val="100000"/>
              </a:lnSpc>
              <a:spcBef>
                <a:spcPts val="0"/>
              </a:spcBef>
            </a:pPr>
            <a:r>
              <a:rPr lang="en-US" sz="2000" dirty="0"/>
              <a:t>CIPD (2020) Managing Conflict in the modern workplace. London: CIPD.</a:t>
            </a:r>
          </a:p>
          <a:p>
            <a:pPr>
              <a:lnSpc>
                <a:spcPct val="100000"/>
              </a:lnSpc>
              <a:spcBef>
                <a:spcPts val="0"/>
              </a:spcBef>
            </a:pPr>
            <a:r>
              <a:rPr lang="en-US" sz="2000" dirty="0"/>
              <a:t>Dickens, L. (2005)</a:t>
            </a:r>
            <a:r>
              <a:rPr lang="en-GB" sz="2000" dirty="0">
                <a:ea typeface="Calibri" panose="020F0502020204030204" pitchFamily="34" charset="0"/>
              </a:rPr>
              <a:t> Walking the Talk. Equality and Diversity in Organizations. In BACH, S, (ed). </a:t>
            </a:r>
            <a:r>
              <a:rPr lang="en-GB" sz="2000" i="1" dirty="0">
                <a:ea typeface="Calibri" panose="020F0502020204030204" pitchFamily="34" charset="0"/>
              </a:rPr>
              <a:t>Managing Human Resources: personnel management in transition. </a:t>
            </a:r>
            <a:r>
              <a:rPr lang="en-GB" sz="2000" dirty="0">
                <a:ea typeface="Calibri" panose="020F0502020204030204" pitchFamily="34" charset="0"/>
              </a:rPr>
              <a:t>Oxford: Blackwell Publishing Ltd.</a:t>
            </a:r>
            <a:endParaRPr lang="en-US" sz="2000" dirty="0"/>
          </a:p>
          <a:p>
            <a:pPr>
              <a:lnSpc>
                <a:spcPct val="100000"/>
              </a:lnSpc>
              <a:spcBef>
                <a:spcPts val="0"/>
              </a:spcBef>
            </a:pPr>
            <a:endParaRPr lang="en-GB" sz="2000" dirty="0"/>
          </a:p>
        </p:txBody>
      </p:sp>
    </p:spTree>
    <p:extLst>
      <p:ext uri="{BB962C8B-B14F-4D97-AF65-F5344CB8AC3E}">
        <p14:creationId xmlns:p14="http://schemas.microsoft.com/office/powerpoint/2010/main" val="914269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119270" y="1219200"/>
            <a:ext cx="9024730" cy="4906963"/>
          </a:xfrm>
        </p:spPr>
        <p:txBody>
          <a:bodyPr>
            <a:noAutofit/>
          </a:bodyPr>
          <a:lstStyle/>
          <a:p>
            <a:pPr algn="just">
              <a:spcAft>
                <a:spcPts val="400"/>
              </a:spcAft>
            </a:pPr>
            <a:r>
              <a:rPr lang="en-US" sz="2000" dirty="0"/>
              <a:t>Fernando, D. &amp; Prasad, A. (2018)</a:t>
            </a:r>
            <a:r>
              <a:rPr lang="en-GB" sz="2000" dirty="0">
                <a:ea typeface="Calibri" panose="020F0502020204030204" pitchFamily="34" charset="0"/>
              </a:rPr>
              <a:t> Sex-based harassment and organizational silencing: how women are led to reluctant acquiescence in academia. </a:t>
            </a:r>
            <a:r>
              <a:rPr lang="en-GB" sz="2000" i="1" dirty="0">
                <a:ea typeface="Calibri" panose="020F0502020204030204" pitchFamily="34" charset="0"/>
              </a:rPr>
              <a:t>Human Relations</a:t>
            </a:r>
            <a:r>
              <a:rPr lang="en-GB" sz="2000" dirty="0">
                <a:ea typeface="Calibri" panose="020F0502020204030204" pitchFamily="34" charset="0"/>
              </a:rPr>
              <a:t> pp1–30. </a:t>
            </a:r>
          </a:p>
          <a:p>
            <a:pPr algn="just">
              <a:spcAft>
                <a:spcPts val="400"/>
              </a:spcAft>
            </a:pPr>
            <a:r>
              <a:rPr lang="en-GB" sz="2000" dirty="0">
                <a:ea typeface="Calibri" panose="020F0502020204030204" pitchFamily="34" charset="0"/>
                <a:cs typeface="Times New Roman" panose="02020603050405020304" pitchFamily="18" charset="0"/>
              </a:rPr>
              <a:t>Fisher, V. and Kinsey, S. (2018) Lifting the lid on sexual harassment and power in the workplace. Chartered Institute of Personnel and Development, Applied Research Conference, Nottingham December 2018.</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pPr>
            <a:r>
              <a:rPr lang="en-US" sz="2000" dirty="0"/>
              <a:t>Holgate et al (2012) Equality and diversity in employment relations: do we practice what we preach? </a:t>
            </a:r>
            <a:r>
              <a:rPr lang="en-US" sz="2000" i="1" dirty="0"/>
              <a:t>Equality Diversity and Inclusion: An International Journal, </a:t>
            </a:r>
            <a:r>
              <a:rPr lang="en-US" sz="2000" dirty="0"/>
              <a:t>31 (4) pp323-39</a:t>
            </a:r>
          </a:p>
          <a:p>
            <a:pPr>
              <a:lnSpc>
                <a:spcPct val="100000"/>
              </a:lnSpc>
              <a:spcBef>
                <a:spcPts val="0"/>
              </a:spcBef>
            </a:pPr>
            <a:r>
              <a:rPr lang="en-US" sz="2000" dirty="0"/>
              <a:t>Kirton, G. &amp; Greene, A-M. (2016) The Dynamics of Managing Diversity: A Critical Approach, 4</a:t>
            </a:r>
            <a:r>
              <a:rPr lang="en-US" sz="2000" baseline="30000" dirty="0"/>
              <a:t>th</a:t>
            </a:r>
            <a:r>
              <a:rPr lang="en-US" sz="2000" dirty="0"/>
              <a:t> edition, Routledge: Abingdon.</a:t>
            </a:r>
          </a:p>
          <a:p>
            <a:pPr>
              <a:lnSpc>
                <a:spcPct val="100000"/>
              </a:lnSpc>
              <a:spcBef>
                <a:spcPts val="0"/>
              </a:spcBef>
            </a:pPr>
            <a:r>
              <a:rPr lang="en-US" sz="2000" dirty="0"/>
              <a:t>TUC. (2016) Still just a bit of banter? Sexual harassment in the workplace in 2016. London: TUC</a:t>
            </a:r>
          </a:p>
          <a:p>
            <a:pPr>
              <a:lnSpc>
                <a:spcPct val="100000"/>
              </a:lnSpc>
              <a:spcBef>
                <a:spcPts val="0"/>
              </a:spcBef>
            </a:pPr>
            <a:r>
              <a:rPr lang="en-GB" sz="2000" dirty="0">
                <a:ea typeface="Calibri" panose="020F0502020204030204" pitchFamily="34" charset="0"/>
                <a:cs typeface="Times New Roman" panose="02020603050405020304" pitchFamily="18" charset="0"/>
              </a:rPr>
              <a:t>VAN WANROOY, B., BEWLEY, H. and BRYSON, A. (2013) </a:t>
            </a:r>
            <a:r>
              <a:rPr lang="en-GB" sz="2000" i="1" dirty="0">
                <a:ea typeface="Calibri" panose="020F0502020204030204" pitchFamily="34" charset="0"/>
                <a:cs typeface="Times New Roman" panose="02020603050405020304" pitchFamily="18" charset="0"/>
              </a:rPr>
              <a:t>Employment relations in the shadow of recession: findings from the 2011 Workplace Employment Relations Study. </a:t>
            </a:r>
            <a:r>
              <a:rPr lang="en-GB" sz="2000" dirty="0">
                <a:ea typeface="Calibri" panose="020F0502020204030204" pitchFamily="34" charset="0"/>
                <a:cs typeface="Times New Roman" panose="02020603050405020304" pitchFamily="18" charset="0"/>
              </a:rPr>
              <a:t>London: Palgrave Macmillan.</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pPr>
            <a:endParaRPr lang="en-GB" sz="2000" dirty="0"/>
          </a:p>
        </p:txBody>
      </p:sp>
    </p:spTree>
    <p:extLst>
      <p:ext uri="{BB962C8B-B14F-4D97-AF65-F5344CB8AC3E}">
        <p14:creationId xmlns:p14="http://schemas.microsoft.com/office/powerpoint/2010/main" val="2832039943"/>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501A996E-8F35-4EE5-A18E-4DB6ABEAD384}">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otalTime>471</TotalTime>
  <Words>2873</Words>
  <Application>Microsoft Office PowerPoint</Application>
  <PresentationFormat>On-screen Show (4:3)</PresentationFormat>
  <Paragraphs>147</Paragraphs>
  <Slides>18</Slides>
  <Notes>12</Notes>
  <HiddenSlides>0</HiddenSlides>
  <MMClips>0</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18</vt:i4>
      </vt:variant>
    </vt:vector>
  </HeadingPairs>
  <TitlesOfParts>
    <vt:vector size="24" baseType="lpstr">
      <vt:lpstr>Arial</vt:lpstr>
      <vt:lpstr>Calibri</vt:lpstr>
      <vt:lpstr>CIPD WhiteDottedPattern</vt:lpstr>
      <vt:lpstr>CIPD PurpleDottedPattern</vt:lpstr>
      <vt:lpstr>CIPD SlateDottedPattern</vt:lpstr>
      <vt:lpstr>CIPD WhitePlain</vt:lpstr>
      <vt:lpstr>CIPD Level 7 Managing Employment Relations</vt:lpstr>
      <vt:lpstr>Managing Employment Relations, 7e  Chapter 7  Equality, diversity and inclusion</vt:lpstr>
      <vt:lpstr>PowerPoint Presentation</vt:lpstr>
      <vt:lpstr>Session Outline</vt:lpstr>
      <vt:lpstr>Learning Outcomes</vt:lpstr>
      <vt:lpstr>Introduction</vt:lpstr>
      <vt:lpstr>The importance of perspectives</vt:lpstr>
      <vt:lpstr>The labour market &amp; employment segregation</vt:lpstr>
      <vt:lpstr>Exercise: Explanations of labour market segregation</vt:lpstr>
      <vt:lpstr>Theoretical explanations</vt:lpstr>
      <vt:lpstr>Gender occupational segregation: Asda</vt:lpstr>
      <vt:lpstr>The legal context</vt:lpstr>
      <vt:lpstr>Rationales for promoting ED&amp;I</vt:lpstr>
      <vt:lpstr> The role of HR, trade unions &amp; line managers in the ‘doing’ of ED&amp;I </vt:lpstr>
      <vt:lpstr>Contemporary issue: sexual harassment in the workplace</vt:lpstr>
      <vt:lpstr>Summary</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Employment Relations, 7e  Chapter 14  The Role of Mediation in Conflict Resolution</dc:title>
  <dc:creator>Authors</dc:creator>
  <cp:lastModifiedBy>Deborah Rees</cp:lastModifiedBy>
  <cp:revision>13</cp:revision>
  <dcterms:created xsi:type="dcterms:W3CDTF">2020-01-03T08:03:58Z</dcterms:created>
  <dcterms:modified xsi:type="dcterms:W3CDTF">2020-10-27T13:19:15Z</dcterms:modified>
</cp:coreProperties>
</file>