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8"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6340410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4106990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41621773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FB1344D2-B9DE-4825-9793-9C4E345B8FC1}" type="datetimeFigureOut">
              <a:rPr lang="en-GB" smtClean="0"/>
              <a:t>14/06/2024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3499602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FB1344D2-B9DE-4825-9793-9C4E345B8FC1}" type="datetimeFigureOut">
              <a:rPr lang="en-GB" smtClean="0"/>
              <a:t>14/06/2024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25311914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FB1344D2-B9DE-4825-9793-9C4E345B8FC1}" type="datetimeFigureOut">
              <a:rPr lang="en-GB" smtClean="0"/>
              <a:t>14/06/2024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2254121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B1344D2-B9DE-4825-9793-9C4E345B8FC1}" type="datetimeFigureOut">
              <a:rPr lang="en-GB" smtClean="0"/>
              <a:t>14/06/2024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30023570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FB1344D2-B9DE-4825-9793-9C4E345B8FC1}" type="datetimeFigureOut">
              <a:rPr lang="en-GB" smtClean="0"/>
              <a:t>14/06/2024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30844818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FB1344D2-B9DE-4825-9793-9C4E345B8FC1}" type="datetimeFigureOut">
              <a:rPr lang="en-GB" smtClean="0"/>
              <a:t>14/06/2024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701060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6278746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73527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181441291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40224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17156858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38049856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FB1344D2-B9DE-4825-9793-9C4E345B8FC1}" type="datetimeFigureOut">
              <a:rPr lang="en-GB" smtClean="0"/>
              <a:t>14/06/2024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31CAEE9-D3FF-46DC-ADDA-E12BD11E873F}" type="slidenum">
              <a:rPr lang="en-GB" smtClean="0"/>
              <a:t>‹#›</a:t>
            </a:fld>
            <a:endParaRPr lang="en-GB"/>
          </a:p>
        </p:txBody>
      </p:sp>
    </p:spTree>
    <p:extLst>
      <p:ext uri="{BB962C8B-B14F-4D97-AF65-F5344CB8AC3E}">
        <p14:creationId xmlns:p14="http://schemas.microsoft.com/office/powerpoint/2010/main" val="21811182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B1344D2-B9DE-4825-9793-9C4E345B8FC1}" type="datetimeFigureOut">
              <a:rPr lang="en-GB" smtClean="0"/>
              <a:t>14/06/2024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31CAEE9-D3FF-46DC-ADDA-E12BD11E873F}" type="slidenum">
              <a:rPr lang="en-GB" smtClean="0"/>
              <a:t>‹#›</a:t>
            </a:fld>
            <a:endParaRPr lang="en-GB"/>
          </a:p>
        </p:txBody>
      </p:sp>
    </p:spTree>
    <p:extLst>
      <p:ext uri="{BB962C8B-B14F-4D97-AF65-F5344CB8AC3E}">
        <p14:creationId xmlns:p14="http://schemas.microsoft.com/office/powerpoint/2010/main" val="327715474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6.xml" /></Relationships>
</file>

<file path=ppt/slides/_rels/slide4.xml.rels><?xml version="1.0" encoding="UTF-8" standalone="yes"?>
<Relationships xmlns="http://schemas.openxmlformats.org/package/2006/relationships"><Relationship Id="rId2" Type="http://schemas.openxmlformats.org/officeDocument/2006/relationships/image" Target="../media/image4.png"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image" Target="../media/image5.pn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7.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9D3FA-5100-665C-93DF-D02B41F163F1}"/>
              </a:ext>
            </a:extLst>
          </p:cNvPr>
          <p:cNvSpPr>
            <a:spLocks noGrp="1"/>
          </p:cNvSpPr>
          <p:nvPr>
            <p:ph type="ctrTitle"/>
          </p:nvPr>
        </p:nvSpPr>
        <p:spPr>
          <a:xfrm>
            <a:off x="4767943" y="566561"/>
            <a:ext cx="6527800" cy="1229582"/>
          </a:xfrm>
        </p:spPr>
        <p:txBody>
          <a:bodyPr>
            <a:normAutofit fontScale="90000"/>
          </a:bodyPr>
          <a:lstStyle/>
          <a:p>
            <a:pPr algn="ctr">
              <a:lnSpc>
                <a:spcPct val="150000"/>
              </a:lnSpc>
            </a:pPr>
            <a:br>
              <a:rPr lang="en-GB" sz="3800" b="1" dirty="0">
                <a:solidFill>
                  <a:schemeClr val="tx1"/>
                </a:solidFill>
              </a:rPr>
            </a:br>
            <a:r>
              <a:rPr lang="en-GB" sz="2800" b="1" dirty="0">
                <a:solidFill>
                  <a:schemeClr val="tx1"/>
                </a:solidFill>
                <a:latin typeface="Times New Roman" panose="02020603050405020304" pitchFamily="18" charset="0"/>
                <a:cs typeface="Times New Roman" panose="02020603050405020304" pitchFamily="18" charset="0"/>
              </a:rPr>
              <a:t>Managing People: HR and Employee Relationships</a:t>
            </a:r>
          </a:p>
        </p:txBody>
      </p:sp>
      <p:sp>
        <p:nvSpPr>
          <p:cNvPr id="3" name="Subtitle 2">
            <a:extLst>
              <a:ext uri="{FF2B5EF4-FFF2-40B4-BE49-F238E27FC236}">
                <a16:creationId xmlns:a16="http://schemas.microsoft.com/office/drawing/2014/main" id="{5FC27BA9-811E-44B2-963B-6FE693C10E0D}"/>
              </a:ext>
            </a:extLst>
          </p:cNvPr>
          <p:cNvSpPr>
            <a:spLocks noGrp="1"/>
          </p:cNvSpPr>
          <p:nvPr>
            <p:ph type="subTitle" idx="1"/>
          </p:nvPr>
        </p:nvSpPr>
        <p:spPr>
          <a:xfrm>
            <a:off x="6442046" y="2788090"/>
            <a:ext cx="4563411" cy="1990529"/>
          </a:xfrm>
        </p:spPr>
        <p:txBody>
          <a:bodyPr>
            <a:noAutofit/>
          </a:bodyPr>
          <a:lstStyle/>
          <a:p>
            <a:pPr algn="l"/>
            <a:r>
              <a:rPr lang="en-GB" sz="2400" b="1" dirty="0">
                <a:solidFill>
                  <a:schemeClr val="tx1"/>
                </a:solidFill>
                <a:latin typeface="Times New Roman" panose="02020603050405020304" pitchFamily="18" charset="0"/>
                <a:cs typeface="Times New Roman" panose="02020603050405020304" pitchFamily="18" charset="0"/>
              </a:rPr>
              <a:t>Module: Managing People </a:t>
            </a:r>
          </a:p>
          <a:p>
            <a:pPr algn="l"/>
            <a:r>
              <a:rPr lang="en-GB" sz="2400" b="1" dirty="0">
                <a:solidFill>
                  <a:schemeClr val="tx1"/>
                </a:solidFill>
                <a:latin typeface="Times New Roman" panose="02020603050405020304" pitchFamily="18" charset="0"/>
                <a:cs typeface="Times New Roman" panose="02020603050405020304" pitchFamily="18" charset="0"/>
              </a:rPr>
              <a:t>Module Code: LCBB5004 </a:t>
            </a:r>
          </a:p>
          <a:p>
            <a:pPr algn="l"/>
            <a:r>
              <a:rPr lang="en-GB" sz="2400" b="1" dirty="0">
                <a:solidFill>
                  <a:schemeClr val="tx1"/>
                </a:solidFill>
                <a:latin typeface="Times New Roman" panose="02020603050405020304" pitchFamily="18" charset="0"/>
                <a:cs typeface="Times New Roman" panose="02020603050405020304" pitchFamily="18" charset="0"/>
              </a:rPr>
              <a:t>Assessment Type: Assessment Component 1 </a:t>
            </a:r>
          </a:p>
          <a:p>
            <a:pPr algn="l"/>
            <a:r>
              <a:rPr lang="en-GB" sz="2400" b="1" dirty="0">
                <a:solidFill>
                  <a:schemeClr val="tx1"/>
                </a:solidFill>
                <a:latin typeface="Times New Roman" panose="02020603050405020304" pitchFamily="18" charset="0"/>
                <a:cs typeface="Times New Roman" panose="02020603050405020304" pitchFamily="18" charset="0"/>
              </a:rPr>
              <a:t>Student ID: 2242725</a:t>
            </a:r>
          </a:p>
        </p:txBody>
      </p:sp>
      <p:pic>
        <p:nvPicPr>
          <p:cNvPr id="4" name="Picture 3" descr="A black and white text&#10;&#10;Description automatically generated">
            <a:extLst>
              <a:ext uri="{FF2B5EF4-FFF2-40B4-BE49-F238E27FC236}">
                <a16:creationId xmlns:a16="http://schemas.microsoft.com/office/drawing/2014/main" id="{6BD3EE71-7F5E-12F0-6259-118BD64776E1}"/>
              </a:ext>
            </a:extLst>
          </p:cNvPr>
          <p:cNvPicPr>
            <a:picLocks noChangeAspect="1"/>
          </p:cNvPicPr>
          <p:nvPr/>
        </p:nvPicPr>
        <p:blipFill>
          <a:blip r:embed="rId2"/>
          <a:stretch>
            <a:fillRect/>
          </a:stretch>
        </p:blipFill>
        <p:spPr>
          <a:xfrm>
            <a:off x="261257" y="566561"/>
            <a:ext cx="4372876" cy="1752096"/>
          </a:xfrm>
          <a:prstGeom prst="rect">
            <a:avLst/>
          </a:prstGeom>
        </p:spPr>
      </p:pic>
      <p:pic>
        <p:nvPicPr>
          <p:cNvPr id="6" name="Picture 5" descr="A group of people shaking hands&#10;&#10;Description automatically generated">
            <a:extLst>
              <a:ext uri="{FF2B5EF4-FFF2-40B4-BE49-F238E27FC236}">
                <a16:creationId xmlns:a16="http://schemas.microsoft.com/office/drawing/2014/main" id="{7A860224-0E04-1BB2-A9E7-66BBC39866F1}"/>
              </a:ext>
            </a:extLst>
          </p:cNvPr>
          <p:cNvPicPr>
            <a:picLocks noChangeAspect="1"/>
          </p:cNvPicPr>
          <p:nvPr/>
        </p:nvPicPr>
        <p:blipFill>
          <a:blip r:embed="rId3"/>
          <a:stretch>
            <a:fillRect/>
          </a:stretch>
        </p:blipFill>
        <p:spPr>
          <a:xfrm>
            <a:off x="999193" y="3051274"/>
            <a:ext cx="4756384" cy="2990088"/>
          </a:xfrm>
          <a:prstGeom prst="rect">
            <a:avLst/>
          </a:prstGeom>
        </p:spPr>
      </p:pic>
    </p:spTree>
    <p:extLst>
      <p:ext uri="{BB962C8B-B14F-4D97-AF65-F5344CB8AC3E}">
        <p14:creationId xmlns:p14="http://schemas.microsoft.com/office/powerpoint/2010/main" val="2709703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69A99-FB93-1357-E19F-873175338B58}"/>
              </a:ext>
            </a:extLst>
          </p:cNvPr>
          <p:cNvSpPr>
            <a:spLocks noGrp="1"/>
          </p:cNvSpPr>
          <p:nvPr>
            <p:ph type="title"/>
          </p:nvPr>
        </p:nvSpPr>
        <p:spPr/>
        <p:txBody>
          <a:bodyPr>
            <a:normAutofit/>
          </a:bodyPr>
          <a:lstStyle/>
          <a:p>
            <a:r>
              <a:rPr lang="en-GB" sz="4000" b="1" dirty="0">
                <a:solidFill>
                  <a:schemeClr val="tx1"/>
                </a:solidFill>
                <a:latin typeface="Times New Roman" panose="02020603050405020304" pitchFamily="18" charset="0"/>
                <a:cs typeface="Times New Roman" panose="02020603050405020304" pitchFamily="18" charset="0"/>
              </a:rPr>
              <a:t>Table of Contents </a:t>
            </a:r>
          </a:p>
        </p:txBody>
      </p:sp>
      <p:sp>
        <p:nvSpPr>
          <p:cNvPr id="3" name="Content Placeholder 2">
            <a:extLst>
              <a:ext uri="{FF2B5EF4-FFF2-40B4-BE49-F238E27FC236}">
                <a16:creationId xmlns:a16="http://schemas.microsoft.com/office/drawing/2014/main" id="{468CD9EF-2CE8-1500-2914-E5082A46E5E7}"/>
              </a:ext>
            </a:extLst>
          </p:cNvPr>
          <p:cNvSpPr>
            <a:spLocks noGrp="1"/>
          </p:cNvSpPr>
          <p:nvPr>
            <p:ph idx="1"/>
          </p:nvPr>
        </p:nvSpPr>
        <p:spPr/>
        <p:txBody>
          <a:bodyPr>
            <a:normAutofit fontScale="92500" lnSpcReduction="10000"/>
          </a:bodyPr>
          <a:lstStyle/>
          <a:p>
            <a:r>
              <a:rPr lang="en-GB" dirty="0"/>
              <a:t>Introduction</a:t>
            </a:r>
          </a:p>
          <a:p>
            <a:r>
              <a:rPr lang="en-GB" dirty="0"/>
              <a:t> Key Responsibilities of a HR Manager Day-to-Day Work</a:t>
            </a:r>
          </a:p>
          <a:p>
            <a:r>
              <a:rPr lang="en-GB" dirty="0"/>
              <a:t>Wider Remit of the HR Role Planned HR Duties</a:t>
            </a:r>
          </a:p>
          <a:p>
            <a:r>
              <a:rPr lang="en-GB" dirty="0"/>
              <a:t>Prospects from HR Manager</a:t>
            </a:r>
            <a:br>
              <a:rPr lang="en-GB" dirty="0"/>
            </a:br>
            <a:r>
              <a:rPr lang="en-GB" dirty="0"/>
              <a:t>Leadership and Communication</a:t>
            </a:r>
          </a:p>
          <a:p>
            <a:r>
              <a:rPr lang="en-GB" dirty="0"/>
              <a:t>Categories of Employee Relationships Employer-Employee Relationships</a:t>
            </a:r>
          </a:p>
          <a:p>
            <a:r>
              <a:rPr lang="en-GB" dirty="0"/>
              <a:t>Influencing Factors on Relationships: Key Influencing Factors</a:t>
            </a:r>
          </a:p>
          <a:p>
            <a:r>
              <a:rPr lang="en-GB" dirty="0"/>
              <a:t>Practical Examples of Positive Practices Examples</a:t>
            </a:r>
          </a:p>
          <a:p>
            <a:r>
              <a:rPr lang="en-GB" dirty="0"/>
              <a:t>Personal Experiences Your Personal Experiences</a:t>
            </a:r>
          </a:p>
          <a:p>
            <a:r>
              <a:rPr lang="en-GB" dirty="0"/>
              <a:t>Conclusion </a:t>
            </a:r>
          </a:p>
          <a:p>
            <a:r>
              <a:rPr lang="en-GB" dirty="0"/>
              <a:t>References </a:t>
            </a:r>
          </a:p>
          <a:p>
            <a:endParaRPr lang="en-GB" dirty="0"/>
          </a:p>
        </p:txBody>
      </p:sp>
    </p:spTree>
    <p:extLst>
      <p:ext uri="{BB962C8B-B14F-4D97-AF65-F5344CB8AC3E}">
        <p14:creationId xmlns:p14="http://schemas.microsoft.com/office/powerpoint/2010/main" val="3547533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3"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4B6D53B-F2B2-E64A-358A-BD8EE45804B4}"/>
              </a:ext>
            </a:extLst>
          </p:cNvPr>
          <p:cNvSpPr>
            <a:spLocks noGrp="1"/>
          </p:cNvSpPr>
          <p:nvPr>
            <p:ph type="title"/>
          </p:nvPr>
        </p:nvSpPr>
        <p:spPr>
          <a:xfrm>
            <a:off x="2994510" y="313267"/>
            <a:ext cx="8596668" cy="1320800"/>
          </a:xfrm>
        </p:spPr>
        <p:txBody>
          <a:bodyPr vert="horz" lIns="91440" tIns="45720" rIns="91440" bIns="45720" rtlCol="0" anchor="t">
            <a:normAutofit/>
          </a:bodyPr>
          <a:lstStyle/>
          <a:p>
            <a:r>
              <a:rPr lang="en-US" b="1" dirty="0">
                <a:solidFill>
                  <a:schemeClr val="tx1"/>
                </a:solidFill>
                <a:latin typeface="Times New Roman" panose="02020603050405020304" pitchFamily="18" charset="0"/>
                <a:cs typeface="Times New Roman" panose="02020603050405020304" pitchFamily="18" charset="0"/>
              </a:rPr>
              <a:t>Introduction </a:t>
            </a:r>
          </a:p>
        </p:txBody>
      </p:sp>
      <p:sp>
        <p:nvSpPr>
          <p:cNvPr id="4" name="TextBox 3">
            <a:extLst>
              <a:ext uri="{FF2B5EF4-FFF2-40B4-BE49-F238E27FC236}">
                <a16:creationId xmlns:a16="http://schemas.microsoft.com/office/drawing/2014/main" id="{8DEF0904-A363-03B6-2D46-E28870139D45}"/>
              </a:ext>
            </a:extLst>
          </p:cNvPr>
          <p:cNvSpPr txBox="1"/>
          <p:nvPr/>
        </p:nvSpPr>
        <p:spPr>
          <a:xfrm>
            <a:off x="600822" y="1253755"/>
            <a:ext cx="7987701" cy="3970178"/>
          </a:xfrm>
          <a:prstGeom prst="rect">
            <a:avLst/>
          </a:prstGeom>
        </p:spPr>
        <p:txBody>
          <a:bodyPr vert="horz" lIns="91440" tIns="45720" rIns="91440" bIns="45720" rtlCol="0">
            <a:noAutofit/>
          </a:bodyPr>
          <a:lstStyle/>
          <a:p>
            <a:pPr algn="just">
              <a:lnSpc>
                <a:spcPct val="150000"/>
              </a:lnSpc>
              <a:spcBef>
                <a:spcPts val="1000"/>
              </a:spcBef>
              <a:buClr>
                <a:schemeClr val="accent1"/>
              </a:buClr>
              <a:buSzPct val="80000"/>
            </a:pP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Human resource Management has been a vital part for the prosperity of a corporate. Human work power has a pivotal importance for the growth of a corporate. This explains how the work force at a corporate are been managed by an HR Manager</a:t>
            </a:r>
            <a:r>
              <a:rPr lang="en-GB" sz="2000" dirty="0">
                <a:solidFill>
                  <a:schemeClr val="tx1">
                    <a:lumMod val="75000"/>
                    <a:lumOff val="25000"/>
                  </a:schemeClr>
                </a:solidFill>
                <a:latin typeface="Times New Roman" panose="02020603050405020304" pitchFamily="18" charset="0"/>
                <a:cs typeface="Times New Roman" panose="02020603050405020304" pitchFamily="18" charset="0"/>
              </a:rPr>
              <a:t> (</a:t>
            </a:r>
            <a:r>
              <a:rPr lang="en-GB" sz="2000" i="1" dirty="0">
                <a:solidFill>
                  <a:schemeClr val="tx1">
                    <a:lumMod val="75000"/>
                    <a:lumOff val="25000"/>
                  </a:schemeClr>
                </a:solidFill>
                <a:latin typeface="Times New Roman" panose="02020603050405020304" pitchFamily="18" charset="0"/>
                <a:cs typeface="Times New Roman" panose="02020603050405020304" pitchFamily="18" charset="0"/>
              </a:rPr>
              <a:t>R Thomson and A Thomson, 2012</a:t>
            </a:r>
            <a:r>
              <a:rPr lang="en-GB" sz="2000" dirty="0">
                <a:solidFill>
                  <a:schemeClr val="tx1">
                    <a:lumMod val="75000"/>
                    <a:lumOff val="25000"/>
                  </a:schemeClr>
                </a:solidFill>
                <a:latin typeface="Times New Roman" panose="02020603050405020304" pitchFamily="18" charset="0"/>
                <a:cs typeface="Times New Roman" panose="02020603050405020304" pitchFamily="18" charset="0"/>
              </a:rPr>
              <a:t>).</a:t>
            </a:r>
            <a:r>
              <a:rPr lang="en-US" sz="2000" dirty="0">
                <a:solidFill>
                  <a:schemeClr val="tx1">
                    <a:lumMod val="75000"/>
                    <a:lumOff val="25000"/>
                  </a:schemeClr>
                </a:solidFill>
                <a:latin typeface="Times New Roman" panose="02020603050405020304" pitchFamily="18" charset="0"/>
                <a:cs typeface="Times New Roman" panose="02020603050405020304" pitchFamily="18" charset="0"/>
              </a:rPr>
              <a:t> Hence the core responsibility of an HR Manager is the personnel succession and handling, Recruitment Development and Retaining High proficient staffs. ​In this talk I simply depict predominant job of any Human Resource Manager and their ways on how helpful it can be for develops cordial working relation between all staffs at all levels and departments. In this point, it elaborate on variable, possibilities and instances that defines how an HR Manager can build up cordial relations among their workers at all levels and departments.</a:t>
            </a:r>
          </a:p>
        </p:txBody>
      </p:sp>
      <p:pic>
        <p:nvPicPr>
          <p:cNvPr id="5" name="Picture 4" descr="A person pointing at a diagram of different colored gears&#10;&#10;Description automatically generated">
            <a:extLst>
              <a:ext uri="{FF2B5EF4-FFF2-40B4-BE49-F238E27FC236}">
                <a16:creationId xmlns:a16="http://schemas.microsoft.com/office/drawing/2014/main" id="{3EFED14F-6ADB-8701-2F2F-076DD6334818}"/>
              </a:ext>
            </a:extLst>
          </p:cNvPr>
          <p:cNvPicPr>
            <a:picLocks noChangeAspect="1"/>
          </p:cNvPicPr>
          <p:nvPr/>
        </p:nvPicPr>
        <p:blipFill rotWithShape="1">
          <a:blip r:embed="rId2"/>
          <a:srcRect l="7607" r="8728" b="-1"/>
          <a:stretch/>
        </p:blipFill>
        <p:spPr>
          <a:xfrm>
            <a:off x="8932333" y="1249000"/>
            <a:ext cx="3259670" cy="3056134"/>
          </a:xfrm>
          <a:prstGeom prst="rect">
            <a:avLst/>
          </a:prstGeom>
        </p:spPr>
      </p:pic>
    </p:spTree>
    <p:extLst>
      <p:ext uri="{BB962C8B-B14F-4D97-AF65-F5344CB8AC3E}">
        <p14:creationId xmlns:p14="http://schemas.microsoft.com/office/powerpoint/2010/main" val="242947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EC2AB8-16C9-680A-4932-FC5EEA7FDA6E}"/>
              </a:ext>
            </a:extLst>
          </p:cNvPr>
          <p:cNvSpPr>
            <a:spLocks noGrp="1"/>
          </p:cNvSpPr>
          <p:nvPr>
            <p:ph type="title"/>
          </p:nvPr>
        </p:nvSpPr>
        <p:spPr>
          <a:xfrm>
            <a:off x="677334" y="609600"/>
            <a:ext cx="8596668" cy="1320800"/>
          </a:xfrm>
        </p:spPr>
        <p:txBody>
          <a:bodyPr anchor="t">
            <a:normAutofit/>
          </a:bodyPr>
          <a:lstStyle/>
          <a:p>
            <a:r>
              <a:rPr lang="en-GB" b="1" dirty="0">
                <a:latin typeface="Times New Roman" panose="02020603050405020304" pitchFamily="18" charset="0"/>
                <a:cs typeface="Times New Roman" panose="02020603050405020304" pitchFamily="18" charset="0"/>
              </a:rPr>
              <a:t>Key Responsibilities of a HR Manager Day-to-Day Work</a:t>
            </a:r>
          </a:p>
        </p:txBody>
      </p:sp>
      <p:sp>
        <p:nvSpPr>
          <p:cNvPr id="3" name="Content Placeholder 2">
            <a:extLst>
              <a:ext uri="{FF2B5EF4-FFF2-40B4-BE49-F238E27FC236}">
                <a16:creationId xmlns:a16="http://schemas.microsoft.com/office/drawing/2014/main" id="{A693DDEF-F077-8038-0458-A218517BAD43}"/>
              </a:ext>
            </a:extLst>
          </p:cNvPr>
          <p:cNvSpPr>
            <a:spLocks noGrp="1"/>
          </p:cNvSpPr>
          <p:nvPr>
            <p:ph idx="1"/>
          </p:nvPr>
        </p:nvSpPr>
        <p:spPr>
          <a:xfrm>
            <a:off x="677333" y="2160589"/>
            <a:ext cx="6844695" cy="3880773"/>
          </a:xfrm>
        </p:spPr>
        <p:txBody>
          <a:bodyPr>
            <a:normAutofit/>
          </a:bodyPr>
          <a:lstStyle/>
          <a:p>
            <a:pPr>
              <a:lnSpc>
                <a:spcPct val="90000"/>
              </a:lnSpc>
            </a:pPr>
            <a:r>
              <a:rPr lang="en-GB" sz="2000" dirty="0">
                <a:latin typeface="Times New Roman" panose="02020603050405020304" pitchFamily="18" charset="0"/>
                <a:cs typeface="Times New Roman" panose="02020603050405020304" pitchFamily="18" charset="0"/>
              </a:rPr>
              <a:t>Recruitment and selection, employee orientation, payroll and benefits administration and compliance with labour laws are some of the daily activities of an HR manager in an organisation (</a:t>
            </a:r>
            <a:r>
              <a:rPr lang="en-GB" sz="2000" i="1" dirty="0">
                <a:latin typeface="Times New Roman" panose="02020603050405020304" pitchFamily="18" charset="0"/>
                <a:cs typeface="Times New Roman" panose="02020603050405020304" pitchFamily="18" charset="0"/>
              </a:rPr>
              <a:t>Martin and  Hetrick, 2006).</a:t>
            </a:r>
          </a:p>
          <a:p>
            <a:pPr>
              <a:lnSpc>
                <a:spcPct val="90000"/>
              </a:lnSpc>
            </a:pPr>
            <a:r>
              <a:rPr lang="en-GB" sz="2000" dirty="0">
                <a:latin typeface="Times New Roman" panose="02020603050405020304" pitchFamily="18" charset="0"/>
                <a:cs typeface="Times New Roman" panose="02020603050405020304" pitchFamily="18" charset="0"/>
              </a:rPr>
              <a:t>The HR manager also sees to it that a recruit adequately and sufficiently assimilates the values and norms of the organisation, fully understands his roles in the company, and is well utilised and used by the company. </a:t>
            </a:r>
          </a:p>
          <a:p>
            <a:pPr>
              <a:lnSpc>
                <a:spcPct val="90000"/>
              </a:lnSpc>
            </a:pPr>
            <a:r>
              <a:rPr lang="en-GB" sz="2000" dirty="0">
                <a:latin typeface="Times New Roman" panose="02020603050405020304" pitchFamily="18" charset="0"/>
                <a:cs typeface="Times New Roman" panose="02020603050405020304" pitchFamily="18" charset="0"/>
              </a:rPr>
              <a:t>The HR  makes sure that employees receive their pay as and when due and at t right pay rate. The working environment is made more productive because of his role in the company (</a:t>
            </a:r>
            <a:r>
              <a:rPr lang="en-GB" sz="2000" i="1" dirty="0">
                <a:latin typeface="Times New Roman" panose="02020603050405020304" pitchFamily="18" charset="0"/>
                <a:cs typeface="Times New Roman" panose="02020603050405020304" pitchFamily="18" charset="0"/>
              </a:rPr>
              <a:t>Martin and  Hetrick, 2006</a:t>
            </a:r>
            <a:r>
              <a:rPr lang="en-GB" sz="2000" dirty="0">
                <a:latin typeface="Times New Roman" panose="02020603050405020304" pitchFamily="18" charset="0"/>
                <a:cs typeface="Times New Roman" panose="02020603050405020304" pitchFamily="18" charset="0"/>
              </a:rPr>
              <a:t>).</a:t>
            </a:r>
          </a:p>
        </p:txBody>
      </p:sp>
      <p:pic>
        <p:nvPicPr>
          <p:cNvPr id="4" name="Picture 3" descr="A diagram of functions with icons&#10;&#10;Description automatically generated with medium confidence">
            <a:extLst>
              <a:ext uri="{FF2B5EF4-FFF2-40B4-BE49-F238E27FC236}">
                <a16:creationId xmlns:a16="http://schemas.microsoft.com/office/drawing/2014/main" id="{AE6DF46F-0452-D869-42CD-E4CD8C015685}"/>
              </a:ext>
            </a:extLst>
          </p:cNvPr>
          <p:cNvPicPr>
            <a:picLocks noChangeAspect="1"/>
          </p:cNvPicPr>
          <p:nvPr/>
        </p:nvPicPr>
        <p:blipFill rotWithShape="1">
          <a:blip r:embed="rId2"/>
          <a:srcRect l="25473" r="25711" b="-2"/>
          <a:stretch/>
        </p:blipFill>
        <p:spPr>
          <a:xfrm>
            <a:off x="8065609" y="1614714"/>
            <a:ext cx="3145536" cy="3882362"/>
          </a:xfrm>
          <a:prstGeom prst="rect">
            <a:avLst/>
          </a:prstGeom>
        </p:spPr>
      </p:pic>
    </p:spTree>
    <p:extLst>
      <p:ext uri="{BB962C8B-B14F-4D97-AF65-F5344CB8AC3E}">
        <p14:creationId xmlns:p14="http://schemas.microsoft.com/office/powerpoint/2010/main" val="3045799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19FBC-8339-A0DD-7025-00C349439C00}"/>
              </a:ext>
            </a:extLst>
          </p:cNvPr>
          <p:cNvSpPr>
            <a:spLocks noGrp="1"/>
          </p:cNvSpPr>
          <p:nvPr>
            <p:ph type="title"/>
          </p:nvPr>
        </p:nvSpPr>
        <p:spPr>
          <a:xfrm>
            <a:off x="677334" y="609600"/>
            <a:ext cx="8596668" cy="1320800"/>
          </a:xfrm>
        </p:spPr>
        <p:txBody>
          <a:bodyPr anchor="t">
            <a:normAutofit/>
          </a:bodyPr>
          <a:lstStyle/>
          <a:p>
            <a:r>
              <a:rPr lang="en-GB" b="1" dirty="0">
                <a:latin typeface="Times New Roman" panose="02020603050405020304" pitchFamily="18" charset="0"/>
                <a:cs typeface="Times New Roman" panose="02020603050405020304" pitchFamily="18" charset="0"/>
              </a:rPr>
              <a:t>Wider Remit of the HR Role Planned HR Duties</a:t>
            </a:r>
          </a:p>
        </p:txBody>
      </p:sp>
      <p:sp>
        <p:nvSpPr>
          <p:cNvPr id="3" name="Content Placeholder 2">
            <a:extLst>
              <a:ext uri="{FF2B5EF4-FFF2-40B4-BE49-F238E27FC236}">
                <a16:creationId xmlns:a16="http://schemas.microsoft.com/office/drawing/2014/main" id="{9BABE9B8-FE74-3B50-FDD8-C44223576787}"/>
              </a:ext>
            </a:extLst>
          </p:cNvPr>
          <p:cNvSpPr>
            <a:spLocks noGrp="1"/>
          </p:cNvSpPr>
          <p:nvPr>
            <p:ph idx="1"/>
          </p:nvPr>
        </p:nvSpPr>
        <p:spPr>
          <a:xfrm>
            <a:off x="4669971" y="1611087"/>
            <a:ext cx="6487886" cy="4430276"/>
          </a:xfrm>
        </p:spPr>
        <p:txBody>
          <a:bodyPr>
            <a:noAutofit/>
          </a:bodyPr>
          <a:lstStyle/>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The success of an organisation’s strategic implementation in the long term can be highly influenced by the quality of the Human Resource (HR) managers (</a:t>
            </a:r>
            <a:r>
              <a:rPr lang="en-GB" sz="2000" i="1" dirty="0">
                <a:latin typeface="Times New Roman" panose="02020603050405020304" pitchFamily="18" charset="0"/>
                <a:cs typeface="Times New Roman" panose="02020603050405020304" pitchFamily="18" charset="0"/>
              </a:rPr>
              <a:t>Coyle-Shapiro and Shore, 2007).</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They are people skilled in both the science and the art of predicting future staffing requirements, identifying, developing and retaining high-potential employees, managing organisational changes and team dynamics, implementing formal performance management systems to maximise employee’s performance and productivity (</a:t>
            </a:r>
            <a:r>
              <a:rPr lang="en-GB" sz="2000" i="1" dirty="0">
                <a:latin typeface="Times New Roman" panose="02020603050405020304" pitchFamily="18" charset="0"/>
                <a:cs typeface="Times New Roman" panose="02020603050405020304" pitchFamily="18" charset="0"/>
              </a:rPr>
              <a:t>Coyle-Shapiro and Shore, 2007</a:t>
            </a:r>
            <a:r>
              <a:rPr lang="en-GB" sz="2000" dirty="0">
                <a:latin typeface="Times New Roman" panose="02020603050405020304" pitchFamily="18" charset="0"/>
                <a:cs typeface="Times New Roman" panose="02020603050405020304" pitchFamily="18" charset="0"/>
              </a:rPr>
              <a:t>).</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Therefore, HR activities are designed to continuously develop and maintain the competitive edge of the organisation so that it can be a resilient, high-performing and a future-ready organisation with a future-ready workforce who can best meet its mission and vision.</a:t>
            </a:r>
          </a:p>
        </p:txBody>
      </p:sp>
      <p:pic>
        <p:nvPicPr>
          <p:cNvPr id="4" name="Picture 3" descr="A person standing in front of a graphic design&#10;&#10;Description automatically generated">
            <a:extLst>
              <a:ext uri="{FF2B5EF4-FFF2-40B4-BE49-F238E27FC236}">
                <a16:creationId xmlns:a16="http://schemas.microsoft.com/office/drawing/2014/main" id="{95B1C00D-C1B4-C1B7-8B66-4BE2C856706B}"/>
              </a:ext>
            </a:extLst>
          </p:cNvPr>
          <p:cNvPicPr>
            <a:picLocks noChangeAspect="1"/>
          </p:cNvPicPr>
          <p:nvPr/>
        </p:nvPicPr>
        <p:blipFill rotWithShape="1">
          <a:blip r:embed="rId2"/>
          <a:srcRect l="25906" r="1104" b="1"/>
          <a:stretch/>
        </p:blipFill>
        <p:spPr>
          <a:xfrm>
            <a:off x="470506" y="1985665"/>
            <a:ext cx="3927323" cy="3584313"/>
          </a:xfrm>
          <a:prstGeom prst="rect">
            <a:avLst/>
          </a:prstGeom>
        </p:spPr>
      </p:pic>
    </p:spTree>
    <p:extLst>
      <p:ext uri="{BB962C8B-B14F-4D97-AF65-F5344CB8AC3E}">
        <p14:creationId xmlns:p14="http://schemas.microsoft.com/office/powerpoint/2010/main" val="3364500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F5354-1FB4-1FF8-63D5-17E01C8C614F}"/>
              </a:ext>
            </a:extLst>
          </p:cNvPr>
          <p:cNvSpPr>
            <a:spLocks noGrp="1"/>
          </p:cNvSpPr>
          <p:nvPr>
            <p:ph type="title"/>
          </p:nvPr>
        </p:nvSpPr>
        <p:spPr>
          <a:xfrm>
            <a:off x="677334" y="609600"/>
            <a:ext cx="8596668" cy="1320800"/>
          </a:xfrm>
        </p:spPr>
        <p:txBody>
          <a:bodyPr anchor="t">
            <a:normAutofit/>
          </a:bodyPr>
          <a:lstStyle/>
          <a:p>
            <a:r>
              <a:rPr lang="en-GB" b="1" dirty="0">
                <a:latin typeface="Times New Roman" panose="02020603050405020304" pitchFamily="18" charset="0"/>
                <a:cs typeface="Times New Roman" panose="02020603050405020304" pitchFamily="18" charset="0"/>
              </a:rPr>
              <a:t>Prospects from HR Manager</a:t>
            </a:r>
            <a:br>
              <a:rPr lang="en-GB" b="1" dirty="0">
                <a:latin typeface="Times New Roman" panose="02020603050405020304" pitchFamily="18" charset="0"/>
                <a:cs typeface="Times New Roman" panose="02020603050405020304" pitchFamily="18" charset="0"/>
              </a:rPr>
            </a:br>
            <a:r>
              <a:rPr lang="en-GB" b="1" dirty="0">
                <a:latin typeface="Times New Roman" panose="02020603050405020304" pitchFamily="18" charset="0"/>
                <a:cs typeface="Times New Roman" panose="02020603050405020304" pitchFamily="18" charset="0"/>
              </a:rPr>
              <a:t>Leadership and Communication</a:t>
            </a:r>
          </a:p>
        </p:txBody>
      </p:sp>
      <p:pic>
        <p:nvPicPr>
          <p:cNvPr id="4" name="Picture 3" descr="A person with many hands holding papers and a variety of objects&#10;&#10;Description automatically generated">
            <a:extLst>
              <a:ext uri="{FF2B5EF4-FFF2-40B4-BE49-F238E27FC236}">
                <a16:creationId xmlns:a16="http://schemas.microsoft.com/office/drawing/2014/main" id="{118A39AF-A0CF-5C11-DC48-879FF37BB681}"/>
              </a:ext>
            </a:extLst>
          </p:cNvPr>
          <p:cNvPicPr>
            <a:picLocks noChangeAspect="1"/>
          </p:cNvPicPr>
          <p:nvPr/>
        </p:nvPicPr>
        <p:blipFill>
          <a:blip r:embed="rId2"/>
          <a:stretch>
            <a:fillRect/>
          </a:stretch>
        </p:blipFill>
        <p:spPr>
          <a:xfrm>
            <a:off x="817474" y="2159331"/>
            <a:ext cx="2915973" cy="2084920"/>
          </a:xfrm>
          <a:prstGeom prst="rect">
            <a:avLst/>
          </a:prstGeom>
        </p:spPr>
      </p:pic>
      <p:sp>
        <p:nvSpPr>
          <p:cNvPr id="3" name="Content Placeholder 2">
            <a:extLst>
              <a:ext uri="{FF2B5EF4-FFF2-40B4-BE49-F238E27FC236}">
                <a16:creationId xmlns:a16="http://schemas.microsoft.com/office/drawing/2014/main" id="{E8D1D703-09FD-BAC2-0805-73C1B59FA85B}"/>
              </a:ext>
            </a:extLst>
          </p:cNvPr>
          <p:cNvSpPr>
            <a:spLocks noGrp="1"/>
          </p:cNvSpPr>
          <p:nvPr>
            <p:ph idx="1"/>
          </p:nvPr>
        </p:nvSpPr>
        <p:spPr>
          <a:xfrm>
            <a:off x="4063160" y="2160589"/>
            <a:ext cx="6996726" cy="3880773"/>
          </a:xfrm>
        </p:spPr>
        <p:txBody>
          <a:bodyPr>
            <a:normAutofit/>
          </a:bodyPr>
          <a:lstStyle/>
          <a:p>
            <a:pPr>
              <a:lnSpc>
                <a:spcPct val="90000"/>
              </a:lnSpc>
            </a:pPr>
            <a:r>
              <a:rPr lang="en-GB" sz="2000" dirty="0">
                <a:latin typeface="Times New Roman" panose="02020603050405020304" pitchFamily="18" charset="0"/>
                <a:cs typeface="Times New Roman" panose="02020603050405020304" pitchFamily="18" charset="0"/>
              </a:rPr>
              <a:t>HR managers act as a missing link between management, employees, their goals and concerns, facilitates free flowing communication. </a:t>
            </a:r>
          </a:p>
          <a:p>
            <a:pPr>
              <a:lnSpc>
                <a:spcPct val="90000"/>
              </a:lnSpc>
            </a:pPr>
            <a:r>
              <a:rPr lang="en-GB" sz="2000" dirty="0">
                <a:latin typeface="Times New Roman" panose="02020603050405020304" pitchFamily="18" charset="0"/>
                <a:cs typeface="Times New Roman" panose="02020603050405020304" pitchFamily="18" charset="0"/>
              </a:rPr>
              <a:t>If any conflict arises, they mediate it for an organic closer.</a:t>
            </a:r>
          </a:p>
          <a:p>
            <a:pPr>
              <a:lnSpc>
                <a:spcPct val="90000"/>
              </a:lnSpc>
            </a:pPr>
            <a:r>
              <a:rPr lang="en-GB" sz="2000" dirty="0">
                <a:latin typeface="Times New Roman" panose="02020603050405020304" pitchFamily="18" charset="0"/>
                <a:cs typeface="Times New Roman" panose="02020603050405020304" pitchFamily="18" charset="0"/>
              </a:rPr>
              <a:t> Other important tasks performed are maintaining high level of employee engagement and satisfaction, by introducing various programs, events to uplift the spirit at work, appreciate the best employees or be it providing them with opportunity for professional advancement (</a:t>
            </a:r>
            <a:r>
              <a:rPr lang="pt-BR" sz="2000" i="1" dirty="0">
                <a:latin typeface="Times New Roman" panose="02020603050405020304" pitchFamily="18" charset="0"/>
                <a:cs typeface="Times New Roman" panose="02020603050405020304" pitchFamily="18" charset="0"/>
              </a:rPr>
              <a:t>Ali,  Lei and Wei, 2018). </a:t>
            </a:r>
            <a:endParaRPr lang="en-GB" sz="2000" i="1" dirty="0">
              <a:latin typeface="Times New Roman" panose="02020603050405020304" pitchFamily="18" charset="0"/>
              <a:cs typeface="Times New Roman" panose="02020603050405020304" pitchFamily="18" charset="0"/>
            </a:endParaRPr>
          </a:p>
          <a:p>
            <a:pPr>
              <a:lnSpc>
                <a:spcPct val="90000"/>
              </a:lnSpc>
            </a:pPr>
            <a:r>
              <a:rPr lang="en-GB" sz="2000" dirty="0">
                <a:latin typeface="Times New Roman" panose="02020603050405020304" pitchFamily="18" charset="0"/>
                <a:cs typeface="Times New Roman" panose="02020603050405020304" pitchFamily="18" charset="0"/>
              </a:rPr>
              <a:t>By balancing mindsets of both employers and employees, HR managers contribute much to create a healthy and productive climate at the organisation.</a:t>
            </a:r>
          </a:p>
        </p:txBody>
      </p:sp>
    </p:spTree>
    <p:extLst>
      <p:ext uri="{BB962C8B-B14F-4D97-AF65-F5344CB8AC3E}">
        <p14:creationId xmlns:p14="http://schemas.microsoft.com/office/powerpoint/2010/main" val="711543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20AF7B-BF53-A064-50F9-3D1DB9CE4C03}"/>
              </a:ext>
            </a:extLst>
          </p:cNvPr>
          <p:cNvSpPr>
            <a:spLocks noGrp="1"/>
          </p:cNvSpPr>
          <p:nvPr>
            <p:ph type="title"/>
          </p:nvPr>
        </p:nvSpPr>
        <p:spPr>
          <a:xfrm>
            <a:off x="677334" y="609600"/>
            <a:ext cx="8596668" cy="1320800"/>
          </a:xfrm>
        </p:spPr>
        <p:txBody>
          <a:bodyPr anchor="t">
            <a:normAutofit/>
          </a:bodyPr>
          <a:lstStyle/>
          <a:p>
            <a:r>
              <a:rPr lang="en-GB" b="1" dirty="0"/>
              <a:t>Categories of Employee Relationships Employer-Employee Relationships</a:t>
            </a:r>
          </a:p>
        </p:txBody>
      </p:sp>
      <p:sp>
        <p:nvSpPr>
          <p:cNvPr id="3" name="Content Placeholder 2">
            <a:extLst>
              <a:ext uri="{FF2B5EF4-FFF2-40B4-BE49-F238E27FC236}">
                <a16:creationId xmlns:a16="http://schemas.microsoft.com/office/drawing/2014/main" id="{48A6626D-2391-D324-1326-3761B22E1B3A}"/>
              </a:ext>
            </a:extLst>
          </p:cNvPr>
          <p:cNvSpPr>
            <a:spLocks noGrp="1"/>
          </p:cNvSpPr>
          <p:nvPr>
            <p:ph idx="1"/>
          </p:nvPr>
        </p:nvSpPr>
        <p:spPr>
          <a:xfrm>
            <a:off x="677334" y="2160590"/>
            <a:ext cx="7410752" cy="3701270"/>
          </a:xfrm>
        </p:spPr>
        <p:txBody>
          <a:bodyPr>
            <a:noAutofit/>
          </a:bodyPr>
          <a:lstStyle/>
          <a:p>
            <a:pPr>
              <a:lnSpc>
                <a:spcPct val="90000"/>
              </a:lnSpc>
            </a:pPr>
            <a:r>
              <a:rPr lang="en-GB" sz="2000" dirty="0">
                <a:latin typeface="Times New Roman" panose="02020603050405020304" pitchFamily="18" charset="0"/>
                <a:cs typeface="Times New Roman" panose="02020603050405020304" pitchFamily="18" charset="0"/>
              </a:rPr>
              <a:t>Not all workplace relationships are created equal, and how they are identified and interpreted is going to make a drastic difference to how well they underpin the dynamics of a team. </a:t>
            </a:r>
          </a:p>
          <a:p>
            <a:pPr>
              <a:lnSpc>
                <a:spcPct val="90000"/>
              </a:lnSpc>
            </a:pPr>
            <a:r>
              <a:rPr lang="en-GB" sz="2000" dirty="0">
                <a:latin typeface="Times New Roman" panose="02020603050405020304" pitchFamily="18" charset="0"/>
                <a:cs typeface="Times New Roman" panose="02020603050405020304" pitchFamily="18" charset="0"/>
              </a:rPr>
              <a:t>A relationship of transaction (formal, legal and symbolic) – the classic employer-employee relationship that sees workers paid for their time and loyalties (</a:t>
            </a:r>
            <a:r>
              <a:rPr lang="en-GB" sz="2000" i="1" dirty="0">
                <a:latin typeface="Times New Roman" panose="02020603050405020304" pitchFamily="18" charset="0"/>
                <a:cs typeface="Times New Roman" panose="02020603050405020304" pitchFamily="18" charset="0"/>
              </a:rPr>
              <a:t>Leat,  2009</a:t>
            </a:r>
            <a:r>
              <a:rPr lang="en-GB" sz="2000" dirty="0">
                <a:latin typeface="Times New Roman" panose="02020603050405020304" pitchFamily="18" charset="0"/>
                <a:cs typeface="Times New Roman" panose="02020603050405020304" pitchFamily="18" charset="0"/>
              </a:rPr>
              <a:t>).</a:t>
            </a:r>
          </a:p>
          <a:p>
            <a:pPr>
              <a:lnSpc>
                <a:spcPct val="90000"/>
              </a:lnSpc>
            </a:pPr>
            <a:r>
              <a:rPr lang="en-GB" sz="2000" dirty="0">
                <a:latin typeface="Times New Roman" panose="02020603050405020304" pitchFamily="18" charset="0"/>
                <a:cs typeface="Times New Roman" panose="02020603050405020304" pitchFamily="18" charset="0"/>
              </a:rPr>
              <a:t>A relationship of transformation (intellectual, motivating and reflective) – rooted in a shared vision and values for the future which will help to inspire employees and promote their individual and collective growth within the team (</a:t>
            </a:r>
            <a:r>
              <a:rPr lang="en-GB" sz="2000" i="1" dirty="0">
                <a:latin typeface="Times New Roman" panose="02020603050405020304" pitchFamily="18" charset="0"/>
                <a:cs typeface="Times New Roman" panose="02020603050405020304" pitchFamily="18" charset="0"/>
              </a:rPr>
              <a:t>Leat,  2009).</a:t>
            </a:r>
          </a:p>
          <a:p>
            <a:pPr>
              <a:lnSpc>
                <a:spcPct val="90000"/>
              </a:lnSpc>
            </a:pPr>
            <a:r>
              <a:rPr lang="en-GB" sz="2000" dirty="0">
                <a:latin typeface="Times New Roman" panose="02020603050405020304" pitchFamily="18" charset="0"/>
                <a:cs typeface="Times New Roman" panose="02020603050405020304" pitchFamily="18" charset="0"/>
              </a:rPr>
              <a:t> A relationship of collaboration (activist, cooperative and social)  characterised by a trend towards teamwork and leadership ‘flattening’, where everyone has a part to play, and their voices are heard.</a:t>
            </a:r>
          </a:p>
        </p:txBody>
      </p:sp>
      <p:pic>
        <p:nvPicPr>
          <p:cNvPr id="4" name="Picture 3" descr="A diagram of a company's employee relations management strategy&#10;&#10;Description automatically generated">
            <a:extLst>
              <a:ext uri="{FF2B5EF4-FFF2-40B4-BE49-F238E27FC236}">
                <a16:creationId xmlns:a16="http://schemas.microsoft.com/office/drawing/2014/main" id="{5F6B894E-D6E8-1914-0CA2-4F44B90B3618}"/>
              </a:ext>
            </a:extLst>
          </p:cNvPr>
          <p:cNvPicPr>
            <a:picLocks noChangeAspect="1"/>
          </p:cNvPicPr>
          <p:nvPr/>
        </p:nvPicPr>
        <p:blipFill>
          <a:blip r:embed="rId2"/>
          <a:stretch>
            <a:fillRect/>
          </a:stretch>
        </p:blipFill>
        <p:spPr>
          <a:xfrm>
            <a:off x="8369130" y="1930400"/>
            <a:ext cx="3659584" cy="2859314"/>
          </a:xfrm>
          <a:prstGeom prst="rect">
            <a:avLst/>
          </a:prstGeom>
        </p:spPr>
      </p:pic>
    </p:spTree>
    <p:extLst>
      <p:ext uri="{BB962C8B-B14F-4D97-AF65-F5344CB8AC3E}">
        <p14:creationId xmlns:p14="http://schemas.microsoft.com/office/powerpoint/2010/main" val="8848046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87C0DA-5CA9-FDB0-4239-452A93EB3A9D}"/>
              </a:ext>
            </a:extLst>
          </p:cNvPr>
          <p:cNvSpPr>
            <a:spLocks noGrp="1"/>
          </p:cNvSpPr>
          <p:nvPr>
            <p:ph type="title"/>
          </p:nvPr>
        </p:nvSpPr>
        <p:spPr>
          <a:xfrm>
            <a:off x="1112763" y="287688"/>
            <a:ext cx="8596668" cy="1320800"/>
          </a:xfrm>
        </p:spPr>
        <p:txBody>
          <a:bodyPr anchor="t">
            <a:normAutofit/>
          </a:bodyPr>
          <a:lstStyle/>
          <a:p>
            <a:r>
              <a:rPr lang="en-GB" b="1" dirty="0">
                <a:latin typeface="Times New Roman" panose="02020603050405020304" pitchFamily="18" charset="0"/>
                <a:cs typeface="Times New Roman" panose="02020603050405020304" pitchFamily="18" charset="0"/>
              </a:rPr>
              <a:t>Influencing Factors on Relationships: Key Influencing Factors</a:t>
            </a:r>
          </a:p>
        </p:txBody>
      </p:sp>
      <p:sp>
        <p:nvSpPr>
          <p:cNvPr id="3" name="Content Placeholder 2">
            <a:extLst>
              <a:ext uri="{FF2B5EF4-FFF2-40B4-BE49-F238E27FC236}">
                <a16:creationId xmlns:a16="http://schemas.microsoft.com/office/drawing/2014/main" id="{56C4022E-EA04-39A7-9CD1-90041FF3CF83}"/>
              </a:ext>
            </a:extLst>
          </p:cNvPr>
          <p:cNvSpPr>
            <a:spLocks noGrp="1"/>
          </p:cNvSpPr>
          <p:nvPr>
            <p:ph idx="1"/>
          </p:nvPr>
        </p:nvSpPr>
        <p:spPr>
          <a:xfrm>
            <a:off x="472992" y="1608488"/>
            <a:ext cx="7615094" cy="3749323"/>
          </a:xfrm>
        </p:spPr>
        <p:txBody>
          <a:bodyPr>
            <a:noAutofit/>
          </a:bodyPr>
          <a:lstStyle/>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Appropriate organisational culture, communication and right cuisine of leadership styles encourage clarity of thoughts and creating a purposefulness. </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Failed leadership and a hostile culture that the NHS demonstrates leads to conflict and bullying.</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The flow of ideas, suggestions and information by communication mechanisms promotes keen ideas exploration and decision making by the leaders (</a:t>
            </a:r>
            <a:r>
              <a:rPr lang="en-GB" sz="2000" i="1" dirty="0">
                <a:latin typeface="Times New Roman" panose="02020603050405020304" pitchFamily="18" charset="0"/>
                <a:cs typeface="Times New Roman" panose="02020603050405020304" pitchFamily="18" charset="0"/>
              </a:rPr>
              <a:t>Marchington and Wilkinson, 2002</a:t>
            </a:r>
            <a:r>
              <a:rPr lang="en-GB" sz="2000" dirty="0">
                <a:latin typeface="Times New Roman" panose="02020603050405020304" pitchFamily="18" charset="0"/>
                <a:cs typeface="Times New Roman" panose="02020603050405020304" pitchFamily="18" charset="0"/>
              </a:rPr>
              <a:t>).</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Good leadership style, open approach and positive thinking create a response. Importantly is active listening and the willingness to hear what employees have to say. </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A good listener is always a leader and a successful human in personal realms. Successful leaders' co-works with employees. </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Recognise their input, always listens and lends an ear. It is an open opportunity for everybody, you are part of the work, it not just payment.</a:t>
            </a:r>
          </a:p>
        </p:txBody>
      </p:sp>
      <p:pic>
        <p:nvPicPr>
          <p:cNvPr id="4" name="Picture 3" descr="A tablet with words on it&#10;&#10;Description automatically generated">
            <a:extLst>
              <a:ext uri="{FF2B5EF4-FFF2-40B4-BE49-F238E27FC236}">
                <a16:creationId xmlns:a16="http://schemas.microsoft.com/office/drawing/2014/main" id="{35967C07-0AE0-3E4C-9413-FDDFFB27E85B}"/>
              </a:ext>
            </a:extLst>
          </p:cNvPr>
          <p:cNvPicPr>
            <a:picLocks noChangeAspect="1"/>
          </p:cNvPicPr>
          <p:nvPr/>
        </p:nvPicPr>
        <p:blipFill>
          <a:blip r:embed="rId2"/>
          <a:stretch>
            <a:fillRect/>
          </a:stretch>
        </p:blipFill>
        <p:spPr>
          <a:xfrm>
            <a:off x="8294998" y="1253220"/>
            <a:ext cx="3750581" cy="3750581"/>
          </a:xfrm>
          <a:prstGeom prst="rect">
            <a:avLst/>
          </a:prstGeom>
        </p:spPr>
      </p:pic>
    </p:spTree>
    <p:extLst>
      <p:ext uri="{BB962C8B-B14F-4D97-AF65-F5344CB8AC3E}">
        <p14:creationId xmlns:p14="http://schemas.microsoft.com/office/powerpoint/2010/main" val="3241970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diagram of a diagram&#10;&#10;Description automatically generated">
            <a:extLst>
              <a:ext uri="{FF2B5EF4-FFF2-40B4-BE49-F238E27FC236}">
                <a16:creationId xmlns:a16="http://schemas.microsoft.com/office/drawing/2014/main" id="{AD7F43D5-F300-2749-99C5-1D2BC2D708CF}"/>
              </a:ext>
            </a:extLst>
          </p:cNvPr>
          <p:cNvPicPr>
            <a:picLocks noChangeAspect="1"/>
          </p:cNvPicPr>
          <p:nvPr/>
        </p:nvPicPr>
        <p:blipFill rotWithShape="1">
          <a:blip r:embed="rId2"/>
          <a:srcRect l="11943" r="11238"/>
          <a:stretch/>
        </p:blipFill>
        <p:spPr>
          <a:xfrm>
            <a:off x="8146715" y="1542520"/>
            <a:ext cx="3775244" cy="3268133"/>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37B9AE3A-3F26-BD04-7FFA-9CD53E2D9DB4}"/>
              </a:ext>
            </a:extLst>
          </p:cNvPr>
          <p:cNvSpPr>
            <a:spLocks noGrp="1"/>
          </p:cNvSpPr>
          <p:nvPr>
            <p:ph type="title"/>
          </p:nvPr>
        </p:nvSpPr>
        <p:spPr>
          <a:xfrm>
            <a:off x="1428447" y="79377"/>
            <a:ext cx="6420153" cy="1320800"/>
          </a:xfrm>
        </p:spPr>
        <p:txBody>
          <a:bodyPr>
            <a:normAutofit/>
          </a:bodyPr>
          <a:lstStyle/>
          <a:p>
            <a:pPr>
              <a:lnSpc>
                <a:spcPct val="90000"/>
              </a:lnSpc>
            </a:pPr>
            <a:r>
              <a:rPr lang="en-GB" sz="2800" b="1" dirty="0">
                <a:latin typeface="Times New Roman" panose="02020603050405020304" pitchFamily="18" charset="0"/>
                <a:cs typeface="Times New Roman" panose="02020603050405020304" pitchFamily="18" charset="0"/>
              </a:rPr>
              <a:t>Practical Examples of Positive Practices Examples</a:t>
            </a:r>
          </a:p>
        </p:txBody>
      </p:sp>
      <p:sp>
        <p:nvSpPr>
          <p:cNvPr id="3" name="Content Placeholder 2">
            <a:extLst>
              <a:ext uri="{FF2B5EF4-FFF2-40B4-BE49-F238E27FC236}">
                <a16:creationId xmlns:a16="http://schemas.microsoft.com/office/drawing/2014/main" id="{DE5AD289-793C-F343-8252-9B28A6ABA008}"/>
              </a:ext>
            </a:extLst>
          </p:cNvPr>
          <p:cNvSpPr>
            <a:spLocks noGrp="1"/>
          </p:cNvSpPr>
          <p:nvPr>
            <p:ph idx="1"/>
          </p:nvPr>
        </p:nvSpPr>
        <p:spPr>
          <a:xfrm>
            <a:off x="419353" y="1236199"/>
            <a:ext cx="7334553" cy="3880773"/>
          </a:xfrm>
        </p:spPr>
        <p:txBody>
          <a:bodyPr>
            <a:noAutofit/>
          </a:bodyPr>
          <a:lstStyle/>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Through these activities, company can improve the relationship among employees as well as the health of the organization. </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Some activities such as conducting team building exercises, having an open-door policy, having employee recognition programs and continuing professional development are no doubt to increase the camaraderie (</a:t>
            </a:r>
            <a:r>
              <a:rPr lang="en-GB" sz="2000" i="1" dirty="0">
                <a:latin typeface="Times New Roman" panose="02020603050405020304" pitchFamily="18" charset="0"/>
                <a:cs typeface="Times New Roman" panose="02020603050405020304" pitchFamily="18" charset="0"/>
              </a:rPr>
              <a:t>White and Bryson, 2013).</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Recognition and reward programs will make employees feel that they are being promoted in the organisation. </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Employees can feel more relaxed and satisfied their work if they can voice their concern and feedback without being discourage (</a:t>
            </a:r>
            <a:r>
              <a:rPr lang="en-GB" sz="2000" i="1" dirty="0">
                <a:latin typeface="Times New Roman" panose="02020603050405020304" pitchFamily="18" charset="0"/>
                <a:cs typeface="Times New Roman" panose="02020603050405020304" pitchFamily="18" charset="0"/>
              </a:rPr>
              <a:t>White and Bryson, 2013).</a:t>
            </a:r>
          </a:p>
          <a:p>
            <a:pPr>
              <a:lnSpc>
                <a:spcPct val="90000"/>
              </a:lnSpc>
              <a:buFont typeface="Wingdings" panose="05000000000000000000" pitchFamily="2" charset="2"/>
              <a:buChar char="Ø"/>
            </a:pPr>
            <a:r>
              <a:rPr lang="en-GB" sz="2000" dirty="0">
                <a:latin typeface="Times New Roman" panose="02020603050405020304" pitchFamily="18" charset="0"/>
                <a:cs typeface="Times New Roman" panose="02020603050405020304" pitchFamily="18" charset="0"/>
              </a:rPr>
              <a:t>Good and healthy relationship between employee and management will encourage open door policy and routinely the organisations to recognise their employees </a:t>
            </a:r>
            <a:r>
              <a:rPr lang="en-GB" sz="2000" i="1" dirty="0">
                <a:latin typeface="Times New Roman" panose="02020603050405020304" pitchFamily="18" charset="0"/>
                <a:cs typeface="Times New Roman" panose="02020603050405020304" pitchFamily="18" charset="0"/>
              </a:rPr>
              <a:t>(White and Bryson, 2013).</a:t>
            </a:r>
          </a:p>
        </p:txBody>
      </p:sp>
      <p:cxnSp>
        <p:nvCxnSpPr>
          <p:cNvPr id="9" name="Straight Connector 8">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661674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0E578-AF5C-029E-5A8D-981E191D3A64}"/>
              </a:ext>
            </a:extLst>
          </p:cNvPr>
          <p:cNvSpPr>
            <a:spLocks noGrp="1"/>
          </p:cNvSpPr>
          <p:nvPr>
            <p:ph type="title"/>
          </p:nvPr>
        </p:nvSpPr>
        <p:spPr>
          <a:xfrm>
            <a:off x="677333" y="609600"/>
            <a:ext cx="9860037" cy="1320800"/>
          </a:xfrm>
        </p:spPr>
        <p:txBody>
          <a:bodyPr>
            <a:normAutofit/>
          </a:bodyPr>
          <a:lstStyle/>
          <a:p>
            <a:r>
              <a:rPr lang="en-GB" sz="2800" b="1" dirty="0">
                <a:solidFill>
                  <a:schemeClr val="tx1"/>
                </a:solidFill>
              </a:rPr>
              <a:t>Personal Experiences Your Personal Experiences</a:t>
            </a:r>
          </a:p>
        </p:txBody>
      </p:sp>
      <p:sp>
        <p:nvSpPr>
          <p:cNvPr id="3" name="Content Placeholder 2">
            <a:extLst>
              <a:ext uri="{FF2B5EF4-FFF2-40B4-BE49-F238E27FC236}">
                <a16:creationId xmlns:a16="http://schemas.microsoft.com/office/drawing/2014/main" id="{3B2DC999-24DF-DEEA-3B81-7677B1536419}"/>
              </a:ext>
            </a:extLst>
          </p:cNvPr>
          <p:cNvSpPr>
            <a:spLocks noGrp="1"/>
          </p:cNvSpPr>
          <p:nvPr>
            <p:ph idx="1"/>
          </p:nvPr>
        </p:nvSpPr>
        <p:spPr>
          <a:xfrm>
            <a:off x="568477" y="1488613"/>
            <a:ext cx="9860036" cy="3880773"/>
          </a:xfrm>
        </p:spPr>
        <p:txBody>
          <a:bodyPr>
            <a:noAutofit/>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Having worked for Neovia LTD , I also saw directly how good HR procedures can you help create better relationships at work. Once, I saw this by initiating a specific project where we installed an endorsement programme. This project measurably spiked up team spirits and made staff much more enthusiastic. A further change for the better I experienced was when we conducted a series of team-building activities for the entire department. Although I didn't work at Neovia LTD this time, I still have a positive recollection of these encounters and strongly believe that good HR practices can help form an open and supportive work environment, and that they are also the cornerstone of controlling tedious administrative work as well as establishing the company's culture and promoting employee commitment</a:t>
            </a:r>
            <a:r>
              <a:rPr lang="en-GB" sz="2400"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17063014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8A112-7640-F55F-1C2C-1C0F4C732F89}"/>
              </a:ext>
            </a:extLst>
          </p:cNvPr>
          <p:cNvSpPr>
            <a:spLocks noGrp="1"/>
          </p:cNvSpPr>
          <p:nvPr>
            <p:ph type="title"/>
          </p:nvPr>
        </p:nvSpPr>
        <p:spPr>
          <a:xfrm>
            <a:off x="3703562" y="337457"/>
            <a:ext cx="8596668" cy="859972"/>
          </a:xfrm>
        </p:spPr>
        <p:txBody>
          <a:bodyPr/>
          <a:lstStyle/>
          <a:p>
            <a:r>
              <a:rPr lang="en-GB" b="1" dirty="0">
                <a:solidFill>
                  <a:schemeClr val="tx1"/>
                </a:solidFill>
              </a:rPr>
              <a:t>Conclusion </a:t>
            </a:r>
          </a:p>
        </p:txBody>
      </p:sp>
      <p:sp>
        <p:nvSpPr>
          <p:cNvPr id="3" name="Content Placeholder 2">
            <a:extLst>
              <a:ext uri="{FF2B5EF4-FFF2-40B4-BE49-F238E27FC236}">
                <a16:creationId xmlns:a16="http://schemas.microsoft.com/office/drawing/2014/main" id="{7F04FCC1-18D8-2386-813D-4FB8915EAA74}"/>
              </a:ext>
            </a:extLst>
          </p:cNvPr>
          <p:cNvSpPr>
            <a:spLocks noGrp="1"/>
          </p:cNvSpPr>
          <p:nvPr>
            <p:ph idx="1"/>
          </p:nvPr>
        </p:nvSpPr>
        <p:spPr>
          <a:xfrm>
            <a:off x="350762" y="1099562"/>
            <a:ext cx="9511695" cy="4658876"/>
          </a:xfrm>
        </p:spPr>
        <p:txBody>
          <a:bodyPr>
            <a:noAutofit/>
          </a:bodyPr>
          <a:lstStyle/>
          <a:p>
            <a:pPr marL="0" indent="0" algn="just">
              <a:lnSpc>
                <a:spcPct val="150000"/>
              </a:lnSpc>
              <a:buNone/>
            </a:pPr>
            <a:r>
              <a:rPr lang="en-GB" sz="2000" dirty="0">
                <a:latin typeface="Times New Roman" panose="02020603050405020304" pitchFamily="18" charset="0"/>
                <a:cs typeface="Times New Roman" panose="02020603050405020304" pitchFamily="18" charset="0"/>
              </a:rPr>
              <a:t> Every HR manager is responsible for recruitment and selection, orientation programs for new staff, workers’ salaries, and some disputable matters relates to works forces, labour issuers and regulations. In support level, HR also aids to managers in all level with suggestion based on their works, creating a good trend toward encouraging employees for more productive and satisfying working relation with all employees by communications, conflict and dispute resolution, staff engagement programs and etc to make staff works happy and healthily at workplace. Any companies without HR system will be dead in short period of time. If we take all departments and every level manager ship back to the early simple quickly, HR really have no part in that action. However, in the cooperation in between three types of personal, HR is actively contributing to works. </a:t>
            </a:r>
          </a:p>
        </p:txBody>
      </p:sp>
    </p:spTree>
    <p:extLst>
      <p:ext uri="{BB962C8B-B14F-4D97-AF65-F5344CB8AC3E}">
        <p14:creationId xmlns:p14="http://schemas.microsoft.com/office/powerpoint/2010/main" val="196695927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3AE10DA-B9D1-F5B8-F0D1-D2DAADC308EF}"/>
              </a:ext>
            </a:extLst>
          </p:cNvPr>
          <p:cNvPicPr>
            <a:picLocks noChangeAspect="1"/>
          </p:cNvPicPr>
          <p:nvPr/>
        </p:nvPicPr>
        <p:blipFill>
          <a:blip r:embed="rId2"/>
          <a:stretch>
            <a:fillRect/>
          </a:stretch>
        </p:blipFill>
        <p:spPr>
          <a:xfrm>
            <a:off x="1959429" y="-377352"/>
            <a:ext cx="7020605" cy="7612704"/>
          </a:xfrm>
          <a:prstGeom prst="rect">
            <a:avLst/>
          </a:prstGeom>
        </p:spPr>
      </p:pic>
    </p:spTree>
    <p:extLst>
      <p:ext uri="{BB962C8B-B14F-4D97-AF65-F5344CB8AC3E}">
        <p14:creationId xmlns:p14="http://schemas.microsoft.com/office/powerpoint/2010/main" val="3548895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46B767-E2A5-DCED-946B-84BE6117C6C8}"/>
              </a:ext>
            </a:extLst>
          </p:cNvPr>
          <p:cNvSpPr>
            <a:spLocks noGrp="1"/>
          </p:cNvSpPr>
          <p:nvPr>
            <p:ph type="title"/>
          </p:nvPr>
        </p:nvSpPr>
        <p:spPr>
          <a:xfrm>
            <a:off x="677334" y="609600"/>
            <a:ext cx="8596668" cy="870857"/>
          </a:xfrm>
        </p:spPr>
        <p:txBody>
          <a:bodyPr/>
          <a:lstStyle/>
          <a:p>
            <a:r>
              <a:rPr lang="en-GB" b="1" dirty="0">
                <a:solidFill>
                  <a:schemeClr val="tx1"/>
                </a:solidFill>
              </a:rPr>
              <a:t>References </a:t>
            </a:r>
          </a:p>
        </p:txBody>
      </p:sp>
      <p:sp>
        <p:nvSpPr>
          <p:cNvPr id="3" name="Content Placeholder 2">
            <a:extLst>
              <a:ext uri="{FF2B5EF4-FFF2-40B4-BE49-F238E27FC236}">
                <a16:creationId xmlns:a16="http://schemas.microsoft.com/office/drawing/2014/main" id="{C24E3C7F-0256-0099-1BEA-21913FFA0460}"/>
              </a:ext>
            </a:extLst>
          </p:cNvPr>
          <p:cNvSpPr>
            <a:spLocks noGrp="1"/>
          </p:cNvSpPr>
          <p:nvPr>
            <p:ph idx="1"/>
          </p:nvPr>
        </p:nvSpPr>
        <p:spPr>
          <a:xfrm>
            <a:off x="283029" y="1480457"/>
            <a:ext cx="10450285" cy="4560905"/>
          </a:xfrm>
        </p:spPr>
        <p:txBody>
          <a:bodyPr/>
          <a:lstStyle/>
          <a:p>
            <a:r>
              <a:rPr lang="en-GB" b="0" i="0" dirty="0">
                <a:solidFill>
                  <a:srgbClr val="222222"/>
                </a:solidFill>
                <a:effectLst/>
                <a:highlight>
                  <a:srgbClr val="FFFFFF"/>
                </a:highlight>
                <a:latin typeface="Arial" panose="020B0604020202020204" pitchFamily="34" charset="0"/>
              </a:rPr>
              <a:t>Ali, M., Lei, S. and Wei, X.Y., (2018). The mediating role of the employee relations climate in the relationship between strategic HRM and organizational performance in Chinese banks. </a:t>
            </a:r>
            <a:r>
              <a:rPr lang="en-GB" b="0" i="1" dirty="0">
                <a:solidFill>
                  <a:srgbClr val="222222"/>
                </a:solidFill>
                <a:effectLst/>
                <a:highlight>
                  <a:srgbClr val="FFFFFF"/>
                </a:highlight>
                <a:latin typeface="Arial" panose="020B0604020202020204" pitchFamily="34" charset="0"/>
              </a:rPr>
              <a:t>Journal of innovation &amp; knowledge</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3</a:t>
            </a:r>
            <a:r>
              <a:rPr lang="en-GB" b="0" i="0" dirty="0">
                <a:solidFill>
                  <a:srgbClr val="222222"/>
                </a:solidFill>
                <a:effectLst/>
                <a:highlight>
                  <a:srgbClr val="FFFFFF"/>
                </a:highlight>
                <a:latin typeface="Arial" panose="020B0604020202020204" pitchFamily="34" charset="0"/>
              </a:rPr>
              <a:t>(3), pp.115-122.</a:t>
            </a:r>
          </a:p>
          <a:p>
            <a:r>
              <a:rPr lang="en-GB" b="0" i="0" dirty="0">
                <a:solidFill>
                  <a:srgbClr val="222222"/>
                </a:solidFill>
                <a:effectLst/>
                <a:highlight>
                  <a:srgbClr val="FFFFFF"/>
                </a:highlight>
                <a:latin typeface="Arial" panose="020B0604020202020204" pitchFamily="34" charset="0"/>
              </a:rPr>
              <a:t>Coyle-Shapiro, J.A. and Shore, L.M., (2007). The employee–organization relationship: Where do we go from here?. </a:t>
            </a:r>
            <a:r>
              <a:rPr lang="en-GB" b="0" i="1" dirty="0">
                <a:solidFill>
                  <a:srgbClr val="222222"/>
                </a:solidFill>
                <a:effectLst/>
                <a:highlight>
                  <a:srgbClr val="FFFFFF"/>
                </a:highlight>
                <a:latin typeface="Arial" panose="020B0604020202020204" pitchFamily="34" charset="0"/>
              </a:rPr>
              <a:t>Human resource management review</a:t>
            </a:r>
            <a:r>
              <a:rPr lang="en-GB" b="0" i="0" dirty="0">
                <a:solidFill>
                  <a:srgbClr val="222222"/>
                </a:solidFill>
                <a:effectLst/>
                <a:highlight>
                  <a:srgbClr val="FFFFFF"/>
                </a:highlight>
                <a:latin typeface="Arial" panose="020B0604020202020204" pitchFamily="34" charset="0"/>
              </a:rPr>
              <a:t>, </a:t>
            </a:r>
            <a:r>
              <a:rPr lang="en-GB" b="0" i="1" dirty="0">
                <a:solidFill>
                  <a:srgbClr val="222222"/>
                </a:solidFill>
                <a:effectLst/>
                <a:highlight>
                  <a:srgbClr val="FFFFFF"/>
                </a:highlight>
                <a:latin typeface="Arial" panose="020B0604020202020204" pitchFamily="34" charset="0"/>
              </a:rPr>
              <a:t>17</a:t>
            </a:r>
            <a:r>
              <a:rPr lang="en-GB" b="0" i="0" dirty="0">
                <a:solidFill>
                  <a:srgbClr val="222222"/>
                </a:solidFill>
                <a:effectLst/>
                <a:highlight>
                  <a:srgbClr val="FFFFFF"/>
                </a:highlight>
                <a:latin typeface="Arial" panose="020B0604020202020204" pitchFamily="34" charset="0"/>
              </a:rPr>
              <a:t>(2), pp.166-179.</a:t>
            </a:r>
          </a:p>
          <a:p>
            <a:r>
              <a:rPr lang="en-GB" b="0" i="0" dirty="0">
                <a:solidFill>
                  <a:srgbClr val="222222"/>
                </a:solidFill>
                <a:effectLst/>
                <a:highlight>
                  <a:srgbClr val="FFFFFF"/>
                </a:highlight>
                <a:latin typeface="Arial" panose="020B0604020202020204" pitchFamily="34" charset="0"/>
              </a:rPr>
              <a:t>Leat, M., (2009). </a:t>
            </a:r>
            <a:r>
              <a:rPr lang="en-GB" b="0" i="1" dirty="0">
                <a:solidFill>
                  <a:srgbClr val="222222"/>
                </a:solidFill>
                <a:effectLst/>
                <a:highlight>
                  <a:srgbClr val="FFFFFF"/>
                </a:highlight>
                <a:latin typeface="Arial" panose="020B0604020202020204" pitchFamily="34" charset="0"/>
              </a:rPr>
              <a:t>Exploring Employee Relations</a:t>
            </a:r>
            <a:r>
              <a:rPr lang="en-GB" b="0" i="0" dirty="0">
                <a:solidFill>
                  <a:srgbClr val="222222"/>
                </a:solidFill>
                <a:effectLst/>
                <a:highlight>
                  <a:srgbClr val="FFFFFF"/>
                </a:highlight>
                <a:latin typeface="Arial" panose="020B0604020202020204" pitchFamily="34" charset="0"/>
              </a:rPr>
              <a:t>. Routledge.</a:t>
            </a:r>
          </a:p>
          <a:p>
            <a:r>
              <a:rPr lang="en-GB" b="0" i="0" dirty="0">
                <a:solidFill>
                  <a:srgbClr val="222222"/>
                </a:solidFill>
                <a:effectLst/>
                <a:highlight>
                  <a:srgbClr val="FFFFFF"/>
                </a:highlight>
                <a:latin typeface="Arial" panose="020B0604020202020204" pitchFamily="34" charset="0"/>
              </a:rPr>
              <a:t>Martin, G. and Hetrick, S., (2006). </a:t>
            </a:r>
            <a:r>
              <a:rPr lang="en-GB" b="0" i="1" dirty="0">
                <a:solidFill>
                  <a:srgbClr val="222222"/>
                </a:solidFill>
                <a:effectLst/>
                <a:highlight>
                  <a:srgbClr val="FFFFFF"/>
                </a:highlight>
                <a:latin typeface="Arial" panose="020B0604020202020204" pitchFamily="34" charset="0"/>
              </a:rPr>
              <a:t>Corporate reputations, branding and people management: A strategic approach to HR</a:t>
            </a:r>
            <a:r>
              <a:rPr lang="en-GB" b="0" i="0" dirty="0">
                <a:solidFill>
                  <a:srgbClr val="222222"/>
                </a:solidFill>
                <a:effectLst/>
                <a:highlight>
                  <a:srgbClr val="FFFFFF"/>
                </a:highlight>
                <a:latin typeface="Arial" panose="020B0604020202020204" pitchFamily="34" charset="0"/>
              </a:rPr>
              <a:t>. Routledge.</a:t>
            </a:r>
          </a:p>
          <a:p>
            <a:r>
              <a:rPr lang="en-GB" b="0" i="0" dirty="0">
                <a:solidFill>
                  <a:srgbClr val="222222"/>
                </a:solidFill>
                <a:effectLst/>
                <a:highlight>
                  <a:srgbClr val="FFFFFF"/>
                </a:highlight>
                <a:latin typeface="Arial" panose="020B0604020202020204" pitchFamily="34" charset="0"/>
              </a:rPr>
              <a:t>Marchington, M. and Wilkinson, A., (2002). </a:t>
            </a:r>
            <a:r>
              <a:rPr lang="en-GB" b="0" i="1" dirty="0">
                <a:solidFill>
                  <a:srgbClr val="222222"/>
                </a:solidFill>
                <a:effectLst/>
                <a:highlight>
                  <a:srgbClr val="FFFFFF"/>
                </a:highlight>
                <a:latin typeface="Arial" panose="020B0604020202020204" pitchFamily="34" charset="0"/>
              </a:rPr>
              <a:t>People management and development: Human resource management at work</a:t>
            </a:r>
            <a:r>
              <a:rPr lang="en-GB" b="0" i="0" dirty="0">
                <a:solidFill>
                  <a:srgbClr val="222222"/>
                </a:solidFill>
                <a:effectLst/>
                <a:highlight>
                  <a:srgbClr val="FFFFFF"/>
                </a:highlight>
                <a:latin typeface="Arial" panose="020B0604020202020204" pitchFamily="34" charset="0"/>
              </a:rPr>
              <a:t>. CIPD Publishing.</a:t>
            </a:r>
          </a:p>
          <a:p>
            <a:r>
              <a:rPr lang="en-GB" b="0" i="0" dirty="0">
                <a:solidFill>
                  <a:srgbClr val="222222"/>
                </a:solidFill>
                <a:effectLst/>
                <a:highlight>
                  <a:srgbClr val="FFFFFF"/>
                </a:highlight>
                <a:latin typeface="Arial" panose="020B0604020202020204" pitchFamily="34" charset="0"/>
              </a:rPr>
              <a:t>Thomson, R. and Thomson, A., (2012). </a:t>
            </a:r>
            <a:r>
              <a:rPr lang="en-GB" b="0" i="1" dirty="0">
                <a:solidFill>
                  <a:srgbClr val="222222"/>
                </a:solidFill>
                <a:effectLst/>
                <a:highlight>
                  <a:srgbClr val="FFFFFF"/>
                </a:highlight>
                <a:latin typeface="Arial" panose="020B0604020202020204" pitchFamily="34" charset="0"/>
              </a:rPr>
              <a:t>Managing People</a:t>
            </a:r>
            <a:r>
              <a:rPr lang="en-GB" b="0" i="0" dirty="0">
                <a:solidFill>
                  <a:srgbClr val="222222"/>
                </a:solidFill>
                <a:effectLst/>
                <a:highlight>
                  <a:srgbClr val="FFFFFF"/>
                </a:highlight>
                <a:latin typeface="Arial" panose="020B0604020202020204" pitchFamily="34" charset="0"/>
              </a:rPr>
              <a:t>. Routledge.</a:t>
            </a:r>
          </a:p>
          <a:p>
            <a:r>
              <a:rPr lang="en-GB" b="0" i="0" dirty="0">
                <a:solidFill>
                  <a:srgbClr val="222222"/>
                </a:solidFill>
                <a:effectLst/>
                <a:highlight>
                  <a:srgbClr val="FFFFFF"/>
                </a:highlight>
                <a:latin typeface="Arial" panose="020B0604020202020204" pitchFamily="34" charset="0"/>
              </a:rPr>
              <a:t>White, M. and Bryson, A., (2013). Positive employee attitudes: how much human resource management do you need?.</a:t>
            </a:r>
            <a:endParaRPr lang="en-GB" dirty="0"/>
          </a:p>
        </p:txBody>
      </p:sp>
    </p:spTree>
    <p:extLst>
      <p:ext uri="{BB962C8B-B14F-4D97-AF65-F5344CB8AC3E}">
        <p14:creationId xmlns:p14="http://schemas.microsoft.com/office/powerpoint/2010/main" val="12624348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127</TotalTime>
  <Words>1540</Words>
  <Application>Microsoft Office PowerPoint</Application>
  <PresentationFormat>Widescreen</PresentationFormat>
  <Paragraphs>61</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Facet</vt:lpstr>
      <vt:lpstr> Managing People: HR and Employee Relationships</vt:lpstr>
      <vt:lpstr>Table of Contents </vt:lpstr>
      <vt:lpstr>Introduction </vt:lpstr>
      <vt:lpstr>Key Responsibilities of a HR Manager Day-to-Day Work</vt:lpstr>
      <vt:lpstr>Wider Remit of the HR Role Planned HR Duties</vt:lpstr>
      <vt:lpstr>Prospects from HR Manager Leadership and Communication</vt:lpstr>
      <vt:lpstr>Categories of Employee Relationships Employer-Employee Relationships</vt:lpstr>
      <vt:lpstr>Influencing Factors on Relationships: Key Influencing Factors</vt:lpstr>
      <vt:lpstr>Practical Examples of Positive Practices Examples</vt:lpstr>
      <vt:lpstr>Personal Experiences Your Personal Experiences</vt:lpstr>
      <vt:lpstr>Conclusion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Managing People: HR and Employee Relationships</dc:title>
  <dc:creator>bcbc</dc:creator>
  <cp:lastModifiedBy>mihaela chiriac</cp:lastModifiedBy>
  <cp:revision>3</cp:revision>
  <dcterms:created xsi:type="dcterms:W3CDTF">2024-06-14T10:36:28Z</dcterms:created>
  <dcterms:modified xsi:type="dcterms:W3CDTF">2024-06-14T16:21:52Z</dcterms:modified>
</cp:coreProperties>
</file>