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webextensions/webextension1.xml" ContentType="application/vnd.ms-office.webextension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5" r:id="rId11"/>
    <p:sldId id="264" r:id="rId12"/>
    <p:sldId id="262" r:id="rId13"/>
    <p:sldId id="263" r:id="rId14"/>
    <p:sldId id="266" r:id="rId15"/>
    <p:sldId id="267" r:id="rId16"/>
    <p:sldId id="268" r:id="rId17"/>
    <p:sldId id="270" r:id="rId18"/>
    <p:sldId id="269" r:id="rId19"/>
    <p:sldId id="271" r:id="rId20"/>
    <p:sldId id="272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E84595-1119-442B-95B3-3C41599C67E0}" v="39" dt="2026-06-25T22:51:10.9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 autoAdjust="0"/>
  </p:normalViewPr>
  <p:slideViewPr>
    <p:cSldViewPr snapToGrid="0">
      <p:cViewPr varScale="1">
        <p:scale>
          <a:sx n="95" d="100"/>
          <a:sy n="95" d="100"/>
        </p:scale>
        <p:origin x="67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02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780110-1E5E-4A11-B214-2681D01DD440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5E37B75-9960-4C50-83A8-07F84B2D4918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Empowerment, Independence and Functional Ability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467C51-E594-4F5C-873F-13059991BDD1}" type="parTrans" cxnId="{6B70DB5B-32FF-4D33-900D-7F73757C90DE}">
      <dgm:prSet/>
      <dgm:spPr/>
      <dgm:t>
        <a:bodyPr/>
        <a:lstStyle/>
        <a:p>
          <a:endParaRPr lang="en-US"/>
        </a:p>
      </dgm:t>
    </dgm:pt>
    <dgm:pt modelId="{8E416C36-E546-428D-94BF-F00ADB4E1CDC}" type="sibTrans" cxnId="{6B70DB5B-32FF-4D33-900D-7F73757C90DE}">
      <dgm:prSet/>
      <dgm:spPr/>
      <dgm:t>
        <a:bodyPr/>
        <a:lstStyle/>
        <a:p>
          <a:endParaRPr lang="en-US"/>
        </a:p>
      </dgm:t>
    </dgm:pt>
    <dgm:pt modelId="{A5A7378C-B1C4-43F6-8BE0-5613358844E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Choice and control over care decisions( Care Act 2014).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460484-0A87-44DB-BAFC-4EF436C50A55}" type="parTrans" cxnId="{0B9DDDF8-8420-4151-BD36-4786A28CCD04}">
      <dgm:prSet/>
      <dgm:spPr/>
      <dgm:t>
        <a:bodyPr/>
        <a:lstStyle/>
        <a:p>
          <a:endParaRPr lang="en-US"/>
        </a:p>
      </dgm:t>
    </dgm:pt>
    <dgm:pt modelId="{C3950970-B1EE-455F-8BF1-ADA8B4F73CA1}" type="sibTrans" cxnId="{0B9DDDF8-8420-4151-BD36-4786A28CCD04}">
      <dgm:prSet/>
      <dgm:spPr/>
      <dgm:t>
        <a:bodyPr/>
        <a:lstStyle/>
        <a:p>
          <a:endParaRPr lang="en-US"/>
        </a:p>
      </dgm:t>
    </dgm:pt>
    <dgm:pt modelId="{31380C0E-02CD-4E75-8B69-BF2E98CA664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Sustaining activities of daily living( ADLs) (WHO, 2025).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4F3077-F4E5-4945-9FA8-1E26C80877FD}" type="parTrans" cxnId="{41127E43-3D6D-4FD8-BE3F-DE5696AC139C}">
      <dgm:prSet/>
      <dgm:spPr/>
      <dgm:t>
        <a:bodyPr/>
        <a:lstStyle/>
        <a:p>
          <a:endParaRPr lang="en-US"/>
        </a:p>
      </dgm:t>
    </dgm:pt>
    <dgm:pt modelId="{730B5829-BD41-469F-9083-71F2DC3BC48F}" type="sibTrans" cxnId="{41127E43-3D6D-4FD8-BE3F-DE5696AC139C}">
      <dgm:prSet/>
      <dgm:spPr/>
      <dgm:t>
        <a:bodyPr/>
        <a:lstStyle/>
        <a:p>
          <a:endParaRPr lang="en-US"/>
        </a:p>
      </dgm:t>
    </dgm:pt>
    <dgm:pt modelId="{38A96D95-2C60-4E3A-AFA7-CC3651C2AFE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Encouraging mobility and independence.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43E54-DDDD-468B-9F82-2AE5D0D233D6}" type="parTrans" cxnId="{153457A3-09BC-4E0A-BC68-A5B5DF93BE49}">
      <dgm:prSet/>
      <dgm:spPr/>
      <dgm:t>
        <a:bodyPr/>
        <a:lstStyle/>
        <a:p>
          <a:endParaRPr lang="en-US"/>
        </a:p>
      </dgm:t>
    </dgm:pt>
    <dgm:pt modelId="{2C1581F4-80BF-4517-84FC-C6DC8B79B8F9}" type="sibTrans" cxnId="{153457A3-09BC-4E0A-BC68-A5B5DF93BE49}">
      <dgm:prSet/>
      <dgm:spPr/>
      <dgm:t>
        <a:bodyPr/>
        <a:lstStyle/>
        <a:p>
          <a:endParaRPr lang="en-US"/>
        </a:p>
      </dgm:t>
    </dgm:pt>
    <dgm:pt modelId="{BE32F2DB-CD5F-4862-AD9A-33E5C9048FC3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Person- Centred care approaches( SCIE, 2023).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59DD0A-7B1F-4817-8A7C-92E630FE31BA}" type="parTrans" cxnId="{756DF102-C1FE-4354-B1D7-EC80EEEA5C76}">
      <dgm:prSet/>
      <dgm:spPr/>
      <dgm:t>
        <a:bodyPr/>
        <a:lstStyle/>
        <a:p>
          <a:endParaRPr lang="en-US"/>
        </a:p>
      </dgm:t>
    </dgm:pt>
    <dgm:pt modelId="{D56CDE41-F352-44D3-8495-02A4939D6428}" type="sibTrans" cxnId="{756DF102-C1FE-4354-B1D7-EC80EEEA5C76}">
      <dgm:prSet/>
      <dgm:spPr/>
      <dgm:t>
        <a:bodyPr/>
        <a:lstStyle/>
        <a:p>
          <a:endParaRPr lang="en-US"/>
        </a:p>
      </dgm:t>
    </dgm:pt>
    <dgm:pt modelId="{537FF580-3798-4A77-9A40-9169D2CF31B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Promoting dignity autonomy and well- being (NICE,2015).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B90C4-1C39-45AB-9515-25062AE411D0}" type="parTrans" cxnId="{18672835-BF55-4E44-8345-04D42B9731AF}">
      <dgm:prSet/>
      <dgm:spPr/>
      <dgm:t>
        <a:bodyPr/>
        <a:lstStyle/>
        <a:p>
          <a:endParaRPr lang="en-US"/>
        </a:p>
      </dgm:t>
    </dgm:pt>
    <dgm:pt modelId="{4EDF0B6C-B384-42C0-8BE3-E36453510190}" type="sibTrans" cxnId="{18672835-BF55-4E44-8345-04D42B9731AF}">
      <dgm:prSet/>
      <dgm:spPr/>
      <dgm:t>
        <a:bodyPr/>
        <a:lstStyle/>
        <a:p>
          <a:endParaRPr lang="en-US"/>
        </a:p>
      </dgm:t>
    </dgm:pt>
    <dgm:pt modelId="{4CD4375E-FC28-408E-83AF-0E3C4089F62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Encouraging participation in community life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F709881D-CAAE-48DC-9429-1375FBD2CC56}" type="parTrans" cxnId="{BD353672-C342-4C36-99AA-9EB9D6E99CA7}">
      <dgm:prSet/>
      <dgm:spPr/>
      <dgm:t>
        <a:bodyPr/>
        <a:lstStyle/>
        <a:p>
          <a:endParaRPr lang="en-GB"/>
        </a:p>
      </dgm:t>
    </dgm:pt>
    <dgm:pt modelId="{B0ECB261-96B8-4F83-AC92-D5A9EB21AA99}" type="sibTrans" cxnId="{BD353672-C342-4C36-99AA-9EB9D6E99CA7}">
      <dgm:prSet/>
      <dgm:spPr/>
      <dgm:t>
        <a:bodyPr/>
        <a:lstStyle/>
        <a:p>
          <a:endParaRPr lang="en-GB"/>
        </a:p>
      </dgm:t>
    </dgm:pt>
    <dgm:pt modelId="{FAF3B9D0-8858-4CB0-AC49-334FF401B328}" type="pres">
      <dgm:prSet presAssocID="{86780110-1E5E-4A11-B214-2681D01DD440}" presName="Name0" presStyleCnt="0">
        <dgm:presLayoutVars>
          <dgm:dir/>
          <dgm:animLvl val="lvl"/>
          <dgm:resizeHandles val="exact"/>
        </dgm:presLayoutVars>
      </dgm:prSet>
      <dgm:spPr/>
    </dgm:pt>
    <dgm:pt modelId="{AC62765E-963F-4822-A50F-B42538FDE91D}" type="pres">
      <dgm:prSet presAssocID="{95E37B75-9960-4C50-83A8-07F84B2D4918}" presName="linNode" presStyleCnt="0"/>
      <dgm:spPr/>
    </dgm:pt>
    <dgm:pt modelId="{292F2F0D-10F8-49AC-A6CE-B492296EC8FF}" type="pres">
      <dgm:prSet presAssocID="{95E37B75-9960-4C50-83A8-07F84B2D4918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B3F14292-CAA1-4981-B674-26E648B9C682}" type="pres">
      <dgm:prSet presAssocID="{95E37B75-9960-4C50-83A8-07F84B2D4918}" presName="descendantText" presStyleLbl="alignAccFollowNode1" presStyleIdx="0" presStyleCnt="1" custLinFactNeighborY="672">
        <dgm:presLayoutVars>
          <dgm:bulletEnabled val="1"/>
        </dgm:presLayoutVars>
      </dgm:prSet>
      <dgm:spPr/>
    </dgm:pt>
  </dgm:ptLst>
  <dgm:cxnLst>
    <dgm:cxn modelId="{756DF102-C1FE-4354-B1D7-EC80EEEA5C76}" srcId="{95E37B75-9960-4C50-83A8-07F84B2D4918}" destId="{BE32F2DB-CD5F-4862-AD9A-33E5C9048FC3}" srcOrd="3" destOrd="0" parTransId="{4359DD0A-7B1F-4817-8A7C-92E630FE31BA}" sibTransId="{D56CDE41-F352-44D3-8495-02A4939D6428}"/>
    <dgm:cxn modelId="{18672835-BF55-4E44-8345-04D42B9731AF}" srcId="{95E37B75-9960-4C50-83A8-07F84B2D4918}" destId="{537FF580-3798-4A77-9A40-9169D2CF31BF}" srcOrd="4" destOrd="0" parTransId="{AD7B90C4-1C39-45AB-9515-25062AE411D0}" sibTransId="{4EDF0B6C-B384-42C0-8BE3-E36453510190}"/>
    <dgm:cxn modelId="{6B70DB5B-32FF-4D33-900D-7F73757C90DE}" srcId="{86780110-1E5E-4A11-B214-2681D01DD440}" destId="{95E37B75-9960-4C50-83A8-07F84B2D4918}" srcOrd="0" destOrd="0" parTransId="{1C467C51-E594-4F5C-873F-13059991BDD1}" sibTransId="{8E416C36-E546-428D-94BF-F00ADB4E1CDC}"/>
    <dgm:cxn modelId="{00D87F61-159F-460F-8EF4-E2B4EBACFC85}" type="presOf" srcId="{BE32F2DB-CD5F-4862-AD9A-33E5C9048FC3}" destId="{B3F14292-CAA1-4981-B674-26E648B9C682}" srcOrd="0" destOrd="3" presId="urn:microsoft.com/office/officeart/2005/8/layout/vList5"/>
    <dgm:cxn modelId="{41127E43-3D6D-4FD8-BE3F-DE5696AC139C}" srcId="{95E37B75-9960-4C50-83A8-07F84B2D4918}" destId="{31380C0E-02CD-4E75-8B69-BF2E98CA6642}" srcOrd="1" destOrd="0" parTransId="{BD4F3077-F4E5-4945-9FA8-1E26C80877FD}" sibTransId="{730B5829-BD41-469F-9083-71F2DC3BC48F}"/>
    <dgm:cxn modelId="{0C04444E-8A69-40F0-BDC1-0F831FEF901D}" type="presOf" srcId="{4CD4375E-FC28-408E-83AF-0E3C4089F626}" destId="{B3F14292-CAA1-4981-B674-26E648B9C682}" srcOrd="0" destOrd="5" presId="urn:microsoft.com/office/officeart/2005/8/layout/vList5"/>
    <dgm:cxn modelId="{BD353672-C342-4C36-99AA-9EB9D6E99CA7}" srcId="{95E37B75-9960-4C50-83A8-07F84B2D4918}" destId="{4CD4375E-FC28-408E-83AF-0E3C4089F626}" srcOrd="5" destOrd="0" parTransId="{F709881D-CAAE-48DC-9429-1375FBD2CC56}" sibTransId="{B0ECB261-96B8-4F83-AC92-D5A9EB21AA99}"/>
    <dgm:cxn modelId="{153457A3-09BC-4E0A-BC68-A5B5DF93BE49}" srcId="{95E37B75-9960-4C50-83A8-07F84B2D4918}" destId="{38A96D95-2C60-4E3A-AFA7-CC3651C2AFE6}" srcOrd="2" destOrd="0" parTransId="{10443E54-DDDD-468B-9F82-2AE5D0D233D6}" sibTransId="{2C1581F4-80BF-4517-84FC-C6DC8B79B8F9}"/>
    <dgm:cxn modelId="{B5D014A5-50F7-4BEF-A406-2336F16EF53A}" type="presOf" srcId="{31380C0E-02CD-4E75-8B69-BF2E98CA6642}" destId="{B3F14292-CAA1-4981-B674-26E648B9C682}" srcOrd="0" destOrd="1" presId="urn:microsoft.com/office/officeart/2005/8/layout/vList5"/>
    <dgm:cxn modelId="{CD4C87B4-FA84-4653-8DD9-1E13F604AEBB}" type="presOf" srcId="{537FF580-3798-4A77-9A40-9169D2CF31BF}" destId="{B3F14292-CAA1-4981-B674-26E648B9C682}" srcOrd="0" destOrd="4" presId="urn:microsoft.com/office/officeart/2005/8/layout/vList5"/>
    <dgm:cxn modelId="{3103BCB4-3402-4DD5-9049-CF00FF4DE521}" type="presOf" srcId="{95E37B75-9960-4C50-83A8-07F84B2D4918}" destId="{292F2F0D-10F8-49AC-A6CE-B492296EC8FF}" srcOrd="0" destOrd="0" presId="urn:microsoft.com/office/officeart/2005/8/layout/vList5"/>
    <dgm:cxn modelId="{7DC8E3EB-F8ED-4D0A-AEDC-31029415C06F}" type="presOf" srcId="{38A96D95-2C60-4E3A-AFA7-CC3651C2AFE6}" destId="{B3F14292-CAA1-4981-B674-26E648B9C682}" srcOrd="0" destOrd="2" presId="urn:microsoft.com/office/officeart/2005/8/layout/vList5"/>
    <dgm:cxn modelId="{38252DF6-F257-49F4-83E6-2E967B7CBD38}" type="presOf" srcId="{A5A7378C-B1C4-43F6-8BE0-5613358844EE}" destId="{B3F14292-CAA1-4981-B674-26E648B9C682}" srcOrd="0" destOrd="0" presId="urn:microsoft.com/office/officeart/2005/8/layout/vList5"/>
    <dgm:cxn modelId="{0B9DDDF8-8420-4151-BD36-4786A28CCD04}" srcId="{95E37B75-9960-4C50-83A8-07F84B2D4918}" destId="{A5A7378C-B1C4-43F6-8BE0-5613358844EE}" srcOrd="0" destOrd="0" parTransId="{2F460484-0A87-44DB-BAFC-4EF436C50A55}" sibTransId="{C3950970-B1EE-455F-8BF1-ADA8B4F73CA1}"/>
    <dgm:cxn modelId="{5DB57BFA-45CC-4846-861D-09435C6C7F04}" type="presOf" srcId="{86780110-1E5E-4A11-B214-2681D01DD440}" destId="{FAF3B9D0-8858-4CB0-AC49-334FF401B328}" srcOrd="0" destOrd="0" presId="urn:microsoft.com/office/officeart/2005/8/layout/vList5"/>
    <dgm:cxn modelId="{4000C7D4-4870-47F0-897A-2D26C7D88D6D}" type="presParOf" srcId="{FAF3B9D0-8858-4CB0-AC49-334FF401B328}" destId="{AC62765E-963F-4822-A50F-B42538FDE91D}" srcOrd="0" destOrd="0" presId="urn:microsoft.com/office/officeart/2005/8/layout/vList5"/>
    <dgm:cxn modelId="{0B57E3D1-59B5-4354-AA7E-BF56B4883A67}" type="presParOf" srcId="{AC62765E-963F-4822-A50F-B42538FDE91D}" destId="{292F2F0D-10F8-49AC-A6CE-B492296EC8FF}" srcOrd="0" destOrd="0" presId="urn:microsoft.com/office/officeart/2005/8/layout/vList5"/>
    <dgm:cxn modelId="{E706E2DB-EA1E-471E-B9FA-DC7F4B634160}" type="presParOf" srcId="{AC62765E-963F-4822-A50F-B42538FDE91D}" destId="{B3F14292-CAA1-4981-B674-26E648B9C68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091128-AA14-4ACD-967C-DD5786D7E3DA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7F48042-C8A1-4F75-9C64-B2C92A2663D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UK Care and Support System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CD8E65-422C-46EE-94D4-B38C9757F715}" type="parTrans" cxnId="{FBEF0FF8-813A-488E-B2C1-5B1969627C57}">
      <dgm:prSet/>
      <dgm:spPr/>
      <dgm:t>
        <a:bodyPr/>
        <a:lstStyle/>
        <a:p>
          <a:endParaRPr lang="en-US"/>
        </a:p>
      </dgm:t>
    </dgm:pt>
    <dgm:pt modelId="{D92EBA3F-8BFF-4F27-AC2D-1F77706DEF86}" type="sibTrans" cxnId="{FBEF0FF8-813A-488E-B2C1-5B1969627C57}">
      <dgm:prSet/>
      <dgm:spPr/>
      <dgm:t>
        <a:bodyPr/>
        <a:lstStyle/>
        <a:p>
          <a:endParaRPr lang="en-US"/>
        </a:p>
      </dgm:t>
    </dgm:pt>
    <dgm:pt modelId="{33621828-CAC6-4620-905C-D5DF9C392D99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NHS Healthcare services provide medical treatment and long-term condition management (NHS England,2019).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6CA0BA-501F-474F-A263-207DDA5DEEBA}" type="parTrans" cxnId="{F9148F21-B746-4393-A58C-83B24B9FD518}">
      <dgm:prSet/>
      <dgm:spPr/>
      <dgm:t>
        <a:bodyPr/>
        <a:lstStyle/>
        <a:p>
          <a:endParaRPr lang="en-US"/>
        </a:p>
      </dgm:t>
    </dgm:pt>
    <dgm:pt modelId="{2F9260FA-9489-409E-84B2-0B4731CCD7C3}" type="sibTrans" cxnId="{F9148F21-B746-4393-A58C-83B24B9FD518}">
      <dgm:prSet/>
      <dgm:spPr/>
      <dgm:t>
        <a:bodyPr/>
        <a:lstStyle/>
        <a:p>
          <a:endParaRPr lang="en-US"/>
        </a:p>
      </dgm:t>
    </dgm:pt>
    <dgm:pt modelId="{BB023C34-78C7-477A-AA43-9131E757E558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Local Authorities assess and fund eligible social care needs (Care Act 2014).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652E49-F8A4-4BD0-B3EF-4223CF3916C9}" type="parTrans" cxnId="{84B35276-BABF-4F74-AD32-26498984D62B}">
      <dgm:prSet/>
      <dgm:spPr/>
      <dgm:t>
        <a:bodyPr/>
        <a:lstStyle/>
        <a:p>
          <a:endParaRPr lang="en-US"/>
        </a:p>
      </dgm:t>
    </dgm:pt>
    <dgm:pt modelId="{58F63CEB-3071-40AA-930A-3C1A67ECBBA9}" type="sibTrans" cxnId="{84B35276-BABF-4F74-AD32-26498984D62B}">
      <dgm:prSet/>
      <dgm:spPr/>
      <dgm:t>
        <a:bodyPr/>
        <a:lstStyle/>
        <a:p>
          <a:endParaRPr lang="en-US"/>
        </a:p>
      </dgm:t>
    </dgm:pt>
    <dgm:pt modelId="{184A3E6F-CFB3-4B93-AAFF-DFE8A1E0391A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Informal carers such as family and friends provide significant support( Age UK,2024).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2103EF-3E82-4FBB-9128-D4EDB187E319}" type="parTrans" cxnId="{EEB2B9D0-73E3-4258-BDDB-190223579A54}">
      <dgm:prSet/>
      <dgm:spPr/>
      <dgm:t>
        <a:bodyPr/>
        <a:lstStyle/>
        <a:p>
          <a:endParaRPr lang="en-US"/>
        </a:p>
      </dgm:t>
    </dgm:pt>
    <dgm:pt modelId="{92B93E38-C97A-42C8-8B49-D81977C26D32}" type="sibTrans" cxnId="{EEB2B9D0-73E3-4258-BDDB-190223579A54}">
      <dgm:prSet/>
      <dgm:spPr/>
      <dgm:t>
        <a:bodyPr/>
        <a:lstStyle/>
        <a:p>
          <a:endParaRPr lang="en-US"/>
        </a:p>
      </dgm:t>
    </dgm:pt>
    <dgm:pt modelId="{B558C0D0-E99C-4E64-B4FA-18686ADE355E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Voluntary organisations provide community-based services and advocacy      (SCIE,2023).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AC2DCE-BCD2-416F-822E-D9E642D24F01}" type="parTrans" cxnId="{6FA195CB-1C21-4631-8212-D78CC16638E1}">
      <dgm:prSet/>
      <dgm:spPr/>
      <dgm:t>
        <a:bodyPr/>
        <a:lstStyle/>
        <a:p>
          <a:endParaRPr lang="en-US"/>
        </a:p>
      </dgm:t>
    </dgm:pt>
    <dgm:pt modelId="{3DBF40D5-F85B-4850-8178-F640077325F9}" type="sibTrans" cxnId="{6FA195CB-1C21-4631-8212-D78CC16638E1}">
      <dgm:prSet/>
      <dgm:spPr/>
      <dgm:t>
        <a:bodyPr/>
        <a:lstStyle/>
        <a:p>
          <a:endParaRPr lang="en-US"/>
        </a:p>
      </dgm:t>
    </dgm:pt>
    <dgm:pt modelId="{6A7771DD-BF65-44B1-AA52-C4E8B363F7D5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Community services encourage independence and reduce isolation( WHO,2025).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A802FE-15D4-46A2-A17D-7ABD54DE9777}" type="parTrans" cxnId="{EEDD928E-C7FD-40CB-A002-2575DA616062}">
      <dgm:prSet/>
      <dgm:spPr/>
      <dgm:t>
        <a:bodyPr/>
        <a:lstStyle/>
        <a:p>
          <a:endParaRPr lang="en-US"/>
        </a:p>
      </dgm:t>
    </dgm:pt>
    <dgm:pt modelId="{CF3CDE45-1F1F-4EB4-B81D-0EECF0E7B55D}" type="sibTrans" cxnId="{EEDD928E-C7FD-40CB-A002-2575DA616062}">
      <dgm:prSet/>
      <dgm:spPr/>
      <dgm:t>
        <a:bodyPr/>
        <a:lstStyle/>
        <a:p>
          <a:endParaRPr lang="en-US"/>
        </a:p>
      </dgm:t>
    </dgm:pt>
    <dgm:pt modelId="{2E90A65A-27D6-4E9E-885B-748410C71CD8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Integrated Care Systems aim to create an improved co-ordination between Health and Social Care (DHSC,2021).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7E883E-8639-4EDB-B5FB-9B50B92C7287}" type="parTrans" cxnId="{878C3646-A786-46C1-8799-7CCED4B1C3D6}">
      <dgm:prSet/>
      <dgm:spPr/>
      <dgm:t>
        <a:bodyPr/>
        <a:lstStyle/>
        <a:p>
          <a:endParaRPr lang="en-US"/>
        </a:p>
      </dgm:t>
    </dgm:pt>
    <dgm:pt modelId="{CEC3F743-15FC-4F3A-BC2B-C083A64AADA4}" type="sibTrans" cxnId="{878C3646-A786-46C1-8799-7CCED4B1C3D6}">
      <dgm:prSet/>
      <dgm:spPr/>
      <dgm:t>
        <a:bodyPr/>
        <a:lstStyle/>
        <a:p>
          <a:endParaRPr lang="en-US"/>
        </a:p>
      </dgm:t>
    </dgm:pt>
    <dgm:pt modelId="{FED6CDA9-01E6-4B23-9C4B-4B53E56E14E1}" type="pres">
      <dgm:prSet presAssocID="{BF091128-AA14-4ACD-967C-DD5786D7E3DA}" presName="linear" presStyleCnt="0">
        <dgm:presLayoutVars>
          <dgm:animLvl val="lvl"/>
          <dgm:resizeHandles val="exact"/>
        </dgm:presLayoutVars>
      </dgm:prSet>
      <dgm:spPr/>
    </dgm:pt>
    <dgm:pt modelId="{277DF2B9-B460-406D-8BD5-173CE937A5F1}" type="pres">
      <dgm:prSet presAssocID="{17F48042-C8A1-4F75-9C64-B2C92A2663DE}" presName="parentText" presStyleLbl="node1" presStyleIdx="0" presStyleCnt="1" custLinFactNeighborX="524" custLinFactNeighborY="-79330">
        <dgm:presLayoutVars>
          <dgm:chMax val="0"/>
          <dgm:bulletEnabled val="1"/>
        </dgm:presLayoutVars>
      </dgm:prSet>
      <dgm:spPr/>
    </dgm:pt>
    <dgm:pt modelId="{10439DFD-233F-4FF8-B2E1-DFD73A8D38FC}" type="pres">
      <dgm:prSet presAssocID="{17F48042-C8A1-4F75-9C64-B2C92A2663DE}" presName="childText" presStyleLbl="revTx" presStyleIdx="0" presStyleCnt="1" custLinFactY="-7537" custLinFactNeighborX="182" custLinFactNeighborY="-100000">
        <dgm:presLayoutVars>
          <dgm:bulletEnabled val="1"/>
        </dgm:presLayoutVars>
      </dgm:prSet>
      <dgm:spPr/>
    </dgm:pt>
  </dgm:ptLst>
  <dgm:cxnLst>
    <dgm:cxn modelId="{1C65E20B-DE25-4A28-BAB9-8F4613D14173}" type="presOf" srcId="{BB023C34-78C7-477A-AA43-9131E757E558}" destId="{10439DFD-233F-4FF8-B2E1-DFD73A8D38FC}" srcOrd="0" destOrd="1" presId="urn:microsoft.com/office/officeart/2005/8/layout/vList2"/>
    <dgm:cxn modelId="{F9148F21-B746-4393-A58C-83B24B9FD518}" srcId="{17F48042-C8A1-4F75-9C64-B2C92A2663DE}" destId="{33621828-CAC6-4620-905C-D5DF9C392D99}" srcOrd="0" destOrd="0" parTransId="{B36CA0BA-501F-474F-A263-207DDA5DEEBA}" sibTransId="{2F9260FA-9489-409E-84B2-0B4731CCD7C3}"/>
    <dgm:cxn modelId="{878C3646-A786-46C1-8799-7CCED4B1C3D6}" srcId="{17F48042-C8A1-4F75-9C64-B2C92A2663DE}" destId="{2E90A65A-27D6-4E9E-885B-748410C71CD8}" srcOrd="5" destOrd="0" parTransId="{A77E883E-8639-4EDB-B5FB-9B50B92C7287}" sibTransId="{CEC3F743-15FC-4F3A-BC2B-C083A64AADA4}"/>
    <dgm:cxn modelId="{530D0749-ABF1-427D-AC4B-01909485DC76}" type="presOf" srcId="{BF091128-AA14-4ACD-967C-DD5786D7E3DA}" destId="{FED6CDA9-01E6-4B23-9C4B-4B53E56E14E1}" srcOrd="0" destOrd="0" presId="urn:microsoft.com/office/officeart/2005/8/layout/vList2"/>
    <dgm:cxn modelId="{C897806B-0A4E-405D-B36E-2ED0C175E1B8}" type="presOf" srcId="{184A3E6F-CFB3-4B93-AAFF-DFE8A1E0391A}" destId="{10439DFD-233F-4FF8-B2E1-DFD73A8D38FC}" srcOrd="0" destOrd="2" presId="urn:microsoft.com/office/officeart/2005/8/layout/vList2"/>
    <dgm:cxn modelId="{84B35276-BABF-4F74-AD32-26498984D62B}" srcId="{17F48042-C8A1-4F75-9C64-B2C92A2663DE}" destId="{BB023C34-78C7-477A-AA43-9131E757E558}" srcOrd="1" destOrd="0" parTransId="{C2652E49-F8A4-4BD0-B3EF-4223CF3916C9}" sibTransId="{58F63CEB-3071-40AA-930A-3C1A67ECBBA9}"/>
    <dgm:cxn modelId="{5939B58D-E966-4AAD-90E8-62EADE0360E6}" type="presOf" srcId="{17F48042-C8A1-4F75-9C64-B2C92A2663DE}" destId="{277DF2B9-B460-406D-8BD5-173CE937A5F1}" srcOrd="0" destOrd="0" presId="urn:microsoft.com/office/officeart/2005/8/layout/vList2"/>
    <dgm:cxn modelId="{EEDD928E-C7FD-40CB-A002-2575DA616062}" srcId="{17F48042-C8A1-4F75-9C64-B2C92A2663DE}" destId="{6A7771DD-BF65-44B1-AA52-C4E8B363F7D5}" srcOrd="4" destOrd="0" parTransId="{92A802FE-15D4-46A2-A17D-7ABD54DE9777}" sibTransId="{CF3CDE45-1F1F-4EB4-B81D-0EECF0E7B55D}"/>
    <dgm:cxn modelId="{F1AE2ABF-B584-4AEC-A466-91958A301F8F}" type="presOf" srcId="{6A7771DD-BF65-44B1-AA52-C4E8B363F7D5}" destId="{10439DFD-233F-4FF8-B2E1-DFD73A8D38FC}" srcOrd="0" destOrd="4" presId="urn:microsoft.com/office/officeart/2005/8/layout/vList2"/>
    <dgm:cxn modelId="{5115D3C5-7FB6-4882-87F2-B096FD56E6F7}" type="presOf" srcId="{B558C0D0-E99C-4E64-B4FA-18686ADE355E}" destId="{10439DFD-233F-4FF8-B2E1-DFD73A8D38FC}" srcOrd="0" destOrd="3" presId="urn:microsoft.com/office/officeart/2005/8/layout/vList2"/>
    <dgm:cxn modelId="{6FA195CB-1C21-4631-8212-D78CC16638E1}" srcId="{17F48042-C8A1-4F75-9C64-B2C92A2663DE}" destId="{B558C0D0-E99C-4E64-B4FA-18686ADE355E}" srcOrd="3" destOrd="0" parTransId="{49AC2DCE-BCD2-416F-822E-D9E642D24F01}" sibTransId="{3DBF40D5-F85B-4850-8178-F640077325F9}"/>
    <dgm:cxn modelId="{EEB2B9D0-73E3-4258-BDDB-190223579A54}" srcId="{17F48042-C8A1-4F75-9C64-B2C92A2663DE}" destId="{184A3E6F-CFB3-4B93-AAFF-DFE8A1E0391A}" srcOrd="2" destOrd="0" parTransId="{A22103EF-3E82-4FBB-9128-D4EDB187E319}" sibTransId="{92B93E38-C97A-42C8-8B49-D81977C26D32}"/>
    <dgm:cxn modelId="{7AB04FD9-36A7-434B-B92E-FD69C61484A1}" type="presOf" srcId="{33621828-CAC6-4620-905C-D5DF9C392D99}" destId="{10439DFD-233F-4FF8-B2E1-DFD73A8D38FC}" srcOrd="0" destOrd="0" presId="urn:microsoft.com/office/officeart/2005/8/layout/vList2"/>
    <dgm:cxn modelId="{36FE47F1-94B3-49DC-B641-C276911B096D}" type="presOf" srcId="{2E90A65A-27D6-4E9E-885B-748410C71CD8}" destId="{10439DFD-233F-4FF8-B2E1-DFD73A8D38FC}" srcOrd="0" destOrd="5" presId="urn:microsoft.com/office/officeart/2005/8/layout/vList2"/>
    <dgm:cxn modelId="{FBEF0FF8-813A-488E-B2C1-5B1969627C57}" srcId="{BF091128-AA14-4ACD-967C-DD5786D7E3DA}" destId="{17F48042-C8A1-4F75-9C64-B2C92A2663DE}" srcOrd="0" destOrd="0" parTransId="{F2CD8E65-422C-46EE-94D4-B38C9757F715}" sibTransId="{D92EBA3F-8BFF-4F27-AC2D-1F77706DEF86}"/>
    <dgm:cxn modelId="{F5AF76EC-8C35-4874-939C-F510F0A2625C}" type="presParOf" srcId="{FED6CDA9-01E6-4B23-9C4B-4B53E56E14E1}" destId="{277DF2B9-B460-406D-8BD5-173CE937A5F1}" srcOrd="0" destOrd="0" presId="urn:microsoft.com/office/officeart/2005/8/layout/vList2"/>
    <dgm:cxn modelId="{B0CBFE25-97D2-4F23-86E7-0EFADE975EF1}" type="presParOf" srcId="{FED6CDA9-01E6-4B23-9C4B-4B53E56E14E1}" destId="{10439DFD-233F-4FF8-B2E1-DFD73A8D38F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831827-F4F2-42CB-A4A6-44C1552900BE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8A601B7-C7BF-4DDA-9B88-A5301B44F1F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Theories of Ageing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A6C7DA-8730-4BB9-B99C-43DED64D0B8F}" type="parTrans" cxnId="{6398BD39-EAB1-4A0A-BA60-58CFC5F65103}">
      <dgm:prSet/>
      <dgm:spPr/>
      <dgm:t>
        <a:bodyPr/>
        <a:lstStyle/>
        <a:p>
          <a:endParaRPr lang="en-US"/>
        </a:p>
      </dgm:t>
    </dgm:pt>
    <dgm:pt modelId="{BDDC7725-94D6-44A6-803E-B3E911CD16E1}" type="sibTrans" cxnId="{6398BD39-EAB1-4A0A-BA60-58CFC5F65103}">
      <dgm:prSet/>
      <dgm:spPr/>
      <dgm:t>
        <a:bodyPr/>
        <a:lstStyle/>
        <a:p>
          <a:endParaRPr lang="en-US"/>
        </a:p>
      </dgm:t>
    </dgm:pt>
    <dgm:pt modelId="{56C38B6F-E27D-4F45-AF24-D04C9348953B}">
      <dgm:prSet/>
      <dgm:spPr/>
      <dgm:t>
        <a:bodyPr/>
        <a:lstStyle/>
        <a:p>
          <a:r>
            <a:rPr lang="en-GB"/>
            <a:t>Activity Theory</a:t>
          </a:r>
          <a:endParaRPr lang="en-US"/>
        </a:p>
      </dgm:t>
    </dgm:pt>
    <dgm:pt modelId="{066A09F5-5DB9-4DB0-97CC-EAD596059AEE}" type="parTrans" cxnId="{5541A273-DC1A-4058-86F4-E75D154E14B2}">
      <dgm:prSet/>
      <dgm:spPr/>
      <dgm:t>
        <a:bodyPr/>
        <a:lstStyle/>
        <a:p>
          <a:endParaRPr lang="en-US"/>
        </a:p>
      </dgm:t>
    </dgm:pt>
    <dgm:pt modelId="{E29D9AE3-02F4-41F4-AE56-DD877F51FE1F}" type="sibTrans" cxnId="{5541A273-DC1A-4058-86F4-E75D154E14B2}">
      <dgm:prSet/>
      <dgm:spPr/>
      <dgm:t>
        <a:bodyPr/>
        <a:lstStyle/>
        <a:p>
          <a:endParaRPr lang="en-US"/>
        </a:p>
      </dgm:t>
    </dgm:pt>
    <dgm:pt modelId="{F7E34FCC-60D9-400B-BD57-404A88EF30D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Active Participation enhances life happiness and overall well-being (Havighurst,1961).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A77D66-B836-4B1A-A550-D8D48621A265}" type="parTrans" cxnId="{483CF14C-C520-4034-9218-0AEE0A2559EC}">
      <dgm:prSet/>
      <dgm:spPr/>
      <dgm:t>
        <a:bodyPr/>
        <a:lstStyle/>
        <a:p>
          <a:endParaRPr lang="en-US"/>
        </a:p>
      </dgm:t>
    </dgm:pt>
    <dgm:pt modelId="{C23A4E87-813E-4589-AD1F-C6F4BD51D9E7}" type="sibTrans" cxnId="{483CF14C-C520-4034-9218-0AEE0A2559EC}">
      <dgm:prSet/>
      <dgm:spPr/>
      <dgm:t>
        <a:bodyPr/>
        <a:lstStyle/>
        <a:p>
          <a:endParaRPr lang="en-US"/>
        </a:p>
      </dgm:t>
    </dgm:pt>
    <dgm:pt modelId="{E47D2D7A-D7E9-4156-9C06-B9C77DE8D5F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Encourages community involvement and social interaction.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C1EF16-21CA-446A-BABF-FE0329575146}" type="parTrans" cxnId="{EF7A896C-60DF-41CE-8D5B-EBD2BA368A81}">
      <dgm:prSet/>
      <dgm:spPr/>
      <dgm:t>
        <a:bodyPr/>
        <a:lstStyle/>
        <a:p>
          <a:endParaRPr lang="en-US"/>
        </a:p>
      </dgm:t>
    </dgm:pt>
    <dgm:pt modelId="{B2498B45-9CE5-47CD-8F38-4CC26A0FBCB8}" type="sibTrans" cxnId="{EF7A896C-60DF-41CE-8D5B-EBD2BA368A81}">
      <dgm:prSet/>
      <dgm:spPr/>
      <dgm:t>
        <a:bodyPr/>
        <a:lstStyle/>
        <a:p>
          <a:endParaRPr lang="en-US"/>
        </a:p>
      </dgm:t>
    </dgm:pt>
    <dgm:pt modelId="{2565E06E-102E-42B2-8EB0-9D13F119FBF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Implies that keeping active promotes more successful ageing.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CC9FB3-A692-4AA5-B385-D31C16D045B7}" type="parTrans" cxnId="{51457BF6-E89B-490F-B1C2-9358F8CD7640}">
      <dgm:prSet/>
      <dgm:spPr/>
      <dgm:t>
        <a:bodyPr/>
        <a:lstStyle/>
        <a:p>
          <a:endParaRPr lang="en-US"/>
        </a:p>
      </dgm:t>
    </dgm:pt>
    <dgm:pt modelId="{BFCC48A1-5251-47D8-966B-793FB4C53834}" type="sibTrans" cxnId="{51457BF6-E89B-490F-B1C2-9358F8CD7640}">
      <dgm:prSet/>
      <dgm:spPr/>
      <dgm:t>
        <a:bodyPr/>
        <a:lstStyle/>
        <a:p>
          <a:endParaRPr lang="en-US"/>
        </a:p>
      </dgm:t>
    </dgm:pt>
    <dgm:pt modelId="{F52D0F54-F3B6-4585-ABD6-E414A56595A1}">
      <dgm:prSet/>
      <dgm:spPr/>
      <dgm:t>
        <a:bodyPr/>
        <a:lstStyle/>
        <a:p>
          <a:r>
            <a:rPr lang="en-GB"/>
            <a:t>Continuity Theory</a:t>
          </a:r>
          <a:endParaRPr lang="en-US"/>
        </a:p>
      </dgm:t>
    </dgm:pt>
    <dgm:pt modelId="{7FB311DB-5E7A-4895-A45C-0987E2C4C99F}" type="parTrans" cxnId="{47AD5179-5D90-46DD-8622-29CCC9969F7C}">
      <dgm:prSet/>
      <dgm:spPr/>
      <dgm:t>
        <a:bodyPr/>
        <a:lstStyle/>
        <a:p>
          <a:endParaRPr lang="en-US"/>
        </a:p>
      </dgm:t>
    </dgm:pt>
    <dgm:pt modelId="{72FEE5F1-BA08-4525-A7DD-5A566C6F0155}" type="sibTrans" cxnId="{47AD5179-5D90-46DD-8622-29CCC9969F7C}">
      <dgm:prSet/>
      <dgm:spPr/>
      <dgm:t>
        <a:bodyPr/>
        <a:lstStyle/>
        <a:p>
          <a:endParaRPr lang="en-US"/>
        </a:p>
      </dgm:t>
    </dgm:pt>
    <dgm:pt modelId="{FA90774E-5935-46BC-BE5B-B0CC3676E91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Successful ageing is facilitated by preserving habits and identity (Atchley,1989).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FF15F7-0E5C-4FF2-8543-BB23C055C30B}" type="parTrans" cxnId="{0869CAE8-9C64-4B47-8AA3-9CD2EEDA111F}">
      <dgm:prSet/>
      <dgm:spPr/>
      <dgm:t>
        <a:bodyPr/>
        <a:lstStyle/>
        <a:p>
          <a:endParaRPr lang="en-US"/>
        </a:p>
      </dgm:t>
    </dgm:pt>
    <dgm:pt modelId="{669B5769-5A87-4699-A94C-B1B90A10BA63}" type="sibTrans" cxnId="{0869CAE8-9C64-4B47-8AA3-9CD2EEDA111F}">
      <dgm:prSet/>
      <dgm:spPr/>
      <dgm:t>
        <a:bodyPr/>
        <a:lstStyle/>
        <a:p>
          <a:endParaRPr lang="en-US"/>
        </a:p>
      </dgm:t>
    </dgm:pt>
    <dgm:pt modelId="{78F1C193-0E90-4923-8B87-4A9A88AF6D2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Emotional wellness can be enhanced by being within familiar surroundings.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A65DD9-08DF-4263-A0D4-B9474F5ECA68}" type="parTrans" cxnId="{84BB87E9-6A5B-4C0C-99D3-5FCF0BF8812F}">
      <dgm:prSet/>
      <dgm:spPr/>
      <dgm:t>
        <a:bodyPr/>
        <a:lstStyle/>
        <a:p>
          <a:endParaRPr lang="en-US"/>
        </a:p>
      </dgm:t>
    </dgm:pt>
    <dgm:pt modelId="{D3D3C758-B45C-42F3-A8D0-A043441EF28F}" type="sibTrans" cxnId="{84BB87E9-6A5B-4C0C-99D3-5FCF0BF8812F}">
      <dgm:prSet/>
      <dgm:spPr/>
      <dgm:t>
        <a:bodyPr/>
        <a:lstStyle/>
        <a:p>
          <a:endParaRPr lang="en-US"/>
        </a:p>
      </dgm:t>
    </dgm:pt>
    <dgm:pt modelId="{66731C3B-4292-4B47-A7D2-620421F167A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People adjust to ageing by continuing their previous lifestyles where possible.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AEC031-AA02-4EB7-B54C-A8F50AAC1F3D}" type="parTrans" cxnId="{DAD0B0E1-977C-428F-A67B-6816A241B14F}">
      <dgm:prSet/>
      <dgm:spPr/>
      <dgm:t>
        <a:bodyPr/>
        <a:lstStyle/>
        <a:p>
          <a:endParaRPr lang="en-US"/>
        </a:p>
      </dgm:t>
    </dgm:pt>
    <dgm:pt modelId="{5D939DA9-8821-4770-9BFE-63D9DA690313}" type="sibTrans" cxnId="{DAD0B0E1-977C-428F-A67B-6816A241B14F}">
      <dgm:prSet/>
      <dgm:spPr/>
      <dgm:t>
        <a:bodyPr/>
        <a:lstStyle/>
        <a:p>
          <a:endParaRPr lang="en-US"/>
        </a:p>
      </dgm:t>
    </dgm:pt>
    <dgm:pt modelId="{C1C67433-FEA3-4791-8AE0-1F1E3ED79401}">
      <dgm:prSet/>
      <dgm:spPr/>
      <dgm:t>
        <a:bodyPr/>
        <a:lstStyle/>
        <a:p>
          <a:r>
            <a:rPr lang="en-GB"/>
            <a:t>Disengagement Theory </a:t>
          </a:r>
          <a:endParaRPr lang="en-US"/>
        </a:p>
      </dgm:t>
    </dgm:pt>
    <dgm:pt modelId="{213C13A6-D705-4697-ABAC-20E405DC335B}" type="parTrans" cxnId="{A5E3B9EC-1396-4C82-8A46-E3064643364D}">
      <dgm:prSet/>
      <dgm:spPr/>
      <dgm:t>
        <a:bodyPr/>
        <a:lstStyle/>
        <a:p>
          <a:endParaRPr lang="en-US"/>
        </a:p>
      </dgm:t>
    </dgm:pt>
    <dgm:pt modelId="{C6418108-5F52-445D-AD41-C799F49C2857}" type="sibTrans" cxnId="{A5E3B9EC-1396-4C82-8A46-E3064643364D}">
      <dgm:prSet/>
      <dgm:spPr/>
      <dgm:t>
        <a:bodyPr/>
        <a:lstStyle/>
        <a:p>
          <a:endParaRPr lang="en-US"/>
        </a:p>
      </dgm:t>
    </dgm:pt>
    <dgm:pt modelId="{34ED1D5E-125C-4398-B750-3B23C1598040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It is believed that social disengagement is a normal aspect of growing older (Cumming and Henry,1961) Social duties and responsibilities are gradually diminished by older persons. 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ACF66E-9669-4935-BB01-CEE4CEC94713}" type="parTrans" cxnId="{D2C64811-6CD3-4B4F-A14E-31F7848803D3}">
      <dgm:prSet/>
      <dgm:spPr/>
      <dgm:t>
        <a:bodyPr/>
        <a:lstStyle/>
        <a:p>
          <a:endParaRPr lang="en-US"/>
        </a:p>
      </dgm:t>
    </dgm:pt>
    <dgm:pt modelId="{0405F939-3EB2-4654-A7AA-3F2D369B799D}" type="sibTrans" cxnId="{D2C64811-6CD3-4B4F-A14E-31F7848803D3}">
      <dgm:prSet/>
      <dgm:spPr/>
      <dgm:t>
        <a:bodyPr/>
        <a:lstStyle/>
        <a:p>
          <a:endParaRPr lang="en-US"/>
        </a:p>
      </dgm:t>
    </dgm:pt>
    <dgm:pt modelId="{0D0677F7-6DC4-4E2D-BE29-F5E8EFEB47AC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Theory is criticised extensively in modern care practices. 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8F643E-EE5A-47FE-847E-3333EE07D82C}" type="parTrans" cxnId="{52BD32C5-32FE-4E8A-9DEC-89CDC9F97D36}">
      <dgm:prSet/>
      <dgm:spPr/>
      <dgm:t>
        <a:bodyPr/>
        <a:lstStyle/>
        <a:p>
          <a:endParaRPr lang="en-US"/>
        </a:p>
      </dgm:t>
    </dgm:pt>
    <dgm:pt modelId="{1DC12CAE-29F4-4A76-93C0-39FA40BBDB5D}" type="sibTrans" cxnId="{52BD32C5-32FE-4E8A-9DEC-89CDC9F97D36}">
      <dgm:prSet/>
      <dgm:spPr/>
      <dgm:t>
        <a:bodyPr/>
        <a:lstStyle/>
        <a:p>
          <a:endParaRPr lang="en-US"/>
        </a:p>
      </dgm:t>
    </dgm:pt>
    <dgm:pt modelId="{50A10F7C-6483-4452-92A6-73888FA2D7EB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Widely criticised as many older adults remain active and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engaged.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60E56D-4EE7-4CEE-9FC5-B6D95F0279A4}" type="parTrans" cxnId="{AFEAD9EA-BD8F-4F6F-A5B2-F6679C39A9B6}">
      <dgm:prSet/>
      <dgm:spPr/>
      <dgm:t>
        <a:bodyPr/>
        <a:lstStyle/>
        <a:p>
          <a:endParaRPr lang="en-US"/>
        </a:p>
      </dgm:t>
    </dgm:pt>
    <dgm:pt modelId="{A14CD6B8-CA0F-40E7-A26B-12B2A1E6D110}" type="sibTrans" cxnId="{AFEAD9EA-BD8F-4F6F-A5B2-F6679C39A9B6}">
      <dgm:prSet/>
      <dgm:spPr/>
      <dgm:t>
        <a:bodyPr/>
        <a:lstStyle/>
        <a:p>
          <a:endParaRPr lang="en-US"/>
        </a:p>
      </dgm:t>
    </dgm:pt>
    <dgm:pt modelId="{FF5A2C97-9E7C-4153-BD32-ECB09C00472A}" type="pres">
      <dgm:prSet presAssocID="{5C831827-F4F2-42CB-A4A6-44C1552900BE}" presName="linear" presStyleCnt="0">
        <dgm:presLayoutVars>
          <dgm:dir/>
          <dgm:animLvl val="lvl"/>
          <dgm:resizeHandles val="exact"/>
        </dgm:presLayoutVars>
      </dgm:prSet>
      <dgm:spPr/>
    </dgm:pt>
    <dgm:pt modelId="{F4F2E32A-F4D0-47C4-8AA4-246A6E38C620}" type="pres">
      <dgm:prSet presAssocID="{F8A601B7-C7BF-4DDA-9B88-A5301B44F1FE}" presName="parentLin" presStyleCnt="0"/>
      <dgm:spPr/>
    </dgm:pt>
    <dgm:pt modelId="{2850B69F-9127-43AE-87DC-8421F462ABA6}" type="pres">
      <dgm:prSet presAssocID="{F8A601B7-C7BF-4DDA-9B88-A5301B44F1FE}" presName="parentLeftMargin" presStyleLbl="node1" presStyleIdx="0" presStyleCnt="4"/>
      <dgm:spPr/>
    </dgm:pt>
    <dgm:pt modelId="{77791188-34AC-4F9C-BF88-79BC8C343755}" type="pres">
      <dgm:prSet presAssocID="{F8A601B7-C7BF-4DDA-9B88-A5301B44F1F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A899CE8-7DC0-4FB5-A0C2-5915E358657B}" type="pres">
      <dgm:prSet presAssocID="{F8A601B7-C7BF-4DDA-9B88-A5301B44F1FE}" presName="negativeSpace" presStyleCnt="0"/>
      <dgm:spPr/>
    </dgm:pt>
    <dgm:pt modelId="{BA89746F-F739-4E3C-9FB9-8413E862CFBE}" type="pres">
      <dgm:prSet presAssocID="{F8A601B7-C7BF-4DDA-9B88-A5301B44F1FE}" presName="childText" presStyleLbl="conFgAcc1" presStyleIdx="0" presStyleCnt="4">
        <dgm:presLayoutVars>
          <dgm:bulletEnabled val="1"/>
        </dgm:presLayoutVars>
      </dgm:prSet>
      <dgm:spPr/>
    </dgm:pt>
    <dgm:pt modelId="{D7D852A4-F467-4073-A7EB-A8AD2D36D346}" type="pres">
      <dgm:prSet presAssocID="{BDDC7725-94D6-44A6-803E-B3E911CD16E1}" presName="spaceBetweenRectangles" presStyleCnt="0"/>
      <dgm:spPr/>
    </dgm:pt>
    <dgm:pt modelId="{47405D33-651A-43ED-8D8F-D6AEEE2A00D0}" type="pres">
      <dgm:prSet presAssocID="{56C38B6F-E27D-4F45-AF24-D04C9348953B}" presName="parentLin" presStyleCnt="0"/>
      <dgm:spPr/>
    </dgm:pt>
    <dgm:pt modelId="{A07E3AD7-71D1-4168-BB74-484671960061}" type="pres">
      <dgm:prSet presAssocID="{56C38B6F-E27D-4F45-AF24-D04C9348953B}" presName="parentLeftMargin" presStyleLbl="node1" presStyleIdx="0" presStyleCnt="4"/>
      <dgm:spPr/>
    </dgm:pt>
    <dgm:pt modelId="{A2979413-BFE9-4C83-B1B5-D1EF3605D094}" type="pres">
      <dgm:prSet presAssocID="{56C38B6F-E27D-4F45-AF24-D04C9348953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6DC60B-2590-47D0-947E-1E3365C4E7E2}" type="pres">
      <dgm:prSet presAssocID="{56C38B6F-E27D-4F45-AF24-D04C9348953B}" presName="negativeSpace" presStyleCnt="0"/>
      <dgm:spPr/>
    </dgm:pt>
    <dgm:pt modelId="{3C6CAE15-36CF-4B55-B925-A5C428FD869D}" type="pres">
      <dgm:prSet presAssocID="{56C38B6F-E27D-4F45-AF24-D04C9348953B}" presName="childText" presStyleLbl="conFgAcc1" presStyleIdx="1" presStyleCnt="4">
        <dgm:presLayoutVars>
          <dgm:bulletEnabled val="1"/>
        </dgm:presLayoutVars>
      </dgm:prSet>
      <dgm:spPr/>
    </dgm:pt>
    <dgm:pt modelId="{63D15BC8-6435-4B49-B409-148468103405}" type="pres">
      <dgm:prSet presAssocID="{E29D9AE3-02F4-41F4-AE56-DD877F51FE1F}" presName="spaceBetweenRectangles" presStyleCnt="0"/>
      <dgm:spPr/>
    </dgm:pt>
    <dgm:pt modelId="{A4C96605-2EF4-4D37-8459-CA2F4A8B9C71}" type="pres">
      <dgm:prSet presAssocID="{F52D0F54-F3B6-4585-ABD6-E414A56595A1}" presName="parentLin" presStyleCnt="0"/>
      <dgm:spPr/>
    </dgm:pt>
    <dgm:pt modelId="{106D6C7C-513A-47F8-A5E8-5145ADD42AD9}" type="pres">
      <dgm:prSet presAssocID="{F52D0F54-F3B6-4585-ABD6-E414A56595A1}" presName="parentLeftMargin" presStyleLbl="node1" presStyleIdx="1" presStyleCnt="4"/>
      <dgm:spPr/>
    </dgm:pt>
    <dgm:pt modelId="{0F0F0A40-CB65-4152-8ADC-C21AD87B41B2}" type="pres">
      <dgm:prSet presAssocID="{F52D0F54-F3B6-4585-ABD6-E414A56595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56AD04-8405-47DB-9F9E-E382AB5900F6}" type="pres">
      <dgm:prSet presAssocID="{F52D0F54-F3B6-4585-ABD6-E414A56595A1}" presName="negativeSpace" presStyleCnt="0"/>
      <dgm:spPr/>
    </dgm:pt>
    <dgm:pt modelId="{3A471D89-993C-4829-A4C8-4C64A2CAE55E}" type="pres">
      <dgm:prSet presAssocID="{F52D0F54-F3B6-4585-ABD6-E414A56595A1}" presName="childText" presStyleLbl="conFgAcc1" presStyleIdx="2" presStyleCnt="4">
        <dgm:presLayoutVars>
          <dgm:bulletEnabled val="1"/>
        </dgm:presLayoutVars>
      </dgm:prSet>
      <dgm:spPr/>
    </dgm:pt>
    <dgm:pt modelId="{2E8C4381-7816-4B4F-AE1F-520AC3CC011B}" type="pres">
      <dgm:prSet presAssocID="{72FEE5F1-BA08-4525-A7DD-5A566C6F0155}" presName="spaceBetweenRectangles" presStyleCnt="0"/>
      <dgm:spPr/>
    </dgm:pt>
    <dgm:pt modelId="{A4AA27D7-D18A-48CA-9DF1-0BB7B758B2F1}" type="pres">
      <dgm:prSet presAssocID="{C1C67433-FEA3-4791-8AE0-1F1E3ED79401}" presName="parentLin" presStyleCnt="0"/>
      <dgm:spPr/>
    </dgm:pt>
    <dgm:pt modelId="{A642938F-4367-4AD2-9B53-2BA6E6D24C0A}" type="pres">
      <dgm:prSet presAssocID="{C1C67433-FEA3-4791-8AE0-1F1E3ED79401}" presName="parentLeftMargin" presStyleLbl="node1" presStyleIdx="2" presStyleCnt="4"/>
      <dgm:spPr/>
    </dgm:pt>
    <dgm:pt modelId="{2E6B5123-B0E6-410B-B878-80EC59493D1D}" type="pres">
      <dgm:prSet presAssocID="{C1C67433-FEA3-4791-8AE0-1F1E3ED7940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06F3DBE-EBAB-4A39-BD41-4FB15882D97E}" type="pres">
      <dgm:prSet presAssocID="{C1C67433-FEA3-4791-8AE0-1F1E3ED79401}" presName="negativeSpace" presStyleCnt="0"/>
      <dgm:spPr/>
    </dgm:pt>
    <dgm:pt modelId="{93A9ECA0-4FD8-43F1-B407-AF0002AF322E}" type="pres">
      <dgm:prSet presAssocID="{C1C67433-FEA3-4791-8AE0-1F1E3ED7940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1913606-B647-4CFB-8570-CFF422128A53}" type="presOf" srcId="{F7E34FCC-60D9-400B-BD57-404A88EF30DD}" destId="{3C6CAE15-36CF-4B55-B925-A5C428FD869D}" srcOrd="0" destOrd="0" presId="urn:microsoft.com/office/officeart/2005/8/layout/list1"/>
    <dgm:cxn modelId="{D2C64811-6CD3-4B4F-A14E-31F7848803D3}" srcId="{C1C67433-FEA3-4791-8AE0-1F1E3ED79401}" destId="{34ED1D5E-125C-4398-B750-3B23C1598040}" srcOrd="0" destOrd="0" parTransId="{FEACF66E-9669-4935-BB01-CEE4CEC94713}" sibTransId="{0405F939-3EB2-4654-A7AA-3F2D369B799D}"/>
    <dgm:cxn modelId="{D9D70F13-8350-4E52-BBB0-8858645FE679}" type="presOf" srcId="{66731C3B-4292-4B47-A7D2-620421F167AD}" destId="{3A471D89-993C-4829-A4C8-4C64A2CAE55E}" srcOrd="0" destOrd="2" presId="urn:microsoft.com/office/officeart/2005/8/layout/list1"/>
    <dgm:cxn modelId="{9A0D5318-C9D2-45DD-9C5B-399CB5FC3BD8}" type="presOf" srcId="{F8A601B7-C7BF-4DDA-9B88-A5301B44F1FE}" destId="{2850B69F-9127-43AE-87DC-8421F462ABA6}" srcOrd="0" destOrd="0" presId="urn:microsoft.com/office/officeart/2005/8/layout/list1"/>
    <dgm:cxn modelId="{D8F6F82C-A457-4EED-970A-047D0FD945D9}" type="presOf" srcId="{E47D2D7A-D7E9-4156-9C06-B9C77DE8D5F1}" destId="{3C6CAE15-36CF-4B55-B925-A5C428FD869D}" srcOrd="0" destOrd="1" presId="urn:microsoft.com/office/officeart/2005/8/layout/list1"/>
    <dgm:cxn modelId="{6398BD39-EAB1-4A0A-BA60-58CFC5F65103}" srcId="{5C831827-F4F2-42CB-A4A6-44C1552900BE}" destId="{F8A601B7-C7BF-4DDA-9B88-A5301B44F1FE}" srcOrd="0" destOrd="0" parTransId="{A8A6C7DA-8730-4BB9-B99C-43DED64D0B8F}" sibTransId="{BDDC7725-94D6-44A6-803E-B3E911CD16E1}"/>
    <dgm:cxn modelId="{40F5B161-BB3B-4D49-BDC7-F1A92E9F7B21}" type="presOf" srcId="{2565E06E-102E-42B2-8EB0-9D13F119FBF2}" destId="{3C6CAE15-36CF-4B55-B925-A5C428FD869D}" srcOrd="0" destOrd="2" presId="urn:microsoft.com/office/officeart/2005/8/layout/list1"/>
    <dgm:cxn modelId="{EF7A896C-60DF-41CE-8D5B-EBD2BA368A81}" srcId="{56C38B6F-E27D-4F45-AF24-D04C9348953B}" destId="{E47D2D7A-D7E9-4156-9C06-B9C77DE8D5F1}" srcOrd="1" destOrd="0" parTransId="{06C1EF16-21CA-446A-BABF-FE0329575146}" sibTransId="{B2498B45-9CE5-47CD-8F38-4CC26A0FBCB8}"/>
    <dgm:cxn modelId="{483CF14C-C520-4034-9218-0AEE0A2559EC}" srcId="{56C38B6F-E27D-4F45-AF24-D04C9348953B}" destId="{F7E34FCC-60D9-400B-BD57-404A88EF30DD}" srcOrd="0" destOrd="0" parTransId="{44A77D66-B836-4B1A-A550-D8D48621A265}" sibTransId="{C23A4E87-813E-4589-AD1F-C6F4BD51D9E7}"/>
    <dgm:cxn modelId="{C42B404F-827E-4B8B-BB9F-FB26AF37BB1C}" type="presOf" srcId="{F52D0F54-F3B6-4585-ABD6-E414A56595A1}" destId="{0F0F0A40-CB65-4152-8ADC-C21AD87B41B2}" srcOrd="1" destOrd="0" presId="urn:microsoft.com/office/officeart/2005/8/layout/list1"/>
    <dgm:cxn modelId="{5541A273-DC1A-4058-86F4-E75D154E14B2}" srcId="{5C831827-F4F2-42CB-A4A6-44C1552900BE}" destId="{56C38B6F-E27D-4F45-AF24-D04C9348953B}" srcOrd="1" destOrd="0" parTransId="{066A09F5-5DB9-4DB0-97CC-EAD596059AEE}" sibTransId="{E29D9AE3-02F4-41F4-AE56-DD877F51FE1F}"/>
    <dgm:cxn modelId="{0F712F54-43E0-41BF-94E6-609743BABA26}" type="presOf" srcId="{C1C67433-FEA3-4791-8AE0-1F1E3ED79401}" destId="{A642938F-4367-4AD2-9B53-2BA6E6D24C0A}" srcOrd="0" destOrd="0" presId="urn:microsoft.com/office/officeart/2005/8/layout/list1"/>
    <dgm:cxn modelId="{47AD5179-5D90-46DD-8622-29CCC9969F7C}" srcId="{5C831827-F4F2-42CB-A4A6-44C1552900BE}" destId="{F52D0F54-F3B6-4585-ABD6-E414A56595A1}" srcOrd="2" destOrd="0" parTransId="{7FB311DB-5E7A-4895-A45C-0987E2C4C99F}" sibTransId="{72FEE5F1-BA08-4525-A7DD-5A566C6F0155}"/>
    <dgm:cxn modelId="{0B757B5A-46D0-4B01-91FB-3E24BAB01182}" type="presOf" srcId="{F8A601B7-C7BF-4DDA-9B88-A5301B44F1FE}" destId="{77791188-34AC-4F9C-BF88-79BC8C343755}" srcOrd="1" destOrd="0" presId="urn:microsoft.com/office/officeart/2005/8/layout/list1"/>
    <dgm:cxn modelId="{AB670A7E-1D97-4318-BB37-1D827533297F}" type="presOf" srcId="{FA90774E-5935-46BC-BE5B-B0CC3676E91A}" destId="{3A471D89-993C-4829-A4C8-4C64A2CAE55E}" srcOrd="0" destOrd="0" presId="urn:microsoft.com/office/officeart/2005/8/layout/list1"/>
    <dgm:cxn modelId="{63CEE680-FC84-47BA-9EAF-8FCA2899D54E}" type="presOf" srcId="{0D0677F7-6DC4-4E2D-BE29-F5E8EFEB47AC}" destId="{93A9ECA0-4FD8-43F1-B407-AF0002AF322E}" srcOrd="0" destOrd="1" presId="urn:microsoft.com/office/officeart/2005/8/layout/list1"/>
    <dgm:cxn modelId="{A4E8819D-BFB3-4B81-BAFD-FEBFD2AE365A}" type="presOf" srcId="{5C831827-F4F2-42CB-A4A6-44C1552900BE}" destId="{FF5A2C97-9E7C-4153-BD32-ECB09C00472A}" srcOrd="0" destOrd="0" presId="urn:microsoft.com/office/officeart/2005/8/layout/list1"/>
    <dgm:cxn modelId="{644E40BD-6183-4576-8657-0157BB2084E8}" type="presOf" srcId="{56C38B6F-E27D-4F45-AF24-D04C9348953B}" destId="{A2979413-BFE9-4C83-B1B5-D1EF3605D094}" srcOrd="1" destOrd="0" presId="urn:microsoft.com/office/officeart/2005/8/layout/list1"/>
    <dgm:cxn modelId="{9F57CFC1-1D71-47F7-ACBA-9009571DAEFE}" type="presOf" srcId="{78F1C193-0E90-4923-8B87-4A9A88AF6D2F}" destId="{3A471D89-993C-4829-A4C8-4C64A2CAE55E}" srcOrd="0" destOrd="1" presId="urn:microsoft.com/office/officeart/2005/8/layout/list1"/>
    <dgm:cxn modelId="{52BD32C5-32FE-4E8A-9DEC-89CDC9F97D36}" srcId="{C1C67433-FEA3-4791-8AE0-1F1E3ED79401}" destId="{0D0677F7-6DC4-4E2D-BE29-F5E8EFEB47AC}" srcOrd="1" destOrd="0" parTransId="{4A8F643E-EE5A-47FE-847E-3333EE07D82C}" sibTransId="{1DC12CAE-29F4-4A76-93C0-39FA40BBDB5D}"/>
    <dgm:cxn modelId="{45FE93DC-647F-4F7C-8CB6-E3EECC036F7D}" type="presOf" srcId="{F52D0F54-F3B6-4585-ABD6-E414A56595A1}" destId="{106D6C7C-513A-47F8-A5E8-5145ADD42AD9}" srcOrd="0" destOrd="0" presId="urn:microsoft.com/office/officeart/2005/8/layout/list1"/>
    <dgm:cxn modelId="{8C3AB9DF-459E-4F17-B31E-9AD6A6659CDF}" type="presOf" srcId="{34ED1D5E-125C-4398-B750-3B23C1598040}" destId="{93A9ECA0-4FD8-43F1-B407-AF0002AF322E}" srcOrd="0" destOrd="0" presId="urn:microsoft.com/office/officeart/2005/8/layout/list1"/>
    <dgm:cxn modelId="{DAD0B0E1-977C-428F-A67B-6816A241B14F}" srcId="{F52D0F54-F3B6-4585-ABD6-E414A56595A1}" destId="{66731C3B-4292-4B47-A7D2-620421F167AD}" srcOrd="2" destOrd="0" parTransId="{B2AEC031-AA02-4EB7-B54C-A8F50AAC1F3D}" sibTransId="{5D939DA9-8821-4770-9BFE-63D9DA690313}"/>
    <dgm:cxn modelId="{5BCD83E7-7984-45CD-9B04-77E86B29CBF1}" type="presOf" srcId="{50A10F7C-6483-4452-92A6-73888FA2D7EB}" destId="{93A9ECA0-4FD8-43F1-B407-AF0002AF322E}" srcOrd="0" destOrd="2" presId="urn:microsoft.com/office/officeart/2005/8/layout/list1"/>
    <dgm:cxn modelId="{0869CAE8-9C64-4B47-8AA3-9CD2EEDA111F}" srcId="{F52D0F54-F3B6-4585-ABD6-E414A56595A1}" destId="{FA90774E-5935-46BC-BE5B-B0CC3676E91A}" srcOrd="0" destOrd="0" parTransId="{E9FF15F7-0E5C-4FF2-8543-BB23C055C30B}" sibTransId="{669B5769-5A87-4699-A94C-B1B90A10BA63}"/>
    <dgm:cxn modelId="{84BB87E9-6A5B-4C0C-99D3-5FCF0BF8812F}" srcId="{F52D0F54-F3B6-4585-ABD6-E414A56595A1}" destId="{78F1C193-0E90-4923-8B87-4A9A88AF6D2F}" srcOrd="1" destOrd="0" parTransId="{EAA65DD9-08DF-4263-A0D4-B9474F5ECA68}" sibTransId="{D3D3C758-B45C-42F3-A8D0-A043441EF28F}"/>
    <dgm:cxn modelId="{AFEAD9EA-BD8F-4F6F-A5B2-F6679C39A9B6}" srcId="{C1C67433-FEA3-4791-8AE0-1F1E3ED79401}" destId="{50A10F7C-6483-4452-92A6-73888FA2D7EB}" srcOrd="2" destOrd="0" parTransId="{0E60E56D-4EE7-4CEE-9FC5-B6D95F0279A4}" sibTransId="{A14CD6B8-CA0F-40E7-A26B-12B2A1E6D110}"/>
    <dgm:cxn modelId="{A5E3B9EC-1396-4C82-8A46-E3064643364D}" srcId="{5C831827-F4F2-42CB-A4A6-44C1552900BE}" destId="{C1C67433-FEA3-4791-8AE0-1F1E3ED79401}" srcOrd="3" destOrd="0" parTransId="{213C13A6-D705-4697-ABAC-20E405DC335B}" sibTransId="{C6418108-5F52-445D-AD41-C799F49C2857}"/>
    <dgm:cxn modelId="{0B116AF1-96D6-498D-8D15-C4C724014C20}" type="presOf" srcId="{C1C67433-FEA3-4791-8AE0-1F1E3ED79401}" destId="{2E6B5123-B0E6-410B-B878-80EC59493D1D}" srcOrd="1" destOrd="0" presId="urn:microsoft.com/office/officeart/2005/8/layout/list1"/>
    <dgm:cxn modelId="{51457BF6-E89B-490F-B1C2-9358F8CD7640}" srcId="{56C38B6F-E27D-4F45-AF24-D04C9348953B}" destId="{2565E06E-102E-42B2-8EB0-9D13F119FBF2}" srcOrd="2" destOrd="0" parTransId="{87CC9FB3-A692-4AA5-B385-D31C16D045B7}" sibTransId="{BFCC48A1-5251-47D8-966B-793FB4C53834}"/>
    <dgm:cxn modelId="{23B394F6-3A2C-464D-A4A5-7E2E848C7CC8}" type="presOf" srcId="{56C38B6F-E27D-4F45-AF24-D04C9348953B}" destId="{A07E3AD7-71D1-4168-BB74-484671960061}" srcOrd="0" destOrd="0" presId="urn:microsoft.com/office/officeart/2005/8/layout/list1"/>
    <dgm:cxn modelId="{1358FF77-04D3-4F1E-A420-B37130703D3E}" type="presParOf" srcId="{FF5A2C97-9E7C-4153-BD32-ECB09C00472A}" destId="{F4F2E32A-F4D0-47C4-8AA4-246A6E38C620}" srcOrd="0" destOrd="0" presId="urn:microsoft.com/office/officeart/2005/8/layout/list1"/>
    <dgm:cxn modelId="{EC8D3B9B-A901-45E0-BD1A-3B2B71B5C2C2}" type="presParOf" srcId="{F4F2E32A-F4D0-47C4-8AA4-246A6E38C620}" destId="{2850B69F-9127-43AE-87DC-8421F462ABA6}" srcOrd="0" destOrd="0" presId="urn:microsoft.com/office/officeart/2005/8/layout/list1"/>
    <dgm:cxn modelId="{5AC6FBD8-0A59-40C0-8D73-7706807B2314}" type="presParOf" srcId="{F4F2E32A-F4D0-47C4-8AA4-246A6E38C620}" destId="{77791188-34AC-4F9C-BF88-79BC8C343755}" srcOrd="1" destOrd="0" presId="urn:microsoft.com/office/officeart/2005/8/layout/list1"/>
    <dgm:cxn modelId="{CD461277-6198-4AB5-AC87-6EA4A8418698}" type="presParOf" srcId="{FF5A2C97-9E7C-4153-BD32-ECB09C00472A}" destId="{7A899CE8-7DC0-4FB5-A0C2-5915E358657B}" srcOrd="1" destOrd="0" presId="urn:microsoft.com/office/officeart/2005/8/layout/list1"/>
    <dgm:cxn modelId="{2137E12C-8033-4205-9294-4D3E9185A510}" type="presParOf" srcId="{FF5A2C97-9E7C-4153-BD32-ECB09C00472A}" destId="{BA89746F-F739-4E3C-9FB9-8413E862CFBE}" srcOrd="2" destOrd="0" presId="urn:microsoft.com/office/officeart/2005/8/layout/list1"/>
    <dgm:cxn modelId="{7BDC91F2-4A86-4240-909D-A43450CC02EF}" type="presParOf" srcId="{FF5A2C97-9E7C-4153-BD32-ECB09C00472A}" destId="{D7D852A4-F467-4073-A7EB-A8AD2D36D346}" srcOrd="3" destOrd="0" presId="urn:microsoft.com/office/officeart/2005/8/layout/list1"/>
    <dgm:cxn modelId="{1BF472EF-AED2-4DDE-A6E8-CB260AAEB98E}" type="presParOf" srcId="{FF5A2C97-9E7C-4153-BD32-ECB09C00472A}" destId="{47405D33-651A-43ED-8D8F-D6AEEE2A00D0}" srcOrd="4" destOrd="0" presId="urn:microsoft.com/office/officeart/2005/8/layout/list1"/>
    <dgm:cxn modelId="{18FA0807-BCB4-4CDA-B35A-602E9F6ED036}" type="presParOf" srcId="{47405D33-651A-43ED-8D8F-D6AEEE2A00D0}" destId="{A07E3AD7-71D1-4168-BB74-484671960061}" srcOrd="0" destOrd="0" presId="urn:microsoft.com/office/officeart/2005/8/layout/list1"/>
    <dgm:cxn modelId="{BA7960C4-A9E8-418F-A09B-58E31CF0881C}" type="presParOf" srcId="{47405D33-651A-43ED-8D8F-D6AEEE2A00D0}" destId="{A2979413-BFE9-4C83-B1B5-D1EF3605D094}" srcOrd="1" destOrd="0" presId="urn:microsoft.com/office/officeart/2005/8/layout/list1"/>
    <dgm:cxn modelId="{B3CCE267-3DB4-49E2-A220-4DCC05861BC3}" type="presParOf" srcId="{FF5A2C97-9E7C-4153-BD32-ECB09C00472A}" destId="{FA6DC60B-2590-47D0-947E-1E3365C4E7E2}" srcOrd="5" destOrd="0" presId="urn:microsoft.com/office/officeart/2005/8/layout/list1"/>
    <dgm:cxn modelId="{0A6D24BC-6926-4168-BF0B-2222FFC3B503}" type="presParOf" srcId="{FF5A2C97-9E7C-4153-BD32-ECB09C00472A}" destId="{3C6CAE15-36CF-4B55-B925-A5C428FD869D}" srcOrd="6" destOrd="0" presId="urn:microsoft.com/office/officeart/2005/8/layout/list1"/>
    <dgm:cxn modelId="{0767B975-DD10-4D71-9C6A-D92FB89EAABC}" type="presParOf" srcId="{FF5A2C97-9E7C-4153-BD32-ECB09C00472A}" destId="{63D15BC8-6435-4B49-B409-148468103405}" srcOrd="7" destOrd="0" presId="urn:microsoft.com/office/officeart/2005/8/layout/list1"/>
    <dgm:cxn modelId="{21459636-6D45-46D2-949F-6366AED18BD2}" type="presParOf" srcId="{FF5A2C97-9E7C-4153-BD32-ECB09C00472A}" destId="{A4C96605-2EF4-4D37-8459-CA2F4A8B9C71}" srcOrd="8" destOrd="0" presId="urn:microsoft.com/office/officeart/2005/8/layout/list1"/>
    <dgm:cxn modelId="{B41DC8CD-BD32-451A-B3FE-5C1BE373DE7A}" type="presParOf" srcId="{A4C96605-2EF4-4D37-8459-CA2F4A8B9C71}" destId="{106D6C7C-513A-47F8-A5E8-5145ADD42AD9}" srcOrd="0" destOrd="0" presId="urn:microsoft.com/office/officeart/2005/8/layout/list1"/>
    <dgm:cxn modelId="{BEB10FF2-4451-45B4-823F-760A88AFDC64}" type="presParOf" srcId="{A4C96605-2EF4-4D37-8459-CA2F4A8B9C71}" destId="{0F0F0A40-CB65-4152-8ADC-C21AD87B41B2}" srcOrd="1" destOrd="0" presId="urn:microsoft.com/office/officeart/2005/8/layout/list1"/>
    <dgm:cxn modelId="{F37DFD24-72DA-4CF1-9272-900D07B777A8}" type="presParOf" srcId="{FF5A2C97-9E7C-4153-BD32-ECB09C00472A}" destId="{E856AD04-8405-47DB-9F9E-E382AB5900F6}" srcOrd="9" destOrd="0" presId="urn:microsoft.com/office/officeart/2005/8/layout/list1"/>
    <dgm:cxn modelId="{3696884B-81D0-485B-AA55-A1A86F91C20B}" type="presParOf" srcId="{FF5A2C97-9E7C-4153-BD32-ECB09C00472A}" destId="{3A471D89-993C-4829-A4C8-4C64A2CAE55E}" srcOrd="10" destOrd="0" presId="urn:microsoft.com/office/officeart/2005/8/layout/list1"/>
    <dgm:cxn modelId="{F3A0C151-3AA9-4794-8AE0-31A7BA1525AC}" type="presParOf" srcId="{FF5A2C97-9E7C-4153-BD32-ECB09C00472A}" destId="{2E8C4381-7816-4B4F-AE1F-520AC3CC011B}" srcOrd="11" destOrd="0" presId="urn:microsoft.com/office/officeart/2005/8/layout/list1"/>
    <dgm:cxn modelId="{F7B4D4F1-7E1E-45DC-81D2-465868F81C99}" type="presParOf" srcId="{FF5A2C97-9E7C-4153-BD32-ECB09C00472A}" destId="{A4AA27D7-D18A-48CA-9DF1-0BB7B758B2F1}" srcOrd="12" destOrd="0" presId="urn:microsoft.com/office/officeart/2005/8/layout/list1"/>
    <dgm:cxn modelId="{B8075045-79BB-4052-969B-EFC9E98373A5}" type="presParOf" srcId="{A4AA27D7-D18A-48CA-9DF1-0BB7B758B2F1}" destId="{A642938F-4367-4AD2-9B53-2BA6E6D24C0A}" srcOrd="0" destOrd="0" presId="urn:microsoft.com/office/officeart/2005/8/layout/list1"/>
    <dgm:cxn modelId="{D7BDCBB1-06E0-4E17-A017-22E0EACF5CE2}" type="presParOf" srcId="{A4AA27D7-D18A-48CA-9DF1-0BB7B758B2F1}" destId="{2E6B5123-B0E6-410B-B878-80EC59493D1D}" srcOrd="1" destOrd="0" presId="urn:microsoft.com/office/officeart/2005/8/layout/list1"/>
    <dgm:cxn modelId="{03462392-0460-472D-ADA9-685285D57174}" type="presParOf" srcId="{FF5A2C97-9E7C-4153-BD32-ECB09C00472A}" destId="{D06F3DBE-EBAB-4A39-BD41-4FB15882D97E}" srcOrd="13" destOrd="0" presId="urn:microsoft.com/office/officeart/2005/8/layout/list1"/>
    <dgm:cxn modelId="{4CC0DC7B-1AE7-4D32-BC9D-D84BE29CFEEF}" type="presParOf" srcId="{FF5A2C97-9E7C-4153-BD32-ECB09C00472A}" destId="{93A9ECA0-4FD8-43F1-B407-AF0002AF322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55D2E4-F41C-433B-899C-FF67966B4B86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ADC6D6E-35D3-4E07-86BA-ADB8C8B868F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Domiciliary Care – Critical Evaluation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5786E1-EEB6-4A51-9E08-1F3E5DEFA6B7}" type="parTrans" cxnId="{D951EFFE-6694-46BC-B5D9-57037D6E4A99}">
      <dgm:prSet/>
      <dgm:spPr/>
      <dgm:t>
        <a:bodyPr/>
        <a:lstStyle/>
        <a:p>
          <a:endParaRPr lang="en-US"/>
        </a:p>
      </dgm:t>
    </dgm:pt>
    <dgm:pt modelId="{0D7A4981-3630-4576-97D5-4C82585A0FE4}" type="sibTrans" cxnId="{D951EFFE-6694-46BC-B5D9-57037D6E4A99}">
      <dgm:prSet/>
      <dgm:spPr/>
      <dgm:t>
        <a:bodyPr/>
        <a:lstStyle/>
        <a:p>
          <a:endParaRPr lang="en-US"/>
        </a:p>
      </dgm:t>
    </dgm:pt>
    <dgm:pt modelId="{CA286A41-C797-47FE-854A-7062C2F27E2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dirty="0"/>
        </a:p>
      </dgm:t>
    </dgm:pt>
    <dgm:pt modelId="{09A3193F-640C-47F7-A3E6-4C8B305D4686}" type="parTrans" cxnId="{7674CF82-8D1C-4640-9989-F0878BE6E1C1}">
      <dgm:prSet/>
      <dgm:spPr/>
      <dgm:t>
        <a:bodyPr/>
        <a:lstStyle/>
        <a:p>
          <a:endParaRPr lang="en-US"/>
        </a:p>
      </dgm:t>
    </dgm:pt>
    <dgm:pt modelId="{8371BDD9-BAB8-4376-B2B4-BD8236F910EE}" type="sibTrans" cxnId="{7674CF82-8D1C-4640-9989-F0878BE6E1C1}">
      <dgm:prSet/>
      <dgm:spPr/>
      <dgm:t>
        <a:bodyPr/>
        <a:lstStyle/>
        <a:p>
          <a:endParaRPr lang="en-US"/>
        </a:p>
      </dgm:t>
    </dgm:pt>
    <dgm:pt modelId="{E45AB66C-3B54-442C-AF56-1112C52D82A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Supports ageing in place(SCIE,2023).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5153E3-A35A-44D5-B2F0-E65294059430}" type="parTrans" cxnId="{70158466-6774-4BCB-B3CC-1AC6CD2DCD91}">
      <dgm:prSet/>
      <dgm:spPr/>
      <dgm:t>
        <a:bodyPr/>
        <a:lstStyle/>
        <a:p>
          <a:endParaRPr lang="en-US"/>
        </a:p>
      </dgm:t>
    </dgm:pt>
    <dgm:pt modelId="{36ECE915-ABB1-49B3-A7E6-B8D2DBDFE6E4}" type="sibTrans" cxnId="{70158466-6774-4BCB-B3CC-1AC6CD2DCD91}">
      <dgm:prSet/>
      <dgm:spPr/>
      <dgm:t>
        <a:bodyPr/>
        <a:lstStyle/>
        <a:p>
          <a:endParaRPr lang="en-US"/>
        </a:p>
      </dgm:t>
    </dgm:pt>
    <dgm:pt modelId="{A218BC8C-2320-4C9F-8EC7-1BD56DDFC0F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Maintains independence and autonomy(WHO,2025).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7FA462-E84E-4D7D-80C4-FB870D7F2078}" type="parTrans" cxnId="{605725A3-6D6A-42DB-B0A2-65A6379B6809}">
      <dgm:prSet/>
      <dgm:spPr/>
      <dgm:t>
        <a:bodyPr/>
        <a:lstStyle/>
        <a:p>
          <a:endParaRPr lang="en-US"/>
        </a:p>
      </dgm:t>
    </dgm:pt>
    <dgm:pt modelId="{E56C0663-DDE5-403B-8ECC-35E72D5533EA}" type="sibTrans" cxnId="{605725A3-6D6A-42DB-B0A2-65A6379B6809}">
      <dgm:prSet/>
      <dgm:spPr/>
      <dgm:t>
        <a:bodyPr/>
        <a:lstStyle/>
        <a:p>
          <a:endParaRPr lang="en-US"/>
        </a:p>
      </dgm:t>
    </dgm:pt>
    <dgm:pt modelId="{06B5E2E3-020A-4671-B244-B55F91882CA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Familiar home environment promotes emotional wellbeing(Hooyman and Kiyak, 2018).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EC4C2A-C3E1-4F9C-9A46-CBDBAA6BD9F8}" type="parTrans" cxnId="{72A7BD57-A0B8-401D-875E-1F8575236820}">
      <dgm:prSet/>
      <dgm:spPr/>
      <dgm:t>
        <a:bodyPr/>
        <a:lstStyle/>
        <a:p>
          <a:endParaRPr lang="en-US"/>
        </a:p>
      </dgm:t>
    </dgm:pt>
    <dgm:pt modelId="{CC6F0B47-446E-4E84-BBB8-6CC838019475}" type="sibTrans" cxnId="{72A7BD57-A0B8-401D-875E-1F8575236820}">
      <dgm:prSet/>
      <dgm:spPr/>
      <dgm:t>
        <a:bodyPr/>
        <a:lstStyle/>
        <a:p>
          <a:endParaRPr lang="en-US"/>
        </a:p>
      </dgm:t>
    </dgm:pt>
    <dgm:pt modelId="{972C5AF0-4968-4B4B-BC3D-B4FDCD0339B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Can delay admission to residential care(NICE,2015).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61D15A-337C-4450-A254-8537AFAA3BE1}" type="parTrans" cxnId="{574681C5-56DC-4385-89DD-9FA71646C9AE}">
      <dgm:prSet/>
      <dgm:spPr/>
      <dgm:t>
        <a:bodyPr/>
        <a:lstStyle/>
        <a:p>
          <a:endParaRPr lang="en-US"/>
        </a:p>
      </dgm:t>
    </dgm:pt>
    <dgm:pt modelId="{2C98A9FE-32F6-4D9E-9985-4C2B666C4873}" type="sibTrans" cxnId="{574681C5-56DC-4385-89DD-9FA71646C9AE}">
      <dgm:prSet/>
      <dgm:spPr/>
      <dgm:t>
        <a:bodyPr/>
        <a:lstStyle/>
        <a:p>
          <a:endParaRPr lang="en-US"/>
        </a:p>
      </dgm:t>
    </dgm:pt>
    <dgm:pt modelId="{60C318BD-8265-4DE1-9C63-840818F5B6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dirty="0"/>
        </a:p>
      </dgm:t>
    </dgm:pt>
    <dgm:pt modelId="{0521D93A-C8FE-4781-BF14-BCFFACE2BF6F}" type="parTrans" cxnId="{23508DA0-3D9D-472B-B7B6-21DF0455DB52}">
      <dgm:prSet/>
      <dgm:spPr/>
      <dgm:t>
        <a:bodyPr/>
        <a:lstStyle/>
        <a:p>
          <a:endParaRPr lang="en-US"/>
        </a:p>
      </dgm:t>
    </dgm:pt>
    <dgm:pt modelId="{CE36FF6D-FA22-47FA-ABB5-E01285C6C54E}" type="sibTrans" cxnId="{23508DA0-3D9D-472B-B7B6-21DF0455DB52}">
      <dgm:prSet/>
      <dgm:spPr/>
      <dgm:t>
        <a:bodyPr/>
        <a:lstStyle/>
        <a:p>
          <a:endParaRPr lang="en-US"/>
        </a:p>
      </dgm:t>
    </dgm:pt>
    <dgm:pt modelId="{D299698D-4C1C-449F-8401-5ECDD7116CC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Workforce Shortages impact continuity of care(The King’s Fund,2022).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5589BE-964F-432E-A85D-BCF66463CA8A}" type="parTrans" cxnId="{2031FBB5-9E27-4DF7-BDBD-9EE14F94848E}">
      <dgm:prSet/>
      <dgm:spPr/>
      <dgm:t>
        <a:bodyPr/>
        <a:lstStyle/>
        <a:p>
          <a:endParaRPr lang="en-US"/>
        </a:p>
      </dgm:t>
    </dgm:pt>
    <dgm:pt modelId="{8A2ECE4F-55D0-4EAF-BDB0-D1C15789373F}" type="sibTrans" cxnId="{2031FBB5-9E27-4DF7-BDBD-9EE14F94848E}">
      <dgm:prSet/>
      <dgm:spPr/>
      <dgm:t>
        <a:bodyPr/>
        <a:lstStyle/>
        <a:p>
          <a:endParaRPr lang="en-US"/>
        </a:p>
      </dgm:t>
    </dgm:pt>
    <dgm:pt modelId="{B3545DC2-D0C1-442E-8179-0EBE7ED33CF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Inconsistent quality of care between providers(SCIE,2023).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B45A77-46AF-49CE-A8A6-E443445F081B}" type="parTrans" cxnId="{A8F4F176-28C6-4300-89CB-37E55F3F7800}">
      <dgm:prSet/>
      <dgm:spPr/>
      <dgm:t>
        <a:bodyPr/>
        <a:lstStyle/>
        <a:p>
          <a:endParaRPr lang="en-US"/>
        </a:p>
      </dgm:t>
    </dgm:pt>
    <dgm:pt modelId="{BB154F47-F181-4607-BE4A-FEF236FF1C48}" type="sibTrans" cxnId="{A8F4F176-28C6-4300-89CB-37E55F3F7800}">
      <dgm:prSet/>
      <dgm:spPr/>
      <dgm:t>
        <a:bodyPr/>
        <a:lstStyle/>
        <a:p>
          <a:endParaRPr lang="en-US"/>
        </a:p>
      </dgm:t>
    </dgm:pt>
    <dgm:pt modelId="{9F87336F-DF62-47E5-A2FC-42DE1738BC3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Time restricted visits may not meet the needs of an individual who has more complex needs.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D1AB4D-9744-4C0A-9CDC-623B9CC61CAD}" type="parTrans" cxnId="{4035061E-1C89-4BEA-A3CA-57752C830D10}">
      <dgm:prSet/>
      <dgm:spPr/>
      <dgm:t>
        <a:bodyPr/>
        <a:lstStyle/>
        <a:p>
          <a:endParaRPr lang="en-US"/>
        </a:p>
      </dgm:t>
    </dgm:pt>
    <dgm:pt modelId="{BF4B5296-967B-41A2-9087-1F6B064474B2}" type="sibTrans" cxnId="{4035061E-1C89-4BEA-A3CA-57752C830D10}">
      <dgm:prSet/>
      <dgm:spPr/>
      <dgm:t>
        <a:bodyPr/>
        <a:lstStyle/>
        <a:p>
          <a:endParaRPr lang="en-US"/>
        </a:p>
      </dgm:t>
    </dgm:pt>
    <dgm:pt modelId="{45D1F32D-72FE-4A41-ADAC-5A5082F0349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Growing demand places pressure on service capacity(NHS England,2019).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4E4040-B388-4A81-8DF7-F10736A397E3}" type="parTrans" cxnId="{197992E3-8C3A-4299-99F2-4FD93DA26BF6}">
      <dgm:prSet/>
      <dgm:spPr/>
      <dgm:t>
        <a:bodyPr/>
        <a:lstStyle/>
        <a:p>
          <a:endParaRPr lang="en-US"/>
        </a:p>
      </dgm:t>
    </dgm:pt>
    <dgm:pt modelId="{BC2C557B-933C-4A98-82FA-53F9A38C01E9}" type="sibTrans" cxnId="{197992E3-8C3A-4299-99F2-4FD93DA26BF6}">
      <dgm:prSet/>
      <dgm:spPr/>
      <dgm:t>
        <a:bodyPr/>
        <a:lstStyle/>
        <a:p>
          <a:endParaRPr lang="en-US"/>
        </a:p>
      </dgm:t>
    </dgm:pt>
    <dgm:pt modelId="{A6228336-493E-48D5-B06F-0186B62D8BDD}" type="pres">
      <dgm:prSet presAssocID="{3255D2E4-F41C-433B-899C-FF67966B4B86}" presName="linear" presStyleCnt="0">
        <dgm:presLayoutVars>
          <dgm:animLvl val="lvl"/>
          <dgm:resizeHandles val="exact"/>
        </dgm:presLayoutVars>
      </dgm:prSet>
      <dgm:spPr/>
    </dgm:pt>
    <dgm:pt modelId="{1ED63562-B012-4E92-8859-9C063103F569}" type="pres">
      <dgm:prSet presAssocID="{BADC6D6E-35D3-4E07-86BA-ADB8C8B868F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D835C19-5C88-4D6F-B6CA-DF1C56BB2E1D}" type="pres">
      <dgm:prSet presAssocID="{0D7A4981-3630-4576-97D5-4C82585A0FE4}" presName="spacer" presStyleCnt="0"/>
      <dgm:spPr/>
    </dgm:pt>
    <dgm:pt modelId="{A564CA7C-D24B-4F24-BBFB-1A22295535EC}" type="pres">
      <dgm:prSet presAssocID="{CA286A41-C797-47FE-854A-7062C2F27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AA41199-9F13-4E16-82BD-A444B36207AF}" type="pres">
      <dgm:prSet presAssocID="{CA286A41-C797-47FE-854A-7062C2F27E2E}" presName="childText" presStyleLbl="revTx" presStyleIdx="0" presStyleCnt="2">
        <dgm:presLayoutVars>
          <dgm:bulletEnabled val="1"/>
        </dgm:presLayoutVars>
      </dgm:prSet>
      <dgm:spPr/>
    </dgm:pt>
    <dgm:pt modelId="{9185EF09-16DC-4709-A77C-62E650A28140}" type="pres">
      <dgm:prSet presAssocID="{60C318BD-8265-4DE1-9C63-840818F5B6A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E151B0C-9F96-41E3-9396-D026897760D2}" type="pres">
      <dgm:prSet presAssocID="{60C318BD-8265-4DE1-9C63-840818F5B6A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035061E-1C89-4BEA-A3CA-57752C830D10}" srcId="{60C318BD-8265-4DE1-9C63-840818F5B6A8}" destId="{9F87336F-DF62-47E5-A2FC-42DE1738BC31}" srcOrd="2" destOrd="0" parTransId="{F0D1AB4D-9744-4C0A-9CDC-623B9CC61CAD}" sibTransId="{BF4B5296-967B-41A2-9087-1F6B064474B2}"/>
    <dgm:cxn modelId="{575C5527-1258-4E0A-A350-174F1D3BC065}" type="presOf" srcId="{60C318BD-8265-4DE1-9C63-840818F5B6A8}" destId="{9185EF09-16DC-4709-A77C-62E650A28140}" srcOrd="0" destOrd="0" presId="urn:microsoft.com/office/officeart/2005/8/layout/vList2"/>
    <dgm:cxn modelId="{33D95828-07D5-4FD4-AE09-DEAA4F6778BB}" type="presOf" srcId="{45D1F32D-72FE-4A41-ADAC-5A5082F0349A}" destId="{FE151B0C-9F96-41E3-9396-D026897760D2}" srcOrd="0" destOrd="3" presId="urn:microsoft.com/office/officeart/2005/8/layout/vList2"/>
    <dgm:cxn modelId="{CE11A535-7F48-420F-90EC-CA9E366B7BCB}" type="presOf" srcId="{CA286A41-C797-47FE-854A-7062C2F27E2E}" destId="{A564CA7C-D24B-4F24-BBFB-1A22295535EC}" srcOrd="0" destOrd="0" presId="urn:microsoft.com/office/officeart/2005/8/layout/vList2"/>
    <dgm:cxn modelId="{03514864-1702-4417-A0D2-A0204A03ED34}" type="presOf" srcId="{E45AB66C-3B54-442C-AF56-1112C52D82AC}" destId="{0AA41199-9F13-4E16-82BD-A444B36207AF}" srcOrd="0" destOrd="0" presId="urn:microsoft.com/office/officeart/2005/8/layout/vList2"/>
    <dgm:cxn modelId="{70158466-6774-4BCB-B3CC-1AC6CD2DCD91}" srcId="{CA286A41-C797-47FE-854A-7062C2F27E2E}" destId="{E45AB66C-3B54-442C-AF56-1112C52D82AC}" srcOrd="0" destOrd="0" parTransId="{D05153E3-A35A-44D5-B2F0-E65294059430}" sibTransId="{36ECE915-ABB1-49B3-A7E6-B8D2DBDFE6E4}"/>
    <dgm:cxn modelId="{E78BF674-B15A-4676-9DC3-D7EF9651626E}" type="presOf" srcId="{BADC6D6E-35D3-4E07-86BA-ADB8C8B868F7}" destId="{1ED63562-B012-4E92-8859-9C063103F569}" srcOrd="0" destOrd="0" presId="urn:microsoft.com/office/officeart/2005/8/layout/vList2"/>
    <dgm:cxn modelId="{A8F4F176-28C6-4300-89CB-37E55F3F7800}" srcId="{60C318BD-8265-4DE1-9C63-840818F5B6A8}" destId="{B3545DC2-D0C1-442E-8179-0EBE7ED33CF4}" srcOrd="1" destOrd="0" parTransId="{ABB45A77-46AF-49CE-A8A6-E443445F081B}" sibTransId="{BB154F47-F181-4607-BE4A-FEF236FF1C48}"/>
    <dgm:cxn modelId="{72A7BD57-A0B8-401D-875E-1F8575236820}" srcId="{CA286A41-C797-47FE-854A-7062C2F27E2E}" destId="{06B5E2E3-020A-4671-B244-B55F91882CA1}" srcOrd="2" destOrd="0" parTransId="{07EC4C2A-C3E1-4F9C-9A46-CBDBAA6BD9F8}" sibTransId="{CC6F0B47-446E-4E84-BBB8-6CC838019475}"/>
    <dgm:cxn modelId="{CE408759-D9C1-4291-B406-3393E312A813}" type="presOf" srcId="{06B5E2E3-020A-4671-B244-B55F91882CA1}" destId="{0AA41199-9F13-4E16-82BD-A444B36207AF}" srcOrd="0" destOrd="2" presId="urn:microsoft.com/office/officeart/2005/8/layout/vList2"/>
    <dgm:cxn modelId="{7674CF82-8D1C-4640-9989-F0878BE6E1C1}" srcId="{3255D2E4-F41C-433B-899C-FF67966B4B86}" destId="{CA286A41-C797-47FE-854A-7062C2F27E2E}" srcOrd="1" destOrd="0" parTransId="{09A3193F-640C-47F7-A3E6-4C8B305D4686}" sibTransId="{8371BDD9-BAB8-4376-B2B4-BD8236F910EE}"/>
    <dgm:cxn modelId="{23508DA0-3D9D-472B-B7B6-21DF0455DB52}" srcId="{3255D2E4-F41C-433B-899C-FF67966B4B86}" destId="{60C318BD-8265-4DE1-9C63-840818F5B6A8}" srcOrd="2" destOrd="0" parTransId="{0521D93A-C8FE-4781-BF14-BCFFACE2BF6F}" sibTransId="{CE36FF6D-FA22-47FA-ABB5-E01285C6C54E}"/>
    <dgm:cxn modelId="{E151F6A1-053B-4AB7-BCAE-86F9065BC774}" type="presOf" srcId="{972C5AF0-4968-4B4B-BC3D-B4FDCD0339BD}" destId="{0AA41199-9F13-4E16-82BD-A444B36207AF}" srcOrd="0" destOrd="3" presId="urn:microsoft.com/office/officeart/2005/8/layout/vList2"/>
    <dgm:cxn modelId="{605725A3-6D6A-42DB-B0A2-65A6379B6809}" srcId="{CA286A41-C797-47FE-854A-7062C2F27E2E}" destId="{A218BC8C-2320-4C9F-8EC7-1BD56DDFC0F2}" srcOrd="1" destOrd="0" parTransId="{D57FA462-E84E-4D7D-80C4-FB870D7F2078}" sibTransId="{E56C0663-DDE5-403B-8ECC-35E72D5533EA}"/>
    <dgm:cxn modelId="{E10A40AB-35AF-4E44-8957-CDF7DBE38776}" type="presOf" srcId="{D299698D-4C1C-449F-8401-5ECDD7116CCC}" destId="{FE151B0C-9F96-41E3-9396-D026897760D2}" srcOrd="0" destOrd="0" presId="urn:microsoft.com/office/officeart/2005/8/layout/vList2"/>
    <dgm:cxn modelId="{2031FBB5-9E27-4DF7-BDBD-9EE14F94848E}" srcId="{60C318BD-8265-4DE1-9C63-840818F5B6A8}" destId="{D299698D-4C1C-449F-8401-5ECDD7116CCC}" srcOrd="0" destOrd="0" parTransId="{A05589BE-964F-432E-A85D-BCF66463CA8A}" sibTransId="{8A2ECE4F-55D0-4EAF-BDB0-D1C15789373F}"/>
    <dgm:cxn modelId="{574681C5-56DC-4385-89DD-9FA71646C9AE}" srcId="{CA286A41-C797-47FE-854A-7062C2F27E2E}" destId="{972C5AF0-4968-4B4B-BC3D-B4FDCD0339BD}" srcOrd="3" destOrd="0" parTransId="{5A61D15A-337C-4450-A254-8537AFAA3BE1}" sibTransId="{2C98A9FE-32F6-4D9E-9985-4C2B666C4873}"/>
    <dgm:cxn modelId="{A33290CA-1067-44B8-B6EC-4AE865E3E5F9}" type="presOf" srcId="{B3545DC2-D0C1-442E-8179-0EBE7ED33CF4}" destId="{FE151B0C-9F96-41E3-9396-D026897760D2}" srcOrd="0" destOrd="1" presId="urn:microsoft.com/office/officeart/2005/8/layout/vList2"/>
    <dgm:cxn modelId="{E6D1E2D4-5707-4F12-90D0-3AFCFA5B6284}" type="presOf" srcId="{9F87336F-DF62-47E5-A2FC-42DE1738BC31}" destId="{FE151B0C-9F96-41E3-9396-D026897760D2}" srcOrd="0" destOrd="2" presId="urn:microsoft.com/office/officeart/2005/8/layout/vList2"/>
    <dgm:cxn modelId="{8443BCDF-F1B2-43D3-8621-9C4FF6AC934C}" type="presOf" srcId="{A218BC8C-2320-4C9F-8EC7-1BD56DDFC0F2}" destId="{0AA41199-9F13-4E16-82BD-A444B36207AF}" srcOrd="0" destOrd="1" presId="urn:microsoft.com/office/officeart/2005/8/layout/vList2"/>
    <dgm:cxn modelId="{197992E3-8C3A-4299-99F2-4FD93DA26BF6}" srcId="{60C318BD-8265-4DE1-9C63-840818F5B6A8}" destId="{45D1F32D-72FE-4A41-ADAC-5A5082F0349A}" srcOrd="3" destOrd="0" parTransId="{194E4040-B388-4A81-8DF7-F10736A397E3}" sibTransId="{BC2C557B-933C-4A98-82FA-53F9A38C01E9}"/>
    <dgm:cxn modelId="{876D88E4-7FD2-4E2E-8C61-3FD8FC6ADF09}" type="presOf" srcId="{3255D2E4-F41C-433B-899C-FF67966B4B86}" destId="{A6228336-493E-48D5-B06F-0186B62D8BDD}" srcOrd="0" destOrd="0" presId="urn:microsoft.com/office/officeart/2005/8/layout/vList2"/>
    <dgm:cxn modelId="{D951EFFE-6694-46BC-B5D9-57037D6E4A99}" srcId="{3255D2E4-F41C-433B-899C-FF67966B4B86}" destId="{BADC6D6E-35D3-4E07-86BA-ADB8C8B868F7}" srcOrd="0" destOrd="0" parTransId="{E05786E1-EEB6-4A51-9E08-1F3E5DEFA6B7}" sibTransId="{0D7A4981-3630-4576-97D5-4C82585A0FE4}"/>
    <dgm:cxn modelId="{8AB5D1DD-51FE-4A18-B0B4-759B16091CAA}" type="presParOf" srcId="{A6228336-493E-48D5-B06F-0186B62D8BDD}" destId="{1ED63562-B012-4E92-8859-9C063103F569}" srcOrd="0" destOrd="0" presId="urn:microsoft.com/office/officeart/2005/8/layout/vList2"/>
    <dgm:cxn modelId="{9ADCEA97-7ABF-45A9-B9B3-8264C04E9EAC}" type="presParOf" srcId="{A6228336-493E-48D5-B06F-0186B62D8BDD}" destId="{DD835C19-5C88-4D6F-B6CA-DF1C56BB2E1D}" srcOrd="1" destOrd="0" presId="urn:microsoft.com/office/officeart/2005/8/layout/vList2"/>
    <dgm:cxn modelId="{77918873-5458-466F-BE84-1F3BAD219BB3}" type="presParOf" srcId="{A6228336-493E-48D5-B06F-0186B62D8BDD}" destId="{A564CA7C-D24B-4F24-BBFB-1A22295535EC}" srcOrd="2" destOrd="0" presId="urn:microsoft.com/office/officeart/2005/8/layout/vList2"/>
    <dgm:cxn modelId="{DA022C23-4B2C-4A0E-8E9F-FBCE9B47F5BD}" type="presParOf" srcId="{A6228336-493E-48D5-B06F-0186B62D8BDD}" destId="{0AA41199-9F13-4E16-82BD-A444B36207AF}" srcOrd="3" destOrd="0" presId="urn:microsoft.com/office/officeart/2005/8/layout/vList2"/>
    <dgm:cxn modelId="{C653D243-F9D4-4599-B1D8-BF212DE3CF53}" type="presParOf" srcId="{A6228336-493E-48D5-B06F-0186B62D8BDD}" destId="{9185EF09-16DC-4709-A77C-62E650A28140}" srcOrd="4" destOrd="0" presId="urn:microsoft.com/office/officeart/2005/8/layout/vList2"/>
    <dgm:cxn modelId="{BF58B0CB-51E1-4416-8044-B2555B7B943F}" type="presParOf" srcId="{A6228336-493E-48D5-B06F-0186B62D8BDD}" destId="{FE151B0C-9F96-41E3-9396-D026897760D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55E037-1444-4300-9EE9-CBC4263702F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271105-999C-49DA-904E-D606CC80FAA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Recommendations For Improvement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63BA27-696D-4E8F-985A-60399256632E}" type="parTrans" cxnId="{F8220148-A953-46C8-939B-FD78A17542CC}">
      <dgm:prSet/>
      <dgm:spPr/>
      <dgm:t>
        <a:bodyPr/>
        <a:lstStyle/>
        <a:p>
          <a:endParaRPr lang="en-US"/>
        </a:p>
      </dgm:t>
    </dgm:pt>
    <dgm:pt modelId="{D08C8B25-3785-4747-8844-881C1D88DA1A}" type="sibTrans" cxnId="{F8220148-A953-46C8-939B-FD78A17542CC}">
      <dgm:prSet/>
      <dgm:spPr/>
      <dgm:t>
        <a:bodyPr/>
        <a:lstStyle/>
        <a:p>
          <a:endParaRPr lang="en-US"/>
        </a:p>
      </dgm:t>
    </dgm:pt>
    <dgm:pt modelId="{62F47A4E-B315-4CDF-BCC3-9C09DAA344CD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Increase funding for domiciliary care services (The King’s Fund, 2022).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FE2EA1-A734-44DA-B713-0F09E715989A}" type="parTrans" cxnId="{AE625B22-CD1D-4012-B9FD-4F8778F3C37A}">
      <dgm:prSet/>
      <dgm:spPr/>
      <dgm:t>
        <a:bodyPr/>
        <a:lstStyle/>
        <a:p>
          <a:endParaRPr lang="en-US"/>
        </a:p>
      </dgm:t>
    </dgm:pt>
    <dgm:pt modelId="{7B27445B-F1F3-412C-B1DF-8153FCFD0FF0}" type="sibTrans" cxnId="{AE625B22-CD1D-4012-B9FD-4F8778F3C37A}">
      <dgm:prSet/>
      <dgm:spPr/>
      <dgm:t>
        <a:bodyPr/>
        <a:lstStyle/>
        <a:p>
          <a:endParaRPr lang="en-US"/>
        </a:p>
      </dgm:t>
    </dgm:pt>
    <dgm:pt modelId="{E0FA41F4-82E9-4E66-9759-227E422634C4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The recruitment, training and retention of key workers needs to be improved.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F53186-03E5-4E3E-A01D-C603B132F256}" type="parTrans" cxnId="{2EBAB386-A8EF-423B-B740-6B8F1EF4AF6A}">
      <dgm:prSet/>
      <dgm:spPr/>
      <dgm:t>
        <a:bodyPr/>
        <a:lstStyle/>
        <a:p>
          <a:endParaRPr lang="en-US"/>
        </a:p>
      </dgm:t>
    </dgm:pt>
    <dgm:pt modelId="{97B37680-9619-4C75-B7D1-FDE54B1B5777}" type="sibTrans" cxnId="{2EBAB386-A8EF-423B-B740-6B8F1EF4AF6A}">
      <dgm:prSet/>
      <dgm:spPr/>
      <dgm:t>
        <a:bodyPr/>
        <a:lstStyle/>
        <a:p>
          <a:endParaRPr lang="en-US"/>
        </a:p>
      </dgm:t>
    </dgm:pt>
    <dgm:pt modelId="{4E0B1577-FEE3-40C6-8A3D-54EF3B698AF8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Build on expansion of digital inclusion programmes for older adults (Age UK, 2024).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77A378-BD68-4FDD-8C90-619BA36190F8}" type="parTrans" cxnId="{4346339B-52A1-4549-AFD3-920921BE7A52}">
      <dgm:prSet/>
      <dgm:spPr/>
      <dgm:t>
        <a:bodyPr/>
        <a:lstStyle/>
        <a:p>
          <a:endParaRPr lang="en-US"/>
        </a:p>
      </dgm:t>
    </dgm:pt>
    <dgm:pt modelId="{41E47357-5191-4FD7-B02A-384B3CBD8846}" type="sibTrans" cxnId="{4346339B-52A1-4549-AFD3-920921BE7A52}">
      <dgm:prSet/>
      <dgm:spPr/>
      <dgm:t>
        <a:bodyPr/>
        <a:lstStyle/>
        <a:p>
          <a:endParaRPr lang="en-US"/>
        </a:p>
      </dgm:t>
    </dgm:pt>
    <dgm:pt modelId="{3693A6A7-E3CC-41A1-82A4-3171489EB8BA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Improve on strengthening integration between health and social care services (DHSC,2021).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BC88FE-6700-40EE-AD21-672C15237075}" type="parTrans" cxnId="{DC19EC4C-DB6F-4D30-BE51-98BA137A5597}">
      <dgm:prSet/>
      <dgm:spPr/>
      <dgm:t>
        <a:bodyPr/>
        <a:lstStyle/>
        <a:p>
          <a:endParaRPr lang="en-US"/>
        </a:p>
      </dgm:t>
    </dgm:pt>
    <dgm:pt modelId="{0AD96810-F071-4D3D-A6A6-01FFD766ABAD}" type="sibTrans" cxnId="{DC19EC4C-DB6F-4D30-BE51-98BA137A5597}">
      <dgm:prSet/>
      <dgm:spPr/>
      <dgm:t>
        <a:bodyPr/>
        <a:lstStyle/>
        <a:p>
          <a:endParaRPr lang="en-US"/>
        </a:p>
      </dgm:t>
    </dgm:pt>
    <dgm:pt modelId="{988F2A13-0091-47C1-BF30-C10F01513C55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Invest in preventative and community-based services (WHO,2025.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1A7558-DD91-466C-A718-0009CEF2EE2B}" type="parTrans" cxnId="{5B94760F-E4D9-404F-A288-0C1EB1BBEC77}">
      <dgm:prSet/>
      <dgm:spPr/>
      <dgm:t>
        <a:bodyPr/>
        <a:lstStyle/>
        <a:p>
          <a:endParaRPr lang="en-US"/>
        </a:p>
      </dgm:t>
    </dgm:pt>
    <dgm:pt modelId="{94EAF5B5-4BFA-4F35-B462-AA70D993902F}" type="sibTrans" cxnId="{5B94760F-E4D9-404F-A288-0C1EB1BBEC77}">
      <dgm:prSet/>
      <dgm:spPr/>
      <dgm:t>
        <a:bodyPr/>
        <a:lstStyle/>
        <a:p>
          <a:endParaRPr lang="en-US"/>
        </a:p>
      </dgm:t>
    </dgm:pt>
    <dgm:pt modelId="{F1A72DB4-CD3E-44BB-AC42-BDB571F9BF5B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Offer more support for informal carers.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3E76E7-1E6A-45DA-8E61-D07212857B48}" type="parTrans" cxnId="{370E32B3-63E9-4A25-BCC8-522337FEE421}">
      <dgm:prSet/>
      <dgm:spPr/>
      <dgm:t>
        <a:bodyPr/>
        <a:lstStyle/>
        <a:p>
          <a:endParaRPr lang="en-US"/>
        </a:p>
      </dgm:t>
    </dgm:pt>
    <dgm:pt modelId="{CE2BB9F2-32FA-4115-AB58-3C13EE442F3D}" type="sibTrans" cxnId="{370E32B3-63E9-4A25-BCC8-522337FEE421}">
      <dgm:prSet/>
      <dgm:spPr/>
      <dgm:t>
        <a:bodyPr/>
        <a:lstStyle/>
        <a:p>
          <a:endParaRPr lang="en-US"/>
        </a:p>
      </dgm:t>
    </dgm:pt>
    <dgm:pt modelId="{AD729817-D6F6-45C2-981E-DD372DB6BDFD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Focus on promoting age friendly communities and housing adaptions.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3F4FDF-4F28-450B-ACA6-C514A9D8AE68}" type="parTrans" cxnId="{F3556DD3-1A56-44C7-895A-27BCBCFF8653}">
      <dgm:prSet/>
      <dgm:spPr/>
      <dgm:t>
        <a:bodyPr/>
        <a:lstStyle/>
        <a:p>
          <a:endParaRPr lang="en-US"/>
        </a:p>
      </dgm:t>
    </dgm:pt>
    <dgm:pt modelId="{D16DDF57-038F-426F-9FC8-9DDC6148D647}" type="sibTrans" cxnId="{F3556DD3-1A56-44C7-895A-27BCBCFF8653}">
      <dgm:prSet/>
      <dgm:spPr/>
      <dgm:t>
        <a:bodyPr/>
        <a:lstStyle/>
        <a:p>
          <a:endParaRPr lang="en-US"/>
        </a:p>
      </dgm:t>
    </dgm:pt>
    <dgm:pt modelId="{16B8ECFB-D61D-4C5E-AA82-6E2FC0089AC2}">
      <dgm:prSet/>
      <dgm:spPr/>
      <dgm:t>
        <a:bodyPr/>
        <a:lstStyle/>
        <a:p>
          <a:r>
            <a:rPr lang="en-GB"/>
            <a:t>Critical Evaluation Of Recommendations</a:t>
          </a:r>
          <a:endParaRPr lang="en-US"/>
        </a:p>
      </dgm:t>
    </dgm:pt>
    <dgm:pt modelId="{9C7E4326-B4CD-482A-B315-28DA244FF73F}" type="parTrans" cxnId="{8A7A6CD3-4B54-4019-975E-C79238C419F2}">
      <dgm:prSet/>
      <dgm:spPr/>
      <dgm:t>
        <a:bodyPr/>
        <a:lstStyle/>
        <a:p>
          <a:endParaRPr lang="en-US"/>
        </a:p>
      </dgm:t>
    </dgm:pt>
    <dgm:pt modelId="{CFD9DC6E-AF0C-4F19-9194-9F46E1B39C11}" type="sibTrans" cxnId="{8A7A6CD3-4B54-4019-975E-C79238C419F2}">
      <dgm:prSet/>
      <dgm:spPr/>
      <dgm:t>
        <a:bodyPr/>
        <a:lstStyle/>
        <a:p>
          <a:endParaRPr lang="en-US"/>
        </a:p>
      </dgm:t>
    </dgm:pt>
    <dgm:pt modelId="{F2430083-2607-4EC1-9AC6-0CF686E7D45B}">
      <dgm:prSet/>
      <dgm:spPr/>
      <dgm:t>
        <a:bodyPr/>
        <a:lstStyle/>
        <a:p>
          <a:r>
            <a:rPr lang="en-GB"/>
            <a:t>Barriers</a:t>
          </a:r>
          <a:endParaRPr lang="en-US"/>
        </a:p>
      </dgm:t>
    </dgm:pt>
    <dgm:pt modelId="{5758F9FF-17AB-492B-8FE5-EC4E2729D188}" type="parTrans" cxnId="{2BAF49A2-6D21-4E84-A781-CA84754634C0}">
      <dgm:prSet/>
      <dgm:spPr/>
      <dgm:t>
        <a:bodyPr/>
        <a:lstStyle/>
        <a:p>
          <a:endParaRPr lang="en-US"/>
        </a:p>
      </dgm:t>
    </dgm:pt>
    <dgm:pt modelId="{293E3B84-ADC8-4131-B18E-02D646E18D5E}" type="sibTrans" cxnId="{2BAF49A2-6D21-4E84-A781-CA84754634C0}">
      <dgm:prSet/>
      <dgm:spPr/>
      <dgm:t>
        <a:bodyPr/>
        <a:lstStyle/>
        <a:p>
          <a:endParaRPr lang="en-US"/>
        </a:p>
      </dgm:t>
    </dgm:pt>
    <dgm:pt modelId="{1EDC5849-F5E6-4518-AAC9-52158A0CC30D}">
      <dgm:prSet/>
      <dgm:spPr/>
      <dgm:t>
        <a:bodyPr/>
        <a:lstStyle/>
        <a:p>
          <a:r>
            <a:rPr lang="en-GB"/>
            <a:t>Limited public funding</a:t>
          </a:r>
          <a:endParaRPr lang="en-US"/>
        </a:p>
      </dgm:t>
    </dgm:pt>
    <dgm:pt modelId="{EB632D5D-DDF2-4F63-BF0B-ACA2D166495A}" type="parTrans" cxnId="{0DB67801-4CF4-41E3-ACC1-2285BA2D51A9}">
      <dgm:prSet/>
      <dgm:spPr/>
      <dgm:t>
        <a:bodyPr/>
        <a:lstStyle/>
        <a:p>
          <a:endParaRPr lang="en-US"/>
        </a:p>
      </dgm:t>
    </dgm:pt>
    <dgm:pt modelId="{71244EB2-93B1-4EDB-A752-E82104A4C861}" type="sibTrans" cxnId="{0DB67801-4CF4-41E3-ACC1-2285BA2D51A9}">
      <dgm:prSet/>
      <dgm:spPr/>
      <dgm:t>
        <a:bodyPr/>
        <a:lstStyle/>
        <a:p>
          <a:endParaRPr lang="en-US"/>
        </a:p>
      </dgm:t>
    </dgm:pt>
    <dgm:pt modelId="{2A5D48DF-BBCD-4F81-91FE-97DE99F45DC8}">
      <dgm:prSet/>
      <dgm:spPr/>
      <dgm:t>
        <a:bodyPr/>
        <a:lstStyle/>
        <a:p>
          <a:r>
            <a:rPr lang="en-GB"/>
            <a:t>Workforce shortages remain an issue across Health and Social Care.</a:t>
          </a:r>
          <a:endParaRPr lang="en-US"/>
        </a:p>
      </dgm:t>
    </dgm:pt>
    <dgm:pt modelId="{9C03F540-EA7A-4869-807F-3730025D23ED}" type="parTrans" cxnId="{12793DFD-27A1-4D7F-9114-96B8E8C4BB00}">
      <dgm:prSet/>
      <dgm:spPr/>
      <dgm:t>
        <a:bodyPr/>
        <a:lstStyle/>
        <a:p>
          <a:endParaRPr lang="en-US"/>
        </a:p>
      </dgm:t>
    </dgm:pt>
    <dgm:pt modelId="{0874E4B4-2AF9-4BE7-83EC-5317906878CC}" type="sibTrans" cxnId="{12793DFD-27A1-4D7F-9114-96B8E8C4BB00}">
      <dgm:prSet/>
      <dgm:spPr/>
      <dgm:t>
        <a:bodyPr/>
        <a:lstStyle/>
        <a:p>
          <a:endParaRPr lang="en-US"/>
        </a:p>
      </dgm:t>
    </dgm:pt>
    <dgm:pt modelId="{FC954BC4-C2BF-4000-AEB8-FAB134D5145D}">
      <dgm:prSet/>
      <dgm:spPr/>
      <dgm:t>
        <a:bodyPr/>
        <a:lstStyle/>
        <a:p>
          <a:r>
            <a:rPr lang="en-GB"/>
            <a:t>Regional variation in service delivery.</a:t>
          </a:r>
          <a:endParaRPr lang="en-US"/>
        </a:p>
      </dgm:t>
    </dgm:pt>
    <dgm:pt modelId="{1E1FBD82-539A-47B5-99D3-47EF3D506B1D}" type="parTrans" cxnId="{DB0E5CD5-DBD1-4FEC-857E-2652669E7447}">
      <dgm:prSet/>
      <dgm:spPr/>
      <dgm:t>
        <a:bodyPr/>
        <a:lstStyle/>
        <a:p>
          <a:endParaRPr lang="en-US"/>
        </a:p>
      </dgm:t>
    </dgm:pt>
    <dgm:pt modelId="{2E8A4076-7FAF-4074-AD64-569E2E1044BA}" type="sibTrans" cxnId="{DB0E5CD5-DBD1-4FEC-857E-2652669E7447}">
      <dgm:prSet/>
      <dgm:spPr/>
      <dgm:t>
        <a:bodyPr/>
        <a:lstStyle/>
        <a:p>
          <a:endParaRPr lang="en-US"/>
        </a:p>
      </dgm:t>
    </dgm:pt>
    <dgm:pt modelId="{9B5E848F-BFD2-4E9A-8076-CD6A9936BAC3}">
      <dgm:prSet/>
      <dgm:spPr/>
      <dgm:t>
        <a:bodyPr/>
        <a:lstStyle/>
        <a:p>
          <a:r>
            <a:rPr lang="en-GB"/>
            <a:t>Challenges in implementing policy changes.</a:t>
          </a:r>
          <a:endParaRPr lang="en-US"/>
        </a:p>
      </dgm:t>
    </dgm:pt>
    <dgm:pt modelId="{1B8C68D5-D573-4747-A9F2-2420E2398382}" type="parTrans" cxnId="{9E8CA0A8-5AF3-4BCE-AD69-00455EA82FDD}">
      <dgm:prSet/>
      <dgm:spPr/>
      <dgm:t>
        <a:bodyPr/>
        <a:lstStyle/>
        <a:p>
          <a:endParaRPr lang="en-US"/>
        </a:p>
      </dgm:t>
    </dgm:pt>
    <dgm:pt modelId="{B30602EE-67E9-4743-9DB4-700C932C5542}" type="sibTrans" cxnId="{9E8CA0A8-5AF3-4BCE-AD69-00455EA82FDD}">
      <dgm:prSet/>
      <dgm:spPr/>
      <dgm:t>
        <a:bodyPr/>
        <a:lstStyle/>
        <a:p>
          <a:endParaRPr lang="en-US"/>
        </a:p>
      </dgm:t>
    </dgm:pt>
    <dgm:pt modelId="{75BE92F0-9329-40DC-9DD4-186CED034347}">
      <dgm:prSet/>
      <dgm:spPr/>
      <dgm:t>
        <a:bodyPr/>
        <a:lstStyle/>
        <a:p>
          <a:r>
            <a:rPr lang="en-GB" dirty="0"/>
            <a:t>Solutions</a:t>
          </a:r>
          <a:endParaRPr lang="en-US" dirty="0"/>
        </a:p>
      </dgm:t>
    </dgm:pt>
    <dgm:pt modelId="{9626F8E3-4B93-41FE-A70D-67CF1A5EE749}" type="parTrans" cxnId="{F62E1844-4A55-43B8-8D61-C7DA69942279}">
      <dgm:prSet/>
      <dgm:spPr/>
      <dgm:t>
        <a:bodyPr/>
        <a:lstStyle/>
        <a:p>
          <a:endParaRPr lang="en-US"/>
        </a:p>
      </dgm:t>
    </dgm:pt>
    <dgm:pt modelId="{10F050A4-735F-40AC-89C2-9BEC09B6AE00}" type="sibTrans" cxnId="{F62E1844-4A55-43B8-8D61-C7DA69942279}">
      <dgm:prSet/>
      <dgm:spPr/>
      <dgm:t>
        <a:bodyPr/>
        <a:lstStyle/>
        <a:p>
          <a:endParaRPr lang="en-US"/>
        </a:p>
      </dgm:t>
    </dgm:pt>
    <dgm:pt modelId="{93584657-18DF-4C5C-AD21-5551410A1D73}">
      <dgm:prSet/>
      <dgm:spPr/>
      <dgm:t>
        <a:bodyPr/>
        <a:lstStyle/>
        <a:p>
          <a:r>
            <a:rPr lang="en-GB"/>
            <a:t>Long term government investment</a:t>
          </a:r>
          <a:endParaRPr lang="en-US"/>
        </a:p>
      </dgm:t>
    </dgm:pt>
    <dgm:pt modelId="{AE0E7C48-999A-4B6D-9921-AF4635AC42CE}" type="parTrans" cxnId="{15569006-6A35-48F1-8064-0509A36B7FFF}">
      <dgm:prSet/>
      <dgm:spPr/>
      <dgm:t>
        <a:bodyPr/>
        <a:lstStyle/>
        <a:p>
          <a:endParaRPr lang="en-US"/>
        </a:p>
      </dgm:t>
    </dgm:pt>
    <dgm:pt modelId="{A4C93923-FADC-4704-8424-5BE9C5DE25D8}" type="sibTrans" cxnId="{15569006-6A35-48F1-8064-0509A36B7FFF}">
      <dgm:prSet/>
      <dgm:spPr/>
      <dgm:t>
        <a:bodyPr/>
        <a:lstStyle/>
        <a:p>
          <a:endParaRPr lang="en-US"/>
        </a:p>
      </dgm:t>
    </dgm:pt>
    <dgm:pt modelId="{CB5AB760-0980-440C-B385-1B564046484F}">
      <dgm:prSet/>
      <dgm:spPr/>
      <dgm:t>
        <a:bodyPr/>
        <a:lstStyle/>
        <a:p>
          <a:r>
            <a:rPr lang="en-GB"/>
            <a:t>Training and workforce development programmes</a:t>
          </a:r>
          <a:endParaRPr lang="en-US"/>
        </a:p>
      </dgm:t>
    </dgm:pt>
    <dgm:pt modelId="{777BB024-3390-43DE-A1E0-D9DCAB4C4379}" type="parTrans" cxnId="{80FEEE2A-8DC4-4CC0-B24C-2E295152A1AE}">
      <dgm:prSet/>
      <dgm:spPr/>
      <dgm:t>
        <a:bodyPr/>
        <a:lstStyle/>
        <a:p>
          <a:endParaRPr lang="en-US"/>
        </a:p>
      </dgm:t>
    </dgm:pt>
    <dgm:pt modelId="{7AE56CBF-0FAF-4063-9C94-D82EA39F31CB}" type="sibTrans" cxnId="{80FEEE2A-8DC4-4CC0-B24C-2E295152A1AE}">
      <dgm:prSet/>
      <dgm:spPr/>
      <dgm:t>
        <a:bodyPr/>
        <a:lstStyle/>
        <a:p>
          <a:endParaRPr lang="en-US"/>
        </a:p>
      </dgm:t>
    </dgm:pt>
    <dgm:pt modelId="{71A499F5-7BE1-4D70-92C5-65EB5F1455B3}">
      <dgm:prSet/>
      <dgm:spPr/>
      <dgm:t>
        <a:bodyPr/>
        <a:lstStyle/>
        <a:p>
          <a:r>
            <a:rPr lang="en-GB"/>
            <a:t>National standards for the provision of care</a:t>
          </a:r>
          <a:endParaRPr lang="en-US"/>
        </a:p>
      </dgm:t>
    </dgm:pt>
    <dgm:pt modelId="{BE14AF7F-35AF-4BF8-A8AA-BA083CE829C7}" type="parTrans" cxnId="{603BE86D-7AE2-44AE-BFA2-472542DD0CF7}">
      <dgm:prSet/>
      <dgm:spPr/>
      <dgm:t>
        <a:bodyPr/>
        <a:lstStyle/>
        <a:p>
          <a:endParaRPr lang="en-US"/>
        </a:p>
      </dgm:t>
    </dgm:pt>
    <dgm:pt modelId="{D41CBA30-10CF-43F0-AB73-47EA7086ECBE}" type="sibTrans" cxnId="{603BE86D-7AE2-44AE-BFA2-472542DD0CF7}">
      <dgm:prSet/>
      <dgm:spPr/>
      <dgm:t>
        <a:bodyPr/>
        <a:lstStyle/>
        <a:p>
          <a:endParaRPr lang="en-US"/>
        </a:p>
      </dgm:t>
    </dgm:pt>
    <dgm:pt modelId="{30E1B577-14EC-4285-89C8-871417665324}">
      <dgm:prSet/>
      <dgm:spPr/>
      <dgm:t>
        <a:bodyPr/>
        <a:lstStyle/>
        <a:p>
          <a:r>
            <a:rPr lang="en-GB"/>
            <a:t>Better collaboration between services and sectors.</a:t>
          </a:r>
          <a:endParaRPr lang="en-US"/>
        </a:p>
      </dgm:t>
    </dgm:pt>
    <dgm:pt modelId="{FC77E289-2420-4ABE-97A2-5D01490B5ABD}" type="parTrans" cxnId="{5AA754DF-71AA-433D-A7A2-90FA83C9D25E}">
      <dgm:prSet/>
      <dgm:spPr/>
      <dgm:t>
        <a:bodyPr/>
        <a:lstStyle/>
        <a:p>
          <a:endParaRPr lang="en-US"/>
        </a:p>
      </dgm:t>
    </dgm:pt>
    <dgm:pt modelId="{FD1966E7-D737-47C1-83C6-982B3C93DE9F}" type="sibTrans" cxnId="{5AA754DF-71AA-433D-A7A2-90FA83C9D25E}">
      <dgm:prSet/>
      <dgm:spPr/>
      <dgm:t>
        <a:bodyPr/>
        <a:lstStyle/>
        <a:p>
          <a:endParaRPr lang="en-US"/>
        </a:p>
      </dgm:t>
    </dgm:pt>
    <dgm:pt modelId="{1E0AAADB-65F5-4F98-B728-DB50680EC5A4}">
      <dgm:prSet/>
      <dgm:spPr/>
      <dgm:t>
        <a:bodyPr/>
        <a:lstStyle/>
        <a:p>
          <a:r>
            <a:rPr lang="en-GB" dirty="0"/>
            <a:t>Critical Evaluation </a:t>
          </a:r>
          <a:endParaRPr lang="en-US" dirty="0"/>
        </a:p>
      </dgm:t>
    </dgm:pt>
    <dgm:pt modelId="{AE021A53-5B7C-4F9B-A875-BD7FD2512AC0}" type="parTrans" cxnId="{21A7D0E4-4685-4BE8-A62E-6A7A5B50615D}">
      <dgm:prSet/>
      <dgm:spPr/>
      <dgm:t>
        <a:bodyPr/>
        <a:lstStyle/>
        <a:p>
          <a:endParaRPr lang="en-US"/>
        </a:p>
      </dgm:t>
    </dgm:pt>
    <dgm:pt modelId="{1003262F-31CC-48D7-9248-A127F85E67DC}" type="sibTrans" cxnId="{21A7D0E4-4685-4BE8-A62E-6A7A5B50615D}">
      <dgm:prSet/>
      <dgm:spPr/>
      <dgm:t>
        <a:bodyPr/>
        <a:lstStyle/>
        <a:p>
          <a:endParaRPr lang="en-US"/>
        </a:p>
      </dgm:t>
    </dgm:pt>
    <dgm:pt modelId="{9A06B6FF-D759-409C-95AE-D224BD93D9B0}">
      <dgm:prSet/>
      <dgm:spPr/>
      <dgm:t>
        <a:bodyPr/>
        <a:lstStyle/>
        <a:p>
          <a:r>
            <a:rPr lang="en-GB" dirty="0"/>
            <a:t>Recommendations are evidence-based but require ongoing commitment</a:t>
          </a:r>
          <a:endParaRPr lang="en-US" dirty="0"/>
        </a:p>
      </dgm:t>
    </dgm:pt>
    <dgm:pt modelId="{46A153B0-5A20-4D81-9664-A8F8B5E35FF0}" type="parTrans" cxnId="{043BF1D7-B0F1-4CD4-AEC3-8142895AC671}">
      <dgm:prSet/>
      <dgm:spPr/>
      <dgm:t>
        <a:bodyPr/>
        <a:lstStyle/>
        <a:p>
          <a:endParaRPr lang="en-US"/>
        </a:p>
      </dgm:t>
    </dgm:pt>
    <dgm:pt modelId="{F9EDA0A2-BB28-4BC5-B529-325B20A13E56}" type="sibTrans" cxnId="{043BF1D7-B0F1-4CD4-AEC3-8142895AC671}">
      <dgm:prSet/>
      <dgm:spPr/>
      <dgm:t>
        <a:bodyPr/>
        <a:lstStyle/>
        <a:p>
          <a:endParaRPr lang="en-US"/>
        </a:p>
      </dgm:t>
    </dgm:pt>
    <dgm:pt modelId="{8EA4A61C-0580-477D-A615-4E0024B23956}">
      <dgm:prSet/>
      <dgm:spPr/>
      <dgm:t>
        <a:bodyPr/>
        <a:lstStyle/>
        <a:p>
          <a:r>
            <a:rPr lang="en-GB" dirty="0"/>
            <a:t>Success relies on effective implementation and resource allocation.</a:t>
          </a:r>
          <a:endParaRPr lang="en-US" dirty="0"/>
        </a:p>
      </dgm:t>
    </dgm:pt>
    <dgm:pt modelId="{B77BAAF1-B9B0-4BF0-99AF-4316662A95DE}" type="parTrans" cxnId="{A6C5E543-9016-4356-8AE0-C2553DF9FF1A}">
      <dgm:prSet/>
      <dgm:spPr/>
      <dgm:t>
        <a:bodyPr/>
        <a:lstStyle/>
        <a:p>
          <a:endParaRPr lang="en-US"/>
        </a:p>
      </dgm:t>
    </dgm:pt>
    <dgm:pt modelId="{6F4D1F39-2FB6-44AF-B554-2CA2A4991616}" type="sibTrans" cxnId="{A6C5E543-9016-4356-8AE0-C2553DF9FF1A}">
      <dgm:prSet/>
      <dgm:spPr/>
      <dgm:t>
        <a:bodyPr/>
        <a:lstStyle/>
        <a:p>
          <a:endParaRPr lang="en-US"/>
        </a:p>
      </dgm:t>
    </dgm:pt>
    <dgm:pt modelId="{31EF6FF9-8684-4A6E-BC60-AB4425856AA5}" type="pres">
      <dgm:prSet presAssocID="{4055E037-1444-4300-9EE9-CBC4263702F3}" presName="diagram" presStyleCnt="0">
        <dgm:presLayoutVars>
          <dgm:dir/>
          <dgm:resizeHandles val="exact"/>
        </dgm:presLayoutVars>
      </dgm:prSet>
      <dgm:spPr/>
    </dgm:pt>
    <dgm:pt modelId="{AC22204C-C2B9-40CF-922C-D36AAA36C135}" type="pres">
      <dgm:prSet presAssocID="{8C271105-999C-49DA-904E-D606CC80FAAB}" presName="node" presStyleLbl="node1" presStyleIdx="0" presStyleCnt="5" custLinFactNeighborX="287" custLinFactNeighborY="-203">
        <dgm:presLayoutVars>
          <dgm:bulletEnabled val="1"/>
        </dgm:presLayoutVars>
      </dgm:prSet>
      <dgm:spPr/>
    </dgm:pt>
    <dgm:pt modelId="{5B8D337C-139A-4E02-A261-021CE94F6243}" type="pres">
      <dgm:prSet presAssocID="{D08C8B25-3785-4747-8844-881C1D88DA1A}" presName="sibTrans" presStyleCnt="0"/>
      <dgm:spPr/>
    </dgm:pt>
    <dgm:pt modelId="{24FB2FFB-B4F3-4194-A12D-17902B731388}" type="pres">
      <dgm:prSet presAssocID="{16B8ECFB-D61D-4C5E-AA82-6E2FC0089AC2}" presName="node" presStyleLbl="node1" presStyleIdx="1" presStyleCnt="5" custLinFactY="14892" custLinFactNeighborY="100000">
        <dgm:presLayoutVars>
          <dgm:bulletEnabled val="1"/>
        </dgm:presLayoutVars>
      </dgm:prSet>
      <dgm:spPr/>
    </dgm:pt>
    <dgm:pt modelId="{5DC333BB-D329-42A0-8C80-674F027F9700}" type="pres">
      <dgm:prSet presAssocID="{CFD9DC6E-AF0C-4F19-9194-9F46E1B39C11}" presName="sibTrans" presStyleCnt="0"/>
      <dgm:spPr/>
    </dgm:pt>
    <dgm:pt modelId="{31036A0A-4377-4BD5-AA84-E61D582DD05C}" type="pres">
      <dgm:prSet presAssocID="{F2430083-2607-4EC1-9AC6-0CF686E7D45B}" presName="node" presStyleLbl="node1" presStyleIdx="2" presStyleCnt="5">
        <dgm:presLayoutVars>
          <dgm:bulletEnabled val="1"/>
        </dgm:presLayoutVars>
      </dgm:prSet>
      <dgm:spPr/>
    </dgm:pt>
    <dgm:pt modelId="{5A776105-9124-450F-BDC7-E1576B4A742A}" type="pres">
      <dgm:prSet presAssocID="{293E3B84-ADC8-4131-B18E-02D646E18D5E}" presName="sibTrans" presStyleCnt="0"/>
      <dgm:spPr/>
    </dgm:pt>
    <dgm:pt modelId="{6AD5BD88-798A-4C99-96BB-8F471518F8EB}" type="pres">
      <dgm:prSet presAssocID="{75BE92F0-9329-40DC-9DD4-186CED034347}" presName="node" presStyleLbl="node1" presStyleIdx="3" presStyleCnt="5" custLinFactY="-16792" custLinFactNeighborX="3691" custLinFactNeighborY="-100000">
        <dgm:presLayoutVars>
          <dgm:bulletEnabled val="1"/>
        </dgm:presLayoutVars>
      </dgm:prSet>
      <dgm:spPr/>
    </dgm:pt>
    <dgm:pt modelId="{BECAE29E-FFE8-4160-ACDF-A9332DBADB4D}" type="pres">
      <dgm:prSet presAssocID="{10F050A4-735F-40AC-89C2-9BEC09B6AE00}" presName="sibTrans" presStyleCnt="0"/>
      <dgm:spPr/>
    </dgm:pt>
    <dgm:pt modelId="{4F64511E-97D4-45BC-B4D5-C04773BF9036}" type="pres">
      <dgm:prSet presAssocID="{1E0AAADB-65F5-4F98-B728-DB50680EC5A4}" presName="node" presStyleLbl="node1" presStyleIdx="4" presStyleCnt="5">
        <dgm:presLayoutVars>
          <dgm:bulletEnabled val="1"/>
        </dgm:presLayoutVars>
      </dgm:prSet>
      <dgm:spPr/>
    </dgm:pt>
  </dgm:ptLst>
  <dgm:cxnLst>
    <dgm:cxn modelId="{0DB67801-4CF4-41E3-ACC1-2285BA2D51A9}" srcId="{F2430083-2607-4EC1-9AC6-0CF686E7D45B}" destId="{1EDC5849-F5E6-4518-AAC9-52158A0CC30D}" srcOrd="0" destOrd="0" parTransId="{EB632D5D-DDF2-4F63-BF0B-ACA2D166495A}" sibTransId="{71244EB2-93B1-4EDB-A752-E82104A4C861}"/>
    <dgm:cxn modelId="{17F7E302-6F73-4676-82C1-5B0923BE4B9D}" type="presOf" srcId="{9A06B6FF-D759-409C-95AE-D224BD93D9B0}" destId="{4F64511E-97D4-45BC-B4D5-C04773BF9036}" srcOrd="0" destOrd="1" presId="urn:microsoft.com/office/officeart/2005/8/layout/default"/>
    <dgm:cxn modelId="{15569006-6A35-48F1-8064-0509A36B7FFF}" srcId="{75BE92F0-9329-40DC-9DD4-186CED034347}" destId="{93584657-18DF-4C5C-AD21-5551410A1D73}" srcOrd="0" destOrd="0" parTransId="{AE0E7C48-999A-4B6D-9921-AF4635AC42CE}" sibTransId="{A4C93923-FADC-4704-8424-5BE9C5DE25D8}"/>
    <dgm:cxn modelId="{22013808-7385-4F76-BB8F-ADF2C166F0DA}" type="presOf" srcId="{2A5D48DF-BBCD-4F81-91FE-97DE99F45DC8}" destId="{31036A0A-4377-4BD5-AA84-E61D582DD05C}" srcOrd="0" destOrd="2" presId="urn:microsoft.com/office/officeart/2005/8/layout/default"/>
    <dgm:cxn modelId="{9552580D-660E-46A3-861E-858B5CB59C37}" type="presOf" srcId="{30E1B577-14EC-4285-89C8-871417665324}" destId="{6AD5BD88-798A-4C99-96BB-8F471518F8EB}" srcOrd="0" destOrd="4" presId="urn:microsoft.com/office/officeart/2005/8/layout/default"/>
    <dgm:cxn modelId="{5B94760F-E4D9-404F-A288-0C1EB1BBEC77}" srcId="{8C271105-999C-49DA-904E-D606CC80FAAB}" destId="{988F2A13-0091-47C1-BF30-C10F01513C55}" srcOrd="4" destOrd="0" parTransId="{811A7558-DD91-466C-A718-0009CEF2EE2B}" sibTransId="{94EAF5B5-4BFA-4F35-B462-AA70D993902F}"/>
    <dgm:cxn modelId="{AE625B22-CD1D-4012-B9FD-4F8778F3C37A}" srcId="{8C271105-999C-49DA-904E-D606CC80FAAB}" destId="{62F47A4E-B315-4CDF-BCC3-9C09DAA344CD}" srcOrd="0" destOrd="0" parTransId="{35FE2EA1-A734-44DA-B713-0F09E715989A}" sibTransId="{7B27445B-F1F3-412C-B1DF-8153FCFD0FF0}"/>
    <dgm:cxn modelId="{80FEEE2A-8DC4-4CC0-B24C-2E295152A1AE}" srcId="{75BE92F0-9329-40DC-9DD4-186CED034347}" destId="{CB5AB760-0980-440C-B385-1B564046484F}" srcOrd="1" destOrd="0" parTransId="{777BB024-3390-43DE-A1E0-D9DCAB4C4379}" sibTransId="{7AE56CBF-0FAF-4063-9C94-D82EA39F31CB}"/>
    <dgm:cxn modelId="{60F90031-CE95-4A15-8288-B2637EA1D3F9}" type="presOf" srcId="{F2430083-2607-4EC1-9AC6-0CF686E7D45B}" destId="{31036A0A-4377-4BD5-AA84-E61D582DD05C}" srcOrd="0" destOrd="0" presId="urn:microsoft.com/office/officeart/2005/8/layout/default"/>
    <dgm:cxn modelId="{D534445C-1283-4A5E-B2E9-F2BF6F49641E}" type="presOf" srcId="{9B5E848F-BFD2-4E9A-8076-CD6A9936BAC3}" destId="{31036A0A-4377-4BD5-AA84-E61D582DD05C}" srcOrd="0" destOrd="4" presId="urn:microsoft.com/office/officeart/2005/8/layout/default"/>
    <dgm:cxn modelId="{1D20A35E-8400-4BA6-B671-5C84162BEDD4}" type="presOf" srcId="{4055E037-1444-4300-9EE9-CBC4263702F3}" destId="{31EF6FF9-8684-4A6E-BC60-AB4425856AA5}" srcOrd="0" destOrd="0" presId="urn:microsoft.com/office/officeart/2005/8/layout/default"/>
    <dgm:cxn modelId="{F831E060-D3AC-4876-AA1D-1DD2F6E3DA1E}" type="presOf" srcId="{988F2A13-0091-47C1-BF30-C10F01513C55}" destId="{AC22204C-C2B9-40CF-922C-D36AAA36C135}" srcOrd="0" destOrd="5" presId="urn:microsoft.com/office/officeart/2005/8/layout/default"/>
    <dgm:cxn modelId="{70AC9C43-E4B7-4929-8FB4-BEE3AF235D6F}" type="presOf" srcId="{71A499F5-7BE1-4D70-92C5-65EB5F1455B3}" destId="{6AD5BD88-798A-4C99-96BB-8F471518F8EB}" srcOrd="0" destOrd="3" presId="urn:microsoft.com/office/officeart/2005/8/layout/default"/>
    <dgm:cxn modelId="{A6C5E543-9016-4356-8AE0-C2553DF9FF1A}" srcId="{1E0AAADB-65F5-4F98-B728-DB50680EC5A4}" destId="{8EA4A61C-0580-477D-A615-4E0024B23956}" srcOrd="1" destOrd="0" parTransId="{B77BAAF1-B9B0-4BF0-99AF-4316662A95DE}" sibTransId="{6F4D1F39-2FB6-44AF-B554-2CA2A4991616}"/>
    <dgm:cxn modelId="{F62E1844-4A55-43B8-8D61-C7DA69942279}" srcId="{4055E037-1444-4300-9EE9-CBC4263702F3}" destId="{75BE92F0-9329-40DC-9DD4-186CED034347}" srcOrd="3" destOrd="0" parTransId="{9626F8E3-4B93-41FE-A70D-67CF1A5EE749}" sibTransId="{10F050A4-735F-40AC-89C2-9BEC09B6AE00}"/>
    <dgm:cxn modelId="{5368CE45-1489-4ADE-A72A-1474E9E2BDD6}" type="presOf" srcId="{16B8ECFB-D61D-4C5E-AA82-6E2FC0089AC2}" destId="{24FB2FFB-B4F3-4194-A12D-17902B731388}" srcOrd="0" destOrd="0" presId="urn:microsoft.com/office/officeart/2005/8/layout/default"/>
    <dgm:cxn modelId="{F8220148-A953-46C8-939B-FD78A17542CC}" srcId="{4055E037-1444-4300-9EE9-CBC4263702F3}" destId="{8C271105-999C-49DA-904E-D606CC80FAAB}" srcOrd="0" destOrd="0" parTransId="{A763BA27-696D-4E8F-985A-60399256632E}" sibTransId="{D08C8B25-3785-4747-8844-881C1D88DA1A}"/>
    <dgm:cxn modelId="{DC19EC4C-DB6F-4D30-BE51-98BA137A5597}" srcId="{8C271105-999C-49DA-904E-D606CC80FAAB}" destId="{3693A6A7-E3CC-41A1-82A4-3171489EB8BA}" srcOrd="3" destOrd="0" parTransId="{2CBC88FE-6700-40EE-AD21-672C15237075}" sibTransId="{0AD96810-F071-4D3D-A6A6-01FFD766ABAD}"/>
    <dgm:cxn modelId="{603BE86D-7AE2-44AE-BFA2-472542DD0CF7}" srcId="{75BE92F0-9329-40DC-9DD4-186CED034347}" destId="{71A499F5-7BE1-4D70-92C5-65EB5F1455B3}" srcOrd="2" destOrd="0" parTransId="{BE14AF7F-35AF-4BF8-A8AA-BA083CE829C7}" sibTransId="{D41CBA30-10CF-43F0-AB73-47EA7086ECBE}"/>
    <dgm:cxn modelId="{D50B5B5A-1C27-48C8-AF24-43462203AA23}" type="presOf" srcId="{75BE92F0-9329-40DC-9DD4-186CED034347}" destId="{6AD5BD88-798A-4C99-96BB-8F471518F8EB}" srcOrd="0" destOrd="0" presId="urn:microsoft.com/office/officeart/2005/8/layout/default"/>
    <dgm:cxn modelId="{9625437D-4436-4281-B94E-12153DF66FB3}" type="presOf" srcId="{4E0B1577-FEE3-40C6-8A3D-54EF3B698AF8}" destId="{AC22204C-C2B9-40CF-922C-D36AAA36C135}" srcOrd="0" destOrd="3" presId="urn:microsoft.com/office/officeart/2005/8/layout/default"/>
    <dgm:cxn modelId="{2EBAB386-A8EF-423B-B740-6B8F1EF4AF6A}" srcId="{8C271105-999C-49DA-904E-D606CC80FAAB}" destId="{E0FA41F4-82E9-4E66-9759-227E422634C4}" srcOrd="1" destOrd="0" parTransId="{9FF53186-03E5-4E3E-A01D-C603B132F256}" sibTransId="{97B37680-9619-4C75-B7D1-FDE54B1B5777}"/>
    <dgm:cxn modelId="{64BD5090-9526-4770-8138-214FF78EFAB8}" type="presOf" srcId="{3693A6A7-E3CC-41A1-82A4-3171489EB8BA}" destId="{AC22204C-C2B9-40CF-922C-D36AAA36C135}" srcOrd="0" destOrd="4" presId="urn:microsoft.com/office/officeart/2005/8/layout/default"/>
    <dgm:cxn modelId="{0438E092-AFA1-434E-AD50-331B611DFBDF}" type="presOf" srcId="{1EDC5849-F5E6-4518-AAC9-52158A0CC30D}" destId="{31036A0A-4377-4BD5-AA84-E61D582DD05C}" srcOrd="0" destOrd="1" presId="urn:microsoft.com/office/officeart/2005/8/layout/default"/>
    <dgm:cxn modelId="{4346339B-52A1-4549-AFD3-920921BE7A52}" srcId="{8C271105-999C-49DA-904E-D606CC80FAAB}" destId="{4E0B1577-FEE3-40C6-8A3D-54EF3B698AF8}" srcOrd="2" destOrd="0" parTransId="{CB77A378-BD68-4FDD-8C90-619BA36190F8}" sibTransId="{41E47357-5191-4FD7-B02A-384B3CBD8846}"/>
    <dgm:cxn modelId="{2BAF49A2-6D21-4E84-A781-CA84754634C0}" srcId="{4055E037-1444-4300-9EE9-CBC4263702F3}" destId="{F2430083-2607-4EC1-9AC6-0CF686E7D45B}" srcOrd="2" destOrd="0" parTransId="{5758F9FF-17AB-492B-8FE5-EC4E2729D188}" sibTransId="{293E3B84-ADC8-4131-B18E-02D646E18D5E}"/>
    <dgm:cxn modelId="{2E1611A3-ED38-4395-A9FD-1887DAB46CA9}" type="presOf" srcId="{F1A72DB4-CD3E-44BB-AC42-BDB571F9BF5B}" destId="{AC22204C-C2B9-40CF-922C-D36AAA36C135}" srcOrd="0" destOrd="6" presId="urn:microsoft.com/office/officeart/2005/8/layout/default"/>
    <dgm:cxn modelId="{9E8CA0A8-5AF3-4BCE-AD69-00455EA82FDD}" srcId="{F2430083-2607-4EC1-9AC6-0CF686E7D45B}" destId="{9B5E848F-BFD2-4E9A-8076-CD6A9936BAC3}" srcOrd="3" destOrd="0" parTransId="{1B8C68D5-D573-4747-A9F2-2420E2398382}" sibTransId="{B30602EE-67E9-4743-9DB4-700C932C5542}"/>
    <dgm:cxn modelId="{370E32B3-63E9-4A25-BCC8-522337FEE421}" srcId="{8C271105-999C-49DA-904E-D606CC80FAAB}" destId="{F1A72DB4-CD3E-44BB-AC42-BDB571F9BF5B}" srcOrd="5" destOrd="0" parTransId="{643E76E7-1E6A-45DA-8E61-D07212857B48}" sibTransId="{CE2BB9F2-32FA-4115-AB58-3C13EE442F3D}"/>
    <dgm:cxn modelId="{3EB070B5-C93A-4F8B-B0D8-BF02C72F5198}" type="presOf" srcId="{CB5AB760-0980-440C-B385-1B564046484F}" destId="{6AD5BD88-798A-4C99-96BB-8F471518F8EB}" srcOrd="0" destOrd="2" presId="urn:microsoft.com/office/officeart/2005/8/layout/default"/>
    <dgm:cxn modelId="{4E4C41B7-697E-42C0-9220-73F764653470}" type="presOf" srcId="{E0FA41F4-82E9-4E66-9759-227E422634C4}" destId="{AC22204C-C2B9-40CF-922C-D36AAA36C135}" srcOrd="0" destOrd="2" presId="urn:microsoft.com/office/officeart/2005/8/layout/default"/>
    <dgm:cxn modelId="{C5A5DBB8-395F-421B-A900-2D701C17A607}" type="presOf" srcId="{AD729817-D6F6-45C2-981E-DD372DB6BDFD}" destId="{AC22204C-C2B9-40CF-922C-D36AAA36C135}" srcOrd="0" destOrd="7" presId="urn:microsoft.com/office/officeart/2005/8/layout/default"/>
    <dgm:cxn modelId="{19C134C3-E489-4A8E-9D60-E7EB1E3760A7}" type="presOf" srcId="{1E0AAADB-65F5-4F98-B728-DB50680EC5A4}" destId="{4F64511E-97D4-45BC-B4D5-C04773BF9036}" srcOrd="0" destOrd="0" presId="urn:microsoft.com/office/officeart/2005/8/layout/default"/>
    <dgm:cxn modelId="{5CE10EC4-312C-491B-8CA3-769B52407101}" type="presOf" srcId="{93584657-18DF-4C5C-AD21-5551410A1D73}" destId="{6AD5BD88-798A-4C99-96BB-8F471518F8EB}" srcOrd="0" destOrd="1" presId="urn:microsoft.com/office/officeart/2005/8/layout/default"/>
    <dgm:cxn modelId="{8A7A6CD3-4B54-4019-975E-C79238C419F2}" srcId="{4055E037-1444-4300-9EE9-CBC4263702F3}" destId="{16B8ECFB-D61D-4C5E-AA82-6E2FC0089AC2}" srcOrd="1" destOrd="0" parTransId="{9C7E4326-B4CD-482A-B315-28DA244FF73F}" sibTransId="{CFD9DC6E-AF0C-4F19-9194-9F46E1B39C11}"/>
    <dgm:cxn modelId="{F3556DD3-1A56-44C7-895A-27BCBCFF8653}" srcId="{8C271105-999C-49DA-904E-D606CC80FAAB}" destId="{AD729817-D6F6-45C2-981E-DD372DB6BDFD}" srcOrd="6" destOrd="0" parTransId="{BA3F4FDF-4F28-450B-ACA6-C514A9D8AE68}" sibTransId="{D16DDF57-038F-426F-9FC8-9DDC6148D647}"/>
    <dgm:cxn modelId="{DB0E5CD5-DBD1-4FEC-857E-2652669E7447}" srcId="{F2430083-2607-4EC1-9AC6-0CF686E7D45B}" destId="{FC954BC4-C2BF-4000-AEB8-FAB134D5145D}" srcOrd="2" destOrd="0" parTransId="{1E1FBD82-539A-47B5-99D3-47EF3D506B1D}" sibTransId="{2E8A4076-7FAF-4074-AD64-569E2E1044BA}"/>
    <dgm:cxn modelId="{043BF1D7-B0F1-4CD4-AEC3-8142895AC671}" srcId="{1E0AAADB-65F5-4F98-B728-DB50680EC5A4}" destId="{9A06B6FF-D759-409C-95AE-D224BD93D9B0}" srcOrd="0" destOrd="0" parTransId="{46A153B0-5A20-4D81-9664-A8F8B5E35FF0}" sibTransId="{F9EDA0A2-BB28-4BC5-B529-325B20A13E56}"/>
    <dgm:cxn modelId="{2524CEDE-1DEE-4819-A7AF-89958D16E109}" type="presOf" srcId="{FC954BC4-C2BF-4000-AEB8-FAB134D5145D}" destId="{31036A0A-4377-4BD5-AA84-E61D582DD05C}" srcOrd="0" destOrd="3" presId="urn:microsoft.com/office/officeart/2005/8/layout/default"/>
    <dgm:cxn modelId="{96FB03DF-FAAA-45F0-BF62-3A0FAA8C871E}" type="presOf" srcId="{8C271105-999C-49DA-904E-D606CC80FAAB}" destId="{AC22204C-C2B9-40CF-922C-D36AAA36C135}" srcOrd="0" destOrd="0" presId="urn:microsoft.com/office/officeart/2005/8/layout/default"/>
    <dgm:cxn modelId="{5AA754DF-71AA-433D-A7A2-90FA83C9D25E}" srcId="{75BE92F0-9329-40DC-9DD4-186CED034347}" destId="{30E1B577-14EC-4285-89C8-871417665324}" srcOrd="3" destOrd="0" parTransId="{FC77E289-2420-4ABE-97A2-5D01490B5ABD}" sibTransId="{FD1966E7-D737-47C1-83C6-982B3C93DE9F}"/>
    <dgm:cxn modelId="{21A7D0E4-4685-4BE8-A62E-6A7A5B50615D}" srcId="{4055E037-1444-4300-9EE9-CBC4263702F3}" destId="{1E0AAADB-65F5-4F98-B728-DB50680EC5A4}" srcOrd="4" destOrd="0" parTransId="{AE021A53-5B7C-4F9B-A875-BD7FD2512AC0}" sibTransId="{1003262F-31CC-48D7-9248-A127F85E67DC}"/>
    <dgm:cxn modelId="{FEFDE1E4-A0D2-4FF4-B09D-F1F3F857D039}" type="presOf" srcId="{8EA4A61C-0580-477D-A615-4E0024B23956}" destId="{4F64511E-97D4-45BC-B4D5-C04773BF9036}" srcOrd="0" destOrd="2" presId="urn:microsoft.com/office/officeart/2005/8/layout/default"/>
    <dgm:cxn modelId="{12793DFD-27A1-4D7F-9114-96B8E8C4BB00}" srcId="{F2430083-2607-4EC1-9AC6-0CF686E7D45B}" destId="{2A5D48DF-BBCD-4F81-91FE-97DE99F45DC8}" srcOrd="1" destOrd="0" parTransId="{9C03F540-EA7A-4869-807F-3730025D23ED}" sibTransId="{0874E4B4-2AF9-4BE7-83EC-5317906878CC}"/>
    <dgm:cxn modelId="{E99EECFE-CCFE-4825-B161-23DDEF6893A2}" type="presOf" srcId="{62F47A4E-B315-4CDF-BCC3-9C09DAA344CD}" destId="{AC22204C-C2B9-40CF-922C-D36AAA36C135}" srcOrd="0" destOrd="1" presId="urn:microsoft.com/office/officeart/2005/8/layout/default"/>
    <dgm:cxn modelId="{7F0FBD01-DC0B-4AD4-B799-5F3B6C7755BE}" type="presParOf" srcId="{31EF6FF9-8684-4A6E-BC60-AB4425856AA5}" destId="{AC22204C-C2B9-40CF-922C-D36AAA36C135}" srcOrd="0" destOrd="0" presId="urn:microsoft.com/office/officeart/2005/8/layout/default"/>
    <dgm:cxn modelId="{EC85DB7C-3CE2-4A63-86A0-79567244AD0E}" type="presParOf" srcId="{31EF6FF9-8684-4A6E-BC60-AB4425856AA5}" destId="{5B8D337C-139A-4E02-A261-021CE94F6243}" srcOrd="1" destOrd="0" presId="urn:microsoft.com/office/officeart/2005/8/layout/default"/>
    <dgm:cxn modelId="{588A4787-646F-4CF7-8DCC-175585A0661A}" type="presParOf" srcId="{31EF6FF9-8684-4A6E-BC60-AB4425856AA5}" destId="{24FB2FFB-B4F3-4194-A12D-17902B731388}" srcOrd="2" destOrd="0" presId="urn:microsoft.com/office/officeart/2005/8/layout/default"/>
    <dgm:cxn modelId="{B73F3151-D7BE-492A-AA55-EC9EEEC3AAFF}" type="presParOf" srcId="{31EF6FF9-8684-4A6E-BC60-AB4425856AA5}" destId="{5DC333BB-D329-42A0-8C80-674F027F9700}" srcOrd="3" destOrd="0" presId="urn:microsoft.com/office/officeart/2005/8/layout/default"/>
    <dgm:cxn modelId="{A3947320-569D-4A89-A919-24EB580AAF75}" type="presParOf" srcId="{31EF6FF9-8684-4A6E-BC60-AB4425856AA5}" destId="{31036A0A-4377-4BD5-AA84-E61D582DD05C}" srcOrd="4" destOrd="0" presId="urn:microsoft.com/office/officeart/2005/8/layout/default"/>
    <dgm:cxn modelId="{613BC963-F4B5-4324-B0C9-AB46B13545B7}" type="presParOf" srcId="{31EF6FF9-8684-4A6E-BC60-AB4425856AA5}" destId="{5A776105-9124-450F-BDC7-E1576B4A742A}" srcOrd="5" destOrd="0" presId="urn:microsoft.com/office/officeart/2005/8/layout/default"/>
    <dgm:cxn modelId="{48AB31BD-8EA6-4430-B257-0340093BA3A7}" type="presParOf" srcId="{31EF6FF9-8684-4A6E-BC60-AB4425856AA5}" destId="{6AD5BD88-798A-4C99-96BB-8F471518F8EB}" srcOrd="6" destOrd="0" presId="urn:microsoft.com/office/officeart/2005/8/layout/default"/>
    <dgm:cxn modelId="{F25BF16A-B42F-4704-B5D2-F6BAB8EFA00D}" type="presParOf" srcId="{31EF6FF9-8684-4A6E-BC60-AB4425856AA5}" destId="{BECAE29E-FFE8-4160-ACDF-A9332DBADB4D}" srcOrd="7" destOrd="0" presId="urn:microsoft.com/office/officeart/2005/8/layout/default"/>
    <dgm:cxn modelId="{A5164C74-4557-4A82-96BE-C376B849C337}" type="presParOf" srcId="{31EF6FF9-8684-4A6E-BC60-AB4425856AA5}" destId="{4F64511E-97D4-45BC-B4D5-C04773BF903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14292-CAA1-4981-B674-26E648B9C682}">
      <dsp:nvSpPr>
        <dsp:cNvPr id="0" name=""/>
        <dsp:cNvSpPr/>
      </dsp:nvSpPr>
      <dsp:spPr>
        <a:xfrm rot="5400000">
          <a:off x="5410072" y="-1165930"/>
          <a:ext cx="3481070" cy="672998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Choice and control over care decisions( Care Act 2014).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Sustaining activities of daily living( ADLs) (WHO, 2025).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Encouraging mobility and independence.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Person- Centred care approaches( SCIE, 2023).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Promoting dignity autonomy and well- being (NICE,2015).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Encouraging participation in community life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 rot="-5400000">
        <a:off x="3785615" y="628459"/>
        <a:ext cx="6560052" cy="3141206"/>
      </dsp:txXfrm>
    </dsp:sp>
    <dsp:sp modelId="{292F2F0D-10F8-49AC-A6CE-B492296EC8FF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Empowerment, Independence and Functional Ability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799" y="184799"/>
        <a:ext cx="3416018" cy="3981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DF2B9-B460-406D-8BD5-173CE937A5F1}">
      <dsp:nvSpPr>
        <dsp:cNvPr id="0" name=""/>
        <dsp:cNvSpPr/>
      </dsp:nvSpPr>
      <dsp:spPr>
        <a:xfrm>
          <a:off x="0" y="0"/>
          <a:ext cx="5626782" cy="1216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UK Care and Support System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9399"/>
        <a:ext cx="5507984" cy="1098002"/>
      </dsp:txXfrm>
    </dsp:sp>
    <dsp:sp modelId="{10439DFD-233F-4FF8-B2E1-DFD73A8D38FC}">
      <dsp:nvSpPr>
        <dsp:cNvPr id="0" name=""/>
        <dsp:cNvSpPr/>
      </dsp:nvSpPr>
      <dsp:spPr>
        <a:xfrm>
          <a:off x="0" y="1395725"/>
          <a:ext cx="5626782" cy="1950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650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NHS Healthcare services provide medical treatment and long-term condition management (NHS England,2019).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Local Authorities assess and fund eligible social care needs (Care Act 2014).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Informal carers such as family and friends provide significant support( Age UK,2024).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Voluntary organisations provide community-based services and advocacy      (SCIE,2023).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Community services encourage independence and reduce isolation( WHO,2025).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Integrated Care Systems aim to create an improved co-ordination between Health and Social Care (DHSC,2021).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95725"/>
        <a:ext cx="5626782" cy="1950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9746F-F739-4E3C-9FB9-8413E862CFBE}">
      <dsp:nvSpPr>
        <dsp:cNvPr id="0" name=""/>
        <dsp:cNvSpPr/>
      </dsp:nvSpPr>
      <dsp:spPr>
        <a:xfrm>
          <a:off x="0" y="193773"/>
          <a:ext cx="5291663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91188-34AC-4F9C-BF88-79BC8C343755}">
      <dsp:nvSpPr>
        <dsp:cNvPr id="0" name=""/>
        <dsp:cNvSpPr/>
      </dsp:nvSpPr>
      <dsp:spPr>
        <a:xfrm>
          <a:off x="264583" y="1665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Theories of Ageing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876" y="33946"/>
        <a:ext cx="3669578" cy="319654"/>
      </dsp:txXfrm>
    </dsp:sp>
    <dsp:sp modelId="{3C6CAE15-36CF-4B55-B925-A5C428FD869D}">
      <dsp:nvSpPr>
        <dsp:cNvPr id="0" name=""/>
        <dsp:cNvSpPr/>
      </dsp:nvSpPr>
      <dsp:spPr>
        <a:xfrm>
          <a:off x="0" y="738093"/>
          <a:ext cx="5291663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0692" tIns="249936" rIns="41069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Active Participation enhances life happiness and overall well-being (Havighurst,1961).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Encourages community involvement and social interaction.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Implies that keeping active promotes more successful ageing.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38093"/>
        <a:ext cx="5291663" cy="1020600"/>
      </dsp:txXfrm>
    </dsp:sp>
    <dsp:sp modelId="{A2979413-BFE9-4C83-B1B5-D1EF3605D094}">
      <dsp:nvSpPr>
        <dsp:cNvPr id="0" name=""/>
        <dsp:cNvSpPr/>
      </dsp:nvSpPr>
      <dsp:spPr>
        <a:xfrm>
          <a:off x="264583" y="56097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Activity Theory</a:t>
          </a:r>
          <a:endParaRPr lang="en-US" sz="1200" kern="1200"/>
        </a:p>
      </dsp:txBody>
      <dsp:txXfrm>
        <a:off x="281876" y="578266"/>
        <a:ext cx="3669578" cy="319654"/>
      </dsp:txXfrm>
    </dsp:sp>
    <dsp:sp modelId="{3A471D89-993C-4829-A4C8-4C64A2CAE55E}">
      <dsp:nvSpPr>
        <dsp:cNvPr id="0" name=""/>
        <dsp:cNvSpPr/>
      </dsp:nvSpPr>
      <dsp:spPr>
        <a:xfrm>
          <a:off x="0" y="2000613"/>
          <a:ext cx="5291663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0692" tIns="249936" rIns="41069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Successful ageing is facilitated by preserving habits and identity (Atchley,1989).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Emotional wellness can be enhanced by being within familiar surroundings.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People adjust to ageing by continuing their previous lifestyles where possible.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00613"/>
        <a:ext cx="5291663" cy="1360800"/>
      </dsp:txXfrm>
    </dsp:sp>
    <dsp:sp modelId="{0F0F0A40-CB65-4152-8ADC-C21AD87B41B2}">
      <dsp:nvSpPr>
        <dsp:cNvPr id="0" name=""/>
        <dsp:cNvSpPr/>
      </dsp:nvSpPr>
      <dsp:spPr>
        <a:xfrm>
          <a:off x="264583" y="182349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Continuity Theory</a:t>
          </a:r>
          <a:endParaRPr lang="en-US" sz="1200" kern="1200"/>
        </a:p>
      </dsp:txBody>
      <dsp:txXfrm>
        <a:off x="281876" y="1840786"/>
        <a:ext cx="3669578" cy="319654"/>
      </dsp:txXfrm>
    </dsp:sp>
    <dsp:sp modelId="{93A9ECA0-4FD8-43F1-B407-AF0002AF322E}">
      <dsp:nvSpPr>
        <dsp:cNvPr id="0" name=""/>
        <dsp:cNvSpPr/>
      </dsp:nvSpPr>
      <dsp:spPr>
        <a:xfrm>
          <a:off x="0" y="3603333"/>
          <a:ext cx="5291663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0692" tIns="249936" rIns="41069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It is believed that social disengagement is a normal aspect of growing older (Cumming and Henry,1961) Social duties and responsibilities are gradually diminished by older persons. 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Theory is criticised extensively in modern care practices. </a:t>
          </a:r>
          <a:endParaRPr lang="en-US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 panose="020B0604020202020204" pitchFamily="34" charset="0"/>
              <a:cs typeface="Arial" panose="020B0604020202020204" pitchFamily="34" charset="0"/>
            </a:rPr>
            <a:t>Widely criticised as many older adults remain active and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engaged.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03333"/>
        <a:ext cx="5291663" cy="1360800"/>
      </dsp:txXfrm>
    </dsp:sp>
    <dsp:sp modelId="{2E6B5123-B0E6-410B-B878-80EC59493D1D}">
      <dsp:nvSpPr>
        <dsp:cNvPr id="0" name=""/>
        <dsp:cNvSpPr/>
      </dsp:nvSpPr>
      <dsp:spPr>
        <a:xfrm>
          <a:off x="264583" y="3426213"/>
          <a:ext cx="3704164" cy="3542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Disengagement Theory </a:t>
          </a:r>
          <a:endParaRPr lang="en-US" sz="1200" kern="1200"/>
        </a:p>
      </dsp:txBody>
      <dsp:txXfrm>
        <a:off x="281876" y="3443506"/>
        <a:ext cx="3669578" cy="319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63562-B012-4E92-8859-9C063103F569}">
      <dsp:nvSpPr>
        <dsp:cNvPr id="0" name=""/>
        <dsp:cNvSpPr/>
      </dsp:nvSpPr>
      <dsp:spPr>
        <a:xfrm>
          <a:off x="0" y="68889"/>
          <a:ext cx="4359329" cy="5090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Domiciliary Care – Critical Evaluation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50" y="93739"/>
        <a:ext cx="4309629" cy="459359"/>
      </dsp:txXfrm>
    </dsp:sp>
    <dsp:sp modelId="{A564CA7C-D24B-4F24-BBFB-1A22295535EC}">
      <dsp:nvSpPr>
        <dsp:cNvPr id="0" name=""/>
        <dsp:cNvSpPr/>
      </dsp:nvSpPr>
      <dsp:spPr>
        <a:xfrm>
          <a:off x="0" y="638429"/>
          <a:ext cx="4359329" cy="5090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sz="2100" kern="1200" dirty="0"/>
        </a:p>
      </dsp:txBody>
      <dsp:txXfrm>
        <a:off x="24850" y="663279"/>
        <a:ext cx="4309629" cy="459359"/>
      </dsp:txXfrm>
    </dsp:sp>
    <dsp:sp modelId="{0AA41199-9F13-4E16-82BD-A444B36207AF}">
      <dsp:nvSpPr>
        <dsp:cNvPr id="0" name=""/>
        <dsp:cNvSpPr/>
      </dsp:nvSpPr>
      <dsp:spPr>
        <a:xfrm>
          <a:off x="0" y="1147488"/>
          <a:ext cx="4359329" cy="1912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409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Supports ageing in place(SCIE,2023).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Maintains independence and autonomy(WHO,2025).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Familiar home environment promotes emotional wellbeing(Hooyman and Kiyak, 2018).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Can delay admission to residential care(NICE,2015).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47488"/>
        <a:ext cx="4359329" cy="1912680"/>
      </dsp:txXfrm>
    </dsp:sp>
    <dsp:sp modelId="{9185EF09-16DC-4709-A77C-62E650A28140}">
      <dsp:nvSpPr>
        <dsp:cNvPr id="0" name=""/>
        <dsp:cNvSpPr/>
      </dsp:nvSpPr>
      <dsp:spPr>
        <a:xfrm>
          <a:off x="0" y="3060168"/>
          <a:ext cx="4359329" cy="5090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sz="2100" kern="1200" dirty="0"/>
        </a:p>
      </dsp:txBody>
      <dsp:txXfrm>
        <a:off x="24850" y="3085018"/>
        <a:ext cx="4309629" cy="459359"/>
      </dsp:txXfrm>
    </dsp:sp>
    <dsp:sp modelId="{FE151B0C-9F96-41E3-9396-D026897760D2}">
      <dsp:nvSpPr>
        <dsp:cNvPr id="0" name=""/>
        <dsp:cNvSpPr/>
      </dsp:nvSpPr>
      <dsp:spPr>
        <a:xfrm>
          <a:off x="0" y="3569228"/>
          <a:ext cx="4359329" cy="2086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409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Workforce Shortages impact continuity of care(The King’s Fund,2022).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Inconsistent quality of care between providers(SCIE,2023).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Time restricted visits may not meet the needs of an individual who has more complex needs.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Growing demand places pressure on service capacity(NHS England,2019).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69228"/>
        <a:ext cx="4359329" cy="20865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22204C-C2B9-40CF-922C-D36AAA36C135}">
      <dsp:nvSpPr>
        <dsp:cNvPr id="0" name=""/>
        <dsp:cNvSpPr/>
      </dsp:nvSpPr>
      <dsp:spPr>
        <a:xfrm>
          <a:off x="1556025" y="0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Recommendations For Improvement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Increase funding for domiciliary care services (The King’s Fund, 2022).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The recruitment, training and retention of key workers needs to be improved.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Build on expansion of digital inclusion programmes for older adults (Age UK, 2024).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Improve on strengthening integration between health and social care services (DHSC,2021).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Invest in preventative and community-based services (WHO,2025.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Offer more support for informal carers.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Focus on promoting age friendly communities and housing adaptions.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56025" y="0"/>
        <a:ext cx="3424832" cy="2054899"/>
      </dsp:txXfrm>
    </dsp:sp>
    <dsp:sp modelId="{24FB2FFB-B4F3-4194-A12D-17902B731388}">
      <dsp:nvSpPr>
        <dsp:cNvPr id="0" name=""/>
        <dsp:cNvSpPr/>
      </dsp:nvSpPr>
      <dsp:spPr>
        <a:xfrm>
          <a:off x="5313512" y="2365082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Critical Evaluation Of Recommendations</a:t>
          </a:r>
          <a:endParaRPr lang="en-US" sz="1800" kern="1200"/>
        </a:p>
      </dsp:txBody>
      <dsp:txXfrm>
        <a:off x="5313512" y="2365082"/>
        <a:ext cx="3424832" cy="2054899"/>
      </dsp:txXfrm>
    </dsp:sp>
    <dsp:sp modelId="{31036A0A-4377-4BD5-AA84-E61D582DD05C}">
      <dsp:nvSpPr>
        <dsp:cNvPr id="0" name=""/>
        <dsp:cNvSpPr/>
      </dsp:nvSpPr>
      <dsp:spPr>
        <a:xfrm>
          <a:off x="1546196" y="2401550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Barriers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Limited public funding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Workforce shortages remain an issue across Health and Social Care.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Regional variation in service delivery.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Challenges in implementing policy changes.</a:t>
          </a:r>
          <a:endParaRPr lang="en-US" sz="1400" kern="1200"/>
        </a:p>
      </dsp:txBody>
      <dsp:txXfrm>
        <a:off x="1546196" y="2401550"/>
        <a:ext cx="3424832" cy="2054899"/>
      </dsp:txXfrm>
    </dsp:sp>
    <dsp:sp modelId="{6AD5BD88-798A-4C99-96BB-8F471518F8EB}">
      <dsp:nvSpPr>
        <dsp:cNvPr id="0" name=""/>
        <dsp:cNvSpPr/>
      </dsp:nvSpPr>
      <dsp:spPr>
        <a:xfrm>
          <a:off x="5439923" y="1591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Solutions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Long term government investment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Training and workforce development programmes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National standards for the provision of care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Better collaboration between services and sectors.</a:t>
          </a:r>
          <a:endParaRPr lang="en-US" sz="1400" kern="1200"/>
        </a:p>
      </dsp:txBody>
      <dsp:txXfrm>
        <a:off x="5439923" y="1591"/>
        <a:ext cx="3424832" cy="2054899"/>
      </dsp:txXfrm>
    </dsp:sp>
    <dsp:sp modelId="{4F64511E-97D4-45BC-B4D5-C04773BF9036}">
      <dsp:nvSpPr>
        <dsp:cNvPr id="0" name=""/>
        <dsp:cNvSpPr/>
      </dsp:nvSpPr>
      <dsp:spPr>
        <a:xfrm>
          <a:off x="3429854" y="4798933"/>
          <a:ext cx="3424832" cy="2054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Critical Evaluation 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Recommendations are evidence-based but require ongoing commitment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Success relies on effective implementation and resource allocation.</a:t>
          </a:r>
          <a:endParaRPr lang="en-US" sz="1400" kern="1200" dirty="0"/>
        </a:p>
      </dsp:txBody>
      <dsp:txXfrm>
        <a:off x="3429854" y="4798933"/>
        <a:ext cx="3424832" cy="2054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5D713B-782C-4478-A4A1-E562B40F26BA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00B355-5EE0-4841-8AFF-D74E06DE4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5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508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795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34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00B355-5EE0-4841-8AFF-D74E06DE419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47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CAB84-2890-0CF5-9688-F403DB27C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E067C9-3E10-37E5-224E-AAC0C8FF75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9E5D5-F012-5C1D-11AE-B9D050258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0C4E5-7C7E-7598-9906-7907F6AD5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2751A3-27D5-08C7-8915-2B5BEE6E9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715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97AB0-D0F4-F854-56BC-86882D061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326AC-09EF-51AC-A8DE-8E887AB05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11AD0-3707-95CC-4DAD-24D9C30B4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3CD31-EFDC-35F7-37C8-08BC6CB90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59AB7-B4EF-C615-737E-8A9751754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674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E0197-225C-FA5D-B0F8-B52DE3C9D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8AC91-38D1-8C70-CD16-6505C96E5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47DBA-E940-B568-9CF3-0D515A1C0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E8413-1F59-9D26-56B6-3E95B6E35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6FD81-BF16-5F1F-5460-1435E437C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281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80759-0222-A96B-26B9-C4F0EE909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A4822-DF72-33B5-308A-F68875165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97017-6444-38C0-2549-ACC3510FC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A9C48-6BF0-A6AC-4B1A-9686B2B2F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29DEE-48E6-3BC3-FB5A-26D3B717E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4F7054-B956-63C7-B0BF-348577311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74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3F085-6A70-549C-3810-30B44E8BA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A07901-45EE-78D5-B313-21AFF9A84C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DC0034-A9F2-13CD-7A03-150BA363D6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24AED8-A42E-9E2A-35BF-0E01DD9002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BA152F-0CAB-2C30-EE53-45207A060A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D8A128-C3A8-F89D-7A6B-72AF5F925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BBDD5-730C-E414-8D62-F17CCB4BC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70CE3A-3FEC-6909-4CD3-9160A1115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811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D969F-FC35-12B7-41B9-00F029EFE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DF47AD-AF5A-4A28-9E88-03C0A31F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DA60D7-AD3D-D683-BED6-7018F3DA8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A3C021-0175-90D1-4F66-CC43C67B6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36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5226F-3902-9607-C93D-0D6CC4356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D0DB3-B110-1013-6446-E1345A248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78611-986B-C594-8AEC-B6C102B87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8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1D9CC-8973-A227-5737-1074412E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BD85E-220A-52D8-3C8C-BA534FDD2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997C1A-B518-353C-67B2-FD33325D6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8E3BE-8CA3-8E65-BA64-A9849096F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65BC3-C8FF-C3AF-907C-FCD2D99B7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F212D-BEB7-AB2A-8FBB-A2FFBE68F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3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F6CA-E1E1-6D0A-3D2E-DABDF0903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BA69D2-CA4D-B62F-EEF5-C6079C381D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D3AFEE-C147-2EA4-03F7-9364F3B5B2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5D9F83-D676-3F6C-BAAC-AC5B59D4E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A822AE-13B8-3633-FCEC-4A97FEB96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EFEB1-5ED0-7082-5F20-E6F650279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68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A569-2A9E-510F-D96C-534C1DC8A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39B019-E604-4B7B-3765-45F2863118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20787-754D-B587-6BE5-B55BC2ED4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174B1-E686-1A5C-24EF-0ED4CCB9F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56B941-3E3F-2E85-0756-AEFF1A65A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25E11E-B7AE-4B91-CB32-CC584C7674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A6DD08-5561-783A-A3C6-4D28DFC51C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D4527-06C1-A519-A522-74EF58832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4A571-B3F1-F500-16C9-F426536DC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E0F0E-FE66-DC88-AC58-238072E90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742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F98A65-7FA0-9B21-080D-59CA1C88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79BA2-4938-F91B-2F50-6382F5F28A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88F17-6BD5-4F67-A726-DD9E78FDCF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5CE43B-7434-4293-879C-F4AD44B48F05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057B-2DDC-F96B-140F-5B201F6089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2ACF7-E60F-AA97-3EBE-4437B3A56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71C679-E231-4A52-B2BF-8EDDF177E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12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microsoft.com/office/2011/relationships/webextension" Target="../webextensions/webextension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6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7.jp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diagramData" Target="../diagrams/data3.xm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9.jpeg"/><Relationship Id="rId11" Type="http://schemas.microsoft.com/office/2007/relationships/diagramDrawing" Target="../diagrams/drawing3.xml"/><Relationship Id="rId5" Type="http://schemas.openxmlformats.org/officeDocument/2006/relationships/hyperlink" Target="https://www.flickr.com/photos/164316313@N02/27999711698" TargetMode="External"/><Relationship Id="rId10" Type="http://schemas.openxmlformats.org/officeDocument/2006/relationships/diagramColors" Target="../diagrams/colors3.xml"/><Relationship Id="rId4" Type="http://schemas.openxmlformats.org/officeDocument/2006/relationships/image" Target="../media/image8.jpg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7.xml"/><Relationship Id="rId7" Type="http://schemas.openxmlformats.org/officeDocument/2006/relationships/diagramData" Target="../diagrams/data4.xml"/><Relationship Id="rId12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1.jpeg"/><Relationship Id="rId11" Type="http://schemas.microsoft.com/office/2007/relationships/diagramDrawing" Target="../diagrams/drawing4.xml"/><Relationship Id="rId5" Type="http://schemas.openxmlformats.org/officeDocument/2006/relationships/hyperlink" Target="https://www.rawpixel.com/search/nursing" TargetMode="External"/><Relationship Id="rId10" Type="http://schemas.openxmlformats.org/officeDocument/2006/relationships/diagramColors" Target="../diagrams/colors4.xml"/><Relationship Id="rId4" Type="http://schemas.openxmlformats.org/officeDocument/2006/relationships/image" Target="../media/image10.1"/><Relationship Id="rId9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5.jp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17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18.jpeg"/><Relationship Id="rId9" Type="http://schemas.microsoft.com/office/2007/relationships/diagramDrawing" Target="../diagrams/drawing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1.jpeg"/><Relationship Id="rId5" Type="http://schemas.openxmlformats.org/officeDocument/2006/relationships/image" Target="../media/image20.jp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A220095-75F4-CACA-DF0F-3243C8C32860}"/>
              </a:ext>
            </a:extLst>
          </p:cNvPr>
          <p:cNvSpPr txBox="1"/>
          <p:nvPr/>
        </p:nvSpPr>
        <p:spPr>
          <a:xfrm>
            <a:off x="216310" y="373625"/>
            <a:ext cx="99010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Hayley Johnston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2321180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BMHP6027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Parase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Ahmed</a:t>
            </a:r>
          </a:p>
        </p:txBody>
      </p:sp>
      <p:pic>
        <p:nvPicPr>
          <p:cNvPr id="7" name="Picture 6" descr="Daughter bonding with father in wheelchair">
            <a:extLst>
              <a:ext uri="{FF2B5EF4-FFF2-40B4-BE49-F238E27FC236}">
                <a16:creationId xmlns:a16="http://schemas.microsoft.com/office/drawing/2014/main" id="{86C033E5-1005-5CF2-5785-5EE05A20E6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1583" y="2079523"/>
            <a:ext cx="6607278" cy="4404852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0A6E170A-EA29-0FD4-61BC-D7D96AB13F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1642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87"/>
    </mc:Choice>
    <mc:Fallback xmlns="">
      <p:transition spd="slow" advTm="34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-up of several hands with palms facing down pointing towards center, overlapping">
            <a:extLst>
              <a:ext uri="{FF2B5EF4-FFF2-40B4-BE49-F238E27FC236}">
                <a16:creationId xmlns:a16="http://schemas.microsoft.com/office/drawing/2014/main" id="{74036CE1-A7C8-8803-D6AE-A040E15C34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26" r="10974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269EA2DE-1E1A-9AD5-AED6-D30841E42E38}"/>
              </a:ext>
            </a:extLst>
          </p:cNvPr>
          <p:cNvSpPr txBox="1"/>
          <p:nvPr/>
        </p:nvSpPr>
        <p:spPr>
          <a:xfrm>
            <a:off x="6803409" y="2470245"/>
            <a:ext cx="4156512" cy="3769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Ageing is a complex process involving biological, psychological and social changes throughout later life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UK Population is ageing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is an increasing demand on Health and Social Care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Ageism can affect opportunities and quality of care (Age UK,2024).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needs to be on care, empowerment, policy and innovation.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55B3C1F-E39F-2156-9A8D-5158D9DC35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5812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87"/>
    </mc:Choice>
    <mc:Fallback xmlns="">
      <p:transition spd="slow" advTm="63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uses in an area">
            <a:extLst>
              <a:ext uri="{FF2B5EF4-FFF2-40B4-BE49-F238E27FC236}">
                <a16:creationId xmlns:a16="http://schemas.microsoft.com/office/drawing/2014/main" id="{D17447C5-72D0-25EB-2E42-20E5DD49F0E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882" b="-1"/>
          <a:stretch>
            <a:fillRect/>
          </a:stretch>
        </p:blipFill>
        <p:spPr>
          <a:xfrm>
            <a:off x="1" y="7893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534426-1293-393C-2D4E-4CEF1A59B9B4}"/>
              </a:ext>
            </a:extLst>
          </p:cNvPr>
          <p:cNvSpPr txBox="1"/>
          <p:nvPr/>
        </p:nvSpPr>
        <p:spPr>
          <a:xfrm>
            <a:off x="7531610" y="1457011"/>
            <a:ext cx="3822189" cy="4719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In the UK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More people are living beyond the age of 65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is increased prevalence of frailty and chronic illness.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long-term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Increasing pressure on NHS and Social Care Funding.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service delivery is necessary.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Around 19% of the UK population are aged 65 and over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Healthy life expectancy remains lower in more deprived communities (OHID,2023).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B9CE7B3-B833-F7B6-9FFD-A3238E9F1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650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53"/>
    </mc:Choice>
    <mc:Fallback xmlns="">
      <p:transition spd="slow" advTm="72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CD9841-6239-7F87-3AE9-0DB2AF53A645}"/>
              </a:ext>
            </a:extLst>
          </p:cNvPr>
          <p:cNvSpPr txBox="1"/>
          <p:nvPr/>
        </p:nvSpPr>
        <p:spPr>
          <a:xfrm>
            <a:off x="552659" y="442127"/>
            <a:ext cx="1033975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Older People’s Care Needs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Physical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Nutrition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Long-term Condition Management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Mental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Dementia Support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Participation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Financial and Environment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Income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 to transport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Personal, Cultural and Emotional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Dignity and Respect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Preferences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Maintaining Identity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Add-in 3">
                <a:extLst>
                  <a:ext uri="{FF2B5EF4-FFF2-40B4-BE49-F238E27FC236}">
                    <a16:creationId xmlns:a16="http://schemas.microsoft.com/office/drawing/2014/main" id="{CE9A0069-1F3F-5C8B-2D2E-ECDF4F68231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296110191"/>
                  </p:ext>
                </p:extLst>
              </p:nvPr>
            </p:nvGraphicFramePr>
            <p:xfrm>
              <a:off x="0" y="7226709"/>
              <a:ext cx="8209935" cy="4774789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4"/>
              </a:graphicData>
            </a:graphic>
          </p:graphicFrame>
        </mc:Choice>
        <mc:Fallback xmlns="">
          <p:pic>
            <p:nvPicPr>
              <p:cNvPr id="4" name="Add-in 3">
                <a:extLst>
                  <a:ext uri="{FF2B5EF4-FFF2-40B4-BE49-F238E27FC236}">
                    <a16:creationId xmlns:a16="http://schemas.microsoft.com/office/drawing/2014/main" id="{CE9A0069-1F3F-5C8B-2D2E-ECDF4F68231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0" y="7226709"/>
                <a:ext cx="8209935" cy="4774789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 descr="Consulting with senior patient at home">
            <a:extLst>
              <a:ext uri="{FF2B5EF4-FFF2-40B4-BE49-F238E27FC236}">
                <a16:creationId xmlns:a16="http://schemas.microsoft.com/office/drawing/2014/main" id="{FE97CC77-3253-11FC-63A6-295A2AD39A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190" y="0"/>
            <a:ext cx="6194810" cy="412987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7582390-8E7F-FDF8-FBE5-3D0CE799B0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133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00"/>
    </mc:Choice>
    <mc:Fallback xmlns="">
      <p:transition spd="slow" advTm="78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5A2D4AF-A6CA-5387-4FE4-6B053D8163BA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076FF2CE-19E6-29DC-00C6-E8C78B2209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96191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85E568D-75E3-A1E8-7438-206E03D4F8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060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48"/>
    </mc:Choice>
    <mc:Fallback xmlns="">
      <p:transition spd="slow" advTm="52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octor friendly shaking hands with a patient">
            <a:extLst>
              <a:ext uri="{FF2B5EF4-FFF2-40B4-BE49-F238E27FC236}">
                <a16:creationId xmlns:a16="http://schemas.microsoft.com/office/drawing/2014/main" id="{C50B2994-737D-4EBC-AC87-246D89AD1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54" r="-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E6A144F-3FD6-B4BB-D07E-7126F98B3F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9558523"/>
              </p:ext>
            </p:extLst>
          </p:nvPr>
        </p:nvGraphicFramePr>
        <p:xfrm>
          <a:off x="6417734" y="462116"/>
          <a:ext cx="5626782" cy="6253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8144B26-3FED-B36D-1B66-8B07D4D99C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785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974"/>
    </mc:Choice>
    <mc:Fallback xmlns="">
      <p:transition spd="slow" advTm="58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8442E47-0E4B-8737-E10C-39D77F625A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3467" y="1669521"/>
            <a:ext cx="5291666" cy="35189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481BFC-3418-125E-C423-F781BDBBC54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740" r="30135"/>
          <a:stretch>
            <a:fillRect/>
          </a:stretch>
        </p:blipFill>
        <p:spPr>
          <a:xfrm>
            <a:off x="6426088" y="643467"/>
            <a:ext cx="4953221" cy="5571066"/>
          </a:xfrm>
          <a:prstGeom prst="rect">
            <a:avLst/>
          </a:prstGeom>
        </p:spPr>
      </p:pic>
      <p:graphicFrame>
        <p:nvGraphicFramePr>
          <p:cNvPr id="12" name="TextBox 1">
            <a:extLst>
              <a:ext uri="{FF2B5EF4-FFF2-40B4-BE49-F238E27FC236}">
                <a16:creationId xmlns:a16="http://schemas.microsoft.com/office/drawing/2014/main" id="{DA611BBF-EF3B-77F9-E14F-982C243C63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4729172"/>
              </p:ext>
            </p:extLst>
          </p:nvPr>
        </p:nvGraphicFramePr>
        <p:xfrm>
          <a:off x="6417734" y="1386674"/>
          <a:ext cx="5291663" cy="498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626842-7137-9C99-1593-BB1EF276FBB6}"/>
              </a:ext>
            </a:extLst>
          </p:cNvPr>
          <p:cNvSpPr txBox="1"/>
          <p:nvPr/>
        </p:nvSpPr>
        <p:spPr>
          <a:xfrm>
            <a:off x="3637709" y="498842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lickr.com/photos/164316313@N02/2799971169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B919B4C-4A7B-98D8-2CD8-2D30EA0E1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5581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13"/>
    </mc:Choice>
    <mc:Fallback xmlns="">
      <p:transition spd="slow" advTm="71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0CEED20-A22C-4FC3-BC0E-F4FE53FD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3BD484-6CB1-7B2B-C9B4-9E99DB675153}"/>
              </a:ext>
            </a:extLst>
          </p:cNvPr>
          <p:cNvSpPr txBox="1"/>
          <p:nvPr/>
        </p:nvSpPr>
        <p:spPr>
          <a:xfrm>
            <a:off x="1113810" y="2825248"/>
            <a:ext cx="4036334" cy="2387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Theories Into Practice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849524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679732"/>
            <a:ext cx="6009366" cy="5423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87568" y="6355073"/>
            <a:ext cx="6007608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C90D339-DE6B-C96F-8D51-7807AA0527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0836409"/>
              </p:ext>
            </p:extLst>
          </p:nvPr>
        </p:nvGraphicFramePr>
        <p:xfrm>
          <a:off x="4986549" y="1424480"/>
          <a:ext cx="6961904" cy="3523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0952">
                  <a:extLst>
                    <a:ext uri="{9D8B030D-6E8A-4147-A177-3AD203B41FA5}">
                      <a16:colId xmlns:a16="http://schemas.microsoft.com/office/drawing/2014/main" val="564241030"/>
                    </a:ext>
                  </a:extLst>
                </a:gridCol>
                <a:gridCol w="3480952">
                  <a:extLst>
                    <a:ext uri="{9D8B030D-6E8A-4147-A177-3AD203B41FA5}">
                      <a16:colId xmlns:a16="http://schemas.microsoft.com/office/drawing/2014/main" val="15082332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Theory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 to Care Practice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1539361517"/>
                  </a:ext>
                </a:extLst>
              </a:tr>
              <a:tr h="895058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Theory(Havighurst,1961).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Centres, exercise programmes and community groups that encourage participation and social engagement.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3269096195"/>
                  </a:ext>
                </a:extLst>
              </a:tr>
              <a:tr h="1123297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Continuity Theory(Atchley,1989).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domiciliary care and ageing in place by assisting individuals with maintaining familiar routines, relationships and lifestyles.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1374705099"/>
                  </a:ext>
                </a:extLst>
              </a:tr>
              <a:tr h="1123297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Disengagement Theory(Cumming and Henry, 1961).</a:t>
                      </a:r>
                    </a:p>
                  </a:txBody>
                  <a:tcPr marL="168536" marR="168536" marT="84268" marB="84268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Explains changes to social roles in later life, although criticized in modern day practice as modern services promote active ageing rather than withdrawal.</a:t>
                      </a:r>
                    </a:p>
                  </a:txBody>
                  <a:tcPr marL="168536" marR="168536" marT="84268" marB="84268"/>
                </a:tc>
                <a:extLst>
                  <a:ext uri="{0D108BD9-81ED-4DB2-BD59-A6C34878D82A}">
                    <a16:rowId xmlns:a16="http://schemas.microsoft.com/office/drawing/2014/main" val="2179498386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352BFEB-DF19-3D4B-C402-32F62FC3FF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018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75"/>
    </mc:Choice>
    <mc:Fallback xmlns="">
      <p:transition spd="slow" advTm="46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5BF644-D096-5A94-68B8-280460A6D4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789" r="-1" b="8089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D3B186-BAF7-5241-69EA-5F421948CC8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9812" b="18938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54914CEB-3504-F80C-AB16-E20DB03764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3050541"/>
              </p:ext>
            </p:extLst>
          </p:nvPr>
        </p:nvGraphicFramePr>
        <p:xfrm>
          <a:off x="294968" y="452285"/>
          <a:ext cx="4359329" cy="5724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AD0BA4B-F5F3-EBB9-2177-A12945781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8343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26"/>
    </mc:Choice>
    <mc:Fallback xmlns="">
      <p:transition spd="slow" advTm="54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6555E3E-308E-4154-5720-3CA4DD1217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882" b="-1"/>
          <a:stretch>
            <a:fillRect/>
          </a:stretch>
        </p:blipFill>
        <p:spPr>
          <a:xfrm>
            <a:off x="1" y="7825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CB08C5-361B-9A92-FBC6-50A34D87D0C2}"/>
              </a:ext>
            </a:extLst>
          </p:cNvPr>
          <p:cNvSpPr txBox="1"/>
          <p:nvPr/>
        </p:nvSpPr>
        <p:spPr>
          <a:xfrm>
            <a:off x="7883302" y="695836"/>
            <a:ext cx="3822189" cy="469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 – Critical Evaluation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Provides 24-hour support and supervision (NHS England,2019).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Specialist dementia and nursing  care services are easier to access (Kitwood,1997).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Individuals with high dependency needs are monitored and cared for more closely.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Provides opportunities for structured social interaction.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Diminished independence and individual preference.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High financial costs (The King’s Fund,2022).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Risk of institutionalization and loss of identity (Kitwood,1997).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Quality of care varies between providers.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916F657-EA68-91A1-E05B-F076CB3FB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554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116"/>
    </mc:Choice>
    <mc:Fallback xmlns="">
      <p:transition spd="slow" advTm="76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ack of hardcover books without spine titles">
            <a:extLst>
              <a:ext uri="{FF2B5EF4-FFF2-40B4-BE49-F238E27FC236}">
                <a16:creationId xmlns:a16="http://schemas.microsoft.com/office/drawing/2014/main" id="{23B99FD5-EE5D-5D33-5B37-33DB8F3F1D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29" r="1271" b="-1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61E667-331B-518D-C9B5-F9AF9858A70A}"/>
              </a:ext>
            </a:extLst>
          </p:cNvPr>
          <p:cNvSpPr txBox="1"/>
          <p:nvPr/>
        </p:nvSpPr>
        <p:spPr>
          <a:xfrm>
            <a:off x="6657715" y="1256044"/>
            <a:ext cx="4247413" cy="46486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Act 2014 promotes wellbeing, independence and personalization (Care Act 2014).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 protects older adults from age discrimination (Equality Act 2010).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Long Term Plan aims to improve integrated care and support ageing populations (NHS England, 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Care Systems( ICSs) encourage collaborative working between Health and </a:t>
            </a:r>
            <a:r>
              <a:rPr lang="en-US" sz="11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Care (DHSC</a:t>
            </a: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,2021).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are implemented with the aim to improve quality of life, independence and access to support.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for implementation to be effective, adequate funding and workforce capacity are heavily relied on. </a:t>
            </a:r>
          </a:p>
        </p:txBody>
      </p:sp>
      <p:sp>
        <p:nvSpPr>
          <p:cNvPr id="36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8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418D0BD-A851-A07E-6709-09A6915EEF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501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53"/>
    </mc:Choice>
    <mc:Fallback xmlns="">
      <p:transition spd="slow" advTm="6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Houses in an area">
            <a:extLst>
              <a:ext uri="{FF2B5EF4-FFF2-40B4-BE49-F238E27FC236}">
                <a16:creationId xmlns:a16="http://schemas.microsoft.com/office/drawing/2014/main" id="{1B7F4875-D11C-83AA-E82E-701D1F6CDA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79" r="25087" b="-2"/>
          <a:stretch>
            <a:fillRect/>
          </a:stretch>
        </p:blipFill>
        <p:spPr>
          <a:xfrm>
            <a:off x="0" y="-2"/>
            <a:ext cx="4992916" cy="56170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8F3226-2542-D724-3E2B-5EE6F0AE3DE5}"/>
              </a:ext>
            </a:extLst>
          </p:cNvPr>
          <p:cNvSpPr txBox="1"/>
          <p:nvPr/>
        </p:nvSpPr>
        <p:spPr>
          <a:xfrm>
            <a:off x="5345723" y="160774"/>
            <a:ext cx="5305529" cy="66972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Effectiveness of Current UK Provision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Around 1.7 million older people have unmet care and support needs in the UK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Supports independence and functional ability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Delays admission to residential care (NICE,2015).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Improves quality of life and wellbeing (SCIE,2023).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Encourages social participation and inclusion (Walker,2002).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Challenges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Older adults who live in deprived areas often experience poorer health outcomes and have a reduced life expectancy (Office for Health Improvement and Disparities,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Regional Inequalities in access to services (The Kings Fund, 2022).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Assessment and Support Services consist of longer waiting times.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Service availability is restricted due to workforce shortages.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Pressures of gaining funding affects quality of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Around 2 million aged 65+ have unmet care and support needs in the UK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Regional inequalities affect access to health and social care services (The King’s Fund, 2022).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With regards to preserving independence, community-based programs frequently outperform institutionalized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Person -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strategies can enhance service-user happiness and well-being (Care Act, 2014).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However, effectiveness fluctuates depending on funding, staffing and local resources.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Services are still under pressure due to rising demand from an ageing population (ONS,2023).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Despite policy commitments, inequalities in access and quality remain across the UK (The King’s Fund, 2022).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DF85A8-C2A8-E7D3-3B61-FA8FD2DF7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1177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1"/>
    </mc:Choice>
    <mc:Fallback xmlns="">
      <p:transition spd="slow" advTm="43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67BB45-C6FB-F470-AC30-C762C5806AFB}"/>
              </a:ext>
            </a:extLst>
          </p:cNvPr>
          <p:cNvSpPr txBox="1"/>
          <p:nvPr/>
        </p:nvSpPr>
        <p:spPr>
          <a:xfrm>
            <a:off x="158204" y="871750"/>
            <a:ext cx="4558367" cy="598624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Telecare systems provide safety and emergency response (NICE,2015).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Remote monitoring supports the management of long-term conditions ( NHS, England, 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GPS Technology provides independence for people living with dementia (SCIE,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Smart home devices promote daily living activities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Technology helps to reduce stress and pressure on healthcare services.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Technology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Increased safety and reassurance for service users and their families (NICE,2015).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Supports independent living and ageing in place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Minimizes unnecessary hospital admissions (NHS England,2019).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Long term health conditions managed more effectively.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Digital exclusion among some older adults (Age UK,2024).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Potential privacy and data protection concerns.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Users may experience limited accessibility due to costs.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Human Interaction and emotional support cannot be replaced by technology.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Technology is most effective when used alongside person-centered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Designed to complement not replace professional support.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Digital exclusion remains a major issue for some older adults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dirty="0"/>
          </a:p>
        </p:txBody>
      </p:sp>
      <p:pic>
        <p:nvPicPr>
          <p:cNvPr id="10" name="Picture 9" descr="Healthcare professional with tablet">
            <a:extLst>
              <a:ext uri="{FF2B5EF4-FFF2-40B4-BE49-F238E27FC236}">
                <a16:creationId xmlns:a16="http://schemas.microsoft.com/office/drawing/2014/main" id="{307F30BC-961F-B74D-71BF-8A25955A46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6" r="-1" b="9606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14" name="Picture 13" descr="Elderly man and child using tablet">
            <a:extLst>
              <a:ext uri="{FF2B5EF4-FFF2-40B4-BE49-F238E27FC236}">
                <a16:creationId xmlns:a16="http://schemas.microsoft.com/office/drawing/2014/main" id="{147D0593-DF78-822C-9916-D9948EA2CD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22" b="25928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726D1FE-D331-4CA7-8FE8-68995A6795C3}"/>
              </a:ext>
            </a:extLst>
          </p:cNvPr>
          <p:cNvSpPr txBox="1"/>
          <p:nvPr/>
        </p:nvSpPr>
        <p:spPr>
          <a:xfrm>
            <a:off x="158204" y="317750"/>
            <a:ext cx="5174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CF5D45F-5EE9-261F-A19B-1A77F5BDB9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967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92"/>
    </mc:Choice>
    <mc:Fallback xmlns="">
      <p:transition spd="slow" advTm="45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gital numbers art">
            <a:extLst>
              <a:ext uri="{FF2B5EF4-FFF2-40B4-BE49-F238E27FC236}">
                <a16:creationId xmlns:a16="http://schemas.microsoft.com/office/drawing/2014/main" id="{5E720D3C-9254-04D0-C058-67D5106DE9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C6610-1178-9AF2-BE73-E74012A3C514}"/>
              </a:ext>
            </a:extLst>
          </p:cNvPr>
          <p:cNvSpPr txBox="1"/>
          <p:nvPr/>
        </p:nvSpPr>
        <p:spPr>
          <a:xfrm>
            <a:off x="7400981" y="954592"/>
            <a:ext cx="3822189" cy="36347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Challenges to maintaining Independence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Frailty and chronic illness can reduce functional ability (WHO,2025).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Dementia and cognitive decline can affect decision-making (Kitwood,1997).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Social Isolation and Loneliness have a negative impact on well-being (Age UK,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Financial availability can restrict access to services (The Kings Fund, 2022).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Housing and transport barriers may reduce community participation.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restrict access to information and support.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3D4B884-36E8-082F-BF11-6FB8137E3E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4866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13"/>
    </mc:Choice>
    <mc:Fallback xmlns="">
      <p:transition spd="slow" advTm="47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urgeon reviewing MRI scans on a modern screen">
            <a:extLst>
              <a:ext uri="{FF2B5EF4-FFF2-40B4-BE49-F238E27FC236}">
                <a16:creationId xmlns:a16="http://schemas.microsoft.com/office/drawing/2014/main" id="{24A8A88A-ECF3-279C-DA76-4ACE73DAFA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8B13D0-0217-3930-B6B8-4887CD1FC269}"/>
              </a:ext>
            </a:extLst>
          </p:cNvPr>
          <p:cNvSpPr txBox="1"/>
          <p:nvPr/>
        </p:nvSpPr>
        <p:spPr>
          <a:xfrm>
            <a:off x="7531610" y="411982"/>
            <a:ext cx="3822189" cy="57649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Case Studies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CASE STUDY 1- DEMENTIA- FRIENDLY COMMUNITIES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Aims to support people living with dementia within their communities.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Promotes social inclusion and community participation (SCIE,2023).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Adopt person-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approaches to support independence (Kitwood,1997).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Positively reduces stigma and social isolation.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CASE STUDY 2 – HOGEWEYK DEMENTIA VILLAGE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Innovative dementia care model based in the Netherlands.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Residents reside within a safe community environment.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Facilitates freedom of movement and independence.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Encourage social interaction and meaningful activities.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Associated with improved well- being and quality of life (WHO,2025).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Alternative to traditional residential care models.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LEARNING POINTS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Both approaches prioritizes independence and encourage social participation.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Both demonstrate practical application of person-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Both support principles outlined within the care act 2014.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B16515A-16F5-1BA1-86A0-385FE8C46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4994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20"/>
    </mc:Choice>
    <mc:Fallback xmlns="">
      <p:transition spd="slow" advTm="42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ocuments on desk">
            <a:extLst>
              <a:ext uri="{FF2B5EF4-FFF2-40B4-BE49-F238E27FC236}">
                <a16:creationId xmlns:a16="http://schemas.microsoft.com/office/drawing/2014/main" id="{32E5F13D-7295-8C09-206F-F2C15745151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2" b="691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F6A039D8-E50A-AEB3-66DD-C8F9C030F3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532234"/>
              </p:ext>
            </p:extLst>
          </p:nvPr>
        </p:nvGraphicFramePr>
        <p:xfrm>
          <a:off x="1907458" y="1"/>
          <a:ext cx="10284542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5BAC6DE-7113-5508-A60D-D2935F3D6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013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74"/>
    </mc:Choice>
    <mc:Fallback xmlns="">
      <p:transition spd="slow" advTm="31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5E3A5E2-12D1-5930-D75C-7C46D0A2BC61}"/>
              </a:ext>
            </a:extLst>
          </p:cNvPr>
          <p:cNvSpPr txBox="1"/>
          <p:nvPr/>
        </p:nvSpPr>
        <p:spPr>
          <a:xfrm>
            <a:off x="865140" y="1407035"/>
            <a:ext cx="3893126" cy="5271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people have diverse and complex needs for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Independence and functional ability are central to well-being (WHO,2025).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Theories of ageing can explain experiences of later life.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 shape how care is provided and supported.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Technology provides opportunities and also creates challenges.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Person-centered, integrated care is vital for better outcomes. </a:t>
            </a:r>
          </a:p>
        </p:txBody>
      </p:sp>
      <p:pic>
        <p:nvPicPr>
          <p:cNvPr id="4" name="Picture 3" descr="Elderly man holding yoga mat">
            <a:extLst>
              <a:ext uri="{FF2B5EF4-FFF2-40B4-BE49-F238E27FC236}">
                <a16:creationId xmlns:a16="http://schemas.microsoft.com/office/drawing/2014/main" id="{FC12D5CD-502C-9C9D-EF03-7EC27C0A21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2"/>
          <a:stretch>
            <a:fillRect/>
          </a:stretch>
        </p:blipFill>
        <p:spPr>
          <a:xfrm>
            <a:off x="5344391" y="10"/>
            <a:ext cx="6847609" cy="4488855"/>
          </a:xfrm>
          <a:prstGeom prst="rect">
            <a:avLst/>
          </a:prstGeom>
        </p:spPr>
      </p:pic>
      <p:pic>
        <p:nvPicPr>
          <p:cNvPr id="6" name="Picture 5" descr="Three old men sitting on the bleachers">
            <a:extLst>
              <a:ext uri="{FF2B5EF4-FFF2-40B4-BE49-F238E27FC236}">
                <a16:creationId xmlns:a16="http://schemas.microsoft.com/office/drawing/2014/main" id="{AE9F2124-9340-79D7-A762-E35F44B4A3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5" r="-1" b="-1"/>
          <a:stretch>
            <a:fillRect/>
          </a:stretch>
        </p:blipFill>
        <p:spPr>
          <a:xfrm>
            <a:off x="5344392" y="4488874"/>
            <a:ext cx="3424845" cy="2369126"/>
          </a:xfrm>
          <a:prstGeom prst="rect">
            <a:avLst/>
          </a:prstGeom>
        </p:spPr>
      </p:pic>
      <p:pic>
        <p:nvPicPr>
          <p:cNvPr id="8" name="Picture 7" descr="Mother and daugher walking on the beach">
            <a:extLst>
              <a:ext uri="{FF2B5EF4-FFF2-40B4-BE49-F238E27FC236}">
                <a16:creationId xmlns:a16="http://schemas.microsoft.com/office/drawing/2014/main" id="{D9964243-937F-41C1-95EF-077CBFEF91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4" r="3" b="3"/>
          <a:stretch>
            <a:fillRect/>
          </a:stretch>
        </p:blipFill>
        <p:spPr>
          <a:xfrm>
            <a:off x="8767155" y="4488873"/>
            <a:ext cx="3424845" cy="2369127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CC307E8-2BCB-8E8B-8975-4455C95716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378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45"/>
    </mc:Choice>
    <mc:Fallback xmlns="">
      <p:transition spd="slow" advTm="35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13F3C1A-D7F3-7A3A-86DE-D02AAC875DDC}"/>
              </a:ext>
            </a:extLst>
          </p:cNvPr>
          <p:cNvSpPr txBox="1"/>
          <p:nvPr/>
        </p:nvSpPr>
        <p:spPr>
          <a:xfrm>
            <a:off x="640080" y="1250828"/>
            <a:ext cx="3855720" cy="43719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BBA1DF-0656-8C64-171F-582B6B20ED61}"/>
              </a:ext>
            </a:extLst>
          </p:cNvPr>
          <p:cNvSpPr txBox="1"/>
          <p:nvPr/>
        </p:nvSpPr>
        <p:spPr>
          <a:xfrm>
            <a:off x="5833724" y="851877"/>
            <a:ext cx="5559700" cy="5183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Age UK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State of Health and Care of Older People in England 2024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Age UK.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‘A Continuity Theory of Normal Aging’,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 Act 2014. c.23. London: The Stationery Office.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People at the Heart of Care: Adult Social Care Reform White Paper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Equality Act 2010. c.15. London: The Stationery Office.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/>
              <a:t>Hooyman, N.R. and Kiyak, H.A. (2018) </a:t>
            </a:r>
            <a:r>
              <a:rPr lang="en-GB" sz="1600" i="1" dirty="0"/>
              <a:t>Social Gerontology: A Multidisciplinary Perspective</a:t>
            </a:r>
            <a:r>
              <a:rPr lang="en-GB" sz="1600" dirty="0"/>
              <a:t>. 11th </a:t>
            </a:r>
            <a:r>
              <a:rPr lang="en-GB" sz="1600" dirty="0" err="1"/>
              <a:t>edn</a:t>
            </a:r>
            <a:r>
              <a:rPr lang="en-GB" sz="1600" dirty="0"/>
              <a:t>. Boston: Pearson.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Kitwood, T. (1997)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Buckingham: Open University Press.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4EDC01-ABBC-13FD-D964-F372C6203CB8}"/>
              </a:ext>
            </a:extLst>
          </p:cNvPr>
          <p:cNvSpPr txBox="1"/>
          <p:nvPr/>
        </p:nvSpPr>
        <p:spPr>
          <a:xfrm>
            <a:off x="312615" y="2347414"/>
            <a:ext cx="11041185" cy="45105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905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4A6C92-96D7-9C40-FC06-C3DE5BCE085D}"/>
              </a:ext>
            </a:extLst>
          </p:cNvPr>
          <p:cNvSpPr txBox="1"/>
          <p:nvPr/>
        </p:nvSpPr>
        <p:spPr>
          <a:xfrm>
            <a:off x="281354" y="304800"/>
            <a:ext cx="9292492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Older people: Independence and mental wellbeing (NG32)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(OHID)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 consensus on healthy ageing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Population estimates for the UK, England, Wales, Scotland and Northern Ireland: mid-2022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Newport: Office for National Statistics.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(SCIE)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 Place We Can Call Home: A Vision and a Roadmap for Providing More Options for Housing with Care and Support for Older People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SCIE.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King's Fund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Social Care 360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The King's Fund.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Walker, A. (2002) ‘A Strategy for Active Ageing’,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Social Security Review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55(1), pp. 121–139.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Organization.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235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webextension1.xml><?xml version="1.0" encoding="utf-8"?>
<we:webextension xmlns:we="http://schemas.microsoft.com/office/webextensions/webextension/2010/11" id="{8EB7829C-8148-49B4-9A60-9FEEC7E6C6A3}">
  <we:reference id="wa200003233" version="2.0.0.3" store="en-US" storeType="OMEX"/>
  <we:alternateReferences>
    <we:reference id="WA200003233" version="2.0.0.3" store="WA200003233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13" ma:contentTypeDescription="Create a new document." ma:contentTypeScope="" ma:versionID="119eca6f59a89bfad91c60b13368b726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bb43b79f8629a282d2429a7a0f0eae46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9C2E34-15A7-499D-B652-CABFAB474872}">
  <ds:schemaRefs>
    <ds:schemaRef ds:uri="http://purl.org/dc/elements/1.1/"/>
    <ds:schemaRef ds:uri="http://schemas.microsoft.com/office/2006/metadata/properties"/>
    <ds:schemaRef ds:uri="bd58668a-75ed-4e88-8b6f-7357ab2eb406"/>
    <ds:schemaRef ds:uri="http://schemas.microsoft.com/office/2006/documentManagement/types"/>
    <ds:schemaRef ds:uri="http://www.w3.org/XML/1998/namespace"/>
    <ds:schemaRef ds:uri="http://purl.org/dc/dcmitype/"/>
    <ds:schemaRef ds:uri="b6c735d2-3114-479d-9f38-f4e14bc16876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9F5A14D-74C5-4F4F-B3F6-A91F26FC2C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F4E087-FC69-48E3-A8CD-8F260EB046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final presentation PART 2 YEY</Template>
  <TotalTime>1</TotalTime>
  <Words>2201</Words>
  <Application>Microsoft Office PowerPoint</Application>
  <PresentationFormat>Widescreen</PresentationFormat>
  <Paragraphs>231</Paragraphs>
  <Slides>19</Slides>
  <Notes>4</Notes>
  <HiddenSlides>0</HiddenSlides>
  <MMClips>17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Johnston (2321180)</dc:creator>
  <cp:lastModifiedBy>Hayley Johnston (2321180)</cp:lastModifiedBy>
  <cp:revision>1</cp:revision>
  <dcterms:created xsi:type="dcterms:W3CDTF">2026-06-25T23:11:54Z</dcterms:created>
  <dcterms:modified xsi:type="dcterms:W3CDTF">2026-06-25T23:13:25Z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