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5"/>
  </p:notesMasterIdLst>
  <p:sldIdLst>
    <p:sldId id="257" r:id="rId5"/>
    <p:sldId id="652" r:id="rId6"/>
    <p:sldId id="316" r:id="rId7"/>
    <p:sldId id="834" r:id="rId8"/>
    <p:sldId id="832" r:id="rId9"/>
    <p:sldId id="837" r:id="rId10"/>
    <p:sldId id="838" r:id="rId11"/>
    <p:sldId id="833" r:id="rId12"/>
    <p:sldId id="816" r:id="rId13"/>
    <p:sldId id="648" r:id="rId14"/>
    <p:sldId id="799" r:id="rId15"/>
    <p:sldId id="800" r:id="rId16"/>
    <p:sldId id="835" r:id="rId17"/>
    <p:sldId id="839" r:id="rId18"/>
    <p:sldId id="840" r:id="rId19"/>
    <p:sldId id="841" r:id="rId20"/>
    <p:sldId id="842" r:id="rId21"/>
    <p:sldId id="319" r:id="rId22"/>
    <p:sldId id="805" r:id="rId23"/>
    <p:sldId id="836" r:id="rId24"/>
    <p:sldId id="803" r:id="rId25"/>
    <p:sldId id="318" r:id="rId26"/>
    <p:sldId id="804" r:id="rId27"/>
    <p:sldId id="320" r:id="rId28"/>
    <p:sldId id="321" r:id="rId29"/>
    <p:sldId id="843" r:id="rId30"/>
    <p:sldId id="844" r:id="rId31"/>
    <p:sldId id="845" r:id="rId32"/>
    <p:sldId id="846" r:id="rId33"/>
    <p:sldId id="81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3/27/2025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3/27/2025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3/27/2025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3/27/2025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3/27/2025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3/27/2025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3/27/2025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3/27/2025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3/27/2025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3/27/2025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open.edu/openlearn/money-business/hybrid-working-change-management/content-section-9.3" TargetMode="External"/><Relationship Id="rId2" Type="http://schemas.openxmlformats.org/officeDocument/2006/relationships/hyperlink" Target="https://www.change-management-coach.com/force-field-analysis.html" TargetMode="Externa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Leading digital &amp; strategic change</a:t>
            </a:r>
            <a:br>
              <a:rPr lang="en-US" dirty="0">
                <a:solidFill>
                  <a:srgbClr val="FFFFFF"/>
                </a:solidFill>
              </a:rPr>
            </a:br>
            <a:r>
              <a:rPr lang="en-GB" b="0" i="0" dirty="0">
                <a:solidFill>
                  <a:srgbClr val="FFFFFF"/>
                </a:solidFill>
                <a:effectLst/>
                <a:latin typeface="Arial" panose="020B0604020202020204" pitchFamily="34" charset="0"/>
              </a:rPr>
              <a:t>BMSW7003</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March 2025</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584775"/>
          </a:xfrm>
          <a:prstGeom prst="rect">
            <a:avLst/>
          </a:prstGeom>
          <a:noFill/>
        </p:spPr>
        <p:txBody>
          <a:bodyPr wrap="square" rtlCol="0">
            <a:spAutoFit/>
          </a:bodyPr>
          <a:lstStyle/>
          <a:p>
            <a:pPr algn="ctr"/>
            <a:r>
              <a:rPr lang="en-GB" sz="3200" b="1" dirty="0">
                <a:solidFill>
                  <a:srgbClr val="FFC000"/>
                </a:solidFill>
              </a:rPr>
              <a:t>Assignment Review</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Syllabus topics we have covered</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4339650"/>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Topics:</a:t>
            </a: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sz="2400" dirty="0"/>
              <a:t>Introduction to strategy and strategic management</a:t>
            </a:r>
          </a:p>
          <a:p>
            <a:pPr marL="800100" lvl="1" indent="-342900">
              <a:buFont typeface="+mj-lt"/>
              <a:buAutoNum type="arabicPeriod"/>
            </a:pPr>
            <a:r>
              <a:rPr lang="en-GB" sz="2400" dirty="0"/>
              <a:t>Strategic analysis</a:t>
            </a:r>
          </a:p>
          <a:p>
            <a:pPr marL="800100" lvl="1" indent="-342900">
              <a:buFont typeface="+mj-lt"/>
              <a:buAutoNum type="arabicPeriod"/>
            </a:pPr>
            <a:r>
              <a:rPr lang="en-GB" sz="2400" dirty="0"/>
              <a:t>Competitive strategy</a:t>
            </a:r>
          </a:p>
          <a:p>
            <a:pPr marL="800100" lvl="1" indent="-342900">
              <a:buFont typeface="+mj-lt"/>
              <a:buAutoNum type="arabicPeriod"/>
            </a:pPr>
            <a:r>
              <a:rPr lang="en-GB" sz="2400" dirty="0"/>
              <a:t>Managing capabilities</a:t>
            </a:r>
          </a:p>
          <a:p>
            <a:pPr marL="800100" lvl="1" indent="-342900">
              <a:buFont typeface="+mj-lt"/>
              <a:buAutoNum type="arabicPeriod"/>
            </a:pPr>
            <a:r>
              <a:rPr lang="en-GB" sz="2400" dirty="0"/>
              <a:t>Organisational structure</a:t>
            </a:r>
          </a:p>
          <a:p>
            <a:pPr marL="800100" lvl="1" indent="-342900">
              <a:buFont typeface="+mj-lt"/>
              <a:buAutoNum type="arabicPeriod"/>
            </a:pPr>
            <a:r>
              <a:rPr lang="en-GB" sz="2400" dirty="0"/>
              <a:t>Incentives </a:t>
            </a:r>
          </a:p>
          <a:p>
            <a:pPr marL="800100" lvl="1" indent="-342900">
              <a:buFont typeface="+mj-lt"/>
              <a:buAutoNum type="arabicPeriod"/>
            </a:pPr>
            <a:r>
              <a:rPr lang="en-GB" sz="2400" dirty="0"/>
              <a:t>Enablers </a:t>
            </a:r>
          </a:p>
          <a:p>
            <a:pPr marL="800100" lvl="1" indent="-342900">
              <a:buFont typeface="+mj-lt"/>
              <a:buAutoNum type="arabicPeriod"/>
            </a:pPr>
            <a:r>
              <a:rPr lang="en-GB" sz="2400" dirty="0"/>
              <a:t>Risk management</a:t>
            </a:r>
          </a:p>
          <a:p>
            <a:pPr marL="800100" lvl="1" indent="-342900">
              <a:buFont typeface="+mj-lt"/>
              <a:buAutoNum type="arabicPeriod"/>
            </a:pPr>
            <a:r>
              <a:rPr lang="en-GB" sz="2400" dirty="0"/>
              <a:t>Strategic change</a:t>
            </a:r>
          </a:p>
          <a:p>
            <a:pPr marL="800100" lvl="1" indent="-342900">
              <a:buFont typeface="+mj-lt"/>
              <a:buAutoNum type="arabicPeriod"/>
            </a:pPr>
            <a:r>
              <a:rPr lang="en-GB" sz="2400" dirty="0"/>
              <a:t>Digital transformation strategy</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225754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821844"/>
          </a:xfrm>
        </p:spPr>
        <p:txBody>
          <a:bodyPr vert="horz" lIns="91440" tIns="45720" rIns="91440" bIns="45720" rtlCol="0" anchor="b">
            <a:normAutofit/>
          </a:bodyPr>
          <a:lstStyle/>
          <a:p>
            <a:r>
              <a:rPr lang="en-US" b="0" kern="1200" cap="all" dirty="0">
                <a:solidFill>
                  <a:schemeClr val="tx2"/>
                </a:solidFill>
                <a:latin typeface="+mj-lt"/>
                <a:ea typeface="+mj-ea"/>
                <a:cs typeface="+mj-cs"/>
              </a:rPr>
              <a:t>Assignment review</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305387"/>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b="1" dirty="0">
                <a:solidFill>
                  <a:schemeClr val="tx2"/>
                </a:solidFill>
              </a:rPr>
              <a:t>We will explore:</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b="1" dirty="0">
                <a:solidFill>
                  <a:schemeClr val="tx2"/>
                </a:solidFill>
              </a:rPr>
              <a:t>Review of topics covered</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lang="en-US" sz="2400" b="1" dirty="0">
              <a:solidFill>
                <a:schemeClr val="tx2"/>
              </a:solidFill>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2"/>
                </a:solidFill>
                <a:effectLst/>
                <a:uLnTx/>
                <a:uFillTx/>
              </a:rPr>
              <a:t>Assignment requirements</a:t>
            </a:r>
            <a:endParaRPr kumimoji="0" lang="en-US" sz="2400" b="0" i="0" u="none" strike="noStrike" cap="none" spc="0" normalizeH="0" baseline="0" noProof="0" dirty="0">
              <a:ln>
                <a:noFill/>
              </a:ln>
              <a:solidFill>
                <a:schemeClr val="tx2"/>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77BE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77BEE"/>
                </a:solidFill>
                <a:effectLst/>
                <a:uLnTx/>
                <a:uFillTx/>
              </a:rPr>
              <a:pPr marR="0" lvl="0" indent="0" defTabSz="457200" fontAlgn="auto">
                <a:spcBef>
                  <a:spcPts val="0"/>
                </a:spcBef>
                <a:spcAft>
                  <a:spcPts val="600"/>
                </a:spcAft>
                <a:buClrTx/>
                <a:buSzTx/>
                <a:buFontTx/>
                <a:buNone/>
                <a:tabLst/>
                <a:defRPr/>
              </a:pPr>
              <a:t>3</a:t>
            </a:fld>
            <a:endParaRPr kumimoji="0" lang="en-US" b="0" i="0" u="none" strike="noStrike" cap="none" spc="0" normalizeH="0" baseline="0" noProof="0">
              <a:ln>
                <a:noFill/>
              </a:ln>
              <a:solidFill>
                <a:srgbClr val="177BEE"/>
              </a:solidFill>
              <a:effectLst/>
              <a:uLnTx/>
              <a:uFillTx/>
            </a:endParaRPr>
          </a:p>
        </p:txBody>
      </p:sp>
      <p:pic>
        <p:nvPicPr>
          <p:cNvPr id="7" name="Picture 6">
            <a:extLst>
              <a:ext uri="{FF2B5EF4-FFF2-40B4-BE49-F238E27FC236}">
                <a16:creationId xmlns:a16="http://schemas.microsoft.com/office/drawing/2014/main" id="{1D2CBDDA-790B-8DA2-B46C-E4FE7A8E4E7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539449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821844"/>
          </a:xfrm>
        </p:spPr>
        <p:txBody>
          <a:bodyPr vert="horz" lIns="91440" tIns="45720" rIns="91440" bIns="45720" rtlCol="0" anchor="b">
            <a:normAutofit/>
          </a:bodyPr>
          <a:lstStyle/>
          <a:p>
            <a:r>
              <a:rPr lang="en-US" b="0" kern="1200" cap="all" dirty="0">
                <a:solidFill>
                  <a:schemeClr val="tx2"/>
                </a:solidFill>
                <a:latin typeface="+mj-lt"/>
                <a:ea typeface="+mj-ea"/>
                <a:cs typeface="+mj-cs"/>
              </a:rPr>
              <a:t>Module aims</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524001"/>
            <a:ext cx="6309002" cy="4124960"/>
          </a:xfrm>
          <a:prstGeom prst="rect">
            <a:avLst/>
          </a:prstGeom>
        </p:spPr>
        <p:txBody>
          <a:bodyPr vert="horz" lIns="91440" tIns="45720" rIns="91440" bIns="45720" rtlCol="0" anchor="ctr">
            <a:normAutofit/>
          </a:bodyPr>
          <a:lstStyle/>
          <a:p>
            <a:pPr marL="342900" lvl="0" indent="-342900" rtl="0">
              <a:buFont typeface="Symbol" panose="05050102010706020507" pitchFamily="18" charset="2"/>
              <a:buChar char="·"/>
            </a:pPr>
            <a:r>
              <a:rPr lang="en-GB" sz="2400" dirty="0">
                <a:solidFill>
                  <a:schemeClr val="tx2"/>
                </a:solidFill>
                <a:effectLst/>
                <a:ea typeface="Times New Roman" panose="02020603050405020304" pitchFamily="18" charset="0"/>
              </a:rPr>
              <a:t>To provide a comprehensive understanding of strategy and the strategic management process for organisations.</a:t>
            </a:r>
          </a:p>
          <a:p>
            <a:pPr marL="342900" lvl="0" indent="-342900" rtl="0">
              <a:buFont typeface="Symbol" panose="05050102010706020507" pitchFamily="18" charset="2"/>
              <a:buChar char="·"/>
            </a:pPr>
            <a:endParaRPr lang="en-GB" sz="2400" dirty="0">
              <a:solidFill>
                <a:schemeClr val="tx2"/>
              </a:solidFill>
              <a:effectLst/>
              <a:ea typeface="Times New Roman" panose="02020603050405020304" pitchFamily="18" charset="0"/>
            </a:endParaRPr>
          </a:p>
          <a:p>
            <a:pPr marL="342900" lvl="0" indent="-342900">
              <a:buFont typeface="Symbol" panose="05050102010706020507" pitchFamily="18" charset="2"/>
              <a:buChar char="·"/>
            </a:pPr>
            <a:r>
              <a:rPr lang="en-GB" sz="2400" dirty="0">
                <a:solidFill>
                  <a:schemeClr val="tx2"/>
                </a:solidFill>
                <a:effectLst/>
                <a:ea typeface="Arial" panose="020B0604020202020204" pitchFamily="34" charset="0"/>
              </a:rPr>
              <a:t>To develop a comprehensive understanding of the role of leaders in the implementation of digital and strategic change, especially in view of the rapid digitalisation of organisations. </a:t>
            </a:r>
            <a:endParaRPr lang="en-GB" sz="2400" dirty="0">
              <a:solidFill>
                <a:schemeClr val="tx2"/>
              </a:solidFill>
              <a:effectLst/>
              <a:ea typeface="Times New Roman" panose="02020603050405020304" pitchFamily="18" charset="0"/>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77BE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77BEE"/>
                </a:solidFill>
                <a:effectLst/>
                <a:uLnTx/>
                <a:uFillTx/>
              </a:rPr>
              <a:pPr marR="0" lvl="0" indent="0" defTabSz="457200" fontAlgn="auto">
                <a:spcBef>
                  <a:spcPts val="0"/>
                </a:spcBef>
                <a:spcAft>
                  <a:spcPts val="600"/>
                </a:spcAft>
                <a:buClrTx/>
                <a:buSzTx/>
                <a:buFontTx/>
                <a:buNone/>
                <a:tabLst/>
                <a:defRPr/>
              </a:pPr>
              <a:t>4</a:t>
            </a:fld>
            <a:endParaRPr kumimoji="0" lang="en-US" b="0" i="0" u="none" strike="noStrike" cap="none" spc="0" normalizeH="0" baseline="0" noProof="0">
              <a:ln>
                <a:noFill/>
              </a:ln>
              <a:solidFill>
                <a:srgbClr val="177BEE"/>
              </a:solidFill>
              <a:effectLst/>
              <a:uLnTx/>
              <a:uFillTx/>
            </a:endParaRPr>
          </a:p>
        </p:txBody>
      </p:sp>
      <p:pic>
        <p:nvPicPr>
          <p:cNvPr id="7" name="Picture 6" descr="Two arrows forming one">
            <a:extLst>
              <a:ext uri="{FF2B5EF4-FFF2-40B4-BE49-F238E27FC236}">
                <a16:creationId xmlns:a16="http://schemas.microsoft.com/office/drawing/2014/main" id="{1D2CBDDA-790B-8DA2-B46C-E4FE7A8E4E78}"/>
              </a:ext>
            </a:extLst>
          </p:cNvPr>
          <p:cNvPicPr>
            <a:picLocks noChangeAspect="1"/>
          </p:cNvPicPr>
          <p:nvPr/>
        </p:nvPicPr>
        <p:blipFill>
          <a:blip r:embed="rId2"/>
          <a:srcRect/>
          <a:stretch/>
        </p:blipFill>
        <p:spPr>
          <a:xfrm>
            <a:off x="7521283" y="1677486"/>
            <a:ext cx="4670717" cy="3503037"/>
          </a:xfrm>
          <a:prstGeom prst="rect">
            <a:avLst/>
          </a:prstGeom>
        </p:spPr>
      </p:pic>
    </p:spTree>
    <p:extLst>
      <p:ext uri="{BB962C8B-B14F-4D97-AF65-F5344CB8AC3E}">
        <p14:creationId xmlns:p14="http://schemas.microsoft.com/office/powerpoint/2010/main" val="3333929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9DCE7-14A3-A22A-2F54-3BBF7819758D}"/>
              </a:ext>
            </a:extLst>
          </p:cNvPr>
          <p:cNvSpPr>
            <a:spLocks noGrp="1"/>
          </p:cNvSpPr>
          <p:nvPr>
            <p:ph type="title"/>
          </p:nvPr>
        </p:nvSpPr>
        <p:spPr>
          <a:xfrm>
            <a:off x="335280" y="729658"/>
            <a:ext cx="11270230" cy="570822"/>
          </a:xfrm>
        </p:spPr>
        <p:txBody>
          <a:bodyPr/>
          <a:lstStyle/>
          <a:p>
            <a:r>
              <a:rPr lang="en-GB" dirty="0">
                <a:solidFill>
                  <a:schemeClr val="tx2"/>
                </a:solidFill>
              </a:rPr>
              <a:t>Assignment task</a:t>
            </a:r>
          </a:p>
        </p:txBody>
      </p:sp>
      <p:sp>
        <p:nvSpPr>
          <p:cNvPr id="3" name="Footer Placeholder 2">
            <a:extLst>
              <a:ext uri="{FF2B5EF4-FFF2-40B4-BE49-F238E27FC236}">
                <a16:creationId xmlns:a16="http://schemas.microsoft.com/office/drawing/2014/main" id="{35A9F799-20A7-86FD-54D6-B133F944907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1A776B-C451-F6CF-49CB-E2297E3FDEC4}"/>
              </a:ext>
            </a:extLst>
          </p:cNvPr>
          <p:cNvSpPr>
            <a:spLocks noGrp="1"/>
          </p:cNvSpPr>
          <p:nvPr>
            <p:ph type="sldNum" sz="quarter" idx="12"/>
          </p:nvPr>
        </p:nvSpPr>
        <p:spPr/>
        <p:txBody>
          <a:bodyPr/>
          <a:lstStyle/>
          <a:p>
            <a:fld id="{3A98EE3D-8CD1-4C3F-BD1C-C98C9596463C}" type="slidenum">
              <a:rPr lang="en-US" smtClean="0"/>
              <a:t>5</a:t>
            </a:fld>
            <a:endParaRPr lang="en-US" dirty="0"/>
          </a:p>
        </p:txBody>
      </p:sp>
      <p:sp>
        <p:nvSpPr>
          <p:cNvPr id="6" name="TextBox 5">
            <a:extLst>
              <a:ext uri="{FF2B5EF4-FFF2-40B4-BE49-F238E27FC236}">
                <a16:creationId xmlns:a16="http://schemas.microsoft.com/office/drawing/2014/main" id="{D99C2360-DD0F-DFED-6345-D804B2591E04}"/>
              </a:ext>
            </a:extLst>
          </p:cNvPr>
          <p:cNvSpPr txBox="1"/>
          <p:nvPr/>
        </p:nvSpPr>
        <p:spPr>
          <a:xfrm>
            <a:off x="335280" y="1584960"/>
            <a:ext cx="11389360" cy="4643579"/>
          </a:xfrm>
          <a:prstGeom prst="rect">
            <a:avLst/>
          </a:prstGeom>
          <a:noFill/>
        </p:spPr>
        <p:txBody>
          <a:bodyPr wrap="square">
            <a:spAutoFit/>
          </a:bodyPr>
          <a:lstStyle/>
          <a:p>
            <a:r>
              <a:rPr lang="en-GB" sz="2000" dirty="0">
                <a:solidFill>
                  <a:schemeClr val="tx2"/>
                </a:solidFill>
                <a:effectLst/>
                <a:ea typeface="Times New Roman" panose="02020603050405020304" pitchFamily="18" charset="0"/>
              </a:rPr>
              <a:t>You are required to produce an individually written report. You should justify your recommendations by using appropriate concepts, theoretical frameworks and techniques explored within the module or other modules.</a:t>
            </a:r>
          </a:p>
          <a:p>
            <a:r>
              <a:rPr lang="en-GB" dirty="0">
                <a:solidFill>
                  <a:schemeClr val="tx2"/>
                </a:solidFill>
                <a:effectLst/>
                <a:ea typeface="Times New Roman" panose="02020603050405020304" pitchFamily="18" charset="0"/>
              </a:rPr>
              <a:t> </a:t>
            </a:r>
          </a:p>
          <a:p>
            <a:pPr marL="342900" lvl="0" indent="-342900">
              <a:lnSpc>
                <a:spcPct val="107000"/>
              </a:lnSpc>
              <a:spcAft>
                <a:spcPts val="800"/>
              </a:spcAft>
              <a:buFont typeface="+mj-lt"/>
              <a:buAutoNum type="arabicPeriod"/>
            </a:pPr>
            <a:r>
              <a:rPr lang="en-GB" sz="2000" dirty="0">
                <a:solidFill>
                  <a:schemeClr val="tx2"/>
                </a:solidFill>
                <a:effectLst/>
                <a:ea typeface="Times New Roman" panose="02020603050405020304" pitchFamily="18" charset="0"/>
              </a:rPr>
              <a:t>Conduct a strategic analysis for your chosen organisation. Evaluate its strategic environment and the impact of digital developments on their current strategy. Identify strategic opportunities and potential threats related to this changing digital context and provide strategic options. </a:t>
            </a:r>
            <a:r>
              <a:rPr lang="en-GB" sz="2000" b="1" dirty="0">
                <a:solidFill>
                  <a:schemeClr val="tx2"/>
                </a:solidFill>
                <a:ea typeface="Times New Roman" panose="02020603050405020304" pitchFamily="18" charset="0"/>
              </a:rPr>
              <a:t>40%</a:t>
            </a:r>
            <a:endParaRPr lang="en-GB" sz="2000" b="1" dirty="0">
              <a:solidFill>
                <a:schemeClr val="tx2"/>
              </a:solidFill>
              <a:effectLst/>
              <a:ea typeface="Times New Roman" panose="02020603050405020304" pitchFamily="18" charset="0"/>
            </a:endParaRPr>
          </a:p>
          <a:p>
            <a:pPr marL="457200">
              <a:lnSpc>
                <a:spcPct val="107000"/>
              </a:lnSpc>
              <a:spcAft>
                <a:spcPts val="800"/>
              </a:spcAft>
            </a:pPr>
            <a:r>
              <a:rPr lang="en-GB" sz="1000" dirty="0">
                <a:solidFill>
                  <a:schemeClr val="tx2"/>
                </a:solidFill>
                <a:effectLst/>
                <a:ea typeface="Times New Roman" panose="02020603050405020304" pitchFamily="18" charset="0"/>
              </a:rPr>
              <a:t> </a:t>
            </a:r>
          </a:p>
          <a:p>
            <a:pPr marL="457200" lvl="0" indent="-457200">
              <a:lnSpc>
                <a:spcPct val="107000"/>
              </a:lnSpc>
              <a:spcAft>
                <a:spcPts val="800"/>
              </a:spcAft>
              <a:buFont typeface="+mj-lt"/>
              <a:buAutoNum type="arabicPeriod" startAt="2"/>
            </a:pPr>
            <a:r>
              <a:rPr lang="en-GB" sz="2000" dirty="0">
                <a:solidFill>
                  <a:schemeClr val="tx2"/>
                </a:solidFill>
                <a:effectLst/>
                <a:ea typeface="Times New Roman" panose="02020603050405020304" pitchFamily="18" charset="0"/>
              </a:rPr>
              <a:t>Following your strategic analysis, identify the organisation’s choices in the context of two different leadership theories to evaluate the likelihood of success for each. </a:t>
            </a:r>
            <a:r>
              <a:rPr lang="en-GB" sz="2000" b="1" dirty="0">
                <a:solidFill>
                  <a:schemeClr val="tx2"/>
                </a:solidFill>
                <a:effectLst/>
                <a:ea typeface="Times New Roman" panose="02020603050405020304" pitchFamily="18" charset="0"/>
              </a:rPr>
              <a:t>20%</a:t>
            </a:r>
          </a:p>
          <a:p>
            <a:pPr marL="457200">
              <a:lnSpc>
                <a:spcPct val="107000"/>
              </a:lnSpc>
              <a:spcAft>
                <a:spcPts val="800"/>
              </a:spcAft>
            </a:pPr>
            <a:r>
              <a:rPr lang="en-GB" sz="1000" dirty="0">
                <a:solidFill>
                  <a:schemeClr val="tx2"/>
                </a:solidFill>
                <a:effectLst/>
                <a:ea typeface="Times New Roman" panose="02020603050405020304" pitchFamily="18" charset="0"/>
              </a:rPr>
              <a:t> </a:t>
            </a:r>
          </a:p>
          <a:p>
            <a:pPr marL="457200" lvl="0" indent="-457200">
              <a:lnSpc>
                <a:spcPct val="107000"/>
              </a:lnSpc>
              <a:spcAft>
                <a:spcPts val="800"/>
              </a:spcAft>
              <a:buFont typeface="+mj-lt"/>
              <a:buAutoNum type="arabicPeriod" startAt="3"/>
            </a:pPr>
            <a:r>
              <a:rPr lang="en-GB" sz="2000" dirty="0">
                <a:solidFill>
                  <a:schemeClr val="tx2"/>
                </a:solidFill>
                <a:effectLst/>
                <a:ea typeface="Times New Roman" panose="02020603050405020304" pitchFamily="18" charset="0"/>
              </a:rPr>
              <a:t>Make logically derived recommendations to the organisation on reshaping their strategic direction in the context of digital change and on how to lead a successful change implementation, taking into consideration the wider implications of your proposal on different areas of the organisation. </a:t>
            </a:r>
            <a:r>
              <a:rPr lang="en-GB" sz="2000" b="1" dirty="0">
                <a:solidFill>
                  <a:schemeClr val="tx2"/>
                </a:solidFill>
                <a:effectLst/>
                <a:ea typeface="Times New Roman" panose="02020603050405020304" pitchFamily="18" charset="0"/>
              </a:rPr>
              <a:t>40%</a:t>
            </a:r>
          </a:p>
        </p:txBody>
      </p:sp>
    </p:spTree>
    <p:extLst>
      <p:ext uri="{BB962C8B-B14F-4D97-AF65-F5344CB8AC3E}">
        <p14:creationId xmlns:p14="http://schemas.microsoft.com/office/powerpoint/2010/main" val="1004308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94E57-FEC6-DB3B-E9B2-16E0BEE2C5B3}"/>
              </a:ext>
            </a:extLst>
          </p:cNvPr>
          <p:cNvSpPr>
            <a:spLocks noGrp="1"/>
          </p:cNvSpPr>
          <p:nvPr>
            <p:ph type="title"/>
          </p:nvPr>
        </p:nvSpPr>
        <p:spPr>
          <a:xfrm>
            <a:off x="304800" y="729658"/>
            <a:ext cx="11300710" cy="692742"/>
          </a:xfrm>
        </p:spPr>
        <p:txBody>
          <a:bodyPr/>
          <a:lstStyle/>
          <a:p>
            <a:r>
              <a:rPr lang="en-GB" dirty="0">
                <a:solidFill>
                  <a:schemeClr val="tx2"/>
                </a:solidFill>
              </a:rPr>
              <a:t>How to approach the assignment</a:t>
            </a:r>
          </a:p>
        </p:txBody>
      </p:sp>
      <p:sp>
        <p:nvSpPr>
          <p:cNvPr id="3" name="Footer Placeholder 2">
            <a:extLst>
              <a:ext uri="{FF2B5EF4-FFF2-40B4-BE49-F238E27FC236}">
                <a16:creationId xmlns:a16="http://schemas.microsoft.com/office/drawing/2014/main" id="{6A2C791A-84CF-383D-86A6-8F091D565A0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6D2FAE3-30F1-7467-239F-927C5A4867E4}"/>
              </a:ext>
            </a:extLst>
          </p:cNvPr>
          <p:cNvSpPr>
            <a:spLocks noGrp="1"/>
          </p:cNvSpPr>
          <p:nvPr>
            <p:ph type="sldNum" sz="quarter" idx="12"/>
          </p:nvPr>
        </p:nvSpPr>
        <p:spPr/>
        <p:txBody>
          <a:bodyPr/>
          <a:lstStyle/>
          <a:p>
            <a:fld id="{3A98EE3D-8CD1-4C3F-BD1C-C98C9596463C}" type="slidenum">
              <a:rPr lang="en-US" smtClean="0"/>
              <a:t>6</a:t>
            </a:fld>
            <a:endParaRPr lang="en-US" dirty="0"/>
          </a:p>
        </p:txBody>
      </p:sp>
      <p:sp>
        <p:nvSpPr>
          <p:cNvPr id="6" name="TextBox 5">
            <a:extLst>
              <a:ext uri="{FF2B5EF4-FFF2-40B4-BE49-F238E27FC236}">
                <a16:creationId xmlns:a16="http://schemas.microsoft.com/office/drawing/2014/main" id="{578DB5B1-CCD4-5DFB-9107-BB5B8809EE7C}"/>
              </a:ext>
            </a:extLst>
          </p:cNvPr>
          <p:cNvSpPr txBox="1"/>
          <p:nvPr/>
        </p:nvSpPr>
        <p:spPr>
          <a:xfrm>
            <a:off x="233680" y="1869440"/>
            <a:ext cx="11582400" cy="5262979"/>
          </a:xfrm>
          <a:prstGeom prst="rect">
            <a:avLst/>
          </a:prstGeom>
          <a:noFill/>
        </p:spPr>
        <p:txBody>
          <a:bodyPr wrap="square">
            <a:spAutoFit/>
          </a:bodyPr>
          <a:lstStyle/>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b="0" i="0" dirty="0">
                <a:solidFill>
                  <a:schemeClr val="tx2"/>
                </a:solidFill>
                <a:effectLst/>
              </a:rPr>
              <a:t>ANSWER THE TASKS set before going off into irrelevant areas. </a:t>
            </a:r>
          </a:p>
          <a:p>
            <a:pPr lvl="0" defTabSz="457200">
              <a:lnSpc>
                <a:spcPct val="90000"/>
              </a:lnSpc>
              <a:spcBef>
                <a:spcPct val="20000"/>
              </a:spcBef>
              <a:spcAft>
                <a:spcPts val="600"/>
              </a:spcAft>
              <a:buClr>
                <a:schemeClr val="accent1"/>
              </a:buClr>
              <a:buSzPct val="92000"/>
            </a:pPr>
            <a:endParaRPr lang="en-GB" sz="1000" b="0" i="0" dirty="0">
              <a:solidFill>
                <a:schemeClr val="tx2"/>
              </a:solidFill>
              <a:effectLst/>
            </a:endParaRP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A</a:t>
            </a:r>
            <a:r>
              <a:rPr lang="en-GB" sz="2400" b="0" i="0" dirty="0">
                <a:solidFill>
                  <a:schemeClr val="tx2"/>
                </a:solidFill>
                <a:effectLst/>
              </a:rPr>
              <a:t>nswer using a simple view first (albeit hedging your answer by saying things are complicated). Build the problems of definition or interpretation in next.</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T</a:t>
            </a:r>
            <a:r>
              <a:rPr lang="en-GB" sz="2400" b="0" i="0" dirty="0">
                <a:solidFill>
                  <a:schemeClr val="tx2"/>
                </a:solidFill>
                <a:effectLst/>
              </a:rPr>
              <a:t>he assignment task 1 FORCES YOU to recommend a digital investment/innovation at the end of Task 1. Even if you do not like this, you must do it. If you really do not like it, you can always state the impossibility of making the innovation happen in section 3.</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b="1" dirty="0">
                <a:solidFill>
                  <a:schemeClr val="tx2"/>
                </a:solidFill>
                <a:effectLst/>
                <a:ea typeface="Times New Roman" panose="02020603050405020304" pitchFamily="18" charset="0"/>
              </a:rPr>
              <a:t>Every assertion or debating point needs “back up”</a:t>
            </a:r>
            <a:r>
              <a:rPr lang="en-GB" sz="2400" dirty="0">
                <a:solidFill>
                  <a:schemeClr val="tx2"/>
                </a:solidFill>
                <a:effectLst/>
                <a:ea typeface="Times New Roman" panose="02020603050405020304" pitchFamily="18" charset="0"/>
              </a:rPr>
              <a:t> in evidence from researched data (which could simply be media or company documents) and/or academic articles.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effectLst/>
                <a:ea typeface="Times New Roman" panose="02020603050405020304" pitchFamily="18" charset="0"/>
              </a:rPr>
              <a:t>Use Harvard reference style</a:t>
            </a:r>
          </a:p>
          <a:p>
            <a:pPr lvl="0" defTabSz="457200">
              <a:lnSpc>
                <a:spcPct val="90000"/>
              </a:lnSpc>
              <a:spcBef>
                <a:spcPct val="20000"/>
              </a:spcBef>
              <a:spcAft>
                <a:spcPts val="600"/>
              </a:spcAft>
              <a:buClr>
                <a:schemeClr val="accent1"/>
              </a:buClr>
              <a:buSzPct val="92000"/>
            </a:pPr>
            <a:endParaRPr lang="en-GB" sz="2400" b="0" i="0" dirty="0">
              <a:solidFill>
                <a:schemeClr val="tx2"/>
              </a:solidFill>
              <a:effectLst/>
            </a:endParaRPr>
          </a:p>
          <a:p>
            <a:pPr algn="l"/>
            <a:r>
              <a:rPr lang="en-GB" b="1" i="0" dirty="0">
                <a:solidFill>
                  <a:schemeClr val="tx2"/>
                </a:solidFill>
                <a:effectLst/>
              </a:rPr>
              <a:t> </a:t>
            </a:r>
            <a:endParaRPr lang="en-GB" b="0" i="0" dirty="0">
              <a:solidFill>
                <a:schemeClr val="tx2"/>
              </a:solidFill>
              <a:effectLst/>
            </a:endParaRPr>
          </a:p>
        </p:txBody>
      </p:sp>
    </p:spTree>
    <p:extLst>
      <p:ext uri="{BB962C8B-B14F-4D97-AF65-F5344CB8AC3E}">
        <p14:creationId xmlns:p14="http://schemas.microsoft.com/office/powerpoint/2010/main" val="602960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94E57-FEC6-DB3B-E9B2-16E0BEE2C5B3}"/>
              </a:ext>
            </a:extLst>
          </p:cNvPr>
          <p:cNvSpPr>
            <a:spLocks noGrp="1"/>
          </p:cNvSpPr>
          <p:nvPr>
            <p:ph type="title"/>
          </p:nvPr>
        </p:nvSpPr>
        <p:spPr>
          <a:xfrm>
            <a:off x="304800" y="729658"/>
            <a:ext cx="11300710" cy="692742"/>
          </a:xfrm>
        </p:spPr>
        <p:txBody>
          <a:bodyPr/>
          <a:lstStyle/>
          <a:p>
            <a:r>
              <a:rPr lang="en-GB" dirty="0">
                <a:solidFill>
                  <a:schemeClr val="tx2"/>
                </a:solidFill>
              </a:rPr>
              <a:t>Your introduction</a:t>
            </a:r>
          </a:p>
        </p:txBody>
      </p:sp>
      <p:sp>
        <p:nvSpPr>
          <p:cNvPr id="3" name="Footer Placeholder 2">
            <a:extLst>
              <a:ext uri="{FF2B5EF4-FFF2-40B4-BE49-F238E27FC236}">
                <a16:creationId xmlns:a16="http://schemas.microsoft.com/office/drawing/2014/main" id="{6A2C791A-84CF-383D-86A6-8F091D565A0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6D2FAE3-30F1-7467-239F-927C5A4867E4}"/>
              </a:ext>
            </a:extLst>
          </p:cNvPr>
          <p:cNvSpPr>
            <a:spLocks noGrp="1"/>
          </p:cNvSpPr>
          <p:nvPr>
            <p:ph type="sldNum" sz="quarter" idx="12"/>
          </p:nvPr>
        </p:nvSpPr>
        <p:spPr/>
        <p:txBody>
          <a:bodyPr/>
          <a:lstStyle/>
          <a:p>
            <a:fld id="{3A98EE3D-8CD1-4C3F-BD1C-C98C9596463C}" type="slidenum">
              <a:rPr lang="en-US" smtClean="0"/>
              <a:t>7</a:t>
            </a:fld>
            <a:endParaRPr lang="en-US" dirty="0"/>
          </a:p>
        </p:txBody>
      </p:sp>
      <p:sp>
        <p:nvSpPr>
          <p:cNvPr id="6" name="TextBox 5">
            <a:extLst>
              <a:ext uri="{FF2B5EF4-FFF2-40B4-BE49-F238E27FC236}">
                <a16:creationId xmlns:a16="http://schemas.microsoft.com/office/drawing/2014/main" id="{578DB5B1-CCD4-5DFB-9107-BB5B8809EE7C}"/>
              </a:ext>
            </a:extLst>
          </p:cNvPr>
          <p:cNvSpPr txBox="1"/>
          <p:nvPr/>
        </p:nvSpPr>
        <p:spPr>
          <a:xfrm>
            <a:off x="233680" y="1869441"/>
            <a:ext cx="11633200" cy="3283976"/>
          </a:xfrm>
          <a:prstGeom prst="rect">
            <a:avLst/>
          </a:prstGeom>
          <a:noFill/>
        </p:spPr>
        <p:txBody>
          <a:bodyPr wrap="square">
            <a:spAutoFit/>
          </a:bodyPr>
          <a:lstStyle/>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kern="0" dirty="0">
                <a:solidFill>
                  <a:schemeClr val="tx2"/>
                </a:solidFill>
                <a:effectLst/>
                <a:ea typeface="Times New Roman" panose="02020603050405020304" pitchFamily="18" charset="0"/>
                <a:cs typeface="Calibri" panose="020F0502020204030204" pitchFamily="34" charset="0"/>
              </a:rPr>
              <a:t>Introduce the topic of the report</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kern="0" dirty="0">
                <a:solidFill>
                  <a:schemeClr val="tx2"/>
                </a:solidFill>
                <a:ea typeface="Times New Roman" panose="02020603050405020304" pitchFamily="18" charset="0"/>
                <a:cs typeface="Calibri" panose="020F0502020204030204" pitchFamily="34" charset="0"/>
              </a:rPr>
              <a:t>T</a:t>
            </a:r>
            <a:r>
              <a:rPr lang="en-GB" sz="2000" kern="0" dirty="0">
                <a:solidFill>
                  <a:schemeClr val="tx2"/>
                </a:solidFill>
                <a:effectLst/>
                <a:ea typeface="Times New Roman" panose="02020603050405020304" pitchFamily="18" charset="0"/>
                <a:cs typeface="Calibri" panose="020F0502020204030204" pitchFamily="34" charset="0"/>
              </a:rPr>
              <a:t>he concept of organisational </a:t>
            </a:r>
            <a:r>
              <a:rPr lang="en-GB" sz="2000" kern="100" dirty="0">
                <a:solidFill>
                  <a:schemeClr val="tx2"/>
                </a:solidFill>
                <a:effectLst/>
                <a:ea typeface="DengXian" panose="02010600030101010101" pitchFamily="2" charset="-122"/>
                <a:cs typeface="Calibri" panose="020F0502020204030204" pitchFamily="34" charset="0"/>
              </a:rPr>
              <a:t>strategic planning and direction in the context of digital change to secure future resilience and sustainable competitive advantage.</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kern="100" dirty="0">
                <a:solidFill>
                  <a:schemeClr val="tx2"/>
                </a:solidFill>
                <a:ea typeface="DengXian" panose="02010600030101010101" pitchFamily="2" charset="-122"/>
                <a:cs typeface="Calibri" panose="020F0502020204030204" pitchFamily="34" charset="0"/>
              </a:rPr>
              <a:t>C</a:t>
            </a:r>
            <a:r>
              <a:rPr lang="en-GB" sz="2000" kern="100" dirty="0">
                <a:solidFill>
                  <a:schemeClr val="tx2"/>
                </a:solidFill>
                <a:effectLst/>
                <a:ea typeface="DengXian" panose="02010600030101010101" pitchFamily="2" charset="-122"/>
                <a:cs typeface="Calibri" panose="020F0502020204030204" pitchFamily="34" charset="0"/>
              </a:rPr>
              <a:t>ompare, contrast and critically evaluate a variety of perspectives from a wide range of references sources.</a:t>
            </a: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kern="100" dirty="0">
                <a:solidFill>
                  <a:schemeClr val="tx2"/>
                </a:solidFill>
                <a:ea typeface="DengXian" panose="02010600030101010101" pitchFamily="2" charset="-122"/>
                <a:cs typeface="Calibri" panose="020F0502020204030204" pitchFamily="34" charset="0"/>
              </a:rPr>
              <a:t>B</a:t>
            </a:r>
            <a:r>
              <a:rPr lang="en-GB" sz="2000" kern="0" dirty="0">
                <a:solidFill>
                  <a:schemeClr val="tx2"/>
                </a:solidFill>
                <a:effectLst/>
                <a:ea typeface="Times New Roman" panose="02020603050405020304" pitchFamily="18" charset="0"/>
                <a:cs typeface="Calibri" panose="020F0502020204030204" pitchFamily="34" charset="0"/>
              </a:rPr>
              <a:t>riefly introduce your chosen organisation and provide context about the importance of strategic planning and digital transformation for the organisation’s growth.</a:t>
            </a:r>
            <a:endParaRPr lang="en-GB" sz="2000" kern="100" dirty="0">
              <a:solidFill>
                <a:schemeClr val="tx2"/>
              </a:solidFill>
              <a:effectLst/>
              <a:ea typeface="DengXian" panose="02010600030101010101" pitchFamily="2" charset="-122"/>
              <a:cs typeface="Arial" panose="020B0604020202020204" pitchFamily="34" charset="0"/>
            </a:endParaRPr>
          </a:p>
          <a:p>
            <a:pPr lvl="0" defTabSz="457200">
              <a:lnSpc>
                <a:spcPct val="90000"/>
              </a:lnSpc>
              <a:spcBef>
                <a:spcPct val="20000"/>
              </a:spcBef>
              <a:spcAft>
                <a:spcPts val="600"/>
              </a:spcAft>
              <a:buClr>
                <a:schemeClr val="accent1"/>
              </a:buClr>
              <a:buSzPct val="92000"/>
            </a:pPr>
            <a:endParaRPr lang="en-GB" sz="2400" b="0" i="0" dirty="0">
              <a:solidFill>
                <a:schemeClr val="tx2"/>
              </a:solidFill>
              <a:effectLst/>
            </a:endParaRPr>
          </a:p>
          <a:p>
            <a:pPr algn="l"/>
            <a:r>
              <a:rPr lang="en-GB" b="1" i="0" dirty="0">
                <a:solidFill>
                  <a:schemeClr val="tx2"/>
                </a:solidFill>
                <a:effectLst/>
              </a:rPr>
              <a:t> </a:t>
            </a:r>
            <a:endParaRPr lang="en-GB" b="0" i="0" dirty="0">
              <a:solidFill>
                <a:schemeClr val="tx2"/>
              </a:solidFill>
              <a:effectLst/>
            </a:endParaRPr>
          </a:p>
        </p:txBody>
      </p:sp>
    </p:spTree>
    <p:extLst>
      <p:ext uri="{BB962C8B-B14F-4D97-AF65-F5344CB8AC3E}">
        <p14:creationId xmlns:p14="http://schemas.microsoft.com/office/powerpoint/2010/main" val="2672778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638556"/>
          </a:xfrm>
        </p:spPr>
        <p:txBody>
          <a:bodyPr vert="horz" lIns="91440" tIns="45720" rIns="91440" bIns="45720" rtlCol="0" anchor="b">
            <a:normAutofit/>
          </a:bodyPr>
          <a:lstStyle/>
          <a:p>
            <a:r>
              <a:rPr lang="en-US" b="0" kern="1200" cap="all" dirty="0">
                <a:solidFill>
                  <a:schemeClr val="tx2"/>
                </a:solidFill>
                <a:latin typeface="+mj-lt"/>
                <a:ea typeface="+mj-ea"/>
                <a:cs typeface="+mj-cs"/>
              </a:rPr>
              <a:t>Tasks 1</a:t>
            </a:r>
          </a:p>
        </p:txBody>
      </p:sp>
      <p:sp>
        <p:nvSpPr>
          <p:cNvPr id="3" name="TextBox 2">
            <a:extLst>
              <a:ext uri="{FF2B5EF4-FFF2-40B4-BE49-F238E27FC236}">
                <a16:creationId xmlns:a16="http://schemas.microsoft.com/office/drawing/2014/main" id="{1A63A293-6A4B-481D-8960-BE437C3CF946}"/>
              </a:ext>
            </a:extLst>
          </p:cNvPr>
          <p:cNvSpPr txBox="1"/>
          <p:nvPr/>
        </p:nvSpPr>
        <p:spPr>
          <a:xfrm>
            <a:off x="446534" y="1490671"/>
            <a:ext cx="7396986" cy="4484679"/>
          </a:xfrm>
          <a:prstGeom prst="rect">
            <a:avLst/>
          </a:prstGeom>
        </p:spPr>
        <p:txBody>
          <a:bodyPr vert="horz" lIns="91440" tIns="45720" rIns="91440" bIns="45720" rtlCol="0" anchor="ctr">
            <a:noAutofit/>
          </a:bodyPr>
          <a:lstStyle/>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000" i="1" dirty="0">
                <a:solidFill>
                  <a:schemeClr val="tx2"/>
                </a:solidFill>
                <a:effectLst/>
              </a:rPr>
              <a:t>Conduct a strategic analysis for your chosen organisation. Evaluate its strategic environment and the impact of digital developments on their current strategy. Identify strategic opportunities and potential threats related to this changing digital context and provide strategic options.</a:t>
            </a:r>
          </a:p>
          <a:p>
            <a:pPr lvl="0" defTabSz="457200">
              <a:lnSpc>
                <a:spcPct val="90000"/>
              </a:lnSpc>
              <a:spcBef>
                <a:spcPct val="20000"/>
              </a:spcBef>
              <a:spcAft>
                <a:spcPts val="600"/>
              </a:spcAft>
              <a:buClr>
                <a:schemeClr val="accent1"/>
              </a:buClr>
              <a:buSzPct val="92000"/>
            </a:pPr>
            <a:endParaRPr lang="en-US" sz="1000" dirty="0">
              <a:solidFill>
                <a:schemeClr val="tx2"/>
              </a:solidFill>
            </a:endParaRPr>
          </a:p>
          <a:p>
            <a:pPr marL="342900" lvl="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000" dirty="0">
                <a:solidFill>
                  <a:schemeClr val="tx2"/>
                </a:solidFill>
                <a:effectLst/>
              </a:rPr>
              <a:t>You need to use analytical tools to</a:t>
            </a:r>
            <a:r>
              <a:rPr lang="en-US" sz="2000" dirty="0">
                <a:solidFill>
                  <a:schemeClr val="tx2"/>
                </a:solidFill>
              </a:rPr>
              <a:t>:</a:t>
            </a:r>
            <a:endParaRPr lang="en-US" sz="2000" dirty="0">
              <a:solidFill>
                <a:schemeClr val="tx2"/>
              </a:solidFill>
              <a:effectLst/>
            </a:endParaRPr>
          </a:p>
          <a:p>
            <a:pPr marL="342900" lvl="0" indent="-342900" rtl="0">
              <a:spcAft>
                <a:spcPts val="500"/>
              </a:spcAft>
              <a:buFont typeface="+mj-lt"/>
              <a:buAutoNum type="arabicPeriod"/>
            </a:pPr>
            <a:r>
              <a:rPr lang="en-GB" sz="1800" dirty="0">
                <a:solidFill>
                  <a:schemeClr val="tx2"/>
                </a:solidFill>
                <a:effectLst/>
                <a:ea typeface="Times New Roman" panose="02020603050405020304" pitchFamily="18" charset="0"/>
              </a:rPr>
              <a:t>Evaluate the case organisation's strategic position (PESTLE, Porter’s 5 Forces, SWOT etc….). </a:t>
            </a:r>
          </a:p>
          <a:p>
            <a:pPr marL="342900" lvl="0" indent="-342900" rtl="0">
              <a:spcAft>
                <a:spcPts val="500"/>
              </a:spcAft>
              <a:buFont typeface="+mj-lt"/>
              <a:buAutoNum type="arabicPeriod"/>
            </a:pPr>
            <a:r>
              <a:rPr lang="en-GB" sz="1800" dirty="0">
                <a:solidFill>
                  <a:schemeClr val="tx2"/>
                </a:solidFill>
                <a:effectLst/>
                <a:ea typeface="Times New Roman" panose="02020603050405020304" pitchFamily="18" charset="0"/>
              </a:rPr>
              <a:t>Also analyse the corporate culture and past leadership history</a:t>
            </a:r>
          </a:p>
          <a:p>
            <a:pPr marL="342900" lvl="0" indent="-342900">
              <a:spcAft>
                <a:spcPts val="500"/>
              </a:spcAft>
              <a:buFont typeface="+mj-lt"/>
              <a:buAutoNum type="arabicPeriod"/>
            </a:pPr>
            <a:r>
              <a:rPr lang="en-GB" sz="1800" dirty="0">
                <a:solidFill>
                  <a:schemeClr val="tx2"/>
                </a:solidFill>
                <a:effectLst/>
                <a:ea typeface="Times New Roman" panose="02020603050405020304" pitchFamily="18" charset="0"/>
              </a:rPr>
              <a:t>Mission, and Strategic choices (PLC, Ansoff etc….)</a:t>
            </a:r>
          </a:p>
          <a:p>
            <a:pPr marL="342900" lvl="0" indent="-342900">
              <a:buFont typeface="+mj-lt"/>
              <a:buAutoNum type="arabicPeriod"/>
            </a:pPr>
            <a:r>
              <a:rPr lang="en-GB" sz="1800" dirty="0">
                <a:solidFill>
                  <a:schemeClr val="tx2"/>
                </a:solidFill>
                <a:effectLst/>
                <a:ea typeface="Times New Roman" panose="02020603050405020304" pitchFamily="18" charset="0"/>
              </a:rPr>
              <a:t>Recommend policy choice and how it fits this. Your choice must be some sort of digital investment / innovation.</a:t>
            </a:r>
          </a:p>
          <a:p>
            <a:pPr marL="342900" indent="-342900">
              <a:buFont typeface="+mj-lt"/>
              <a:buAutoNum type="arabicPeriod"/>
            </a:pPr>
            <a:r>
              <a:rPr lang="en-GB" dirty="0">
                <a:solidFill>
                  <a:schemeClr val="tx2"/>
                </a:solidFill>
              </a:rPr>
              <a:t>Your recommendation</a:t>
            </a:r>
            <a:r>
              <a:rPr lang="en-GB" sz="1800" b="0" i="0" dirty="0">
                <a:solidFill>
                  <a:schemeClr val="tx2"/>
                </a:solidFill>
                <a:effectLst/>
              </a:rPr>
              <a:t> therefore has to fit the analysis in this section.</a:t>
            </a:r>
            <a:endParaRPr lang="en-GB" sz="1800" dirty="0">
              <a:solidFill>
                <a:schemeClr val="tx2"/>
              </a:solidFill>
              <a:effectLst/>
              <a:ea typeface="Times New Roman" panose="02020603050405020304" pitchFamily="18" charset="0"/>
            </a:endParaRPr>
          </a:p>
          <a:p>
            <a:pPr marL="4572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2000" dirty="0">
              <a:solidFill>
                <a:schemeClr val="tx2"/>
              </a:solidFill>
              <a:effectLst/>
            </a:endParaRPr>
          </a:p>
        </p:txBody>
      </p:sp>
      <p:pic>
        <p:nvPicPr>
          <p:cNvPr id="7" name="Picture 6" descr="Businessman checking statistics">
            <a:extLst>
              <a:ext uri="{FF2B5EF4-FFF2-40B4-BE49-F238E27FC236}">
                <a16:creationId xmlns:a16="http://schemas.microsoft.com/office/drawing/2014/main" id="{1D2CBDDA-790B-8DA2-B46C-E4FE7A8E4E78}"/>
              </a:ext>
            </a:extLst>
          </p:cNvPr>
          <p:cNvPicPr>
            <a:picLocks noChangeAspect="1"/>
          </p:cNvPicPr>
          <p:nvPr/>
        </p:nvPicPr>
        <p:blipFill>
          <a:blip r:embed="rId2"/>
          <a:srcRect l="13747" r="18610" b="-2"/>
          <a:stretch/>
        </p:blipFill>
        <p:spPr>
          <a:xfrm>
            <a:off x="7945150" y="1789276"/>
            <a:ext cx="4138996" cy="4084474"/>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8</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219639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3" y="702156"/>
            <a:ext cx="6309003" cy="1013800"/>
          </a:xfrm>
        </p:spPr>
        <p:txBody>
          <a:bodyPr>
            <a:normAutofit/>
          </a:bodyPr>
          <a:lstStyle/>
          <a:p>
            <a:r>
              <a:rPr lang="en-GB">
                <a:solidFill>
                  <a:schemeClr val="tx2"/>
                </a:solidFill>
              </a:rPr>
              <a:t>Digital transformation moves to entirely new ways of working</a:t>
            </a:r>
          </a:p>
        </p:txBody>
      </p:sp>
      <p:sp>
        <p:nvSpPr>
          <p:cNvPr id="15" name="Rectangle 14">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4" y="1896533"/>
            <a:ext cx="6309003" cy="3362441"/>
          </a:xfrm>
        </p:spPr>
        <p:txBody>
          <a:bodyPr>
            <a:normAutofit lnSpcReduction="10000"/>
          </a:bodyPr>
          <a:lstStyle/>
          <a:p>
            <a:pPr marL="0" indent="0">
              <a:buNone/>
            </a:pPr>
            <a:r>
              <a:rPr lang="en-GB" sz="2000" dirty="0">
                <a:solidFill>
                  <a:schemeClr val="tx2"/>
                </a:solidFill>
              </a:rPr>
              <a:t>“Digitisation was using digital tools to automate and improve the existing way of working without really altering it fundamentally or playing the new rules of the game, Digital transformation is a more caterpillar-to-butterfly process, moving gracefully from one way of working to an entirely new one, replacing corporate body parts and ways of functioning completely in some cases to capture far more value than was possible using low-scale, low-leverage legacy business.”</a:t>
            </a:r>
          </a:p>
          <a:p>
            <a:pPr marL="0" indent="0">
              <a:buNone/>
            </a:pPr>
            <a:r>
              <a:rPr lang="en-GB" sz="1600" i="1" dirty="0">
                <a:solidFill>
                  <a:schemeClr val="tx2"/>
                </a:solidFill>
              </a:rPr>
              <a:t>Technology strategist and veteran industry analyst Dion Hinchcliffe</a:t>
            </a:r>
          </a:p>
          <a:p>
            <a:endParaRPr lang="en-GB" dirty="0">
              <a:solidFill>
                <a:schemeClr val="tx2"/>
              </a:solidFill>
            </a:endParaRP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kumimoji="0" lang="en-GB" b="0" i="0" u="none" strike="noStrike" kern="1200" cap="all" spc="0" normalizeH="0" baseline="0" noProof="0">
                <a:ln>
                  <a:noFill/>
                </a:ln>
                <a:solidFill>
                  <a:srgbClr val="FFF47B"/>
                </a:solidFill>
                <a:effectLst/>
                <a:uLnTx/>
                <a:uFillTx/>
                <a:latin typeface="Franklin Gothic Book" panose="020B0502020104020203"/>
                <a:ea typeface="+mn-ea"/>
                <a:cs typeface="+mn-cs"/>
              </a:rPr>
              <a:t>Siebel, T.M. (2019) Digital Transformation: Survive and Thrive in an Era of Mass Extinction. New York: </a:t>
            </a:r>
            <a:r>
              <a:rPr kumimoji="0" lang="en-GB" b="0" i="0" u="none" strike="noStrike" kern="1200" cap="all" spc="0" normalizeH="0" baseline="0" noProof="0" err="1">
                <a:ln>
                  <a:noFill/>
                </a:ln>
                <a:solidFill>
                  <a:srgbClr val="FFF47B"/>
                </a:solidFill>
                <a:effectLst/>
                <a:uLnTx/>
                <a:uFillTx/>
                <a:latin typeface="Franklin Gothic Book" panose="020B0502020104020203"/>
                <a:ea typeface="+mn-ea"/>
                <a:cs typeface="+mn-cs"/>
              </a:rPr>
              <a:t>RosettaBooks</a:t>
            </a:r>
            <a:r>
              <a:rPr kumimoji="0" lang="en-GB" b="0" i="0" u="none" strike="noStrike" kern="1200" cap="all" spc="0" normalizeH="0" baseline="0" noProof="0">
                <a:ln>
                  <a:noFill/>
                </a:ln>
                <a:solidFill>
                  <a:srgbClr val="FFF47B"/>
                </a:solidFill>
                <a:effectLst/>
                <a:uLnTx/>
                <a:uFillTx/>
                <a:latin typeface="Franklin Gothic Book" panose="020B0502020104020203"/>
                <a:ea typeface="+mn-ea"/>
                <a:cs typeface="+mn-cs"/>
              </a:rPr>
              <a:t>.</a:t>
            </a:r>
            <a:endParaRPr kumimoji="0" lang="en-US" b="0" i="0" u="none" strike="noStrike" kern="1200" cap="all" spc="0" normalizeH="0" baseline="0" noProof="0">
              <a:ln>
                <a:noFill/>
              </a:ln>
              <a:solidFill>
                <a:srgbClr val="FFF47B"/>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FFF47B"/>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solidFill>
                <a:srgbClr val="FFF47B"/>
              </a:solidFill>
              <a:effectLst/>
              <a:uLnTx/>
              <a:uFillTx/>
              <a:latin typeface="Franklin Gothic Book" panose="020B0502020104020203"/>
              <a:ea typeface="+mn-ea"/>
              <a:cs typeface="+mn-cs"/>
            </a:endParaRPr>
          </a:p>
        </p:txBody>
      </p:sp>
      <p:pic>
        <p:nvPicPr>
          <p:cNvPr id="8" name="Picture 7" descr="Caterpillar with butterfly shadow">
            <a:extLst>
              <a:ext uri="{FF2B5EF4-FFF2-40B4-BE49-F238E27FC236}">
                <a16:creationId xmlns:a16="http://schemas.microsoft.com/office/drawing/2014/main" id="{13AE0A02-AEBB-770A-58C6-C714BB14369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1635" r="41031"/>
          <a:stretch/>
        </p:blipFill>
        <p:spPr>
          <a:xfrm>
            <a:off x="7521283" y="10"/>
            <a:ext cx="4670717" cy="6857990"/>
          </a:xfrm>
          <a:prstGeom prst="rect">
            <a:avLst/>
          </a:prstGeom>
        </p:spPr>
      </p:pic>
      <p:sp>
        <p:nvSpPr>
          <p:cNvPr id="7" name="TextBox 6">
            <a:extLst>
              <a:ext uri="{FF2B5EF4-FFF2-40B4-BE49-F238E27FC236}">
                <a16:creationId xmlns:a16="http://schemas.microsoft.com/office/drawing/2014/main" id="{1EB3955B-BDAE-F01B-CF47-3A14320C2F3C}"/>
              </a:ext>
            </a:extLst>
          </p:cNvPr>
          <p:cNvSpPr txBox="1"/>
          <p:nvPr/>
        </p:nvSpPr>
        <p:spPr>
          <a:xfrm>
            <a:off x="696309" y="5258974"/>
            <a:ext cx="5880471" cy="646331"/>
          </a:xfrm>
          <a:prstGeom prst="rect">
            <a:avLst/>
          </a:prstGeom>
          <a:noFill/>
        </p:spPr>
        <p:txBody>
          <a:bodyPr wrap="square">
            <a:spAutoFit/>
          </a:bodyPr>
          <a:lstStyle/>
          <a:p>
            <a:pPr marL="0" marR="0" lvl="0" indent="0" algn="ctr" defTabSz="914400" rtl="0" eaLnBrk="1" fontAlgn="auto" latinLnBrk="0" hangingPunct="1">
              <a:spcBef>
                <a:spcPts val="0"/>
              </a:spcBef>
              <a:spcAft>
                <a:spcPts val="600"/>
              </a:spcAft>
              <a:buClrTx/>
              <a:buSzTx/>
              <a:buFontTx/>
              <a:buNone/>
              <a:tabLst/>
              <a:defRPr/>
            </a:pPr>
            <a:r>
              <a:rPr kumimoji="0" lang="en-GB" b="1" i="0" u="none" strike="noStrike" kern="1200" cap="none" spc="0" normalizeH="0" baseline="0" noProof="0" dirty="0">
                <a:ln>
                  <a:noFill/>
                </a:ln>
                <a:solidFill>
                  <a:srgbClr val="FF0000"/>
                </a:solidFill>
                <a:effectLst/>
                <a:uLnTx/>
                <a:uFillTx/>
                <a:latin typeface="Franklin Gothic Book" panose="020B0502020104020203"/>
                <a:ea typeface="+mn-ea"/>
                <a:cs typeface="+mn-cs"/>
              </a:rPr>
              <a:t>Digital transformation demands revolutionary changes to key competitive corporate processes.</a:t>
            </a:r>
          </a:p>
        </p:txBody>
      </p:sp>
    </p:spTree>
    <p:extLst>
      <p:ext uri="{BB962C8B-B14F-4D97-AF65-F5344CB8AC3E}">
        <p14:creationId xmlns:p14="http://schemas.microsoft.com/office/powerpoint/2010/main" val="1539838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FF0B-372E-AC37-0741-E9380D7DBC7E}"/>
              </a:ext>
            </a:extLst>
          </p:cNvPr>
          <p:cNvSpPr>
            <a:spLocks noGrp="1"/>
          </p:cNvSpPr>
          <p:nvPr>
            <p:ph type="title"/>
          </p:nvPr>
        </p:nvSpPr>
        <p:spPr>
          <a:xfrm>
            <a:off x="581191" y="702156"/>
            <a:ext cx="11352349" cy="1188720"/>
          </a:xfrm>
        </p:spPr>
        <p:txBody>
          <a:bodyPr/>
          <a:lstStyle/>
          <a:p>
            <a:r>
              <a:rPr lang="en-GB" dirty="0"/>
              <a:t>The strategy check list – fundamental questions in strategy</a:t>
            </a:r>
          </a:p>
        </p:txBody>
      </p:sp>
      <p:sp>
        <p:nvSpPr>
          <p:cNvPr id="4" name="Footer Placeholder 3">
            <a:extLst>
              <a:ext uri="{FF2B5EF4-FFF2-40B4-BE49-F238E27FC236}">
                <a16:creationId xmlns:a16="http://schemas.microsoft.com/office/drawing/2014/main" id="{BA970425-FF7F-6167-F90F-53800D492A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56ECED-45A5-0695-ECD9-7213A19ED020}"/>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7" name="Footer Placeholder 1">
            <a:extLst>
              <a:ext uri="{FF2B5EF4-FFF2-40B4-BE49-F238E27FC236}">
                <a16:creationId xmlns:a16="http://schemas.microsoft.com/office/drawing/2014/main" id="{32C2EA60-1744-6216-A204-FC47520A47CA}"/>
              </a:ext>
            </a:extLst>
          </p:cNvPr>
          <p:cNvSpPr txBox="1">
            <a:spLocks/>
          </p:cNvSpPr>
          <p:nvPr/>
        </p:nvSpPr>
        <p:spPr>
          <a:xfrm>
            <a:off x="2793247" y="6002432"/>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pic>
        <p:nvPicPr>
          <p:cNvPr id="9" name="Picture 8">
            <a:extLst>
              <a:ext uri="{FF2B5EF4-FFF2-40B4-BE49-F238E27FC236}">
                <a16:creationId xmlns:a16="http://schemas.microsoft.com/office/drawing/2014/main" id="{985D9E96-F14E-1D0A-881F-BF656E0A73AE}"/>
              </a:ext>
            </a:extLst>
          </p:cNvPr>
          <p:cNvPicPr>
            <a:picLocks noChangeAspect="1"/>
          </p:cNvPicPr>
          <p:nvPr/>
        </p:nvPicPr>
        <p:blipFill>
          <a:blip r:embed="rId2"/>
          <a:stretch>
            <a:fillRect/>
          </a:stretch>
        </p:blipFill>
        <p:spPr>
          <a:xfrm>
            <a:off x="285194" y="2237874"/>
            <a:ext cx="11748946" cy="3317349"/>
          </a:xfrm>
          <a:prstGeom prst="rect">
            <a:avLst/>
          </a:prstGeom>
        </p:spPr>
      </p:pic>
    </p:spTree>
    <p:extLst>
      <p:ext uri="{BB962C8B-B14F-4D97-AF65-F5344CB8AC3E}">
        <p14:creationId xmlns:p14="http://schemas.microsoft.com/office/powerpoint/2010/main" val="4237433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5C90-69AC-1886-2D23-F17A60592B4C}"/>
              </a:ext>
            </a:extLst>
          </p:cNvPr>
          <p:cNvSpPr>
            <a:spLocks noGrp="1"/>
          </p:cNvSpPr>
          <p:nvPr>
            <p:ph type="title"/>
          </p:nvPr>
        </p:nvSpPr>
        <p:spPr/>
        <p:txBody>
          <a:bodyPr/>
          <a:lstStyle/>
          <a:p>
            <a:r>
              <a:rPr lang="en-GB" dirty="0"/>
              <a:t>Strategic analysis tools and frameworks</a:t>
            </a:r>
          </a:p>
        </p:txBody>
      </p:sp>
      <p:sp>
        <p:nvSpPr>
          <p:cNvPr id="4" name="Footer Placeholder 3">
            <a:extLst>
              <a:ext uri="{FF2B5EF4-FFF2-40B4-BE49-F238E27FC236}">
                <a16:creationId xmlns:a16="http://schemas.microsoft.com/office/drawing/2014/main" id="{C762546E-8983-2ECA-77D7-86994317A18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D4BCF63-4D0E-4E2D-8DED-84224388F2B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FF907959-ED41-2A69-F757-D66788BBABF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902289" y="2381347"/>
            <a:ext cx="1973465" cy="1396227"/>
          </a:xfrm>
          <a:prstGeom prst="rect">
            <a:avLst/>
          </a:prstGeom>
        </p:spPr>
      </p:pic>
      <p:pic>
        <p:nvPicPr>
          <p:cNvPr id="7" name="Picture 6">
            <a:extLst>
              <a:ext uri="{FF2B5EF4-FFF2-40B4-BE49-F238E27FC236}">
                <a16:creationId xmlns:a16="http://schemas.microsoft.com/office/drawing/2014/main" id="{79DF5483-0E23-730E-5930-080E5D0D6C3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1843565" y="4140736"/>
            <a:ext cx="1973465" cy="165277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4692AEE4-C758-5AEA-D2F1-86BA0C4ADE6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15742" y="2015910"/>
            <a:ext cx="2328330" cy="1999791"/>
          </a:xfrm>
          <a:prstGeom prst="rect">
            <a:avLst/>
          </a:prstGeom>
        </p:spPr>
      </p:pic>
      <p:pic>
        <p:nvPicPr>
          <p:cNvPr id="10" name="Picture 9">
            <a:extLst>
              <a:ext uri="{FF2B5EF4-FFF2-40B4-BE49-F238E27FC236}">
                <a16:creationId xmlns:a16="http://schemas.microsoft.com/office/drawing/2014/main" id="{5F72B707-65DE-E659-0D4C-3531222D1B4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766765" y="2724623"/>
            <a:ext cx="3045892" cy="1614322"/>
          </a:xfrm>
          <a:prstGeom prst="rect">
            <a:avLst/>
          </a:prstGeom>
        </p:spPr>
      </p:pic>
      <p:pic>
        <p:nvPicPr>
          <p:cNvPr id="11" name="Picture 9" descr="M06NF006">
            <a:extLst>
              <a:ext uri="{FF2B5EF4-FFF2-40B4-BE49-F238E27FC236}">
                <a16:creationId xmlns:a16="http://schemas.microsoft.com/office/drawing/2014/main" id="{C22723C4-1CA4-E53F-4642-812D19F2EAE4}"/>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999349" y="4338944"/>
            <a:ext cx="2862322" cy="2340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221F274F-462F-4772-8A9E-56FE4508A724}"/>
              </a:ext>
            </a:extLst>
          </p:cNvPr>
          <p:cNvSpPr txBox="1"/>
          <p:nvPr/>
        </p:nvSpPr>
        <p:spPr>
          <a:xfrm>
            <a:off x="136942" y="2432139"/>
            <a:ext cx="172983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PESTEL</a:t>
            </a:r>
          </a:p>
        </p:txBody>
      </p:sp>
      <p:sp>
        <p:nvSpPr>
          <p:cNvPr id="13" name="TextBox 12">
            <a:extLst>
              <a:ext uri="{FF2B5EF4-FFF2-40B4-BE49-F238E27FC236}">
                <a16:creationId xmlns:a16="http://schemas.microsoft.com/office/drawing/2014/main" id="{C64C6015-D316-765D-B9B2-EEE6EE6F2093}"/>
              </a:ext>
            </a:extLst>
          </p:cNvPr>
          <p:cNvSpPr txBox="1"/>
          <p:nvPr/>
        </p:nvSpPr>
        <p:spPr>
          <a:xfrm>
            <a:off x="133165" y="4683342"/>
            <a:ext cx="172983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Porter’s Five Forces</a:t>
            </a:r>
          </a:p>
        </p:txBody>
      </p:sp>
      <p:sp>
        <p:nvSpPr>
          <p:cNvPr id="14" name="TextBox 13">
            <a:extLst>
              <a:ext uri="{FF2B5EF4-FFF2-40B4-BE49-F238E27FC236}">
                <a16:creationId xmlns:a16="http://schemas.microsoft.com/office/drawing/2014/main" id="{EC6AB1A5-B8EF-D827-E39F-058A54C9C93B}"/>
              </a:ext>
            </a:extLst>
          </p:cNvPr>
          <p:cNvSpPr txBox="1"/>
          <p:nvPr/>
        </p:nvSpPr>
        <p:spPr>
          <a:xfrm>
            <a:off x="4117523" y="2432139"/>
            <a:ext cx="197126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SWOT</a:t>
            </a:r>
          </a:p>
        </p:txBody>
      </p:sp>
      <p:sp>
        <p:nvSpPr>
          <p:cNvPr id="15" name="TextBox 14">
            <a:extLst>
              <a:ext uri="{FF2B5EF4-FFF2-40B4-BE49-F238E27FC236}">
                <a16:creationId xmlns:a16="http://schemas.microsoft.com/office/drawing/2014/main" id="{84FE21EB-5E73-2367-7616-C9E3DF4B0EB6}"/>
              </a:ext>
            </a:extLst>
          </p:cNvPr>
          <p:cNvSpPr txBox="1"/>
          <p:nvPr/>
        </p:nvSpPr>
        <p:spPr>
          <a:xfrm>
            <a:off x="4117523" y="4657788"/>
            <a:ext cx="1971261"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Bowman’s Strategic Clock</a:t>
            </a:r>
          </a:p>
        </p:txBody>
      </p:sp>
      <p:sp>
        <p:nvSpPr>
          <p:cNvPr id="16" name="TextBox 15">
            <a:extLst>
              <a:ext uri="{FF2B5EF4-FFF2-40B4-BE49-F238E27FC236}">
                <a16:creationId xmlns:a16="http://schemas.microsoft.com/office/drawing/2014/main" id="{79F374B7-5252-7412-BF87-147DB3B8544F}"/>
              </a:ext>
            </a:extLst>
          </p:cNvPr>
          <p:cNvSpPr txBox="1"/>
          <p:nvPr/>
        </p:nvSpPr>
        <p:spPr>
          <a:xfrm>
            <a:off x="9395116" y="2260581"/>
            <a:ext cx="197126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Ansoff Matrix</a:t>
            </a:r>
          </a:p>
        </p:txBody>
      </p:sp>
      <p:sp>
        <p:nvSpPr>
          <p:cNvPr id="17" name="TextBox 16">
            <a:extLst>
              <a:ext uri="{FF2B5EF4-FFF2-40B4-BE49-F238E27FC236}">
                <a16:creationId xmlns:a16="http://schemas.microsoft.com/office/drawing/2014/main" id="{86D61549-FE0C-F396-BD5F-7C080CFAC3BB}"/>
              </a:ext>
            </a:extLst>
          </p:cNvPr>
          <p:cNvSpPr txBox="1"/>
          <p:nvPr/>
        </p:nvSpPr>
        <p:spPr>
          <a:xfrm>
            <a:off x="359863" y="2949116"/>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Macro Environment</a:t>
            </a:r>
          </a:p>
        </p:txBody>
      </p:sp>
      <p:sp>
        <p:nvSpPr>
          <p:cNvPr id="18" name="TextBox 17">
            <a:extLst>
              <a:ext uri="{FF2B5EF4-FFF2-40B4-BE49-F238E27FC236}">
                <a16:creationId xmlns:a16="http://schemas.microsoft.com/office/drawing/2014/main" id="{9DF4E6E6-D8EE-98C0-8560-AB219778539C}"/>
              </a:ext>
            </a:extLst>
          </p:cNvPr>
          <p:cNvSpPr txBox="1"/>
          <p:nvPr/>
        </p:nvSpPr>
        <p:spPr>
          <a:xfrm>
            <a:off x="364871" y="5463135"/>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Industry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Environment</a:t>
            </a:r>
          </a:p>
        </p:txBody>
      </p:sp>
      <p:sp>
        <p:nvSpPr>
          <p:cNvPr id="19" name="TextBox 18">
            <a:extLst>
              <a:ext uri="{FF2B5EF4-FFF2-40B4-BE49-F238E27FC236}">
                <a16:creationId xmlns:a16="http://schemas.microsoft.com/office/drawing/2014/main" id="{A3827E09-9C5D-B463-3744-13D31B6D62ED}"/>
              </a:ext>
            </a:extLst>
          </p:cNvPr>
          <p:cNvSpPr txBox="1"/>
          <p:nvPr/>
        </p:nvSpPr>
        <p:spPr>
          <a:xfrm>
            <a:off x="4502343" y="2941994"/>
            <a:ext cx="118663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Internal / External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Environment</a:t>
            </a:r>
          </a:p>
        </p:txBody>
      </p:sp>
      <p:sp>
        <p:nvSpPr>
          <p:cNvPr id="20" name="TextBox 19">
            <a:extLst>
              <a:ext uri="{FF2B5EF4-FFF2-40B4-BE49-F238E27FC236}">
                <a16:creationId xmlns:a16="http://schemas.microsoft.com/office/drawing/2014/main" id="{6F10D93E-CD21-3130-EFA5-BF48E55DF938}"/>
              </a:ext>
            </a:extLst>
          </p:cNvPr>
          <p:cNvSpPr txBox="1"/>
          <p:nvPr/>
        </p:nvSpPr>
        <p:spPr>
          <a:xfrm>
            <a:off x="4502342" y="5360302"/>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Strategy</a:t>
            </a:r>
          </a:p>
        </p:txBody>
      </p:sp>
      <p:sp>
        <p:nvSpPr>
          <p:cNvPr id="21" name="TextBox 20">
            <a:extLst>
              <a:ext uri="{FF2B5EF4-FFF2-40B4-BE49-F238E27FC236}">
                <a16:creationId xmlns:a16="http://schemas.microsoft.com/office/drawing/2014/main" id="{00B33628-CAD3-E7F9-4C38-6CDA5F661AA7}"/>
              </a:ext>
            </a:extLst>
          </p:cNvPr>
          <p:cNvSpPr txBox="1"/>
          <p:nvPr/>
        </p:nvSpPr>
        <p:spPr>
          <a:xfrm>
            <a:off x="9865692" y="4402877"/>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Growth Strategies</a:t>
            </a:r>
          </a:p>
        </p:txBody>
      </p:sp>
    </p:spTree>
    <p:extLst>
      <p:ext uri="{BB962C8B-B14F-4D97-AF65-F5344CB8AC3E}">
        <p14:creationId xmlns:p14="http://schemas.microsoft.com/office/powerpoint/2010/main" val="3212859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88AD8-6BF9-BDA4-8BE9-D80E635612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0AE790-0413-33B3-815C-0326EE388A32}"/>
              </a:ext>
            </a:extLst>
          </p:cNvPr>
          <p:cNvSpPr>
            <a:spLocks noGrp="1"/>
          </p:cNvSpPr>
          <p:nvPr>
            <p:ph type="title"/>
          </p:nvPr>
        </p:nvSpPr>
        <p:spPr/>
        <p:txBody>
          <a:bodyPr/>
          <a:lstStyle/>
          <a:p>
            <a:r>
              <a:rPr lang="en-GB" dirty="0"/>
              <a:t>Strategic analysis tools and frameworks</a:t>
            </a:r>
            <a:br>
              <a:rPr lang="en-GB" dirty="0"/>
            </a:br>
            <a:r>
              <a:rPr lang="en-GB" dirty="0"/>
              <a:t>ACHIEVING (sustainable) COMPETITIVE ADVANTAGE</a:t>
            </a:r>
          </a:p>
        </p:txBody>
      </p:sp>
      <p:sp>
        <p:nvSpPr>
          <p:cNvPr id="4" name="Footer Placeholder 3">
            <a:extLst>
              <a:ext uri="{FF2B5EF4-FFF2-40B4-BE49-F238E27FC236}">
                <a16:creationId xmlns:a16="http://schemas.microsoft.com/office/drawing/2014/main" id="{7C98855B-ECE5-F958-F3EC-64E5EEAE4FD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A43F4CC-1DBB-EE29-3757-DF3AA7D6A56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12" name="TextBox 11">
            <a:extLst>
              <a:ext uri="{FF2B5EF4-FFF2-40B4-BE49-F238E27FC236}">
                <a16:creationId xmlns:a16="http://schemas.microsoft.com/office/drawing/2014/main" id="{0333180E-5AB8-E515-B3C3-B31EEE5E8A3E}"/>
              </a:ext>
            </a:extLst>
          </p:cNvPr>
          <p:cNvSpPr txBox="1"/>
          <p:nvPr/>
        </p:nvSpPr>
        <p:spPr>
          <a:xfrm>
            <a:off x="2019008" y="2224416"/>
            <a:ext cx="172983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VRIO</a:t>
            </a:r>
          </a:p>
        </p:txBody>
      </p:sp>
      <p:sp>
        <p:nvSpPr>
          <p:cNvPr id="13" name="TextBox 12">
            <a:extLst>
              <a:ext uri="{FF2B5EF4-FFF2-40B4-BE49-F238E27FC236}">
                <a16:creationId xmlns:a16="http://schemas.microsoft.com/office/drawing/2014/main" id="{72A70D06-1D81-A23E-6AD7-36BA1C69C520}"/>
              </a:ext>
            </a:extLst>
          </p:cNvPr>
          <p:cNvSpPr txBox="1"/>
          <p:nvPr/>
        </p:nvSpPr>
        <p:spPr>
          <a:xfrm>
            <a:off x="5864552" y="4110704"/>
            <a:ext cx="2041608"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VALUE SYSTEM ANALYSIS</a:t>
            </a:r>
          </a:p>
        </p:txBody>
      </p:sp>
      <p:sp>
        <p:nvSpPr>
          <p:cNvPr id="16" name="TextBox 15">
            <a:extLst>
              <a:ext uri="{FF2B5EF4-FFF2-40B4-BE49-F238E27FC236}">
                <a16:creationId xmlns:a16="http://schemas.microsoft.com/office/drawing/2014/main" id="{B9FFFD9A-5E37-BAD8-F46E-1449D7F25450}"/>
              </a:ext>
            </a:extLst>
          </p:cNvPr>
          <p:cNvSpPr txBox="1"/>
          <p:nvPr/>
        </p:nvSpPr>
        <p:spPr>
          <a:xfrm>
            <a:off x="237174" y="4110704"/>
            <a:ext cx="197126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VALUE</a:t>
            </a:r>
            <a:r>
              <a:rPr kumimoji="0" lang="en-GB" sz="2000" b="1" i="0" u="none" strike="noStrike" kern="1200" cap="none" spc="0" normalizeH="0" noProof="0" dirty="0">
                <a:ln>
                  <a:noFill/>
                </a:ln>
                <a:solidFill>
                  <a:srgbClr val="0070C0"/>
                </a:solidFill>
                <a:effectLst/>
                <a:uLnTx/>
                <a:uFillTx/>
                <a:latin typeface="Franklin Gothic Book" panose="020B0502020104020203"/>
                <a:ea typeface="+mn-ea"/>
                <a:cs typeface="+mn-cs"/>
              </a:rPr>
              <a:t> CHAIN</a:t>
            </a:r>
            <a:endPar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p:txBody>
      </p:sp>
      <p:sp>
        <p:nvSpPr>
          <p:cNvPr id="17" name="TextBox 16">
            <a:extLst>
              <a:ext uri="{FF2B5EF4-FFF2-40B4-BE49-F238E27FC236}">
                <a16:creationId xmlns:a16="http://schemas.microsoft.com/office/drawing/2014/main" id="{4966F503-E799-0470-6996-8CFD75BAC3D5}"/>
              </a:ext>
            </a:extLst>
          </p:cNvPr>
          <p:cNvSpPr txBox="1"/>
          <p:nvPr/>
        </p:nvSpPr>
        <p:spPr>
          <a:xfrm>
            <a:off x="2290609" y="2610238"/>
            <a:ext cx="118663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Franklin Gothic Book" panose="020B0502020104020203"/>
              </a:rPr>
              <a:t>Achieving Sustainable Competitive Advantage</a:t>
            </a: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18" name="TextBox 17">
            <a:extLst>
              <a:ext uri="{FF2B5EF4-FFF2-40B4-BE49-F238E27FC236}">
                <a16:creationId xmlns:a16="http://schemas.microsoft.com/office/drawing/2014/main" id="{69E34690-92F2-10C6-7F99-44A6DBD960AB}"/>
              </a:ext>
            </a:extLst>
          </p:cNvPr>
          <p:cNvSpPr txBox="1"/>
          <p:nvPr/>
        </p:nvSpPr>
        <p:spPr>
          <a:xfrm>
            <a:off x="5917178" y="5031380"/>
            <a:ext cx="2041608" cy="830997"/>
          </a:xfrm>
          <a:prstGeom prst="rect">
            <a:avLst/>
          </a:prstGeom>
          <a:noFill/>
        </p:spPr>
        <p:txBody>
          <a:bodyPr wrap="square" rtlCol="0">
            <a:spAutoFit/>
          </a:bodyPr>
          <a:lstStyle/>
          <a:p>
            <a:pPr lvl="0" algn="ctr"/>
            <a:r>
              <a:rPr lang="en-GB" sz="1200" dirty="0">
                <a:solidFill>
                  <a:prstClr val="black"/>
                </a:solidFill>
              </a:rPr>
              <a:t>Set of inter-organisational links and relationships that are necessary to create a product or service.</a:t>
            </a:r>
          </a:p>
        </p:txBody>
      </p:sp>
      <p:sp>
        <p:nvSpPr>
          <p:cNvPr id="21" name="TextBox 20">
            <a:extLst>
              <a:ext uri="{FF2B5EF4-FFF2-40B4-BE49-F238E27FC236}">
                <a16:creationId xmlns:a16="http://schemas.microsoft.com/office/drawing/2014/main" id="{728D7C7D-802A-C230-76A2-C78736B5CC54}"/>
              </a:ext>
            </a:extLst>
          </p:cNvPr>
          <p:cNvSpPr txBox="1"/>
          <p:nvPr/>
        </p:nvSpPr>
        <p:spPr>
          <a:xfrm>
            <a:off x="318060" y="5031379"/>
            <a:ext cx="1774962"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Franklin Gothic Book" panose="020B0502020104020203"/>
              </a:rPr>
              <a:t>Analysis of Value Creation as Part of Primary &amp; Secondary Activities</a:t>
            </a: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pic>
        <p:nvPicPr>
          <p:cNvPr id="3" name="Picture 4" descr="Y:\08VOL4\Graphics\Powerpoint\PE_UK\PE528-JOHNSON\Final files\GIF\ch04\M04NF002.gif">
            <a:extLst>
              <a:ext uri="{FF2B5EF4-FFF2-40B4-BE49-F238E27FC236}">
                <a16:creationId xmlns:a16="http://schemas.microsoft.com/office/drawing/2014/main" id="{36E5277D-CBC6-424A-5F30-60B278A5444C}"/>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670587" y="2269567"/>
            <a:ext cx="4434769" cy="1376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a:extLst>
              <a:ext uri="{FF2B5EF4-FFF2-40B4-BE49-F238E27FC236}">
                <a16:creationId xmlns:a16="http://schemas.microsoft.com/office/drawing/2014/main" id="{02E6B261-64E6-9A9C-9131-DCCD102E864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12389" y="4099878"/>
            <a:ext cx="3133633" cy="2538243"/>
          </a:xfrm>
          <a:prstGeom prst="rect">
            <a:avLst/>
          </a:prstGeom>
        </p:spPr>
      </p:pic>
      <p:pic>
        <p:nvPicPr>
          <p:cNvPr id="23" name="Picture 11" descr="Shape, polygon&#10;&#10;Description automatically generated">
            <a:extLst>
              <a:ext uri="{FF2B5EF4-FFF2-40B4-BE49-F238E27FC236}">
                <a16:creationId xmlns:a16="http://schemas.microsoft.com/office/drawing/2014/main" id="{C40B6981-33B5-EA63-6B20-D812B32658FF}"/>
              </a:ext>
            </a:extLst>
          </p:cNvPr>
          <p:cNvPicPr>
            <a:picLocks noChangeAspect="1" noChangeArrowheads="1"/>
          </p:cNvPicPr>
          <p:nvPr/>
        </p:nvPicPr>
        <p:blipFill>
          <a:blip r:embed="rId4" cstate="email">
            <a:extLst>
              <a:ext uri="{28A0092B-C50C-407E-A947-70E740481C1C}">
                <a14:useLocalDpi xmlns:a14="http://schemas.microsoft.com/office/drawing/2010/main"/>
              </a:ext>
            </a:extLst>
          </a:blip>
          <a:stretch>
            <a:fillRect/>
          </a:stretch>
        </p:blipFill>
        <p:spPr bwMode="auto">
          <a:xfrm>
            <a:off x="8056491" y="4382015"/>
            <a:ext cx="3307906" cy="166366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5257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638556"/>
          </a:xfrm>
        </p:spPr>
        <p:txBody>
          <a:bodyPr vert="horz" lIns="91440" tIns="45720" rIns="91440" bIns="45720" rtlCol="0" anchor="b">
            <a:normAutofit/>
          </a:bodyPr>
          <a:lstStyle/>
          <a:p>
            <a:r>
              <a:rPr lang="en-US" b="0" kern="1200" cap="all" dirty="0">
                <a:solidFill>
                  <a:schemeClr val="tx2"/>
                </a:solidFill>
                <a:latin typeface="+mj-lt"/>
                <a:ea typeface="+mj-ea"/>
                <a:cs typeface="+mj-cs"/>
              </a:rPr>
              <a:t>Tasks 2</a:t>
            </a:r>
          </a:p>
        </p:txBody>
      </p:sp>
      <p:sp>
        <p:nvSpPr>
          <p:cNvPr id="3" name="TextBox 2">
            <a:extLst>
              <a:ext uri="{FF2B5EF4-FFF2-40B4-BE49-F238E27FC236}">
                <a16:creationId xmlns:a16="http://schemas.microsoft.com/office/drawing/2014/main" id="{1A63A293-6A4B-481D-8960-BE437C3CF946}"/>
              </a:ext>
            </a:extLst>
          </p:cNvPr>
          <p:cNvSpPr txBox="1"/>
          <p:nvPr/>
        </p:nvSpPr>
        <p:spPr>
          <a:xfrm>
            <a:off x="335280" y="1574800"/>
            <a:ext cx="7467600" cy="4825999"/>
          </a:xfrm>
          <a:prstGeom prst="rect">
            <a:avLst/>
          </a:prstGeom>
        </p:spPr>
        <p:txBody>
          <a:bodyPr vert="horz" lIns="91440" tIns="45720" rIns="91440" bIns="45720" rtlCol="0" anchor="ctr">
            <a:no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i="1" dirty="0">
                <a:solidFill>
                  <a:schemeClr val="tx2"/>
                </a:solidFill>
                <a:effectLst/>
                <a:ea typeface="Times New Roman" panose="02020603050405020304" pitchFamily="18" charset="0"/>
              </a:rPr>
              <a:t>Following your strategic analysis, identify the organisation’s choices in the context of two different leadership theories to evaluate the likelihood of success for each</a:t>
            </a:r>
            <a:r>
              <a:rPr lang="en-GB" sz="2000" dirty="0">
                <a:solidFill>
                  <a:schemeClr val="tx2"/>
                </a:solidFill>
                <a:effectLst/>
                <a:ea typeface="Times New Roman" panose="02020603050405020304" pitchFamily="18" charset="0"/>
              </a:rPr>
              <a:t>.</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000" dirty="0">
              <a:solidFill>
                <a:schemeClr val="tx2"/>
              </a:solidFill>
              <a:effectLst/>
              <a:ea typeface="Times New Roman" panose="02020603050405020304" pitchFamily="18" charset="0"/>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Y</a:t>
            </a:r>
            <a:r>
              <a:rPr lang="en-GB" sz="2000" dirty="0">
                <a:solidFill>
                  <a:schemeClr val="tx2"/>
                </a:solidFill>
                <a:effectLst/>
                <a:ea typeface="Times New Roman" panose="02020603050405020304" pitchFamily="18" charset="0"/>
              </a:rPr>
              <a:t>ou need to reference two different leadership approaches to how your policy choice will be lead.</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ffectLst/>
              <a:ea typeface="Times New Roman" panose="02020603050405020304" pitchFamily="18" charset="0"/>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ea typeface="Times New Roman" panose="02020603050405020304" pitchFamily="18" charset="0"/>
              </a:rPr>
              <a:t>Y</a:t>
            </a:r>
            <a:r>
              <a:rPr lang="en-GB" sz="2000" dirty="0">
                <a:solidFill>
                  <a:schemeClr val="tx2"/>
                </a:solidFill>
                <a:effectLst/>
                <a:ea typeface="Times New Roman" panose="02020603050405020304" pitchFamily="18" charset="0"/>
              </a:rPr>
              <a:t>ou can choose two contrasting theories or two variations within a theory class.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Y</a:t>
            </a:r>
            <a:r>
              <a:rPr lang="en-GB" sz="2000" b="0" i="0" dirty="0">
                <a:solidFill>
                  <a:schemeClr val="tx2"/>
                </a:solidFill>
                <a:effectLst/>
              </a:rPr>
              <a:t>ou must debate how your chosen two leadership approaches might tackle the task of initiating this digital investment, given the organisational strategic environment you analysed in section 1.</a:t>
            </a:r>
            <a:endParaRPr lang="en-GB" sz="2000" dirty="0">
              <a:solidFill>
                <a:schemeClr val="tx2"/>
              </a:solidFill>
              <a:effectLst/>
              <a:ea typeface="Times New Roman" panose="02020603050405020304" pitchFamily="18" charset="0"/>
            </a:endParaRPr>
          </a:p>
          <a:p>
            <a:pPr marL="4572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2000" dirty="0">
              <a:solidFill>
                <a:schemeClr val="tx2"/>
              </a:solidFill>
              <a:effectLst/>
            </a:endParaRPr>
          </a:p>
        </p:txBody>
      </p:sp>
      <p:pic>
        <p:nvPicPr>
          <p:cNvPr id="7" name="Picture 6" descr="Researchers in a boardroom discussing">
            <a:extLst>
              <a:ext uri="{FF2B5EF4-FFF2-40B4-BE49-F238E27FC236}">
                <a16:creationId xmlns:a16="http://schemas.microsoft.com/office/drawing/2014/main" id="{1D2CBDDA-790B-8DA2-B46C-E4FE7A8E4E78}"/>
              </a:ext>
            </a:extLst>
          </p:cNvPr>
          <p:cNvPicPr>
            <a:picLocks noChangeAspect="1"/>
          </p:cNvPicPr>
          <p:nvPr/>
        </p:nvPicPr>
        <p:blipFill>
          <a:blip r:embed="rId2"/>
          <a:srcRect l="16230" r="16230"/>
          <a:stretch/>
        </p:blipFill>
        <p:spPr>
          <a:xfrm>
            <a:off x="7945150" y="1789276"/>
            <a:ext cx="4138996" cy="4084474"/>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13</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3012747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9B57C-672B-3872-9635-E50128C72F2F}"/>
              </a:ext>
            </a:extLst>
          </p:cNvPr>
          <p:cNvSpPr>
            <a:spLocks noGrp="1"/>
          </p:cNvSpPr>
          <p:nvPr>
            <p:ph type="title"/>
          </p:nvPr>
        </p:nvSpPr>
        <p:spPr>
          <a:xfrm>
            <a:off x="575894" y="729658"/>
            <a:ext cx="11029616" cy="804502"/>
          </a:xfrm>
        </p:spPr>
        <p:txBody>
          <a:bodyPr/>
          <a:lstStyle/>
          <a:p>
            <a:r>
              <a:rPr lang="en-GB" dirty="0">
                <a:solidFill>
                  <a:schemeClr val="tx2"/>
                </a:solidFill>
              </a:rPr>
              <a:t>Leadership and digital transformation</a:t>
            </a:r>
          </a:p>
        </p:txBody>
      </p:sp>
      <p:sp>
        <p:nvSpPr>
          <p:cNvPr id="3" name="Footer Placeholder 2">
            <a:extLst>
              <a:ext uri="{FF2B5EF4-FFF2-40B4-BE49-F238E27FC236}">
                <a16:creationId xmlns:a16="http://schemas.microsoft.com/office/drawing/2014/main" id="{513D972F-195B-A025-51CA-15B13F46B36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CAD292A-E0C7-8818-EE49-AFCA8E43903F}"/>
              </a:ext>
            </a:extLst>
          </p:cNvPr>
          <p:cNvSpPr>
            <a:spLocks noGrp="1"/>
          </p:cNvSpPr>
          <p:nvPr>
            <p:ph type="sldNum" sz="quarter" idx="12"/>
          </p:nvPr>
        </p:nvSpPr>
        <p:spPr/>
        <p:txBody>
          <a:bodyPr/>
          <a:lstStyle/>
          <a:p>
            <a:fld id="{3A98EE3D-8CD1-4C3F-BD1C-C98C9596463C}" type="slidenum">
              <a:rPr lang="en-US" smtClean="0"/>
              <a:t>14</a:t>
            </a:fld>
            <a:endParaRPr lang="en-US" dirty="0"/>
          </a:p>
        </p:txBody>
      </p:sp>
      <p:sp>
        <p:nvSpPr>
          <p:cNvPr id="6" name="TextBox 5">
            <a:extLst>
              <a:ext uri="{FF2B5EF4-FFF2-40B4-BE49-F238E27FC236}">
                <a16:creationId xmlns:a16="http://schemas.microsoft.com/office/drawing/2014/main" id="{A99F80E4-B601-F9CB-ED0E-901B13EE432F}"/>
              </a:ext>
            </a:extLst>
          </p:cNvPr>
          <p:cNvSpPr txBox="1"/>
          <p:nvPr/>
        </p:nvSpPr>
        <p:spPr>
          <a:xfrm>
            <a:off x="575894" y="2123440"/>
            <a:ext cx="10742346" cy="3831818"/>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I</a:t>
            </a:r>
            <a:r>
              <a:rPr lang="en-GB" sz="2000" b="0" i="0" dirty="0">
                <a:solidFill>
                  <a:schemeClr val="tx2"/>
                </a:solidFill>
                <a:effectLst/>
              </a:rPr>
              <a:t>n recent years, the business landscape has been profoundly transformed by the addition of new digital technologies. From the influence of automation and artificial intelligence in our processes and procedures, to the devices and apps that make remote work easier than ever before</a:t>
            </a:r>
            <a:r>
              <a:rPr lang="en-GB" sz="2000" dirty="0">
                <a:solidFill>
                  <a:schemeClr val="tx2"/>
                </a:solidFill>
              </a:rPr>
              <a:t>.</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0" i="0" dirty="0">
                <a:solidFill>
                  <a:schemeClr val="tx2"/>
                </a:solidFill>
                <a:effectLst/>
              </a:rPr>
              <a:t>This transformative time for business is often referred to as the digital era, which is essentially characterised by technology and digital tools and the way they shape how businesses operate, interact with customers, and drive innovation.</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T</a:t>
            </a:r>
            <a:r>
              <a:rPr lang="en-GB" sz="2000" b="0" i="0" dirty="0">
                <a:solidFill>
                  <a:schemeClr val="tx2"/>
                </a:solidFill>
                <a:effectLst/>
              </a:rPr>
              <a:t>his transformation can touch virtually every aspect of a business, from business models and employee engagement, to customer experiences and market trends.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0" i="0" dirty="0">
                <a:solidFill>
                  <a:schemeClr val="tx2"/>
                </a:solidFill>
                <a:effectLst/>
              </a:rPr>
              <a:t>This shift has meant a re-evaluation of traditional leadership paradigms, and an adaptation of leadership styles, in order to remain effective and relevant in such a rapidly evolving environment.</a:t>
            </a:r>
          </a:p>
        </p:txBody>
      </p:sp>
    </p:spTree>
    <p:extLst>
      <p:ext uri="{BB962C8B-B14F-4D97-AF65-F5344CB8AC3E}">
        <p14:creationId xmlns:p14="http://schemas.microsoft.com/office/powerpoint/2010/main" val="2471232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9B57C-672B-3872-9635-E50128C72F2F}"/>
              </a:ext>
            </a:extLst>
          </p:cNvPr>
          <p:cNvSpPr>
            <a:spLocks noGrp="1"/>
          </p:cNvSpPr>
          <p:nvPr>
            <p:ph type="title"/>
          </p:nvPr>
        </p:nvSpPr>
        <p:spPr>
          <a:xfrm>
            <a:off x="575894" y="729658"/>
            <a:ext cx="11029616" cy="804502"/>
          </a:xfrm>
        </p:spPr>
        <p:txBody>
          <a:bodyPr/>
          <a:lstStyle/>
          <a:p>
            <a:r>
              <a:rPr lang="en-GB" dirty="0">
                <a:solidFill>
                  <a:schemeClr val="tx2"/>
                </a:solidFill>
              </a:rPr>
              <a:t>Leadership styles in digital transformation</a:t>
            </a:r>
          </a:p>
        </p:txBody>
      </p:sp>
      <p:sp>
        <p:nvSpPr>
          <p:cNvPr id="3" name="Footer Placeholder 2">
            <a:extLst>
              <a:ext uri="{FF2B5EF4-FFF2-40B4-BE49-F238E27FC236}">
                <a16:creationId xmlns:a16="http://schemas.microsoft.com/office/drawing/2014/main" id="{513D972F-195B-A025-51CA-15B13F46B36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CAD292A-E0C7-8818-EE49-AFCA8E43903F}"/>
              </a:ext>
            </a:extLst>
          </p:cNvPr>
          <p:cNvSpPr>
            <a:spLocks noGrp="1"/>
          </p:cNvSpPr>
          <p:nvPr>
            <p:ph type="sldNum" sz="quarter" idx="12"/>
          </p:nvPr>
        </p:nvSpPr>
        <p:spPr/>
        <p:txBody>
          <a:bodyPr/>
          <a:lstStyle/>
          <a:p>
            <a:fld id="{3A98EE3D-8CD1-4C3F-BD1C-C98C9596463C}" type="slidenum">
              <a:rPr lang="en-US" smtClean="0"/>
              <a:t>15</a:t>
            </a:fld>
            <a:endParaRPr lang="en-US" dirty="0"/>
          </a:p>
        </p:txBody>
      </p:sp>
      <p:sp>
        <p:nvSpPr>
          <p:cNvPr id="6" name="TextBox 5">
            <a:extLst>
              <a:ext uri="{FF2B5EF4-FFF2-40B4-BE49-F238E27FC236}">
                <a16:creationId xmlns:a16="http://schemas.microsoft.com/office/drawing/2014/main" id="{A99F80E4-B601-F9CB-ED0E-901B13EE432F}"/>
              </a:ext>
            </a:extLst>
          </p:cNvPr>
          <p:cNvSpPr txBox="1"/>
          <p:nvPr/>
        </p:nvSpPr>
        <p:spPr>
          <a:xfrm>
            <a:off x="575894" y="1981200"/>
            <a:ext cx="10762666" cy="4164880"/>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0" i="0" dirty="0">
                <a:solidFill>
                  <a:schemeClr val="tx2"/>
                </a:solidFill>
                <a:effectLst/>
              </a:rPr>
              <a:t>Traditional leadership methods, especially those that restrict people’s autonomy, may not always suit today’s digital challenges and opportunities.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200" b="0"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dirty="0">
                <a:solidFill>
                  <a:schemeClr val="tx2"/>
                </a:solidFill>
              </a:rPr>
              <a:t>C</a:t>
            </a:r>
            <a:r>
              <a:rPr lang="en-GB" sz="2200" b="0" i="0" dirty="0">
                <a:solidFill>
                  <a:schemeClr val="tx2"/>
                </a:solidFill>
                <a:effectLst/>
              </a:rPr>
              <a:t>ertain leadership styles have become more relevant or more effective.</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2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dirty="0">
                <a:solidFill>
                  <a:schemeClr val="tx2"/>
                </a:solidFill>
              </a:rPr>
              <a:t>F</a:t>
            </a:r>
            <a:r>
              <a:rPr lang="en-GB" sz="2200" b="0" i="0" dirty="0">
                <a:solidFill>
                  <a:schemeClr val="tx2"/>
                </a:solidFill>
                <a:effectLst/>
              </a:rPr>
              <a:t>or example, transformational leadership – which emphasises innovation – is a powerful tool for driving digital initiatives, while adaptive leadership is useful for managing the fast pace – and uncertainties – that come with new digital tools and new technologies. Meanwhile, democratic leadership is valuable because it can help promote a culture of continuous learning as well as diverse perspectives, and these are strong allies for digital transformation.</a:t>
            </a:r>
          </a:p>
        </p:txBody>
      </p:sp>
    </p:spTree>
    <p:extLst>
      <p:ext uri="{BB962C8B-B14F-4D97-AF65-F5344CB8AC3E}">
        <p14:creationId xmlns:p14="http://schemas.microsoft.com/office/powerpoint/2010/main" val="3111784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657F6-7E5F-AE23-0467-9A452B7CEFE5}"/>
              </a:ext>
            </a:extLst>
          </p:cNvPr>
          <p:cNvSpPr>
            <a:spLocks noGrp="1"/>
          </p:cNvSpPr>
          <p:nvPr>
            <p:ph type="title"/>
          </p:nvPr>
        </p:nvSpPr>
        <p:spPr>
          <a:xfrm>
            <a:off x="575894" y="729658"/>
            <a:ext cx="11029616" cy="520022"/>
          </a:xfrm>
        </p:spPr>
        <p:txBody>
          <a:bodyPr/>
          <a:lstStyle/>
          <a:p>
            <a:r>
              <a:rPr lang="en-GB" dirty="0">
                <a:solidFill>
                  <a:schemeClr val="tx2"/>
                </a:solidFill>
              </a:rPr>
              <a:t>COMMON LEADERSHIP STYLES</a:t>
            </a:r>
          </a:p>
        </p:txBody>
      </p:sp>
      <p:sp>
        <p:nvSpPr>
          <p:cNvPr id="3" name="Footer Placeholder 2">
            <a:extLst>
              <a:ext uri="{FF2B5EF4-FFF2-40B4-BE49-F238E27FC236}">
                <a16:creationId xmlns:a16="http://schemas.microsoft.com/office/drawing/2014/main" id="{3B70E33A-AF62-7C18-D726-886B892A072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289A8F8-C875-A688-5F23-31D6CFAF31C1}"/>
              </a:ext>
            </a:extLst>
          </p:cNvPr>
          <p:cNvSpPr>
            <a:spLocks noGrp="1"/>
          </p:cNvSpPr>
          <p:nvPr>
            <p:ph type="sldNum" sz="quarter" idx="12"/>
          </p:nvPr>
        </p:nvSpPr>
        <p:spPr/>
        <p:txBody>
          <a:bodyPr/>
          <a:lstStyle/>
          <a:p>
            <a:fld id="{3A98EE3D-8CD1-4C3F-BD1C-C98C9596463C}" type="slidenum">
              <a:rPr lang="en-US" smtClean="0"/>
              <a:t>16</a:t>
            </a:fld>
            <a:endParaRPr lang="en-US" dirty="0"/>
          </a:p>
        </p:txBody>
      </p:sp>
      <p:sp>
        <p:nvSpPr>
          <p:cNvPr id="6" name="TextBox 5">
            <a:extLst>
              <a:ext uri="{FF2B5EF4-FFF2-40B4-BE49-F238E27FC236}">
                <a16:creationId xmlns:a16="http://schemas.microsoft.com/office/drawing/2014/main" id="{10208BC4-0437-0A41-D380-4D8AD964CAEB}"/>
              </a:ext>
            </a:extLst>
          </p:cNvPr>
          <p:cNvSpPr txBox="1"/>
          <p:nvPr/>
        </p:nvSpPr>
        <p:spPr>
          <a:xfrm>
            <a:off x="575894" y="1483360"/>
            <a:ext cx="10894746" cy="4311950"/>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Autocratic leadership</a:t>
            </a:r>
            <a:r>
              <a:rPr lang="en-GB" sz="2200" b="0" i="0" dirty="0">
                <a:solidFill>
                  <a:schemeClr val="tx2"/>
                </a:solidFill>
                <a:effectLst/>
              </a:rPr>
              <a:t>. This style is characterised by individual control over all decisions, with little input from team members. It is often considered directive and controlling</a:t>
            </a:r>
            <a:r>
              <a:rPr lang="en-GB" sz="2200" dirty="0">
                <a:solidFill>
                  <a:schemeClr val="tx2"/>
                </a:solidFill>
              </a:rPr>
              <a:t>.</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Democratic leadership</a:t>
            </a:r>
            <a:r>
              <a:rPr lang="en-GB" sz="2200" b="0" i="0" dirty="0">
                <a:solidFill>
                  <a:schemeClr val="tx2"/>
                </a:solidFill>
                <a:effectLst/>
              </a:rPr>
              <a:t>. </a:t>
            </a:r>
            <a:r>
              <a:rPr lang="en-GB" sz="2200" dirty="0">
                <a:solidFill>
                  <a:schemeClr val="tx2"/>
                </a:solidFill>
              </a:rPr>
              <a:t>P</a:t>
            </a:r>
            <a:r>
              <a:rPr lang="en-GB" sz="2200" b="0" i="0" dirty="0">
                <a:solidFill>
                  <a:schemeClr val="tx2"/>
                </a:solidFill>
                <a:effectLst/>
              </a:rPr>
              <a:t>romote the sharing of ideas and discussions, fostering a culture of innovation and decisions that are made more collaboratively.</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T</a:t>
            </a:r>
            <a:r>
              <a:rPr lang="en-GB" sz="2200" b="1" i="0" dirty="0">
                <a:solidFill>
                  <a:schemeClr val="tx2"/>
                </a:solidFill>
                <a:effectLst/>
              </a:rPr>
              <a:t>ransformational leadership</a:t>
            </a:r>
            <a:r>
              <a:rPr lang="en-GB" sz="2200" b="0" i="0" dirty="0">
                <a:solidFill>
                  <a:schemeClr val="tx2"/>
                </a:solidFill>
                <a:effectLst/>
              </a:rPr>
              <a:t>. Transformational leaders actively inspire people to work cohesively and collectively together towards a common vision, which often leads their teams to achievements beyond the usual limits.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T</a:t>
            </a:r>
            <a:r>
              <a:rPr lang="en-GB" sz="2200" b="1" i="0" dirty="0">
                <a:solidFill>
                  <a:schemeClr val="tx2"/>
                </a:solidFill>
                <a:effectLst/>
              </a:rPr>
              <a:t>ransactional leadership</a:t>
            </a:r>
            <a:r>
              <a:rPr lang="en-GB" sz="2200" b="0" i="0" dirty="0">
                <a:solidFill>
                  <a:schemeClr val="tx2"/>
                </a:solidFill>
                <a:effectLst/>
              </a:rPr>
              <a:t>. This style is based on routine and performance, where leaders promote compliance by rewarding successful outcomes and disciplining poor performance.</a:t>
            </a:r>
          </a:p>
        </p:txBody>
      </p:sp>
    </p:spTree>
    <p:extLst>
      <p:ext uri="{BB962C8B-B14F-4D97-AF65-F5344CB8AC3E}">
        <p14:creationId xmlns:p14="http://schemas.microsoft.com/office/powerpoint/2010/main" val="615654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657F6-7E5F-AE23-0467-9A452B7CEFE5}"/>
              </a:ext>
            </a:extLst>
          </p:cNvPr>
          <p:cNvSpPr>
            <a:spLocks noGrp="1"/>
          </p:cNvSpPr>
          <p:nvPr>
            <p:ph type="title"/>
          </p:nvPr>
        </p:nvSpPr>
        <p:spPr>
          <a:xfrm>
            <a:off x="575894" y="729658"/>
            <a:ext cx="11029616" cy="520022"/>
          </a:xfrm>
        </p:spPr>
        <p:txBody>
          <a:bodyPr/>
          <a:lstStyle/>
          <a:p>
            <a:r>
              <a:rPr lang="en-GB" dirty="0">
                <a:solidFill>
                  <a:schemeClr val="tx2"/>
                </a:solidFill>
              </a:rPr>
              <a:t>COMMON LEADERSHIP STYLES</a:t>
            </a:r>
          </a:p>
        </p:txBody>
      </p:sp>
      <p:sp>
        <p:nvSpPr>
          <p:cNvPr id="3" name="Footer Placeholder 2">
            <a:extLst>
              <a:ext uri="{FF2B5EF4-FFF2-40B4-BE49-F238E27FC236}">
                <a16:creationId xmlns:a16="http://schemas.microsoft.com/office/drawing/2014/main" id="{3B70E33A-AF62-7C18-D726-886B892A072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289A8F8-C875-A688-5F23-31D6CFAF31C1}"/>
              </a:ext>
            </a:extLst>
          </p:cNvPr>
          <p:cNvSpPr>
            <a:spLocks noGrp="1"/>
          </p:cNvSpPr>
          <p:nvPr>
            <p:ph type="sldNum" sz="quarter" idx="12"/>
          </p:nvPr>
        </p:nvSpPr>
        <p:spPr/>
        <p:txBody>
          <a:bodyPr/>
          <a:lstStyle/>
          <a:p>
            <a:fld id="{3A98EE3D-8CD1-4C3F-BD1C-C98C9596463C}" type="slidenum">
              <a:rPr lang="en-US" smtClean="0"/>
              <a:t>17</a:t>
            </a:fld>
            <a:endParaRPr lang="en-US" dirty="0"/>
          </a:p>
        </p:txBody>
      </p:sp>
      <p:sp>
        <p:nvSpPr>
          <p:cNvPr id="6" name="TextBox 5">
            <a:extLst>
              <a:ext uri="{FF2B5EF4-FFF2-40B4-BE49-F238E27FC236}">
                <a16:creationId xmlns:a16="http://schemas.microsoft.com/office/drawing/2014/main" id="{10208BC4-0437-0A41-D380-4D8AD964CAEB}"/>
              </a:ext>
            </a:extLst>
          </p:cNvPr>
          <p:cNvSpPr txBox="1"/>
          <p:nvPr/>
        </p:nvSpPr>
        <p:spPr>
          <a:xfrm>
            <a:off x="575894" y="1483360"/>
            <a:ext cx="10803306" cy="4921347"/>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Laissez-faire leadership</a:t>
            </a:r>
            <a:r>
              <a:rPr lang="en-GB" sz="2200" b="0" i="0" dirty="0">
                <a:solidFill>
                  <a:schemeClr val="tx2"/>
                </a:solidFill>
                <a:effectLst/>
              </a:rPr>
              <a:t>. This is a more hands-off approach to leadership, where the responsibility is given to the team members and there’s minimal management interference.</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0"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Servant leadership</a:t>
            </a:r>
            <a:r>
              <a:rPr lang="en-GB" sz="2200" b="0" i="0" dirty="0">
                <a:solidFill>
                  <a:schemeClr val="tx2"/>
                </a:solidFill>
                <a:effectLst/>
              </a:rPr>
              <a:t>. Servant leaders prioritise the needs of their teams. Their focus is on supporting their people first and foremost, rather than prioritising their own goals or their organisation’s goals.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Adaptive leadership</a:t>
            </a:r>
            <a:r>
              <a:rPr lang="en-GB" sz="2200" b="0" i="0" dirty="0">
                <a:solidFill>
                  <a:schemeClr val="tx2"/>
                </a:solidFill>
                <a:effectLst/>
              </a:rPr>
              <a:t>. Adaptive leaders are noted for responding quickly to changes. These leaders are especially effective in times of uncertainty because they’re focused on flexibility and problem-solving, and will use data to adjust course as needed.</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i="0" dirty="0">
                <a:solidFill>
                  <a:schemeClr val="tx2"/>
                </a:solidFill>
                <a:effectLst/>
              </a:rPr>
              <a:t>Situational leadership</a:t>
            </a:r>
            <a:r>
              <a:rPr lang="en-GB" sz="2200" b="0" i="0" dirty="0">
                <a:solidFill>
                  <a:schemeClr val="tx2"/>
                </a:solidFill>
                <a:effectLst/>
              </a:rPr>
              <a:t>. Situational leaders will adjust their leadership style based on the situation they’re in, which means they’ll move between directive and supportive behaviours according to the needs of their team members or their circumstances.</a:t>
            </a:r>
          </a:p>
        </p:txBody>
      </p:sp>
    </p:spTree>
    <p:extLst>
      <p:ext uri="{BB962C8B-B14F-4D97-AF65-F5344CB8AC3E}">
        <p14:creationId xmlns:p14="http://schemas.microsoft.com/office/powerpoint/2010/main" val="4144392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20244"/>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change management</a:t>
            </a:r>
          </a:p>
        </p:txBody>
      </p:sp>
      <p:sp>
        <p:nvSpPr>
          <p:cNvPr id="31" name="Rectangle 1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1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3">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fferent colors of paper boats">
            <a:extLst>
              <a:ext uri="{FF2B5EF4-FFF2-40B4-BE49-F238E27FC236}">
                <a16:creationId xmlns:a16="http://schemas.microsoft.com/office/drawing/2014/main" id="{6F6B4718-C9B0-EACB-6DA1-22165934180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40830" y="2340864"/>
            <a:ext cx="5269977" cy="363448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Change within an organisation can be very challenging</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dirty="0">
                <a:solidFill>
                  <a:schemeClr val="tx1">
                    <a:lumMod val="75000"/>
                    <a:lumOff val="25000"/>
                  </a:schemeClr>
                </a:solidFill>
              </a:rPr>
              <a:t>It needs to be managed</a:t>
            </a:r>
            <a:endParaRPr kumimoji="0" lang="en-US" sz="24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The source of challenges may be both internal and external in nature</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Strong and adaptable leadership is essential for change to be successful</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9DAF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9DAFF"/>
                </a:solidFill>
                <a:effectLst/>
                <a:uLnTx/>
                <a:uFillTx/>
              </a:rPr>
              <a:pPr marR="0" lvl="0" indent="0" defTabSz="457200" fontAlgn="auto">
                <a:spcBef>
                  <a:spcPts val="0"/>
                </a:spcBef>
                <a:spcAft>
                  <a:spcPts val="600"/>
                </a:spcAft>
                <a:buClrTx/>
                <a:buSzTx/>
                <a:buFontTx/>
                <a:buNone/>
                <a:tabLst/>
                <a:defRPr/>
              </a:pPr>
              <a:t>18</a:t>
            </a:fld>
            <a:endParaRPr kumimoji="0" lang="en-US" b="0" i="0" u="none" strike="noStrike" cap="none" spc="0" normalizeH="0" baseline="0" noProof="0">
              <a:ln>
                <a:noFill/>
              </a:ln>
              <a:solidFill>
                <a:srgbClr val="19DAFF"/>
              </a:solidFill>
              <a:effectLst/>
              <a:uLnTx/>
              <a:uFillTx/>
            </a:endParaRPr>
          </a:p>
        </p:txBody>
      </p:sp>
    </p:spTree>
    <p:extLst>
      <p:ext uri="{BB962C8B-B14F-4D97-AF65-F5344CB8AC3E}">
        <p14:creationId xmlns:p14="http://schemas.microsoft.com/office/powerpoint/2010/main" val="227437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5"/>
            <a:ext cx="3568661" cy="1269713"/>
          </a:xfrm>
        </p:spPr>
        <p:txBody>
          <a:bodyPr vert="horz" lIns="91440" tIns="45720" rIns="91440" bIns="45720" rtlCol="0" anchor="b">
            <a:normAutofit fontScale="90000"/>
          </a:bodyPr>
          <a:lstStyle/>
          <a:p>
            <a:r>
              <a:rPr lang="en-US" dirty="0"/>
              <a:t>Robert </a:t>
            </a:r>
            <a:r>
              <a:rPr lang="en-US" dirty="0" err="1"/>
              <a:t>katz’s</a:t>
            </a:r>
            <a:br>
              <a:rPr lang="en-US" dirty="0"/>
            </a:br>
            <a:r>
              <a:rPr lang="en-US" dirty="0"/>
              <a:t>Three skill model of leadership</a:t>
            </a:r>
          </a:p>
        </p:txBody>
      </p:sp>
      <p:sp>
        <p:nvSpPr>
          <p:cNvPr id="22" name="Rectangle 2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609906" y="2340864"/>
            <a:ext cx="3568661" cy="3634486"/>
          </a:xfrm>
          <a:prstGeom prst="rect">
            <a:avLst/>
          </a:prstGeom>
        </p:spPr>
        <p:txBody>
          <a:bodyPr vert="horz" lIns="91440" tIns="45720" rIns="91440" bIns="45720" rtlCol="0" anchor="ctr">
            <a:norm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500" b="0" i="0" u="none" strike="noStrike" cap="none" spc="0" normalizeH="0" baseline="0" noProof="0" dirty="0">
                <a:ln>
                  <a:noFill/>
                </a:ln>
                <a:solidFill>
                  <a:schemeClr val="tx1">
                    <a:lumMod val="75000"/>
                    <a:lumOff val="25000"/>
                  </a:schemeClr>
                </a:solidFill>
                <a:effectLst/>
                <a:uLnTx/>
                <a:uFillTx/>
              </a:rPr>
              <a:t>Successful leadership consists of particular skills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0" i="0" u="none" strike="noStrike" cap="none" spc="0" normalizeH="0" baseline="0" noProof="0" dirty="0">
                <a:ln>
                  <a:noFill/>
                </a:ln>
                <a:solidFill>
                  <a:schemeClr val="tx1">
                    <a:lumMod val="75000"/>
                    <a:lumOff val="25000"/>
                  </a:schemeClr>
                </a:solidFill>
                <a:effectLst/>
                <a:uLnTx/>
                <a:uFillTx/>
              </a:rPr>
              <a:t>The </a:t>
            </a:r>
            <a:r>
              <a:rPr lang="en-US" sz="1500" b="1" i="1" dirty="0">
                <a:solidFill>
                  <a:srgbClr val="0070C0"/>
                </a:solidFill>
              </a:rPr>
              <a:t>Three Skill Approach </a:t>
            </a:r>
            <a:r>
              <a:rPr lang="en-US" sz="1500" dirty="0">
                <a:solidFill>
                  <a:schemeClr val="tx1">
                    <a:lumMod val="75000"/>
                    <a:lumOff val="25000"/>
                  </a:schemeClr>
                </a:solidFill>
              </a:rPr>
              <a:t>or Model was developed by  Robert Katz:</a:t>
            </a:r>
          </a:p>
          <a:p>
            <a:pPr marL="1200150" lvl="2"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500" b="0" i="0" u="none" strike="noStrike" cap="none" spc="0" normalizeH="0" baseline="0" noProof="0" dirty="0">
                <a:ln>
                  <a:noFill/>
                </a:ln>
                <a:solidFill>
                  <a:schemeClr val="tx1">
                    <a:lumMod val="75000"/>
                    <a:lumOff val="25000"/>
                  </a:schemeClr>
                </a:solidFill>
                <a:effectLst/>
                <a:uLnTx/>
                <a:uFillTx/>
              </a:rPr>
              <a:t>It suggests three groups of leadership skills</a:t>
            </a:r>
          </a:p>
          <a:p>
            <a:pPr marL="1200150" lvl="2"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1500" dirty="0">
                <a:solidFill>
                  <a:schemeClr val="tx1">
                    <a:lumMod val="75000"/>
                    <a:lumOff val="25000"/>
                  </a:schemeClr>
                </a:solidFill>
              </a:rPr>
              <a:t>The b</a:t>
            </a:r>
            <a:r>
              <a:rPr kumimoji="0" lang="en-US" sz="1500" b="0" i="0" u="none" strike="noStrike" cap="none" spc="0" normalizeH="0" baseline="0" noProof="0" dirty="0" err="1">
                <a:ln>
                  <a:noFill/>
                </a:ln>
                <a:solidFill>
                  <a:schemeClr val="tx1">
                    <a:lumMod val="75000"/>
                    <a:lumOff val="25000"/>
                  </a:schemeClr>
                </a:solidFill>
                <a:effectLst/>
                <a:uLnTx/>
                <a:uFillTx/>
              </a:rPr>
              <a:t>alance</a:t>
            </a:r>
            <a:r>
              <a:rPr kumimoji="0" lang="en-US" sz="1500" b="0" i="0" u="none" strike="noStrike" cap="none" spc="0" normalizeH="0" baseline="0" noProof="0" dirty="0">
                <a:ln>
                  <a:noFill/>
                </a:ln>
                <a:solidFill>
                  <a:schemeClr val="tx1">
                    <a:lumMod val="75000"/>
                    <a:lumOff val="25000"/>
                  </a:schemeClr>
                </a:solidFill>
                <a:effectLst/>
                <a:uLnTx/>
                <a:uFillTx/>
              </a:rPr>
              <a:t> of those three skills changes, depending on the level of leadership</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lnSpc>
                <a:spcPct val="90000"/>
              </a:lnSpc>
              <a:spcBef>
                <a:spcPts val="0"/>
              </a:spcBef>
              <a:spcAft>
                <a:spcPts val="600"/>
              </a:spcAft>
              <a:buClrTx/>
              <a:buSzTx/>
              <a:buFontTx/>
              <a:buNone/>
              <a:tabLst/>
              <a:defRPr/>
            </a:pPr>
            <a:r>
              <a:rPr kumimoji="0" lang="en-US" b="0" i="0" u="none" strike="noStrike" kern="1200" cap="all" spc="0" normalizeH="0" baseline="0" noProof="0">
                <a:ln>
                  <a:noFill/>
                </a:ln>
                <a:solidFill>
                  <a:schemeClr val="tx1">
                    <a:lumMod val="75000"/>
                    <a:lumOff val="25000"/>
                  </a:schemeClr>
                </a:solidFill>
                <a:effectLst/>
                <a:uLnTx/>
                <a:uFillTx/>
                <a:latin typeface="+mn-lt"/>
                <a:ea typeface="+mn-ea"/>
                <a:cs typeface="+mn-cs"/>
              </a:rPr>
              <a:t>Robert katz published his approach in the Harvard Business Review in 1955, titled “Skills of an Effective Administrator.”</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19</a:t>
            </a:fld>
            <a:endParaRPr kumimoji="0" lang="en-US" b="0" i="0" u="none" strike="noStrike" cap="none" spc="0" normalizeH="0" baseline="0" noProof="0">
              <a:ln>
                <a:noFill/>
              </a:ln>
              <a:effectLst/>
              <a:uLnTx/>
              <a:uFillTx/>
            </a:endParaRPr>
          </a:p>
        </p:txBody>
      </p:sp>
      <p:graphicFrame>
        <p:nvGraphicFramePr>
          <p:cNvPr id="9" name="Table 8">
            <a:extLst>
              <a:ext uri="{FF2B5EF4-FFF2-40B4-BE49-F238E27FC236}">
                <a16:creationId xmlns:a16="http://schemas.microsoft.com/office/drawing/2014/main" id="{7A444387-9D62-43FE-98E9-3ACB431F617F}"/>
              </a:ext>
            </a:extLst>
          </p:cNvPr>
          <p:cNvGraphicFramePr>
            <a:graphicFrameLocks noGrp="1"/>
          </p:cNvGraphicFramePr>
          <p:nvPr>
            <p:extLst>
              <p:ext uri="{D42A27DB-BD31-4B8C-83A1-F6EECF244321}">
                <p14:modId xmlns:p14="http://schemas.microsoft.com/office/powerpoint/2010/main" val="629380235"/>
              </p:ext>
            </p:extLst>
          </p:nvPr>
        </p:nvGraphicFramePr>
        <p:xfrm>
          <a:off x="4694139" y="702156"/>
          <a:ext cx="6655588" cy="5502890"/>
        </p:xfrm>
        <a:graphic>
          <a:graphicData uri="http://schemas.openxmlformats.org/drawingml/2006/table">
            <a:tbl>
              <a:tblPr firstRow="1" bandRow="1"/>
              <a:tblGrid>
                <a:gridCol w="2184796">
                  <a:extLst>
                    <a:ext uri="{9D8B030D-6E8A-4147-A177-3AD203B41FA5}">
                      <a16:colId xmlns:a16="http://schemas.microsoft.com/office/drawing/2014/main" val="2043785669"/>
                    </a:ext>
                  </a:extLst>
                </a:gridCol>
                <a:gridCol w="2235396">
                  <a:extLst>
                    <a:ext uri="{9D8B030D-6E8A-4147-A177-3AD203B41FA5}">
                      <a16:colId xmlns:a16="http://schemas.microsoft.com/office/drawing/2014/main" val="923915045"/>
                    </a:ext>
                  </a:extLst>
                </a:gridCol>
                <a:gridCol w="2235396">
                  <a:extLst>
                    <a:ext uri="{9D8B030D-6E8A-4147-A177-3AD203B41FA5}">
                      <a16:colId xmlns:a16="http://schemas.microsoft.com/office/drawing/2014/main" val="1766951675"/>
                    </a:ext>
                  </a:extLst>
                </a:gridCol>
              </a:tblGrid>
              <a:tr h="599104">
                <a:tc>
                  <a:txBody>
                    <a:bodyPr/>
                    <a:lstStyle/>
                    <a:p>
                      <a:pPr algn="ctr" fontAlgn="b"/>
                      <a:r>
                        <a:rPr lang="en-GB" sz="1600" b="1">
                          <a:effectLst/>
                        </a:rPr>
                        <a:t>Technical Skill</a:t>
                      </a:r>
                    </a:p>
                  </a:txBody>
                  <a:tcPr marL="80960" marR="80960" marT="40480" marB="40480"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ctr" fontAlgn="b"/>
                      <a:r>
                        <a:rPr lang="en-GB" sz="1600" b="1">
                          <a:effectLst/>
                        </a:rPr>
                        <a:t>Human Skill or</a:t>
                      </a:r>
                    </a:p>
                    <a:p>
                      <a:pPr algn="ctr" fontAlgn="b"/>
                      <a:r>
                        <a:rPr lang="en-GB" sz="1600" b="1">
                          <a:effectLst/>
                        </a:rPr>
                        <a:t>'People Skills'</a:t>
                      </a:r>
                    </a:p>
                  </a:txBody>
                  <a:tcPr marL="80960" marR="80960" marT="40480" marB="40480"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ctr" fontAlgn="b"/>
                      <a:r>
                        <a:rPr lang="en-GB" sz="1600" b="1">
                          <a:effectLst/>
                        </a:rPr>
                        <a:t>Conceptual Skill</a:t>
                      </a:r>
                    </a:p>
                  </a:txBody>
                  <a:tcPr marL="80960" marR="80960" marT="40480" marB="40480"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3208435744"/>
                  </a:ext>
                </a:extLst>
              </a:tr>
              <a:tr h="4674090">
                <a:tc>
                  <a:txBody>
                    <a:bodyPr/>
                    <a:lstStyle/>
                    <a:p>
                      <a:pPr marL="0" indent="0" algn="ctr"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dirty="0">
                          <a:solidFill>
                            <a:srgbClr val="0070C0"/>
                          </a:solidFill>
                          <a:effectLst/>
                        </a:rPr>
                        <a:t>Proficiency in a specific task or area of work</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a:solidFill>
                            <a:schemeClr val="tx1"/>
                          </a:solidFill>
                          <a:effectLst/>
                        </a:rPr>
                        <a:t>Most important at lower and middle levels of management</a:t>
                      </a:r>
                    </a:p>
                    <a:p>
                      <a:pPr marL="285750" indent="-285750" fontAlgn="t">
                        <a:buFont typeface="Arial" panose="020B0604020202020204" pitchFamily="34" charset="0"/>
                        <a:buChar char="•"/>
                      </a:pPr>
                      <a:r>
                        <a:rPr lang="en-GB" sz="1600" dirty="0">
                          <a:solidFill>
                            <a:schemeClr val="tx1"/>
                          </a:solidFill>
                          <a:effectLst/>
                        </a:rPr>
                        <a:t>Less important at senior management levels</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0" indent="0"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dirty="0">
                          <a:solidFill>
                            <a:srgbClr val="0070C0"/>
                          </a:solidFill>
                          <a:effectLst/>
                        </a:rPr>
                        <a:t>Knowledge and proficiency in the ability to work with people</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err="1">
                          <a:solidFill>
                            <a:schemeClr val="tx1"/>
                          </a:solidFill>
                          <a:effectLst/>
                        </a:rPr>
                        <a:t>Selfawareness</a:t>
                      </a:r>
                      <a:r>
                        <a:rPr lang="en-GB" sz="1600" dirty="0">
                          <a:solidFill>
                            <a:schemeClr val="tx1"/>
                          </a:solidFill>
                          <a:effectLst/>
                        </a:rPr>
                        <a:t>: adapting their own ideas incorporating good themes from those of others</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Creating an atmosphere of trust</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Empowering people</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Motivating others</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Effective communication</a:t>
                      </a:r>
                    </a:p>
                    <a:p>
                      <a:pPr marL="285750" indent="-285750" fontAlgn="t">
                        <a:buFont typeface="Arial" panose="020B0604020202020204" pitchFamily="34" charset="0"/>
                        <a:buChar char="•"/>
                      </a:pPr>
                      <a:r>
                        <a:rPr lang="en-GB" sz="1600" dirty="0">
                          <a:solidFill>
                            <a:schemeClr val="tx1"/>
                          </a:solidFill>
                          <a:effectLst/>
                        </a:rPr>
                        <a:t>Important at all levels of management: Lower, Middle and Senior</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0" indent="0"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dirty="0">
                          <a:solidFill>
                            <a:srgbClr val="0070C0"/>
                          </a:solidFill>
                          <a:effectLst/>
                        </a:rPr>
                        <a:t>Working with ideas and concepts</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a:solidFill>
                            <a:schemeClr val="tx1"/>
                          </a:solidFill>
                          <a:effectLst/>
                        </a:rPr>
                        <a:t>Creating visions, strategic plans and setting direction</a:t>
                      </a:r>
                    </a:p>
                    <a:p>
                      <a:pPr marL="285750" indent="-285750" fontAlgn="t">
                        <a:buFont typeface="Arial" panose="020B0604020202020204" pitchFamily="34" charset="0"/>
                        <a:buChar char="•"/>
                      </a:pPr>
                      <a:r>
                        <a:rPr lang="en-GB" sz="1600" dirty="0">
                          <a:solidFill>
                            <a:schemeClr val="tx1"/>
                          </a:solidFill>
                          <a:effectLst/>
                        </a:rPr>
                        <a:t>Cognitive, business, and strategic skills</a:t>
                      </a:r>
                    </a:p>
                    <a:p>
                      <a:pPr marL="285750" indent="-285750" fontAlgn="t">
                        <a:buFont typeface="Arial" panose="020B0604020202020204" pitchFamily="34" charset="0"/>
                        <a:buChar char="•"/>
                      </a:pPr>
                      <a:r>
                        <a:rPr lang="en-GB" sz="1600" dirty="0">
                          <a:solidFill>
                            <a:schemeClr val="tx1"/>
                          </a:solidFill>
                          <a:effectLst/>
                        </a:rPr>
                        <a:t>Most important for top managers</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30622337"/>
                  </a:ext>
                </a:extLst>
              </a:tr>
            </a:tbl>
          </a:graphicData>
        </a:graphic>
      </p:graphicFrame>
    </p:spTree>
    <p:extLst>
      <p:ext uri="{BB962C8B-B14F-4D97-AF65-F5344CB8AC3E}">
        <p14:creationId xmlns:p14="http://schemas.microsoft.com/office/powerpoint/2010/main" val="34959779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638556"/>
          </a:xfrm>
        </p:spPr>
        <p:txBody>
          <a:bodyPr vert="horz" lIns="91440" tIns="45720" rIns="91440" bIns="45720" rtlCol="0" anchor="b">
            <a:normAutofit/>
          </a:bodyPr>
          <a:lstStyle/>
          <a:p>
            <a:r>
              <a:rPr lang="en-US" b="0" kern="1200" cap="all" dirty="0">
                <a:solidFill>
                  <a:schemeClr val="tx2"/>
                </a:solidFill>
                <a:latin typeface="+mj-lt"/>
                <a:ea typeface="+mj-ea"/>
                <a:cs typeface="+mj-cs"/>
              </a:rPr>
              <a:t>Tasks 3</a:t>
            </a:r>
          </a:p>
        </p:txBody>
      </p:sp>
      <p:sp>
        <p:nvSpPr>
          <p:cNvPr id="3" name="TextBox 2">
            <a:extLst>
              <a:ext uri="{FF2B5EF4-FFF2-40B4-BE49-F238E27FC236}">
                <a16:creationId xmlns:a16="http://schemas.microsoft.com/office/drawing/2014/main" id="{1A63A293-6A4B-481D-8960-BE437C3CF946}"/>
              </a:ext>
            </a:extLst>
          </p:cNvPr>
          <p:cNvSpPr txBox="1"/>
          <p:nvPr/>
        </p:nvSpPr>
        <p:spPr>
          <a:xfrm>
            <a:off x="446534" y="1490671"/>
            <a:ext cx="7498616" cy="4839009"/>
          </a:xfrm>
          <a:prstGeom prst="rect">
            <a:avLst/>
          </a:prstGeom>
        </p:spPr>
        <p:txBody>
          <a:bodyPr vert="horz" lIns="91440" tIns="45720" rIns="91440" bIns="45720" rtlCol="0" anchor="ctr">
            <a:no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i="1" dirty="0">
                <a:solidFill>
                  <a:schemeClr val="tx2"/>
                </a:solidFill>
                <a:effectLst/>
                <a:ea typeface="Times New Roman" panose="02020603050405020304" pitchFamily="18" charset="0"/>
              </a:rPr>
              <a:t>Make logically derived recommendations to the organisation on reshaping their strategic direction in the context of digital change and on how to lead a successful change implementation, taking into consideration the wider implications of your proposal on different areas of the organisation.</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000" i="1" dirty="0">
              <a:solidFill>
                <a:schemeClr val="tx2"/>
              </a:solidFill>
              <a:effectLst/>
              <a:ea typeface="Times New Roman" panose="02020603050405020304" pitchFamily="18" charset="0"/>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dirty="0">
                <a:solidFill>
                  <a:schemeClr val="tx2"/>
                </a:solidFill>
              </a:rPr>
              <a:t>I</a:t>
            </a:r>
            <a:r>
              <a:rPr lang="en-GB" sz="2000" b="0" i="0" dirty="0">
                <a:solidFill>
                  <a:schemeClr val="tx2"/>
                </a:solidFill>
                <a:effectLst/>
              </a:rPr>
              <a:t>n section 3 you then follow through with a sort of ‘Gap Analysis’</a:t>
            </a:r>
            <a:r>
              <a:rPr lang="en-GB" sz="2000" b="0" i="0" dirty="0">
                <a:solidFill>
                  <a:srgbClr val="001D35"/>
                </a:solidFill>
                <a:effectLst/>
              </a:rPr>
              <a:t> </a:t>
            </a:r>
            <a:r>
              <a:rPr lang="en-GB" sz="2000" dirty="0">
                <a:solidFill>
                  <a:schemeClr val="tx2"/>
                </a:solidFill>
              </a:rPr>
              <a:t>c</a:t>
            </a:r>
            <a:r>
              <a:rPr lang="en-GB" sz="2000" b="0" i="0" dirty="0">
                <a:solidFill>
                  <a:schemeClr val="tx2"/>
                </a:solidFill>
                <a:effectLst/>
              </a:rPr>
              <a:t>omparing </a:t>
            </a:r>
            <a:r>
              <a:rPr lang="en-GB" sz="2000" dirty="0">
                <a:solidFill>
                  <a:schemeClr val="tx2"/>
                </a:solidFill>
              </a:rPr>
              <a:t>the</a:t>
            </a:r>
            <a:r>
              <a:rPr lang="en-GB" sz="2000" b="0" i="0" dirty="0">
                <a:solidFill>
                  <a:schemeClr val="tx2"/>
                </a:solidFill>
                <a:effectLst/>
              </a:rPr>
              <a:t> company's current performance (current state) with its desired or expected performance (desired state) to identify areas for improvement and strategic planning.</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0" i="0" dirty="0">
              <a:solidFill>
                <a:schemeClr val="tx2"/>
              </a:solidFill>
              <a:effectLst/>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0" i="0" dirty="0">
                <a:solidFill>
                  <a:schemeClr val="tx2"/>
                </a:solidFill>
                <a:effectLst/>
              </a:rPr>
              <a:t>Evaluate ways in which the investment might be stopped or delayed, what capacities are already there or need developing and how the organisation can improve its likelihood of success. </a:t>
            </a:r>
          </a:p>
        </p:txBody>
      </p:sp>
      <p:pic>
        <p:nvPicPr>
          <p:cNvPr id="7" name="Picture 6" descr="Team working together in the office">
            <a:extLst>
              <a:ext uri="{FF2B5EF4-FFF2-40B4-BE49-F238E27FC236}">
                <a16:creationId xmlns:a16="http://schemas.microsoft.com/office/drawing/2014/main" id="{1D2CBDDA-790B-8DA2-B46C-E4FE7A8E4E78}"/>
              </a:ext>
            </a:extLst>
          </p:cNvPr>
          <p:cNvPicPr>
            <a:picLocks noChangeAspect="1"/>
          </p:cNvPicPr>
          <p:nvPr/>
        </p:nvPicPr>
        <p:blipFill>
          <a:blip r:embed="rId2"/>
          <a:srcRect l="16180" r="16180"/>
          <a:stretch/>
        </p:blipFill>
        <p:spPr>
          <a:xfrm>
            <a:off x="7945150" y="1789276"/>
            <a:ext cx="4138996" cy="4084474"/>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20</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15831414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65887"/>
          </a:xfrm>
        </p:spPr>
        <p:txBody>
          <a:bodyPr vert="horz" lIns="91440" tIns="45720" rIns="91440" bIns="45720" rtlCol="0" anchor="b">
            <a:normAutofit/>
          </a:bodyPr>
          <a:lstStyle/>
          <a:p>
            <a:r>
              <a:rPr lang="en-US" b="0" kern="1200" cap="all" dirty="0">
                <a:solidFill>
                  <a:schemeClr val="tx2"/>
                </a:solidFill>
                <a:latin typeface="+mj-lt"/>
                <a:ea typeface="+mj-ea"/>
                <a:cs typeface="+mj-cs"/>
              </a:rPr>
              <a:t>Strategic change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747520"/>
            <a:ext cx="6675120" cy="4846319"/>
          </a:xfrm>
          <a:prstGeom prst="rect">
            <a:avLst/>
          </a:prstGeom>
        </p:spPr>
        <p:txBody>
          <a:bodyPr vert="horz" lIns="91440" tIns="45720" rIns="91440" bIns="45720" rtlCol="0" anchor="ctr">
            <a:no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1" u="none" strike="noStrike" cap="none" spc="0" normalizeH="0" baseline="0" noProof="0" dirty="0">
                <a:ln>
                  <a:noFill/>
                </a:ln>
                <a:solidFill>
                  <a:schemeClr val="tx2"/>
                </a:solidFill>
                <a:effectLst/>
                <a:uLnTx/>
                <a:uFillTx/>
              </a:rPr>
              <a:t>Change is constant </a:t>
            </a:r>
            <a:r>
              <a:rPr kumimoji="0" lang="en-US" sz="2000" b="0" i="0" u="none" strike="noStrike" cap="none" spc="0" normalizeH="0" baseline="0" noProof="0" dirty="0">
                <a:ln>
                  <a:noFill/>
                </a:ln>
                <a:solidFill>
                  <a:schemeClr val="tx2"/>
                </a:solidFill>
                <a:effectLst/>
                <a:uLnTx/>
                <a:uFillTx/>
              </a:rPr>
              <a:t>– forced upon from outside the </a:t>
            </a:r>
            <a:r>
              <a:rPr kumimoji="0" lang="en-US" sz="2000" b="0" i="0" u="none" strike="noStrike" cap="none" spc="0" normalizeH="0" baseline="0" noProof="0" dirty="0" err="1">
                <a:ln>
                  <a:noFill/>
                </a:ln>
                <a:solidFill>
                  <a:schemeClr val="tx2"/>
                </a:solidFill>
                <a:effectLst/>
                <a:uLnTx/>
                <a:uFillTx/>
              </a:rPr>
              <a:t>organisation</a:t>
            </a:r>
            <a:r>
              <a:rPr kumimoji="0" lang="en-US" sz="2000" b="0" i="0" u="none" strike="noStrike" cap="none" spc="0" normalizeH="0" baseline="0" noProof="0" dirty="0">
                <a:ln>
                  <a:noFill/>
                </a:ln>
                <a:solidFill>
                  <a:schemeClr val="tx2"/>
                </a:solidFill>
                <a:effectLst/>
                <a:uLnTx/>
                <a:uFillTx/>
              </a:rPr>
              <a:t> or initiated from within</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Definition of strategy: ‘…to take an </a:t>
            </a:r>
            <a:r>
              <a:rPr kumimoji="0" lang="en-US" sz="2000" b="0" i="0" u="none" strike="noStrike" cap="none" spc="0" normalizeH="0" baseline="0" noProof="0" dirty="0" err="1">
                <a:ln>
                  <a:noFill/>
                </a:ln>
                <a:solidFill>
                  <a:schemeClr val="tx2"/>
                </a:solidFill>
                <a:effectLst/>
                <a:uLnTx/>
                <a:uFillTx/>
              </a:rPr>
              <a:t>organisation</a:t>
            </a:r>
            <a:r>
              <a:rPr kumimoji="0" lang="en-US" sz="2000" b="0" i="0" u="none" strike="noStrike" cap="none" spc="0" normalizeH="0" baseline="0" noProof="0" dirty="0">
                <a:ln>
                  <a:noFill/>
                </a:ln>
                <a:solidFill>
                  <a:schemeClr val="tx2"/>
                </a:solidFill>
                <a:effectLst/>
                <a:uLnTx/>
                <a:uFillTx/>
              </a:rPr>
              <a:t> from where it currently is, to where it wants to be…’ which inherently calls for change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An </a:t>
            </a:r>
            <a:r>
              <a:rPr kumimoji="0" lang="en-US" sz="2000" b="0" i="0" u="none" strike="noStrike" cap="none" spc="0" normalizeH="0" baseline="0" noProof="0" dirty="0" err="1">
                <a:ln>
                  <a:noFill/>
                </a:ln>
                <a:solidFill>
                  <a:schemeClr val="tx2"/>
                </a:solidFill>
                <a:effectLst/>
                <a:uLnTx/>
                <a:uFillTx/>
              </a:rPr>
              <a:t>organisation’s</a:t>
            </a:r>
            <a:r>
              <a:rPr kumimoji="0" lang="en-US" sz="2000" b="0" i="0" u="none" strike="noStrike" cap="none" spc="0" normalizeH="0" baseline="0" noProof="0" dirty="0">
                <a:ln>
                  <a:noFill/>
                </a:ln>
                <a:solidFill>
                  <a:schemeClr val="tx2"/>
                </a:solidFill>
                <a:effectLst/>
                <a:uLnTx/>
                <a:uFillTx/>
              </a:rPr>
              <a:t> strategic environment changes constantly</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Key is to identify </a:t>
            </a:r>
            <a:r>
              <a:rPr kumimoji="0" lang="en-US" sz="2000" b="1" i="1" u="none" strike="noStrike" cap="none" spc="0" normalizeH="0" baseline="0" noProof="0" dirty="0">
                <a:ln>
                  <a:noFill/>
                </a:ln>
                <a:solidFill>
                  <a:schemeClr val="tx2"/>
                </a:solidFill>
                <a:effectLst/>
                <a:uLnTx/>
                <a:uFillTx/>
              </a:rPr>
              <a:t>type of change </a:t>
            </a:r>
            <a:r>
              <a:rPr kumimoji="0" lang="en-US" sz="2000" b="0" i="0" u="none" strike="noStrike" cap="none" spc="0" normalizeH="0" baseline="0" noProof="0" dirty="0">
                <a:ln>
                  <a:noFill/>
                </a:ln>
                <a:solidFill>
                  <a:schemeClr val="tx2"/>
                </a:solidFill>
                <a:effectLst/>
                <a:uLnTx/>
                <a:uFillTx/>
              </a:rPr>
              <a:t>and how to best integrate it into your strategic management process and planning</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Successful strategic change initiatives require: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strong and continual communication</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clear explanation of reasons for change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swift pace of change processes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r>
              <a:rPr kumimoji="0" lang="en-US" sz="900" b="0" i="0" u="none" strike="noStrike" kern="1200" cap="all" spc="0" normalizeH="0" baseline="0" noProof="0" dirty="0">
                <a:ln>
                  <a:noFill/>
                </a:ln>
                <a:solidFill>
                  <a:srgbClr val="65EBFF"/>
                </a:solidFill>
                <a:effectLst/>
                <a:uLnTx/>
                <a:uFillTx/>
                <a:latin typeface="+mn-lt"/>
                <a:ea typeface="+mn-ea"/>
                <a:cs typeface="+mn-cs"/>
              </a:rPr>
              <a:t>3</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65EBFF"/>
                </a:solidFill>
                <a:effectLst/>
                <a:uLnTx/>
                <a:uFillTx/>
              </a:rPr>
              <a:pPr marR="0" lvl="0" indent="0" defTabSz="457200" fontAlgn="auto">
                <a:spcBef>
                  <a:spcPts val="0"/>
                </a:spcBef>
                <a:spcAft>
                  <a:spcPts val="600"/>
                </a:spcAft>
                <a:buClrTx/>
                <a:buSzTx/>
                <a:buFontTx/>
                <a:buNone/>
                <a:tabLst/>
                <a:defRPr/>
              </a:pPr>
              <a:t>21</a:t>
            </a:fld>
            <a:endParaRPr kumimoji="0" lang="en-US" b="0" i="0" u="none" strike="noStrike" cap="none" spc="0" normalizeH="0" baseline="0" noProof="0">
              <a:ln>
                <a:noFill/>
              </a:ln>
              <a:solidFill>
                <a:srgbClr val="65EBFF"/>
              </a:solidFill>
              <a:effectLst/>
              <a:uLnTx/>
              <a:uFillTx/>
            </a:endParaRPr>
          </a:p>
        </p:txBody>
      </p:sp>
      <p:pic>
        <p:nvPicPr>
          <p:cNvPr id="7" name="Picture 6" descr="Dandelion clock dispersing seeds">
            <a:extLst>
              <a:ext uri="{FF2B5EF4-FFF2-40B4-BE49-F238E27FC236}">
                <a16:creationId xmlns:a16="http://schemas.microsoft.com/office/drawing/2014/main" id="{4C829710-288C-320C-6CCB-263E5771544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7681420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Balogun &amp; Hope Hailey’s model of types of strategic change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E17D1194-0400-F5F3-8E7E-BB51E458553E}"/>
              </a:ext>
            </a:extLst>
          </p:cNvPr>
          <p:cNvGrpSpPr/>
          <p:nvPr/>
        </p:nvGrpSpPr>
        <p:grpSpPr>
          <a:xfrm>
            <a:off x="1530458" y="1516398"/>
            <a:ext cx="8566203" cy="5063287"/>
            <a:chOff x="1530458" y="1516398"/>
            <a:chExt cx="8566203" cy="5063287"/>
          </a:xfrm>
        </p:grpSpPr>
        <p:sp>
          <p:nvSpPr>
            <p:cNvPr id="7" name="Rectangle 6">
              <a:extLst>
                <a:ext uri="{FF2B5EF4-FFF2-40B4-BE49-F238E27FC236}">
                  <a16:creationId xmlns:a16="http://schemas.microsoft.com/office/drawing/2014/main" id="{311A8DD4-9835-44ED-93D0-E51AA33A8052}"/>
                </a:ext>
              </a:extLst>
            </p:cNvPr>
            <p:cNvSpPr/>
            <p:nvPr/>
          </p:nvSpPr>
          <p:spPr>
            <a:xfrm>
              <a:off x="2611313" y="1535841"/>
              <a:ext cx="7485348" cy="361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Extent of Change</a:t>
              </a:r>
            </a:p>
          </p:txBody>
        </p:sp>
        <p:sp>
          <p:nvSpPr>
            <p:cNvPr id="8" name="Rectangle 7">
              <a:extLst>
                <a:ext uri="{FF2B5EF4-FFF2-40B4-BE49-F238E27FC236}">
                  <a16:creationId xmlns:a16="http://schemas.microsoft.com/office/drawing/2014/main" id="{F1E71D6B-EAD2-4623-AA85-90D36D509EFF}"/>
                </a:ext>
              </a:extLst>
            </p:cNvPr>
            <p:cNvSpPr/>
            <p:nvPr/>
          </p:nvSpPr>
          <p:spPr>
            <a:xfrm rot="16200000">
              <a:off x="-325619" y="4321742"/>
              <a:ext cx="4116690" cy="3937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Speed of Change</a:t>
              </a:r>
            </a:p>
          </p:txBody>
        </p:sp>
        <p:sp>
          <p:nvSpPr>
            <p:cNvPr id="9" name="Rectangle 8">
              <a:extLst>
                <a:ext uri="{FF2B5EF4-FFF2-40B4-BE49-F238E27FC236}">
                  <a16:creationId xmlns:a16="http://schemas.microsoft.com/office/drawing/2014/main" id="{40FC2148-1C6F-4EAC-B8DE-5A69687BDFCC}"/>
                </a:ext>
              </a:extLst>
            </p:cNvPr>
            <p:cNvSpPr/>
            <p:nvPr/>
          </p:nvSpPr>
          <p:spPr>
            <a:xfrm>
              <a:off x="2611313" y="1989426"/>
              <a:ext cx="3657717" cy="361225"/>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t>
              </a:r>
            </a:p>
          </p:txBody>
        </p:sp>
        <p:sp>
          <p:nvSpPr>
            <p:cNvPr id="10" name="Rectangle 9">
              <a:extLst>
                <a:ext uri="{FF2B5EF4-FFF2-40B4-BE49-F238E27FC236}">
                  <a16:creationId xmlns:a16="http://schemas.microsoft.com/office/drawing/2014/main" id="{8A340FAE-4A15-4F17-AF50-523F657A7C89}"/>
                </a:ext>
              </a:extLst>
            </p:cNvPr>
            <p:cNvSpPr/>
            <p:nvPr/>
          </p:nvSpPr>
          <p:spPr>
            <a:xfrm>
              <a:off x="6438943" y="1989426"/>
              <a:ext cx="3657718" cy="361225"/>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Realignment</a:t>
              </a:r>
            </a:p>
          </p:txBody>
        </p:sp>
        <p:sp>
          <p:nvSpPr>
            <p:cNvPr id="11" name="Rectangle 10">
              <a:extLst>
                <a:ext uri="{FF2B5EF4-FFF2-40B4-BE49-F238E27FC236}">
                  <a16:creationId xmlns:a16="http://schemas.microsoft.com/office/drawing/2014/main" id="{1F48DF6F-C526-404E-85C7-9E3D3668220A}"/>
                </a:ext>
              </a:extLst>
            </p:cNvPr>
            <p:cNvSpPr/>
            <p:nvPr/>
          </p:nvSpPr>
          <p:spPr>
            <a:xfrm rot="16200000">
              <a:off x="1292107" y="5384638"/>
              <a:ext cx="1983538" cy="39377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Big Bang</a:t>
              </a:r>
            </a:p>
          </p:txBody>
        </p:sp>
        <p:sp>
          <p:nvSpPr>
            <p:cNvPr id="12" name="Rectangle 11">
              <a:extLst>
                <a:ext uri="{FF2B5EF4-FFF2-40B4-BE49-F238E27FC236}">
                  <a16:creationId xmlns:a16="http://schemas.microsoft.com/office/drawing/2014/main" id="{9586F645-4C2D-41F2-AD00-7A359E5D0993}"/>
                </a:ext>
              </a:extLst>
            </p:cNvPr>
            <p:cNvSpPr/>
            <p:nvPr/>
          </p:nvSpPr>
          <p:spPr>
            <a:xfrm rot="16200000">
              <a:off x="1288390" y="3267761"/>
              <a:ext cx="1990970" cy="39377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Incremental</a:t>
              </a:r>
            </a:p>
          </p:txBody>
        </p:sp>
        <p:sp>
          <p:nvSpPr>
            <p:cNvPr id="13" name="Rectangle 12">
              <a:extLst>
                <a:ext uri="{FF2B5EF4-FFF2-40B4-BE49-F238E27FC236}">
                  <a16:creationId xmlns:a16="http://schemas.microsoft.com/office/drawing/2014/main" id="{6D6ED3F5-83F5-4065-94BA-6D0AD659BA26}"/>
                </a:ext>
              </a:extLst>
            </p:cNvPr>
            <p:cNvSpPr/>
            <p:nvPr/>
          </p:nvSpPr>
          <p:spPr>
            <a:xfrm>
              <a:off x="2630235" y="2467388"/>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Evolution: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Transformational change implemented gradually through interrelated initiatives;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likely to be proactive change undertaken in anticipation of the need for future change</a:t>
              </a:r>
            </a:p>
          </p:txBody>
        </p:sp>
        <p:sp>
          <p:nvSpPr>
            <p:cNvPr id="14" name="Rectangle 13">
              <a:extLst>
                <a:ext uri="{FF2B5EF4-FFF2-40B4-BE49-F238E27FC236}">
                  <a16:creationId xmlns:a16="http://schemas.microsoft.com/office/drawing/2014/main" id="{97C3901E-D998-4498-9657-9F81A02636B6}"/>
                </a:ext>
              </a:extLst>
            </p:cNvPr>
            <p:cNvSpPr/>
            <p:nvPr/>
          </p:nvSpPr>
          <p:spPr>
            <a:xfrm>
              <a:off x="6438943" y="2467992"/>
              <a:ext cx="3638794" cy="1983263"/>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Adaption: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Change undertaken to realign how the organisation operates, implemented in a series of steps</a:t>
              </a:r>
            </a:p>
          </p:txBody>
        </p:sp>
        <p:sp>
          <p:nvSpPr>
            <p:cNvPr id="15" name="Rectangle 14">
              <a:extLst>
                <a:ext uri="{FF2B5EF4-FFF2-40B4-BE49-F238E27FC236}">
                  <a16:creationId xmlns:a16="http://schemas.microsoft.com/office/drawing/2014/main" id="{850CF96E-C79F-41F7-9247-F2434BF456DD}"/>
                </a:ext>
              </a:extLst>
            </p:cNvPr>
            <p:cNvSpPr/>
            <p:nvPr/>
          </p:nvSpPr>
          <p:spPr>
            <a:xfrm>
              <a:off x="2630235" y="4586002"/>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Revolution: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Transformational change occurs via simultaneous initiatives on many fronts;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more likely to be forced and reactive because of the changing competitive conditions that the organisation is facing</a:t>
              </a:r>
            </a:p>
          </p:txBody>
        </p:sp>
        <p:sp>
          <p:nvSpPr>
            <p:cNvPr id="16" name="Rectangle 15">
              <a:extLst>
                <a:ext uri="{FF2B5EF4-FFF2-40B4-BE49-F238E27FC236}">
                  <a16:creationId xmlns:a16="http://schemas.microsoft.com/office/drawing/2014/main" id="{22D2CFFC-1C3C-4EC0-8675-E8F069C0212E}"/>
                </a:ext>
              </a:extLst>
            </p:cNvPr>
            <p:cNvSpPr/>
            <p:nvPr/>
          </p:nvSpPr>
          <p:spPr>
            <a:xfrm>
              <a:off x="6438943" y="4588715"/>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Reconstruction: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Change undertaken to realign how the organisation operates, with many initiatives implemented simultaneously;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often forced and reactive because of a changing competitive context</a:t>
              </a:r>
            </a:p>
          </p:txBody>
        </p:sp>
        <p:sp>
          <p:nvSpPr>
            <p:cNvPr id="6" name="TextBox 5">
              <a:extLst>
                <a:ext uri="{FF2B5EF4-FFF2-40B4-BE49-F238E27FC236}">
                  <a16:creationId xmlns:a16="http://schemas.microsoft.com/office/drawing/2014/main" id="{529116D9-FE19-46B9-9450-6525741CC61A}"/>
                </a:ext>
              </a:extLst>
            </p:cNvPr>
            <p:cNvSpPr txBox="1"/>
            <p:nvPr/>
          </p:nvSpPr>
          <p:spPr>
            <a:xfrm>
              <a:off x="2991774" y="1526963"/>
              <a:ext cx="727969" cy="400110"/>
            </a:xfrm>
            <a:prstGeom prst="rect">
              <a:avLst/>
            </a:prstGeom>
            <a:noFill/>
          </p:spPr>
          <p:txBody>
            <a:bodyPr wrap="square" rtlCol="0">
              <a:spAutoFit/>
            </a:bodyPr>
            <a:lstStyle/>
            <a:p>
              <a:pPr algn="ctr"/>
              <a:r>
                <a:rPr lang="en-GB" sz="2000" b="1" dirty="0">
                  <a:solidFill>
                    <a:schemeClr val="bg1"/>
                  </a:solidFill>
                </a:rPr>
                <a:t>Big</a:t>
              </a:r>
            </a:p>
          </p:txBody>
        </p:sp>
        <p:sp>
          <p:nvSpPr>
            <p:cNvPr id="18" name="TextBox 17">
              <a:extLst>
                <a:ext uri="{FF2B5EF4-FFF2-40B4-BE49-F238E27FC236}">
                  <a16:creationId xmlns:a16="http://schemas.microsoft.com/office/drawing/2014/main" id="{52AC1258-A957-7138-8D6E-47AC66BE5A89}"/>
                </a:ext>
              </a:extLst>
            </p:cNvPr>
            <p:cNvSpPr txBox="1"/>
            <p:nvPr/>
          </p:nvSpPr>
          <p:spPr>
            <a:xfrm>
              <a:off x="8834775" y="1516398"/>
              <a:ext cx="859641" cy="400110"/>
            </a:xfrm>
            <a:prstGeom prst="rect">
              <a:avLst/>
            </a:prstGeom>
            <a:noFill/>
          </p:spPr>
          <p:txBody>
            <a:bodyPr wrap="square" rtlCol="0">
              <a:spAutoFit/>
            </a:bodyPr>
            <a:lstStyle/>
            <a:p>
              <a:pPr algn="ctr"/>
              <a:r>
                <a:rPr lang="en-GB" sz="2000" b="1" dirty="0">
                  <a:solidFill>
                    <a:schemeClr val="bg1"/>
                  </a:solidFill>
                </a:rPr>
                <a:t>Small</a:t>
              </a:r>
            </a:p>
          </p:txBody>
        </p:sp>
        <p:sp>
          <p:nvSpPr>
            <p:cNvPr id="19" name="TextBox 18">
              <a:extLst>
                <a:ext uri="{FF2B5EF4-FFF2-40B4-BE49-F238E27FC236}">
                  <a16:creationId xmlns:a16="http://schemas.microsoft.com/office/drawing/2014/main" id="{C950244A-C2EC-CF90-40A3-EB6292E3CC27}"/>
                </a:ext>
              </a:extLst>
            </p:cNvPr>
            <p:cNvSpPr txBox="1"/>
            <p:nvPr/>
          </p:nvSpPr>
          <p:spPr>
            <a:xfrm rot="16200000">
              <a:off x="1300692" y="2843464"/>
              <a:ext cx="859641" cy="400110"/>
            </a:xfrm>
            <a:prstGeom prst="rect">
              <a:avLst/>
            </a:prstGeom>
            <a:noFill/>
          </p:spPr>
          <p:txBody>
            <a:bodyPr wrap="square" rtlCol="0">
              <a:spAutoFit/>
            </a:bodyPr>
            <a:lstStyle/>
            <a:p>
              <a:pPr algn="ctr"/>
              <a:r>
                <a:rPr lang="en-GB" sz="2000" b="1" dirty="0">
                  <a:solidFill>
                    <a:schemeClr val="bg1"/>
                  </a:solidFill>
                </a:rPr>
                <a:t>Slow</a:t>
              </a:r>
            </a:p>
          </p:txBody>
        </p:sp>
        <p:sp>
          <p:nvSpPr>
            <p:cNvPr id="20" name="TextBox 19">
              <a:extLst>
                <a:ext uri="{FF2B5EF4-FFF2-40B4-BE49-F238E27FC236}">
                  <a16:creationId xmlns:a16="http://schemas.microsoft.com/office/drawing/2014/main" id="{2F70128E-0BA6-956D-2465-72770B6FC447}"/>
                </a:ext>
              </a:extLst>
            </p:cNvPr>
            <p:cNvSpPr txBox="1"/>
            <p:nvPr/>
          </p:nvSpPr>
          <p:spPr>
            <a:xfrm rot="16200000">
              <a:off x="1302168" y="5774582"/>
              <a:ext cx="859641" cy="400110"/>
            </a:xfrm>
            <a:prstGeom prst="rect">
              <a:avLst/>
            </a:prstGeom>
            <a:noFill/>
          </p:spPr>
          <p:txBody>
            <a:bodyPr wrap="square" rtlCol="0">
              <a:spAutoFit/>
            </a:bodyPr>
            <a:lstStyle/>
            <a:p>
              <a:pPr algn="ctr"/>
              <a:r>
                <a:rPr lang="en-GB" sz="2000" b="1" dirty="0">
                  <a:solidFill>
                    <a:schemeClr val="bg1"/>
                  </a:solidFill>
                </a:rPr>
                <a:t>Fast</a:t>
              </a:r>
            </a:p>
          </p:txBody>
        </p:sp>
      </p:grpSp>
    </p:spTree>
    <p:extLst>
      <p:ext uri="{BB962C8B-B14F-4D97-AF65-F5344CB8AC3E}">
        <p14:creationId xmlns:p14="http://schemas.microsoft.com/office/powerpoint/2010/main" val="3759421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01EF1-BC20-E84F-9322-F3FADA3BDCC9}"/>
              </a:ext>
            </a:extLst>
          </p:cNvPr>
          <p:cNvSpPr>
            <a:spLocks noGrp="1"/>
          </p:cNvSpPr>
          <p:nvPr>
            <p:ph type="title"/>
          </p:nvPr>
        </p:nvSpPr>
        <p:spPr>
          <a:xfrm>
            <a:off x="581192" y="702156"/>
            <a:ext cx="11029616" cy="611739"/>
          </a:xfrm>
        </p:spPr>
        <p:txBody>
          <a:bodyPr/>
          <a:lstStyle/>
          <a:p>
            <a:r>
              <a:rPr lang="en-GB"/>
              <a:t>Risk probability &amp; impact matrix – an example</a:t>
            </a:r>
          </a:p>
        </p:txBody>
      </p:sp>
      <p:sp>
        <p:nvSpPr>
          <p:cNvPr id="4" name="Footer Placeholder 3">
            <a:extLst>
              <a:ext uri="{FF2B5EF4-FFF2-40B4-BE49-F238E27FC236}">
                <a16:creationId xmlns:a16="http://schemas.microsoft.com/office/drawing/2014/main" id="{30CAE061-CF4E-EF41-9312-54C2CCD829D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Image by Giselle </a:t>
            </a:r>
            <a:r>
              <a:rPr kumimoji="0" lang="en-US" sz="900" b="0" i="0" u="none" strike="noStrike" kern="1200" cap="all" spc="0" normalizeH="0" baseline="0" noProof="0" err="1">
                <a:ln>
                  <a:noFill/>
                </a:ln>
                <a:solidFill>
                  <a:prstClr val="black">
                    <a:lumMod val="75000"/>
                    <a:lumOff val="25000"/>
                  </a:prstClr>
                </a:solidFill>
                <a:effectLst/>
                <a:uLnTx/>
                <a:uFillTx/>
                <a:latin typeface="Franklin Gothic Book" panose="020B0502020104020203"/>
                <a:ea typeface="+mn-ea"/>
                <a:cs typeface="+mn-cs"/>
              </a:rPr>
              <a:t>carlswell</a:t>
            </a: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966B06C-E300-0824-9DBA-E0B3F4F63E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54396EF9-3F11-36A6-BDB4-8B14B808403C}"/>
              </a:ext>
            </a:extLst>
          </p:cNvPr>
          <p:cNvPicPr>
            <a:picLocks noChangeAspect="1"/>
          </p:cNvPicPr>
          <p:nvPr/>
        </p:nvPicPr>
        <p:blipFill>
          <a:blip r:embed="rId2"/>
          <a:stretch>
            <a:fillRect/>
          </a:stretch>
        </p:blipFill>
        <p:spPr>
          <a:xfrm>
            <a:off x="801296" y="1571349"/>
            <a:ext cx="10761461" cy="4826832"/>
          </a:xfrm>
          <a:prstGeom prst="rect">
            <a:avLst/>
          </a:prstGeom>
        </p:spPr>
      </p:pic>
    </p:spTree>
    <p:extLst>
      <p:ext uri="{BB962C8B-B14F-4D97-AF65-F5344CB8AC3E}">
        <p14:creationId xmlns:p14="http://schemas.microsoft.com/office/powerpoint/2010/main" val="3120661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Sources of Resistance to change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6F43D02A-8E17-447D-BB76-29B1974C6299}"/>
              </a:ext>
            </a:extLst>
          </p:cNvPr>
          <p:cNvGraphicFramePr>
            <a:graphicFrameLocks noGrp="1"/>
          </p:cNvGraphicFramePr>
          <p:nvPr>
            <p:extLst>
              <p:ext uri="{D42A27DB-BD31-4B8C-83A1-F6EECF244321}">
                <p14:modId xmlns:p14="http://schemas.microsoft.com/office/powerpoint/2010/main" val="1939059683"/>
              </p:ext>
            </p:extLst>
          </p:nvPr>
        </p:nvGraphicFramePr>
        <p:xfrm>
          <a:off x="844826" y="1624810"/>
          <a:ext cx="10760684" cy="3884972"/>
        </p:xfrm>
        <a:graphic>
          <a:graphicData uri="http://schemas.openxmlformats.org/drawingml/2006/table">
            <a:tbl>
              <a:tblPr/>
              <a:tblGrid>
                <a:gridCol w="3228205">
                  <a:extLst>
                    <a:ext uri="{9D8B030D-6E8A-4147-A177-3AD203B41FA5}">
                      <a16:colId xmlns:a16="http://schemas.microsoft.com/office/drawing/2014/main" val="382570962"/>
                    </a:ext>
                  </a:extLst>
                </a:gridCol>
                <a:gridCol w="7532479">
                  <a:extLst>
                    <a:ext uri="{9D8B030D-6E8A-4147-A177-3AD203B41FA5}">
                      <a16:colId xmlns:a16="http://schemas.microsoft.com/office/drawing/2014/main" val="3195110977"/>
                    </a:ext>
                  </a:extLst>
                </a:gridCol>
              </a:tblGrid>
              <a:tr h="288382">
                <a:tc>
                  <a:txBody>
                    <a:bodyPr/>
                    <a:lstStyle/>
                    <a:p>
                      <a:pPr algn="l" fontAlgn="b"/>
                      <a:r>
                        <a:rPr lang="en-GB" sz="1800" b="1" dirty="0">
                          <a:effectLst/>
                        </a:rPr>
                        <a:t>Source of Resistance</a:t>
                      </a:r>
                    </a:p>
                  </a:txBody>
                  <a:tcPr marL="72095" marR="72095" marT="36048" marB="36048"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l" fontAlgn="b"/>
                      <a:r>
                        <a:rPr lang="en-GB" sz="1800" b="1" dirty="0">
                          <a:effectLst/>
                        </a:rPr>
                        <a:t>Description</a:t>
                      </a:r>
                    </a:p>
                  </a:txBody>
                  <a:tcPr marL="72095" marR="72095" marT="36048" marB="36048"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721655976"/>
                  </a:ext>
                </a:extLst>
              </a:tr>
              <a:tr h="672891">
                <a:tc>
                  <a:txBody>
                    <a:bodyPr/>
                    <a:lstStyle/>
                    <a:p>
                      <a:pPr fontAlgn="t"/>
                      <a:r>
                        <a:rPr lang="en-GB" sz="1800" b="1" dirty="0">
                          <a:solidFill>
                            <a:srgbClr val="595959"/>
                          </a:solidFill>
                          <a:effectLst/>
                        </a:rPr>
                        <a:t>Employee Self-Interest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Change may be perceived as taking away something of value from an employee—an office space, or a prominent intra company position</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188979525"/>
                  </a:ext>
                </a:extLst>
              </a:tr>
              <a:tr h="672891">
                <a:tc>
                  <a:txBody>
                    <a:bodyPr/>
                    <a:lstStyle/>
                    <a:p>
                      <a:pPr fontAlgn="t"/>
                      <a:r>
                        <a:rPr lang="en-GB" sz="1800" b="1" dirty="0">
                          <a:solidFill>
                            <a:srgbClr val="595959"/>
                          </a:solidFill>
                          <a:effectLst/>
                        </a:rPr>
                        <a:t>Misunderstanding</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Employees may widely misunderstand change, and those misperceptions may lead them to feel the change is more threatening</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613035961"/>
                  </a:ext>
                </a:extLst>
              </a:tr>
              <a:tr h="672891">
                <a:tc>
                  <a:txBody>
                    <a:bodyPr/>
                    <a:lstStyle/>
                    <a:p>
                      <a:pPr fontAlgn="t"/>
                      <a:r>
                        <a:rPr lang="en-GB" sz="1800" b="1" dirty="0">
                          <a:solidFill>
                            <a:srgbClr val="595959"/>
                          </a:solidFill>
                          <a:effectLst/>
                        </a:rPr>
                        <a:t>Lack of Trust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In organisations where there is deep mistrust between management and employees, prescriptions for change may further stress that lack of trust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483704553"/>
                  </a:ext>
                </a:extLst>
              </a:tr>
              <a:tr h="672891">
                <a:tc>
                  <a:txBody>
                    <a:bodyPr/>
                    <a:lstStyle/>
                    <a:p>
                      <a:pPr fontAlgn="t"/>
                      <a:r>
                        <a:rPr lang="en-GB" sz="1800" b="1" dirty="0">
                          <a:solidFill>
                            <a:srgbClr val="595959"/>
                          </a:solidFill>
                          <a:effectLst/>
                        </a:rPr>
                        <a:t>Low Tolerance for Change</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Specific departments may be less receptive to change (e.g. accounting department may be less tolerant than an innovative R&amp;D department)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287121120"/>
                  </a:ext>
                </a:extLst>
              </a:tr>
              <a:tr h="672891">
                <a:tc>
                  <a:txBody>
                    <a:bodyPr/>
                    <a:lstStyle/>
                    <a:p>
                      <a:pPr fontAlgn="t"/>
                      <a:r>
                        <a:rPr lang="en-GB" sz="1800" b="1" dirty="0">
                          <a:solidFill>
                            <a:srgbClr val="595959"/>
                          </a:solidFill>
                          <a:effectLst/>
                        </a:rPr>
                        <a:t>Different Assessments of Change</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Change may be viewed as valuable to management and stakeholders' individual interests but may be perceived as providing little value to employees</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4217158574"/>
                  </a:ext>
                </a:extLst>
              </a:tr>
            </a:tbl>
          </a:graphicData>
        </a:graphic>
      </p:graphicFrame>
    </p:spTree>
    <p:extLst>
      <p:ext uri="{BB962C8B-B14F-4D97-AF65-F5344CB8AC3E}">
        <p14:creationId xmlns:p14="http://schemas.microsoft.com/office/powerpoint/2010/main" val="37602323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730404"/>
          </a:xfrm>
        </p:spPr>
        <p:txBody>
          <a:bodyPr vert="horz" lIns="91440" tIns="45720" rIns="91440" bIns="45720" rtlCol="0" anchor="b">
            <a:normAutofit/>
          </a:bodyPr>
          <a:lstStyle/>
          <a:p>
            <a:r>
              <a:rPr lang="en-US" b="0" kern="1200" cap="all" dirty="0">
                <a:solidFill>
                  <a:schemeClr val="tx2"/>
                </a:solidFill>
                <a:latin typeface="+mj-lt"/>
                <a:ea typeface="+mj-ea"/>
                <a:cs typeface="+mj-cs"/>
              </a:rPr>
              <a:t>overcoming resistance to change</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There are five main management tactics for overcoming resistance to change: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endParaRPr kumimoji="0" lang="en-US" sz="2000" b="0" i="0" u="none" strike="noStrike" cap="none" spc="0" normalizeH="0" baseline="0" noProof="0" dirty="0">
              <a:ln>
                <a:noFill/>
              </a:ln>
              <a:solidFill>
                <a:schemeClr val="tx1">
                  <a:lumMod val="75000"/>
                  <a:lumOff val="25000"/>
                </a:schemeClr>
              </a:solidFill>
              <a:effectLst/>
              <a:uLnTx/>
              <a:uFillTx/>
            </a:endParaRP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Communication &amp; Education</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Participation &amp; Involvement</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Facilitation &amp; Support</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Manipulation</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0" u="none" strike="noStrike" cap="none" spc="0" normalizeH="0" baseline="0" noProof="0" dirty="0">
                <a:ln>
                  <a:noFill/>
                </a:ln>
                <a:solidFill>
                  <a:schemeClr val="tx1">
                    <a:lumMod val="75000"/>
                    <a:lumOff val="25000"/>
                  </a:schemeClr>
                </a:solidFill>
                <a:effectLst/>
                <a:uLnTx/>
                <a:uFillTx/>
              </a:rPr>
              <a:t>Coercion</a:t>
            </a:r>
          </a:p>
          <a:p>
            <a:pPr marL="457200" marR="0" lvl="1" indent="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67E5F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67E5FA"/>
                </a:solidFill>
                <a:effectLst/>
                <a:uLnTx/>
                <a:uFillTx/>
              </a:rPr>
              <a:pPr marR="0" lvl="0" indent="0" defTabSz="457200" fontAlgn="auto">
                <a:spcBef>
                  <a:spcPts val="0"/>
                </a:spcBef>
                <a:spcAft>
                  <a:spcPts val="600"/>
                </a:spcAft>
                <a:buClrTx/>
                <a:buSzTx/>
                <a:buFontTx/>
                <a:buNone/>
                <a:tabLst/>
                <a:defRPr/>
              </a:pPr>
              <a:t>25</a:t>
            </a:fld>
            <a:endParaRPr kumimoji="0" lang="en-US" b="0" i="0" u="none" strike="noStrike" cap="none" spc="0" normalizeH="0" baseline="0" noProof="0">
              <a:ln>
                <a:noFill/>
              </a:ln>
              <a:solidFill>
                <a:srgbClr val="67E5FA"/>
              </a:solidFill>
              <a:effectLst/>
              <a:uLnTx/>
              <a:uFillTx/>
            </a:endParaRPr>
          </a:p>
        </p:txBody>
      </p:sp>
      <p:pic>
        <p:nvPicPr>
          <p:cNvPr id="7" name="Picture 6" descr="Close-up of bridge suspension">
            <a:extLst>
              <a:ext uri="{FF2B5EF4-FFF2-40B4-BE49-F238E27FC236}">
                <a16:creationId xmlns:a16="http://schemas.microsoft.com/office/drawing/2014/main" id="{418B0ABB-481A-BDB1-B449-F74D8547EAC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spTree>
    <p:extLst>
      <p:ext uri="{BB962C8B-B14F-4D97-AF65-F5344CB8AC3E}">
        <p14:creationId xmlns:p14="http://schemas.microsoft.com/office/powerpoint/2010/main" val="41637123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7A9D6-7437-0C82-7E0E-6BEE22CA4505}"/>
              </a:ext>
            </a:extLst>
          </p:cNvPr>
          <p:cNvSpPr>
            <a:spLocks noGrp="1"/>
          </p:cNvSpPr>
          <p:nvPr>
            <p:ph type="title"/>
          </p:nvPr>
        </p:nvSpPr>
        <p:spPr>
          <a:xfrm>
            <a:off x="575894" y="729658"/>
            <a:ext cx="11029616" cy="733382"/>
          </a:xfrm>
        </p:spPr>
        <p:txBody>
          <a:bodyPr/>
          <a:lstStyle/>
          <a:p>
            <a:r>
              <a:rPr lang="en-GB" dirty="0">
                <a:solidFill>
                  <a:schemeClr val="tx2"/>
                </a:solidFill>
              </a:rPr>
              <a:t>Impact on organisational culture</a:t>
            </a:r>
          </a:p>
        </p:txBody>
      </p:sp>
      <p:sp>
        <p:nvSpPr>
          <p:cNvPr id="3" name="Footer Placeholder 2">
            <a:extLst>
              <a:ext uri="{FF2B5EF4-FFF2-40B4-BE49-F238E27FC236}">
                <a16:creationId xmlns:a16="http://schemas.microsoft.com/office/drawing/2014/main" id="{2281907E-E9A0-54C9-883B-D2E87506C87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44DB97B-8126-0177-02C2-70531FD671D3}"/>
              </a:ext>
            </a:extLst>
          </p:cNvPr>
          <p:cNvSpPr>
            <a:spLocks noGrp="1"/>
          </p:cNvSpPr>
          <p:nvPr>
            <p:ph type="sldNum" sz="quarter" idx="12"/>
          </p:nvPr>
        </p:nvSpPr>
        <p:spPr/>
        <p:txBody>
          <a:bodyPr/>
          <a:lstStyle/>
          <a:p>
            <a:fld id="{3A98EE3D-8CD1-4C3F-BD1C-C98C9596463C}" type="slidenum">
              <a:rPr lang="en-US" smtClean="0"/>
              <a:t>26</a:t>
            </a:fld>
            <a:endParaRPr lang="en-US" dirty="0"/>
          </a:p>
        </p:txBody>
      </p:sp>
      <p:sp>
        <p:nvSpPr>
          <p:cNvPr id="6" name="TextBox 5">
            <a:extLst>
              <a:ext uri="{FF2B5EF4-FFF2-40B4-BE49-F238E27FC236}">
                <a16:creationId xmlns:a16="http://schemas.microsoft.com/office/drawing/2014/main" id="{312BA504-66C2-7797-779D-E6B95BB00D70}"/>
              </a:ext>
            </a:extLst>
          </p:cNvPr>
          <p:cNvSpPr txBox="1"/>
          <p:nvPr/>
        </p:nvSpPr>
        <p:spPr>
          <a:xfrm>
            <a:off x="575894" y="1950720"/>
            <a:ext cx="10884586" cy="4185761"/>
          </a:xfrm>
          <a:prstGeom prst="rect">
            <a:avLst/>
          </a:prstGeom>
          <a:noFill/>
        </p:spPr>
        <p:txBody>
          <a:bodyPr wrap="square">
            <a:spAutoFit/>
          </a:bodyPr>
          <a:lstStyle/>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Cultural Shift</a:t>
            </a:r>
            <a:r>
              <a:rPr lang="en-GB" sz="2000" dirty="0">
                <a:solidFill>
                  <a:schemeClr val="tx2"/>
                </a:solidFill>
              </a:rPr>
              <a:t>: A digital transformation often requires a cultural shift within the organisation. Employees may need to adopt a growth mindset, embracing new technologies and adapting to the rapid pace of change. Resistance to change can occur if employees are not adequately prepared or trained.</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Agility and Innovation:</a:t>
            </a:r>
            <a:r>
              <a:rPr lang="en-GB" sz="2000" dirty="0">
                <a:solidFill>
                  <a:schemeClr val="tx2"/>
                </a:solidFill>
              </a:rPr>
              <a:t> Digital strategies often promote a culture of innovation, agility, and continuous improvement. This can lead to the development of new workflows, more cross-functional collaboration, and an environment that encourages experimentation and failure as a learning opportunity.</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Employee Engagement:</a:t>
            </a:r>
            <a:r>
              <a:rPr lang="en-GB" sz="2000" dirty="0">
                <a:solidFill>
                  <a:schemeClr val="tx2"/>
                </a:solidFill>
              </a:rPr>
              <a:t> A successful digital strategy might enhance employee engagement by giving them new tools and platforms to improve productivity and collaboration. However, poorly managed change can lead to frustration, disengagement, or even high turnover if employees feel overwhelmed or excluded from the transformation process.</a:t>
            </a:r>
          </a:p>
        </p:txBody>
      </p:sp>
    </p:spTree>
    <p:extLst>
      <p:ext uri="{BB962C8B-B14F-4D97-AF65-F5344CB8AC3E}">
        <p14:creationId xmlns:p14="http://schemas.microsoft.com/office/powerpoint/2010/main" val="21387103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7A9D6-7437-0C82-7E0E-6BEE22CA4505}"/>
              </a:ext>
            </a:extLst>
          </p:cNvPr>
          <p:cNvSpPr>
            <a:spLocks noGrp="1"/>
          </p:cNvSpPr>
          <p:nvPr>
            <p:ph type="title"/>
          </p:nvPr>
        </p:nvSpPr>
        <p:spPr>
          <a:xfrm>
            <a:off x="575894" y="729658"/>
            <a:ext cx="11029616" cy="733382"/>
          </a:xfrm>
        </p:spPr>
        <p:txBody>
          <a:bodyPr/>
          <a:lstStyle/>
          <a:p>
            <a:r>
              <a:rPr lang="en-GB" dirty="0">
                <a:solidFill>
                  <a:schemeClr val="tx2"/>
                </a:solidFill>
              </a:rPr>
              <a:t>Impact on employees and organisational structure</a:t>
            </a:r>
          </a:p>
        </p:txBody>
      </p:sp>
      <p:sp>
        <p:nvSpPr>
          <p:cNvPr id="3" name="Footer Placeholder 2">
            <a:extLst>
              <a:ext uri="{FF2B5EF4-FFF2-40B4-BE49-F238E27FC236}">
                <a16:creationId xmlns:a16="http://schemas.microsoft.com/office/drawing/2014/main" id="{2281907E-E9A0-54C9-883B-D2E87506C87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44DB97B-8126-0177-02C2-70531FD671D3}"/>
              </a:ext>
            </a:extLst>
          </p:cNvPr>
          <p:cNvSpPr>
            <a:spLocks noGrp="1"/>
          </p:cNvSpPr>
          <p:nvPr>
            <p:ph type="sldNum" sz="quarter" idx="12"/>
          </p:nvPr>
        </p:nvSpPr>
        <p:spPr/>
        <p:txBody>
          <a:bodyPr/>
          <a:lstStyle/>
          <a:p>
            <a:fld id="{3A98EE3D-8CD1-4C3F-BD1C-C98C9596463C}" type="slidenum">
              <a:rPr lang="en-US" smtClean="0"/>
              <a:t>27</a:t>
            </a:fld>
            <a:endParaRPr lang="en-US" dirty="0"/>
          </a:p>
        </p:txBody>
      </p:sp>
      <p:sp>
        <p:nvSpPr>
          <p:cNvPr id="6" name="TextBox 5">
            <a:extLst>
              <a:ext uri="{FF2B5EF4-FFF2-40B4-BE49-F238E27FC236}">
                <a16:creationId xmlns:a16="http://schemas.microsoft.com/office/drawing/2014/main" id="{312BA504-66C2-7797-779D-E6B95BB00D70}"/>
              </a:ext>
            </a:extLst>
          </p:cNvPr>
          <p:cNvSpPr txBox="1"/>
          <p:nvPr/>
        </p:nvSpPr>
        <p:spPr>
          <a:xfrm>
            <a:off x="575894" y="1463040"/>
            <a:ext cx="10823626" cy="4601260"/>
          </a:xfrm>
          <a:prstGeom prst="rect">
            <a:avLst/>
          </a:prstGeom>
          <a:noFill/>
        </p:spPr>
        <p:txBody>
          <a:bodyPr wrap="square">
            <a:spAutoFit/>
          </a:bodyPr>
          <a:lstStyle/>
          <a:p>
            <a:endParaRPr lang="en-GB" sz="2000" b="1" dirty="0"/>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Leadership Style: </a:t>
            </a:r>
            <a:r>
              <a:rPr lang="en-GB" sz="2200" dirty="0">
                <a:solidFill>
                  <a:schemeClr val="tx2"/>
                </a:solidFill>
              </a:rPr>
              <a:t>Appropriate effective leadership required to manage the change effectively</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Upskilling and Reskilling:</a:t>
            </a:r>
            <a:r>
              <a:rPr lang="en-GB" sz="2200" dirty="0">
                <a:solidFill>
                  <a:schemeClr val="tx2"/>
                </a:solidFill>
              </a:rPr>
              <a:t> Employees may need to develop new digital skills to effectively navigate the changes brought on by the new strategy. This could require investment in training and development programs to ensure employees can adapt to digital tools, platforms, and processes.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10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b="1" dirty="0">
                <a:solidFill>
                  <a:schemeClr val="tx2"/>
                </a:solidFill>
              </a:rPr>
              <a:t>New Roles and Responsibilities:</a:t>
            </a:r>
            <a:r>
              <a:rPr lang="en-GB" sz="2200" dirty="0">
                <a:solidFill>
                  <a:schemeClr val="tx2"/>
                </a:solidFill>
              </a:rPr>
              <a:t> Digital transformation may create new job roles (e.g., data scientists, digital marketing experts, IT security specialists) and change the responsibilities of existing roles. Digital tools often enable more remote or flexible working arrangements. This could require a reassessment of staffing needs and organisational structure.</a:t>
            </a:r>
          </a:p>
        </p:txBody>
      </p:sp>
    </p:spTree>
    <p:extLst>
      <p:ext uri="{BB962C8B-B14F-4D97-AF65-F5344CB8AC3E}">
        <p14:creationId xmlns:p14="http://schemas.microsoft.com/office/powerpoint/2010/main" val="13108080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7A9D6-7437-0C82-7E0E-6BEE22CA4505}"/>
              </a:ext>
            </a:extLst>
          </p:cNvPr>
          <p:cNvSpPr>
            <a:spLocks noGrp="1"/>
          </p:cNvSpPr>
          <p:nvPr>
            <p:ph type="title"/>
          </p:nvPr>
        </p:nvSpPr>
        <p:spPr>
          <a:xfrm>
            <a:off x="575894" y="729658"/>
            <a:ext cx="11029616" cy="733382"/>
          </a:xfrm>
        </p:spPr>
        <p:txBody>
          <a:bodyPr/>
          <a:lstStyle/>
          <a:p>
            <a:r>
              <a:rPr lang="en-GB" dirty="0">
                <a:solidFill>
                  <a:schemeClr val="tx2"/>
                </a:solidFill>
              </a:rPr>
              <a:t>Other areas to consider</a:t>
            </a:r>
          </a:p>
        </p:txBody>
      </p:sp>
      <p:sp>
        <p:nvSpPr>
          <p:cNvPr id="3" name="Footer Placeholder 2">
            <a:extLst>
              <a:ext uri="{FF2B5EF4-FFF2-40B4-BE49-F238E27FC236}">
                <a16:creationId xmlns:a16="http://schemas.microsoft.com/office/drawing/2014/main" id="{2281907E-E9A0-54C9-883B-D2E87506C87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44DB97B-8126-0177-02C2-70531FD671D3}"/>
              </a:ext>
            </a:extLst>
          </p:cNvPr>
          <p:cNvSpPr>
            <a:spLocks noGrp="1"/>
          </p:cNvSpPr>
          <p:nvPr>
            <p:ph type="sldNum" sz="quarter" idx="12"/>
          </p:nvPr>
        </p:nvSpPr>
        <p:spPr/>
        <p:txBody>
          <a:bodyPr/>
          <a:lstStyle/>
          <a:p>
            <a:fld id="{3A98EE3D-8CD1-4C3F-BD1C-C98C9596463C}" type="slidenum">
              <a:rPr lang="en-US" smtClean="0"/>
              <a:t>28</a:t>
            </a:fld>
            <a:endParaRPr lang="en-US" dirty="0"/>
          </a:p>
        </p:txBody>
      </p:sp>
      <p:sp>
        <p:nvSpPr>
          <p:cNvPr id="6" name="TextBox 5">
            <a:extLst>
              <a:ext uri="{FF2B5EF4-FFF2-40B4-BE49-F238E27FC236}">
                <a16:creationId xmlns:a16="http://schemas.microsoft.com/office/drawing/2014/main" id="{312BA504-66C2-7797-779D-E6B95BB00D70}"/>
              </a:ext>
            </a:extLst>
          </p:cNvPr>
          <p:cNvSpPr txBox="1"/>
          <p:nvPr/>
        </p:nvSpPr>
        <p:spPr>
          <a:xfrm>
            <a:off x="575894" y="1605280"/>
            <a:ext cx="11029616" cy="4151906"/>
          </a:xfrm>
          <a:prstGeom prst="rect">
            <a:avLst/>
          </a:prstGeom>
          <a:noFill/>
        </p:spPr>
        <p:txBody>
          <a:bodyPr wrap="square">
            <a:spAutoFit/>
          </a:bodyPr>
          <a:lstStyle/>
          <a:p>
            <a:endParaRPr lang="en-GB" sz="2000" b="1" dirty="0"/>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Involve leadership and key stakeholders in creating a shared vision and defining success metrics – clear communication.</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Assess the readiness of employees, culture &amp; organisational structure to embrace the change</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Key challenges and areas for improvement – outdated technologies, skills gaps, organisational resistance etc. </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400" dirty="0">
                <a:solidFill>
                  <a:schemeClr val="tx2"/>
                </a:solidFill>
              </a:rPr>
              <a:t>Clear goals, responsibilities, time lines, resources, budgets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dirty="0">
                <a:solidFill>
                  <a:schemeClr val="tx2"/>
                </a:solidFill>
              </a:rPr>
              <a:t>Skills gap – training, new staff, out sourcing</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200" dirty="0">
                <a:solidFill>
                  <a:schemeClr val="tx2"/>
                </a:solidFill>
              </a:rPr>
              <a:t>Monitoring, analytics and performance data for optimisation</a:t>
            </a:r>
          </a:p>
        </p:txBody>
      </p:sp>
    </p:spTree>
    <p:extLst>
      <p:ext uri="{BB962C8B-B14F-4D97-AF65-F5344CB8AC3E}">
        <p14:creationId xmlns:p14="http://schemas.microsoft.com/office/powerpoint/2010/main" val="3790490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52F8D-CE2C-BD27-7AAD-F222EDCCB541}"/>
              </a:ext>
            </a:extLst>
          </p:cNvPr>
          <p:cNvSpPr>
            <a:spLocks noGrp="1"/>
          </p:cNvSpPr>
          <p:nvPr>
            <p:ph type="title"/>
          </p:nvPr>
        </p:nvSpPr>
        <p:spPr>
          <a:xfrm>
            <a:off x="575894" y="729658"/>
            <a:ext cx="11029616" cy="763862"/>
          </a:xfrm>
        </p:spPr>
        <p:txBody>
          <a:bodyPr/>
          <a:lstStyle/>
          <a:p>
            <a:r>
              <a:rPr lang="en-GB" dirty="0">
                <a:solidFill>
                  <a:schemeClr val="tx2"/>
                </a:solidFill>
              </a:rPr>
              <a:t>Change management Models</a:t>
            </a:r>
          </a:p>
        </p:txBody>
      </p:sp>
      <p:sp>
        <p:nvSpPr>
          <p:cNvPr id="3" name="Footer Placeholder 2">
            <a:extLst>
              <a:ext uri="{FF2B5EF4-FFF2-40B4-BE49-F238E27FC236}">
                <a16:creationId xmlns:a16="http://schemas.microsoft.com/office/drawing/2014/main" id="{58849E01-494E-A774-9858-7FD6378B796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89C468-4455-4905-A367-1719EEF6590A}"/>
              </a:ext>
            </a:extLst>
          </p:cNvPr>
          <p:cNvSpPr>
            <a:spLocks noGrp="1"/>
          </p:cNvSpPr>
          <p:nvPr>
            <p:ph type="sldNum" sz="quarter" idx="12"/>
          </p:nvPr>
        </p:nvSpPr>
        <p:spPr/>
        <p:txBody>
          <a:bodyPr/>
          <a:lstStyle/>
          <a:p>
            <a:fld id="{3A98EE3D-8CD1-4C3F-BD1C-C98C9596463C}" type="slidenum">
              <a:rPr lang="en-US" smtClean="0"/>
              <a:t>29</a:t>
            </a:fld>
            <a:endParaRPr lang="en-US" dirty="0"/>
          </a:p>
        </p:txBody>
      </p:sp>
      <p:sp>
        <p:nvSpPr>
          <p:cNvPr id="6" name="TextBox 5">
            <a:extLst>
              <a:ext uri="{FF2B5EF4-FFF2-40B4-BE49-F238E27FC236}">
                <a16:creationId xmlns:a16="http://schemas.microsoft.com/office/drawing/2014/main" id="{0BF29187-B3F9-C09F-9304-A22017D1BFC0}"/>
              </a:ext>
            </a:extLst>
          </p:cNvPr>
          <p:cNvSpPr txBox="1"/>
          <p:nvPr/>
        </p:nvSpPr>
        <p:spPr>
          <a:xfrm>
            <a:off x="575894" y="1971040"/>
            <a:ext cx="10488346" cy="4245778"/>
          </a:xfrm>
          <a:prstGeom prst="rect">
            <a:avLst/>
          </a:prstGeom>
          <a:noFill/>
        </p:spPr>
        <p:txBody>
          <a:bodyPr wrap="square">
            <a:spAutoFit/>
          </a:bodyPr>
          <a:lstStyle/>
          <a:p>
            <a:r>
              <a:rPr lang="en-GB" dirty="0">
                <a:solidFill>
                  <a:schemeClr val="tx2"/>
                </a:solidFill>
              </a:rPr>
              <a:t>The following two models can help in planning the implementation of change strategies:</a:t>
            </a:r>
            <a:endParaRPr lang="en-GB" dirty="0"/>
          </a:p>
          <a:p>
            <a:endParaRPr lang="en-GB" dirty="0"/>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900"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Lewin’s Force Field Analysis</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dirty="0">
                <a:hlinkClick r:id="rId2"/>
              </a:rPr>
              <a:t>https://www.change-management-coach.com/force-field-analysis.html</a:t>
            </a:r>
            <a:endParaRPr lang="en-GB" dirty="0"/>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b="1" dirty="0">
              <a:solidFill>
                <a:schemeClr val="tx2"/>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Kotter’s Eight Step Change Model</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GB" dirty="0">
                <a:hlinkClick r:id="rId3"/>
              </a:rPr>
              <a:t>https://www.open.edu/openlearn/money-business/hybrid-working-change-management/content-section-9.3</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1921280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6">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30">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3" name="Rectangle 32">
            <a:extLst>
              <a:ext uri="{FF2B5EF4-FFF2-40B4-BE49-F238E27FC236}">
                <a16:creationId xmlns:a16="http://schemas.microsoft.com/office/drawing/2014/main" id="{80D86991-D954-4203-B1B2-F82EB9A49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44" name="Rectangle 34">
            <a:extLst>
              <a:ext uri="{FF2B5EF4-FFF2-40B4-BE49-F238E27FC236}">
                <a16:creationId xmlns:a16="http://schemas.microsoft.com/office/drawing/2014/main" id="{FCE206D8-A0FC-49E2-A766-57CA15517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457200"/>
            <a:ext cx="7460998"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36">
            <a:extLst>
              <a:ext uri="{FF2B5EF4-FFF2-40B4-BE49-F238E27FC236}">
                <a16:creationId xmlns:a16="http://schemas.microsoft.com/office/drawing/2014/main" id="{01C652EF-88C8-4D0C-A321-D21B8C34C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596147"/>
            <a:ext cx="7460998" cy="576070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CC5E4D3-6D44-8090-0353-A25BD51F86C8}"/>
              </a:ext>
            </a:extLst>
          </p:cNvPr>
          <p:cNvSpPr>
            <a:spLocks noGrp="1"/>
          </p:cNvSpPr>
          <p:nvPr>
            <p:ph type="title"/>
          </p:nvPr>
        </p:nvSpPr>
        <p:spPr>
          <a:xfrm>
            <a:off x="902922" y="940858"/>
            <a:ext cx="6817533" cy="3564468"/>
          </a:xfrm>
        </p:spPr>
        <p:txBody>
          <a:bodyPr vert="horz" lIns="91440" tIns="45720" rIns="91440" bIns="45720" rtlCol="0" anchor="ctr">
            <a:normAutofit/>
          </a:bodyPr>
          <a:lstStyle/>
          <a:p>
            <a:pPr algn="ctr"/>
            <a:r>
              <a:rPr lang="en-US" sz="4400" dirty="0">
                <a:solidFill>
                  <a:srgbClr val="FFFFFF"/>
                </a:solidFill>
              </a:rPr>
              <a:t>This concludes our lectures</a:t>
            </a:r>
          </a:p>
        </p:txBody>
      </p:sp>
      <p:pic>
        <p:nvPicPr>
          <p:cNvPr id="7" name="Content Placeholder 6" descr="Quizzical burrowing owl looking forward">
            <a:extLst>
              <a:ext uri="{FF2B5EF4-FFF2-40B4-BE49-F238E27FC236}">
                <a16:creationId xmlns:a16="http://schemas.microsoft.com/office/drawing/2014/main" id="{ACB5E2A7-8C9E-6BBC-A346-786E5481BA30}"/>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8098971" y="457200"/>
            <a:ext cx="3641475" cy="5899650"/>
          </a:xfrm>
          <a:prstGeom prst="rect">
            <a:avLst/>
          </a:prstGeom>
        </p:spPr>
      </p:pic>
      <p:sp>
        <p:nvSpPr>
          <p:cNvPr id="4" name="Footer Placeholder 3">
            <a:extLst>
              <a:ext uri="{FF2B5EF4-FFF2-40B4-BE49-F238E27FC236}">
                <a16:creationId xmlns:a16="http://schemas.microsoft.com/office/drawing/2014/main" id="{02AB2B71-6D8A-E866-0AA1-84A3F8FE25A1}"/>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19B4223F-CE5B-F3FD-449C-62C7AC2DCDE8}"/>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30</a:t>
            </a:fld>
            <a:endParaRPr lang="en-US">
              <a:solidFill>
                <a:schemeClr val="tx1">
                  <a:lumMod val="85000"/>
                  <a:lumOff val="15000"/>
                </a:schemeClr>
              </a:solidFill>
            </a:endParaRPr>
          </a:p>
        </p:txBody>
      </p:sp>
    </p:spTree>
    <p:extLst>
      <p:ext uri="{BB962C8B-B14F-4D97-AF65-F5344CB8AC3E}">
        <p14:creationId xmlns:p14="http://schemas.microsoft.com/office/powerpoint/2010/main" val="491236387"/>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2577</Words>
  <Application>Microsoft Office PowerPoint</Application>
  <PresentationFormat>Widescreen</PresentationFormat>
  <Paragraphs>286</Paragraphs>
  <Slides>30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Franklin Gothic Book</vt:lpstr>
      <vt:lpstr>Franklin Gothic Demi</vt:lpstr>
      <vt:lpstr>Gill Sans MT</vt:lpstr>
      <vt:lpstr>Symbol</vt:lpstr>
      <vt:lpstr>Wingdings 2</vt:lpstr>
      <vt:lpstr>DividendVTI</vt:lpstr>
      <vt:lpstr>Leading digital &amp; strategic change BMSW7003</vt:lpstr>
      <vt:lpstr>Syllabus topics we have covered</vt:lpstr>
      <vt:lpstr>Assignment review</vt:lpstr>
      <vt:lpstr>Module aims</vt:lpstr>
      <vt:lpstr>Assignment task</vt:lpstr>
      <vt:lpstr>How to approach the assignment</vt:lpstr>
      <vt:lpstr>Your introduction</vt:lpstr>
      <vt:lpstr>Tasks 1</vt:lpstr>
      <vt:lpstr>Digital transformation moves to entirely new ways of working</vt:lpstr>
      <vt:lpstr>The strategy check list – fundamental questions in strategy</vt:lpstr>
      <vt:lpstr>Strategic analysis tools and frameworks</vt:lpstr>
      <vt:lpstr>Strategic analysis tools and frameworks ACHIEVING (sustainable) COMPETITIVE ADVANTAGE</vt:lpstr>
      <vt:lpstr>Tasks 2</vt:lpstr>
      <vt:lpstr>Leadership and digital transformation</vt:lpstr>
      <vt:lpstr>Leadership styles in digital transformation</vt:lpstr>
      <vt:lpstr>COMMON LEADERSHIP STYLES</vt:lpstr>
      <vt:lpstr>COMMON LEADERSHIP STYLES</vt:lpstr>
      <vt:lpstr>change management</vt:lpstr>
      <vt:lpstr>Robert katz’s Three skill model of leadership</vt:lpstr>
      <vt:lpstr>Tasks 3</vt:lpstr>
      <vt:lpstr>Strategic change</vt:lpstr>
      <vt:lpstr>Balogun &amp; Hope Hailey’s model of types of strategic change</vt:lpstr>
      <vt:lpstr>Risk probability &amp; impact matrix – an example</vt:lpstr>
      <vt:lpstr>Sources of Resistance to change</vt:lpstr>
      <vt:lpstr>overcoming resistance to change</vt:lpstr>
      <vt:lpstr>Impact on organisational culture</vt:lpstr>
      <vt:lpstr>Impact on employees and organisational structure</vt:lpstr>
      <vt:lpstr>Other areas to consider</vt:lpstr>
      <vt:lpstr>Change management Models</vt:lpstr>
      <vt:lpstr>This concludes our lectures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364</cp:revision>
  <dcterms:created xsi:type="dcterms:W3CDTF">2021-11-30T09:35:50Z</dcterms:created>
  <dcterms:modified xsi:type="dcterms:W3CDTF">2025-03-28T14:29:39Z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