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7" r:id="rId2"/>
    <p:sldId id="271" r:id="rId3"/>
    <p:sldId id="258" r:id="rId4"/>
    <p:sldId id="270" r:id="rId5"/>
    <p:sldId id="260" r:id="rId6"/>
    <p:sldId id="269" r:id="rId7"/>
    <p:sldId id="264" r:id="rId8"/>
    <p:sldId id="262" r:id="rId9"/>
    <p:sldId id="261" r:id="rId10"/>
    <p:sldId id="263" r:id="rId11"/>
    <p:sldId id="265" r:id="rId12"/>
    <p:sldId id="273" r:id="rId13"/>
    <p:sldId id="267" r:id="rId14"/>
    <p:sldId id="266" r:id="rId15"/>
    <p:sldId id="268"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my Webb-Erwin" initials="AW" lastIdx="2" clrIdx="0">
    <p:extLst>
      <p:ext uri="{19B8F6BF-5375-455C-9EA6-DF929625EA0E}">
        <p15:presenceInfo xmlns:p15="http://schemas.microsoft.com/office/powerpoint/2012/main" userId="6a604ff7dc9ac94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9728"/>
    <a:srgbClr val="FFD243"/>
    <a:srgbClr val="D2DF2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41" autoAdjust="0"/>
    <p:restoredTop sz="94660"/>
  </p:normalViewPr>
  <p:slideViewPr>
    <p:cSldViewPr snapToGrid="0">
      <p:cViewPr varScale="1">
        <p:scale>
          <a:sx n="67" d="100"/>
          <a:sy n="67" d="100"/>
        </p:scale>
        <p:origin x="840" y="72"/>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AC10D8-6EBC-4131-912F-2BA98AF139F3}" type="doc">
      <dgm:prSet loTypeId="urn:microsoft.com/office/officeart/2008/layout/AlternatingHexagons" loCatId="list" qsTypeId="urn:microsoft.com/office/officeart/2005/8/quickstyle/simple1" qsCatId="simple" csTypeId="urn:microsoft.com/office/officeart/2005/8/colors/colorful5" csCatId="colorful" phldr="1"/>
      <dgm:spPr/>
      <dgm:t>
        <a:bodyPr/>
        <a:lstStyle/>
        <a:p>
          <a:endParaRPr lang="en-GB"/>
        </a:p>
      </dgm:t>
    </dgm:pt>
    <dgm:pt modelId="{51811A4E-7ECF-4FFE-AFC5-24F861665612}">
      <dgm:prSet phldrT="[Text]" custT="1"/>
      <dgm:spPr/>
      <dgm:t>
        <a:bodyPr/>
        <a:lstStyle/>
        <a:p>
          <a:r>
            <a:rPr lang="en-GB" sz="1200" dirty="0"/>
            <a:t>Making something new.</a:t>
          </a:r>
        </a:p>
      </dgm:t>
    </dgm:pt>
    <dgm:pt modelId="{4765958D-A075-4D18-9C04-C961320C348B}" type="parTrans" cxnId="{C1F579F9-9673-4B90-9505-28AF18651EF5}">
      <dgm:prSet/>
      <dgm:spPr/>
      <dgm:t>
        <a:bodyPr/>
        <a:lstStyle/>
        <a:p>
          <a:endParaRPr lang="en-GB"/>
        </a:p>
      </dgm:t>
    </dgm:pt>
    <dgm:pt modelId="{378B3F9D-17FB-4624-B9D7-881ADC5081B0}" type="sibTrans" cxnId="{C1F579F9-9673-4B90-9505-28AF18651EF5}">
      <dgm:prSet/>
      <dgm:spPr/>
      <dgm:t>
        <a:bodyPr/>
        <a:lstStyle/>
        <a:p>
          <a:endParaRPr lang="en-GB"/>
        </a:p>
      </dgm:t>
    </dgm:pt>
    <dgm:pt modelId="{5CCFA550-B3A1-4FDD-8BE0-4CA6BFDAB66F}">
      <dgm:prSet phldrT="[Text]" custT="1"/>
      <dgm:spPr/>
      <dgm:t>
        <a:bodyPr/>
        <a:lstStyle/>
        <a:p>
          <a:r>
            <a:rPr lang="en-GB" sz="1100" dirty="0"/>
            <a:t>Discovering new ideas</a:t>
          </a:r>
          <a:r>
            <a:rPr lang="en-GB" sz="800" dirty="0"/>
            <a:t>.</a:t>
          </a:r>
        </a:p>
      </dgm:t>
    </dgm:pt>
    <dgm:pt modelId="{70E9FD7C-D875-4A50-B162-A93813718A33}" type="parTrans" cxnId="{723AB129-B6C5-4651-91D1-84AEBFAFCBD2}">
      <dgm:prSet/>
      <dgm:spPr/>
      <dgm:t>
        <a:bodyPr/>
        <a:lstStyle/>
        <a:p>
          <a:endParaRPr lang="en-GB"/>
        </a:p>
      </dgm:t>
    </dgm:pt>
    <dgm:pt modelId="{5AE49601-EEF5-4841-91D0-7798986F9E12}" type="sibTrans" cxnId="{723AB129-B6C5-4651-91D1-84AEBFAFCBD2}">
      <dgm:prSet/>
      <dgm:spPr/>
      <dgm:t>
        <a:bodyPr/>
        <a:lstStyle/>
        <a:p>
          <a:endParaRPr lang="en-GB"/>
        </a:p>
      </dgm:t>
    </dgm:pt>
    <dgm:pt modelId="{50C3586F-0046-4797-8C70-7235A5C84940}">
      <dgm:prSet phldrT="[Text]" custT="1"/>
      <dgm:spPr/>
      <dgm:t>
        <a:bodyPr/>
        <a:lstStyle/>
        <a:p>
          <a:r>
            <a:rPr lang="en-GB" sz="1400" dirty="0">
              <a:solidFill>
                <a:schemeClr val="bg1"/>
              </a:solidFill>
            </a:rPr>
            <a:t>Innovation</a:t>
          </a:r>
        </a:p>
      </dgm:t>
    </dgm:pt>
    <dgm:pt modelId="{52916610-4DF6-4EFC-A4E8-05DEC64C034E}" type="parTrans" cxnId="{309D29B2-EE0D-439D-9A24-F6DB57B6E193}">
      <dgm:prSet/>
      <dgm:spPr/>
      <dgm:t>
        <a:bodyPr/>
        <a:lstStyle/>
        <a:p>
          <a:endParaRPr lang="en-GB"/>
        </a:p>
      </dgm:t>
    </dgm:pt>
    <dgm:pt modelId="{A71DBDA2-87DF-4D63-9C94-B97888119765}" type="sibTrans" cxnId="{309D29B2-EE0D-439D-9A24-F6DB57B6E193}">
      <dgm:prSet/>
      <dgm:spPr/>
      <dgm:t>
        <a:bodyPr/>
        <a:lstStyle/>
        <a:p>
          <a:endParaRPr lang="en-GB"/>
        </a:p>
      </dgm:t>
    </dgm:pt>
    <dgm:pt modelId="{3C80232D-F084-4C39-86D4-4A114F0A45E9}">
      <dgm:prSet phldrT="[Text]" custT="1"/>
      <dgm:spPr/>
      <dgm:t>
        <a:bodyPr/>
        <a:lstStyle/>
        <a:p>
          <a:r>
            <a:rPr lang="en-GB" sz="1100" dirty="0"/>
            <a:t>Imagination</a:t>
          </a:r>
        </a:p>
      </dgm:t>
    </dgm:pt>
    <dgm:pt modelId="{466EE9C8-1FA8-4953-A45A-37B308648A38}" type="parTrans" cxnId="{90D2070C-E857-43A8-9CD8-A8CAD691B09A}">
      <dgm:prSet/>
      <dgm:spPr/>
      <dgm:t>
        <a:bodyPr/>
        <a:lstStyle/>
        <a:p>
          <a:endParaRPr lang="en-GB"/>
        </a:p>
      </dgm:t>
    </dgm:pt>
    <dgm:pt modelId="{CAC568A2-6FE6-45A8-9E63-DC0995194B2C}" type="sibTrans" cxnId="{90D2070C-E857-43A8-9CD8-A8CAD691B09A}">
      <dgm:prSet/>
      <dgm:spPr/>
      <dgm:t>
        <a:bodyPr/>
        <a:lstStyle/>
        <a:p>
          <a:endParaRPr lang="en-GB"/>
        </a:p>
      </dgm:t>
    </dgm:pt>
    <dgm:pt modelId="{FCBBD6C1-6DC9-4720-BAE6-AFA7CC644A2B}">
      <dgm:prSet phldrT="[Text]"/>
      <dgm:spPr/>
      <dgm:t>
        <a:bodyPr/>
        <a:lstStyle/>
        <a:p>
          <a:r>
            <a:rPr lang="en-GB" dirty="0">
              <a:solidFill>
                <a:schemeClr val="bg1"/>
              </a:solidFill>
            </a:rPr>
            <a:t>Pleasure and Joy </a:t>
          </a:r>
        </a:p>
      </dgm:t>
    </dgm:pt>
    <dgm:pt modelId="{CB0D4D15-B6AE-4AE3-8B37-DB516B6E4F70}" type="parTrans" cxnId="{6F84F3E7-0873-4C7D-9846-5A981D98056D}">
      <dgm:prSet/>
      <dgm:spPr/>
      <dgm:t>
        <a:bodyPr/>
        <a:lstStyle/>
        <a:p>
          <a:endParaRPr lang="en-GB"/>
        </a:p>
      </dgm:t>
    </dgm:pt>
    <dgm:pt modelId="{FDD4B90C-4BC1-474C-9F99-7D3FC1B82D36}" type="sibTrans" cxnId="{6F84F3E7-0873-4C7D-9846-5A981D98056D}">
      <dgm:prSet/>
      <dgm:spPr/>
      <dgm:t>
        <a:bodyPr/>
        <a:lstStyle/>
        <a:p>
          <a:endParaRPr lang="en-GB"/>
        </a:p>
      </dgm:t>
    </dgm:pt>
    <dgm:pt modelId="{8C881F95-1143-48BA-9C0A-F4C622A1C053}" type="pres">
      <dgm:prSet presAssocID="{23AC10D8-6EBC-4131-912F-2BA98AF139F3}" presName="Name0" presStyleCnt="0">
        <dgm:presLayoutVars>
          <dgm:chMax/>
          <dgm:chPref/>
          <dgm:dir/>
          <dgm:animLvl val="lvl"/>
        </dgm:presLayoutVars>
      </dgm:prSet>
      <dgm:spPr/>
    </dgm:pt>
    <dgm:pt modelId="{377F0576-7174-4229-B4FA-FE2F791656B3}" type="pres">
      <dgm:prSet presAssocID="{51811A4E-7ECF-4FFE-AFC5-24F861665612}" presName="composite" presStyleCnt="0"/>
      <dgm:spPr/>
    </dgm:pt>
    <dgm:pt modelId="{B41B7B37-6D51-4677-B98A-F061328C18D1}" type="pres">
      <dgm:prSet presAssocID="{51811A4E-7ECF-4FFE-AFC5-24F861665612}" presName="Parent1" presStyleLbl="node1" presStyleIdx="0" presStyleCnt="6" custScaleX="122235" custLinFactX="-100000" custLinFactNeighborX="-105281" custLinFactNeighborY="74576">
        <dgm:presLayoutVars>
          <dgm:chMax val="1"/>
          <dgm:chPref val="1"/>
          <dgm:bulletEnabled val="1"/>
        </dgm:presLayoutVars>
      </dgm:prSet>
      <dgm:spPr/>
    </dgm:pt>
    <dgm:pt modelId="{FFF59664-692D-47B8-B267-1CED2F9D06D8}" type="pres">
      <dgm:prSet presAssocID="{51811A4E-7ECF-4FFE-AFC5-24F861665612}" presName="Childtext1" presStyleLbl="revTx" presStyleIdx="0" presStyleCnt="3">
        <dgm:presLayoutVars>
          <dgm:chMax val="0"/>
          <dgm:chPref val="0"/>
          <dgm:bulletEnabled val="1"/>
        </dgm:presLayoutVars>
      </dgm:prSet>
      <dgm:spPr/>
    </dgm:pt>
    <dgm:pt modelId="{296150D0-C788-4D5E-83BF-612DD28EA70E}" type="pres">
      <dgm:prSet presAssocID="{51811A4E-7ECF-4FFE-AFC5-24F861665612}" presName="BalanceSpacing" presStyleCnt="0"/>
      <dgm:spPr/>
    </dgm:pt>
    <dgm:pt modelId="{49144060-3832-4C4D-8B11-3EF89701C4EA}" type="pres">
      <dgm:prSet presAssocID="{51811A4E-7ECF-4FFE-AFC5-24F861665612}" presName="BalanceSpacing1" presStyleCnt="0"/>
      <dgm:spPr/>
    </dgm:pt>
    <dgm:pt modelId="{0B0DD5B5-2C74-48FD-BF80-6D198B483441}" type="pres">
      <dgm:prSet presAssocID="{378B3F9D-17FB-4624-B9D7-881ADC5081B0}" presName="Accent1Text" presStyleLbl="node1" presStyleIdx="1" presStyleCnt="6" custScaleX="118440" custLinFactY="55069" custLinFactNeighborX="-36844" custLinFactNeighborY="100000"/>
      <dgm:spPr/>
    </dgm:pt>
    <dgm:pt modelId="{CB0157CA-A52A-4D2A-9D47-3AF5DD2FDA8F}" type="pres">
      <dgm:prSet presAssocID="{378B3F9D-17FB-4624-B9D7-881ADC5081B0}" presName="spaceBetweenRectangles" presStyleCnt="0"/>
      <dgm:spPr/>
    </dgm:pt>
    <dgm:pt modelId="{C72A05FE-CEBC-464C-B33E-A7B60B66122B}" type="pres">
      <dgm:prSet presAssocID="{5CCFA550-B3A1-4FDD-8BE0-4CA6BFDAB66F}" presName="composite" presStyleCnt="0"/>
      <dgm:spPr/>
    </dgm:pt>
    <dgm:pt modelId="{5A3F68DD-2DE5-47AB-BD3F-1851E35C93AE}" type="pres">
      <dgm:prSet presAssocID="{5CCFA550-B3A1-4FDD-8BE0-4CA6BFDAB66F}" presName="Parent1" presStyleLbl="node1" presStyleIdx="2" presStyleCnt="6" custScaleX="130640" custLinFactX="-100000" custLinFactNeighborX="-119756" custLinFactNeighborY="66400">
        <dgm:presLayoutVars>
          <dgm:chMax val="1"/>
          <dgm:chPref val="1"/>
          <dgm:bulletEnabled val="1"/>
        </dgm:presLayoutVars>
      </dgm:prSet>
      <dgm:spPr/>
    </dgm:pt>
    <dgm:pt modelId="{D7CB671B-45DC-43F7-8EEF-1F3BBB8800F6}" type="pres">
      <dgm:prSet presAssocID="{5CCFA550-B3A1-4FDD-8BE0-4CA6BFDAB66F}" presName="Childtext1" presStyleLbl="revTx" presStyleIdx="1" presStyleCnt="3" custScaleX="80833" custScaleY="79762" custLinFactY="18907" custLinFactNeighborX="21342" custLinFactNeighborY="100000">
        <dgm:presLayoutVars>
          <dgm:chMax val="0"/>
          <dgm:chPref val="0"/>
          <dgm:bulletEnabled val="1"/>
        </dgm:presLayoutVars>
      </dgm:prSet>
      <dgm:spPr/>
    </dgm:pt>
    <dgm:pt modelId="{DB7FD605-5B3E-4DEC-833C-1A22CCF22452}" type="pres">
      <dgm:prSet presAssocID="{5CCFA550-B3A1-4FDD-8BE0-4CA6BFDAB66F}" presName="BalanceSpacing" presStyleCnt="0"/>
      <dgm:spPr/>
    </dgm:pt>
    <dgm:pt modelId="{32D7DB82-F2A9-4974-8168-696C35DEF298}" type="pres">
      <dgm:prSet presAssocID="{5CCFA550-B3A1-4FDD-8BE0-4CA6BFDAB66F}" presName="BalanceSpacing1" presStyleCnt="0"/>
      <dgm:spPr/>
    </dgm:pt>
    <dgm:pt modelId="{C5B1C111-91AC-49B2-B8B0-EAAA3C23DA0C}" type="pres">
      <dgm:prSet presAssocID="{5AE49601-EEF5-4841-91D0-7798986F9E12}" presName="Accent1Text" presStyleLbl="node1" presStyleIdx="3" presStyleCnt="6" custFlipVert="0" custScaleX="4088" custScaleY="3556" custLinFactX="215542" custLinFactY="-100000" custLinFactNeighborX="300000" custLinFactNeighborY="-155123"/>
      <dgm:spPr/>
    </dgm:pt>
    <dgm:pt modelId="{20E76BB4-A98F-4E1C-B95B-E1AC1FF77028}" type="pres">
      <dgm:prSet presAssocID="{5AE49601-EEF5-4841-91D0-7798986F9E12}" presName="spaceBetweenRectangles" presStyleCnt="0"/>
      <dgm:spPr/>
    </dgm:pt>
    <dgm:pt modelId="{EC51EF95-2270-4F23-9B62-2564A142AAB7}" type="pres">
      <dgm:prSet presAssocID="{3C80232D-F084-4C39-86D4-4A114F0A45E9}" presName="composite" presStyleCnt="0"/>
      <dgm:spPr/>
    </dgm:pt>
    <dgm:pt modelId="{437AAF2B-1C3B-43BA-9B2C-577CD1077A0B}" type="pres">
      <dgm:prSet presAssocID="{3C80232D-F084-4C39-86D4-4A114F0A45E9}" presName="Parent1" presStyleLbl="node1" presStyleIdx="4" presStyleCnt="6" custScaleX="126517" custLinFactX="-137879" custLinFactNeighborX="-200000" custLinFactNeighborY="-98771">
        <dgm:presLayoutVars>
          <dgm:chMax val="1"/>
          <dgm:chPref val="1"/>
          <dgm:bulletEnabled val="1"/>
        </dgm:presLayoutVars>
      </dgm:prSet>
      <dgm:spPr/>
    </dgm:pt>
    <dgm:pt modelId="{3E00A431-E22D-4B5A-AE25-B79D1E6F7A84}" type="pres">
      <dgm:prSet presAssocID="{3C80232D-F084-4C39-86D4-4A114F0A45E9}" presName="Childtext1" presStyleLbl="revTx" presStyleIdx="2" presStyleCnt="3" custLinFactX="-40612" custLinFactY="-44852" custLinFactNeighborX="-100000" custLinFactNeighborY="-100000">
        <dgm:presLayoutVars>
          <dgm:chMax val="0"/>
          <dgm:chPref val="0"/>
          <dgm:bulletEnabled val="1"/>
        </dgm:presLayoutVars>
      </dgm:prSet>
      <dgm:spPr/>
    </dgm:pt>
    <dgm:pt modelId="{1935FF48-56E6-459A-BB52-9789A3756DF0}" type="pres">
      <dgm:prSet presAssocID="{3C80232D-F084-4C39-86D4-4A114F0A45E9}" presName="BalanceSpacing" presStyleCnt="0"/>
      <dgm:spPr/>
    </dgm:pt>
    <dgm:pt modelId="{645F3B92-4B6D-4DE7-B036-E86519A80188}" type="pres">
      <dgm:prSet presAssocID="{3C80232D-F084-4C39-86D4-4A114F0A45E9}" presName="BalanceSpacing1" presStyleCnt="0"/>
      <dgm:spPr/>
    </dgm:pt>
    <dgm:pt modelId="{FA835BFC-53BE-4474-AA01-005EF72A44C9}" type="pres">
      <dgm:prSet presAssocID="{CAC568A2-6FE6-45A8-9E63-DC0995194B2C}" presName="Accent1Text" presStyleLbl="node1" presStyleIdx="5" presStyleCnt="6" custScaleX="123951" custLinFactNeighborX="31318" custLinFactNeighborY="-92887"/>
      <dgm:spPr/>
    </dgm:pt>
  </dgm:ptLst>
  <dgm:cxnLst>
    <dgm:cxn modelId="{F0706C0B-2D44-4C58-9DB0-878D035F09D7}" type="presOf" srcId="{5AE49601-EEF5-4841-91D0-7798986F9E12}" destId="{C5B1C111-91AC-49B2-B8B0-EAAA3C23DA0C}" srcOrd="0" destOrd="0" presId="urn:microsoft.com/office/officeart/2008/layout/AlternatingHexagons"/>
    <dgm:cxn modelId="{90D2070C-E857-43A8-9CD8-A8CAD691B09A}" srcId="{23AC10D8-6EBC-4131-912F-2BA98AF139F3}" destId="{3C80232D-F084-4C39-86D4-4A114F0A45E9}" srcOrd="2" destOrd="0" parTransId="{466EE9C8-1FA8-4953-A45A-37B308648A38}" sibTransId="{CAC568A2-6FE6-45A8-9E63-DC0995194B2C}"/>
    <dgm:cxn modelId="{723AB129-B6C5-4651-91D1-84AEBFAFCBD2}" srcId="{23AC10D8-6EBC-4131-912F-2BA98AF139F3}" destId="{5CCFA550-B3A1-4FDD-8BE0-4CA6BFDAB66F}" srcOrd="1" destOrd="0" parTransId="{70E9FD7C-D875-4A50-B162-A93813718A33}" sibTransId="{5AE49601-EEF5-4841-91D0-7798986F9E12}"/>
    <dgm:cxn modelId="{92D0A439-195C-4915-B188-3C439C354B47}" type="presOf" srcId="{CAC568A2-6FE6-45A8-9E63-DC0995194B2C}" destId="{FA835BFC-53BE-4474-AA01-005EF72A44C9}" srcOrd="0" destOrd="0" presId="urn:microsoft.com/office/officeart/2008/layout/AlternatingHexagons"/>
    <dgm:cxn modelId="{CEB43A49-CD76-4E45-A170-6B91F514CB52}" type="presOf" srcId="{FCBBD6C1-6DC9-4720-BAE6-AFA7CC644A2B}" destId="{3E00A431-E22D-4B5A-AE25-B79D1E6F7A84}" srcOrd="0" destOrd="0" presId="urn:microsoft.com/office/officeart/2008/layout/AlternatingHexagons"/>
    <dgm:cxn modelId="{BD961E99-3027-4161-8F9D-C62826C53420}" type="presOf" srcId="{50C3586F-0046-4797-8C70-7235A5C84940}" destId="{D7CB671B-45DC-43F7-8EEF-1F3BBB8800F6}" srcOrd="0" destOrd="0" presId="urn:microsoft.com/office/officeart/2008/layout/AlternatingHexagons"/>
    <dgm:cxn modelId="{309D29B2-EE0D-439D-9A24-F6DB57B6E193}" srcId="{5CCFA550-B3A1-4FDD-8BE0-4CA6BFDAB66F}" destId="{50C3586F-0046-4797-8C70-7235A5C84940}" srcOrd="0" destOrd="0" parTransId="{52916610-4DF6-4EFC-A4E8-05DEC64C034E}" sibTransId="{A71DBDA2-87DF-4D63-9C94-B97888119765}"/>
    <dgm:cxn modelId="{04844EB4-6D2D-47D6-A62B-CB9699F8F953}" type="presOf" srcId="{23AC10D8-6EBC-4131-912F-2BA98AF139F3}" destId="{8C881F95-1143-48BA-9C0A-F4C622A1C053}" srcOrd="0" destOrd="0" presId="urn:microsoft.com/office/officeart/2008/layout/AlternatingHexagons"/>
    <dgm:cxn modelId="{E01596B9-AA5F-4861-BC1D-46C004DA72E3}" type="presOf" srcId="{51811A4E-7ECF-4FFE-AFC5-24F861665612}" destId="{B41B7B37-6D51-4677-B98A-F061328C18D1}" srcOrd="0" destOrd="0" presId="urn:microsoft.com/office/officeart/2008/layout/AlternatingHexagons"/>
    <dgm:cxn modelId="{6F84F3E7-0873-4C7D-9846-5A981D98056D}" srcId="{3C80232D-F084-4C39-86D4-4A114F0A45E9}" destId="{FCBBD6C1-6DC9-4720-BAE6-AFA7CC644A2B}" srcOrd="0" destOrd="0" parTransId="{CB0D4D15-B6AE-4AE3-8B37-DB516B6E4F70}" sibTransId="{FDD4B90C-4BC1-474C-9F99-7D3FC1B82D36}"/>
    <dgm:cxn modelId="{833CA2E9-061A-488E-8831-1390109C7840}" type="presOf" srcId="{378B3F9D-17FB-4624-B9D7-881ADC5081B0}" destId="{0B0DD5B5-2C74-48FD-BF80-6D198B483441}" srcOrd="0" destOrd="0" presId="urn:microsoft.com/office/officeart/2008/layout/AlternatingHexagons"/>
    <dgm:cxn modelId="{D590E0F5-701B-4D3C-9E80-3814823009D9}" type="presOf" srcId="{3C80232D-F084-4C39-86D4-4A114F0A45E9}" destId="{437AAF2B-1C3B-43BA-9B2C-577CD1077A0B}" srcOrd="0" destOrd="0" presId="urn:microsoft.com/office/officeart/2008/layout/AlternatingHexagons"/>
    <dgm:cxn modelId="{6E8A74F9-C482-4F47-B20D-1B1F3D7EE4DC}" type="presOf" srcId="{5CCFA550-B3A1-4FDD-8BE0-4CA6BFDAB66F}" destId="{5A3F68DD-2DE5-47AB-BD3F-1851E35C93AE}" srcOrd="0" destOrd="0" presId="urn:microsoft.com/office/officeart/2008/layout/AlternatingHexagons"/>
    <dgm:cxn modelId="{C1F579F9-9673-4B90-9505-28AF18651EF5}" srcId="{23AC10D8-6EBC-4131-912F-2BA98AF139F3}" destId="{51811A4E-7ECF-4FFE-AFC5-24F861665612}" srcOrd="0" destOrd="0" parTransId="{4765958D-A075-4D18-9C04-C961320C348B}" sibTransId="{378B3F9D-17FB-4624-B9D7-881ADC5081B0}"/>
    <dgm:cxn modelId="{D329447A-CB21-45EA-A59B-353A2E3578C7}" type="presParOf" srcId="{8C881F95-1143-48BA-9C0A-F4C622A1C053}" destId="{377F0576-7174-4229-B4FA-FE2F791656B3}" srcOrd="0" destOrd="0" presId="urn:microsoft.com/office/officeart/2008/layout/AlternatingHexagons"/>
    <dgm:cxn modelId="{F67967EC-9E30-45C1-BBF4-AD32598F9731}" type="presParOf" srcId="{377F0576-7174-4229-B4FA-FE2F791656B3}" destId="{B41B7B37-6D51-4677-B98A-F061328C18D1}" srcOrd="0" destOrd="0" presId="urn:microsoft.com/office/officeart/2008/layout/AlternatingHexagons"/>
    <dgm:cxn modelId="{40BC7565-82FD-4708-8951-BDAD408EEFE2}" type="presParOf" srcId="{377F0576-7174-4229-B4FA-FE2F791656B3}" destId="{FFF59664-692D-47B8-B267-1CED2F9D06D8}" srcOrd="1" destOrd="0" presId="urn:microsoft.com/office/officeart/2008/layout/AlternatingHexagons"/>
    <dgm:cxn modelId="{ACCA1FFB-1FAB-4CE4-8A06-CCAA0C6EF22B}" type="presParOf" srcId="{377F0576-7174-4229-B4FA-FE2F791656B3}" destId="{296150D0-C788-4D5E-83BF-612DD28EA70E}" srcOrd="2" destOrd="0" presId="urn:microsoft.com/office/officeart/2008/layout/AlternatingHexagons"/>
    <dgm:cxn modelId="{03AA7D95-8622-4501-84C2-640DF6FC2644}" type="presParOf" srcId="{377F0576-7174-4229-B4FA-FE2F791656B3}" destId="{49144060-3832-4C4D-8B11-3EF89701C4EA}" srcOrd="3" destOrd="0" presId="urn:microsoft.com/office/officeart/2008/layout/AlternatingHexagons"/>
    <dgm:cxn modelId="{81FA60D8-5BC8-467E-872D-250DB27533FF}" type="presParOf" srcId="{377F0576-7174-4229-B4FA-FE2F791656B3}" destId="{0B0DD5B5-2C74-48FD-BF80-6D198B483441}" srcOrd="4" destOrd="0" presId="urn:microsoft.com/office/officeart/2008/layout/AlternatingHexagons"/>
    <dgm:cxn modelId="{75F41DC2-AD9D-4645-9AC8-1F44A3208185}" type="presParOf" srcId="{8C881F95-1143-48BA-9C0A-F4C622A1C053}" destId="{CB0157CA-A52A-4D2A-9D47-3AF5DD2FDA8F}" srcOrd="1" destOrd="0" presId="urn:microsoft.com/office/officeart/2008/layout/AlternatingHexagons"/>
    <dgm:cxn modelId="{E0B9FD26-4525-4F05-8CA7-CA9CEBBD565E}" type="presParOf" srcId="{8C881F95-1143-48BA-9C0A-F4C622A1C053}" destId="{C72A05FE-CEBC-464C-B33E-A7B60B66122B}" srcOrd="2" destOrd="0" presId="urn:microsoft.com/office/officeart/2008/layout/AlternatingHexagons"/>
    <dgm:cxn modelId="{74343595-7CC3-4689-9AE5-3B535D7FA09C}" type="presParOf" srcId="{C72A05FE-CEBC-464C-B33E-A7B60B66122B}" destId="{5A3F68DD-2DE5-47AB-BD3F-1851E35C93AE}" srcOrd="0" destOrd="0" presId="urn:microsoft.com/office/officeart/2008/layout/AlternatingHexagons"/>
    <dgm:cxn modelId="{B7BC5AFE-6003-4830-8FE5-35547A60F8F8}" type="presParOf" srcId="{C72A05FE-CEBC-464C-B33E-A7B60B66122B}" destId="{D7CB671B-45DC-43F7-8EEF-1F3BBB8800F6}" srcOrd="1" destOrd="0" presId="urn:microsoft.com/office/officeart/2008/layout/AlternatingHexagons"/>
    <dgm:cxn modelId="{850EFFF4-29EA-425D-A1C6-32C48B26D38F}" type="presParOf" srcId="{C72A05FE-CEBC-464C-B33E-A7B60B66122B}" destId="{DB7FD605-5B3E-4DEC-833C-1A22CCF22452}" srcOrd="2" destOrd="0" presId="urn:microsoft.com/office/officeart/2008/layout/AlternatingHexagons"/>
    <dgm:cxn modelId="{A0167AE1-6173-490A-962C-D50626B4AE3B}" type="presParOf" srcId="{C72A05FE-CEBC-464C-B33E-A7B60B66122B}" destId="{32D7DB82-F2A9-4974-8168-696C35DEF298}" srcOrd="3" destOrd="0" presId="urn:microsoft.com/office/officeart/2008/layout/AlternatingHexagons"/>
    <dgm:cxn modelId="{86663DA1-873B-4EA7-ACFA-7EC1A55CA1B7}" type="presParOf" srcId="{C72A05FE-CEBC-464C-B33E-A7B60B66122B}" destId="{C5B1C111-91AC-49B2-B8B0-EAAA3C23DA0C}" srcOrd="4" destOrd="0" presId="urn:microsoft.com/office/officeart/2008/layout/AlternatingHexagons"/>
    <dgm:cxn modelId="{22D7644D-175C-4DB9-8217-BE8DBC39873E}" type="presParOf" srcId="{8C881F95-1143-48BA-9C0A-F4C622A1C053}" destId="{20E76BB4-A98F-4E1C-B95B-E1AC1FF77028}" srcOrd="3" destOrd="0" presId="urn:microsoft.com/office/officeart/2008/layout/AlternatingHexagons"/>
    <dgm:cxn modelId="{E5FF3384-0E6B-4BE1-9C14-9F3FE848D35B}" type="presParOf" srcId="{8C881F95-1143-48BA-9C0A-F4C622A1C053}" destId="{EC51EF95-2270-4F23-9B62-2564A142AAB7}" srcOrd="4" destOrd="0" presId="urn:microsoft.com/office/officeart/2008/layout/AlternatingHexagons"/>
    <dgm:cxn modelId="{50EEC13B-9215-4E50-869A-615F7D47197B}" type="presParOf" srcId="{EC51EF95-2270-4F23-9B62-2564A142AAB7}" destId="{437AAF2B-1C3B-43BA-9B2C-577CD1077A0B}" srcOrd="0" destOrd="0" presId="urn:microsoft.com/office/officeart/2008/layout/AlternatingHexagons"/>
    <dgm:cxn modelId="{F2D88EC9-5E1A-496F-B048-03244633F42D}" type="presParOf" srcId="{EC51EF95-2270-4F23-9B62-2564A142AAB7}" destId="{3E00A431-E22D-4B5A-AE25-B79D1E6F7A84}" srcOrd="1" destOrd="0" presId="urn:microsoft.com/office/officeart/2008/layout/AlternatingHexagons"/>
    <dgm:cxn modelId="{124777C9-DB2C-4A0E-B34F-DE386F8AC62E}" type="presParOf" srcId="{EC51EF95-2270-4F23-9B62-2564A142AAB7}" destId="{1935FF48-56E6-459A-BB52-9789A3756DF0}" srcOrd="2" destOrd="0" presId="urn:microsoft.com/office/officeart/2008/layout/AlternatingHexagons"/>
    <dgm:cxn modelId="{71EB23BD-2F9B-4715-BADE-543876A7DD02}" type="presParOf" srcId="{EC51EF95-2270-4F23-9B62-2564A142AAB7}" destId="{645F3B92-4B6D-4DE7-B036-E86519A80188}" srcOrd="3" destOrd="0" presId="urn:microsoft.com/office/officeart/2008/layout/AlternatingHexagons"/>
    <dgm:cxn modelId="{EC444ADA-727D-40D2-90BF-5B42955C4FF1}" type="presParOf" srcId="{EC51EF95-2270-4F23-9B62-2564A142AAB7}" destId="{FA835BFC-53BE-4474-AA01-005EF72A44C9}"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B7B37-6D51-4677-B98A-F061328C18D1}">
      <dsp:nvSpPr>
        <dsp:cNvPr id="0" name=""/>
        <dsp:cNvSpPr/>
      </dsp:nvSpPr>
      <dsp:spPr>
        <a:xfrm rot="5400000">
          <a:off x="1519258" y="919863"/>
          <a:ext cx="1285626" cy="1367192"/>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Making something new.</a:t>
          </a:r>
        </a:p>
      </dsp:txBody>
      <dsp:txXfrm rot="-5400000">
        <a:off x="1706340" y="1174917"/>
        <a:ext cx="911462" cy="857084"/>
      </dsp:txXfrm>
    </dsp:sp>
    <dsp:sp modelId="{FFF59664-692D-47B8-B267-1CED2F9D06D8}">
      <dsp:nvSpPr>
        <dsp:cNvPr id="0" name=""/>
        <dsp:cNvSpPr/>
      </dsp:nvSpPr>
      <dsp:spPr>
        <a:xfrm>
          <a:off x="5051318" y="259002"/>
          <a:ext cx="1434759" cy="771376"/>
        </a:xfrm>
        <a:prstGeom prst="rect">
          <a:avLst/>
        </a:prstGeom>
        <a:noFill/>
        <a:ln>
          <a:noFill/>
        </a:ln>
        <a:effectLst/>
      </dsp:spPr>
      <dsp:style>
        <a:lnRef idx="0">
          <a:scrgbClr r="0" g="0" b="0"/>
        </a:lnRef>
        <a:fillRef idx="0">
          <a:scrgbClr r="0" g="0" b="0"/>
        </a:fillRef>
        <a:effectRef idx="0">
          <a:scrgbClr r="0" g="0" b="0"/>
        </a:effectRef>
        <a:fontRef idx="minor"/>
      </dsp:style>
    </dsp:sp>
    <dsp:sp modelId="{0B0DD5B5-2C74-48FD-BF80-6D198B483441}">
      <dsp:nvSpPr>
        <dsp:cNvPr id="0" name=""/>
        <dsp:cNvSpPr/>
      </dsp:nvSpPr>
      <dsp:spPr>
        <a:xfrm rot="5400000">
          <a:off x="2195243" y="1975926"/>
          <a:ext cx="1285626" cy="1324745"/>
        </a:xfrm>
        <a:prstGeom prst="hexagon">
          <a:avLst>
            <a:gd name="adj" fmla="val 25000"/>
            <a:gd name="vf" fmla="val 115470"/>
          </a:avLst>
        </a:prstGeom>
        <a:solidFill>
          <a:schemeClr val="accent5">
            <a:hueOff val="3430705"/>
            <a:satOff val="-4920"/>
            <a:lumOff val="2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396475" y="2209756"/>
        <a:ext cx="883163" cy="857084"/>
      </dsp:txXfrm>
    </dsp:sp>
    <dsp:sp modelId="{5A3F68DD-2DE5-47AB-BD3F-1851E35C93AE}">
      <dsp:nvSpPr>
        <dsp:cNvPr id="0" name=""/>
        <dsp:cNvSpPr/>
      </dsp:nvSpPr>
      <dsp:spPr>
        <a:xfrm rot="5400000">
          <a:off x="751054" y="1858986"/>
          <a:ext cx="1285626" cy="1461202"/>
        </a:xfrm>
        <a:prstGeom prst="hexagon">
          <a:avLst>
            <a:gd name="adj" fmla="val 25000"/>
            <a:gd name="vf" fmla="val 115470"/>
          </a:avLst>
        </a:prstGeom>
        <a:solidFill>
          <a:schemeClr val="accent5">
            <a:hueOff val="6861410"/>
            <a:satOff val="-9840"/>
            <a:lumOff val="4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Discovering new ideas</a:t>
          </a:r>
          <a:r>
            <a:rPr lang="en-GB" sz="800" kern="1200" dirty="0"/>
            <a:t>.</a:t>
          </a:r>
        </a:p>
      </dsp:txBody>
      <dsp:txXfrm rot="-5400000">
        <a:off x="906800" y="2161045"/>
        <a:ext cx="974134" cy="857084"/>
      </dsp:txXfrm>
    </dsp:sp>
    <dsp:sp modelId="{D7CB671B-45DC-43F7-8EEF-1F3BBB8800F6}">
      <dsp:nvSpPr>
        <dsp:cNvPr id="0" name=""/>
        <dsp:cNvSpPr/>
      </dsp:nvSpPr>
      <dsp:spPr>
        <a:xfrm>
          <a:off x="2287214" y="2345518"/>
          <a:ext cx="1122347" cy="615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r" defTabSz="622300">
            <a:lnSpc>
              <a:spcPct val="90000"/>
            </a:lnSpc>
            <a:spcBef>
              <a:spcPct val="0"/>
            </a:spcBef>
            <a:spcAft>
              <a:spcPct val="35000"/>
            </a:spcAft>
            <a:buNone/>
          </a:pPr>
          <a:r>
            <a:rPr lang="en-GB" sz="1400" kern="1200" dirty="0">
              <a:solidFill>
                <a:schemeClr val="bg1"/>
              </a:solidFill>
            </a:rPr>
            <a:t>Innovation</a:t>
          </a:r>
        </a:p>
      </dsp:txBody>
      <dsp:txXfrm>
        <a:off x="2287214" y="2345518"/>
        <a:ext cx="1122347" cy="615264"/>
      </dsp:txXfrm>
    </dsp:sp>
    <dsp:sp modelId="{C5B1C111-91AC-49B2-B8B0-EAAA3C23DA0C}">
      <dsp:nvSpPr>
        <dsp:cNvPr id="0" name=""/>
        <dsp:cNvSpPr/>
      </dsp:nvSpPr>
      <dsp:spPr>
        <a:xfrm rot="5400000">
          <a:off x="8298178" y="-3"/>
          <a:ext cx="45716" cy="45724"/>
        </a:xfrm>
        <a:prstGeom prst="hexagon">
          <a:avLst>
            <a:gd name="adj" fmla="val 25000"/>
            <a:gd name="vf" fmla="val 115470"/>
          </a:avLst>
        </a:prstGeom>
        <a:solidFill>
          <a:schemeClr val="accent5">
            <a:hueOff val="10292116"/>
            <a:satOff val="-14759"/>
            <a:lumOff val="7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5400000">
        <a:off x="8305795" y="7620"/>
        <a:ext cx="30482" cy="30478"/>
      </dsp:txXfrm>
    </dsp:sp>
    <dsp:sp modelId="{437AAF2B-1C3B-43BA-9B2C-577CD1077A0B}">
      <dsp:nvSpPr>
        <dsp:cNvPr id="0" name=""/>
        <dsp:cNvSpPr/>
      </dsp:nvSpPr>
      <dsp:spPr>
        <a:xfrm rot="5400000">
          <a:off x="64729" y="849801"/>
          <a:ext cx="1285626" cy="1415086"/>
        </a:xfrm>
        <a:prstGeom prst="hexagon">
          <a:avLst>
            <a:gd name="adj" fmla="val 25000"/>
            <a:gd name="vf" fmla="val 115470"/>
          </a:avLst>
        </a:prstGeom>
        <a:solidFill>
          <a:schemeClr val="accent5">
            <a:hueOff val="13722820"/>
            <a:satOff val="-19679"/>
            <a:lumOff val="9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Imagination</a:t>
          </a:r>
        </a:p>
      </dsp:txBody>
      <dsp:txXfrm rot="-5400000">
        <a:off x="235847" y="1128802"/>
        <a:ext cx="943390" cy="857084"/>
      </dsp:txXfrm>
    </dsp:sp>
    <dsp:sp modelId="{3E00A431-E22D-4B5A-AE25-B79D1E6F7A84}">
      <dsp:nvSpPr>
        <dsp:cNvPr id="0" name=""/>
        <dsp:cNvSpPr/>
      </dsp:nvSpPr>
      <dsp:spPr>
        <a:xfrm>
          <a:off x="3033874" y="1324129"/>
          <a:ext cx="1434759" cy="771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bg1"/>
              </a:solidFill>
            </a:rPr>
            <a:t>Pleasure and Joy </a:t>
          </a:r>
        </a:p>
      </dsp:txBody>
      <dsp:txXfrm>
        <a:off x="3033874" y="1324129"/>
        <a:ext cx="1434759" cy="771376"/>
      </dsp:txXfrm>
    </dsp:sp>
    <dsp:sp modelId="{FA835BFC-53BE-4474-AA01-005EF72A44C9}">
      <dsp:nvSpPr>
        <dsp:cNvPr id="0" name=""/>
        <dsp:cNvSpPr/>
      </dsp:nvSpPr>
      <dsp:spPr>
        <a:xfrm rot="5400000">
          <a:off x="2957632" y="939797"/>
          <a:ext cx="1285626" cy="1386386"/>
        </a:xfrm>
        <a:prstGeom prst="hexagon">
          <a:avLst>
            <a:gd name="adj" fmla="val 25000"/>
            <a:gd name="vf" fmla="val 115470"/>
          </a:avLst>
        </a:prstGeom>
        <a:solidFill>
          <a:schemeClr val="accent5">
            <a:hueOff val="17153525"/>
            <a:satOff val="-24599"/>
            <a:lumOff val="1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138316" y="1204448"/>
        <a:ext cx="924258" cy="857084"/>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3A45BA1-980A-4507-BE5A-5C1E7C2FFD8F}" type="datetimeFigureOut">
              <a:rPr lang="en-US"/>
              <a:t>1/21/2020</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7E03411-58E2-43FD-AE1D-AD77DFF8CB20}" type="slidenum">
              <a:rPr/>
              <a:t>‹#›</a:t>
            </a:fld>
            <a:endParaRPr/>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1:33:50.028"/>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13474.28418"/>
      <inkml:brushProperty name="anchorY" value="411.98755"/>
      <inkml:brushProperty name="scaleFactor" value="0.5"/>
    </inkml:brush>
  </inkml:definitions>
  <inkml:trace contextRef="#ctx0" brushRef="#br0">1 1815,'0'0,"0"0,3 6,3-3,4-1,5 0,6-1,8 0,9-4,10-6,10-7,12-13,9-13,9-10,11-7,7-8,4-5,1 0,-3 0,-2-1,-1-1,1-1,2-2,-2 5,-6 7,-5 5,-5 6,-4 3,-7 6,-5 5,-1 3,4 4,4 1,5 1,4 3,4 4,1 6,2 2,0 6,0 3,-3 3,-3 3,-8 1,-8-3,-9 0,-8 0,-5 1,-4 1,-1 0,-8 0,-6 1,-7 0,-5 0,-4 0,-2 0,-1 0,0 0,0 0,0 0,-3 0,-3 0,-3 0,-3 0,-1 0,-2 0,3 0,0 0,0 0,-1 0,0 0,-1 0,-1 0,0 0,0 0,0 0,4 0,-1 0,0 0,3 0,3 0,-2 0,0 0,-2 0,-2 0,-1 0,-1 0,-1 0,0 0,0 0,-1 0,1 0,0 0,0 0,0 0,0 0,0 0,0 0,0 0,0 0,0 0,0 0,0 0,0 0,0 0,0 0,-4 0,-2-3,-4-3,-3-3,-1-3,-5-2,-4-2,-4 0,-2 0,-6 0,0-1,-4-2,0 0,-2 0,-2 0,-2-2,-2-2,0 0,2 1,3 2,3 1,3 2,5 0,5 4,7 4,7 3,5 3,4 2,2 1,1 0,2 1,-1 0,0-1,0 1,-1-1,1 0,-1 0,0 0,0 0,0 0,3 0,6 0,8 3,8 3,8 4,11 2,7 2,3 5,4 4,3 3,-1 2,0 6,-2 1,-2 0,-3 0,-2-1,-1-4,-5-1,-4-4,-3 1,-6-2,-5-3,-5-6,-2 0,-4-5,0-3,-4-3,0-2,-3-2,-3 0,-2 0,-2-1,-1 0,-1 1,0 0,-1-1,1 1,-1 0,1 0,0 0,0 0,0 0,0 0,0 0,0 0,0 0,0 0,0 0,0 3,0 1,0-1,0-1,0 3,0 3,-4 2,1 0,0-2,-4 1,-1 1,-3 1,-6 2,-7 2,-8 3,-4 4,-1 0,-3 0,1 2,0-2,3 0,1-3,1-1,1-1,1-1,3 0,4-4,3 1,3-4,1-3,2 2,0-3,1-1,-1-1,1-2,-1 0,0-1,1 0,-2-1,1 1,4 3,-1 3,3 4,0 2,0-1,-3-2,0-2,-2 0,3-2,0-1,-1-1,-1 2,0 2,-1 0,2 1,1 0,-1-2,3-2,2 2,3-1,2-1,1-2,2 0,-3-1,0 0,1-1,0-1,0 1,1 0,1 0,0 0,0 0,0 0,0 0,0 0,0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1:34:16.808"/>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13474.28418"/>
      <inkml:brushProperty name="anchorY" value="411.98755"/>
      <inkml:brushProperty name="scaleFactor" value="0.5"/>
    </inkml:brush>
  </inkml:definitions>
  <inkml:trace contextRef="#ctx0" brushRef="#br0">1 1815,'0'0,"0"0,3 6,3-3,4-1,5 0,6-1,8 0,9-4,10-6,10-7,12-13,9-13,9-10,11-7,7-8,4-5,1 0,-3 0,-2-1,-1-1,1-1,2-2,-2 5,-6 7,-5 5,-5 6,-4 3,-7 6,-5 5,-1 3,4 4,4 1,5 1,4 3,4 4,1 6,2 2,0 6,0 3,-3 3,-3 3,-8 1,-8-3,-9 0,-8 0,-5 1,-4 1,-1 0,-8 0,-6 1,-7 0,-5 0,-4 0,-2 0,-1 0,0 0,0 0,0 0,-3 0,-3 0,-3 0,-3 0,-1 0,-2 0,3 0,0 0,0 0,-1 0,0 0,-1 0,-1 0,0 0,0 0,0 0,4 0,-1 0,0 0,3 0,3 0,-2 0,0 0,-2 0,-2 0,-1 0,-1 0,-1 0,0 0,0 0,-1 0,1 0,0 0,0 0,0 0,0 0,0 0,0 0,0 0,0 0,0 0,0 0,0 0,0 0,0 0,0 0,-4 0,-2-3,-4-3,-3-3,-1-3,-5-2,-4-2,-4 0,-2 0,-6 0,0-1,-4-2,0 0,-2 0,-2 0,-2-2,-2-2,0 0,2 1,3 2,3 1,3 2,5 0,5 4,7 4,7 3,5 3,4 2,2 1,1 0,2 1,-1 0,0-1,0 1,-1-1,1 0,-1 0,0 0,0 0,0 0,3 0,6 0,8 3,8 3,8 4,11 2,7 2,3 5,4 4,3 3,-1 2,0 6,-2 1,-2 0,-3 0,-2-1,-1-4,-5-1,-4-4,-3 1,-6-2,-5-3,-5-6,-2 0,-4-5,0-3,-4-3,0-2,-3-2,-3 0,-2 0,-2-1,-1 0,-1 1,0 0,-1-1,1 1,-1 0,1 0,0 0,0 0,0 0,0 0,0 0,0 0,0 0,0 0,0 0,0 3,0 1,0-1,0-1,0 3,0 3,-4 2,1 0,0-2,-4 1,-1 1,-3 1,-6 2,-7 2,-8 3,-4 4,-1 0,-3 0,1 2,0-2,3 0,1-3,1-1,1-1,1-1,3 0,4-4,3 1,3-4,1-3,2 2,0-3,1-1,-1-1,1-2,-1 0,0-1,1 0,-2-1,1 1,4 3,-1 3,3 4,0 2,0-1,-3-2,0-2,-2 0,3-2,0-1,-1-1,-1 2,0 2,-1 0,2 1,1 0,-1-2,3-2,2 2,3-1,2-1,1-2,2 0,-3-1,0 0,1-1,0-1,0 1,1 0,1 0,0 0,0 0,0 0,0 0,0 0,0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1:46:13.948"/>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6398.56152"/>
      <inkml:brushProperty name="anchorY" value="3315.55518"/>
      <inkml:brushProperty name="scaleFactor" value="0.5"/>
    </inkml:brush>
  </inkml:definitions>
  <inkml:trace contextRef="#ctx0" brushRef="#br0">7099 3642,'0'0,"0"0,0 9,0 4,0 9,0 8,0 7,0 5,0 4,0-1,0 0,0 1,0 0,0 1,0-1,0 7,0 7,-3 7,-4 5,-3 7,-3-1,-1-2,-2-6,0-10,-1-6,-3-4,-3-4,-6 0,-7 5,-7 7,-8 7,-6 5,-1 2,1-1,2-1,-5-2,-4-2,-8-1,-5-8,-1-7,3-6,2-6,6-7,6-9,2-7,-3-6,-4-6,-7-5,-8-9,-6-6,-4-13,-1-11,-2-15,3-13,6-8,6-5,5-5,5-6,2-15,3-12,7-3,7 2,6 2,6 1,3-5,3-1,1-2,0 6,0 2,0 1,0-4,-1-5,-3-3,-1 3,-2 2,-4-1,-5-7,-5-6,-2 2,-3 4,-3 3,-2 0,-1 0,-1 4,3 1,0 6,3 8,-4 5,-4 1,-4 1,-8-2,-6-1,-2 5,0 5,0 6,1 8,6 6,0 6,1 1,0 2,0 5,3 4,2 4,3 3,3 6,1 1,2 4,-1 2,2 7,-1 4,0 5,0 3,0 5,0 4,3 5,4 2,2 6,7 1,1 3,5 3,3 3,4 1,1 1,1 4,2 4,-1 2,1 4,-1 1,1 1,2 1,3 1,4-4,3-3,1-1,1 1,2-2,-1-2,1 1,-1 1,0 3,1 1,-1 2,0 1,0 0,0 1,3 3,0 3,4 3,-1 3,2 2,2 1,0-2,0-4,3-3,0-2,1-3,1-4,1-4,0-3,0-3,1-3,-1 0,0-1,0 0,0 0,0 0,0-3,0-3,0-3,0-2,0-3,0 3,0-1,0 0,0-1,0 0,0-2,0 1,0 2,0 0,0 0,0-1,0 0,0-1,0 0,0-1,0 0,0 0,0 0,0 0,0 0,0-1,0 1,0 0,0 0,0 0,0 0,0 0,0 0,0 0,0 0,0 0,0 0,-3 0,-4 0,-3 0,-2 0,-3 0,-1-3,0-3,-1-3,0-1,1-4,-1-1,1-5,0-3,-3-4,-1-2,1-5,-3-4,1-1,0 1,1 2,2 0,1 2,0 5,1 3,3 4,1 3,2 2,4 2,2-1,-2 2,2-2,-2 1,0 0,1-1,2 1,-2-1,-3 1,1-1,1 0,2 0,-3 3,2 1,1 2,1 1,1 1,-2 3,0 2,0-2,2 0,0 2,1 0,0 2,-2 0,0 0,0 1,1 0,0 0,1 1,1-1,-1 0,1 0,0 0,1 0,-1 0,0 0,0 0,0 0,0 0,0 0,0 0,0 0,0 0,0 0,0 0,0 0,0 0,0 0,0 0,0 3,0 4,0 2,3 4,3 1,4 1,3 5,1 2,2 4,0 0,1 1,-1-2,1 1,-1 1,1 2,-1 0,0 1,0-2,0-3,0 0,0-2,0-3,-3-1,0-1,-4-2,-2 0,1 0,1-1,-2 1,0-1,-3 1,-1-1,-2 1,0-3,2-4,0-2,0-1,-1-1,-1-2,0 0,3-2,0-1,2 0,0 0,-1 0,-1 0,2-1,-1 1,-1 0,-1 0,-1 0,-1 0,2 0,0 0,0 0,-1 0,0 0,-1 0,0 0,-1 0,3 0,4 0,0 0,2 0,2 0,2 0,-2 0,1 0,1 0,0 0,2 0,0 0,1 0,0-3,0-3,0-7,0-6,1-2,-1-3,0 0,0-2,0-1,0 2,0 1,0 3,0 2,0 1,0 2,0 0,1 1,-4-1,-1 1,-2 0,-4-1,-2 4,2-1,-2 4,0-1,1 2,0 3,-1 1,-2-1,0 1,-1 1,3 1,0-3,-1 1,0 0,-1-2,2-2,0 0,0 2,-1 1,-1 2,-1 1,-1 1,3 1,0 0,0 1,0-1,-2 0,0 1,0-1,-1 0,0 0,0 0,0 0,0 0,0 0,0 0,0 0,0 0,0 0,0 0,0 0,0 0,0 0,0 0,0 0,0 0,0 0,0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1:46:50"/>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26696.76172"/>
      <inkml:brushProperty name="anchorY" value="16872.65039"/>
      <inkml:brushProperty name="scaleFactor" value="0.5"/>
    </inkml:brush>
  </inkml:definitions>
  <inkml:trace contextRef="#ctx0" brushRef="#br0">2813 3592,'0'0,"0"0,-3-10,-4 1,-3-7,-2-4,-3-8,3-10,-2-9,4-7,2-4,4-4,1-2,1-1,-1 0,0-2,-2-10,-1-12,1-9,2-1,0 2,-1 5,-3 7,-4 4,-1-4,-2-8,1-5,1-1,-2 4,0 3,0 9,-1 6,-4-1,-4 1,-3 0,-2 3,-3-1,-1 3,3 3,0 5,-1 5,0 5,-1 3,0 2,0 5,-1 1,-3-3,-1-1,-2-1,-4 0,-2 0,-5 0,-5 0,-1 4,0 3,2 3,1 3,2 5,0 5,2 3,3 4,0 1,4 2,2-1,0 5,1 2,-1 3,1 3,-3 5,3 1,0 4,2-1,5 4,1 0,0 3,4 1,0 1,-2 1,0 3,-2 4,-1 2,0 3,-1 2,0 2,3-4,3 1,3-3,3-3,3-3,0-1,1-3,1 0,-1 0,1-1,-1 0,1 0,-1 1,0-1,0 1,0 0,0 0,0-1,0 1,0 3,-1 0,1 3,0 0,0-1,0-2,0-1,3 0,3-2,1 0,2 0,2-1,-1-2,1-4,-2 0,1-3,1-1,-1 1,0-1,-2-1,2-2,-3 3,2 3,2 2,-3 2,-1-1,1 1,-1-3,1 1,1-2,0-1,1 0,-2-2,2-1,1-1,1-1,2-2,0 1,2-2,0 1,0 0,0 0,1 0,-1-1,0 1,0 0,0 0,0 0,0 0,0 0,0 0,0 0,0 0,0 0,0 4,0-1,0 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1:46:52.328"/>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30777.57227"/>
      <inkml:brushProperty name="anchorY" value="20731.33203"/>
      <inkml:brushProperty name="scaleFactor" value="0.5"/>
    </inkml:brush>
  </inkml:definitions>
  <inkml:trace contextRef="#ctx0" brushRef="#br0">212 650,'0'0,"0"0,0-9,0-4,0-6,0-5,0-4,0-2,0-5,0-4,0-3,0-3,4 2,2-2,4 4,3-1,-2 2,1 6,-2 5,-3 5,-1 4,-4 2,0 6,-2 3,0 4,0 2,-1 2,1 2,-1-1,1 1,0 0,0-1,0 4,-4 3,-2 9,-4 9,-2 5,-3 7,0 4,-1 7,-1 8,0 8,-3 9,-3 5,0 3,-2 1,1-3,1-10,6-11,5-10,4-10,4-6,2-4,2-3,1-4,0-6,0-1,0-4,-1-4,1-2,-1-2,0-2,0 0,0-1,3 1,6-1,7-3,9-2,9-4,6-6,8-5,3-7,4-4,4-5,-1-3,-1-1,-2 1,-3 3,-1 1,-2 2,-1 2,0 3,-3 4,-4 1,0 2,-2 1,-8 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1:47:11.220"/>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28760.27344"/>
      <inkml:brushProperty name="anchorY" value="19569.82422"/>
      <inkml:brushProperty name="scaleFactor" value="0.5"/>
    </inkml:brush>
  </inkml:definitions>
  <inkml:trace contextRef="#ctx0" brushRef="#br0">212 1751,'0'0,"0"0,9-3,4-4,6-3,2-2,4-5,-1-2,2-3,-1-1,-2 2,-3 1,-1 1,-1 2,-1 0,-1 1,-1 0,1 1,0-1,-1 1,1-1,-3 1,-3-1,-4 0,-2-3,-2-3,-2-6,0-7,-1-4,0-4,1-4,-1 3,-2 3,-4 2,-3 3,-3 2,-1-2,-2 2,0-1,2 1,4 5,4 3,2 3,-1 4,-2-1,-3 1,-2-3,-2-2,2-2,3-3,2 2,0-1,2-4,-3 0,2-5,-2 1,1-1,2 2,1 1,2 4,1 1,-3 0,0 1,1 1,1 4,0 1,1 4,0 1,1 1,0 0,0 4,0 0,1 3,-1 2,0 3,0 2,0 1,0 1,0 0,0 1,0-1,0 1,0-1,0 0,0 0,0 0,0 0,0 0,0 0,0 0,0 0,0 0,0 0,0 0,0 0,0 0,0 0,0 0,0 0,0 0,-3 0,-4 4,-2 2,-4 4,-1 2,-2 2,0 2,-1 0,0 3,1 4,-1 3,1 3,0 1,-1 1,2 1,-1-3,-1-3,4-4,1-2,-1-3,3-1,2 0,3-1,-1 0,2 0,-3 1,1-4,1 0,2-3,1-2,0-3,2-2,0-1,0-1,0 0,0-1,1 1,-1-1,0 1,0 0,0 0,0 0,0 0,0 0,0 0,0 0,0 0,0 0,3 0,7-3,6-7,7-6,7-5,3-9,3-6,-1-5,1 0,-2 1,-3 1,-4 6,-5 2,-2 4,-2 4,-2 3,-4 2,0 2,-3 1,-3 0,-2 3,-1 4,-3 2,0 3,0 2,-1 0,1 2,0-1,2 1,5-1,2 1,4-1,1 0,2 3,0 4,4 2,3 3,4 5,2 5,2 4,1 2,0 3,1 1,-3-3,-4-3,-4-3,-2-4,-2-1,-2-2,0 0,-1-4,1-3,-4-3,-3-3,-3-2,-3 0,-2 1,0 1,-2-1,4 3,3-1,1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1:47:39.584"/>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14797.41406"/>
      <inkml:brushProperty name="anchorY" value="9554.01563"/>
      <inkml:brushProperty name="scaleFactor" value="0.5"/>
    </inkml:brush>
  </inkml:definitions>
  <inkml:trace contextRef="#ctx0" brushRef="#br0">0 0,'0'0,"0"0,19 0,8 0,17 3,18 0,10 0,12 0,6-1,5-1,6 0,7-4,7 3,2 3,-2 3,-3 5,-3 4,4 7,0 6,0 7,-3 5,-3 4,-7 6,-12 1,-9 1,-11-1,-8-1,-7 0,-3-2,-2 3,-2 3,-3-1,-3 3,-3-1,-5-4,-5-6,-5-4,-3-8,-2-6,-4-4,-5-5,-2-2,-4-1,-1 0,-1-1,0 1,-1 0,0 0,1 1,-1-4,1 1,0-4,3-2,1 0,-1-1,0-2,-1-1,-1-1,0-1,-1-1,0 0,3-1,0 1,0 3,0 0,-2 0,0-1,0 0,-1-1,0 0,0-1,0 0,0 0,0 0,0 0,0 0,0 0,0 0,0 0,0-1,0 1,0 0,0 1,0-1,0 0,0 0,0 0,0 0,0 0,3 0,1 0,2-3,3-7,3-6,2-9,1-11,1-6,1-8,-1-3,0 0,1 0,-4 5,-3 4,-3 5,-3 3,-3 6,0 1,-2 5,1 2,-1 3,0 2,1 1,0 0,0 1,-1 3,1 3,0 3,0 3,0 1,1 2,-1 0,0 1,0-1,0 1,0-1,0 0,0 1,0 2,0 3,0 4,-4 6,1 8,-4 7,-2 7,-3 11,-2 7,-1 4,-1 4,0-2,-1-7,3-6,1-6,3-8,4-8,1-4,3-5,1-2,1-1,1-4,-1-3,1-3,-1-3,0-1,1-1,-1 0,0-1,0 1,0-1,0 4,0 0,0 0,0-1,0 3,0 0,-4-1,-2-1,-1-1,-2-1,1 0,-2-1,-1 0,-2 0,-1 0,-4 0,-7-1,-8 1,-6-3,-4-4,-7-2,-5-3,-4-2,-3-2,-2 0,3 0,2-1,6 1,7 0,5 0,5 0,6 3,5 1,3 2,4 4,4 1,5 3,3 1,4 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1:48:40.402"/>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0"/>
      <inkml:brushProperty name="anchorY" value="0"/>
      <inkml:brushProperty name="scaleFactor" value="0.5"/>
    </inkml:brush>
  </inkml:definitions>
  <inkml:trace contextRef="#ctx0" brushRef="#br0">2203 0,'0'0,"0"0,10 10,-1-1,4 4,1 1,1 1,5 1,3 1,4 2,2 4,2 5,1 7,4 5,0 3,0 3,-1 2,0 3,-2 1,-3-1,-1 6,-3 3,0 1,-2 2,-3 1,-1 3,-2 3,-5 0,-3 3,-5-2,-2-1,-1-3,-5-4,-1-5,-3-4,-3-4,-2-1,-2-2,-2 3,-3 3,-7 6,-7 6,-6 9,-4 0,-1 1,2-3,3-6,2-5,2-6,-2-4,1-2,1-2,-2-3,0-1,-3-3,-1 0,-3 1,-2 2,-4 5,-1-3,-1 2,0-4,2-3,0-2,4-4,4-1,3-1,1 0,1-1,-2-4,-2-2,-2-4,-2 2,-2-3,0-1,1-1,1-1,0 0,-1 2,-1 3,0 3,-1 2,0 3,0-2,3 0,4 1,2-2,1-4,1 2,1 0,1-1,1-2,1-2,1-2,0 2,0 3,0-1,0-1,1-1,-1-1,0-2,0 0,3-1,3-4,4-3,2-3,3 0,0-1,1-2,1-1,-1-1,1 0,-1-1,4 0,-1 0,1 3,2 0,2 0,3 0,2-1,2-1,0 0,1-1,1 0,-1 0,1 0,-1 0,0 0,1 0,-1 0,0 3,0 0,0 0,0-1,0 0,0-1,0 0,0-1,0 0,0 0,0 0,0 0,0 0,0 0,0 0,0 0,0 0,0 0,0 0,0 0,0 0,0 0,0 0,0-3,0-4,0-5,3-13,3-8,4-11,3-4,-2-3,-2-1,1 4,-3 3,2 6,1 5,-1 7,-3 2,3 3,-3 2,-1 2,2 1,-2 2,2-1,0 1,-2-3,1-4,0-3,-2 0,3 1,-2 3,0 1,-2 6,-1 4,-1 3,-1 4,0 2,0 1,0 1,0 0,0 0,-1-1,1 1,0-1,0 0,0 0,0 0,0 0,0 0,0 0,0 0,0 0,0 0,0 3,0 0,0 3,0 3,0 2,0 3,0-2,0 0,0 1,0 1,0 0,0 1,-3 0,-1 4,1 3,0 0,1 3,-2 2,-3 5,-3 4,1 5,1 0,3-2,1-1,2-3,1-4,1-5,0-3,0-4,1-2,-1-2,0-3,1 0,-1-4,0 2,0-3,0 1,0-1,0-2,0-2,0-1,0-1,0 0,0-2,0 1,0 0,0 0,0-1,0 1,0 3,0 4,3-1,3 3,7 2,6-1,8-2,8-3,6-1,3-2,4-1,1-1,1-1,-1 1,1-1,-1 1,0 0,-1 0,0 0,4 0,2 0,1 0,-1 0,-1 0,-2 0,-7 0,-8 0,-7 0,-6 0,-4 0,-2 0,-2 0,-1 0,1 0,-3 0,-3 0,-4 0,-1 0,-3 0,0 0,-2 0,1 0,-1 0,1 0,-1 0,1 0,0 0,0 0,0 0,0 0,0 0,0 0,0 0,0 0,3 0,0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1:50:36.762"/>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0"/>
      <inkml:brushProperty name="anchorY" value="0"/>
      <inkml:brushProperty name="scaleFactor" value="0.5"/>
    </inkml:brush>
  </inkml:definitions>
  <inkml:trace contextRef="#ctx0" brushRef="#br0">1 1,'0'0,"0"0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5:46:22.926"/>
    </inkml:context>
    <inkml:brush xml:id="br0">
      <inkml:brushProperty name="width" value="0.2" units="cm"/>
      <inkml:brushProperty name="height" value="0.2" units="cm"/>
      <inkml:brushProperty name="color" value="#FF4E00"/>
      <inkml:brushProperty name="ignorePressure" value="1"/>
      <inkml:brushProperty name="inkEffects" value="rainbow"/>
      <inkml:brushProperty name="anchorX" value="-21551.58594"/>
      <inkml:brushProperty name="anchorY" value="2221.98364"/>
      <inkml:brushProperty name="scaleFactor" value="0.5"/>
    </inkml:brush>
  </inkml:definitions>
  <inkml:trace contextRef="#ctx0" brushRef="#br0">1 1418,'0'0,"0"0,10-10,0-3,2-5,3-6,1-7,0-6,1-4,-1-6,4-7,0 0,0 0,-2 1,0 1,0 5,-1 5,-1 4,3 3,4-1,2 1,4-2,1-3,5-2,4-2,4-2,2-1,2 3,1 2,1 4,0 3,0 1,-4 3,-3-1,-3 4,-3 4,1 3,2 2,6 2,2 1,5 1,5 3,2 0,4 3,1 2,-3 3,-2 5,-1 5,1 3,-2 4,-2 2,1 1,1 4,-1 3,-1 3,-3 6,-1 2,-1 3,-1 4,-1 3,0-2,0-2,-4-2,-2-2,-4-2,-2 1,-6 3,-4 3,-4 5,-3 3,-2 4,-1 3,-1 0,0-1,0 1,1-2,-1-1,1-2,0-2,0 0,0 1,0 4,1 2,-1 4,3-2,3 1,1 0,2-1,2-3,2-2,2-3,1-1,0-1,0-1,1 0,-1 0,0-1,1 5,-4-1,-4 3,1 0,0 0,1-2,2-1,2-1,0-2,1-3,0-3,0-3,3-4,4-1,4-1,-2-1,3 0,0-4,2-2,1-4,1-2,0-2,0 0,0-2,1 0,-1-3,4-3,3-3,3-2,2-3,3-1,1 0,1-4,-4 0,-3 0,0 1,-2 1,-3-3,-1 1,-2 1,-2 0,-3-2,-4-2,1-3,-1-3,-1-1,-1-1,-3-1,-1 3,-2 0,0 0,-4-1,-1 0,1 0,-4-2,-1 1,-3-4,-2 0,-2-3,-1 0,0 1,-1 1,1 2,0 1,-4 0,1 2,-4-1,-2 0,-3 1,-2 2,3 1,-2 0,0 2,0 3,-2-1,0 2,-1 1,1 2,-2 1,1 1,0-2,3 0,0 0,0 1,-1 1,4-4,-2 1,0 1,-1-3,0-3,-2 2,-1 0,1 2,-2 2,1 1,0 2,0-1,0 2,0-1,0 0,0 0,0 1,0-1,0 0,0 0,0 0,0 0,0 0,0 0,0 0,0 0,0 0,0 0,0 0,0 0,0 0,0 0,0 0,0 0,-4 0,-2 0,-4-3,-6 0,-8 0,-8 0,-6 1,-9 1,-7 1,-4-1,-1 1,1 0,3 1,5-1,5 0,5 0,4 0,3 0,4 0,4 0,4 0,2 0,2 0,1 0,4 0,3 0,3 0,3 0,2 0,1 0,0 0,1 0,0 0,-1 0,1 0,-1 0,0 0,0 0,0 0,0 0,0 0,0 0,0 0,0 0,0 0,3 0,7 0,6-3,10-3,8-4,9-2,11-3,4 3,3 3,0 2,-3 3,-3 5,-2 4,-6 5,-7-1,-8 0,-6-3,-6-2,-2-1,-3-2,0-1,0 0,-1-1,-2 1,-3 0,-4-1,-1 1,-3 0,0 0,-2 0,1 0,-1 0,1 0,-1 0,1 0,0 0,0 0,0 0,0 0,0 0,0 0,0 0,0 0,0 0,0 0,0 0,0 0,0 3,3 1,1 2,-1 0,0-1,-1 2,2 2,0 2,-1 2,3 2,3 3,2 4,2 7,2 3,-3 4,-2 2,-4 2,-2 2,-2 3,-1 4,-1 7,-1 4,1 3,-1-1,1-4,-1-5,1-8,0-5,0-4,0-3,0-1,0-5,0-3,0-3,0-3,0-1,0-1,0-1,0-3,0-3,0-4,0-1,0 0,0-1,0 0,0-1,0-1,0 0,0-1,0 0,0 0,0 0,0-1,0 1,0 0,0 0,0 0,0 0,0 0,0 0,0 0,0 0,0 0,0 0,0 4,0 2,0 1,0-2</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5:46:30.175"/>
    </inkml:context>
    <inkml:brush xml:id="br0">
      <inkml:brushProperty name="width" value="0.2" units="cm"/>
      <inkml:brushProperty name="height" value="0.2" units="cm"/>
      <inkml:brushProperty name="color" value="#FF4E00"/>
      <inkml:brushProperty name="ignorePressure" value="1"/>
      <inkml:brushProperty name="inkEffects" value="rainbow"/>
      <inkml:brushProperty name="anchorX" value="-28682.73242"/>
      <inkml:brushProperty name="anchorY" value="-1226.36047"/>
      <inkml:brushProperty name="scaleFactor" value="0.5"/>
    </inkml:brush>
  </inkml:definitions>
  <inkml:trace contextRef="#ctx0" brushRef="#br0">48 1,'0'0,"0"0,0 9,0 1,0 6,0 5,0 7,0 4,0 1,0 5,0 3,0-1,0-1,-3 1,-3 5,-1 7,1 9,2 7,1 8,-2 7,1-1,0-2,2-5,0-1,1 0,1 4,0 4,0 4,0 1,0-4,0-5,0-8,1-8,2-3,3-1,4 4,2 0,2-2,2 4,1 0,-1 0,1 0,-1-3,1-7,-1-6,0-7,1-4,-1-3,3 0,3 3,7 6,6 3,6 1,3 2,0-3,-2-3,-3-5,-2-2,-5-2,-2-6,-1 0,0-3,0-3,-1-3,-1-1,-2-2,1-4,1-3,1-3,2-4,0 0,5-2,3-4,5-6,2-7,2-5,1-5,0-2,1-3,0 0,0-1,-4 0,-3 1,-3 0,-3 0,-3-3,0 0,-2-3,-2-2,-1-3,-3-2,1-1,0-1,-1-4,1 0,-2 0,-2 1,-2 0,2 4,-1 5,2 3,2 3,2 2,3-5,4-2,1-4,0-2,1-1,-5 0,-4 2,-3 3,-4 1,-2 2,-2 3,-1 4,1 3,-1 3,0 3,-2 4,-4 1,-3 5,-2 1,-3 3,0 3,-1 2,-1 3,0 0,1 1,-1 1,1-1,0 1,0-1,0 0,0 1,0-1,0 0,0 0,0 0,0 0,0 0,0-4,0 1,0-1,0 1,0 1,0 1,0 0,0 1,0 0,0-3,0 0,0 0,0 1,0 0,0 1,0 1,0-1,0 1,0 0,0 0,0 1,0-1,0 0,0 0,0 0,0 0,0 0,-3 0,-4 0,-3 0,-5 0,-6 0,-8 0,-7 0,-5 3,-4 3,-2 4,-2 5,3 2,3 2,3 0,4-1,2 0,1-1,1-1,3 0,5-3,2-1,3 0,1-2,2-3,1-2,-1-2,1 2,-1-2,0 1,1-2,2-1,3 0,4 0,2-1,3 0,0 0,2-1,-1 1,1 0,0 0,-1 0,0 0,0 0,4 0,6-3,6-7,10-6,7-6,7-4,8-4,6-1,2-2,3 3,-2 4,-1 3,-2 3,-6 3,-4 0,-8 2,-7 0,-5 3,-5 3,-2 3,-1 3,-5 2,-3 1,-2 0,-4 1,-1-1,-1 1,3-1,0 0,0 1,-1-1,3 0,-1 0,3 0,-1 0,0 0,-3 0,0 0,-2 0,0 0,-1 0,0 0,0 0,0 0,-1 0,1 0,0 0,0 0,0 0,0 0,0 0,0 0,0 0,0 0,3 0,0 0,3 3,0 3,0 3,-2 4,2 1,-1 8,-1 7,-1 6,-1 6,-1 3,0 4,-1 3,0-3,-1-2,1-5,0-3,0 0,0 1,0-1,0-1,0-2,0-1,0-1,0-1,0-1,0 1,0-1,0 0,0 0,0-2,0-4,0-3,0-3,0-2,0-1,0-1,0 1,0-1,0-3,0-3,0-3,0-2,0-3,0 0,0-2,0 1,0-1,0 0,0 1,0 0,0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5:47:06.501"/>
    </inkml:context>
    <inkml:brush xml:id="br0">
      <inkml:brushProperty name="width" value="0.2" units="cm"/>
      <inkml:brushProperty name="height" value="0.2" units="cm"/>
      <inkml:brushProperty name="color" value="#FF4E00"/>
      <inkml:brushProperty name="ignorePressure" value="1"/>
      <inkml:brushProperty name="inkEffects" value="rainbow"/>
      <inkml:brushProperty name="anchorX" value="-28118.40625"/>
      <inkml:brushProperty name="anchorY" value="-9157.70313"/>
      <inkml:brushProperty name="scaleFactor" value="0.5"/>
    </inkml:brush>
  </inkml:definitions>
  <inkml:trace contextRef="#ctx0" brushRef="#br0">1 0,'0'0,"0"0,9 3,1 3,2 4,3 2,4 2,4 1,3 1,3 1,2-1,2 0,0 0,-1 4,5 5,2 7,3 5,0 6,-2 2,-2 2,1 1,-1 1,-1-1,-3 0,0 0,-1 3,-1 0,-3-1,-3 0,-4 2,0 0,-1-4,1-1,0-4,-1 0,-2-1,0 2,-2 0,-1 2,1 3,-5 4,-3 1,-3 2,-3 2,-1-1,-2-5,-3-5,-1-6,-3-4,0-3,2-2,0-4,-1-4,2-3,0-3,1-2,-2 0,1-1,-3 0,-3 4,-2-1,2 1,-2-1,0-1,2 0,2 0,2-1,-1-1,2 1,-2 0,-2 0,-2 2,-2 1,-2 3,0 3,-2 6,1 1,-1 2,1 0,0 0,-1-4,1-4,0-4,0-2,0-3,3-1,3-1,4 1,3-1,1 0,2-3,0 0,1 0,-1 1,1-2,-1 0,0 1,1-2,-1 1,0-3,0-2,0 1,0-1,0-2,0-2,0 0,0-1,0-1,0 0,0 0,0-1,0 1,0 0,0 0,0 0,0 0,0 0,0 3,0 4,0-1,0 0,0-1,-3 1,0-1,-1 0,2-2,0-1,1-1,-3-1,0 1,1-2,-3 1,-3 0,-2 0,-2-4,-1-6,-5-6,-4-9,0-5,-3-2,1-6,3-2,1-4,2-1,1-2,1 2,1 4,0 3,4 2,2 3,4 4,0 1,1 3,2 3,1 3,0 1,2 2,0 0,0 4,0 0,0 3,1 3,-1 2,0 2,0 1,0 1,0 1,0-1,0 1,0-1,0 0,0 1,0-1,0 0,0 0,3 3,3 3,4 3,3 10,1 8,2 7,3 10,1 7,0 6,0 4,-2-1,0-6,-1-5,-1-7,-3-4,-1-7,-2-5,-4-5,2-3,-2-2,-2-1,-1-3,-2-1,0-3,-1 2,0-3,0 1,0-1,0-2,-1-2,1 0,0-2,0-1,0 0,0-1,0 1,0 0,0 0,0-1,3 1,4 0,2 0,7 0,5 0,4-3,8-3,4-4,9-5,6-5,2-2,1-3,-1-3,-2-1,-1 2,-4 2,-8 3,-7 2,-6 2,-5 2,-4 0,-1 1,-1 3,0 0,-1 3,-2-1,-3 3,-3 2,-3 1,-1 2,-2 1,0 1,-1 0,0 1,1-1,0 1,-1-1,1 0,0 0,0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5:47:20.361"/>
    </inkml:context>
    <inkml:brush xml:id="br0">
      <inkml:brushProperty name="width" value="0.2" units="cm"/>
      <inkml:brushProperty name="height" value="0.2" units="cm"/>
      <inkml:brushProperty name="color" value="#FF4E00"/>
      <inkml:brushProperty name="ignorePressure" value="1"/>
      <inkml:brushProperty name="inkEffects" value="rainbow"/>
      <inkml:brushProperty name="anchorX" value="-30720.70703"/>
      <inkml:brushProperty name="anchorY" value="-12914.60742"/>
      <inkml:brushProperty name="scaleFactor" value="0.5"/>
    </inkml:brush>
  </inkml:definitions>
  <inkml:trace contextRef="#ctx0" brushRef="#br0">6233 2260,'0'0,"0"0,0-9,3-1,4-2,3-5,3-5,1-4,2-5,0-9,1-8,0-7,-1-3,-3-7,-3 1,-4 0,-2 3,-6 1,-4-3,-4-7,-3-8,-2-2,-4-3,-5 1,-3 3,1 4,2 4,-2 7,-1 5,-4 3,-5-1,-11-1,-7-4,-8-2,-8-1,-2 3,0 4,1 3,2 7,-1 2,-3 5,-5 6,-5 6,-9 6,-4 3,1 3,-4 5,-3 7,-7 6,-6 10,-5 6,2 7,0 8,6 8,4 5,5 7,3 1,2 0,1 0,8-2,3-1,4-2,5 3,1 6,0 9,3 10,2 7,3 2,1 2,2-2,0-1,1 1,3 5,1 3,2 1,6-2,7-2,4-4,2 0,-2 5,-1 4,-5 2,-1 2,-2-4,0-7,-1-8,2-3,-4-5,1 0,0 0,1 1,1 2,-2 4,-1-1,2-3,-3-3,-3-6,-5-7,-2-4,-2-4,-1-6,4-4,3-1,5-3,2-2,7-1,3-5,6 0,1-5,3-1,1-7,1-4,0-6,0-2,-1-3,1-1,-1-1,0 0,3 0,3 0,4 1,-1-1,-1 1,1 0,1-3,2-1,2 1,0-3,1-2,1 1,0 1,1 1,-1-1,0-3,0 2,0 1,0 2,0 1,0 1,4 2,2 0,4 0,3 0,1 0,2 1,0-1,-3 0,1 0,-1 0,0 0,1 0,1 0,1 0,-1 0,1 0,0 0,1 0,-1 0,0 0,0 0,0 0,0 0,0 0,0 0,0 0,0 0,0 0,0 0,0 0,0 0,0 0,0 0,0 3,0 3,0 4,0 2,0 5,3 5,4 6,3 7,2 6,2 0,2-1,0-2,1-2,0-2,-1-4,4-4,0-1,-1-3,3-2,3 2,2-2,2 2,-1 0,-3-2,-2-1,-3 0,-2-2,-1-4,-1-4,-4 0,-3-2,-3-2,-3-2,-1-2,-2 0,-1-1,1 0,-1-1,1 1,-1 0,1-1,0 1,0 0,0 0,0 0,0 0,0 0,0 0,0 0,-3 0,-4-3,-3-4,-2-2,-3-4,-3-4,-5-5,-4-4,-2-3,-3-1,0-2,0-3,-1-4,0-3,3-2,4 1,4 2,2 3,2 6,5 4,1 6,3 2,3 3,2 2,2 3,1 3,2 4,-1 2,1 2,-1 1,0 0,1 1,-1-1,0 1,0-4,0-2,0-5,0 1,0-2,0-1,0-1,3-1,4-2,6 1,5-4,7-3,3-4,3-3,1-1,1-1,0 2,1 4,-1 2,-4 3,1-1,-5 2,-1 0,-4 1,-2 1,-1 1,-1 0,0 0,-1 0,-3 4,-3 3,-3 0,-2 2,-3 2,3-1,-1 2,0-4,2-1,-1 1,0 2,3-3,-2 0,0-2,-2 1,-1 2,3 0,-2 1,0 2,0 1,-2 2,0-2,3 1,0 0,-1 1,3 0,-1 1,0 1,-1 0,-2 0,2 0,0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0T15:47:32.425"/>
    </inkml:context>
    <inkml:brush xml:id="br0">
      <inkml:brushProperty name="width" value="0.2" units="cm"/>
      <inkml:brushProperty name="height" value="0.2" units="cm"/>
      <inkml:brushProperty name="color" value="#FF4E00"/>
      <inkml:brushProperty name="ignorePressure" value="1"/>
      <inkml:brushProperty name="inkEffects" value="rainbow"/>
      <inkml:brushProperty name="anchorX" value="-19453.99219"/>
      <inkml:brushProperty name="anchorY" value="-13880.52441"/>
      <inkml:brushProperty name="scaleFactor" value="0.5"/>
    </inkml:brush>
  </inkml:definitions>
  <inkml:trace contextRef="#ctx0" brushRef="#br0">3375 1,'0'0,"0"0,0 9,0 1,0 3,0 1,0 4,0 5,0 0,-3 5,-4 6,-3 8,-3 3,-1 10,-5 7,-4 4,-4 1,-2 1,-5-1,-5-4,-4-4,-8-5,-7-3,-6-2,-6 1,-3 3,1 4,2 1,1 3,5-5,2-3,-3-6,-4-4,-2-5,-1-4,1-1,4-5,6-4,4-7,4-2,3-1,2-1,0 0,1 1,-3 0,-7-2,-7-3,-6-3,-2-2,1-3,3 0,6-2,5 1,3-1,0 1,-1-1,-5 4,-3 3,-2 1,-1-1,3-2,4 0,3-2,7-1,5-1,5 0,4 0,2-1,4 1,2 0,2 0,3 0,2 0,3 0,0 0,1 0,1 0,-1 0,3 0,4 0,0 0,2 0,-1 0,2 0,1 0,2 0,1 0,1 0,0 0,1 0,1 0,-4 0,0 0,-3 0,0 0,1 0,1 0,1 0,-2 0,1 0,0 0,2 0,0 0,1 0,0 0,1 0,0 0,0 0,1 0,-1 0,0 0,0 0,0 0,0 0,0 0,0 0,0 0,0 0,0 0,0 0,0 0,0 0,0 0,0 0,0-4,7-5,6-10,7-12,8-12,7-11,7-5,3 0,0 2,-3 5,-5 10,-7 8,-5 7,-4 6,-3 3,-1 3,-2 4,0 0,-1 0,1-1,1-1,0 2,-4 3,-2 2,-4 3,-3 1,-1-2,-2 1,3 0,3 1,3-3,0 1,2 1,-2 0,-1 1,-3 1,-2 1,-2 0,0 0,-1 0,-1 0,1 0,0 0,-1 0,1 0,0 0,0 0,0 0,-4 0,-2 3,-4 4,-9 2,-6 7,-3 4,-7 8,-5 7,0 5,0 4,2 3,2 1,1 0,2 1,0-4,4-3,4-4,3-6,3-5,1-5,5-3,4-2,3-2,3-3,2-1,1-2,1 0,0-2,-1 1,1-1,-1-2,1-1,-1-2,0-1,0 0,0 2,0 2,0 1,0 3,0 1,0 3,0 1,0 1,3 1,3 0,8 7,5 3,8 6,11 8,9 5,8 3,5-2,0-3,-1-3,-3-3,-2-3,-6-5,-1-4,-5-3,-3-4,-3-1,-3-5,-3 0,-5-4,-4-1,-2-4,-1-1,-2-1,-1-1,0-1,0 1,-3-1,1 1,-4 0,-2 0,-3 0,-1 0,-2 0,-1 0,-1 0,1 0,-1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3416D-7FED-43BC-AA7C-D92DBA01ED64}" type="datetimeFigureOut">
              <a:rPr lang="en-US"/>
              <a:t>1/21/2020</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C57A8-AE18-4654-B6AF-04B3577165BE}" type="slidenum">
              <a:rPr/>
              <a:t>‹#›</a:t>
            </a:fld>
            <a:endParaRPr/>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anchor="b">
            <a:normAutofit/>
          </a:bodyPr>
          <a:lstStyle>
            <a:lvl1pPr algn="l">
              <a:defRPr sz="5400"/>
            </a:lvl1pPr>
          </a:lstStyle>
          <a:p>
            <a:r>
              <a:rPr lang="en-US"/>
              <a:t>Click to edit Master title style</a:t>
            </a:r>
            <a:endParaRPr/>
          </a:p>
        </p:txBody>
      </p:sp>
      <p:sp>
        <p:nvSpPr>
          <p:cNvPr id="3" name="Subtitle 2"/>
          <p:cNvSpPr>
            <a:spLocks noGrp="1"/>
          </p:cNvSpPr>
          <p:nvPr>
            <p:ph type="subTitle" idx="1"/>
          </p:nvPr>
        </p:nvSpPr>
        <p:spPr>
          <a:xfrm>
            <a:off x="4265610" y="3733800"/>
            <a:ext cx="6858002" cy="914400"/>
          </a:xfrm>
        </p:spPr>
        <p:txBody>
          <a:bodyPr/>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1/21/2020</a:t>
            </a:fld>
            <a:endParaRPr/>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anchor="b">
            <a:normAutofit/>
          </a:bodyPr>
          <a:lstStyle>
            <a:lvl1pPr>
              <a:defRPr sz="4400"/>
            </a:lvl1pPr>
          </a:lstStyle>
          <a:p>
            <a:r>
              <a:rPr lang="en-US"/>
              <a:t>Click to edit Master title style</a:t>
            </a:r>
            <a:endParaRPr/>
          </a:p>
        </p:txBody>
      </p:sp>
      <p:sp>
        <p:nvSpPr>
          <p:cNvPr id="3" name="Text Placeholder 2"/>
          <p:cNvSpPr>
            <a:spLocks noGrp="1"/>
          </p:cNvSpPr>
          <p:nvPr>
            <p:ph type="body" idx="1"/>
          </p:nvPr>
        </p:nvSpPr>
        <p:spPr>
          <a:xfrm>
            <a:off x="4265610" y="3733800"/>
            <a:ext cx="6858002" cy="914400"/>
          </a:xfrm>
        </p:spPr>
        <p:txBody>
          <a:bodyPr/>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5212" y="1825625"/>
            <a:ext cx="4954588" cy="41879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825625"/>
            <a:ext cx="4951414" cy="41879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1/21/2020</a:t>
            </a:fld>
            <a:endParaRPr/>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9848"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505075"/>
            <a:ext cx="4956048" cy="3476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72200"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4956048" cy="3476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9" name="Slide Number Placeholder 8"/>
          <p:cNvSpPr>
            <a:spLocks noGrp="1"/>
          </p:cNvSpPr>
          <p:nvPr>
            <p:ph type="sldNum" sz="quarter" idx="12"/>
          </p:nvPr>
        </p:nvSpPr>
        <p:spPr/>
        <p:txBody>
          <a:bodyPr/>
          <a:lstStyle/>
          <a:p>
            <a:fld id="{022B156B-59AE-415F-B24B-8756D48BB977}" type="slidenum">
              <a:rPr/>
              <a:t>‹#›</a:t>
            </a:fld>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4CF99945-0A15-4715-AB6C-F5E56CF20F70}" type="datetimeFigureOut">
              <a:rPr lang="en-US"/>
              <a:t>1/21/2020</a:t>
            </a:fld>
            <a:endParaRPr/>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5" name="Slide Number Placeholder 4"/>
          <p:cNvSpPr>
            <a:spLocks noGrp="1"/>
          </p:cNvSpPr>
          <p:nvPr>
            <p:ph type="sldNum" sz="quarter" idx="12"/>
          </p:nvPr>
        </p:nvSpPr>
        <p:spPr/>
        <p:txBody>
          <a:bodyPr/>
          <a:lstStyle/>
          <a:p>
            <a:fld id="{022B156B-59AE-415F-B24B-8756D48BB977}" type="slidenum">
              <a:rPr/>
              <a:t>‹#›</a:t>
            </a:fld>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4CF99945-0A15-4715-AB6C-F5E56CF20F70}" type="datetimeFigureOut">
              <a:rPr lang="en-US"/>
              <a:t>1/21/2020</a:t>
            </a:fld>
            <a:endParaRPr/>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22B156B-59AE-415F-B24B-8756D48BB977}" type="slidenum">
              <a:rPr/>
              <a:t>‹#›</a:t>
            </a:fld>
            <a:endParaRPr/>
          </a:p>
        </p:txBody>
      </p:sp>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4CF99945-0A15-4715-AB6C-F5E56CF20F70}" type="datetimeFigureOut">
              <a:rPr lang="en-US"/>
              <a:t>1/21/2020</a:t>
            </a:fld>
            <a:endParaRPr/>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s with Captions">
    <p:spTree>
      <p:nvGrpSpPr>
        <p:cNvPr id="1" name=""/>
        <p:cNvGrpSpPr/>
        <p:nvPr/>
      </p:nvGrpSpPr>
      <p:grpSpPr>
        <a:xfrm>
          <a:off x="0" y="0"/>
          <a:ext cx="0" cy="0"/>
          <a:chOff x="0" y="0"/>
          <a:chExt cx="0" cy="0"/>
        </a:xfrm>
      </p:grpSpPr>
      <p:sp>
        <p:nvSpPr>
          <p:cNvPr id="2" name="Title 1"/>
          <p:cNvSpPr>
            <a:spLocks noGrp="1"/>
          </p:cNvSpPr>
          <p:nvPr>
            <p:ph type="title"/>
          </p:nvPr>
        </p:nvSpPr>
        <p:spPr>
          <a:xfrm>
            <a:off x="1065212" y="304799"/>
            <a:ext cx="10058402" cy="1216152"/>
          </a:xfrm>
        </p:spPr>
        <p:txBody>
          <a:bodyPr/>
          <a:lstStyle>
            <a:lvl1pPr>
              <a:defRPr/>
            </a:lvl1pPr>
          </a:lstStyle>
          <a:p>
            <a:r>
              <a:rPr lang="en-US"/>
              <a:t>Click to edit Master title style</a:t>
            </a:r>
            <a:endParaRPr lang="en-US" dirty="0"/>
          </a:p>
        </p:txBody>
      </p:sp>
      <p:grpSp>
        <p:nvGrpSpPr>
          <p:cNvPr id="9" name="Group 8"/>
          <p:cNvGrpSpPr/>
          <p:nvPr/>
        </p:nvGrpSpPr>
        <p:grpSpPr>
          <a:xfrm>
            <a:off x="1052422" y="1733550"/>
            <a:ext cx="4360503" cy="3050038"/>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6" name="Picture Placeholder 33" descr="An empty placeholder to add an image. Click on the placeholder and select the image that you wish to add."/>
          <p:cNvSpPr>
            <a:spLocks noGrp="1" noChangeAspect="1"/>
          </p:cNvSpPr>
          <p:nvPr>
            <p:ph type="pic" sz="quarter" idx="17"/>
          </p:nvPr>
        </p:nvSpPr>
        <p:spPr>
          <a:xfrm>
            <a:off x="1265028" y="1900210"/>
            <a:ext cx="3935536" cy="2571736"/>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39" name="Text Placeholder 3"/>
          <p:cNvSpPr>
            <a:spLocks noGrp="1"/>
          </p:cNvSpPr>
          <p:nvPr>
            <p:ph type="body" sz="half" idx="2"/>
          </p:nvPr>
        </p:nvSpPr>
        <p:spPr>
          <a:xfrm>
            <a:off x="1052423"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22" name="Group 21"/>
          <p:cNvGrpSpPr/>
          <p:nvPr/>
        </p:nvGrpSpPr>
        <p:grpSpPr>
          <a:xfrm>
            <a:off x="6763111" y="1733550"/>
            <a:ext cx="4360503" cy="3050038"/>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7" name="Picture Placeholder 33" descr="An empty placeholder to add an image. Click on the placeholder and select the image that you wish to add."/>
          <p:cNvSpPr>
            <a:spLocks noGrp="1" noChangeAspect="1"/>
          </p:cNvSpPr>
          <p:nvPr>
            <p:ph type="pic" sz="quarter" idx="18"/>
          </p:nvPr>
        </p:nvSpPr>
        <p:spPr>
          <a:xfrm>
            <a:off x="6975717" y="1900210"/>
            <a:ext cx="3935536" cy="2571736"/>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40" name="Text Placeholder 3"/>
          <p:cNvSpPr>
            <a:spLocks noGrp="1"/>
          </p:cNvSpPr>
          <p:nvPr>
            <p:ph type="body" sz="half" idx="19"/>
          </p:nvPr>
        </p:nvSpPr>
        <p:spPr>
          <a:xfrm>
            <a:off x="6742908"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1/21/2020</a:t>
            </a:fld>
            <a:endParaRP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Pictures with Caption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grpSp>
        <p:nvGrpSpPr>
          <p:cNvPr id="52" name="Group 51"/>
          <p:cNvGrpSpPr>
            <a:grpSpLocks noChangeAspect="1"/>
          </p:cNvGrpSpPr>
          <p:nvPr/>
        </p:nvGrpSpPr>
        <p:grpSpPr>
          <a:xfrm rot="5400000">
            <a:off x="1045139" y="1678105"/>
            <a:ext cx="3123347" cy="3089730"/>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9" name="Picture Placeholder 33" descr="An empty placeholder to add an image. Click on the placeholder and select the image that you wish to add."/>
          <p:cNvSpPr>
            <a:spLocks noGrp="1"/>
          </p:cNvSpPr>
          <p:nvPr>
            <p:ph type="pic" sz="quarter" idx="19"/>
          </p:nvPr>
        </p:nvSpPr>
        <p:spPr>
          <a:xfrm>
            <a:off x="1249168" y="1824285"/>
            <a:ext cx="2715289"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1" name="Text Placeholder 3"/>
          <p:cNvSpPr>
            <a:spLocks noGrp="1"/>
          </p:cNvSpPr>
          <p:nvPr>
            <p:ph type="body" sz="half" idx="2"/>
          </p:nvPr>
        </p:nvSpPr>
        <p:spPr>
          <a:xfrm>
            <a:off x="123521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4" name="Group 83"/>
          <p:cNvGrpSpPr>
            <a:grpSpLocks noChangeAspect="1"/>
          </p:cNvGrpSpPr>
          <p:nvPr userDrawn="1"/>
        </p:nvGrpSpPr>
        <p:grpSpPr>
          <a:xfrm rot="5400000">
            <a:off x="4517135" y="1678105"/>
            <a:ext cx="3123347" cy="3089730"/>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8" name="Picture Placeholder 33" descr="An empty placeholder to add an image. Click on the placeholder and select the image that you wish to add."/>
          <p:cNvSpPr>
            <a:spLocks noGrp="1"/>
          </p:cNvSpPr>
          <p:nvPr>
            <p:ph type="pic" sz="quarter" idx="18"/>
          </p:nvPr>
        </p:nvSpPr>
        <p:spPr>
          <a:xfrm>
            <a:off x="4720924" y="1824285"/>
            <a:ext cx="2715768"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2" name="Text Placeholder 3"/>
          <p:cNvSpPr>
            <a:spLocks noGrp="1"/>
          </p:cNvSpPr>
          <p:nvPr>
            <p:ph type="body" sz="half" idx="21"/>
          </p:nvPr>
        </p:nvSpPr>
        <p:spPr>
          <a:xfrm>
            <a:off x="4707208"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97" name="Group 96"/>
          <p:cNvGrpSpPr>
            <a:grpSpLocks noChangeAspect="1"/>
          </p:cNvGrpSpPr>
          <p:nvPr userDrawn="1"/>
        </p:nvGrpSpPr>
        <p:grpSpPr>
          <a:xfrm rot="5400000">
            <a:off x="8019009" y="1678105"/>
            <a:ext cx="3123347" cy="3089730"/>
            <a:chOff x="895350" y="3313113"/>
            <a:chExt cx="3613151" cy="2790825"/>
          </a:xfrm>
          <a:solidFill>
            <a:schemeClr val="tx1">
              <a:lumMod val="50000"/>
            </a:schemeClr>
          </a:solidFill>
        </p:grpSpPr>
        <p:sp>
          <p:nvSpPr>
            <p:cNvPr id="9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9"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80" name="Picture Placeholder 33" descr="An empty placeholder to add an image. Click on the placeholder and select the image that you wish to add."/>
          <p:cNvSpPr>
            <a:spLocks noGrp="1"/>
          </p:cNvSpPr>
          <p:nvPr>
            <p:ph type="pic" sz="quarter" idx="20"/>
          </p:nvPr>
        </p:nvSpPr>
        <p:spPr>
          <a:xfrm>
            <a:off x="8222798" y="1824285"/>
            <a:ext cx="2715768"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3" name="Text Placeholder 3"/>
          <p:cNvSpPr>
            <a:spLocks noGrp="1"/>
          </p:cNvSpPr>
          <p:nvPr>
            <p:ph type="body" sz="half" idx="22"/>
          </p:nvPr>
        </p:nvSpPr>
        <p:spPr>
          <a:xfrm>
            <a:off x="820908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1/21/2020</a:t>
            </a:fld>
            <a:endParaRP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66214" y="421594"/>
            <a:ext cx="2286000" cy="1885508"/>
          </a:xfrm>
        </p:spPr>
        <p:txBody>
          <a:bodyPr>
            <a:normAutofit/>
          </a:bodyPr>
          <a:lstStyle>
            <a:lvl1pPr>
              <a:defRPr sz="2400"/>
            </a:lvl1pPr>
          </a:lstStyle>
          <a:p>
            <a:r>
              <a:rPr lang="en-US"/>
              <a:t>Click to edit Master title style</a:t>
            </a:r>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97" name="Picture Placeholder 33" descr="An empty placeholder to add an image. Click on the placeholder and select the image that you wish to add."/>
          <p:cNvSpPr>
            <a:spLocks noGrp="1"/>
          </p:cNvSpPr>
          <p:nvPr>
            <p:ph type="pic" sz="quarter" idx="17"/>
          </p:nvPr>
        </p:nvSpPr>
        <p:spPr>
          <a:xfrm>
            <a:off x="840795" y="1020193"/>
            <a:ext cx="3886200" cy="4572000"/>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11" name="Picture Placeholder 33" descr="An empty placeholder to add an image. Click on the placeholder and select the image that you wish to add."/>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grpSp>
        <p:nvGrpSpPr>
          <p:cNvPr id="112" name="Group 111"/>
          <p:cNvGrpSpPr/>
          <p:nvPr/>
        </p:nvGrpSpPr>
        <p:grpSpPr>
          <a:xfrm>
            <a:off x="5322489" y="32456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25" name="Picture Placeholder 33" descr="An empty placeholder to add an image. Click on the placeholder and select the image that you wish to add."/>
          <p:cNvSpPr>
            <a:spLocks noGrp="1" noChangeAspect="1"/>
          </p:cNvSpPr>
          <p:nvPr>
            <p:ph type="pic" sz="quarter" idx="19"/>
          </p:nvPr>
        </p:nvSpPr>
        <p:spPr>
          <a:xfrm>
            <a:off x="5546780" y="3456066"/>
            <a:ext cx="2993366" cy="230533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126" name="Text Placeholder 3"/>
          <p:cNvSpPr>
            <a:spLocks noGrp="1"/>
          </p:cNvSpPr>
          <p:nvPr>
            <p:ph type="body" sz="half" idx="21"/>
          </p:nvPr>
        </p:nvSpPr>
        <p:spPr>
          <a:xfrm>
            <a:off x="9066214" y="2484992"/>
            <a:ext cx="2286000" cy="3248729"/>
          </a:xfrm>
        </p:spPr>
        <p:txBody>
          <a:bodyPr anchor="t" anchorCtr="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1/21/2020</a:t>
            </a:fld>
            <a:endParaRP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anchor="b">
            <a:normAutofit/>
          </a:bodyPr>
          <a:lstStyle>
            <a:lvl1pPr>
              <a:defRPr sz="3600"/>
            </a:lvl1pPr>
          </a:lstStyle>
          <a:p>
            <a:r>
              <a:rPr lang="en-US"/>
              <a:t>Click to edit Master title style</a:t>
            </a:r>
            <a:endParaRPr dirty="0"/>
          </a:p>
        </p:txBody>
      </p:sp>
      <p:sp>
        <p:nvSpPr>
          <p:cNvPr id="3" name="Content Placeholder 2"/>
          <p:cNvSpPr>
            <a:spLocks noGrp="1"/>
          </p:cNvSpPr>
          <p:nvPr>
            <p:ph idx="1"/>
          </p:nvPr>
        </p:nvSpPr>
        <p:spPr>
          <a:xfrm>
            <a:off x="836613" y="914400"/>
            <a:ext cx="6172201" cy="50292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7511732" y="3555523"/>
            <a:ext cx="3840480" cy="238807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p:cNvSpPr>
            <a:spLocks noGrp="1"/>
          </p:cNvSpPr>
          <p:nvPr>
            <p:ph type="sldNum" sz="quarter" idx="12"/>
          </p:nvPr>
        </p:nvSpPr>
        <p:spPr>
          <a:xfrm>
            <a:off x="1065213" y="6019801"/>
            <a:ext cx="762000" cy="228600"/>
          </a:xfrm>
        </p:spPr>
        <p:txBody>
          <a:bodyPr/>
          <a:lstStyle>
            <a:lvl1pPr algn="l">
              <a:defRPr/>
            </a:lvl1pPr>
          </a:lstStyle>
          <a:p>
            <a:fld id="{022B156B-59AE-415F-B24B-8756D48BB977}" type="slidenum">
              <a:rPr/>
              <a:p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a:xfrm>
            <a:off x="8075611" y="6019801"/>
            <a:ext cx="1396260" cy="228600"/>
          </a:xfrm>
        </p:spPr>
        <p:txBody>
          <a:bodyPr/>
          <a:lstStyle/>
          <a:p>
            <a:fld id="{4CF99945-0A15-4715-AB6C-F5E56CF20F70}" type="datetimeFigureOut">
              <a:rPr lang="en-US"/>
              <a:t>1/21/2020</a:t>
            </a:fld>
            <a:endParaRPr/>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92891" y="1330347"/>
            <a:ext cx="3840480" cy="2103120"/>
          </a:xfrm>
        </p:spPr>
        <p:txBody>
          <a:bodyPr anchor="b">
            <a:normAutofit/>
          </a:bodyPr>
          <a:lstStyle>
            <a:lvl1pPr>
              <a:defRPr sz="3600"/>
            </a:lvl1pPr>
          </a:lstStyle>
          <a:p>
            <a:r>
              <a:rPr lang="en-US"/>
              <a:t>Click to edit Master title style</a:t>
            </a:r>
            <a:endParaRPr dirty="0"/>
          </a:p>
        </p:txBody>
      </p:sp>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3" name="Picture Placeholder 2" descr="An empty placeholder to add an image. Click on the placeholder and select the image that you wish to add."/>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7492891" y="3555521"/>
            <a:ext cx="3840480" cy="216851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1/21/2020</a:t>
            </a:fld>
            <a:endParaRPr/>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1/21/2020</a:t>
            </a:fld>
            <a:endParaRPr/>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199" y="304800"/>
            <a:ext cx="8633671" cy="5676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1/21/2020</a:t>
            </a:fld>
            <a:endParaRPr/>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100">
                <a:solidFill>
                  <a:schemeClr val="tx1"/>
                </a:solidFill>
              </a:defRPr>
            </a:lvl1pPr>
          </a:lstStyle>
          <a:p>
            <a:fld id="{022B156B-59AE-415F-B24B-8756D48BB977}" type="slidenum">
              <a:rPr lang="en-US" smtClean="0"/>
              <a:pPr/>
              <a:t>‹#›</a:t>
            </a:fld>
            <a:endParaRPr lang="en-US"/>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100">
                <a:solidFill>
                  <a:schemeClr val="tx1"/>
                </a:solidFill>
              </a:defRPr>
            </a:lvl1pPr>
          </a:lstStyle>
          <a:p>
            <a:fld id="{4CF99945-0A15-4715-AB6C-F5E56CF20F70}" type="datetimeFigureOut">
              <a:rPr lang="en-US" smtClean="0"/>
              <a:pPr/>
              <a:t>1/21/2020</a:t>
            </a:fld>
            <a:endParaRPr lang="en-US"/>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customXml" Target="../ink/ink7.xml"/><Relationship Id="rId3" Type="http://schemas.openxmlformats.org/officeDocument/2006/relationships/image" Target="../media/image5.png"/><Relationship Id="rId7" Type="http://schemas.openxmlformats.org/officeDocument/2006/relationships/customXml" Target="../ink/ink4.xml"/><Relationship Id="rId12" Type="http://schemas.openxmlformats.org/officeDocument/2006/relationships/image" Target="../media/image9.png"/><Relationship Id="rId2" Type="http://schemas.openxmlformats.org/officeDocument/2006/relationships/customXml" Target="../ink/ink1.xml"/><Relationship Id="rId16" Type="http://schemas.openxmlformats.org/officeDocument/2006/relationships/image" Target="../media/image11.png"/><Relationship Id="rId1" Type="http://schemas.openxmlformats.org/officeDocument/2006/relationships/slideLayout" Target="../slideLayouts/slideLayout4.xml"/><Relationship Id="rId6" Type="http://schemas.openxmlformats.org/officeDocument/2006/relationships/image" Target="../media/image6.png"/><Relationship Id="rId11" Type="http://schemas.openxmlformats.org/officeDocument/2006/relationships/customXml" Target="../ink/ink6.xml"/><Relationship Id="rId5" Type="http://schemas.openxmlformats.org/officeDocument/2006/relationships/customXml" Target="../ink/ink3.xml"/><Relationship Id="rId15" Type="http://schemas.openxmlformats.org/officeDocument/2006/relationships/customXml" Target="../ink/ink8.xml"/><Relationship Id="rId10" Type="http://schemas.openxmlformats.org/officeDocument/2006/relationships/image" Target="../media/image8.png"/><Relationship Id="rId4" Type="http://schemas.openxmlformats.org/officeDocument/2006/relationships/customXml" Target="../ink/ink2.xml"/><Relationship Id="rId9" Type="http://schemas.openxmlformats.org/officeDocument/2006/relationships/customXml" Target="../ink/ink5.xml"/><Relationship Id="rId1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customXml" Target="../ink/ink9.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customXml" Target="../ink/ink13.xml"/><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customXml" Target="../ink/ink10.xml"/><Relationship Id="rId1" Type="http://schemas.openxmlformats.org/officeDocument/2006/relationships/slideLayout" Target="../slideLayouts/slideLayout4.xml"/><Relationship Id="rId6" Type="http://schemas.openxmlformats.org/officeDocument/2006/relationships/customXml" Target="../ink/ink12.xml"/><Relationship Id="rId11" Type="http://schemas.openxmlformats.org/officeDocument/2006/relationships/image" Target="../media/image17.png"/><Relationship Id="rId5" Type="http://schemas.openxmlformats.org/officeDocument/2006/relationships/image" Target="../media/image14.png"/><Relationship Id="rId10" Type="http://schemas.openxmlformats.org/officeDocument/2006/relationships/customXml" Target="../ink/ink14.xml"/><Relationship Id="rId4" Type="http://schemas.openxmlformats.org/officeDocument/2006/relationships/customXml" Target="../ink/ink11.xml"/><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4.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jpeg"/><Relationship Id="rId10" Type="http://schemas.openxmlformats.org/officeDocument/2006/relationships/image" Target="../media/image13.jpeg"/><Relationship Id="rId4" Type="http://schemas.openxmlformats.org/officeDocument/2006/relationships/image" Target="../media/image7.jpeg"/><Relationship Id="rId9" Type="http://schemas.openxmlformats.org/officeDocument/2006/relationships/image" Target="../media/image12.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dx.doi.org/10.1080/17439760.2016.1257049" TargetMode="External"/><Relationship Id="rId2" Type="http://schemas.openxmlformats.org/officeDocument/2006/relationships/hyperlink" Target="https://www.psychologized.org/jean-piagets-theory-of-play/" TargetMode="External"/><Relationship Id="rId1" Type="http://schemas.openxmlformats.org/officeDocument/2006/relationships/slideLayout" Target="../slideLayouts/slideLayout4.xml"/><Relationship Id="rId5" Type="http://schemas.openxmlformats.org/officeDocument/2006/relationships/hyperlink" Target="http://services.derbyshire.gov.uk/Page/731" TargetMode="External"/><Relationship Id="rId4" Type="http://schemas.openxmlformats.org/officeDocument/2006/relationships/hyperlink" Target="https://www.derbyshire.gov.uk/education/schools/attendance-behaviour-welfare/support/positive-play/positive-play-support-programme.aspx?ContensisTextOnly=tru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voiceofplay.org/benefits-of-play/" TargetMode="External"/><Relationship Id="rId2" Type="http://schemas.openxmlformats.org/officeDocument/2006/relationships/hyperlink" Target="http://www.services.derbyshire.gov.uk/Services/2670" TargetMode="External"/><Relationship Id="rId1" Type="http://schemas.openxmlformats.org/officeDocument/2006/relationships/slideLayout" Target="../slideLayouts/slideLayout4.xml"/><Relationship Id="rId6" Type="http://schemas.openxmlformats.org/officeDocument/2006/relationships/hyperlink" Target="http://www.hollyhouse.derbyshire.sch.uk/wp-content/uploads/2013/06/8-page-overview-of-PPS-to-go-with-video-or-to-send-as-info&#8230;1.pdf" TargetMode="External"/><Relationship Id="rId5" Type="http://schemas.openxmlformats.org/officeDocument/2006/relationships/hyperlink" Target="https://www.playengland.org.uk/media/371031/a-world-without-play-literature-review-2012.pdf" TargetMode="External"/><Relationship Id="rId4" Type="http://schemas.openxmlformats.org/officeDocument/2006/relationships/hyperlink" Target="https://copyblogger.com/define-creativity/"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ictionary.cambridge.org/dictionary/english/creativity" TargetMode="External"/><Relationship Id="rId2" Type="http://schemas.openxmlformats.org/officeDocument/2006/relationships/hyperlink" Target="https://www.nelincs.gov.uk/wp-content/uploads/2018/03/FR-BUILDING-RELATIONSHIPS.pdf"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85963" y="1557338"/>
            <a:ext cx="9180513" cy="1381124"/>
          </a:xfrm>
        </p:spPr>
        <p:txBody>
          <a:bodyPr>
            <a:noAutofit/>
          </a:bodyPr>
          <a:lstStyle/>
          <a:p>
            <a:pPr algn="ctr"/>
            <a:r>
              <a:rPr lang="en-US" sz="4400" u="sng" dirty="0">
                <a:solidFill>
                  <a:schemeClr val="bg1">
                    <a:lumMod val="50000"/>
                  </a:schemeClr>
                </a:solidFill>
              </a:rPr>
              <a:t>Contemporary discourses in Professional Practice</a:t>
            </a:r>
          </a:p>
        </p:txBody>
      </p:sp>
      <p:sp>
        <p:nvSpPr>
          <p:cNvPr id="3" name="Subtitle 2"/>
          <p:cNvSpPr>
            <a:spLocks noGrp="1"/>
          </p:cNvSpPr>
          <p:nvPr>
            <p:ph type="subTitle" idx="1"/>
          </p:nvPr>
        </p:nvSpPr>
        <p:spPr>
          <a:xfrm>
            <a:off x="3586163" y="3152770"/>
            <a:ext cx="8101011" cy="2009777"/>
          </a:xfrm>
        </p:spPr>
        <p:txBody>
          <a:bodyPr>
            <a:normAutofit/>
          </a:bodyPr>
          <a:lstStyle/>
          <a:p>
            <a:pPr algn="ctr"/>
            <a:r>
              <a:rPr lang="en-US" i="1" dirty="0">
                <a:solidFill>
                  <a:schemeClr val="bg1">
                    <a:lumMod val="50000"/>
                  </a:schemeClr>
                </a:solidFill>
              </a:rPr>
              <a:t>Critically explore the role of creative approaches in professional practice and how these can impact on health and well-being of children and young people.</a:t>
            </a:r>
          </a:p>
        </p:txBody>
      </p:sp>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7B2CC-CC17-40EC-AF9A-36480C6C92DF}"/>
              </a:ext>
            </a:extLst>
          </p:cNvPr>
          <p:cNvSpPr>
            <a:spLocks noGrp="1"/>
          </p:cNvSpPr>
          <p:nvPr>
            <p:ph type="title"/>
          </p:nvPr>
        </p:nvSpPr>
        <p:spPr>
          <a:xfrm>
            <a:off x="3265485" y="1385888"/>
            <a:ext cx="6858002" cy="742950"/>
          </a:xfrm>
        </p:spPr>
        <p:txBody>
          <a:bodyPr/>
          <a:lstStyle/>
          <a:p>
            <a:r>
              <a:rPr lang="en-GB" dirty="0">
                <a:solidFill>
                  <a:schemeClr val="bg1">
                    <a:lumMod val="50000"/>
                  </a:schemeClr>
                </a:solidFill>
              </a:rPr>
              <a:t>In this presentation..</a:t>
            </a:r>
          </a:p>
        </p:txBody>
      </p:sp>
      <p:sp>
        <p:nvSpPr>
          <p:cNvPr id="3" name="Text Placeholder 2">
            <a:extLst>
              <a:ext uri="{FF2B5EF4-FFF2-40B4-BE49-F238E27FC236}">
                <a16:creationId xmlns:a16="http://schemas.microsoft.com/office/drawing/2014/main" id="{708CB0BC-152D-484E-806A-C50FCB3A04AF}"/>
              </a:ext>
            </a:extLst>
          </p:cNvPr>
          <p:cNvSpPr>
            <a:spLocks noGrp="1"/>
          </p:cNvSpPr>
          <p:nvPr>
            <p:ph type="body" idx="1"/>
          </p:nvPr>
        </p:nvSpPr>
        <p:spPr>
          <a:xfrm>
            <a:off x="4265610" y="2690812"/>
            <a:ext cx="6858002" cy="2781300"/>
          </a:xfrm>
        </p:spPr>
        <p:txBody>
          <a:bodyPr>
            <a:normAutofit fontScale="92500" lnSpcReduction="20000"/>
          </a:bodyPr>
          <a:lstStyle/>
          <a:p>
            <a:pPr marL="342900" indent="-342900" algn="ctr">
              <a:buFont typeface="Arial" panose="020B0604020202020204" pitchFamily="34" charset="0"/>
              <a:buChar char="•"/>
            </a:pPr>
            <a:r>
              <a:rPr lang="en-GB" dirty="0">
                <a:solidFill>
                  <a:schemeClr val="bg1">
                    <a:lumMod val="50000"/>
                  </a:schemeClr>
                </a:solidFill>
              </a:rPr>
              <a:t>Creativity and its relation to health and well-being.</a:t>
            </a:r>
          </a:p>
          <a:p>
            <a:pPr marL="342900" indent="-342900" algn="ctr">
              <a:buFont typeface="Arial" panose="020B0604020202020204" pitchFamily="34" charset="0"/>
              <a:buChar char="•"/>
            </a:pPr>
            <a:endParaRPr lang="en-GB" dirty="0">
              <a:solidFill>
                <a:schemeClr val="bg1">
                  <a:lumMod val="50000"/>
                </a:schemeClr>
              </a:solidFill>
            </a:endParaRPr>
          </a:p>
          <a:p>
            <a:pPr marL="342900" indent="-342900" algn="ctr">
              <a:buFont typeface="Arial" panose="020B0604020202020204" pitchFamily="34" charset="0"/>
              <a:buChar char="•"/>
            </a:pPr>
            <a:r>
              <a:rPr lang="en-GB" dirty="0">
                <a:solidFill>
                  <a:schemeClr val="bg1">
                    <a:lumMod val="50000"/>
                  </a:schemeClr>
                </a:solidFill>
              </a:rPr>
              <a:t>The Positive Play Support Programme: aims, who its for, underpinning theory, example magic room.</a:t>
            </a:r>
          </a:p>
          <a:p>
            <a:pPr marL="342900" indent="-342900" algn="ctr">
              <a:buFont typeface="Arial" panose="020B0604020202020204" pitchFamily="34" charset="0"/>
              <a:buChar char="•"/>
            </a:pPr>
            <a:endParaRPr lang="en-GB" dirty="0">
              <a:solidFill>
                <a:schemeClr val="bg1">
                  <a:lumMod val="50000"/>
                </a:schemeClr>
              </a:solidFill>
            </a:endParaRPr>
          </a:p>
          <a:p>
            <a:pPr marL="342900" indent="-342900" algn="ctr">
              <a:buFont typeface="Arial" panose="020B0604020202020204" pitchFamily="34" charset="0"/>
              <a:buChar char="•"/>
            </a:pPr>
            <a:r>
              <a:rPr lang="en-GB" dirty="0">
                <a:solidFill>
                  <a:schemeClr val="bg1">
                    <a:lumMod val="50000"/>
                  </a:schemeClr>
                </a:solidFill>
              </a:rPr>
              <a:t>Benefits and criticisms of the programme, as well as expected outcomes.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581167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r>
              <a:rPr lang="en-GB" sz="2200" dirty="0">
                <a:solidFill>
                  <a:schemeClr val="bg1">
                    <a:lumMod val="50000"/>
                  </a:schemeClr>
                </a:solidFill>
              </a:rPr>
              <a:t>The term creativity has been difficult to define (Amabile, 1996).</a:t>
            </a:r>
          </a:p>
          <a:p>
            <a:pPr marL="0" indent="0">
              <a:buNone/>
            </a:pPr>
            <a:endParaRPr dirty="0">
              <a:solidFill>
                <a:schemeClr val="bg1">
                  <a:lumMod val="50000"/>
                </a:schemeClr>
              </a:solidFill>
            </a:endParaRPr>
          </a:p>
        </p:txBody>
      </p:sp>
      <p:sp>
        <p:nvSpPr>
          <p:cNvPr id="3" name="Title 2">
            <a:extLst>
              <a:ext uri="{FF2B5EF4-FFF2-40B4-BE49-F238E27FC236}">
                <a16:creationId xmlns:a16="http://schemas.microsoft.com/office/drawing/2014/main" id="{663EF2C5-E556-4C99-9C21-B490460BA45F}"/>
              </a:ext>
            </a:extLst>
          </p:cNvPr>
          <p:cNvSpPr>
            <a:spLocks noGrp="1"/>
          </p:cNvSpPr>
          <p:nvPr>
            <p:ph type="title"/>
          </p:nvPr>
        </p:nvSpPr>
        <p:spPr>
          <a:xfrm>
            <a:off x="1065210" y="414337"/>
            <a:ext cx="10058402" cy="923925"/>
          </a:xfrm>
        </p:spPr>
        <p:txBody>
          <a:bodyPr/>
          <a:lstStyle/>
          <a:p>
            <a:r>
              <a:rPr lang="en-GB" dirty="0">
                <a:solidFill>
                  <a:schemeClr val="bg1">
                    <a:lumMod val="50000"/>
                  </a:schemeClr>
                </a:solidFill>
              </a:rPr>
              <a:t>What is creativity?</a:t>
            </a:r>
          </a:p>
        </p:txBody>
      </p:sp>
      <p:graphicFrame>
        <p:nvGraphicFramePr>
          <p:cNvPr id="2" name="Diagram 1">
            <a:extLst>
              <a:ext uri="{FF2B5EF4-FFF2-40B4-BE49-F238E27FC236}">
                <a16:creationId xmlns:a16="http://schemas.microsoft.com/office/drawing/2014/main" id="{301DA566-F7F6-455A-8481-C2C7A9A8150E}"/>
              </a:ext>
            </a:extLst>
          </p:cNvPr>
          <p:cNvGraphicFramePr/>
          <p:nvPr>
            <p:extLst>
              <p:ext uri="{D42A27DB-BD31-4B8C-83A1-F6EECF244321}">
                <p14:modId xmlns:p14="http://schemas.microsoft.com/office/powerpoint/2010/main" val="3315983754"/>
              </p:ext>
            </p:extLst>
          </p:nvPr>
        </p:nvGraphicFramePr>
        <p:xfrm>
          <a:off x="1343025" y="1871663"/>
          <a:ext cx="8343899" cy="34718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D5241AB-679E-44C4-9087-9A364C9C259E}"/>
              </a:ext>
            </a:extLst>
          </p:cNvPr>
          <p:cNvSpPr txBox="1"/>
          <p:nvPr/>
        </p:nvSpPr>
        <p:spPr>
          <a:xfrm>
            <a:off x="4343400" y="3200400"/>
            <a:ext cx="1200150" cy="523220"/>
          </a:xfrm>
          <a:prstGeom prst="rect">
            <a:avLst/>
          </a:prstGeom>
          <a:noFill/>
        </p:spPr>
        <p:txBody>
          <a:bodyPr wrap="square" rtlCol="0">
            <a:spAutoFit/>
          </a:bodyPr>
          <a:lstStyle/>
          <a:p>
            <a:pPr algn="ctr"/>
            <a:r>
              <a:rPr lang="en-GB" sz="1400" dirty="0">
                <a:solidFill>
                  <a:schemeClr val="bg1"/>
                </a:solidFill>
              </a:rPr>
              <a:t>Pleasure and joy.</a:t>
            </a:r>
          </a:p>
        </p:txBody>
      </p:sp>
      <p:sp>
        <p:nvSpPr>
          <p:cNvPr id="7" name="TextBox 6">
            <a:extLst>
              <a:ext uri="{FF2B5EF4-FFF2-40B4-BE49-F238E27FC236}">
                <a16:creationId xmlns:a16="http://schemas.microsoft.com/office/drawing/2014/main" id="{1EAFBF65-16F6-4556-BE83-D4988CE93A4F}"/>
              </a:ext>
            </a:extLst>
          </p:cNvPr>
          <p:cNvSpPr txBox="1"/>
          <p:nvPr/>
        </p:nvSpPr>
        <p:spPr>
          <a:xfrm>
            <a:off x="1065210" y="5158859"/>
            <a:ext cx="2306638" cy="369332"/>
          </a:xfrm>
          <a:prstGeom prst="rect">
            <a:avLst/>
          </a:prstGeom>
          <a:noFill/>
        </p:spPr>
        <p:txBody>
          <a:bodyPr wrap="square" rtlCol="0">
            <a:spAutoFit/>
          </a:bodyPr>
          <a:lstStyle/>
          <a:p>
            <a:r>
              <a:rPr lang="en-GB" dirty="0">
                <a:solidFill>
                  <a:schemeClr val="bg1">
                    <a:lumMod val="50000"/>
                  </a:schemeClr>
                </a:solidFill>
              </a:rPr>
              <a:t>(Pugliese, 2010)</a:t>
            </a:r>
          </a:p>
        </p:txBody>
      </p:sp>
      <p:sp>
        <p:nvSpPr>
          <p:cNvPr id="8" name="TextBox 7">
            <a:extLst>
              <a:ext uri="{FF2B5EF4-FFF2-40B4-BE49-F238E27FC236}">
                <a16:creationId xmlns:a16="http://schemas.microsoft.com/office/drawing/2014/main" id="{F6BAC630-F34D-4B6F-AA76-714C25F127F5}"/>
              </a:ext>
            </a:extLst>
          </p:cNvPr>
          <p:cNvSpPr txBox="1"/>
          <p:nvPr/>
        </p:nvSpPr>
        <p:spPr>
          <a:xfrm>
            <a:off x="6094411" y="2861845"/>
            <a:ext cx="5876925" cy="2800767"/>
          </a:xfrm>
          <a:prstGeom prst="rect">
            <a:avLst/>
          </a:prstGeom>
          <a:noFill/>
        </p:spPr>
        <p:txBody>
          <a:bodyPr wrap="square" rtlCol="0">
            <a:spAutoFit/>
          </a:bodyPr>
          <a:lstStyle/>
          <a:p>
            <a:pPr marL="285750" indent="-285750">
              <a:buFont typeface="Arial" panose="020B0604020202020204" pitchFamily="34" charset="0"/>
              <a:buChar char="•"/>
            </a:pPr>
            <a:r>
              <a:rPr lang="en-GB" sz="2200" dirty="0">
                <a:solidFill>
                  <a:schemeClr val="bg1">
                    <a:lumMod val="50000"/>
                  </a:schemeClr>
                </a:solidFill>
              </a:rPr>
              <a:t>‘The ability to produce or use original and unusual ideas’ (Oxford Dictionary, no date, para 1). </a:t>
            </a:r>
          </a:p>
          <a:p>
            <a:pPr marL="285750" indent="-285750">
              <a:buFont typeface="Arial" panose="020B0604020202020204" pitchFamily="34" charset="0"/>
              <a:buChar char="•"/>
            </a:pPr>
            <a:endParaRPr lang="en-GB" sz="2200" dirty="0">
              <a:solidFill>
                <a:schemeClr val="bg1">
                  <a:lumMod val="50000"/>
                </a:schemeClr>
              </a:solidFill>
            </a:endParaRPr>
          </a:p>
          <a:p>
            <a:pPr marL="285750" indent="-285750">
              <a:buFont typeface="Arial" panose="020B0604020202020204" pitchFamily="34" charset="0"/>
              <a:buChar char="•"/>
            </a:pPr>
            <a:endParaRPr lang="en-GB" sz="2200" dirty="0">
              <a:solidFill>
                <a:schemeClr val="bg1">
                  <a:lumMod val="50000"/>
                </a:schemeClr>
              </a:solidFill>
            </a:endParaRPr>
          </a:p>
          <a:p>
            <a:pPr marL="285750" indent="-285750">
              <a:buFont typeface="Arial" panose="020B0604020202020204" pitchFamily="34" charset="0"/>
              <a:buChar char="•"/>
            </a:pPr>
            <a:endParaRPr lang="en-GB" sz="2200" dirty="0">
              <a:solidFill>
                <a:schemeClr val="bg1">
                  <a:lumMod val="50000"/>
                </a:schemeClr>
              </a:solidFill>
            </a:endParaRPr>
          </a:p>
          <a:p>
            <a:pPr marL="285750" indent="-285750">
              <a:buFont typeface="Arial" panose="020B0604020202020204" pitchFamily="34" charset="0"/>
              <a:buChar char="•"/>
            </a:pPr>
            <a:r>
              <a:rPr lang="en-GB" sz="2200" dirty="0">
                <a:solidFill>
                  <a:schemeClr val="bg1">
                    <a:lumMod val="50000"/>
                  </a:schemeClr>
                </a:solidFill>
              </a:rPr>
              <a:t>‘Building universes out of nothing’ (Farnworth, 2016, para 37).</a:t>
            </a:r>
          </a:p>
        </p:txBody>
      </p:sp>
    </p:spTree>
    <p:extLst>
      <p:ext uri="{BB962C8B-B14F-4D97-AF65-F5344CB8AC3E}">
        <p14:creationId xmlns:p14="http://schemas.microsoft.com/office/powerpoint/2010/main" val="308107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4E98-FA59-4DC3-B135-A867C05AABC6}"/>
              </a:ext>
            </a:extLst>
          </p:cNvPr>
          <p:cNvSpPr>
            <a:spLocks noGrp="1"/>
          </p:cNvSpPr>
          <p:nvPr>
            <p:ph type="title"/>
          </p:nvPr>
        </p:nvSpPr>
        <p:spPr>
          <a:xfrm>
            <a:off x="1065212" y="404813"/>
            <a:ext cx="10058402" cy="1219200"/>
          </a:xfrm>
        </p:spPr>
        <p:txBody>
          <a:bodyPr/>
          <a:lstStyle/>
          <a:p>
            <a:r>
              <a:rPr lang="en-GB" dirty="0">
                <a:solidFill>
                  <a:schemeClr val="bg1">
                    <a:lumMod val="50000"/>
                  </a:schemeClr>
                </a:solidFill>
              </a:rPr>
              <a:t>How is creativity relevant to children’s health and well-being?</a:t>
            </a:r>
          </a:p>
        </p:txBody>
      </p:sp>
      <p:sp>
        <p:nvSpPr>
          <p:cNvPr id="3" name="Content Placeholder 2">
            <a:extLst>
              <a:ext uri="{FF2B5EF4-FFF2-40B4-BE49-F238E27FC236}">
                <a16:creationId xmlns:a16="http://schemas.microsoft.com/office/drawing/2014/main" id="{B1D00C34-D35F-488C-B4EB-72E551DC429E}"/>
              </a:ext>
            </a:extLst>
          </p:cNvPr>
          <p:cNvSpPr>
            <a:spLocks noGrp="1"/>
          </p:cNvSpPr>
          <p:nvPr>
            <p:ph idx="1"/>
          </p:nvPr>
        </p:nvSpPr>
        <p:spPr>
          <a:xfrm>
            <a:off x="1065212" y="2009775"/>
            <a:ext cx="10058400" cy="4229100"/>
          </a:xfrm>
        </p:spPr>
        <p:txBody>
          <a:bodyPr>
            <a:normAutofit fontScale="92500" lnSpcReduction="20000"/>
          </a:bodyPr>
          <a:lstStyle/>
          <a:p>
            <a:r>
              <a:rPr lang="en-GB" dirty="0">
                <a:solidFill>
                  <a:schemeClr val="bg1">
                    <a:lumMod val="50000"/>
                  </a:schemeClr>
                </a:solidFill>
              </a:rPr>
              <a:t>Childhood is a unique period of time, which is often overlooked by an achievement orientated society (Crain, 2003).</a:t>
            </a:r>
          </a:p>
          <a:p>
            <a:pPr marL="0" indent="0">
              <a:buNone/>
            </a:pPr>
            <a:endParaRPr lang="en-GB" dirty="0">
              <a:solidFill>
                <a:schemeClr val="bg1">
                  <a:lumMod val="50000"/>
                </a:schemeClr>
              </a:solidFill>
            </a:endParaRPr>
          </a:p>
          <a:p>
            <a:r>
              <a:rPr lang="en-GB" dirty="0">
                <a:solidFill>
                  <a:schemeClr val="bg1">
                    <a:lumMod val="50000"/>
                  </a:schemeClr>
                </a:solidFill>
              </a:rPr>
              <a:t>A recent study shows daily use of creativity can have a positive impact on emotional well-being and enjoyment in life (Conner, DeYoung and Silvia, 2017).</a:t>
            </a:r>
          </a:p>
          <a:p>
            <a:pPr marL="0" indent="0">
              <a:buNone/>
            </a:pPr>
            <a:endParaRPr lang="en-GB" dirty="0">
              <a:solidFill>
                <a:schemeClr val="bg1">
                  <a:lumMod val="50000"/>
                </a:schemeClr>
              </a:solidFill>
            </a:endParaRPr>
          </a:p>
          <a:p>
            <a:r>
              <a:rPr lang="en-GB" dirty="0">
                <a:solidFill>
                  <a:schemeClr val="bg1">
                    <a:lumMod val="50000"/>
                  </a:schemeClr>
                </a:solidFill>
              </a:rPr>
              <a:t>Similarly, a strong relationship between creativity and the overall feeling of being well has been noted. Links have been made between the psychological aspects of personality and creativity (</a:t>
            </a:r>
            <a:r>
              <a:rPr lang="en-GB" dirty="0" err="1">
                <a:solidFill>
                  <a:schemeClr val="bg1">
                    <a:lumMod val="50000"/>
                  </a:schemeClr>
                </a:solidFill>
              </a:rPr>
              <a:t>Cropley</a:t>
            </a:r>
            <a:r>
              <a:rPr lang="en-GB" dirty="0">
                <a:solidFill>
                  <a:schemeClr val="bg1">
                    <a:lumMod val="50000"/>
                  </a:schemeClr>
                </a:solidFill>
              </a:rPr>
              <a:t>, 1990).</a:t>
            </a:r>
          </a:p>
        </p:txBody>
      </p:sp>
    </p:spTree>
    <p:extLst>
      <p:ext uri="{BB962C8B-B14F-4D97-AF65-F5344CB8AC3E}">
        <p14:creationId xmlns:p14="http://schemas.microsoft.com/office/powerpoint/2010/main" val="1797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3">
            <a:extLst>
              <a:ext uri="{FF2B5EF4-FFF2-40B4-BE49-F238E27FC236}">
                <a16:creationId xmlns:a16="http://schemas.microsoft.com/office/drawing/2014/main" id="{27B2DF9B-082E-49FF-8DF9-2F73737B248E}"/>
              </a:ext>
            </a:extLst>
          </p:cNvPr>
          <p:cNvSpPr/>
          <p:nvPr/>
        </p:nvSpPr>
        <p:spPr>
          <a:xfrm>
            <a:off x="3618707" y="1921669"/>
            <a:ext cx="4951412" cy="3014662"/>
          </a:xfrm>
          <a:prstGeom prst="cloud">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6EA307E-2E92-40D7-82FB-495F9F63E1AC}"/>
              </a:ext>
            </a:extLst>
          </p:cNvPr>
          <p:cNvSpPr txBox="1"/>
          <p:nvPr/>
        </p:nvSpPr>
        <p:spPr>
          <a:xfrm>
            <a:off x="4587082" y="2644170"/>
            <a:ext cx="3014662" cy="1569660"/>
          </a:xfrm>
          <a:prstGeom prst="rect">
            <a:avLst/>
          </a:prstGeom>
          <a:noFill/>
        </p:spPr>
        <p:txBody>
          <a:bodyPr wrap="square" rtlCol="0">
            <a:spAutoFit/>
          </a:bodyPr>
          <a:lstStyle/>
          <a:p>
            <a:pPr algn="ctr"/>
            <a:r>
              <a:rPr lang="en-GB" sz="3200" b="1" dirty="0">
                <a:solidFill>
                  <a:schemeClr val="bg1">
                    <a:lumMod val="50000"/>
                  </a:schemeClr>
                </a:solidFill>
              </a:rPr>
              <a:t>Positive Play Support Programme</a:t>
            </a:r>
          </a:p>
        </p:txBody>
      </p:sp>
      <mc:AlternateContent xmlns:mc="http://schemas.openxmlformats.org/markup-compatibility/2006" xmlns:p14="http://schemas.microsoft.com/office/powerpoint/2010/main" xmlns:aink="http://schemas.microsoft.com/office/drawing/2016/ink">
        <mc:Choice Requires="p14 aink">
          <p:contentPart p14:bwMode="auto" r:id="rId2">
            <p14:nvContentPartPr>
              <p14:cNvPr id="10" name="Ink 9">
                <a:extLst>
                  <a:ext uri="{FF2B5EF4-FFF2-40B4-BE49-F238E27FC236}">
                    <a16:creationId xmlns:a16="http://schemas.microsoft.com/office/drawing/2014/main" id="{7EF14FBE-190F-466B-BF5F-215CF4FA7530}"/>
                  </a:ext>
                </a:extLst>
              </p14:cNvPr>
              <p14:cNvContentPartPr/>
              <p14:nvPr/>
            </p14:nvContentPartPr>
            <p14:xfrm>
              <a:off x="7991040" y="1590720"/>
              <a:ext cx="1492560" cy="658800"/>
            </p14:xfrm>
          </p:contentPart>
        </mc:Choice>
        <mc:Fallback xmlns="">
          <p:pic>
            <p:nvPicPr>
              <p:cNvPr id="10" name="Ink 9">
                <a:extLst>
                  <a:ext uri="{FF2B5EF4-FFF2-40B4-BE49-F238E27FC236}">
                    <a16:creationId xmlns:a16="http://schemas.microsoft.com/office/drawing/2014/main" id="{7EF14FBE-190F-466B-BF5F-215CF4FA7530}"/>
                  </a:ext>
                </a:extLst>
              </p:cNvPr>
              <p:cNvPicPr/>
              <p:nvPr/>
            </p:nvPicPr>
            <p:blipFill>
              <a:blip r:embed="rId3"/>
              <a:stretch>
                <a:fillRect/>
              </a:stretch>
            </p:blipFill>
            <p:spPr>
              <a:xfrm>
                <a:off x="7973400" y="1573080"/>
                <a:ext cx="1528200" cy="6944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
            <p14:nvContentPartPr>
              <p14:cNvPr id="11" name="Ink 10">
                <a:extLst>
                  <a:ext uri="{FF2B5EF4-FFF2-40B4-BE49-F238E27FC236}">
                    <a16:creationId xmlns:a16="http://schemas.microsoft.com/office/drawing/2014/main" id="{DBA7D473-6FFF-4F03-AFA0-A126539612F4}"/>
                  </a:ext>
                </a:extLst>
              </p14:cNvPr>
              <p14:cNvContentPartPr/>
              <p14:nvPr/>
            </p14:nvContentPartPr>
            <p14:xfrm rot="13219425">
              <a:off x="5058594" y="1372540"/>
              <a:ext cx="1492560" cy="658800"/>
            </p14:xfrm>
          </p:contentPart>
        </mc:Choice>
        <mc:Fallback xmlns="">
          <p:pic>
            <p:nvPicPr>
              <p:cNvPr id="11" name="Ink 10">
                <a:extLst>
                  <a:ext uri="{FF2B5EF4-FFF2-40B4-BE49-F238E27FC236}">
                    <a16:creationId xmlns:a16="http://schemas.microsoft.com/office/drawing/2014/main" id="{DBA7D473-6FFF-4F03-AFA0-A126539612F4}"/>
                  </a:ext>
                </a:extLst>
              </p:cNvPr>
              <p:cNvPicPr/>
              <p:nvPr/>
            </p:nvPicPr>
            <p:blipFill>
              <a:blip r:embed="rId3"/>
              <a:stretch>
                <a:fillRect/>
              </a:stretch>
            </p:blipFill>
            <p:spPr>
              <a:xfrm rot="13219425">
                <a:off x="5040954" y="1354900"/>
                <a:ext cx="1528200" cy="694440"/>
              </a:xfrm>
              <a:prstGeom prst="rect">
                <a:avLst/>
              </a:prstGeom>
            </p:spPr>
          </p:pic>
        </mc:Fallback>
      </mc:AlternateContent>
      <p:sp>
        <p:nvSpPr>
          <p:cNvPr id="12" name="TextBox 11">
            <a:extLst>
              <a:ext uri="{FF2B5EF4-FFF2-40B4-BE49-F238E27FC236}">
                <a16:creationId xmlns:a16="http://schemas.microsoft.com/office/drawing/2014/main" id="{4EC2D39F-312A-4A5D-86C1-581DAFC998E7}"/>
              </a:ext>
            </a:extLst>
          </p:cNvPr>
          <p:cNvSpPr txBox="1"/>
          <p:nvPr/>
        </p:nvSpPr>
        <p:spPr>
          <a:xfrm>
            <a:off x="9192281" y="1326190"/>
            <a:ext cx="2260725" cy="1015663"/>
          </a:xfrm>
          <a:prstGeom prst="rect">
            <a:avLst/>
          </a:prstGeom>
          <a:noFill/>
        </p:spPr>
        <p:txBody>
          <a:bodyPr wrap="square" rtlCol="0">
            <a:spAutoFit/>
          </a:bodyPr>
          <a:lstStyle/>
          <a:p>
            <a:pPr algn="ctr"/>
            <a:r>
              <a:rPr lang="en-GB" sz="2000" dirty="0">
                <a:solidFill>
                  <a:schemeClr val="accent6">
                    <a:lumMod val="50000"/>
                  </a:schemeClr>
                </a:solidFill>
              </a:rPr>
              <a:t>Unique form of early intervention.</a:t>
            </a:r>
          </a:p>
        </p:txBody>
      </p:sp>
      <p:sp>
        <p:nvSpPr>
          <p:cNvPr id="13" name="TextBox 12">
            <a:extLst>
              <a:ext uri="{FF2B5EF4-FFF2-40B4-BE49-F238E27FC236}">
                <a16:creationId xmlns:a16="http://schemas.microsoft.com/office/drawing/2014/main" id="{46DDF95D-9400-43E9-BE94-6BF01B8A3CD4}"/>
              </a:ext>
            </a:extLst>
          </p:cNvPr>
          <p:cNvSpPr txBox="1"/>
          <p:nvPr/>
        </p:nvSpPr>
        <p:spPr>
          <a:xfrm>
            <a:off x="9192281" y="3406231"/>
            <a:ext cx="2452032" cy="1323439"/>
          </a:xfrm>
          <a:prstGeom prst="rect">
            <a:avLst/>
          </a:prstGeom>
          <a:noFill/>
        </p:spPr>
        <p:txBody>
          <a:bodyPr wrap="square" rtlCol="0">
            <a:spAutoFit/>
          </a:bodyPr>
          <a:lstStyle/>
          <a:p>
            <a:pPr algn="ctr"/>
            <a:r>
              <a:rPr lang="en-GB" sz="2000" dirty="0">
                <a:solidFill>
                  <a:schemeClr val="accent6">
                    <a:lumMod val="50000"/>
                  </a:schemeClr>
                </a:solidFill>
              </a:rPr>
              <a:t>Developed in order to improve well-being and self-esteem.</a:t>
            </a:r>
          </a:p>
        </p:txBody>
      </p:sp>
      <p:sp>
        <p:nvSpPr>
          <p:cNvPr id="14" name="TextBox 13">
            <a:extLst>
              <a:ext uri="{FF2B5EF4-FFF2-40B4-BE49-F238E27FC236}">
                <a16:creationId xmlns:a16="http://schemas.microsoft.com/office/drawing/2014/main" id="{1647693F-5EF6-4C14-A565-8A997402C162}"/>
              </a:ext>
            </a:extLst>
          </p:cNvPr>
          <p:cNvSpPr txBox="1"/>
          <p:nvPr/>
        </p:nvSpPr>
        <p:spPr>
          <a:xfrm>
            <a:off x="4269196" y="5328061"/>
            <a:ext cx="3071355" cy="1323439"/>
          </a:xfrm>
          <a:prstGeom prst="rect">
            <a:avLst/>
          </a:prstGeom>
          <a:noFill/>
        </p:spPr>
        <p:txBody>
          <a:bodyPr wrap="square" rtlCol="0">
            <a:spAutoFit/>
          </a:bodyPr>
          <a:lstStyle/>
          <a:p>
            <a:pPr algn="ctr"/>
            <a:r>
              <a:rPr lang="en-GB" sz="2000" dirty="0">
                <a:solidFill>
                  <a:schemeClr val="accent6">
                    <a:lumMod val="50000"/>
                  </a:schemeClr>
                </a:solidFill>
              </a:rPr>
              <a:t>Flagship service in Derbyshire, 20 years later is used in schools all over the UK.</a:t>
            </a:r>
          </a:p>
        </p:txBody>
      </p:sp>
      <p:sp>
        <p:nvSpPr>
          <p:cNvPr id="15" name="TextBox 14">
            <a:extLst>
              <a:ext uri="{FF2B5EF4-FFF2-40B4-BE49-F238E27FC236}">
                <a16:creationId xmlns:a16="http://schemas.microsoft.com/office/drawing/2014/main" id="{FA021D56-1324-4329-8281-71DB2D9CBE1F}"/>
              </a:ext>
            </a:extLst>
          </p:cNvPr>
          <p:cNvSpPr txBox="1"/>
          <p:nvPr/>
        </p:nvSpPr>
        <p:spPr>
          <a:xfrm>
            <a:off x="6700620" y="868219"/>
            <a:ext cx="2176006" cy="400110"/>
          </a:xfrm>
          <a:prstGeom prst="rect">
            <a:avLst/>
          </a:prstGeom>
          <a:noFill/>
        </p:spPr>
        <p:txBody>
          <a:bodyPr wrap="square" rtlCol="0">
            <a:spAutoFit/>
          </a:bodyPr>
          <a:lstStyle/>
          <a:p>
            <a:r>
              <a:rPr lang="en-GB" sz="2000" dirty="0">
                <a:solidFill>
                  <a:schemeClr val="accent6">
                    <a:lumMod val="50000"/>
                  </a:schemeClr>
                </a:solidFill>
              </a:rPr>
              <a:t>1:1 sessions</a:t>
            </a:r>
            <a:r>
              <a:rPr lang="en-GB" dirty="0">
                <a:solidFill>
                  <a:schemeClr val="accent6">
                    <a:lumMod val="50000"/>
                  </a:schemeClr>
                </a:solidFill>
              </a:rPr>
              <a:t>.</a:t>
            </a:r>
          </a:p>
        </p:txBody>
      </p:sp>
      <p:sp>
        <p:nvSpPr>
          <p:cNvPr id="16" name="TextBox 15">
            <a:extLst>
              <a:ext uri="{FF2B5EF4-FFF2-40B4-BE49-F238E27FC236}">
                <a16:creationId xmlns:a16="http://schemas.microsoft.com/office/drawing/2014/main" id="{FB2641E9-98FE-4D3C-9EAD-1F8B8D496EEA}"/>
              </a:ext>
            </a:extLst>
          </p:cNvPr>
          <p:cNvSpPr txBox="1"/>
          <p:nvPr/>
        </p:nvSpPr>
        <p:spPr>
          <a:xfrm>
            <a:off x="547687" y="3914062"/>
            <a:ext cx="2091104" cy="1631216"/>
          </a:xfrm>
          <a:prstGeom prst="rect">
            <a:avLst/>
          </a:prstGeom>
          <a:noFill/>
        </p:spPr>
        <p:txBody>
          <a:bodyPr wrap="square" rtlCol="0">
            <a:spAutoFit/>
          </a:bodyPr>
          <a:lstStyle/>
          <a:p>
            <a:pPr algn="ctr"/>
            <a:r>
              <a:rPr lang="en-GB" sz="2000" dirty="0">
                <a:solidFill>
                  <a:schemeClr val="accent6">
                    <a:lumMod val="50000"/>
                  </a:schemeClr>
                </a:solidFill>
              </a:rPr>
              <a:t>Play based sessions in a  creative and sensory environment</a:t>
            </a:r>
            <a:r>
              <a:rPr lang="en-GB" sz="2000" dirty="0">
                <a:solidFill>
                  <a:schemeClr val="bg1">
                    <a:lumMod val="50000"/>
                  </a:schemeClr>
                </a:solidFill>
              </a:rPr>
              <a:t>.</a:t>
            </a:r>
          </a:p>
        </p:txBody>
      </p:sp>
      <p:sp>
        <p:nvSpPr>
          <p:cNvPr id="17" name="TextBox 16">
            <a:extLst>
              <a:ext uri="{FF2B5EF4-FFF2-40B4-BE49-F238E27FC236}">
                <a16:creationId xmlns:a16="http://schemas.microsoft.com/office/drawing/2014/main" id="{CF01942A-0690-4C57-B333-3DD27926BFC7}"/>
              </a:ext>
            </a:extLst>
          </p:cNvPr>
          <p:cNvSpPr txBox="1"/>
          <p:nvPr/>
        </p:nvSpPr>
        <p:spPr>
          <a:xfrm>
            <a:off x="744024" y="1472713"/>
            <a:ext cx="2297212" cy="1323439"/>
          </a:xfrm>
          <a:prstGeom prst="rect">
            <a:avLst/>
          </a:prstGeom>
          <a:noFill/>
        </p:spPr>
        <p:txBody>
          <a:bodyPr wrap="square" rtlCol="0">
            <a:spAutoFit/>
          </a:bodyPr>
          <a:lstStyle/>
          <a:p>
            <a:pPr algn="ctr"/>
            <a:r>
              <a:rPr lang="en-GB" sz="2000" dirty="0">
                <a:solidFill>
                  <a:schemeClr val="accent6">
                    <a:lumMod val="50000"/>
                  </a:schemeClr>
                </a:solidFill>
              </a:rPr>
              <a:t>Sessions are made to meet the needs of the individual.</a:t>
            </a:r>
          </a:p>
        </p:txBody>
      </p:sp>
      <p:sp>
        <p:nvSpPr>
          <p:cNvPr id="18" name="TextBox 17">
            <a:extLst>
              <a:ext uri="{FF2B5EF4-FFF2-40B4-BE49-F238E27FC236}">
                <a16:creationId xmlns:a16="http://schemas.microsoft.com/office/drawing/2014/main" id="{E7F1958F-BDED-476B-8D0A-A0DC1B1E788A}"/>
              </a:ext>
            </a:extLst>
          </p:cNvPr>
          <p:cNvSpPr txBox="1"/>
          <p:nvPr/>
        </p:nvSpPr>
        <p:spPr>
          <a:xfrm>
            <a:off x="3761582" y="559655"/>
            <a:ext cx="3325018" cy="400110"/>
          </a:xfrm>
          <a:prstGeom prst="rect">
            <a:avLst/>
          </a:prstGeom>
          <a:noFill/>
        </p:spPr>
        <p:txBody>
          <a:bodyPr wrap="square" rtlCol="0">
            <a:spAutoFit/>
          </a:bodyPr>
          <a:lstStyle/>
          <a:p>
            <a:r>
              <a:rPr lang="en-GB" sz="2000" dirty="0">
                <a:solidFill>
                  <a:schemeClr val="accent6">
                    <a:lumMod val="50000"/>
                  </a:schemeClr>
                </a:solidFill>
              </a:rPr>
              <a:t>Ages 3-21</a:t>
            </a:r>
            <a:r>
              <a:rPr lang="en-GB" sz="2000" dirty="0">
                <a:solidFill>
                  <a:schemeClr val="bg1">
                    <a:lumMod val="50000"/>
                  </a:schemeClr>
                </a:solidFill>
              </a:rPr>
              <a:t>.</a:t>
            </a:r>
          </a:p>
        </p:txBody>
      </p:sp>
      <p:sp>
        <p:nvSpPr>
          <p:cNvPr id="19" name="TextBox 18">
            <a:extLst>
              <a:ext uri="{FF2B5EF4-FFF2-40B4-BE49-F238E27FC236}">
                <a16:creationId xmlns:a16="http://schemas.microsoft.com/office/drawing/2014/main" id="{C8E17FD2-009C-4341-BC7E-25C003A2E47C}"/>
              </a:ext>
            </a:extLst>
          </p:cNvPr>
          <p:cNvSpPr txBox="1"/>
          <p:nvPr/>
        </p:nvSpPr>
        <p:spPr>
          <a:xfrm>
            <a:off x="8737320" y="5610858"/>
            <a:ext cx="3264180" cy="646331"/>
          </a:xfrm>
          <a:prstGeom prst="rect">
            <a:avLst/>
          </a:prstGeom>
          <a:noFill/>
        </p:spPr>
        <p:txBody>
          <a:bodyPr wrap="square" rtlCol="0">
            <a:spAutoFit/>
          </a:bodyPr>
          <a:lstStyle/>
          <a:p>
            <a:r>
              <a:rPr lang="en-GB" dirty="0">
                <a:solidFill>
                  <a:schemeClr val="bg1">
                    <a:lumMod val="50000"/>
                  </a:schemeClr>
                </a:solidFill>
              </a:rPr>
              <a:t>(Derbyshire County Council, 2019)</a:t>
            </a:r>
          </a:p>
        </p:txBody>
      </p:sp>
      <mc:AlternateContent xmlns:mc="http://schemas.openxmlformats.org/markup-compatibility/2006" xmlns:p14="http://schemas.microsoft.com/office/powerpoint/2010/main" xmlns:aink="http://schemas.microsoft.com/office/drawing/2016/ink">
        <mc:Choice Requires="p14 aink">
          <p:contentPart p14:bwMode="auto" r:id="rId5">
            <p14:nvContentPartPr>
              <p14:cNvPr id="27" name="Ink 26">
                <a:extLst>
                  <a:ext uri="{FF2B5EF4-FFF2-40B4-BE49-F238E27FC236}">
                    <a16:creationId xmlns:a16="http://schemas.microsoft.com/office/drawing/2014/main" id="{50500C55-7B4A-4C7B-A5A9-BB008D6F1FB2}"/>
                  </a:ext>
                </a:extLst>
              </p14:cNvPr>
              <p14:cNvContentPartPr/>
              <p14:nvPr/>
            </p14:nvContentPartPr>
            <p14:xfrm>
              <a:off x="1735680" y="3217200"/>
              <a:ext cx="2556000" cy="2107080"/>
            </p14:xfrm>
          </p:contentPart>
        </mc:Choice>
        <mc:Fallback xmlns="">
          <p:pic>
            <p:nvPicPr>
              <p:cNvPr id="27" name="Ink 26">
                <a:extLst>
                  <a:ext uri="{FF2B5EF4-FFF2-40B4-BE49-F238E27FC236}">
                    <a16:creationId xmlns:a16="http://schemas.microsoft.com/office/drawing/2014/main" id="{50500C55-7B4A-4C7B-A5A9-BB008D6F1FB2}"/>
                  </a:ext>
                </a:extLst>
              </p:cNvPr>
              <p:cNvPicPr/>
              <p:nvPr/>
            </p:nvPicPr>
            <p:blipFill>
              <a:blip r:embed="rId6"/>
              <a:stretch>
                <a:fillRect/>
              </a:stretch>
            </p:blipFill>
            <p:spPr>
              <a:xfrm>
                <a:off x="1717680" y="3199200"/>
                <a:ext cx="2591640" cy="2142720"/>
              </a:xfrm>
              <a:prstGeom prst="rect">
                <a:avLst/>
              </a:prstGeom>
            </p:spPr>
          </p:pic>
        </mc:Fallback>
      </mc:AlternateContent>
      <p:grpSp>
        <p:nvGrpSpPr>
          <p:cNvPr id="33" name="Group 32">
            <a:extLst>
              <a:ext uri="{FF2B5EF4-FFF2-40B4-BE49-F238E27FC236}">
                <a16:creationId xmlns:a16="http://schemas.microsoft.com/office/drawing/2014/main" id="{F27596E0-CDBE-4391-BB2F-10B57F3DDB51}"/>
              </a:ext>
            </a:extLst>
          </p:cNvPr>
          <p:cNvGrpSpPr/>
          <p:nvPr/>
        </p:nvGrpSpPr>
        <p:grpSpPr>
          <a:xfrm>
            <a:off x="2965800" y="1585680"/>
            <a:ext cx="1047960" cy="1293480"/>
            <a:chOff x="2965800" y="1585680"/>
            <a:chExt cx="1047960" cy="1293480"/>
          </a:xfrm>
        </p:grpSpPr>
        <mc:AlternateContent xmlns:mc="http://schemas.openxmlformats.org/markup-compatibility/2006" xmlns:p14="http://schemas.microsoft.com/office/powerpoint/2010/main" xmlns:aink="http://schemas.microsoft.com/office/drawing/2016/ink">
          <mc:Choice Requires="p14 aink">
            <p:contentPart p14:bwMode="auto" r:id="rId7">
              <p14:nvContentPartPr>
                <p14:cNvPr id="31" name="Ink 30">
                  <a:extLst>
                    <a:ext uri="{FF2B5EF4-FFF2-40B4-BE49-F238E27FC236}">
                      <a16:creationId xmlns:a16="http://schemas.microsoft.com/office/drawing/2014/main" id="{8860CF25-57D4-4726-9D01-1D54453473E0}"/>
                    </a:ext>
                  </a:extLst>
                </p14:cNvPr>
                <p14:cNvContentPartPr/>
                <p14:nvPr/>
              </p14:nvContentPartPr>
              <p14:xfrm>
                <a:off x="3001080" y="1585680"/>
                <a:ext cx="1012680" cy="1293480"/>
              </p14:xfrm>
            </p:contentPart>
          </mc:Choice>
          <mc:Fallback xmlns="">
            <p:pic>
              <p:nvPicPr>
                <p:cNvPr id="31" name="Ink 30">
                  <a:extLst>
                    <a:ext uri="{FF2B5EF4-FFF2-40B4-BE49-F238E27FC236}">
                      <a16:creationId xmlns:a16="http://schemas.microsoft.com/office/drawing/2014/main" id="{8860CF25-57D4-4726-9D01-1D54453473E0}"/>
                    </a:ext>
                  </a:extLst>
                </p:cNvPr>
                <p:cNvPicPr/>
                <p:nvPr/>
              </p:nvPicPr>
              <p:blipFill>
                <a:blip r:embed="rId8"/>
                <a:stretch>
                  <a:fillRect/>
                </a:stretch>
              </p:blipFill>
              <p:spPr>
                <a:xfrm>
                  <a:off x="2983440" y="1567680"/>
                  <a:ext cx="1048320" cy="13291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9">
              <p14:nvContentPartPr>
                <p14:cNvPr id="32" name="Ink 31">
                  <a:extLst>
                    <a:ext uri="{FF2B5EF4-FFF2-40B4-BE49-F238E27FC236}">
                      <a16:creationId xmlns:a16="http://schemas.microsoft.com/office/drawing/2014/main" id="{F0F6F18C-1ED6-4B49-BAED-338A6D210222}"/>
                    </a:ext>
                  </a:extLst>
                </p14:cNvPr>
                <p14:cNvContentPartPr/>
                <p14:nvPr/>
              </p14:nvContentPartPr>
              <p14:xfrm>
                <a:off x="2965800" y="1647240"/>
                <a:ext cx="345600" cy="394200"/>
              </p14:xfrm>
            </p:contentPart>
          </mc:Choice>
          <mc:Fallback xmlns="">
            <p:pic>
              <p:nvPicPr>
                <p:cNvPr id="32" name="Ink 31">
                  <a:extLst>
                    <a:ext uri="{FF2B5EF4-FFF2-40B4-BE49-F238E27FC236}">
                      <a16:creationId xmlns:a16="http://schemas.microsoft.com/office/drawing/2014/main" id="{F0F6F18C-1ED6-4B49-BAED-338A6D210222}"/>
                    </a:ext>
                  </a:extLst>
                </p:cNvPr>
                <p:cNvPicPr/>
                <p:nvPr/>
              </p:nvPicPr>
              <p:blipFill>
                <a:blip r:embed="rId10"/>
                <a:stretch>
                  <a:fillRect/>
                </a:stretch>
              </p:blipFill>
              <p:spPr>
                <a:xfrm>
                  <a:off x="2947800" y="1629240"/>
                  <a:ext cx="381240" cy="42984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34" name="Ink 33">
                <a:extLst>
                  <a:ext uri="{FF2B5EF4-FFF2-40B4-BE49-F238E27FC236}">
                    <a16:creationId xmlns:a16="http://schemas.microsoft.com/office/drawing/2014/main" id="{7C4AAA8C-360B-4873-A0CD-592CEAA1C564}"/>
                  </a:ext>
                </a:extLst>
              </p14:cNvPr>
              <p14:cNvContentPartPr/>
              <p14:nvPr/>
            </p14:nvContentPartPr>
            <p14:xfrm>
              <a:off x="7417920" y="1318920"/>
              <a:ext cx="348120" cy="630720"/>
            </p14:xfrm>
          </p:contentPart>
        </mc:Choice>
        <mc:Fallback xmlns="">
          <p:pic>
            <p:nvPicPr>
              <p:cNvPr id="34" name="Ink 33">
                <a:extLst>
                  <a:ext uri="{FF2B5EF4-FFF2-40B4-BE49-F238E27FC236}">
                    <a16:creationId xmlns:a16="http://schemas.microsoft.com/office/drawing/2014/main" id="{7C4AAA8C-360B-4873-A0CD-592CEAA1C564}"/>
                  </a:ext>
                </a:extLst>
              </p:cNvPr>
              <p:cNvPicPr/>
              <p:nvPr/>
            </p:nvPicPr>
            <p:blipFill>
              <a:blip r:embed="rId12"/>
              <a:stretch>
                <a:fillRect/>
              </a:stretch>
            </p:blipFill>
            <p:spPr>
              <a:xfrm>
                <a:off x="7400280" y="1300920"/>
                <a:ext cx="383760" cy="6663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38" name="Ink 37">
                <a:extLst>
                  <a:ext uri="{FF2B5EF4-FFF2-40B4-BE49-F238E27FC236}">
                    <a16:creationId xmlns:a16="http://schemas.microsoft.com/office/drawing/2014/main" id="{B54BDD24-295F-4E09-8E2E-949DFFC66826}"/>
                  </a:ext>
                </a:extLst>
              </p14:cNvPr>
              <p14:cNvContentPartPr/>
              <p14:nvPr/>
            </p14:nvContentPartPr>
            <p14:xfrm>
              <a:off x="8511240" y="2929920"/>
              <a:ext cx="1042200" cy="470880"/>
            </p14:xfrm>
          </p:contentPart>
        </mc:Choice>
        <mc:Fallback xmlns="">
          <p:pic>
            <p:nvPicPr>
              <p:cNvPr id="38" name="Ink 37">
                <a:extLst>
                  <a:ext uri="{FF2B5EF4-FFF2-40B4-BE49-F238E27FC236}">
                    <a16:creationId xmlns:a16="http://schemas.microsoft.com/office/drawing/2014/main" id="{B54BDD24-295F-4E09-8E2E-949DFFC66826}"/>
                  </a:ext>
                </a:extLst>
              </p:cNvPr>
              <p:cNvPicPr/>
              <p:nvPr/>
            </p:nvPicPr>
            <p:blipFill>
              <a:blip r:embed="rId14"/>
              <a:stretch>
                <a:fillRect/>
              </a:stretch>
            </p:blipFill>
            <p:spPr>
              <a:xfrm>
                <a:off x="8493240" y="2911920"/>
                <a:ext cx="1077840" cy="5065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39" name="Ink 38">
                <a:extLst>
                  <a:ext uri="{FF2B5EF4-FFF2-40B4-BE49-F238E27FC236}">
                    <a16:creationId xmlns:a16="http://schemas.microsoft.com/office/drawing/2014/main" id="{F5E56AE8-C161-472A-B1D6-5D77C4529E8A}"/>
                  </a:ext>
                </a:extLst>
              </p14:cNvPr>
              <p14:cNvContentPartPr/>
              <p14:nvPr/>
            </p14:nvContentPartPr>
            <p14:xfrm>
              <a:off x="7157640" y="4131240"/>
              <a:ext cx="1031040" cy="1440000"/>
            </p14:xfrm>
          </p:contentPart>
        </mc:Choice>
        <mc:Fallback xmlns="">
          <p:pic>
            <p:nvPicPr>
              <p:cNvPr id="39" name="Ink 38">
                <a:extLst>
                  <a:ext uri="{FF2B5EF4-FFF2-40B4-BE49-F238E27FC236}">
                    <a16:creationId xmlns:a16="http://schemas.microsoft.com/office/drawing/2014/main" id="{F5E56AE8-C161-472A-B1D6-5D77C4529E8A}"/>
                  </a:ext>
                </a:extLst>
              </p:cNvPr>
              <p:cNvPicPr/>
              <p:nvPr/>
            </p:nvPicPr>
            <p:blipFill>
              <a:blip r:embed="rId16"/>
              <a:stretch>
                <a:fillRect/>
              </a:stretch>
            </p:blipFill>
            <p:spPr>
              <a:xfrm>
                <a:off x="7139640" y="4113240"/>
                <a:ext cx="1066680" cy="1475640"/>
              </a:xfrm>
              <a:prstGeom prst="rect">
                <a:avLst/>
              </a:prstGeom>
            </p:spPr>
          </p:pic>
        </mc:Fallback>
      </mc:AlternateContent>
    </p:spTree>
    <p:extLst>
      <p:ext uri="{BB962C8B-B14F-4D97-AF65-F5344CB8AC3E}">
        <p14:creationId xmlns:p14="http://schemas.microsoft.com/office/powerpoint/2010/main" val="92330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683E5-F9C3-4A52-9123-F01311835032}"/>
              </a:ext>
            </a:extLst>
          </p:cNvPr>
          <p:cNvSpPr>
            <a:spLocks noGrp="1"/>
          </p:cNvSpPr>
          <p:nvPr>
            <p:ph type="title"/>
          </p:nvPr>
        </p:nvSpPr>
        <p:spPr/>
        <p:txBody>
          <a:bodyPr/>
          <a:lstStyle/>
          <a:p>
            <a:r>
              <a:rPr lang="en-GB" dirty="0">
                <a:solidFill>
                  <a:schemeClr val="bg1">
                    <a:lumMod val="50000"/>
                  </a:schemeClr>
                </a:solidFill>
              </a:rPr>
              <a:t>Who is it for?		</a:t>
            </a:r>
          </a:p>
        </p:txBody>
      </p:sp>
      <p:sp>
        <p:nvSpPr>
          <p:cNvPr id="3" name="Content Placeholder 2">
            <a:extLst>
              <a:ext uri="{FF2B5EF4-FFF2-40B4-BE49-F238E27FC236}">
                <a16:creationId xmlns:a16="http://schemas.microsoft.com/office/drawing/2014/main" id="{4BD75461-C17A-415B-B4EE-9C7FB60C3C89}"/>
              </a:ext>
            </a:extLst>
          </p:cNvPr>
          <p:cNvSpPr>
            <a:spLocks noGrp="1"/>
          </p:cNvSpPr>
          <p:nvPr>
            <p:ph sz="half" idx="1"/>
          </p:nvPr>
        </p:nvSpPr>
        <p:spPr>
          <a:xfrm>
            <a:off x="765173" y="1822450"/>
            <a:ext cx="10993439" cy="4727575"/>
          </a:xfrm>
        </p:spPr>
        <p:txBody>
          <a:bodyPr>
            <a:normAutofit/>
          </a:bodyPr>
          <a:lstStyle/>
          <a:p>
            <a:r>
              <a:rPr lang="en-GB" dirty="0">
                <a:solidFill>
                  <a:schemeClr val="bg1">
                    <a:lumMod val="50000"/>
                  </a:schemeClr>
                </a:solidFill>
              </a:rPr>
              <a:t>Useful for children who are shy and timid, disaffected and ‘challenging’.</a:t>
            </a:r>
          </a:p>
          <a:p>
            <a:endParaRPr lang="en-GB" dirty="0">
              <a:solidFill>
                <a:schemeClr val="bg1">
                  <a:lumMod val="50000"/>
                </a:schemeClr>
              </a:solidFill>
            </a:endParaRPr>
          </a:p>
          <a:p>
            <a:r>
              <a:rPr lang="en-GB" dirty="0">
                <a:solidFill>
                  <a:schemeClr val="bg1">
                    <a:lumMod val="50000"/>
                  </a:schemeClr>
                </a:solidFill>
              </a:rPr>
              <a:t>Children with anger management and attachment issues.</a:t>
            </a:r>
          </a:p>
          <a:p>
            <a:endParaRPr lang="en-GB" dirty="0">
              <a:solidFill>
                <a:schemeClr val="bg1">
                  <a:lumMod val="50000"/>
                </a:schemeClr>
              </a:solidFill>
            </a:endParaRPr>
          </a:p>
          <a:p>
            <a:r>
              <a:rPr lang="en-GB" dirty="0">
                <a:solidFill>
                  <a:schemeClr val="bg1">
                    <a:lumMod val="50000"/>
                  </a:schemeClr>
                </a:solidFill>
              </a:rPr>
              <a:t>Children who are struggling with changes.</a:t>
            </a:r>
          </a:p>
          <a:p>
            <a:pPr marL="0" indent="0" algn="r">
              <a:buNone/>
            </a:pPr>
            <a:r>
              <a:rPr lang="en-GB" sz="1600" dirty="0">
                <a:solidFill>
                  <a:schemeClr val="bg1">
                    <a:lumMod val="50000"/>
                  </a:schemeClr>
                </a:solidFill>
              </a:rPr>
              <a:t>(Derbyshire County Council, 2019).</a:t>
            </a:r>
          </a:p>
        </p:txBody>
      </p:sp>
      <mc:AlternateContent xmlns:mc="http://schemas.openxmlformats.org/markup-compatibility/2006" xmlns:p14="http://schemas.microsoft.com/office/powerpoint/2010/main" xmlns:aink="http://schemas.microsoft.com/office/drawing/2016/ink">
        <mc:Choice Requires="p14 aink">
          <p:contentPart p14:bwMode="auto" r:id="rId2">
            <p14:nvContentPartPr>
              <p14:cNvPr id="5" name="Ink 4">
                <a:extLst>
                  <a:ext uri="{FF2B5EF4-FFF2-40B4-BE49-F238E27FC236}">
                    <a16:creationId xmlns:a16="http://schemas.microsoft.com/office/drawing/2014/main" id="{5F5E249F-28EF-4A41-91A8-014DA1F7E259}"/>
                  </a:ext>
                </a:extLst>
              </p14:cNvPr>
              <p14:cNvContentPartPr/>
              <p14:nvPr/>
            </p14:nvContentPartPr>
            <p14:xfrm>
              <a:off x="3771247" y="2199870"/>
              <a:ext cx="360" cy="360"/>
            </p14:xfrm>
          </p:contentPart>
        </mc:Choice>
        <mc:Fallback xmlns="">
          <p:pic>
            <p:nvPicPr>
              <p:cNvPr id="5" name="Ink 4">
                <a:extLst>
                  <a:ext uri="{FF2B5EF4-FFF2-40B4-BE49-F238E27FC236}">
                    <a16:creationId xmlns:a16="http://schemas.microsoft.com/office/drawing/2014/main" id="{5F5E249F-28EF-4A41-91A8-014DA1F7E259}"/>
                  </a:ext>
                </a:extLst>
              </p:cNvPr>
              <p:cNvPicPr/>
              <p:nvPr/>
            </p:nvPicPr>
            <p:blipFill>
              <a:blip r:embed="rId3"/>
              <a:stretch>
                <a:fillRect/>
              </a:stretch>
            </p:blipFill>
            <p:spPr>
              <a:xfrm>
                <a:off x="3753607" y="2182230"/>
                <a:ext cx="36000" cy="36000"/>
              </a:xfrm>
              <a:prstGeom prst="rect">
                <a:avLst/>
              </a:prstGeom>
            </p:spPr>
          </p:pic>
        </mc:Fallback>
      </mc:AlternateContent>
    </p:spTree>
    <p:extLst>
      <p:ext uri="{BB962C8B-B14F-4D97-AF65-F5344CB8AC3E}">
        <p14:creationId xmlns:p14="http://schemas.microsoft.com/office/powerpoint/2010/main" val="2049751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350F-0951-4C23-9E6E-3BFC3EDBAADC}"/>
              </a:ext>
            </a:extLst>
          </p:cNvPr>
          <p:cNvSpPr>
            <a:spLocks noGrp="1"/>
          </p:cNvSpPr>
          <p:nvPr>
            <p:ph type="title"/>
          </p:nvPr>
        </p:nvSpPr>
        <p:spPr/>
        <p:txBody>
          <a:bodyPr/>
          <a:lstStyle/>
          <a:p>
            <a:r>
              <a:rPr lang="en-GB" dirty="0">
                <a:solidFill>
                  <a:schemeClr val="bg1">
                    <a:lumMod val="50000"/>
                  </a:schemeClr>
                </a:solidFill>
              </a:rPr>
              <a:t>Main aims of the Positive Play Support Programme</a:t>
            </a:r>
          </a:p>
        </p:txBody>
      </p:sp>
      <p:sp>
        <p:nvSpPr>
          <p:cNvPr id="5" name="Cloud 4">
            <a:extLst>
              <a:ext uri="{FF2B5EF4-FFF2-40B4-BE49-F238E27FC236}">
                <a16:creationId xmlns:a16="http://schemas.microsoft.com/office/drawing/2014/main" id="{9807A821-F80A-4D3F-A6CE-AB8BFC60DEF8}"/>
              </a:ext>
            </a:extLst>
          </p:cNvPr>
          <p:cNvSpPr/>
          <p:nvPr/>
        </p:nvSpPr>
        <p:spPr>
          <a:xfrm>
            <a:off x="3786981" y="1993106"/>
            <a:ext cx="4614863" cy="2871787"/>
          </a:xfrm>
          <a:prstGeom prst="cloud">
            <a:avLst/>
          </a:prstGeom>
          <a:solidFill>
            <a:srgbClr val="FC9728"/>
          </a:solidFill>
          <a:ln>
            <a:solidFill>
              <a:srgbClr val="FFD24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Aims</a:t>
            </a:r>
          </a:p>
        </p:txBody>
      </p:sp>
      <p:sp>
        <p:nvSpPr>
          <p:cNvPr id="7" name="TextBox 6">
            <a:extLst>
              <a:ext uri="{FF2B5EF4-FFF2-40B4-BE49-F238E27FC236}">
                <a16:creationId xmlns:a16="http://schemas.microsoft.com/office/drawing/2014/main" id="{6689E66A-ED23-498B-A818-99C6A293FB06}"/>
              </a:ext>
            </a:extLst>
          </p:cNvPr>
          <p:cNvSpPr txBox="1"/>
          <p:nvPr/>
        </p:nvSpPr>
        <p:spPr>
          <a:xfrm>
            <a:off x="9101138" y="1700213"/>
            <a:ext cx="2328862" cy="1200329"/>
          </a:xfrm>
          <a:prstGeom prst="rect">
            <a:avLst/>
          </a:prstGeom>
          <a:noFill/>
        </p:spPr>
        <p:txBody>
          <a:bodyPr wrap="square" rtlCol="0">
            <a:spAutoFit/>
          </a:bodyPr>
          <a:lstStyle/>
          <a:p>
            <a:pPr algn="ctr"/>
            <a:r>
              <a:rPr lang="en-GB" dirty="0">
                <a:solidFill>
                  <a:srgbClr val="FC9728"/>
                </a:solidFill>
              </a:rPr>
              <a:t>A safe place to express their emotions and feelings.</a:t>
            </a:r>
          </a:p>
        </p:txBody>
      </p:sp>
      <p:sp>
        <p:nvSpPr>
          <p:cNvPr id="8" name="TextBox 7">
            <a:extLst>
              <a:ext uri="{FF2B5EF4-FFF2-40B4-BE49-F238E27FC236}">
                <a16:creationId xmlns:a16="http://schemas.microsoft.com/office/drawing/2014/main" id="{60987D96-8A0B-4FC6-A80A-50EEE72E6CA4}"/>
              </a:ext>
            </a:extLst>
          </p:cNvPr>
          <p:cNvSpPr txBox="1"/>
          <p:nvPr/>
        </p:nvSpPr>
        <p:spPr>
          <a:xfrm>
            <a:off x="8880477" y="3957459"/>
            <a:ext cx="2243137" cy="1477328"/>
          </a:xfrm>
          <a:prstGeom prst="rect">
            <a:avLst/>
          </a:prstGeom>
          <a:noFill/>
        </p:spPr>
        <p:txBody>
          <a:bodyPr wrap="square" rtlCol="0">
            <a:spAutoFit/>
          </a:bodyPr>
          <a:lstStyle/>
          <a:p>
            <a:pPr algn="ctr"/>
            <a:r>
              <a:rPr lang="en-GB" dirty="0">
                <a:solidFill>
                  <a:srgbClr val="FC9728"/>
                </a:solidFill>
              </a:rPr>
              <a:t>Help children and young people to boost self-esteem and raise confidence.</a:t>
            </a:r>
          </a:p>
        </p:txBody>
      </p:sp>
      <p:sp>
        <p:nvSpPr>
          <p:cNvPr id="9" name="TextBox 8">
            <a:extLst>
              <a:ext uri="{FF2B5EF4-FFF2-40B4-BE49-F238E27FC236}">
                <a16:creationId xmlns:a16="http://schemas.microsoft.com/office/drawing/2014/main" id="{ED5CA71C-D655-4103-8966-F7C152B1A5AF}"/>
              </a:ext>
            </a:extLst>
          </p:cNvPr>
          <p:cNvSpPr txBox="1"/>
          <p:nvPr/>
        </p:nvSpPr>
        <p:spPr>
          <a:xfrm>
            <a:off x="4757738" y="5434787"/>
            <a:ext cx="2828925" cy="1200329"/>
          </a:xfrm>
          <a:prstGeom prst="rect">
            <a:avLst/>
          </a:prstGeom>
          <a:noFill/>
        </p:spPr>
        <p:txBody>
          <a:bodyPr wrap="square" rtlCol="0">
            <a:spAutoFit/>
          </a:bodyPr>
          <a:lstStyle/>
          <a:p>
            <a:pPr algn="ctr"/>
            <a:r>
              <a:rPr lang="en-GB" dirty="0">
                <a:solidFill>
                  <a:srgbClr val="FC9728"/>
                </a:solidFill>
              </a:rPr>
              <a:t>Offer a non-authoritarian safe and supportive relationship.</a:t>
            </a:r>
          </a:p>
        </p:txBody>
      </p:sp>
      <p:sp>
        <p:nvSpPr>
          <p:cNvPr id="10" name="TextBox 9">
            <a:extLst>
              <a:ext uri="{FF2B5EF4-FFF2-40B4-BE49-F238E27FC236}">
                <a16:creationId xmlns:a16="http://schemas.microsoft.com/office/drawing/2014/main" id="{F163E307-BFC5-49B0-8A2D-7C0382AA92AF}"/>
              </a:ext>
            </a:extLst>
          </p:cNvPr>
          <p:cNvSpPr txBox="1"/>
          <p:nvPr/>
        </p:nvSpPr>
        <p:spPr>
          <a:xfrm>
            <a:off x="1357313" y="4457700"/>
            <a:ext cx="2429668" cy="1477328"/>
          </a:xfrm>
          <a:prstGeom prst="rect">
            <a:avLst/>
          </a:prstGeom>
          <a:noFill/>
        </p:spPr>
        <p:txBody>
          <a:bodyPr wrap="square" rtlCol="0">
            <a:spAutoFit/>
          </a:bodyPr>
          <a:lstStyle/>
          <a:p>
            <a:pPr algn="ctr"/>
            <a:r>
              <a:rPr lang="en-GB" dirty="0">
                <a:solidFill>
                  <a:srgbClr val="FC9728"/>
                </a:solidFill>
              </a:rPr>
              <a:t>Offer opportunities to gain skills which are essential to education and socialisation.</a:t>
            </a:r>
          </a:p>
        </p:txBody>
      </p:sp>
      <p:sp>
        <p:nvSpPr>
          <p:cNvPr id="11" name="TextBox 10">
            <a:extLst>
              <a:ext uri="{FF2B5EF4-FFF2-40B4-BE49-F238E27FC236}">
                <a16:creationId xmlns:a16="http://schemas.microsoft.com/office/drawing/2014/main" id="{D85C6DFE-023B-4112-A032-DE94E19EE8EB}"/>
              </a:ext>
            </a:extLst>
          </p:cNvPr>
          <p:cNvSpPr txBox="1"/>
          <p:nvPr/>
        </p:nvSpPr>
        <p:spPr>
          <a:xfrm>
            <a:off x="1001712" y="1884997"/>
            <a:ext cx="2085975" cy="1754326"/>
          </a:xfrm>
          <a:prstGeom prst="rect">
            <a:avLst/>
          </a:prstGeom>
          <a:noFill/>
        </p:spPr>
        <p:txBody>
          <a:bodyPr wrap="square" rtlCol="0">
            <a:spAutoFit/>
          </a:bodyPr>
          <a:lstStyle/>
          <a:p>
            <a:pPr algn="ctr"/>
            <a:r>
              <a:rPr lang="en-GB" dirty="0">
                <a:solidFill>
                  <a:srgbClr val="FC9728"/>
                </a:solidFill>
              </a:rPr>
              <a:t>Help the child or young person to acquire the skills and attributes to succeed.</a:t>
            </a:r>
          </a:p>
        </p:txBody>
      </p:sp>
      <mc:AlternateContent xmlns:mc="http://schemas.openxmlformats.org/markup-compatibility/2006" xmlns:p14="http://schemas.microsoft.com/office/powerpoint/2010/main" xmlns:aink="http://schemas.microsoft.com/office/drawing/2016/ink">
        <mc:Choice Requires="p14 aink">
          <p:contentPart p14:bwMode="auto" r:id="rId2">
            <p14:nvContentPartPr>
              <p14:cNvPr id="13" name="Ink 12">
                <a:extLst>
                  <a:ext uri="{FF2B5EF4-FFF2-40B4-BE49-F238E27FC236}">
                    <a16:creationId xmlns:a16="http://schemas.microsoft.com/office/drawing/2014/main" id="{A6BA8C55-7468-4C8F-9237-21CC2182D391}"/>
                  </a:ext>
                </a:extLst>
              </p14:cNvPr>
              <p14:cNvContentPartPr/>
              <p14:nvPr/>
            </p14:nvContentPartPr>
            <p14:xfrm>
              <a:off x="7204800" y="1546440"/>
              <a:ext cx="2111400" cy="1294560"/>
            </p14:xfrm>
          </p:contentPart>
        </mc:Choice>
        <mc:Fallback xmlns="">
          <p:pic>
            <p:nvPicPr>
              <p:cNvPr id="13" name="Ink 12">
                <a:extLst>
                  <a:ext uri="{FF2B5EF4-FFF2-40B4-BE49-F238E27FC236}">
                    <a16:creationId xmlns:a16="http://schemas.microsoft.com/office/drawing/2014/main" id="{A6BA8C55-7468-4C8F-9237-21CC2182D391}"/>
                  </a:ext>
                </a:extLst>
              </p:cNvPr>
              <p:cNvPicPr/>
              <p:nvPr/>
            </p:nvPicPr>
            <p:blipFill>
              <a:blip r:embed="rId3"/>
              <a:stretch>
                <a:fillRect/>
              </a:stretch>
            </p:blipFill>
            <p:spPr>
              <a:xfrm>
                <a:off x="7169160" y="1510800"/>
                <a:ext cx="2183040" cy="13662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
            <p14:nvContentPartPr>
              <p14:cNvPr id="14" name="Ink 13">
                <a:extLst>
                  <a:ext uri="{FF2B5EF4-FFF2-40B4-BE49-F238E27FC236}">
                    <a16:creationId xmlns:a16="http://schemas.microsoft.com/office/drawing/2014/main" id="{B47F0AD3-D2CD-4DA4-A2A6-5F2DA3569C4E}"/>
                  </a:ext>
                </a:extLst>
              </p14:cNvPr>
              <p14:cNvContentPartPr/>
              <p14:nvPr/>
            </p14:nvContentPartPr>
            <p14:xfrm>
              <a:off x="7835160" y="4057080"/>
              <a:ext cx="885600" cy="1157760"/>
            </p14:xfrm>
          </p:contentPart>
        </mc:Choice>
        <mc:Fallback xmlns="">
          <p:pic>
            <p:nvPicPr>
              <p:cNvPr id="14" name="Ink 13">
                <a:extLst>
                  <a:ext uri="{FF2B5EF4-FFF2-40B4-BE49-F238E27FC236}">
                    <a16:creationId xmlns:a16="http://schemas.microsoft.com/office/drawing/2014/main" id="{B47F0AD3-D2CD-4DA4-A2A6-5F2DA3569C4E}"/>
                  </a:ext>
                </a:extLst>
              </p:cNvPr>
              <p:cNvPicPr/>
              <p:nvPr/>
            </p:nvPicPr>
            <p:blipFill>
              <a:blip r:embed="rId5"/>
              <a:stretch>
                <a:fillRect/>
              </a:stretch>
            </p:blipFill>
            <p:spPr>
              <a:xfrm>
                <a:off x="7799520" y="4021440"/>
                <a:ext cx="957240" cy="12294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19" name="Ink 18">
                <a:extLst>
                  <a:ext uri="{FF2B5EF4-FFF2-40B4-BE49-F238E27FC236}">
                    <a16:creationId xmlns:a16="http://schemas.microsoft.com/office/drawing/2014/main" id="{251C03F3-AD7E-4038-8227-D78030A0A7E8}"/>
                  </a:ext>
                </a:extLst>
              </p14:cNvPr>
              <p14:cNvContentPartPr/>
              <p14:nvPr/>
            </p14:nvContentPartPr>
            <p14:xfrm>
              <a:off x="6823560" y="4551000"/>
              <a:ext cx="480960" cy="1032120"/>
            </p14:xfrm>
          </p:contentPart>
        </mc:Choice>
        <mc:Fallback xmlns="">
          <p:pic>
            <p:nvPicPr>
              <p:cNvPr id="19" name="Ink 18">
                <a:extLst>
                  <a:ext uri="{FF2B5EF4-FFF2-40B4-BE49-F238E27FC236}">
                    <a16:creationId xmlns:a16="http://schemas.microsoft.com/office/drawing/2014/main" id="{251C03F3-AD7E-4038-8227-D78030A0A7E8}"/>
                  </a:ext>
                </a:extLst>
              </p:cNvPr>
              <p:cNvPicPr/>
              <p:nvPr/>
            </p:nvPicPr>
            <p:blipFill>
              <a:blip r:embed="rId7"/>
              <a:stretch>
                <a:fillRect/>
              </a:stretch>
            </p:blipFill>
            <p:spPr>
              <a:xfrm>
                <a:off x="6787920" y="4515000"/>
                <a:ext cx="552600" cy="11037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8">
            <p14:nvContentPartPr>
              <p14:cNvPr id="20" name="Ink 19">
                <a:extLst>
                  <a:ext uri="{FF2B5EF4-FFF2-40B4-BE49-F238E27FC236}">
                    <a16:creationId xmlns:a16="http://schemas.microsoft.com/office/drawing/2014/main" id="{B028491D-4E81-4CC5-84C4-E91DE1F49C8C}"/>
                  </a:ext>
                </a:extLst>
              </p14:cNvPr>
              <p14:cNvContentPartPr/>
              <p14:nvPr/>
            </p14:nvContentPartPr>
            <p14:xfrm>
              <a:off x="2914680" y="1566240"/>
              <a:ext cx="2302200" cy="1630800"/>
            </p14:xfrm>
          </p:contentPart>
        </mc:Choice>
        <mc:Fallback xmlns="">
          <p:pic>
            <p:nvPicPr>
              <p:cNvPr id="20" name="Ink 19">
                <a:extLst>
                  <a:ext uri="{FF2B5EF4-FFF2-40B4-BE49-F238E27FC236}">
                    <a16:creationId xmlns:a16="http://schemas.microsoft.com/office/drawing/2014/main" id="{B028491D-4E81-4CC5-84C4-E91DE1F49C8C}"/>
                  </a:ext>
                </a:extLst>
              </p:cNvPr>
              <p:cNvPicPr/>
              <p:nvPr/>
            </p:nvPicPr>
            <p:blipFill>
              <a:blip r:embed="rId9"/>
              <a:stretch>
                <a:fillRect/>
              </a:stretch>
            </p:blipFill>
            <p:spPr>
              <a:xfrm>
                <a:off x="2878680" y="1530600"/>
                <a:ext cx="2373840" cy="17024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22" name="Ink 21">
                <a:extLst>
                  <a:ext uri="{FF2B5EF4-FFF2-40B4-BE49-F238E27FC236}">
                    <a16:creationId xmlns:a16="http://schemas.microsoft.com/office/drawing/2014/main" id="{5639A896-B52A-4459-9FCF-FF0F300291AB}"/>
                  </a:ext>
                </a:extLst>
              </p14:cNvPr>
              <p14:cNvContentPartPr/>
              <p14:nvPr/>
            </p14:nvContentPartPr>
            <p14:xfrm>
              <a:off x="3695520" y="4680600"/>
              <a:ext cx="1215360" cy="885600"/>
            </p14:xfrm>
          </p:contentPart>
        </mc:Choice>
        <mc:Fallback xmlns="">
          <p:pic>
            <p:nvPicPr>
              <p:cNvPr id="22" name="Ink 21">
                <a:extLst>
                  <a:ext uri="{FF2B5EF4-FFF2-40B4-BE49-F238E27FC236}">
                    <a16:creationId xmlns:a16="http://schemas.microsoft.com/office/drawing/2014/main" id="{5639A896-B52A-4459-9FCF-FF0F300291AB}"/>
                  </a:ext>
                </a:extLst>
              </p:cNvPr>
              <p:cNvPicPr/>
              <p:nvPr/>
            </p:nvPicPr>
            <p:blipFill>
              <a:blip r:embed="rId11"/>
              <a:stretch>
                <a:fillRect/>
              </a:stretch>
            </p:blipFill>
            <p:spPr>
              <a:xfrm>
                <a:off x="3659520" y="4644960"/>
                <a:ext cx="1287000" cy="957240"/>
              </a:xfrm>
              <a:prstGeom prst="rect">
                <a:avLst/>
              </a:prstGeom>
            </p:spPr>
          </p:pic>
        </mc:Fallback>
      </mc:AlternateContent>
      <p:sp>
        <p:nvSpPr>
          <p:cNvPr id="23" name="TextBox 22">
            <a:extLst>
              <a:ext uri="{FF2B5EF4-FFF2-40B4-BE49-F238E27FC236}">
                <a16:creationId xmlns:a16="http://schemas.microsoft.com/office/drawing/2014/main" id="{0661A48B-6901-4958-A29D-496B2A24DD72}"/>
              </a:ext>
            </a:extLst>
          </p:cNvPr>
          <p:cNvSpPr txBox="1"/>
          <p:nvPr/>
        </p:nvSpPr>
        <p:spPr>
          <a:xfrm>
            <a:off x="8725522" y="5815367"/>
            <a:ext cx="3295028" cy="615553"/>
          </a:xfrm>
          <a:prstGeom prst="rect">
            <a:avLst/>
          </a:prstGeom>
          <a:noFill/>
        </p:spPr>
        <p:txBody>
          <a:bodyPr wrap="square" rtlCol="0">
            <a:spAutoFit/>
          </a:bodyPr>
          <a:lstStyle/>
          <a:p>
            <a:r>
              <a:rPr lang="en-GB" sz="1600" dirty="0">
                <a:solidFill>
                  <a:schemeClr val="bg1">
                    <a:lumMod val="50000"/>
                  </a:schemeClr>
                </a:solidFill>
              </a:rPr>
              <a:t>(Holly House, 2013).</a:t>
            </a:r>
          </a:p>
          <a:p>
            <a:endParaRPr lang="en-GB" dirty="0"/>
          </a:p>
        </p:txBody>
      </p:sp>
    </p:spTree>
    <p:extLst>
      <p:ext uri="{BB962C8B-B14F-4D97-AF65-F5344CB8AC3E}">
        <p14:creationId xmlns:p14="http://schemas.microsoft.com/office/powerpoint/2010/main" val="114815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B6F57-F903-4E59-915C-E89C85DE8606}"/>
              </a:ext>
            </a:extLst>
          </p:cNvPr>
          <p:cNvSpPr>
            <a:spLocks noGrp="1"/>
          </p:cNvSpPr>
          <p:nvPr>
            <p:ph type="title"/>
          </p:nvPr>
        </p:nvSpPr>
        <p:spPr>
          <a:xfrm>
            <a:off x="1277142" y="214311"/>
            <a:ext cx="10058402" cy="733425"/>
          </a:xfrm>
        </p:spPr>
        <p:txBody>
          <a:bodyPr/>
          <a:lstStyle/>
          <a:p>
            <a:r>
              <a:rPr lang="en-GB" dirty="0">
                <a:solidFill>
                  <a:schemeClr val="bg1">
                    <a:lumMod val="50000"/>
                  </a:schemeClr>
                </a:solidFill>
              </a:rPr>
              <a:t>Underpinning theories</a:t>
            </a:r>
          </a:p>
        </p:txBody>
      </p:sp>
      <p:sp>
        <p:nvSpPr>
          <p:cNvPr id="3" name="Content Placeholder 2">
            <a:extLst>
              <a:ext uri="{FF2B5EF4-FFF2-40B4-BE49-F238E27FC236}">
                <a16:creationId xmlns:a16="http://schemas.microsoft.com/office/drawing/2014/main" id="{48BD2A5B-30B7-43AF-A7FB-A76D425FCB56}"/>
              </a:ext>
            </a:extLst>
          </p:cNvPr>
          <p:cNvSpPr>
            <a:spLocks noGrp="1"/>
          </p:cNvSpPr>
          <p:nvPr>
            <p:ph sz="half" idx="1"/>
          </p:nvPr>
        </p:nvSpPr>
        <p:spPr>
          <a:xfrm>
            <a:off x="1066799" y="1447800"/>
            <a:ext cx="10479088" cy="5595938"/>
          </a:xfrm>
        </p:spPr>
        <p:txBody>
          <a:bodyPr>
            <a:normAutofit/>
          </a:bodyPr>
          <a:lstStyle/>
          <a:p>
            <a:r>
              <a:rPr lang="en-GB" sz="2000" dirty="0">
                <a:solidFill>
                  <a:schemeClr val="bg1">
                    <a:lumMod val="50000"/>
                  </a:schemeClr>
                </a:solidFill>
              </a:rPr>
              <a:t>The positive play support programme is based upon theories of sensory and creative play. </a:t>
            </a:r>
          </a:p>
          <a:p>
            <a:r>
              <a:rPr lang="en-GB" sz="2000" dirty="0">
                <a:solidFill>
                  <a:schemeClr val="bg1">
                    <a:lumMod val="50000"/>
                  </a:schemeClr>
                </a:solidFill>
              </a:rPr>
              <a:t>The things children are required to learn during their early years cannot be taught, but can be discovered through play (Wilson, 2008).</a:t>
            </a:r>
          </a:p>
          <a:p>
            <a:r>
              <a:rPr lang="en-GB" sz="2000" dirty="0">
                <a:solidFill>
                  <a:schemeClr val="bg1">
                    <a:lumMod val="50000"/>
                  </a:schemeClr>
                </a:solidFill>
              </a:rPr>
              <a:t>Vygotsky’s belief is that creativity is deep rooted in children’s play, and the process of creating and imagination is intertwined with lived and imagined experiences (Lindqvist, 2011).</a:t>
            </a:r>
          </a:p>
          <a:p>
            <a:r>
              <a:rPr lang="en-GB" sz="2000" dirty="0">
                <a:solidFill>
                  <a:schemeClr val="bg1">
                    <a:lumMod val="50000"/>
                  </a:schemeClr>
                </a:solidFill>
              </a:rPr>
              <a:t>It was the belief of Piaget that cognitive development was enhanced with the use of play, through environmental stimuli and experiences (</a:t>
            </a:r>
            <a:r>
              <a:rPr lang="en-GB" sz="2000" dirty="0" err="1">
                <a:solidFill>
                  <a:schemeClr val="bg1">
                    <a:lumMod val="50000"/>
                  </a:schemeClr>
                </a:solidFill>
              </a:rPr>
              <a:t>Burgemeester</a:t>
            </a:r>
            <a:r>
              <a:rPr lang="en-GB" sz="2000" dirty="0">
                <a:solidFill>
                  <a:schemeClr val="bg1">
                    <a:lumMod val="50000"/>
                  </a:schemeClr>
                </a:solidFill>
              </a:rPr>
              <a:t>, 2019).</a:t>
            </a:r>
          </a:p>
          <a:p>
            <a:r>
              <a:rPr lang="en-GB" sz="2000" dirty="0">
                <a:solidFill>
                  <a:schemeClr val="bg1">
                    <a:lumMod val="50000"/>
                  </a:schemeClr>
                </a:solidFill>
              </a:rPr>
              <a:t>Many theorists have stated the importance of play , including John Comenius, Johann Pestalozzi, Froebel and Maria Montessori (Gascoyne, 2016).</a:t>
            </a:r>
          </a:p>
        </p:txBody>
      </p:sp>
    </p:spTree>
    <p:extLst>
      <p:ext uri="{BB962C8B-B14F-4D97-AF65-F5344CB8AC3E}">
        <p14:creationId xmlns:p14="http://schemas.microsoft.com/office/powerpoint/2010/main" val="1019155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634" y="217676"/>
            <a:ext cx="10058402" cy="702470"/>
          </a:xfrm>
        </p:spPr>
        <p:txBody>
          <a:bodyPr/>
          <a:lstStyle/>
          <a:p>
            <a:r>
              <a:rPr lang="en-US" dirty="0">
                <a:solidFill>
                  <a:schemeClr val="bg1">
                    <a:lumMod val="50000"/>
                  </a:schemeClr>
                </a:solidFill>
              </a:rPr>
              <a:t>Our Magic Room</a:t>
            </a:r>
          </a:p>
        </p:txBody>
      </p:sp>
      <p:pic>
        <p:nvPicPr>
          <p:cNvPr id="8" name="Picture 7" descr="A picture containing indoor, bedroom, room, table&#10;&#10;Description automatically generated">
            <a:extLst>
              <a:ext uri="{FF2B5EF4-FFF2-40B4-BE49-F238E27FC236}">
                <a16:creationId xmlns:a16="http://schemas.microsoft.com/office/drawing/2014/main" id="{762FBF08-21BA-4DE8-B23D-F3E6A0EBDA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4625" y="1094146"/>
            <a:ext cx="2608314" cy="1956236"/>
          </a:xfrm>
          <a:prstGeom prst="rect">
            <a:avLst/>
          </a:prstGeom>
        </p:spPr>
      </p:pic>
      <p:pic>
        <p:nvPicPr>
          <p:cNvPr id="10" name="Picture 9">
            <a:extLst>
              <a:ext uri="{FF2B5EF4-FFF2-40B4-BE49-F238E27FC236}">
                <a16:creationId xmlns:a16="http://schemas.microsoft.com/office/drawing/2014/main" id="{C54D66FA-2984-48D4-B429-F16BB8A7546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4625" y="4636869"/>
            <a:ext cx="2608316" cy="1956237"/>
          </a:xfrm>
          <a:prstGeom prst="rect">
            <a:avLst/>
          </a:prstGeom>
        </p:spPr>
      </p:pic>
      <p:pic>
        <p:nvPicPr>
          <p:cNvPr id="6" name="Picture 5" descr="A picture containing indoor, table, small, computer&#10;&#10;Description automatically generated">
            <a:extLst>
              <a:ext uri="{FF2B5EF4-FFF2-40B4-BE49-F238E27FC236}">
                <a16:creationId xmlns:a16="http://schemas.microsoft.com/office/drawing/2014/main" id="{43CB0264-63A9-42BF-BDD2-33B2F0CC7C4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07021" y="1111907"/>
            <a:ext cx="4202677" cy="3152008"/>
          </a:xfrm>
          <a:prstGeom prst="rect">
            <a:avLst/>
          </a:prstGeom>
        </p:spPr>
      </p:pic>
      <p:pic>
        <p:nvPicPr>
          <p:cNvPr id="12" name="Picture 11" descr="A picture containing indoor, bag, table, sitting&#10;&#10;Description automatically generated">
            <a:extLst>
              <a:ext uri="{FF2B5EF4-FFF2-40B4-BE49-F238E27FC236}">
                <a16:creationId xmlns:a16="http://schemas.microsoft.com/office/drawing/2014/main" id="{C12646AE-BBC0-4D7C-8EF4-7A34AEB1D4F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31051" y="4353390"/>
            <a:ext cx="2874142" cy="2239716"/>
          </a:xfrm>
          <a:prstGeom prst="rect">
            <a:avLst/>
          </a:prstGeom>
        </p:spPr>
      </p:pic>
      <p:pic>
        <p:nvPicPr>
          <p:cNvPr id="14" name="Picture 13" descr="A stuffed animal sitting on a table&#10;&#10;Description automatically generated">
            <a:extLst>
              <a:ext uri="{FF2B5EF4-FFF2-40B4-BE49-F238E27FC236}">
                <a16:creationId xmlns:a16="http://schemas.microsoft.com/office/drawing/2014/main" id="{4FC53F29-E504-4361-ADE4-C611BA6321D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7237175" y="1145564"/>
            <a:ext cx="2728678" cy="2625841"/>
          </a:xfrm>
          <a:prstGeom prst="rect">
            <a:avLst/>
          </a:prstGeom>
        </p:spPr>
      </p:pic>
      <p:pic>
        <p:nvPicPr>
          <p:cNvPr id="16" name="Picture 15" descr="A picture containing indoor, furniture, colorful, many&#10;&#10;Description automatically generated">
            <a:extLst>
              <a:ext uri="{FF2B5EF4-FFF2-40B4-BE49-F238E27FC236}">
                <a16:creationId xmlns:a16="http://schemas.microsoft.com/office/drawing/2014/main" id="{CC3CAEE3-51CA-4E83-8F1B-E8952DE5C91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5400000">
            <a:off x="9535698" y="1604551"/>
            <a:ext cx="2992082" cy="1971271"/>
          </a:xfrm>
          <a:prstGeom prst="rect">
            <a:avLst/>
          </a:prstGeom>
        </p:spPr>
      </p:pic>
      <p:pic>
        <p:nvPicPr>
          <p:cNvPr id="18" name="Picture 17" descr="A birthday cake&#10;&#10;Description automatically generated">
            <a:extLst>
              <a:ext uri="{FF2B5EF4-FFF2-40B4-BE49-F238E27FC236}">
                <a16:creationId xmlns:a16="http://schemas.microsoft.com/office/drawing/2014/main" id="{F7AEFE96-740E-46A8-A1A2-9B12E199CF9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74623" y="3023011"/>
            <a:ext cx="2608316" cy="1878754"/>
          </a:xfrm>
          <a:prstGeom prst="rect">
            <a:avLst/>
          </a:prstGeom>
        </p:spPr>
      </p:pic>
      <p:pic>
        <p:nvPicPr>
          <p:cNvPr id="20" name="Picture 19" descr="A close up of a logo&#10;&#10;Description automatically generated">
            <a:extLst>
              <a:ext uri="{FF2B5EF4-FFF2-40B4-BE49-F238E27FC236}">
                <a16:creationId xmlns:a16="http://schemas.microsoft.com/office/drawing/2014/main" id="{FADE4AA5-016F-40FF-A1FC-F4F7A83F7FD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5400000">
            <a:off x="2627057" y="4633354"/>
            <a:ext cx="2239716" cy="1679788"/>
          </a:xfrm>
          <a:prstGeom prst="rect">
            <a:avLst/>
          </a:prstGeom>
        </p:spPr>
      </p:pic>
      <p:pic>
        <p:nvPicPr>
          <p:cNvPr id="22" name="Picture 21" descr="A room with white walls&#10;&#10;Description automatically generated">
            <a:extLst>
              <a:ext uri="{FF2B5EF4-FFF2-40B4-BE49-F238E27FC236}">
                <a16:creationId xmlns:a16="http://schemas.microsoft.com/office/drawing/2014/main" id="{201399F6-89A8-49D6-9610-AD854E021801}"/>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19375" t="18658" r="20416" b="15926"/>
          <a:stretch/>
        </p:blipFill>
        <p:spPr>
          <a:xfrm rot="5400000">
            <a:off x="7506152" y="4204233"/>
            <a:ext cx="2628363" cy="2141797"/>
          </a:xfrm>
          <a:prstGeom prst="rect">
            <a:avLst/>
          </a:prstGeom>
        </p:spPr>
      </p:pic>
      <p:pic>
        <p:nvPicPr>
          <p:cNvPr id="24" name="Picture 23" descr="A close up of a sign&#10;&#10;Description automatically generated">
            <a:extLst>
              <a:ext uri="{FF2B5EF4-FFF2-40B4-BE49-F238E27FC236}">
                <a16:creationId xmlns:a16="http://schemas.microsoft.com/office/drawing/2014/main" id="{FBDCB932-573A-4C29-9534-E5CE1520E5D9}"/>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19583"/>
          <a:stretch/>
        </p:blipFill>
        <p:spPr>
          <a:xfrm rot="5400000">
            <a:off x="9802912" y="4385481"/>
            <a:ext cx="2436395" cy="1971273"/>
          </a:xfrm>
          <a:prstGeom prst="rect">
            <a:avLst/>
          </a:prstGeom>
        </p:spPr>
      </p:pic>
      <p:sp>
        <p:nvSpPr>
          <p:cNvPr id="25" name="TextBox 24">
            <a:extLst>
              <a:ext uri="{FF2B5EF4-FFF2-40B4-BE49-F238E27FC236}">
                <a16:creationId xmlns:a16="http://schemas.microsoft.com/office/drawing/2014/main" id="{7C543516-D0FB-4584-A3C2-2D8CCC5B156F}"/>
              </a:ext>
            </a:extLst>
          </p:cNvPr>
          <p:cNvSpPr txBox="1"/>
          <p:nvPr/>
        </p:nvSpPr>
        <p:spPr>
          <a:xfrm>
            <a:off x="9201150" y="617506"/>
            <a:ext cx="3871913" cy="369332"/>
          </a:xfrm>
          <a:prstGeom prst="rect">
            <a:avLst/>
          </a:prstGeom>
          <a:noFill/>
        </p:spPr>
        <p:txBody>
          <a:bodyPr wrap="square" rtlCol="0">
            <a:spAutoFit/>
          </a:bodyPr>
          <a:lstStyle/>
          <a:p>
            <a:r>
              <a:rPr lang="en-GB" dirty="0">
                <a:solidFill>
                  <a:schemeClr val="bg1">
                    <a:lumMod val="50000"/>
                  </a:schemeClr>
                </a:solidFill>
              </a:rPr>
              <a:t>(Webb-Erwin, 2020)</a:t>
            </a:r>
          </a:p>
        </p:txBody>
      </p:sp>
    </p:spTree>
    <p:extLst>
      <p:ext uri="{BB962C8B-B14F-4D97-AF65-F5344CB8AC3E}">
        <p14:creationId xmlns:p14="http://schemas.microsoft.com/office/powerpoint/2010/main" val="2024694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2181C-C632-4FEB-BA9A-A4F9D736D646}"/>
              </a:ext>
            </a:extLst>
          </p:cNvPr>
          <p:cNvSpPr>
            <a:spLocks noGrp="1"/>
          </p:cNvSpPr>
          <p:nvPr>
            <p:ph type="title"/>
          </p:nvPr>
        </p:nvSpPr>
        <p:spPr>
          <a:xfrm>
            <a:off x="8951914" y="700088"/>
            <a:ext cx="2906712" cy="914400"/>
          </a:xfrm>
        </p:spPr>
        <p:txBody>
          <a:bodyPr/>
          <a:lstStyle/>
          <a:p>
            <a:r>
              <a:rPr lang="en-GB" dirty="0">
                <a:solidFill>
                  <a:schemeClr val="bg1">
                    <a:lumMod val="50000"/>
                  </a:schemeClr>
                </a:solidFill>
              </a:rPr>
              <a:t>Activity</a:t>
            </a:r>
          </a:p>
        </p:txBody>
      </p:sp>
      <p:sp>
        <p:nvSpPr>
          <p:cNvPr id="5" name="Text Placeholder 4">
            <a:extLst>
              <a:ext uri="{FF2B5EF4-FFF2-40B4-BE49-F238E27FC236}">
                <a16:creationId xmlns:a16="http://schemas.microsoft.com/office/drawing/2014/main" id="{36CDCE54-27B9-4B43-ACFA-4F88430640BF}"/>
              </a:ext>
            </a:extLst>
          </p:cNvPr>
          <p:cNvSpPr>
            <a:spLocks noGrp="1"/>
          </p:cNvSpPr>
          <p:nvPr>
            <p:ph type="body" idx="1"/>
          </p:nvPr>
        </p:nvSpPr>
        <p:spPr>
          <a:xfrm>
            <a:off x="3386138" y="1614488"/>
            <a:ext cx="7723187" cy="4086225"/>
          </a:xfrm>
        </p:spPr>
        <p:txBody>
          <a:bodyPr>
            <a:normAutofit fontScale="92500"/>
          </a:bodyPr>
          <a:lstStyle/>
          <a:p>
            <a:pPr algn="ctr"/>
            <a:r>
              <a:rPr lang="en-GB" u="sng" dirty="0">
                <a:solidFill>
                  <a:schemeClr val="bg1">
                    <a:lumMod val="50000"/>
                  </a:schemeClr>
                </a:solidFill>
              </a:rPr>
              <a:t>We’re going to be making slime!</a:t>
            </a:r>
          </a:p>
          <a:p>
            <a:pPr algn="ctr"/>
            <a:endParaRPr lang="en-GB" u="sng" dirty="0">
              <a:solidFill>
                <a:schemeClr val="bg1">
                  <a:lumMod val="50000"/>
                </a:schemeClr>
              </a:solidFill>
            </a:endParaRPr>
          </a:p>
          <a:p>
            <a:r>
              <a:rPr lang="en-GB" dirty="0">
                <a:solidFill>
                  <a:schemeClr val="bg1">
                    <a:lumMod val="50000"/>
                  </a:schemeClr>
                </a:solidFill>
              </a:rPr>
              <a:t>You will need to;</a:t>
            </a:r>
          </a:p>
          <a:p>
            <a:pPr marL="342900" indent="-342900">
              <a:buFont typeface="Arial" panose="020B0604020202020204" pitchFamily="34" charset="0"/>
              <a:buChar char="•"/>
            </a:pPr>
            <a:r>
              <a:rPr lang="en-GB" dirty="0">
                <a:solidFill>
                  <a:schemeClr val="bg1">
                    <a:lumMod val="50000"/>
                  </a:schemeClr>
                </a:solidFill>
              </a:rPr>
              <a:t>Pour glue into bowl (enough to cover the bottom)</a:t>
            </a:r>
          </a:p>
          <a:p>
            <a:pPr marL="342900" indent="-342900">
              <a:buFont typeface="Arial" panose="020B0604020202020204" pitchFamily="34" charset="0"/>
              <a:buChar char="•"/>
            </a:pPr>
            <a:r>
              <a:rPr lang="en-GB" dirty="0">
                <a:solidFill>
                  <a:schemeClr val="bg1">
                    <a:lumMod val="50000"/>
                  </a:schemeClr>
                </a:solidFill>
              </a:rPr>
              <a:t>Add colour (3 drops or less will be perfect)</a:t>
            </a:r>
          </a:p>
          <a:p>
            <a:pPr marL="342900" indent="-342900">
              <a:buFont typeface="Arial" panose="020B0604020202020204" pitchFamily="34" charset="0"/>
              <a:buChar char="•"/>
            </a:pPr>
            <a:r>
              <a:rPr lang="en-GB" dirty="0">
                <a:solidFill>
                  <a:schemeClr val="bg1">
                    <a:lumMod val="50000"/>
                  </a:schemeClr>
                </a:solidFill>
              </a:rPr>
              <a:t>Add glitter.. If you want to (1 dollop should do it)</a:t>
            </a:r>
          </a:p>
          <a:p>
            <a:pPr marL="342900" indent="-342900">
              <a:buFont typeface="Arial" panose="020B0604020202020204" pitchFamily="34" charset="0"/>
              <a:buChar char="•"/>
            </a:pPr>
            <a:r>
              <a:rPr lang="en-GB" dirty="0">
                <a:solidFill>
                  <a:schemeClr val="bg1">
                    <a:lumMod val="50000"/>
                  </a:schemeClr>
                </a:solidFill>
              </a:rPr>
              <a:t>Add the magic liquid (5ml at a time)</a:t>
            </a:r>
          </a:p>
          <a:p>
            <a:pPr marL="342900" indent="-342900">
              <a:buFont typeface="Arial" panose="020B0604020202020204" pitchFamily="34" charset="0"/>
              <a:buChar char="•"/>
            </a:pPr>
            <a:r>
              <a:rPr lang="en-GB" dirty="0">
                <a:solidFill>
                  <a:schemeClr val="bg1">
                    <a:lumMod val="50000"/>
                  </a:schemeClr>
                </a:solidFill>
              </a:rPr>
              <a:t>Mix it</a:t>
            </a:r>
          </a:p>
          <a:p>
            <a:pPr marL="342900" indent="-342900">
              <a:buFont typeface="Arial" panose="020B0604020202020204" pitchFamily="34" charset="0"/>
              <a:buChar char="•"/>
            </a:pPr>
            <a:r>
              <a:rPr lang="en-GB" dirty="0">
                <a:solidFill>
                  <a:schemeClr val="bg1">
                    <a:lumMod val="50000"/>
                  </a:schemeClr>
                </a:solidFill>
              </a:rPr>
              <a:t>Knead it </a:t>
            </a:r>
          </a:p>
          <a:p>
            <a:pPr marL="342900" indent="-342900">
              <a:buFont typeface="Arial" panose="020B0604020202020204" pitchFamily="34" charset="0"/>
              <a:buChar char="•"/>
            </a:pPr>
            <a:endParaRPr lang="en-GB" dirty="0">
              <a:solidFill>
                <a:schemeClr val="bg1">
                  <a:lumMod val="50000"/>
                </a:schemeClr>
              </a:solidFill>
            </a:endParaRPr>
          </a:p>
          <a:p>
            <a:pPr algn="ctr"/>
            <a:r>
              <a:rPr lang="en-GB" dirty="0">
                <a:solidFill>
                  <a:schemeClr val="bg1">
                    <a:lumMod val="50000"/>
                  </a:schemeClr>
                </a:solidFill>
              </a:rPr>
              <a:t>Have fun!</a:t>
            </a:r>
          </a:p>
          <a:p>
            <a:endParaRPr lang="en-GB" dirty="0">
              <a:solidFill>
                <a:schemeClr val="bg1">
                  <a:lumMod val="50000"/>
                </a:schemeClr>
              </a:solidFill>
            </a:endParaRPr>
          </a:p>
        </p:txBody>
      </p:sp>
      <p:sp>
        <p:nvSpPr>
          <p:cNvPr id="3" name="TextBox 2">
            <a:extLst>
              <a:ext uri="{FF2B5EF4-FFF2-40B4-BE49-F238E27FC236}">
                <a16:creationId xmlns:a16="http://schemas.microsoft.com/office/drawing/2014/main" id="{5D236D04-014F-4DF3-9CB4-926EB1370758}"/>
              </a:ext>
            </a:extLst>
          </p:cNvPr>
          <p:cNvSpPr txBox="1"/>
          <p:nvPr/>
        </p:nvSpPr>
        <p:spPr>
          <a:xfrm>
            <a:off x="1042988" y="6057900"/>
            <a:ext cx="3643312" cy="400110"/>
          </a:xfrm>
          <a:prstGeom prst="rect">
            <a:avLst/>
          </a:prstGeom>
          <a:noFill/>
        </p:spPr>
        <p:txBody>
          <a:bodyPr wrap="square" rtlCol="0">
            <a:spAutoFit/>
          </a:bodyPr>
          <a:lstStyle/>
          <a:p>
            <a:r>
              <a:rPr lang="en-GB" sz="2000" u="sng" dirty="0">
                <a:solidFill>
                  <a:srgbClr val="FF0000"/>
                </a:solidFill>
              </a:rPr>
              <a:t>*</a:t>
            </a:r>
            <a:r>
              <a:rPr lang="en-GB" sz="2000" u="sng" dirty="0" err="1">
                <a:solidFill>
                  <a:srgbClr val="FF0000"/>
                </a:solidFill>
              </a:rPr>
              <a:t>Benzisothiazolone</a:t>
            </a:r>
            <a:r>
              <a:rPr lang="en-GB" sz="2000" u="sng" dirty="0">
                <a:solidFill>
                  <a:srgbClr val="FF0000"/>
                </a:solidFill>
              </a:rPr>
              <a:t>*</a:t>
            </a:r>
          </a:p>
        </p:txBody>
      </p:sp>
    </p:spTree>
    <p:extLst>
      <p:ext uri="{BB962C8B-B14F-4D97-AF65-F5344CB8AC3E}">
        <p14:creationId xmlns:p14="http://schemas.microsoft.com/office/powerpoint/2010/main" val="600954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16B86-37E9-4E81-B01F-D60F27F980FE}"/>
              </a:ext>
            </a:extLst>
          </p:cNvPr>
          <p:cNvSpPr>
            <a:spLocks noGrp="1"/>
          </p:cNvSpPr>
          <p:nvPr>
            <p:ph type="title"/>
          </p:nvPr>
        </p:nvSpPr>
        <p:spPr>
          <a:xfrm>
            <a:off x="1066799" y="271462"/>
            <a:ext cx="10058402" cy="852487"/>
          </a:xfrm>
        </p:spPr>
        <p:txBody>
          <a:bodyPr/>
          <a:lstStyle/>
          <a:p>
            <a:r>
              <a:rPr lang="en-GB" dirty="0">
                <a:solidFill>
                  <a:schemeClr val="bg1">
                    <a:lumMod val="50000"/>
                  </a:schemeClr>
                </a:solidFill>
              </a:rPr>
              <a:t>Benefits and impacts</a:t>
            </a:r>
          </a:p>
        </p:txBody>
      </p:sp>
      <p:sp>
        <p:nvSpPr>
          <p:cNvPr id="3" name="Content Placeholder 2">
            <a:extLst>
              <a:ext uri="{FF2B5EF4-FFF2-40B4-BE49-F238E27FC236}">
                <a16:creationId xmlns:a16="http://schemas.microsoft.com/office/drawing/2014/main" id="{F8F0348A-A0E6-4E4A-A54F-73D2D02C0520}"/>
              </a:ext>
            </a:extLst>
          </p:cNvPr>
          <p:cNvSpPr>
            <a:spLocks noGrp="1"/>
          </p:cNvSpPr>
          <p:nvPr>
            <p:ph sz="half" idx="1"/>
          </p:nvPr>
        </p:nvSpPr>
        <p:spPr>
          <a:xfrm>
            <a:off x="1065211" y="1371600"/>
            <a:ext cx="10336213" cy="5014913"/>
          </a:xfrm>
        </p:spPr>
        <p:txBody>
          <a:bodyPr>
            <a:normAutofit fontScale="92500" lnSpcReduction="20000"/>
          </a:bodyPr>
          <a:lstStyle/>
          <a:p>
            <a:r>
              <a:rPr lang="en-GB" dirty="0">
                <a:solidFill>
                  <a:schemeClr val="bg1">
                    <a:lumMod val="50000"/>
                  </a:schemeClr>
                </a:solidFill>
              </a:rPr>
              <a:t>An enjoyable feature of children’s lives which allows children to benefit developmentally, initiate positive relationships with family and improve health and well-being (Brown and </a:t>
            </a:r>
            <a:r>
              <a:rPr lang="en-GB" dirty="0" err="1">
                <a:solidFill>
                  <a:schemeClr val="bg1">
                    <a:lumMod val="50000"/>
                  </a:schemeClr>
                </a:solidFill>
              </a:rPr>
              <a:t>Patte</a:t>
            </a:r>
            <a:r>
              <a:rPr lang="en-GB" dirty="0">
                <a:solidFill>
                  <a:schemeClr val="bg1">
                    <a:lumMod val="50000"/>
                  </a:schemeClr>
                </a:solidFill>
              </a:rPr>
              <a:t>, 2013).</a:t>
            </a:r>
          </a:p>
          <a:p>
            <a:r>
              <a:rPr lang="en-GB" dirty="0">
                <a:solidFill>
                  <a:schemeClr val="bg1">
                    <a:lumMod val="50000"/>
                  </a:schemeClr>
                </a:solidFill>
              </a:rPr>
              <a:t>Holistic development through creative and imaginative play, which is useful throughout life (Brown and </a:t>
            </a:r>
            <a:r>
              <a:rPr lang="en-GB" dirty="0" err="1">
                <a:solidFill>
                  <a:schemeClr val="bg1">
                    <a:lumMod val="50000"/>
                  </a:schemeClr>
                </a:solidFill>
              </a:rPr>
              <a:t>Patte</a:t>
            </a:r>
            <a:r>
              <a:rPr lang="en-GB" dirty="0">
                <a:solidFill>
                  <a:schemeClr val="bg1">
                    <a:lumMod val="50000"/>
                  </a:schemeClr>
                </a:solidFill>
              </a:rPr>
              <a:t>, 2013).</a:t>
            </a:r>
          </a:p>
          <a:p>
            <a:r>
              <a:rPr lang="en-GB" dirty="0">
                <a:solidFill>
                  <a:schemeClr val="bg1">
                    <a:lumMod val="50000"/>
                  </a:schemeClr>
                </a:solidFill>
              </a:rPr>
              <a:t>Tools for exploration are developed, which helps to build self-awareness and self-esteem (</a:t>
            </a:r>
            <a:r>
              <a:rPr lang="en-GB" dirty="0" err="1">
                <a:solidFill>
                  <a:schemeClr val="bg1">
                    <a:lumMod val="50000"/>
                  </a:schemeClr>
                </a:solidFill>
              </a:rPr>
              <a:t>Marano</a:t>
            </a:r>
            <a:r>
              <a:rPr lang="en-GB" dirty="0">
                <a:solidFill>
                  <a:schemeClr val="bg1">
                    <a:lumMod val="50000"/>
                  </a:schemeClr>
                </a:solidFill>
              </a:rPr>
              <a:t>, 2008).</a:t>
            </a:r>
          </a:p>
          <a:p>
            <a:r>
              <a:rPr lang="en-GB" dirty="0">
                <a:solidFill>
                  <a:schemeClr val="bg1">
                    <a:lumMod val="50000"/>
                  </a:schemeClr>
                </a:solidFill>
              </a:rPr>
              <a:t>Acquire problem solving skills, which helps to build resilience (Thomas and Thompson, 2004).</a:t>
            </a:r>
          </a:p>
          <a:p>
            <a:r>
              <a:rPr lang="en-GB" dirty="0">
                <a:solidFill>
                  <a:schemeClr val="bg1">
                    <a:lumMod val="50000"/>
                  </a:schemeClr>
                </a:solidFill>
              </a:rPr>
              <a:t>Beneficial for developing fine and gross motor skills (</a:t>
            </a:r>
            <a:r>
              <a:rPr lang="en-GB" dirty="0" err="1">
                <a:solidFill>
                  <a:schemeClr val="bg1">
                    <a:lumMod val="50000"/>
                  </a:schemeClr>
                </a:solidFill>
              </a:rPr>
              <a:t>Gleave</a:t>
            </a:r>
            <a:r>
              <a:rPr lang="en-GB" dirty="0">
                <a:solidFill>
                  <a:schemeClr val="bg1">
                    <a:lumMod val="50000"/>
                  </a:schemeClr>
                </a:solidFill>
              </a:rPr>
              <a:t> and Hamilton, 2012).</a:t>
            </a:r>
          </a:p>
          <a:p>
            <a:r>
              <a:rPr lang="en-GB" dirty="0">
                <a:solidFill>
                  <a:schemeClr val="bg1">
                    <a:lumMod val="50000"/>
                  </a:schemeClr>
                </a:solidFill>
              </a:rPr>
              <a:t>Sensory play builds confidence by offering engagement in new experiences, as well as empathy for others (</a:t>
            </a:r>
            <a:r>
              <a:rPr lang="en-GB" dirty="0" err="1">
                <a:solidFill>
                  <a:schemeClr val="bg1">
                    <a:lumMod val="50000"/>
                  </a:schemeClr>
                </a:solidFill>
              </a:rPr>
              <a:t>Nekitsing</a:t>
            </a:r>
            <a:r>
              <a:rPr lang="en-GB" dirty="0">
                <a:solidFill>
                  <a:schemeClr val="bg1">
                    <a:lumMod val="50000"/>
                  </a:schemeClr>
                </a:solidFill>
              </a:rPr>
              <a:t> </a:t>
            </a:r>
            <a:r>
              <a:rPr lang="en-GB" i="1" dirty="0">
                <a:solidFill>
                  <a:schemeClr val="bg1">
                    <a:lumMod val="50000"/>
                  </a:schemeClr>
                </a:solidFill>
              </a:rPr>
              <a:t>et al</a:t>
            </a:r>
            <a:r>
              <a:rPr lang="en-GB" dirty="0">
                <a:solidFill>
                  <a:schemeClr val="bg1">
                    <a:lumMod val="50000"/>
                  </a:schemeClr>
                </a:solidFill>
              </a:rPr>
              <a:t>, 2019).</a:t>
            </a:r>
          </a:p>
          <a:p>
            <a:pPr marL="0" indent="0">
              <a:buNone/>
            </a:pPr>
            <a:endParaRPr lang="en-GB" dirty="0"/>
          </a:p>
        </p:txBody>
      </p:sp>
    </p:spTree>
    <p:extLst>
      <p:ext uri="{BB962C8B-B14F-4D97-AF65-F5344CB8AC3E}">
        <p14:creationId xmlns:p14="http://schemas.microsoft.com/office/powerpoint/2010/main" val="3865916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4D2C9-E970-4FE3-BBA1-1BB84FA41FA1}"/>
              </a:ext>
            </a:extLst>
          </p:cNvPr>
          <p:cNvSpPr>
            <a:spLocks noGrp="1"/>
          </p:cNvSpPr>
          <p:nvPr>
            <p:ph type="title"/>
          </p:nvPr>
        </p:nvSpPr>
        <p:spPr/>
        <p:txBody>
          <a:bodyPr/>
          <a:lstStyle/>
          <a:p>
            <a:r>
              <a:rPr lang="en-GB" dirty="0">
                <a:solidFill>
                  <a:schemeClr val="bg1">
                    <a:lumMod val="50000"/>
                  </a:schemeClr>
                </a:solidFill>
              </a:rPr>
              <a:t>Cont..</a:t>
            </a:r>
          </a:p>
        </p:txBody>
      </p:sp>
      <p:sp>
        <p:nvSpPr>
          <p:cNvPr id="3" name="Content Placeholder 2">
            <a:extLst>
              <a:ext uri="{FF2B5EF4-FFF2-40B4-BE49-F238E27FC236}">
                <a16:creationId xmlns:a16="http://schemas.microsoft.com/office/drawing/2014/main" id="{9A0BBA44-7B03-4A69-B8D8-E25475F0E9B6}"/>
              </a:ext>
            </a:extLst>
          </p:cNvPr>
          <p:cNvSpPr>
            <a:spLocks noGrp="1"/>
          </p:cNvSpPr>
          <p:nvPr>
            <p:ph sz="half" idx="1"/>
          </p:nvPr>
        </p:nvSpPr>
        <p:spPr>
          <a:xfrm>
            <a:off x="1065212" y="1709737"/>
            <a:ext cx="10507663" cy="4489577"/>
          </a:xfrm>
        </p:spPr>
        <p:txBody>
          <a:bodyPr>
            <a:normAutofit fontScale="85000" lnSpcReduction="20000"/>
          </a:bodyPr>
          <a:lstStyle/>
          <a:p>
            <a:r>
              <a:rPr lang="en-GB" sz="2800" dirty="0">
                <a:solidFill>
                  <a:schemeClr val="bg1">
                    <a:lumMod val="50000"/>
                  </a:schemeClr>
                </a:solidFill>
              </a:rPr>
              <a:t>Play associated with the positive play support programme is vital to health and well-being as it allows children and young people to experiment with their own emotions and express feelings (</a:t>
            </a:r>
            <a:r>
              <a:rPr lang="en-GB" sz="2800" dirty="0" err="1">
                <a:solidFill>
                  <a:schemeClr val="bg1">
                    <a:lumMod val="50000"/>
                  </a:schemeClr>
                </a:solidFill>
              </a:rPr>
              <a:t>Nelincs</a:t>
            </a:r>
            <a:r>
              <a:rPr lang="en-GB" sz="2800" dirty="0">
                <a:solidFill>
                  <a:schemeClr val="bg1">
                    <a:lumMod val="50000"/>
                  </a:schemeClr>
                </a:solidFill>
              </a:rPr>
              <a:t>, 2018).</a:t>
            </a:r>
          </a:p>
          <a:p>
            <a:r>
              <a:rPr lang="en-GB" sz="2800" dirty="0">
                <a:solidFill>
                  <a:schemeClr val="bg1">
                    <a:lumMod val="50000"/>
                  </a:schemeClr>
                </a:solidFill>
              </a:rPr>
              <a:t>It allows them to learn to cooperate with others (Glover, 1999).</a:t>
            </a:r>
          </a:p>
          <a:p>
            <a:r>
              <a:rPr lang="en-GB" sz="2800" dirty="0">
                <a:solidFill>
                  <a:schemeClr val="bg1">
                    <a:lumMod val="50000"/>
                  </a:schemeClr>
                </a:solidFill>
              </a:rPr>
              <a:t>Offering a safe space to release steam, shout, reflect and confide in others, children feel a sense of inclusion which helps with confidence (Thomas and Thompson, 2004).</a:t>
            </a:r>
          </a:p>
          <a:p>
            <a:r>
              <a:rPr lang="en-GB" sz="2800" dirty="0">
                <a:solidFill>
                  <a:schemeClr val="bg1">
                    <a:lumMod val="50000"/>
                  </a:schemeClr>
                </a:solidFill>
              </a:rPr>
              <a:t>No pressure allows the child or young person to have fun, and enjoy themselves which is a welcome break from chaotic lives (Biddle </a:t>
            </a:r>
            <a:r>
              <a:rPr lang="en-GB" sz="2800" i="1" dirty="0">
                <a:solidFill>
                  <a:schemeClr val="bg1">
                    <a:lumMod val="50000"/>
                  </a:schemeClr>
                </a:solidFill>
              </a:rPr>
              <a:t>et al</a:t>
            </a:r>
            <a:r>
              <a:rPr lang="en-GB" sz="2800" dirty="0">
                <a:solidFill>
                  <a:schemeClr val="bg1">
                    <a:lumMod val="50000"/>
                  </a:schemeClr>
                </a:solidFill>
              </a:rPr>
              <a:t>, 2014).</a:t>
            </a:r>
          </a:p>
        </p:txBody>
      </p:sp>
    </p:spTree>
    <p:extLst>
      <p:ext uri="{BB962C8B-B14F-4D97-AF65-F5344CB8AC3E}">
        <p14:creationId xmlns:p14="http://schemas.microsoft.com/office/powerpoint/2010/main" val="3490474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7C4CF-2CF1-4358-A759-BF3405A81C7C}"/>
              </a:ext>
            </a:extLst>
          </p:cNvPr>
          <p:cNvSpPr>
            <a:spLocks noGrp="1"/>
          </p:cNvSpPr>
          <p:nvPr>
            <p:ph type="title"/>
          </p:nvPr>
        </p:nvSpPr>
        <p:spPr/>
        <p:txBody>
          <a:bodyPr/>
          <a:lstStyle/>
          <a:p>
            <a:r>
              <a:rPr lang="en-GB" dirty="0">
                <a:solidFill>
                  <a:schemeClr val="bg1">
                    <a:lumMod val="50000"/>
                  </a:schemeClr>
                </a:solidFill>
              </a:rPr>
              <a:t>Criticisms</a:t>
            </a:r>
          </a:p>
        </p:txBody>
      </p:sp>
      <p:sp>
        <p:nvSpPr>
          <p:cNvPr id="3" name="Content Placeholder 2">
            <a:extLst>
              <a:ext uri="{FF2B5EF4-FFF2-40B4-BE49-F238E27FC236}">
                <a16:creationId xmlns:a16="http://schemas.microsoft.com/office/drawing/2014/main" id="{7E38E93C-7F9F-4DB3-9BDA-7E7C6CE4C110}"/>
              </a:ext>
            </a:extLst>
          </p:cNvPr>
          <p:cNvSpPr>
            <a:spLocks noGrp="1"/>
          </p:cNvSpPr>
          <p:nvPr>
            <p:ph sz="half" idx="1"/>
          </p:nvPr>
        </p:nvSpPr>
        <p:spPr>
          <a:xfrm>
            <a:off x="1065213" y="1968500"/>
            <a:ext cx="10058401" cy="4187952"/>
          </a:xfrm>
        </p:spPr>
        <p:txBody>
          <a:bodyPr>
            <a:normAutofit lnSpcReduction="10000"/>
          </a:bodyPr>
          <a:lstStyle/>
          <a:p>
            <a:r>
              <a:rPr lang="en-GB" dirty="0">
                <a:solidFill>
                  <a:schemeClr val="bg1">
                    <a:lumMod val="50000"/>
                  </a:schemeClr>
                </a:solidFill>
              </a:rPr>
              <a:t>The programme is problem orientated, which is based on the belief that the child has the ability to solve their problems, they just need the tools to help them. However, some of the children have deeper rooted issues or a multiple of problems which may be difficult to resolve from play sessions alone (Sweeney and Landreth, 2011).</a:t>
            </a:r>
          </a:p>
          <a:p>
            <a:pPr marL="0" indent="0">
              <a:buNone/>
            </a:pPr>
            <a:endParaRPr lang="en-GB" dirty="0">
              <a:solidFill>
                <a:schemeClr val="bg1">
                  <a:lumMod val="50000"/>
                </a:schemeClr>
              </a:solidFill>
            </a:endParaRPr>
          </a:p>
          <a:p>
            <a:r>
              <a:rPr lang="en-GB" dirty="0">
                <a:solidFill>
                  <a:schemeClr val="bg1">
                    <a:lumMod val="50000"/>
                  </a:schemeClr>
                </a:solidFill>
              </a:rPr>
              <a:t>Although staff are fully trained in the positive play support programme, they are not psychologists or therapists and may not be fully equipped to deal with the severity of some of these deep rooted issues (</a:t>
            </a:r>
            <a:r>
              <a:rPr lang="en-GB" dirty="0" err="1">
                <a:solidFill>
                  <a:schemeClr val="bg1">
                    <a:lumMod val="50000"/>
                  </a:schemeClr>
                </a:solidFill>
              </a:rPr>
              <a:t>MacCormack</a:t>
            </a:r>
            <a:r>
              <a:rPr lang="en-GB" dirty="0">
                <a:solidFill>
                  <a:schemeClr val="bg1">
                    <a:lumMod val="50000"/>
                  </a:schemeClr>
                </a:solidFill>
              </a:rPr>
              <a:t>, 2017).</a:t>
            </a:r>
          </a:p>
        </p:txBody>
      </p:sp>
    </p:spTree>
    <p:extLst>
      <p:ext uri="{BB962C8B-B14F-4D97-AF65-F5344CB8AC3E}">
        <p14:creationId xmlns:p14="http://schemas.microsoft.com/office/powerpoint/2010/main" val="70605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5FE37-23C2-4DD1-BF0C-E45FF503D06F}"/>
              </a:ext>
            </a:extLst>
          </p:cNvPr>
          <p:cNvSpPr>
            <a:spLocks noGrp="1"/>
          </p:cNvSpPr>
          <p:nvPr>
            <p:ph type="title"/>
          </p:nvPr>
        </p:nvSpPr>
        <p:spPr>
          <a:xfrm>
            <a:off x="1065212" y="314326"/>
            <a:ext cx="10058402" cy="823912"/>
          </a:xfrm>
        </p:spPr>
        <p:txBody>
          <a:bodyPr/>
          <a:lstStyle/>
          <a:p>
            <a:r>
              <a:rPr lang="en-GB" dirty="0">
                <a:solidFill>
                  <a:schemeClr val="bg1">
                    <a:lumMod val="50000"/>
                  </a:schemeClr>
                </a:solidFill>
              </a:rPr>
              <a:t>Expected outcomes</a:t>
            </a:r>
          </a:p>
        </p:txBody>
      </p:sp>
      <p:sp>
        <p:nvSpPr>
          <p:cNvPr id="3" name="Content Placeholder 2">
            <a:extLst>
              <a:ext uri="{FF2B5EF4-FFF2-40B4-BE49-F238E27FC236}">
                <a16:creationId xmlns:a16="http://schemas.microsoft.com/office/drawing/2014/main" id="{7184DF55-C2E8-40CB-B29C-D06123F2E1CA}"/>
              </a:ext>
            </a:extLst>
          </p:cNvPr>
          <p:cNvSpPr>
            <a:spLocks noGrp="1"/>
          </p:cNvSpPr>
          <p:nvPr>
            <p:ph sz="half" idx="1"/>
          </p:nvPr>
        </p:nvSpPr>
        <p:spPr>
          <a:xfrm>
            <a:off x="1065212" y="1524000"/>
            <a:ext cx="10221913" cy="4860925"/>
          </a:xfrm>
        </p:spPr>
        <p:txBody>
          <a:bodyPr>
            <a:normAutofit/>
          </a:bodyPr>
          <a:lstStyle/>
          <a:p>
            <a:r>
              <a:rPr lang="en-GB" dirty="0">
                <a:solidFill>
                  <a:schemeClr val="bg1">
                    <a:lumMod val="50000"/>
                  </a:schemeClr>
                </a:solidFill>
              </a:rPr>
              <a:t>The university of Sheffield Hallam produced two evaluations of the positive play support programme and found that there is evidence which directly links the participation of the positive play support programme to children’s positive behaviour changes.</a:t>
            </a:r>
          </a:p>
          <a:p>
            <a:endParaRPr lang="en-GB" dirty="0">
              <a:solidFill>
                <a:schemeClr val="bg1">
                  <a:lumMod val="50000"/>
                </a:schemeClr>
              </a:solidFill>
            </a:endParaRPr>
          </a:p>
          <a:p>
            <a:r>
              <a:rPr lang="en-GB" dirty="0">
                <a:solidFill>
                  <a:schemeClr val="bg1">
                    <a:lumMod val="50000"/>
                  </a:schemeClr>
                </a:solidFill>
              </a:rPr>
              <a:t>A report by Ofsted found that the programme was significantly beneficial as an early intervention strategy, which is able to reduce disaffection as well as encompassing an inclusive education.</a:t>
            </a:r>
          </a:p>
          <a:p>
            <a:pPr marL="0" indent="0">
              <a:buNone/>
            </a:pPr>
            <a:r>
              <a:rPr lang="en-GB" dirty="0"/>
              <a:t>						</a:t>
            </a:r>
            <a:r>
              <a:rPr lang="en-GB" sz="2000" dirty="0">
                <a:solidFill>
                  <a:schemeClr val="bg1">
                    <a:lumMod val="50000"/>
                  </a:schemeClr>
                </a:solidFill>
              </a:rPr>
              <a:t>(Derbyshire County Council, 2019)</a:t>
            </a:r>
            <a:endParaRPr lang="en-GB" dirty="0">
              <a:solidFill>
                <a:schemeClr val="bg1">
                  <a:lumMod val="50000"/>
                </a:schemeClr>
              </a:solidFill>
            </a:endParaRPr>
          </a:p>
        </p:txBody>
      </p:sp>
    </p:spTree>
    <p:extLst>
      <p:ext uri="{BB962C8B-B14F-4D97-AF65-F5344CB8AC3E}">
        <p14:creationId xmlns:p14="http://schemas.microsoft.com/office/powerpoint/2010/main" val="3942030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67607-9543-4619-8BEF-754F6DE2745C}"/>
              </a:ext>
            </a:extLst>
          </p:cNvPr>
          <p:cNvSpPr>
            <a:spLocks noGrp="1"/>
          </p:cNvSpPr>
          <p:nvPr>
            <p:ph type="title"/>
          </p:nvPr>
        </p:nvSpPr>
        <p:spPr>
          <a:xfrm>
            <a:off x="1065211" y="257175"/>
            <a:ext cx="10058402" cy="881062"/>
          </a:xfrm>
        </p:spPr>
        <p:txBody>
          <a:bodyPr/>
          <a:lstStyle/>
          <a:p>
            <a:r>
              <a:rPr lang="en-GB" dirty="0">
                <a:solidFill>
                  <a:schemeClr val="bg1">
                    <a:lumMod val="50000"/>
                  </a:schemeClr>
                </a:solidFill>
              </a:rPr>
              <a:t>Conclusion</a:t>
            </a:r>
          </a:p>
        </p:txBody>
      </p:sp>
      <p:sp>
        <p:nvSpPr>
          <p:cNvPr id="3" name="Content Placeholder 2">
            <a:extLst>
              <a:ext uri="{FF2B5EF4-FFF2-40B4-BE49-F238E27FC236}">
                <a16:creationId xmlns:a16="http://schemas.microsoft.com/office/drawing/2014/main" id="{98950DDE-9685-42BE-A62D-10264F0C967F}"/>
              </a:ext>
            </a:extLst>
          </p:cNvPr>
          <p:cNvSpPr>
            <a:spLocks noGrp="1"/>
          </p:cNvSpPr>
          <p:nvPr>
            <p:ph sz="half" idx="1"/>
          </p:nvPr>
        </p:nvSpPr>
        <p:spPr>
          <a:xfrm>
            <a:off x="1065211" y="1524000"/>
            <a:ext cx="10393363" cy="4489577"/>
          </a:xfrm>
        </p:spPr>
        <p:txBody>
          <a:bodyPr>
            <a:normAutofit fontScale="92500" lnSpcReduction="10000"/>
          </a:bodyPr>
          <a:lstStyle/>
          <a:p>
            <a:pPr marL="0" indent="0">
              <a:buNone/>
            </a:pPr>
            <a:r>
              <a:rPr lang="en-GB" dirty="0">
                <a:solidFill>
                  <a:schemeClr val="bg1">
                    <a:lumMod val="50000"/>
                  </a:schemeClr>
                </a:solidFill>
              </a:rPr>
              <a:t>In conclusion, this presentation has aimed to give the audience an insight into the Positive Play Support Programme as a creative approach to improve health and well-being of children and young people. </a:t>
            </a:r>
          </a:p>
          <a:p>
            <a:pPr marL="0" indent="0">
              <a:buNone/>
            </a:pPr>
            <a:r>
              <a:rPr lang="en-GB" dirty="0">
                <a:solidFill>
                  <a:schemeClr val="bg1">
                    <a:lumMod val="50000"/>
                  </a:schemeClr>
                </a:solidFill>
              </a:rPr>
              <a:t>The approach was discussed along with its aims, who its for and the underpinning theories from which it is based. As well as this, an example of how this approach can be set out was given. </a:t>
            </a:r>
          </a:p>
          <a:p>
            <a:pPr marL="0" indent="0">
              <a:buNone/>
            </a:pPr>
            <a:r>
              <a:rPr lang="en-GB" dirty="0">
                <a:solidFill>
                  <a:schemeClr val="bg1">
                    <a:lumMod val="50000"/>
                  </a:schemeClr>
                </a:solidFill>
              </a:rPr>
              <a:t>Importantly, the benefits and impacts were listed in detail, and although there were few criticisms of the programme, they were noted.</a:t>
            </a:r>
          </a:p>
          <a:p>
            <a:pPr marL="0" indent="0">
              <a:buNone/>
            </a:pPr>
            <a:r>
              <a:rPr lang="en-GB" dirty="0">
                <a:solidFill>
                  <a:schemeClr val="bg1">
                    <a:lumMod val="50000"/>
                  </a:schemeClr>
                </a:solidFill>
              </a:rPr>
              <a:t>Lastly, the expected outcomes of the programme were taken into consideration.</a:t>
            </a:r>
          </a:p>
        </p:txBody>
      </p:sp>
    </p:spTree>
    <p:extLst>
      <p:ext uri="{BB962C8B-B14F-4D97-AF65-F5344CB8AC3E}">
        <p14:creationId xmlns:p14="http://schemas.microsoft.com/office/powerpoint/2010/main" val="2688220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15076-DF80-48FD-94D3-B2F07E388236}"/>
              </a:ext>
            </a:extLst>
          </p:cNvPr>
          <p:cNvSpPr>
            <a:spLocks noGrp="1"/>
          </p:cNvSpPr>
          <p:nvPr>
            <p:ph type="title"/>
          </p:nvPr>
        </p:nvSpPr>
        <p:spPr/>
        <p:txBody>
          <a:bodyPr/>
          <a:lstStyle/>
          <a:p>
            <a:r>
              <a:rPr lang="en-GB" dirty="0">
                <a:solidFill>
                  <a:schemeClr val="bg1">
                    <a:lumMod val="50000"/>
                  </a:schemeClr>
                </a:solidFill>
              </a:rPr>
              <a:t>Reference List</a:t>
            </a:r>
          </a:p>
        </p:txBody>
      </p:sp>
      <p:sp>
        <p:nvSpPr>
          <p:cNvPr id="8" name="Content Placeholder 2">
            <a:extLst>
              <a:ext uri="{FF2B5EF4-FFF2-40B4-BE49-F238E27FC236}">
                <a16:creationId xmlns:a16="http://schemas.microsoft.com/office/drawing/2014/main" id="{7C8F1187-F716-450D-ABC8-0AEF1BA0FC55}"/>
              </a:ext>
            </a:extLst>
          </p:cNvPr>
          <p:cNvSpPr>
            <a:spLocks noGrp="1"/>
          </p:cNvSpPr>
          <p:nvPr>
            <p:ph sz="half" idx="1"/>
          </p:nvPr>
        </p:nvSpPr>
        <p:spPr>
          <a:xfrm>
            <a:off x="1065211" y="1825625"/>
            <a:ext cx="10636251" cy="4187952"/>
          </a:xfrm>
        </p:spPr>
        <p:txBody>
          <a:bodyPr>
            <a:normAutofit fontScale="47500" lnSpcReduction="20000"/>
          </a:bodyPr>
          <a:lstStyle/>
          <a:p>
            <a:pPr fontAlgn="base"/>
            <a:r>
              <a:rPr lang="en-GB" dirty="0">
                <a:solidFill>
                  <a:schemeClr val="bg1">
                    <a:lumMod val="50000"/>
                  </a:schemeClr>
                </a:solidFill>
              </a:rPr>
              <a:t>Amabile, T.M. (1996) </a:t>
            </a:r>
            <a:r>
              <a:rPr lang="en-GB" i="1" dirty="0">
                <a:solidFill>
                  <a:schemeClr val="bg1">
                    <a:lumMod val="50000"/>
                  </a:schemeClr>
                </a:solidFill>
              </a:rPr>
              <a:t>Creativity in Context</a:t>
            </a:r>
            <a:r>
              <a:rPr lang="en-GB" dirty="0">
                <a:solidFill>
                  <a:schemeClr val="bg1">
                    <a:lumMod val="50000"/>
                  </a:schemeClr>
                </a:solidFill>
              </a:rPr>
              <a:t>. Boulder: Westview Press.</a:t>
            </a:r>
          </a:p>
          <a:p>
            <a:r>
              <a:rPr lang="en-GB" dirty="0">
                <a:solidFill>
                  <a:schemeClr val="bg1">
                    <a:lumMod val="50000"/>
                  </a:schemeClr>
                </a:solidFill>
              </a:rPr>
              <a:t>Biddle, K., Garcia-Nevarez, A., Henderson, W. and </a:t>
            </a:r>
            <a:r>
              <a:rPr lang="en-GB" dirty="0" err="1">
                <a:solidFill>
                  <a:schemeClr val="bg1">
                    <a:lumMod val="50000"/>
                  </a:schemeClr>
                </a:solidFill>
              </a:rPr>
              <a:t>Kerrick</a:t>
            </a:r>
            <a:r>
              <a:rPr lang="en-GB" dirty="0">
                <a:solidFill>
                  <a:schemeClr val="bg1">
                    <a:lumMod val="50000"/>
                  </a:schemeClr>
                </a:solidFill>
              </a:rPr>
              <a:t>, A. (2014) Early Childhood Education: Becoming a Professional. Thousand Oaks: Sage</a:t>
            </a:r>
          </a:p>
          <a:p>
            <a:r>
              <a:rPr lang="en-GB" dirty="0">
                <a:solidFill>
                  <a:schemeClr val="bg1">
                    <a:lumMod val="50000"/>
                  </a:schemeClr>
                </a:solidFill>
              </a:rPr>
              <a:t>Brown, F. and </a:t>
            </a:r>
            <a:r>
              <a:rPr lang="en-GB" dirty="0" err="1">
                <a:solidFill>
                  <a:schemeClr val="bg1">
                    <a:lumMod val="50000"/>
                  </a:schemeClr>
                </a:solidFill>
              </a:rPr>
              <a:t>Patte</a:t>
            </a:r>
            <a:r>
              <a:rPr lang="en-GB" dirty="0">
                <a:solidFill>
                  <a:schemeClr val="bg1">
                    <a:lumMod val="50000"/>
                  </a:schemeClr>
                </a:solidFill>
              </a:rPr>
              <a:t>, M. (2013) </a:t>
            </a:r>
            <a:r>
              <a:rPr lang="en-GB" i="1" dirty="0">
                <a:solidFill>
                  <a:schemeClr val="bg1">
                    <a:lumMod val="50000"/>
                  </a:schemeClr>
                </a:solidFill>
              </a:rPr>
              <a:t>Rethinking Children’s Play</a:t>
            </a:r>
            <a:r>
              <a:rPr lang="en-GB" dirty="0">
                <a:solidFill>
                  <a:schemeClr val="bg1">
                    <a:lumMod val="50000"/>
                  </a:schemeClr>
                </a:solidFill>
              </a:rPr>
              <a:t>. London: Bloomsbury.</a:t>
            </a:r>
          </a:p>
          <a:p>
            <a:r>
              <a:rPr lang="en-GB" dirty="0" err="1">
                <a:solidFill>
                  <a:schemeClr val="bg1">
                    <a:lumMod val="50000"/>
                  </a:schemeClr>
                </a:solidFill>
              </a:rPr>
              <a:t>Burgemeester</a:t>
            </a:r>
            <a:r>
              <a:rPr lang="en-GB" dirty="0">
                <a:solidFill>
                  <a:schemeClr val="bg1">
                    <a:lumMod val="50000"/>
                  </a:schemeClr>
                </a:solidFill>
              </a:rPr>
              <a:t>, A. (2019) </a:t>
            </a:r>
            <a:r>
              <a:rPr lang="en-GB" i="1" dirty="0">
                <a:solidFill>
                  <a:schemeClr val="bg1">
                    <a:lumMod val="50000"/>
                  </a:schemeClr>
                </a:solidFill>
              </a:rPr>
              <a:t>Jean Piaget’s Theory of Play</a:t>
            </a:r>
            <a:r>
              <a:rPr lang="en-GB" dirty="0">
                <a:solidFill>
                  <a:schemeClr val="bg1">
                    <a:lumMod val="50000"/>
                  </a:schemeClr>
                </a:solidFill>
              </a:rPr>
              <a:t>. Available at: </a:t>
            </a:r>
            <a:r>
              <a:rPr lang="en-GB" u="sng" dirty="0">
                <a:solidFill>
                  <a:schemeClr val="bg1">
                    <a:lumMod val="50000"/>
                  </a:schemeClr>
                </a:solidFill>
                <a:hlinkClick r:id="rId2">
                  <a:extLst>
                    <a:ext uri="{A12FA001-AC4F-418D-AE19-62706E023703}">
                      <ahyp:hlinkClr xmlns:ahyp="http://schemas.microsoft.com/office/drawing/2018/hyperlinkcolor" val="tx"/>
                    </a:ext>
                  </a:extLst>
                </a:hlinkClick>
              </a:rPr>
              <a:t>https://www.psychologized.org/jean-piagets-theory-of-play/</a:t>
            </a:r>
            <a:r>
              <a:rPr lang="en-GB" dirty="0">
                <a:solidFill>
                  <a:schemeClr val="bg1">
                    <a:lumMod val="50000"/>
                  </a:schemeClr>
                </a:solidFill>
              </a:rPr>
              <a:t> Accessed: 10</a:t>
            </a:r>
            <a:r>
              <a:rPr lang="en-GB" baseline="30000" dirty="0">
                <a:solidFill>
                  <a:schemeClr val="bg1">
                    <a:lumMod val="50000"/>
                  </a:schemeClr>
                </a:solidFill>
              </a:rPr>
              <a:t>th</a:t>
            </a:r>
            <a:r>
              <a:rPr lang="en-GB" dirty="0">
                <a:solidFill>
                  <a:schemeClr val="bg1">
                    <a:lumMod val="50000"/>
                  </a:schemeClr>
                </a:solidFill>
              </a:rPr>
              <a:t> January 2020</a:t>
            </a:r>
          </a:p>
          <a:p>
            <a:r>
              <a:rPr lang="en-GB" dirty="0">
                <a:solidFill>
                  <a:schemeClr val="bg1">
                    <a:lumMod val="50000"/>
                  </a:schemeClr>
                </a:solidFill>
              </a:rPr>
              <a:t>Conner, T.S., DeYoung, C.G. and Silvia, P.J. (2017) ‘Everyday creative activity as a path to flourishing’, Journal of Positive Psychology. DOI: </a:t>
            </a:r>
            <a:r>
              <a:rPr lang="en-US" u="sng" dirty="0">
                <a:solidFill>
                  <a:schemeClr val="bg1">
                    <a:lumMod val="50000"/>
                  </a:schemeClr>
                </a:solidFill>
                <a:hlinkClick r:id="rId3">
                  <a:extLst>
                    <a:ext uri="{A12FA001-AC4F-418D-AE19-62706E023703}">
                      <ahyp:hlinkClr xmlns:ahyp="http://schemas.microsoft.com/office/drawing/2018/hyperlinkcolor" val="tx"/>
                    </a:ext>
                  </a:extLst>
                </a:hlinkClick>
              </a:rPr>
              <a:t>http://dx.doi.org/10.1080/17439760.2016.1257049</a:t>
            </a:r>
            <a:r>
              <a:rPr lang="en-US" dirty="0">
                <a:solidFill>
                  <a:schemeClr val="bg1">
                    <a:lumMod val="50000"/>
                  </a:schemeClr>
                </a:solidFill>
              </a:rPr>
              <a:t> </a:t>
            </a:r>
            <a:endParaRPr lang="en-GB" dirty="0">
              <a:solidFill>
                <a:schemeClr val="bg1">
                  <a:lumMod val="50000"/>
                </a:schemeClr>
              </a:solidFill>
            </a:endParaRPr>
          </a:p>
          <a:p>
            <a:r>
              <a:rPr lang="en-GB" dirty="0">
                <a:solidFill>
                  <a:schemeClr val="bg1">
                    <a:lumMod val="50000"/>
                  </a:schemeClr>
                </a:solidFill>
              </a:rPr>
              <a:t>Crain, W. (2003) </a:t>
            </a:r>
            <a:r>
              <a:rPr lang="en-GB" i="1" dirty="0">
                <a:solidFill>
                  <a:schemeClr val="bg1">
                    <a:lumMod val="50000"/>
                  </a:schemeClr>
                </a:solidFill>
              </a:rPr>
              <a:t>Reclaiming Childhood</a:t>
            </a:r>
            <a:r>
              <a:rPr lang="en-GB" dirty="0">
                <a:solidFill>
                  <a:schemeClr val="bg1">
                    <a:lumMod val="50000"/>
                  </a:schemeClr>
                </a:solidFill>
              </a:rPr>
              <a:t>. New York: Henry Holt and Company.</a:t>
            </a:r>
          </a:p>
          <a:p>
            <a:r>
              <a:rPr lang="en-GB" dirty="0" err="1">
                <a:solidFill>
                  <a:schemeClr val="bg1">
                    <a:lumMod val="50000"/>
                  </a:schemeClr>
                </a:solidFill>
              </a:rPr>
              <a:t>Cropley</a:t>
            </a:r>
            <a:r>
              <a:rPr lang="en-GB" dirty="0">
                <a:solidFill>
                  <a:schemeClr val="bg1">
                    <a:lumMod val="50000"/>
                  </a:schemeClr>
                </a:solidFill>
              </a:rPr>
              <a:t>, A. J. (1990) ‘Creativity and mental health in everyday life’, </a:t>
            </a:r>
            <a:r>
              <a:rPr lang="en-GB" i="1" dirty="0">
                <a:solidFill>
                  <a:schemeClr val="bg1">
                    <a:lumMod val="50000"/>
                  </a:schemeClr>
                </a:solidFill>
              </a:rPr>
              <a:t>Creativity Research Journal</a:t>
            </a:r>
            <a:r>
              <a:rPr lang="en-GB" dirty="0">
                <a:solidFill>
                  <a:schemeClr val="bg1">
                    <a:lumMod val="50000"/>
                  </a:schemeClr>
                </a:solidFill>
              </a:rPr>
              <a:t>, 13 (3). pp.167-178.</a:t>
            </a:r>
          </a:p>
          <a:p>
            <a:r>
              <a:rPr lang="en-GB" dirty="0">
                <a:solidFill>
                  <a:schemeClr val="bg1">
                    <a:lumMod val="50000"/>
                  </a:schemeClr>
                </a:solidFill>
              </a:rPr>
              <a:t>Derbyshire County Council (2019) Positive Play Support Programme. Available at: </a:t>
            </a:r>
            <a:r>
              <a:rPr lang="en-GB" u="sng" dirty="0">
                <a:solidFill>
                  <a:schemeClr val="bg1">
                    <a:lumMod val="50000"/>
                  </a:schemeClr>
                </a:solidFill>
                <a:hlinkClick r:id="rId4">
                  <a:extLst>
                    <a:ext uri="{A12FA001-AC4F-418D-AE19-62706E023703}">
                      <ahyp:hlinkClr xmlns:ahyp="http://schemas.microsoft.com/office/drawing/2018/hyperlinkcolor" val="tx"/>
                    </a:ext>
                  </a:extLst>
                </a:hlinkClick>
              </a:rPr>
              <a:t>https://www.derbyshire.gov.uk/education/schools/attendance-behaviour-welfare/support/positive-play/positive-play-support-programme.aspx?ContensisTextOnly=true</a:t>
            </a:r>
            <a:r>
              <a:rPr lang="en-GB" dirty="0">
                <a:solidFill>
                  <a:schemeClr val="bg1">
                    <a:lumMod val="50000"/>
                  </a:schemeClr>
                </a:solidFill>
              </a:rPr>
              <a:t> Accessed: 12</a:t>
            </a:r>
            <a:r>
              <a:rPr lang="en-GB" baseline="30000" dirty="0">
                <a:solidFill>
                  <a:schemeClr val="bg1">
                    <a:lumMod val="50000"/>
                  </a:schemeClr>
                </a:solidFill>
              </a:rPr>
              <a:t>th</a:t>
            </a:r>
            <a:r>
              <a:rPr lang="en-GB" dirty="0">
                <a:solidFill>
                  <a:schemeClr val="bg1">
                    <a:lumMod val="50000"/>
                  </a:schemeClr>
                </a:solidFill>
              </a:rPr>
              <a:t> January 2020.</a:t>
            </a:r>
          </a:p>
          <a:p>
            <a:r>
              <a:rPr lang="en-US" dirty="0">
                <a:solidFill>
                  <a:schemeClr val="bg1">
                    <a:lumMod val="50000"/>
                  </a:schemeClr>
                </a:solidFill>
              </a:rPr>
              <a:t>Derbyshire County Council (2019) </a:t>
            </a:r>
            <a:r>
              <a:rPr lang="en-US" i="1" dirty="0">
                <a:solidFill>
                  <a:schemeClr val="bg1">
                    <a:lumMod val="50000"/>
                  </a:schemeClr>
                </a:solidFill>
              </a:rPr>
              <a:t>Positive Play- How does the support </a:t>
            </a:r>
            <a:r>
              <a:rPr lang="en-US" i="1" dirty="0" err="1">
                <a:solidFill>
                  <a:schemeClr val="bg1">
                    <a:lumMod val="50000"/>
                  </a:schemeClr>
                </a:solidFill>
              </a:rPr>
              <a:t>programme</a:t>
            </a:r>
            <a:r>
              <a:rPr lang="en-US" i="1" dirty="0">
                <a:solidFill>
                  <a:schemeClr val="bg1">
                    <a:lumMod val="50000"/>
                  </a:schemeClr>
                </a:solidFill>
              </a:rPr>
              <a:t> work?</a:t>
            </a:r>
            <a:r>
              <a:rPr lang="en-US" dirty="0">
                <a:solidFill>
                  <a:schemeClr val="bg1">
                    <a:lumMod val="50000"/>
                  </a:schemeClr>
                </a:solidFill>
              </a:rPr>
              <a:t> Available at: </a:t>
            </a:r>
            <a:r>
              <a:rPr lang="en-US" u="sng" dirty="0">
                <a:solidFill>
                  <a:schemeClr val="bg1">
                    <a:lumMod val="50000"/>
                  </a:schemeClr>
                </a:solidFill>
                <a:hlinkClick r:id="rId5">
                  <a:extLst>
                    <a:ext uri="{A12FA001-AC4F-418D-AE19-62706E023703}">
                      <ahyp:hlinkClr xmlns:ahyp="http://schemas.microsoft.com/office/drawing/2018/hyperlinkcolor" val="tx"/>
                    </a:ext>
                  </a:extLst>
                </a:hlinkClick>
              </a:rPr>
              <a:t>http://services.derbyshire.gov.uk/Page/731</a:t>
            </a:r>
            <a:r>
              <a:rPr lang="en-US" dirty="0">
                <a:solidFill>
                  <a:schemeClr val="bg1">
                    <a:lumMod val="50000"/>
                  </a:schemeClr>
                </a:solidFill>
              </a:rPr>
              <a:t> Accessed: 10</a:t>
            </a:r>
            <a:r>
              <a:rPr lang="en-US" baseline="30000" dirty="0">
                <a:solidFill>
                  <a:schemeClr val="bg1">
                    <a:lumMod val="50000"/>
                  </a:schemeClr>
                </a:solidFill>
              </a:rPr>
              <a:t>th</a:t>
            </a:r>
            <a:r>
              <a:rPr lang="en-US" dirty="0">
                <a:solidFill>
                  <a:schemeClr val="bg1">
                    <a:lumMod val="50000"/>
                  </a:schemeClr>
                </a:solidFill>
              </a:rPr>
              <a:t> January 2020</a:t>
            </a:r>
            <a:endParaRPr lang="en-GB" dirty="0">
              <a:solidFill>
                <a:schemeClr val="bg1">
                  <a:lumMod val="50000"/>
                </a:schemeClr>
              </a:solidFill>
            </a:endParaRPr>
          </a:p>
          <a:p>
            <a:endParaRPr lang="en-GB" dirty="0"/>
          </a:p>
        </p:txBody>
      </p:sp>
    </p:spTree>
    <p:extLst>
      <p:ext uri="{BB962C8B-B14F-4D97-AF65-F5344CB8AC3E}">
        <p14:creationId xmlns:p14="http://schemas.microsoft.com/office/powerpoint/2010/main" val="2699586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39848-2097-4B72-BD02-70099559FBCB}"/>
              </a:ext>
            </a:extLst>
          </p:cNvPr>
          <p:cNvSpPr>
            <a:spLocks noGrp="1"/>
          </p:cNvSpPr>
          <p:nvPr>
            <p:ph type="title"/>
          </p:nvPr>
        </p:nvSpPr>
        <p:spPr/>
        <p:txBody>
          <a:bodyPr/>
          <a:lstStyle/>
          <a:p>
            <a:r>
              <a:rPr lang="en-GB" dirty="0">
                <a:solidFill>
                  <a:schemeClr val="bg1">
                    <a:lumMod val="50000"/>
                  </a:schemeClr>
                </a:solidFill>
              </a:rPr>
              <a:t>Cont..</a:t>
            </a:r>
          </a:p>
        </p:txBody>
      </p:sp>
      <p:sp>
        <p:nvSpPr>
          <p:cNvPr id="3" name="Content Placeholder 2">
            <a:extLst>
              <a:ext uri="{FF2B5EF4-FFF2-40B4-BE49-F238E27FC236}">
                <a16:creationId xmlns:a16="http://schemas.microsoft.com/office/drawing/2014/main" id="{408D3E05-B18B-4A0A-97D0-EF966A546288}"/>
              </a:ext>
            </a:extLst>
          </p:cNvPr>
          <p:cNvSpPr>
            <a:spLocks noGrp="1"/>
          </p:cNvSpPr>
          <p:nvPr>
            <p:ph sz="half" idx="1"/>
          </p:nvPr>
        </p:nvSpPr>
        <p:spPr>
          <a:xfrm>
            <a:off x="1065211" y="1685924"/>
            <a:ext cx="10058401" cy="4867275"/>
          </a:xfrm>
        </p:spPr>
        <p:txBody>
          <a:bodyPr>
            <a:normAutofit fontScale="55000" lnSpcReduction="20000"/>
          </a:bodyPr>
          <a:lstStyle/>
          <a:p>
            <a:r>
              <a:rPr lang="en-US" dirty="0">
                <a:solidFill>
                  <a:schemeClr val="bg1">
                    <a:lumMod val="50000"/>
                  </a:schemeClr>
                </a:solidFill>
              </a:rPr>
              <a:t>Derbyshire County Council. (2019) </a:t>
            </a:r>
            <a:r>
              <a:rPr lang="en-US" i="1" dirty="0">
                <a:solidFill>
                  <a:schemeClr val="bg1">
                    <a:lumMod val="50000"/>
                  </a:schemeClr>
                </a:solidFill>
              </a:rPr>
              <a:t>Positive Play Support Programme.</a:t>
            </a:r>
            <a:r>
              <a:rPr lang="en-US" dirty="0">
                <a:solidFill>
                  <a:schemeClr val="bg1">
                    <a:lumMod val="50000"/>
                  </a:schemeClr>
                </a:solidFill>
              </a:rPr>
              <a:t> Available at: </a:t>
            </a:r>
            <a:r>
              <a:rPr lang="en-US" u="sng" dirty="0">
                <a:solidFill>
                  <a:schemeClr val="bg1">
                    <a:lumMod val="50000"/>
                  </a:schemeClr>
                </a:solidFill>
                <a:hlinkClick r:id="rId2">
                  <a:extLst>
                    <a:ext uri="{A12FA001-AC4F-418D-AE19-62706E023703}">
                      <ahyp:hlinkClr xmlns:ahyp="http://schemas.microsoft.com/office/drawing/2018/hyperlinkcolor" val="tx"/>
                    </a:ext>
                  </a:extLst>
                </a:hlinkClick>
              </a:rPr>
              <a:t>http://www.services.derbyshire.gov.uk/Services/2670</a:t>
            </a:r>
            <a:r>
              <a:rPr lang="en-US" dirty="0">
                <a:solidFill>
                  <a:schemeClr val="bg1">
                    <a:lumMod val="50000"/>
                  </a:schemeClr>
                </a:solidFill>
              </a:rPr>
              <a:t> Accessed: 10</a:t>
            </a:r>
            <a:r>
              <a:rPr lang="en-US" baseline="30000" dirty="0">
                <a:solidFill>
                  <a:schemeClr val="bg1">
                    <a:lumMod val="50000"/>
                  </a:schemeClr>
                </a:solidFill>
              </a:rPr>
              <a:t>th</a:t>
            </a:r>
            <a:r>
              <a:rPr lang="en-US" dirty="0">
                <a:solidFill>
                  <a:schemeClr val="bg1">
                    <a:lumMod val="50000"/>
                  </a:schemeClr>
                </a:solidFill>
              </a:rPr>
              <a:t> January 2020</a:t>
            </a:r>
            <a:endParaRPr lang="en-GB" dirty="0">
              <a:solidFill>
                <a:schemeClr val="bg1">
                  <a:lumMod val="50000"/>
                </a:schemeClr>
              </a:solidFill>
            </a:endParaRPr>
          </a:p>
          <a:p>
            <a:r>
              <a:rPr lang="en-GB" dirty="0">
                <a:solidFill>
                  <a:schemeClr val="bg1">
                    <a:lumMod val="50000"/>
                  </a:schemeClr>
                </a:solidFill>
              </a:rPr>
              <a:t>Emerson, R. (2017) </a:t>
            </a:r>
            <a:r>
              <a:rPr lang="en-GB" i="1" dirty="0">
                <a:solidFill>
                  <a:schemeClr val="bg1">
                    <a:lumMod val="50000"/>
                  </a:schemeClr>
                </a:solidFill>
              </a:rPr>
              <a:t>Voice of Play</a:t>
            </a:r>
            <a:r>
              <a:rPr lang="en-GB" dirty="0">
                <a:solidFill>
                  <a:schemeClr val="bg1">
                    <a:lumMod val="50000"/>
                  </a:schemeClr>
                </a:solidFill>
              </a:rPr>
              <a:t>. Available at: </a:t>
            </a:r>
            <a:r>
              <a:rPr lang="en-GB" u="sng" dirty="0">
                <a:solidFill>
                  <a:schemeClr val="bg1">
                    <a:lumMod val="50000"/>
                  </a:schemeClr>
                </a:solidFill>
                <a:hlinkClick r:id="rId3">
                  <a:extLst>
                    <a:ext uri="{A12FA001-AC4F-418D-AE19-62706E023703}">
                      <ahyp:hlinkClr xmlns:ahyp="http://schemas.microsoft.com/office/drawing/2018/hyperlinkcolor" val="tx"/>
                    </a:ext>
                  </a:extLst>
                </a:hlinkClick>
              </a:rPr>
              <a:t>https://voiceofplay.org/benefits-of-play/</a:t>
            </a:r>
            <a:r>
              <a:rPr lang="en-GB" dirty="0">
                <a:solidFill>
                  <a:schemeClr val="bg1">
                    <a:lumMod val="50000"/>
                  </a:schemeClr>
                </a:solidFill>
              </a:rPr>
              <a:t> Accessed: 12</a:t>
            </a:r>
            <a:r>
              <a:rPr lang="en-GB" baseline="30000" dirty="0">
                <a:solidFill>
                  <a:schemeClr val="bg1">
                    <a:lumMod val="50000"/>
                  </a:schemeClr>
                </a:solidFill>
              </a:rPr>
              <a:t>th</a:t>
            </a:r>
            <a:r>
              <a:rPr lang="en-GB" dirty="0">
                <a:solidFill>
                  <a:schemeClr val="bg1">
                    <a:lumMod val="50000"/>
                  </a:schemeClr>
                </a:solidFill>
              </a:rPr>
              <a:t> January 2020.</a:t>
            </a:r>
          </a:p>
          <a:p>
            <a:r>
              <a:rPr lang="en-GB" dirty="0">
                <a:solidFill>
                  <a:schemeClr val="bg1">
                    <a:lumMod val="50000"/>
                  </a:schemeClr>
                </a:solidFill>
              </a:rPr>
              <a:t>Farnworth, D. (2016) </a:t>
            </a:r>
            <a:r>
              <a:rPr lang="en-GB" i="1" dirty="0">
                <a:solidFill>
                  <a:schemeClr val="bg1">
                    <a:lumMod val="50000"/>
                  </a:schemeClr>
                </a:solidFill>
              </a:rPr>
              <a:t>What is Creativity?</a:t>
            </a:r>
            <a:r>
              <a:rPr lang="en-GB" dirty="0">
                <a:solidFill>
                  <a:schemeClr val="bg1">
                    <a:lumMod val="50000"/>
                  </a:schemeClr>
                </a:solidFill>
              </a:rPr>
              <a:t> Available at: </a:t>
            </a:r>
            <a:r>
              <a:rPr lang="en-GB" u="sng" dirty="0">
                <a:solidFill>
                  <a:schemeClr val="bg1">
                    <a:lumMod val="50000"/>
                  </a:schemeClr>
                </a:solidFill>
                <a:hlinkClick r:id="rId4">
                  <a:extLst>
                    <a:ext uri="{A12FA001-AC4F-418D-AE19-62706E023703}">
                      <ahyp:hlinkClr xmlns:ahyp="http://schemas.microsoft.com/office/drawing/2018/hyperlinkcolor" val="tx"/>
                    </a:ext>
                  </a:extLst>
                </a:hlinkClick>
              </a:rPr>
              <a:t>https://copyblogger.com/define-creativity/</a:t>
            </a:r>
            <a:r>
              <a:rPr lang="en-GB" dirty="0">
                <a:solidFill>
                  <a:schemeClr val="bg1">
                    <a:lumMod val="50000"/>
                  </a:schemeClr>
                </a:solidFill>
              </a:rPr>
              <a:t> Accessed: 9</a:t>
            </a:r>
            <a:r>
              <a:rPr lang="en-GB" baseline="30000" dirty="0">
                <a:solidFill>
                  <a:schemeClr val="bg1">
                    <a:lumMod val="50000"/>
                  </a:schemeClr>
                </a:solidFill>
              </a:rPr>
              <a:t>th</a:t>
            </a:r>
            <a:r>
              <a:rPr lang="en-GB" dirty="0">
                <a:solidFill>
                  <a:schemeClr val="bg1">
                    <a:lumMod val="50000"/>
                  </a:schemeClr>
                </a:solidFill>
              </a:rPr>
              <a:t> January 2020.</a:t>
            </a:r>
          </a:p>
          <a:p>
            <a:r>
              <a:rPr lang="en-GB" dirty="0">
                <a:solidFill>
                  <a:schemeClr val="bg1">
                    <a:lumMod val="50000"/>
                  </a:schemeClr>
                </a:solidFill>
              </a:rPr>
              <a:t>Gascoyne, S. (2016) </a:t>
            </a:r>
            <a:r>
              <a:rPr lang="en-GB" i="1" dirty="0">
                <a:solidFill>
                  <a:schemeClr val="bg1">
                    <a:lumMod val="50000"/>
                  </a:schemeClr>
                </a:solidFill>
              </a:rPr>
              <a:t>Sensory Play: Play in the EYFS</a:t>
            </a:r>
            <a:r>
              <a:rPr lang="en-GB" dirty="0">
                <a:solidFill>
                  <a:schemeClr val="bg1">
                    <a:lumMod val="50000"/>
                  </a:schemeClr>
                </a:solidFill>
              </a:rPr>
              <a:t>. London: Practical Pre-School Books</a:t>
            </a:r>
          </a:p>
          <a:p>
            <a:r>
              <a:rPr lang="en-GB" dirty="0" err="1">
                <a:solidFill>
                  <a:schemeClr val="bg1">
                    <a:lumMod val="50000"/>
                  </a:schemeClr>
                </a:solidFill>
              </a:rPr>
              <a:t>Gleave</a:t>
            </a:r>
            <a:r>
              <a:rPr lang="en-GB" dirty="0">
                <a:solidFill>
                  <a:schemeClr val="bg1">
                    <a:lumMod val="50000"/>
                  </a:schemeClr>
                </a:solidFill>
              </a:rPr>
              <a:t>, J., and Hamilton, I. (2012) </a:t>
            </a:r>
            <a:r>
              <a:rPr lang="en-GB" i="1" dirty="0">
                <a:solidFill>
                  <a:schemeClr val="bg1">
                    <a:lumMod val="50000"/>
                  </a:schemeClr>
                </a:solidFill>
              </a:rPr>
              <a:t>A world without play</a:t>
            </a:r>
            <a:r>
              <a:rPr lang="en-GB" dirty="0">
                <a:solidFill>
                  <a:schemeClr val="bg1">
                    <a:lumMod val="50000"/>
                  </a:schemeClr>
                </a:solidFill>
              </a:rPr>
              <a:t>. Available at: </a:t>
            </a:r>
            <a:r>
              <a:rPr lang="en-GB" u="sng" dirty="0">
                <a:solidFill>
                  <a:schemeClr val="bg1">
                    <a:lumMod val="50000"/>
                  </a:schemeClr>
                </a:solidFill>
                <a:hlinkClick r:id="rId5">
                  <a:extLst>
                    <a:ext uri="{A12FA001-AC4F-418D-AE19-62706E023703}">
                      <ahyp:hlinkClr xmlns:ahyp="http://schemas.microsoft.com/office/drawing/2018/hyperlinkcolor" val="tx"/>
                    </a:ext>
                  </a:extLst>
                </a:hlinkClick>
              </a:rPr>
              <a:t>https://www.playengland.org.uk/media/371031/a-world-without-play-literature-review-2012.pdf</a:t>
            </a:r>
            <a:r>
              <a:rPr lang="en-GB" dirty="0">
                <a:solidFill>
                  <a:schemeClr val="bg1">
                    <a:lumMod val="50000"/>
                  </a:schemeClr>
                </a:solidFill>
              </a:rPr>
              <a:t> Accessed: 12</a:t>
            </a:r>
            <a:r>
              <a:rPr lang="en-GB" baseline="30000" dirty="0">
                <a:solidFill>
                  <a:schemeClr val="bg1">
                    <a:lumMod val="50000"/>
                  </a:schemeClr>
                </a:solidFill>
              </a:rPr>
              <a:t>th</a:t>
            </a:r>
            <a:r>
              <a:rPr lang="en-GB" dirty="0">
                <a:solidFill>
                  <a:schemeClr val="bg1">
                    <a:lumMod val="50000"/>
                  </a:schemeClr>
                </a:solidFill>
              </a:rPr>
              <a:t> January 2020.</a:t>
            </a:r>
          </a:p>
          <a:p>
            <a:r>
              <a:rPr lang="en-GB" dirty="0">
                <a:solidFill>
                  <a:schemeClr val="bg1">
                    <a:lumMod val="50000"/>
                  </a:schemeClr>
                </a:solidFill>
              </a:rPr>
              <a:t>Glover, A. (1999) The role of play in the development and learning. In </a:t>
            </a:r>
            <a:r>
              <a:rPr lang="en-GB" i="1" dirty="0">
                <a:solidFill>
                  <a:schemeClr val="bg1">
                    <a:lumMod val="50000"/>
                  </a:schemeClr>
                </a:solidFill>
              </a:rPr>
              <a:t>Child's play. Revisiting play in early childhood settings</a:t>
            </a:r>
            <a:r>
              <a:rPr lang="en-GB" dirty="0">
                <a:solidFill>
                  <a:schemeClr val="bg1">
                    <a:lumMod val="50000"/>
                  </a:schemeClr>
                </a:solidFill>
              </a:rPr>
              <a:t>, Australia: </a:t>
            </a:r>
            <a:r>
              <a:rPr lang="en-GB" dirty="0" err="1">
                <a:solidFill>
                  <a:schemeClr val="bg1">
                    <a:lumMod val="50000"/>
                  </a:schemeClr>
                </a:solidFill>
              </a:rPr>
              <a:t>Maclennan</a:t>
            </a:r>
            <a:r>
              <a:rPr lang="en-GB" dirty="0">
                <a:solidFill>
                  <a:schemeClr val="bg1">
                    <a:lumMod val="50000"/>
                  </a:schemeClr>
                </a:solidFill>
              </a:rPr>
              <a:t> Pretty.</a:t>
            </a:r>
          </a:p>
          <a:p>
            <a:r>
              <a:rPr lang="en-GB" dirty="0">
                <a:solidFill>
                  <a:schemeClr val="bg1">
                    <a:lumMod val="50000"/>
                  </a:schemeClr>
                </a:solidFill>
              </a:rPr>
              <a:t>Holly House (2013) </a:t>
            </a:r>
            <a:r>
              <a:rPr lang="en-GB" i="1" dirty="0">
                <a:solidFill>
                  <a:schemeClr val="bg1">
                    <a:lumMod val="50000"/>
                  </a:schemeClr>
                </a:solidFill>
              </a:rPr>
              <a:t>Positive Play Support Programme.</a:t>
            </a:r>
            <a:r>
              <a:rPr lang="en-GB" dirty="0">
                <a:solidFill>
                  <a:schemeClr val="bg1">
                    <a:lumMod val="50000"/>
                  </a:schemeClr>
                </a:solidFill>
              </a:rPr>
              <a:t> Available at: </a:t>
            </a:r>
            <a:r>
              <a:rPr lang="en-GB" u="sng" dirty="0">
                <a:solidFill>
                  <a:schemeClr val="bg1">
                    <a:lumMod val="50000"/>
                  </a:schemeClr>
                </a:solidFill>
                <a:hlinkClick r:id="rId6">
                  <a:extLst>
                    <a:ext uri="{A12FA001-AC4F-418D-AE19-62706E023703}">
                      <ahyp:hlinkClr xmlns:ahyp="http://schemas.microsoft.com/office/drawing/2018/hyperlinkcolor" val="tx"/>
                    </a:ext>
                  </a:extLst>
                </a:hlinkClick>
              </a:rPr>
              <a:t>http://www.hollyhouse.derbyshire.sch.uk/</a:t>
            </a:r>
            <a:r>
              <a:rPr lang="en-GB" u="sng" dirty="0" err="1">
                <a:solidFill>
                  <a:schemeClr val="bg1">
                    <a:lumMod val="50000"/>
                  </a:schemeClr>
                </a:solidFill>
                <a:hlinkClick r:id="rId6">
                  <a:extLst>
                    <a:ext uri="{A12FA001-AC4F-418D-AE19-62706E023703}">
                      <ahyp:hlinkClr xmlns:ahyp="http://schemas.microsoft.com/office/drawing/2018/hyperlinkcolor" val="tx"/>
                    </a:ext>
                  </a:extLst>
                </a:hlinkClick>
              </a:rPr>
              <a:t>wp</a:t>
            </a:r>
            <a:r>
              <a:rPr lang="en-GB" u="sng" dirty="0">
                <a:solidFill>
                  <a:schemeClr val="bg1">
                    <a:lumMod val="50000"/>
                  </a:schemeClr>
                </a:solidFill>
                <a:hlinkClick r:id="rId6">
                  <a:extLst>
                    <a:ext uri="{A12FA001-AC4F-418D-AE19-62706E023703}">
                      <ahyp:hlinkClr xmlns:ahyp="http://schemas.microsoft.com/office/drawing/2018/hyperlinkcolor" val="tx"/>
                    </a:ext>
                  </a:extLst>
                </a:hlinkClick>
              </a:rPr>
              <a:t>-content/uploads/2013/06/8-page-overview-of-PPS-to-go-with-video-or-to-send-as-info…1.pdf</a:t>
            </a:r>
            <a:r>
              <a:rPr lang="en-GB" dirty="0">
                <a:solidFill>
                  <a:schemeClr val="bg1">
                    <a:lumMod val="50000"/>
                  </a:schemeClr>
                </a:solidFill>
              </a:rPr>
              <a:t> Accessed: 12</a:t>
            </a:r>
            <a:r>
              <a:rPr lang="en-GB" baseline="30000" dirty="0">
                <a:solidFill>
                  <a:schemeClr val="bg1">
                    <a:lumMod val="50000"/>
                  </a:schemeClr>
                </a:solidFill>
              </a:rPr>
              <a:t>th</a:t>
            </a:r>
            <a:r>
              <a:rPr lang="en-GB" dirty="0">
                <a:solidFill>
                  <a:schemeClr val="bg1">
                    <a:lumMod val="50000"/>
                  </a:schemeClr>
                </a:solidFill>
              </a:rPr>
              <a:t> January 2020</a:t>
            </a:r>
          </a:p>
          <a:p>
            <a:r>
              <a:rPr lang="en-GB" dirty="0">
                <a:solidFill>
                  <a:schemeClr val="bg1">
                    <a:lumMod val="50000"/>
                  </a:schemeClr>
                </a:solidFill>
              </a:rPr>
              <a:t>Lindqvist, G. (2011) ‘Vygotsky’s Theory of Creativity’, </a:t>
            </a:r>
            <a:r>
              <a:rPr lang="en-GB" i="1" dirty="0">
                <a:solidFill>
                  <a:schemeClr val="bg1">
                    <a:lumMod val="50000"/>
                  </a:schemeClr>
                </a:solidFill>
              </a:rPr>
              <a:t>Creativity Research Journal</a:t>
            </a:r>
            <a:r>
              <a:rPr lang="en-GB" dirty="0">
                <a:solidFill>
                  <a:schemeClr val="bg1">
                    <a:lumMod val="50000"/>
                  </a:schemeClr>
                </a:solidFill>
              </a:rPr>
              <a:t>. 15 (2-3). pp. 245-251.</a:t>
            </a:r>
          </a:p>
          <a:p>
            <a:r>
              <a:rPr lang="en-GB" dirty="0" err="1">
                <a:solidFill>
                  <a:schemeClr val="bg1">
                    <a:lumMod val="50000"/>
                  </a:schemeClr>
                </a:solidFill>
              </a:rPr>
              <a:t>MacCormack</a:t>
            </a:r>
            <a:r>
              <a:rPr lang="en-GB" dirty="0">
                <a:solidFill>
                  <a:schemeClr val="bg1">
                    <a:lumMod val="50000"/>
                  </a:schemeClr>
                </a:solidFill>
              </a:rPr>
              <a:t>, J. (2017) ‘What youths with autism spectrum disorder and their parents want from social competence programs’ </a:t>
            </a:r>
            <a:r>
              <a:rPr lang="en-GB" i="1" dirty="0">
                <a:solidFill>
                  <a:schemeClr val="bg1">
                    <a:lumMod val="50000"/>
                  </a:schemeClr>
                </a:solidFill>
              </a:rPr>
              <a:t>Exceptionality Education International</a:t>
            </a:r>
            <a:r>
              <a:rPr lang="en-GB" dirty="0">
                <a:solidFill>
                  <a:schemeClr val="bg1">
                    <a:lumMod val="50000"/>
                  </a:schemeClr>
                </a:solidFill>
              </a:rPr>
              <a:t>, </a:t>
            </a:r>
            <a:r>
              <a:rPr lang="en-GB" i="1" dirty="0">
                <a:solidFill>
                  <a:schemeClr val="bg1">
                    <a:lumMod val="50000"/>
                  </a:schemeClr>
                </a:solidFill>
              </a:rPr>
              <a:t>27</a:t>
            </a:r>
            <a:r>
              <a:rPr lang="en-GB" dirty="0">
                <a:solidFill>
                  <a:schemeClr val="bg1">
                    <a:lumMod val="50000"/>
                  </a:schemeClr>
                </a:solidFill>
              </a:rPr>
              <a:t>. pp.116–146.</a:t>
            </a:r>
            <a:endParaRPr lang="en-GB" dirty="0"/>
          </a:p>
          <a:p>
            <a:endParaRPr lang="en-GB" dirty="0"/>
          </a:p>
        </p:txBody>
      </p:sp>
    </p:spTree>
    <p:extLst>
      <p:ext uri="{BB962C8B-B14F-4D97-AF65-F5344CB8AC3E}">
        <p14:creationId xmlns:p14="http://schemas.microsoft.com/office/powerpoint/2010/main" val="84201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4570D-229F-453E-85BC-B590021C7B79}"/>
              </a:ext>
            </a:extLst>
          </p:cNvPr>
          <p:cNvSpPr>
            <a:spLocks noGrp="1"/>
          </p:cNvSpPr>
          <p:nvPr>
            <p:ph type="title"/>
          </p:nvPr>
        </p:nvSpPr>
        <p:spPr>
          <a:xfrm>
            <a:off x="1065211" y="114300"/>
            <a:ext cx="10058402" cy="1219200"/>
          </a:xfrm>
        </p:spPr>
        <p:txBody>
          <a:bodyPr/>
          <a:lstStyle/>
          <a:p>
            <a:r>
              <a:rPr lang="en-GB" dirty="0">
                <a:solidFill>
                  <a:schemeClr val="bg1">
                    <a:lumMod val="50000"/>
                  </a:schemeClr>
                </a:solidFill>
              </a:rPr>
              <a:t>Cont..</a:t>
            </a:r>
          </a:p>
        </p:txBody>
      </p:sp>
      <p:sp>
        <p:nvSpPr>
          <p:cNvPr id="3" name="Content Placeholder 2">
            <a:extLst>
              <a:ext uri="{FF2B5EF4-FFF2-40B4-BE49-F238E27FC236}">
                <a16:creationId xmlns:a16="http://schemas.microsoft.com/office/drawing/2014/main" id="{E7485664-8C94-4164-9FEE-7BCD7C421001}"/>
              </a:ext>
            </a:extLst>
          </p:cNvPr>
          <p:cNvSpPr>
            <a:spLocks noGrp="1"/>
          </p:cNvSpPr>
          <p:nvPr>
            <p:ph sz="half" idx="1"/>
          </p:nvPr>
        </p:nvSpPr>
        <p:spPr>
          <a:xfrm>
            <a:off x="1065211" y="1524000"/>
            <a:ext cx="10058401" cy="5133975"/>
          </a:xfrm>
        </p:spPr>
        <p:txBody>
          <a:bodyPr>
            <a:normAutofit fontScale="55000" lnSpcReduction="20000"/>
          </a:bodyPr>
          <a:lstStyle/>
          <a:p>
            <a:r>
              <a:rPr lang="en-GB" dirty="0" err="1">
                <a:solidFill>
                  <a:schemeClr val="bg1">
                    <a:lumMod val="50000"/>
                  </a:schemeClr>
                </a:solidFill>
              </a:rPr>
              <a:t>Marano</a:t>
            </a:r>
            <a:r>
              <a:rPr lang="en-GB" dirty="0">
                <a:solidFill>
                  <a:schemeClr val="bg1">
                    <a:lumMod val="50000"/>
                  </a:schemeClr>
                </a:solidFill>
              </a:rPr>
              <a:t>, H. (2008) </a:t>
            </a:r>
            <a:r>
              <a:rPr lang="en-GB" i="1" dirty="0">
                <a:solidFill>
                  <a:schemeClr val="bg1">
                    <a:lumMod val="50000"/>
                  </a:schemeClr>
                </a:solidFill>
              </a:rPr>
              <a:t>A nation of wimps: The high cost of invasive parenting</a:t>
            </a:r>
            <a:r>
              <a:rPr lang="en-GB" dirty="0">
                <a:solidFill>
                  <a:schemeClr val="bg1">
                    <a:lumMod val="50000"/>
                  </a:schemeClr>
                </a:solidFill>
              </a:rPr>
              <a:t>. New York: Broadway.</a:t>
            </a:r>
          </a:p>
          <a:p>
            <a:r>
              <a:rPr lang="en-GB" dirty="0" err="1">
                <a:solidFill>
                  <a:schemeClr val="bg1">
                    <a:lumMod val="50000"/>
                  </a:schemeClr>
                </a:solidFill>
              </a:rPr>
              <a:t>Nekitsing</a:t>
            </a:r>
            <a:r>
              <a:rPr lang="en-GB" dirty="0">
                <a:solidFill>
                  <a:schemeClr val="bg1">
                    <a:lumMod val="50000"/>
                  </a:schemeClr>
                </a:solidFill>
              </a:rPr>
              <a:t>, C., Blundell, P., </a:t>
            </a:r>
            <a:r>
              <a:rPr lang="en-GB" dirty="0" err="1">
                <a:solidFill>
                  <a:schemeClr val="bg1">
                    <a:lumMod val="50000"/>
                  </a:schemeClr>
                </a:solidFill>
              </a:rPr>
              <a:t>Cockroft</a:t>
            </a:r>
            <a:r>
              <a:rPr lang="en-GB" dirty="0">
                <a:solidFill>
                  <a:schemeClr val="bg1">
                    <a:lumMod val="50000"/>
                  </a:schemeClr>
                </a:solidFill>
              </a:rPr>
              <a:t>, J., </a:t>
            </a:r>
            <a:r>
              <a:rPr lang="en-GB" dirty="0" err="1">
                <a:solidFill>
                  <a:schemeClr val="bg1">
                    <a:lumMod val="50000"/>
                  </a:schemeClr>
                </a:solidFill>
              </a:rPr>
              <a:t>Fildes</a:t>
            </a:r>
            <a:r>
              <a:rPr lang="en-GB" dirty="0">
                <a:solidFill>
                  <a:schemeClr val="bg1">
                    <a:lumMod val="50000"/>
                  </a:schemeClr>
                </a:solidFill>
              </a:rPr>
              <a:t>, A. and Hetherington, M. (2019) </a:t>
            </a:r>
            <a:r>
              <a:rPr lang="en-GB" i="1" dirty="0">
                <a:solidFill>
                  <a:schemeClr val="bg1">
                    <a:lumMod val="50000"/>
                  </a:schemeClr>
                </a:solidFill>
              </a:rPr>
              <a:t>‘Increasing intake of an unfamiliar vegetable in Preschool children through learning using storybooks and sensory play: A cluster randomized trial’</a:t>
            </a:r>
            <a:r>
              <a:rPr lang="en-GB" dirty="0">
                <a:solidFill>
                  <a:schemeClr val="bg1">
                    <a:lumMod val="50000"/>
                  </a:schemeClr>
                </a:solidFill>
              </a:rPr>
              <a:t>, Journal of the Academy of Nutrition and Dietetics, 119 (12), pp. 2014-2027.</a:t>
            </a:r>
          </a:p>
          <a:p>
            <a:r>
              <a:rPr lang="en-GB" dirty="0" err="1">
                <a:solidFill>
                  <a:schemeClr val="bg1">
                    <a:lumMod val="50000"/>
                  </a:schemeClr>
                </a:solidFill>
              </a:rPr>
              <a:t>Nelincs</a:t>
            </a:r>
            <a:r>
              <a:rPr lang="en-GB" dirty="0">
                <a:solidFill>
                  <a:schemeClr val="bg1">
                    <a:lumMod val="50000"/>
                  </a:schemeClr>
                </a:solidFill>
              </a:rPr>
              <a:t> (2018) </a:t>
            </a:r>
            <a:r>
              <a:rPr lang="en-GB" i="1" dirty="0">
                <a:solidFill>
                  <a:schemeClr val="bg1">
                    <a:lumMod val="50000"/>
                  </a:schemeClr>
                </a:solidFill>
              </a:rPr>
              <a:t>Building relationships through play.</a:t>
            </a:r>
            <a:r>
              <a:rPr lang="en-GB" dirty="0">
                <a:solidFill>
                  <a:schemeClr val="bg1">
                    <a:lumMod val="50000"/>
                  </a:schemeClr>
                </a:solidFill>
              </a:rPr>
              <a:t> Available at: </a:t>
            </a:r>
            <a:r>
              <a:rPr lang="en-GB" u="sng" dirty="0">
                <a:solidFill>
                  <a:schemeClr val="bg1">
                    <a:lumMod val="50000"/>
                  </a:schemeClr>
                </a:solidFill>
                <a:hlinkClick r:id="rId2">
                  <a:extLst>
                    <a:ext uri="{A12FA001-AC4F-418D-AE19-62706E023703}">
                      <ahyp:hlinkClr xmlns:ahyp="http://schemas.microsoft.com/office/drawing/2018/hyperlinkcolor" val="tx"/>
                    </a:ext>
                  </a:extLst>
                </a:hlinkClick>
              </a:rPr>
              <a:t>https://www.nelincs.gov.uk/wp-content/uploads/2018/03/FR-BUILDING-RELATIONSHIPS.pdf</a:t>
            </a:r>
            <a:r>
              <a:rPr lang="en-GB" dirty="0">
                <a:solidFill>
                  <a:schemeClr val="bg1">
                    <a:lumMod val="50000"/>
                  </a:schemeClr>
                </a:solidFill>
              </a:rPr>
              <a:t> Accessed: 12</a:t>
            </a:r>
            <a:r>
              <a:rPr lang="en-GB" baseline="30000" dirty="0">
                <a:solidFill>
                  <a:schemeClr val="bg1">
                    <a:lumMod val="50000"/>
                  </a:schemeClr>
                </a:solidFill>
              </a:rPr>
              <a:t>th</a:t>
            </a:r>
            <a:r>
              <a:rPr lang="en-GB" dirty="0">
                <a:solidFill>
                  <a:schemeClr val="bg1">
                    <a:lumMod val="50000"/>
                  </a:schemeClr>
                </a:solidFill>
              </a:rPr>
              <a:t> January 2020.</a:t>
            </a:r>
          </a:p>
          <a:p>
            <a:r>
              <a:rPr lang="en-GB" dirty="0">
                <a:solidFill>
                  <a:schemeClr val="bg1">
                    <a:lumMod val="50000"/>
                  </a:schemeClr>
                </a:solidFill>
              </a:rPr>
              <a:t>Oxford Dictionary (no date) </a:t>
            </a:r>
            <a:r>
              <a:rPr lang="en-GB" i="1" dirty="0">
                <a:solidFill>
                  <a:schemeClr val="bg1">
                    <a:lumMod val="50000"/>
                  </a:schemeClr>
                </a:solidFill>
              </a:rPr>
              <a:t>Creativity</a:t>
            </a:r>
            <a:r>
              <a:rPr lang="en-GB" dirty="0">
                <a:solidFill>
                  <a:schemeClr val="bg1">
                    <a:lumMod val="50000"/>
                  </a:schemeClr>
                </a:solidFill>
              </a:rPr>
              <a:t>. Available at: </a:t>
            </a:r>
            <a:r>
              <a:rPr lang="en-GB" u="sng" dirty="0">
                <a:solidFill>
                  <a:schemeClr val="bg1">
                    <a:lumMod val="50000"/>
                  </a:schemeClr>
                </a:solidFill>
                <a:hlinkClick r:id="rId3">
                  <a:extLst>
                    <a:ext uri="{A12FA001-AC4F-418D-AE19-62706E023703}">
                      <ahyp:hlinkClr xmlns:ahyp="http://schemas.microsoft.com/office/drawing/2018/hyperlinkcolor" val="tx"/>
                    </a:ext>
                  </a:extLst>
                </a:hlinkClick>
              </a:rPr>
              <a:t>https://dictionary.cambridge.org/dictionary/english/creativity</a:t>
            </a:r>
            <a:r>
              <a:rPr lang="en-GB" dirty="0">
                <a:solidFill>
                  <a:schemeClr val="bg1">
                    <a:lumMod val="50000"/>
                  </a:schemeClr>
                </a:solidFill>
              </a:rPr>
              <a:t> Accessed: 9</a:t>
            </a:r>
            <a:r>
              <a:rPr lang="en-GB" baseline="30000" dirty="0">
                <a:solidFill>
                  <a:schemeClr val="bg1">
                    <a:lumMod val="50000"/>
                  </a:schemeClr>
                </a:solidFill>
              </a:rPr>
              <a:t>th</a:t>
            </a:r>
            <a:r>
              <a:rPr lang="en-GB" dirty="0">
                <a:solidFill>
                  <a:schemeClr val="bg1">
                    <a:lumMod val="50000"/>
                  </a:schemeClr>
                </a:solidFill>
              </a:rPr>
              <a:t> January 2020.</a:t>
            </a:r>
          </a:p>
          <a:p>
            <a:pPr fontAlgn="base"/>
            <a:r>
              <a:rPr lang="en-GB" dirty="0">
                <a:solidFill>
                  <a:schemeClr val="bg1">
                    <a:lumMod val="50000"/>
                  </a:schemeClr>
                </a:solidFill>
              </a:rPr>
              <a:t>Pugliese, C. (2010) </a:t>
            </a:r>
            <a:r>
              <a:rPr lang="en-GB" i="1" dirty="0">
                <a:solidFill>
                  <a:schemeClr val="bg1">
                    <a:lumMod val="50000"/>
                  </a:schemeClr>
                </a:solidFill>
              </a:rPr>
              <a:t>Being Creative</a:t>
            </a:r>
            <a:r>
              <a:rPr lang="en-GB" dirty="0">
                <a:solidFill>
                  <a:schemeClr val="bg1">
                    <a:lumMod val="50000"/>
                  </a:schemeClr>
                </a:solidFill>
              </a:rPr>
              <a:t>. London: Delta.</a:t>
            </a:r>
          </a:p>
          <a:p>
            <a:r>
              <a:rPr lang="en-GB" dirty="0">
                <a:solidFill>
                  <a:schemeClr val="bg1">
                    <a:lumMod val="50000"/>
                  </a:schemeClr>
                </a:solidFill>
              </a:rPr>
              <a:t>Samuelsson, I., and Carlsson, M. (2008) ‘The Play Learning Child: Towards a pedagogy of early childhood’, </a:t>
            </a:r>
            <a:r>
              <a:rPr lang="en-GB" i="1" dirty="0">
                <a:solidFill>
                  <a:schemeClr val="bg1">
                    <a:lumMod val="50000"/>
                  </a:schemeClr>
                </a:solidFill>
              </a:rPr>
              <a:t>Scandinavian Journal of Educational Research</a:t>
            </a:r>
            <a:r>
              <a:rPr lang="en-GB" dirty="0">
                <a:solidFill>
                  <a:schemeClr val="bg1">
                    <a:lumMod val="50000"/>
                  </a:schemeClr>
                </a:solidFill>
              </a:rPr>
              <a:t>, 52 (6). pp. 623-641.</a:t>
            </a:r>
          </a:p>
          <a:p>
            <a:r>
              <a:rPr lang="en-GB" dirty="0">
                <a:solidFill>
                  <a:schemeClr val="bg1">
                    <a:lumMod val="50000"/>
                  </a:schemeClr>
                </a:solidFill>
              </a:rPr>
              <a:t>Sweeney, D., &amp; Landreth, G. (2011) Child-</a:t>
            </a:r>
            <a:r>
              <a:rPr lang="en-GB" dirty="0" err="1">
                <a:solidFill>
                  <a:schemeClr val="bg1">
                    <a:lumMod val="50000"/>
                  </a:schemeClr>
                </a:solidFill>
              </a:rPr>
              <a:t>centered</a:t>
            </a:r>
            <a:r>
              <a:rPr lang="en-GB" dirty="0">
                <a:solidFill>
                  <a:schemeClr val="bg1">
                    <a:lumMod val="50000"/>
                  </a:schemeClr>
                </a:solidFill>
              </a:rPr>
              <a:t> play therapy. In C. </a:t>
            </a:r>
            <a:r>
              <a:rPr lang="en-GB" dirty="0" err="1">
                <a:solidFill>
                  <a:schemeClr val="bg1">
                    <a:lumMod val="50000"/>
                  </a:schemeClr>
                </a:solidFill>
              </a:rPr>
              <a:t>E.Schaefer</a:t>
            </a:r>
            <a:r>
              <a:rPr lang="en-GB" dirty="0">
                <a:solidFill>
                  <a:schemeClr val="bg1">
                    <a:lumMod val="50000"/>
                  </a:schemeClr>
                </a:solidFill>
              </a:rPr>
              <a:t>, </a:t>
            </a:r>
            <a:r>
              <a:rPr lang="en-GB" i="1" dirty="0">
                <a:solidFill>
                  <a:schemeClr val="bg1">
                    <a:lumMod val="50000"/>
                  </a:schemeClr>
                </a:solidFill>
              </a:rPr>
              <a:t>Foundations of Play Therapy</a:t>
            </a:r>
            <a:r>
              <a:rPr lang="en-GB" dirty="0">
                <a:solidFill>
                  <a:schemeClr val="bg1">
                    <a:lumMod val="50000"/>
                  </a:schemeClr>
                </a:solidFill>
              </a:rPr>
              <a:t> (2nd ed). New Jersey: Wiley</a:t>
            </a:r>
          </a:p>
          <a:p>
            <a:r>
              <a:rPr lang="en-GB" dirty="0">
                <a:solidFill>
                  <a:schemeClr val="bg1">
                    <a:lumMod val="50000"/>
                  </a:schemeClr>
                </a:solidFill>
              </a:rPr>
              <a:t>Thomas, G. and Thompson, G. (2004) </a:t>
            </a:r>
            <a:r>
              <a:rPr lang="en-GB" i="1" dirty="0">
                <a:solidFill>
                  <a:schemeClr val="bg1">
                    <a:lumMod val="50000"/>
                  </a:schemeClr>
                </a:solidFill>
              </a:rPr>
              <a:t>A child’s place: Why environment matters to children.</a:t>
            </a:r>
            <a:r>
              <a:rPr lang="en-GB" dirty="0">
                <a:solidFill>
                  <a:schemeClr val="bg1">
                    <a:lumMod val="50000"/>
                  </a:schemeClr>
                </a:solidFill>
              </a:rPr>
              <a:t> London: Green Alliance &amp; Demos</a:t>
            </a:r>
          </a:p>
          <a:p>
            <a:r>
              <a:rPr lang="en-GB" dirty="0">
                <a:solidFill>
                  <a:schemeClr val="bg1">
                    <a:lumMod val="50000"/>
                  </a:schemeClr>
                </a:solidFill>
              </a:rPr>
              <a:t>Webb-Erwin, A. (2020) Magic room. [Photographs]</a:t>
            </a:r>
          </a:p>
          <a:p>
            <a:r>
              <a:rPr lang="en-US" dirty="0">
                <a:solidFill>
                  <a:schemeClr val="bg1">
                    <a:lumMod val="50000"/>
                  </a:schemeClr>
                </a:solidFill>
              </a:rPr>
              <a:t>Wilson, R. (2008) </a:t>
            </a:r>
            <a:r>
              <a:rPr lang="en-US" i="1" dirty="0">
                <a:solidFill>
                  <a:schemeClr val="bg1">
                    <a:lumMod val="50000"/>
                  </a:schemeClr>
                </a:solidFill>
              </a:rPr>
              <a:t>Nature and Young Children</a:t>
            </a:r>
            <a:r>
              <a:rPr lang="en-US" dirty="0">
                <a:solidFill>
                  <a:schemeClr val="bg1">
                    <a:lumMod val="50000"/>
                  </a:schemeClr>
                </a:solidFill>
              </a:rPr>
              <a:t>. USA and Canada: Routledge.</a:t>
            </a:r>
            <a:endParaRPr lang="en-GB" dirty="0">
              <a:solidFill>
                <a:schemeClr val="bg1">
                  <a:lumMod val="50000"/>
                </a:schemeClr>
              </a:solidFill>
            </a:endParaRPr>
          </a:p>
          <a:p>
            <a:endParaRPr lang="en-GB" dirty="0"/>
          </a:p>
        </p:txBody>
      </p:sp>
    </p:spTree>
    <p:extLst>
      <p:ext uri="{BB962C8B-B14F-4D97-AF65-F5344CB8AC3E}">
        <p14:creationId xmlns:p14="http://schemas.microsoft.com/office/powerpoint/2010/main" val="895494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31377.potx" id="{56A48130-F36A-41C3-8C0C-0EF853C6708B}" vid="{0432F83B-7085-406B-BFE7-677E72A6CADA}"/>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Rainbow presentation</Template>
  <TotalTime>3391</TotalTime>
  <Words>2051</Words>
  <Application>Microsoft Office PowerPoint</Application>
  <PresentationFormat>Widescreen</PresentationFormat>
  <Paragraphs>130</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Segoe Print</vt:lpstr>
      <vt:lpstr>Nature Illustration 16x9</vt:lpstr>
      <vt:lpstr>Contemporary discourses in Professional Practice</vt:lpstr>
      <vt:lpstr>In this presentation..</vt:lpstr>
      <vt:lpstr>What is creativity?</vt:lpstr>
      <vt:lpstr>How is creativity relevant to children’s health and well-being?</vt:lpstr>
      <vt:lpstr>PowerPoint Presentation</vt:lpstr>
      <vt:lpstr>Who is it for?  </vt:lpstr>
      <vt:lpstr>Main aims of the Positive Play Support Programme</vt:lpstr>
      <vt:lpstr>Underpinning theories</vt:lpstr>
      <vt:lpstr>Our Magic Room</vt:lpstr>
      <vt:lpstr>Activity</vt:lpstr>
      <vt:lpstr>Benefits and impacts</vt:lpstr>
      <vt:lpstr>Cont..</vt:lpstr>
      <vt:lpstr>Criticisms</vt:lpstr>
      <vt:lpstr>Expected outcomes</vt:lpstr>
      <vt:lpstr>Conclusion</vt:lpstr>
      <vt:lpstr>Reference List</vt:lpstr>
      <vt:lpstr>Cont..</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Webb-Erwin</dc:creator>
  <cp:lastModifiedBy>Amy Webb-Erwin</cp:lastModifiedBy>
  <cp:revision>57</cp:revision>
  <dcterms:created xsi:type="dcterms:W3CDTF">2019-11-11T14:58:34Z</dcterms:created>
  <dcterms:modified xsi:type="dcterms:W3CDTF">2020-01-21T22:44:20Z</dcterms:modified>
</cp:coreProperties>
</file>