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1" r:id="rId1"/>
  </p:sldMasterIdLst>
  <p:notesMasterIdLst>
    <p:notesMasterId r:id="rId13"/>
  </p:notesMasterIdLst>
  <p:sldIdLst>
    <p:sldId id="256" r:id="rId2"/>
    <p:sldId id="257" r:id="rId3"/>
    <p:sldId id="260" r:id="rId4"/>
    <p:sldId id="262" r:id="rId5"/>
    <p:sldId id="261" r:id="rId6"/>
    <p:sldId id="263" r:id="rId7"/>
    <p:sldId id="264" r:id="rId8"/>
    <p:sldId id="265" r:id="rId9"/>
    <p:sldId id="266" r:id="rId10"/>
    <p:sldId id="268" r:id="rId11"/>
    <p:sldId id="269"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7" autoAdjust="0"/>
    <p:restoredTop sz="75728" autoAdjust="0"/>
  </p:normalViewPr>
  <p:slideViewPr>
    <p:cSldViewPr snapToGrid="0" snapToObjects="1">
      <p:cViewPr>
        <p:scale>
          <a:sx n="134" d="100"/>
          <a:sy n="134" d="100"/>
        </p:scale>
        <p:origin x="-80" y="216"/>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AEAE10-EA0F-B24F-8F7E-648776C3A72F}" type="datetimeFigureOut">
              <a:rPr lang="en-US" smtClean="0"/>
              <a:t>06/05/19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7F4B29-9D0C-E245-A9A8-DA6D8BAFBDB9}" type="slidenum">
              <a:rPr lang="en-US" smtClean="0"/>
              <a:t>‹#›</a:t>
            </a:fld>
            <a:endParaRPr lang="en-US"/>
          </a:p>
        </p:txBody>
      </p:sp>
    </p:spTree>
    <p:extLst>
      <p:ext uri="{BB962C8B-B14F-4D97-AF65-F5344CB8AC3E}">
        <p14:creationId xmlns:p14="http://schemas.microsoft.com/office/powerpoint/2010/main" val="428365444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a:t>
            </a:r>
            <a:r>
              <a:rPr lang="en-US" baseline="0" dirty="0" smtClean="0"/>
              <a:t> this report I will be talking about </a:t>
            </a:r>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2</a:t>
            </a:fld>
            <a:endParaRPr lang="en-US"/>
          </a:p>
        </p:txBody>
      </p:sp>
    </p:spTree>
    <p:extLst>
      <p:ext uri="{BB962C8B-B14F-4D97-AF65-F5344CB8AC3E}">
        <p14:creationId xmlns:p14="http://schemas.microsoft.com/office/powerpoint/2010/main" val="231632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cs-CZ" sz="1200" kern="1200" dirty="0" err="1" smtClean="0">
                <a:solidFill>
                  <a:schemeClr val="tx1"/>
                </a:solidFill>
                <a:effectLst/>
                <a:latin typeface="+mn-lt"/>
                <a:ea typeface="+mn-ea"/>
                <a:cs typeface="+mn-cs"/>
              </a:rPr>
              <a:t>One</a:t>
            </a:r>
            <a:r>
              <a:rPr lang="cs-CZ" sz="1200" kern="120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of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most </a:t>
            </a:r>
            <a:r>
              <a:rPr lang="cs-CZ" sz="1200" kern="1200" dirty="0" err="1" smtClean="0">
                <a:solidFill>
                  <a:schemeClr val="tx1"/>
                </a:solidFill>
                <a:effectLst/>
                <a:latin typeface="+mn-lt"/>
                <a:ea typeface="+mn-ea"/>
                <a:cs typeface="+mn-cs"/>
              </a:rPr>
              <a:t>popular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tourist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attractions</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UK</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Alton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Towers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Each</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year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there</a:t>
            </a:r>
            <a:r>
              <a:rPr lang="cs-CZ" sz="1200" kern="1200" baseline="0" dirty="0" smtClean="0">
                <a:solidFill>
                  <a:schemeClr val="tx1"/>
                </a:solidFill>
                <a:effectLst/>
                <a:latin typeface="+mn-lt"/>
                <a:ea typeface="+mn-ea"/>
                <a:cs typeface="+mn-cs"/>
              </a:rPr>
              <a:t>  are 3 </a:t>
            </a:r>
            <a:r>
              <a:rPr lang="cs-CZ" sz="1200" kern="1200" baseline="0" dirty="0" err="1" smtClean="0">
                <a:solidFill>
                  <a:schemeClr val="tx1"/>
                </a:solidFill>
                <a:effectLst/>
                <a:latin typeface="+mn-lt"/>
                <a:ea typeface="+mn-ea"/>
                <a:cs typeface="+mn-cs"/>
              </a:rPr>
              <a:t>million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people</a:t>
            </a:r>
            <a:r>
              <a:rPr lang="cs-CZ" sz="1200" kern="1200" baseline="0" dirty="0" smtClean="0">
                <a:solidFill>
                  <a:schemeClr val="tx1"/>
                </a:solidFill>
                <a:effectLst/>
                <a:latin typeface="+mn-lt"/>
                <a:ea typeface="+mn-ea"/>
                <a:cs typeface="+mn-cs"/>
              </a:rPr>
              <a:t> and 30,000 </a:t>
            </a:r>
            <a:r>
              <a:rPr lang="cs-CZ" sz="1200" kern="1200" baseline="0" dirty="0" err="1" smtClean="0">
                <a:solidFill>
                  <a:schemeClr val="tx1"/>
                </a:solidFill>
                <a:effectLst/>
                <a:latin typeface="+mn-lt"/>
                <a:ea typeface="+mn-ea"/>
                <a:cs typeface="+mn-cs"/>
              </a:rPr>
              <a:t>people</a:t>
            </a:r>
            <a:r>
              <a:rPr lang="cs-CZ" sz="1200" kern="1200" baseline="0" dirty="0" smtClean="0">
                <a:solidFill>
                  <a:schemeClr val="tx1"/>
                </a:solidFill>
                <a:effectLst/>
                <a:latin typeface="+mn-lt"/>
                <a:ea typeface="+mn-ea"/>
                <a:cs typeface="+mn-cs"/>
              </a:rPr>
              <a:t> a </a:t>
            </a:r>
            <a:r>
              <a:rPr lang="cs-CZ" sz="1200" kern="1200" baseline="0" dirty="0" err="1" smtClean="0">
                <a:solidFill>
                  <a:schemeClr val="tx1"/>
                </a:solidFill>
                <a:effectLst/>
                <a:latin typeface="+mn-lt"/>
                <a:ea typeface="+mn-ea"/>
                <a:cs typeface="+mn-cs"/>
              </a:rPr>
              <a:t>day</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especially</a:t>
            </a:r>
            <a:r>
              <a:rPr lang="cs-CZ" sz="1200" kern="1200" baseline="0" dirty="0" smtClean="0">
                <a:solidFill>
                  <a:schemeClr val="tx1"/>
                </a:solidFill>
                <a:effectLst/>
                <a:latin typeface="+mn-lt"/>
                <a:ea typeface="+mn-ea"/>
                <a:cs typeface="+mn-cs"/>
              </a:rPr>
              <a:t> in </a:t>
            </a:r>
            <a:r>
              <a:rPr lang="cs-CZ" sz="1200" kern="1200" baseline="0" dirty="0" err="1" smtClean="0">
                <a:solidFill>
                  <a:schemeClr val="tx1"/>
                </a:solidFill>
                <a:effectLst/>
                <a:latin typeface="+mn-lt"/>
                <a:ea typeface="+mn-ea"/>
                <a:cs typeface="+mn-cs"/>
              </a:rPr>
              <a:t>summer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time</a:t>
            </a:r>
            <a:r>
              <a:rPr lang="cs-CZ" sz="1200" kern="1200" baseline="0" dirty="0" smtClean="0">
                <a:solidFill>
                  <a:schemeClr val="tx1"/>
                </a:solidFill>
                <a:effectLst/>
                <a:latin typeface="+mn-lt"/>
                <a:ea typeface="+mn-ea"/>
                <a:cs typeface="+mn-cs"/>
              </a:rPr>
              <a:t>.</a:t>
            </a:r>
            <a:endParaRPr lang="cs-CZ" sz="1200" kern="1200" dirty="0" smtClean="0">
              <a:solidFill>
                <a:schemeClr val="tx1"/>
              </a:solidFill>
              <a:effectLst/>
              <a:latin typeface="+mn-lt"/>
              <a:ea typeface="+mn-ea"/>
              <a:cs typeface="+mn-cs"/>
            </a:endParaRPr>
          </a:p>
          <a:p>
            <a:pPr fontAlgn="base"/>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Alton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a </a:t>
            </a:r>
            <a:r>
              <a:rPr lang="cs-CZ" sz="1200" kern="1200" dirty="0" err="1" smtClean="0">
                <a:solidFill>
                  <a:schemeClr val="tx1"/>
                </a:solidFill>
                <a:effectLst/>
                <a:latin typeface="+mn-lt"/>
                <a:ea typeface="+mn-ea"/>
                <a:cs typeface="+mn-cs"/>
              </a:rPr>
              <a:t>large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theme</a:t>
            </a:r>
            <a:r>
              <a:rPr lang="cs-CZ" sz="1200" kern="1200" dirty="0" smtClean="0">
                <a:solidFill>
                  <a:schemeClr val="tx1"/>
                </a:solidFill>
                <a:effectLst/>
                <a:latin typeface="+mn-lt"/>
                <a:ea typeface="+mn-ea"/>
                <a:cs typeface="+mn-cs"/>
              </a:rPr>
              <a:t> park and </a:t>
            </a:r>
            <a:r>
              <a:rPr lang="cs-CZ" sz="1200" kern="1200" dirty="0" err="1" smtClean="0">
                <a:solidFill>
                  <a:schemeClr val="tx1"/>
                </a:solidFill>
                <a:effectLst/>
                <a:latin typeface="+mn-lt"/>
                <a:ea typeface="+mn-ea"/>
                <a:cs typeface="+mn-cs"/>
              </a:rPr>
              <a:t>water</a:t>
            </a:r>
            <a:r>
              <a:rPr lang="cs-CZ" sz="1200" kern="1200" dirty="0" smtClean="0">
                <a:solidFill>
                  <a:schemeClr val="tx1"/>
                </a:solidFill>
                <a:effectLst/>
                <a:latin typeface="+mn-lt"/>
                <a:ea typeface="+mn-ea"/>
                <a:cs typeface="+mn-cs"/>
              </a:rPr>
              <a:t> park, </a:t>
            </a:r>
            <a:r>
              <a:rPr lang="cs-CZ" sz="1200" kern="1200" dirty="0" err="1" smtClean="0">
                <a:solidFill>
                  <a:schemeClr val="tx1"/>
                </a:solidFill>
                <a:effectLst/>
                <a:latin typeface="+mn-lt"/>
                <a:ea typeface="+mn-ea"/>
                <a:cs typeface="+mn-cs"/>
              </a:rPr>
              <a:t>located</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Staffordshire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What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more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around</a:t>
            </a:r>
            <a:r>
              <a:rPr lang="cs-CZ" sz="1200" kern="1200" baseline="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260 </a:t>
            </a:r>
            <a:r>
              <a:rPr lang="cs-CZ" sz="1200" kern="1200" dirty="0" err="1" smtClean="0">
                <a:solidFill>
                  <a:schemeClr val="tx1"/>
                </a:solidFill>
                <a:effectLst/>
                <a:latin typeface="+mn-lt"/>
                <a:ea typeface="+mn-ea"/>
                <a:cs typeface="+mn-cs"/>
              </a:rPr>
              <a:t>tonnes</a:t>
            </a:r>
            <a:r>
              <a:rPr lang="cs-CZ" sz="1200" kern="1200" dirty="0" smtClean="0">
                <a:solidFill>
                  <a:schemeClr val="tx1"/>
                </a:solidFill>
                <a:effectLst/>
                <a:latin typeface="+mn-lt"/>
                <a:ea typeface="+mn-ea"/>
                <a:cs typeface="+mn-cs"/>
              </a:rPr>
              <a:t> of </a:t>
            </a:r>
            <a:r>
              <a:rPr lang="cs-CZ" sz="1200" kern="1200" dirty="0" err="1" smtClean="0">
                <a:solidFill>
                  <a:schemeClr val="tx1"/>
                </a:solidFill>
                <a:effectLst/>
                <a:latin typeface="+mn-lt"/>
                <a:ea typeface="+mn-ea"/>
                <a:cs typeface="+mn-cs"/>
              </a:rPr>
              <a:t>potato</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chips</a:t>
            </a:r>
            <a:r>
              <a:rPr lang="cs-CZ" sz="1200" kern="1200" dirty="0" smtClean="0">
                <a:solidFill>
                  <a:schemeClr val="tx1"/>
                </a:solidFill>
                <a:effectLst/>
                <a:latin typeface="+mn-lt"/>
                <a:ea typeface="+mn-ea"/>
                <a:cs typeface="+mn-cs"/>
              </a:rPr>
              <a:t>  sold</a:t>
            </a:r>
            <a:r>
              <a:rPr lang="cs-CZ" sz="1200" kern="1200" baseline="0" dirty="0" smtClean="0">
                <a:solidFill>
                  <a:schemeClr val="tx1"/>
                </a:solidFill>
                <a:effectLst/>
                <a:latin typeface="+mn-lt"/>
                <a:ea typeface="+mn-ea"/>
                <a:cs typeface="+mn-cs"/>
              </a:rPr>
              <a:t> last </a:t>
            </a:r>
            <a:r>
              <a:rPr lang="cs-CZ" sz="1200" kern="1200" baseline="0" dirty="0" err="1" smtClean="0">
                <a:solidFill>
                  <a:schemeClr val="tx1"/>
                </a:solidFill>
                <a:effectLst/>
                <a:latin typeface="+mn-lt"/>
                <a:ea typeface="+mn-ea"/>
                <a:cs typeface="+mn-cs"/>
              </a:rPr>
              <a:t>year</a:t>
            </a:r>
            <a:r>
              <a:rPr lang="cs-CZ" sz="1200" kern="1200" baseline="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pPr fontAlgn="base"/>
            <a:r>
              <a:rPr lang="cs-CZ" sz="1200" kern="1200" dirty="0" err="1" smtClean="0">
                <a:solidFill>
                  <a:schemeClr val="tx1"/>
                </a:solidFill>
                <a:effectLst/>
                <a:latin typeface="+mn-lt"/>
                <a:ea typeface="+mn-ea"/>
                <a:cs typeface="+mn-cs"/>
              </a:rPr>
              <a:t>Also</a:t>
            </a:r>
            <a:r>
              <a:rPr lang="cs-CZ" sz="1200" kern="1200" dirty="0" smtClean="0">
                <a:solidFill>
                  <a:schemeClr val="tx1"/>
                </a:solidFill>
                <a:effectLst/>
                <a:latin typeface="+mn-lt"/>
                <a:ea typeface="+mn-ea"/>
                <a:cs typeface="+mn-cs"/>
              </a:rPr>
              <a: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Fizzy</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drinks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offered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during</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summer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can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fill</a:t>
            </a:r>
            <a:r>
              <a:rPr lang="cs-CZ" sz="1200" kern="1200" baseline="0" dirty="0" smtClean="0">
                <a:solidFill>
                  <a:schemeClr val="tx1"/>
                </a:solidFill>
                <a:effectLst/>
                <a:latin typeface="+mn-lt"/>
                <a:ea typeface="+mn-ea"/>
                <a:cs typeface="+mn-cs"/>
              </a:rPr>
              <a:t> up a </a:t>
            </a:r>
            <a:r>
              <a:rPr lang="cs-CZ" sz="1200" kern="1200" baseline="0" dirty="0" err="1" smtClean="0">
                <a:solidFill>
                  <a:schemeClr val="tx1"/>
                </a:solidFill>
                <a:effectLst/>
                <a:latin typeface="+mn-lt"/>
                <a:ea typeface="+mn-ea"/>
                <a:cs typeface="+mn-cs"/>
              </a:rPr>
              <a:t>bathtub</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every</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day</a:t>
            </a:r>
            <a:r>
              <a:rPr lang="cs-CZ" sz="1200" kern="1200" baseline="0" dirty="0" smtClean="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3</a:t>
            </a:fld>
            <a:endParaRPr lang="en-US"/>
          </a:p>
        </p:txBody>
      </p:sp>
    </p:spTree>
    <p:extLst>
      <p:ext uri="{BB962C8B-B14F-4D97-AF65-F5344CB8AC3E}">
        <p14:creationId xmlns:p14="http://schemas.microsoft.com/office/powerpoint/2010/main" val="2678296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sz="1200" kern="1200" dirty="0" smtClean="0">
                <a:solidFill>
                  <a:schemeClr val="tx1"/>
                </a:solidFill>
                <a:effectLst/>
                <a:latin typeface="+mn-lt"/>
                <a:ea typeface="+mn-ea"/>
                <a:cs typeface="+mn-cs"/>
              </a:rPr>
              <a:t>POLITICAL</a:t>
            </a:r>
            <a:r>
              <a:rPr lang="cs-CZ" sz="1200" kern="1200" baseline="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r>
              <a:rPr lang="cs-CZ" sz="1200" kern="1200" dirty="0" err="1" smtClean="0">
                <a:solidFill>
                  <a:schemeClr val="tx1"/>
                </a:solidFill>
                <a:effectLst/>
                <a:latin typeface="+mn-lt"/>
                <a:ea typeface="+mn-ea"/>
                <a:cs typeface="+mn-cs"/>
              </a:rPr>
              <a:t>Around</a:t>
            </a:r>
            <a:r>
              <a:rPr lang="cs-CZ" sz="1200" kern="120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73 </a:t>
            </a:r>
            <a:r>
              <a:rPr lang="cs-CZ" sz="1200" kern="1200" dirty="0" err="1" smtClean="0">
                <a:solidFill>
                  <a:schemeClr val="tx1"/>
                </a:solidFill>
                <a:effectLst/>
                <a:latin typeface="+mn-lt"/>
                <a:ea typeface="+mn-ea"/>
                <a:cs typeface="+mn-cs"/>
              </a:rPr>
              <a:t>percent</a:t>
            </a:r>
            <a:r>
              <a:rPr lang="cs-CZ" sz="1200" kern="1200" dirty="0" smtClean="0">
                <a:solidFill>
                  <a:schemeClr val="tx1"/>
                </a:solidFill>
                <a:effectLst/>
                <a:latin typeface="+mn-lt"/>
                <a:ea typeface="+mn-ea"/>
                <a:cs typeface="+mn-cs"/>
              </a:rPr>
              <a:t>  of </a:t>
            </a:r>
            <a:r>
              <a:rPr lang="cs-CZ" sz="1200" kern="1200" dirty="0" err="1" smtClean="0">
                <a:solidFill>
                  <a:schemeClr val="tx1"/>
                </a:solidFill>
                <a:effectLst/>
                <a:latin typeface="+mn-lt"/>
                <a:ea typeface="+mn-ea"/>
                <a:cs typeface="+mn-cs"/>
              </a:rPr>
              <a:t>people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admitted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that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Brexit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issue</a:t>
            </a:r>
            <a:r>
              <a:rPr lang="cs-CZ" sz="1200" kern="1200" dirty="0" smtClean="0">
                <a:solidFill>
                  <a:schemeClr val="tx1"/>
                </a:solidFill>
                <a:effectLst/>
                <a:latin typeface="+mn-lt"/>
                <a:ea typeface="+mn-ea"/>
                <a:cs typeface="+mn-cs"/>
              </a:rPr>
              <a:t> has </a:t>
            </a:r>
            <a:r>
              <a:rPr lang="cs-CZ" sz="1200" kern="1200" dirty="0" err="1" smtClean="0">
                <a:solidFill>
                  <a:schemeClr val="tx1"/>
                </a:solidFill>
                <a:effectLst/>
                <a:latin typeface="+mn-lt"/>
                <a:ea typeface="+mn-ea"/>
                <a:cs typeface="+mn-cs"/>
              </a:rPr>
              <a:t>changed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their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holiday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plans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2019 and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way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spend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time</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money</a:t>
            </a:r>
            <a:r>
              <a:rPr lang="cs-CZ" sz="1200" kern="1200" dirty="0" smtClean="0">
                <a:solidFill>
                  <a:schemeClr val="tx1"/>
                </a:solidFill>
                <a:effectLst/>
                <a:latin typeface="+mn-lt"/>
                <a:ea typeface="+mn-ea"/>
                <a:cs typeface="+mn-cs"/>
              </a:rPr>
              <a:t>.</a:t>
            </a:r>
            <a:r>
              <a:rPr lang="cs-CZ" dirty="0" smtClean="0">
                <a:effectLst/>
              </a:rPr>
              <a:t> </a:t>
            </a:r>
          </a:p>
          <a:p>
            <a:r>
              <a:rPr lang="en-GB" sz="1200" kern="1200" dirty="0" smtClean="0">
                <a:solidFill>
                  <a:schemeClr val="tx1"/>
                </a:solidFill>
                <a:effectLst/>
                <a:latin typeface="+mn-lt"/>
                <a:ea typeface="+mn-ea"/>
                <a:cs typeface="+mn-cs"/>
              </a:rPr>
              <a:t>However, </a:t>
            </a:r>
            <a:r>
              <a:rPr lang="en-GB" sz="1200" kern="1200" dirty="0" err="1" smtClean="0">
                <a:solidFill>
                  <a:schemeClr val="tx1"/>
                </a:solidFill>
                <a:effectLst/>
                <a:latin typeface="+mn-lt"/>
                <a:ea typeface="+mn-ea"/>
                <a:cs typeface="+mn-cs"/>
              </a:rPr>
              <a:t>Brexit</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could have a positive impact on the park's business development if the British pound remains strong</a:t>
            </a:r>
            <a:r>
              <a:rPr lang="cs-CZ"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Merlin’s would have a significant opportunity to generate higher revenues. People from the UK will be forced to stay in the country because going abroad will be much more expensive, but </a:t>
            </a:r>
            <a:r>
              <a:rPr lang="cs-CZ" sz="1200" kern="1200" dirty="0" smtClean="0">
                <a:solidFill>
                  <a:schemeClr val="tx1"/>
                </a:solidFill>
                <a:effectLst/>
                <a:latin typeface="+mn-lt"/>
                <a:ea typeface="+mn-ea"/>
                <a:cs typeface="+mn-cs"/>
              </a:rPr>
              <a:t>much </a:t>
            </a:r>
            <a:r>
              <a:rPr lang="cs-CZ" sz="1200" kern="1200" dirty="0" err="1" smtClean="0">
                <a:solidFill>
                  <a:schemeClr val="tx1"/>
                </a:solidFill>
                <a:effectLst/>
                <a:latin typeface="+mn-lt"/>
                <a:ea typeface="+mn-ea"/>
                <a:cs typeface="+mn-cs"/>
              </a:rPr>
              <a:t>cheaper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visitors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from</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abroad</a:t>
            </a:r>
            <a:r>
              <a:rPr lang="cs-CZ" sz="1200" kern="1200" dirty="0" smtClean="0">
                <a:solidFill>
                  <a:schemeClr val="tx1"/>
                </a:solidFill>
                <a:effectLst/>
                <a:latin typeface="+mn-lt"/>
                <a:ea typeface="+mn-ea"/>
                <a:cs typeface="+mn-cs"/>
              </a:rPr>
              <a:t>.</a:t>
            </a:r>
          </a:p>
          <a:p>
            <a:endParaRPr lang="cs-CZ" sz="1200" kern="1200" dirty="0" smtClean="0">
              <a:solidFill>
                <a:schemeClr val="tx1"/>
              </a:solidFill>
              <a:effectLst/>
              <a:latin typeface="+mn-lt"/>
              <a:ea typeface="+mn-ea"/>
              <a:cs typeface="+mn-cs"/>
            </a:endParaRPr>
          </a:p>
          <a:p>
            <a:r>
              <a:rPr lang="cs-CZ" sz="1200" kern="1200" dirty="0" smtClean="0">
                <a:solidFill>
                  <a:schemeClr val="tx1"/>
                </a:solidFill>
                <a:effectLst/>
                <a:latin typeface="+mn-lt"/>
                <a:ea typeface="+mn-ea"/>
                <a:cs typeface="+mn-cs"/>
              </a:rPr>
              <a:t>SOCIAL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takes care of the local community and</a:t>
            </a:r>
            <a:r>
              <a:rPr lang="en-GB" sz="1200" kern="1200" baseline="0" dirty="0" smtClean="0">
                <a:solidFill>
                  <a:schemeClr val="tx1"/>
                </a:solidFill>
                <a:effectLst/>
                <a:latin typeface="+mn-lt"/>
                <a:ea typeface="+mn-ea"/>
                <a:cs typeface="+mn-cs"/>
              </a:rPr>
              <a:t> provides </a:t>
            </a:r>
            <a:r>
              <a:rPr lang="en-GB" sz="1200" kern="1200" dirty="0" smtClean="0">
                <a:solidFill>
                  <a:schemeClr val="tx1"/>
                </a:solidFill>
                <a:effectLst/>
                <a:latin typeface="+mn-lt"/>
                <a:ea typeface="+mn-ea"/>
                <a:cs typeface="+mn-cs"/>
              </a:rPr>
              <a:t> medical help and security. The local community are able to use emergencies at any time.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theme park supports local charities and donates £50,000 from selling the tickets each year.</a:t>
            </a:r>
            <a:r>
              <a:rPr lang="en-GB" sz="1200" kern="1200" baseline="0" dirty="0" smtClean="0">
                <a:solidFill>
                  <a:schemeClr val="tx1"/>
                </a:solidFill>
                <a:effectLst/>
                <a:latin typeface="+mn-lt"/>
                <a:ea typeface="+mn-ea"/>
                <a:cs typeface="+mn-cs"/>
              </a:rPr>
              <a:t> L</a:t>
            </a:r>
            <a:r>
              <a:rPr lang="en-GB" sz="1200" kern="1200" dirty="0" smtClean="0">
                <a:solidFill>
                  <a:schemeClr val="tx1"/>
                </a:solidFill>
                <a:effectLst/>
                <a:latin typeface="+mn-lt"/>
                <a:ea typeface="+mn-ea"/>
                <a:cs typeface="+mn-cs"/>
              </a:rPr>
              <a:t>ocal football teams and sport events are sponsored a</a:t>
            </a:r>
            <a:r>
              <a:rPr lang="en-GB" sz="1200" kern="1200" baseline="0" dirty="0" smtClean="0">
                <a:solidFill>
                  <a:schemeClr val="tx1"/>
                </a:solidFill>
                <a:effectLst/>
                <a:latin typeface="+mn-lt"/>
                <a:ea typeface="+mn-ea"/>
                <a:cs typeface="+mn-cs"/>
              </a:rPr>
              <a:t>s well. T</a:t>
            </a:r>
            <a:r>
              <a:rPr lang="en-GB" sz="1200" kern="1200" dirty="0" smtClean="0">
                <a:solidFill>
                  <a:schemeClr val="tx1"/>
                </a:solidFill>
                <a:effectLst/>
                <a:latin typeface="+mn-lt"/>
                <a:ea typeface="+mn-ea"/>
                <a:cs typeface="+mn-cs"/>
              </a:rPr>
              <a:t>he theme park has its own policy to provide jobs for the local</a:t>
            </a:r>
            <a:r>
              <a:rPr lang="en-GB" sz="1200" kern="1200" baseline="0" dirty="0" smtClean="0">
                <a:solidFill>
                  <a:schemeClr val="tx1"/>
                </a:solidFill>
                <a:effectLst/>
                <a:latin typeface="+mn-lt"/>
                <a:ea typeface="+mn-ea"/>
                <a:cs typeface="+mn-cs"/>
              </a:rPr>
              <a:t> people</a:t>
            </a:r>
            <a:r>
              <a:rPr lang="en-GB" sz="1200" kern="1200" dirty="0" smtClean="0">
                <a:solidFill>
                  <a:schemeClr val="tx1"/>
                </a:solidFill>
                <a:effectLst/>
                <a:latin typeface="+mn-lt"/>
                <a:ea typeface="+mn-ea"/>
                <a:cs typeface="+mn-cs"/>
              </a:rPr>
              <a:t>. 1,200 skilled and unskilled positions. (</a:t>
            </a:r>
            <a:r>
              <a:rPr lang="cs-CZ" sz="1200" kern="1200" dirty="0" err="1" smtClean="0">
                <a:solidFill>
                  <a:schemeClr val="tx1"/>
                </a:solidFill>
                <a:effectLst/>
                <a:latin typeface="+mn-lt"/>
                <a:ea typeface="+mn-ea"/>
                <a:cs typeface="+mn-cs"/>
              </a:rPr>
              <a:t>Alton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Towers</a:t>
            </a:r>
            <a:r>
              <a:rPr lang="cs-CZ" sz="1200" kern="1200" dirty="0" smtClean="0">
                <a:solidFill>
                  <a:schemeClr val="tx1"/>
                </a:solidFill>
                <a:effectLst/>
                <a:latin typeface="+mn-lt"/>
                <a:ea typeface="+mn-ea"/>
                <a:cs typeface="+mn-cs"/>
              </a:rPr>
              <a:t> Resort, 2019). </a:t>
            </a: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EVIRONMENTAL</a:t>
            </a:r>
            <a:r>
              <a:rPr lang="cs-CZ" sz="1200" kern="1200" baseline="0" dirty="0" smtClean="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has a huge impact on the local environment in many ways. They</a:t>
            </a:r>
            <a:r>
              <a:rPr lang="en-GB" sz="1200" kern="1200" baseline="0" dirty="0" smtClean="0">
                <a:solidFill>
                  <a:schemeClr val="tx1"/>
                </a:solidFill>
                <a:effectLst/>
                <a:latin typeface="+mn-lt"/>
                <a:ea typeface="+mn-ea"/>
                <a:cs typeface="+mn-cs"/>
              </a:rPr>
              <a:t> produce </a:t>
            </a:r>
            <a:r>
              <a:rPr lang="en-GB" sz="1200" kern="1200" dirty="0" smtClean="0">
                <a:solidFill>
                  <a:schemeClr val="tx1"/>
                </a:solidFill>
                <a:effectLst/>
                <a:latin typeface="+mn-lt"/>
                <a:ea typeface="+mn-ea"/>
                <a:cs typeface="+mn-cs"/>
              </a:rPr>
              <a:t> a lot of waste, buses and cars disrupt local villages. They</a:t>
            </a:r>
            <a:r>
              <a:rPr lang="en-GB" sz="1200" kern="1200" baseline="0" dirty="0" smtClean="0">
                <a:solidFill>
                  <a:schemeClr val="tx1"/>
                </a:solidFill>
                <a:effectLst/>
                <a:latin typeface="+mn-lt"/>
                <a:ea typeface="+mn-ea"/>
                <a:cs typeface="+mn-cs"/>
              </a:rPr>
              <a:t> have </a:t>
            </a:r>
            <a:r>
              <a:rPr lang="en-GB" sz="1200" kern="1200" dirty="0" smtClean="0">
                <a:solidFill>
                  <a:schemeClr val="tx1"/>
                </a:solidFill>
                <a:effectLst/>
                <a:latin typeface="+mn-lt"/>
                <a:ea typeface="+mn-ea"/>
                <a:cs typeface="+mn-cs"/>
              </a:rPr>
              <a:t> a specialist environmental team that deals with the supervising of cleanliness around the park and  providing recycling points for rubbish by tourists during they visit. They</a:t>
            </a:r>
            <a:r>
              <a:rPr lang="en-GB" sz="1200" kern="1200" baseline="0" dirty="0" smtClean="0">
                <a:solidFill>
                  <a:schemeClr val="tx1"/>
                </a:solidFill>
                <a:effectLst/>
                <a:latin typeface="+mn-lt"/>
                <a:ea typeface="+mn-ea"/>
                <a:cs typeface="+mn-cs"/>
              </a:rPr>
              <a:t> are </a:t>
            </a:r>
            <a:r>
              <a:rPr lang="en-GB" sz="1200" kern="1200" baseline="0" dirty="0" err="1" smtClean="0">
                <a:solidFill>
                  <a:schemeClr val="tx1"/>
                </a:solidFill>
                <a:effectLst/>
                <a:latin typeface="+mn-lt"/>
                <a:ea typeface="+mn-ea"/>
                <a:cs typeface="+mn-cs"/>
              </a:rPr>
              <a:t>enviromental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friendly  so they run litter pickers around the local area to maintain keep it clean (</a:t>
            </a:r>
            <a:r>
              <a:rPr lang="cs-CZ" sz="1200" kern="1200" dirty="0" err="1" smtClean="0">
                <a:solidFill>
                  <a:schemeClr val="tx1"/>
                </a:solidFill>
                <a:effectLst/>
                <a:latin typeface="+mn-lt"/>
                <a:ea typeface="+mn-ea"/>
                <a:cs typeface="+mn-cs"/>
              </a:rPr>
              <a:t>Alton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Towers</a:t>
            </a:r>
            <a:r>
              <a:rPr lang="cs-CZ" sz="1200" kern="1200" dirty="0" smtClean="0">
                <a:solidFill>
                  <a:schemeClr val="tx1"/>
                </a:solidFill>
                <a:effectLst/>
                <a:latin typeface="+mn-lt"/>
                <a:ea typeface="+mn-ea"/>
                <a:cs typeface="+mn-cs"/>
              </a:rPr>
              <a:t> Resort, 2019). </a:t>
            </a: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TECHNOLOGY</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uses technology </a:t>
            </a:r>
            <a:r>
              <a:rPr lang="en-GB" sz="1200" kern="1200" baseline="0" dirty="0" smtClean="0">
                <a:solidFill>
                  <a:schemeClr val="tx1"/>
                </a:solidFill>
                <a:effectLst/>
                <a:latin typeface="+mn-lt"/>
                <a:ea typeface="+mn-ea"/>
                <a:cs typeface="+mn-cs"/>
              </a:rPr>
              <a:t> such as </a:t>
            </a:r>
            <a:r>
              <a:rPr lang="en-GB" sz="1200" kern="1200" dirty="0" smtClean="0">
                <a:solidFill>
                  <a:schemeClr val="tx1"/>
                </a:solidFill>
                <a:effectLst/>
                <a:latin typeface="+mn-lt"/>
                <a:ea typeface="+mn-ea"/>
                <a:cs typeface="+mn-cs"/>
              </a:rPr>
              <a:t>sales is the online purchase </a:t>
            </a:r>
            <a:r>
              <a:rPr lang="en-GB" sz="1200" kern="1200" dirty="0" err="1" smtClean="0">
                <a:solidFill>
                  <a:schemeClr val="tx1"/>
                </a:solidFill>
                <a:effectLst/>
                <a:latin typeface="+mn-lt"/>
                <a:ea typeface="+mn-ea"/>
                <a:cs typeface="+mn-cs"/>
              </a:rPr>
              <a:t>tickect</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system.</a:t>
            </a:r>
            <a:r>
              <a:rPr lang="en-GB" sz="1200" kern="1200" baseline="0" dirty="0" smtClean="0">
                <a:solidFill>
                  <a:schemeClr val="tx1"/>
                </a:solidFill>
                <a:effectLst/>
                <a:latin typeface="+mn-lt"/>
                <a:ea typeface="+mn-ea"/>
                <a:cs typeface="+mn-cs"/>
              </a:rPr>
              <a:t> They </a:t>
            </a:r>
            <a:r>
              <a:rPr lang="en-GB" sz="1200" kern="1200" dirty="0" smtClean="0">
                <a:solidFill>
                  <a:schemeClr val="tx1"/>
                </a:solidFill>
                <a:effectLst/>
                <a:latin typeface="+mn-lt"/>
                <a:ea typeface="+mn-ea"/>
                <a:cs typeface="+mn-cs"/>
              </a:rPr>
              <a:t> control the amounts of tickets that are sold. They</a:t>
            </a:r>
            <a:r>
              <a:rPr lang="en-GB" sz="1200" kern="1200" baseline="0" dirty="0" smtClean="0">
                <a:solidFill>
                  <a:schemeClr val="tx1"/>
                </a:solidFill>
                <a:effectLst/>
                <a:latin typeface="+mn-lt"/>
                <a:ea typeface="+mn-ea"/>
                <a:cs typeface="+mn-cs"/>
              </a:rPr>
              <a:t> introduced  </a:t>
            </a:r>
            <a:r>
              <a:rPr lang="en-GB" sz="1200" kern="1200" dirty="0" smtClean="0">
                <a:solidFill>
                  <a:schemeClr val="tx1"/>
                </a:solidFill>
                <a:effectLst/>
                <a:latin typeface="+mn-lt"/>
                <a:ea typeface="+mn-ea"/>
                <a:cs typeface="+mn-cs"/>
              </a:rPr>
              <a:t>more innovative products </a:t>
            </a:r>
            <a:r>
              <a:rPr lang="en-GB" sz="1200" kern="1200" baseline="0" dirty="0" smtClean="0">
                <a:solidFill>
                  <a:schemeClr val="tx1"/>
                </a:solidFill>
                <a:effectLst/>
                <a:latin typeface="+mn-lt"/>
                <a:ea typeface="+mn-ea"/>
                <a:cs typeface="+mn-cs"/>
              </a:rPr>
              <a:t> such as  </a:t>
            </a:r>
            <a:r>
              <a:rPr lang="en-GB" sz="1200" kern="1200" dirty="0" smtClean="0">
                <a:solidFill>
                  <a:schemeClr val="tx1"/>
                </a:solidFill>
                <a:effectLst/>
                <a:latin typeface="+mn-lt"/>
                <a:ea typeface="+mn-ea"/>
                <a:cs typeface="+mn-cs"/>
              </a:rPr>
              <a:t>the first virtual reality roller coaster in the world</a:t>
            </a:r>
            <a:r>
              <a:rPr lang="en-GB" sz="1200" kern="1200" baseline="0" dirty="0" smtClean="0">
                <a:solidFill>
                  <a:schemeClr val="tx1"/>
                </a:solidFill>
                <a:effectLst/>
                <a:latin typeface="+mn-lt"/>
                <a:ea typeface="+mn-ea"/>
                <a:cs typeface="+mn-cs"/>
              </a:rPr>
              <a:t> in 2016. </a:t>
            </a:r>
            <a:r>
              <a:rPr lang="en-GB" sz="1200" kern="1200" dirty="0" smtClean="0">
                <a:solidFill>
                  <a:schemeClr val="tx1"/>
                </a:solidFill>
                <a:effectLst/>
                <a:latin typeface="+mn-lt"/>
                <a:ea typeface="+mn-ea"/>
                <a:cs typeface="+mn-cs"/>
              </a:rPr>
              <a:t> Using</a:t>
            </a:r>
            <a:r>
              <a:rPr lang="en-GB" sz="1200" kern="1200" baseline="0" dirty="0" smtClean="0">
                <a:solidFill>
                  <a:schemeClr val="tx1"/>
                </a:solidFill>
                <a:effectLst/>
                <a:latin typeface="+mn-lt"/>
                <a:ea typeface="+mn-ea"/>
                <a:cs typeface="+mn-cs"/>
              </a:rPr>
              <a:t> technology by the theme park tallowed to  </a:t>
            </a:r>
            <a:r>
              <a:rPr lang="en-GB" sz="1200" kern="1200" dirty="0" smtClean="0">
                <a:solidFill>
                  <a:schemeClr val="tx1"/>
                </a:solidFill>
                <a:effectLst/>
                <a:latin typeface="+mn-lt"/>
                <a:ea typeface="+mn-ea"/>
                <a:cs typeface="+mn-cs"/>
              </a:rPr>
              <a:t>encourage people to trying new  fun experience using technology which resulted in attracting more people to the theme park.</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LEGAL</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Resort must comply with UK health and  safety rules and regulations.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Unfortunately, Alton Towers found itself in trouble in 2015 when a serious accident took place</a:t>
            </a:r>
            <a:r>
              <a:rPr lang="en-GB" sz="1200" kern="1200" baseline="0" dirty="0" smtClean="0">
                <a:solidFill>
                  <a:schemeClr val="tx1"/>
                </a:solidFill>
                <a:effectLst/>
                <a:latin typeface="+mn-lt"/>
                <a:ea typeface="+mn-ea"/>
                <a:cs typeface="+mn-cs"/>
              </a:rPr>
              <a:t> and </a:t>
            </a:r>
            <a:r>
              <a:rPr lang="en-GB" sz="1200" kern="1200" dirty="0" smtClean="0">
                <a:solidFill>
                  <a:schemeClr val="tx1"/>
                </a:solidFill>
                <a:effectLst/>
                <a:latin typeface="+mn-lt"/>
                <a:ea typeface="+mn-ea"/>
                <a:cs typeface="+mn-cs"/>
              </a:rPr>
              <a:t>Health and safety rules and regulations failed. As a result of this 5 people were injured in crash</a:t>
            </a:r>
            <a:r>
              <a:rPr lang="en-GB" sz="1200" kern="1200" baseline="0" dirty="0" smtClean="0">
                <a:solidFill>
                  <a:schemeClr val="tx1"/>
                </a:solidFill>
                <a:effectLst/>
                <a:latin typeface="+mn-lt"/>
                <a:ea typeface="+mn-ea"/>
                <a:cs typeface="+mn-cs"/>
              </a:rPr>
              <a:t> and </a:t>
            </a:r>
            <a:r>
              <a:rPr lang="en-GB" sz="1200" kern="1200" dirty="0" smtClean="0">
                <a:solidFill>
                  <a:schemeClr val="tx1"/>
                </a:solidFill>
                <a:effectLst/>
                <a:latin typeface="+mn-lt"/>
                <a:ea typeface="+mn-ea"/>
                <a:cs typeface="+mn-cs"/>
              </a:rPr>
              <a:t>Alton Towers was fined with record amount of 5 million pounds. The theme park discovered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drop in number of visitors approximately 25% (</a:t>
            </a:r>
            <a:r>
              <a:rPr lang="cs-CZ" sz="1200" kern="1200" dirty="0" smtClean="0">
                <a:solidFill>
                  <a:schemeClr val="tx1"/>
                </a:solidFill>
                <a:effectLst/>
                <a:latin typeface="+mn-lt"/>
                <a:ea typeface="+mn-ea"/>
                <a:cs typeface="+mn-cs"/>
              </a:rPr>
              <a:t>BBC, 2016)</a:t>
            </a:r>
            <a:r>
              <a:rPr lang="cs-CZ" sz="1200" kern="1200" dirty="0" smtClean="0">
                <a:solidFill>
                  <a:schemeClr val="tx1"/>
                </a:solidFill>
                <a:effectLst/>
                <a:latin typeface="+mn-lt"/>
                <a:ea typeface="+mn-ea"/>
                <a:cs typeface="+mn-cs"/>
              </a:rPr>
              <a:t>.</a:t>
            </a:r>
            <a:r>
              <a:rPr lang="cs-CZ" sz="1200" kern="1200" baseline="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future</a:t>
            </a:r>
            <a:r>
              <a:rPr lang="cs-CZ"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all the rides are required to pass special tests  by the Amusement Device Inspection Procedures Scheme. All</a:t>
            </a:r>
            <a:r>
              <a:rPr lang="en-GB" sz="1200" kern="1200" baseline="0" dirty="0" smtClean="0">
                <a:solidFill>
                  <a:schemeClr val="tx1"/>
                </a:solidFill>
                <a:effectLst/>
                <a:latin typeface="+mn-lt"/>
                <a:ea typeface="+mn-ea"/>
                <a:cs typeface="+mn-cs"/>
              </a:rPr>
              <a:t> the staff needs to </a:t>
            </a:r>
            <a:r>
              <a:rPr lang="en-GB" sz="1200" kern="1200" dirty="0" smtClean="0">
                <a:solidFill>
                  <a:schemeClr val="tx1"/>
                </a:solidFill>
                <a:effectLst/>
                <a:latin typeface="+mn-lt"/>
                <a:ea typeface="+mn-ea"/>
                <a:cs typeface="+mn-cs"/>
              </a:rPr>
              <a:t>pass 100 hours of training to gain skills in how to  operate the rides safely (Merlin Entertainments Group b 2019). </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ECONOMIC</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contributes</a:t>
            </a:r>
            <a:r>
              <a:rPr lang="en-GB" sz="1200" kern="1200" baseline="0" dirty="0" smtClean="0">
                <a:solidFill>
                  <a:schemeClr val="tx1"/>
                </a:solidFill>
                <a:effectLst/>
                <a:latin typeface="+mn-lt"/>
                <a:ea typeface="+mn-ea"/>
                <a:cs typeface="+mn-cs"/>
              </a:rPr>
              <a:t> to the </a:t>
            </a:r>
            <a:r>
              <a:rPr lang="en-GB" sz="1200" kern="1200" dirty="0" smtClean="0">
                <a:solidFill>
                  <a:schemeClr val="tx1"/>
                </a:solidFill>
                <a:effectLst/>
                <a:latin typeface="+mn-lt"/>
                <a:ea typeface="+mn-ea"/>
                <a:cs typeface="+mn-cs"/>
              </a:rPr>
              <a:t>UK Gross Domestic Product. There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around 2,000 employees. Workers pay tax and use the money to spend in the local economy. In 2014 there were 2.5 million visitors with established daily revenue of £465.000 (</a:t>
            </a:r>
            <a:r>
              <a:rPr lang="cs-CZ" sz="1200" kern="1200" dirty="0" err="1" smtClean="0">
                <a:solidFill>
                  <a:schemeClr val="tx1"/>
                </a:solidFill>
                <a:effectLst/>
                <a:latin typeface="+mn-lt"/>
                <a:ea typeface="+mn-ea"/>
                <a:cs typeface="+mn-cs"/>
              </a:rPr>
              <a:t>Campbell</a:t>
            </a:r>
            <a:r>
              <a:rPr lang="cs-CZ" sz="1200" kern="1200" dirty="0" smtClean="0">
                <a:solidFill>
                  <a:schemeClr val="tx1"/>
                </a:solidFill>
                <a:effectLst/>
                <a:latin typeface="+mn-lt"/>
                <a:ea typeface="+mn-ea"/>
                <a:cs typeface="+mn-cs"/>
              </a:rPr>
              <a:t>, 2015). </a:t>
            </a:r>
            <a:r>
              <a:rPr lang="en-GB" sz="1200" kern="1200" dirty="0" smtClean="0">
                <a:solidFill>
                  <a:schemeClr val="tx1"/>
                </a:solidFill>
                <a:effectLst/>
                <a:latin typeface="+mn-lt"/>
                <a:ea typeface="+mn-ea"/>
                <a:cs typeface="+mn-cs"/>
              </a:rPr>
              <a:t>The UK residents spend approximately </a:t>
            </a:r>
            <a:r>
              <a:rPr lang="cs-CZ" sz="1200" kern="1200" dirty="0" smtClean="0">
                <a:solidFill>
                  <a:schemeClr val="tx1"/>
                </a:solidFill>
                <a:effectLst/>
                <a:latin typeface="+mn-lt"/>
                <a:ea typeface="+mn-ea"/>
                <a:cs typeface="+mn-cs"/>
              </a:rPr>
              <a:t>£24 </a:t>
            </a:r>
            <a:r>
              <a:rPr lang="cs-CZ" sz="1200" kern="1200" dirty="0" err="1" smtClean="0">
                <a:solidFill>
                  <a:schemeClr val="tx1"/>
                </a:solidFill>
                <a:effectLst/>
                <a:latin typeface="+mn-lt"/>
                <a:ea typeface="+mn-ea"/>
                <a:cs typeface="+mn-cs"/>
              </a:rPr>
              <a:t>billion</a:t>
            </a:r>
            <a:r>
              <a:rPr lang="cs-CZ" sz="1200" kern="1200" dirty="0" smtClean="0">
                <a:solidFill>
                  <a:schemeClr val="tx1"/>
                </a:solidFill>
                <a:effectLst/>
                <a:latin typeface="+mn-lt"/>
                <a:ea typeface="+mn-ea"/>
                <a:cs typeface="+mn-cs"/>
              </a:rPr>
              <a:t> on UK </a:t>
            </a:r>
            <a:r>
              <a:rPr lang="cs-CZ" sz="1200" kern="1200" dirty="0" err="1" smtClean="0">
                <a:solidFill>
                  <a:schemeClr val="tx1"/>
                </a:solidFill>
                <a:effectLst/>
                <a:latin typeface="+mn-lt"/>
                <a:ea typeface="+mn-ea"/>
                <a:cs typeface="+mn-cs"/>
              </a:rPr>
              <a:t>tourism</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attractions</a:t>
            </a:r>
            <a:r>
              <a:rPr lang="cs-CZ"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In this way, the theme park encourages people to spend some money in the country rather to go abroad. The tourism sector supports </a:t>
            </a:r>
            <a:r>
              <a:rPr lang="cs-CZ" sz="1200" kern="1200" dirty="0" err="1" smtClean="0">
                <a:solidFill>
                  <a:schemeClr val="tx1"/>
                </a:solidFill>
                <a:effectLst/>
                <a:latin typeface="+mn-lt"/>
                <a:ea typeface="+mn-ea"/>
                <a:cs typeface="+mn-cs"/>
              </a:rPr>
              <a:t>local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economies</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UK </a:t>
            </a:r>
            <a:r>
              <a:rPr lang="cs-CZ" sz="1200" kern="1200" dirty="0" err="1" smtClean="0">
                <a:solidFill>
                  <a:schemeClr val="tx1"/>
                </a:solidFill>
                <a:effectLst/>
                <a:latin typeface="+mn-lt"/>
                <a:ea typeface="+mn-ea"/>
                <a:cs typeface="+mn-cs"/>
              </a:rPr>
              <a:t>amount</a:t>
            </a:r>
            <a:r>
              <a:rPr lang="cs-CZ" sz="1200" kern="1200" dirty="0" smtClean="0">
                <a:solidFill>
                  <a:schemeClr val="tx1"/>
                </a:solidFill>
                <a:effectLst/>
                <a:latin typeface="+mn-lt"/>
                <a:ea typeface="+mn-ea"/>
                <a:cs typeface="+mn-cs"/>
              </a:rPr>
              <a:t> to £126 </a:t>
            </a:r>
            <a:r>
              <a:rPr lang="cs-CZ" sz="1200" kern="1200" dirty="0" err="1" smtClean="0">
                <a:solidFill>
                  <a:schemeClr val="tx1"/>
                </a:solidFill>
                <a:effectLst/>
                <a:latin typeface="+mn-lt"/>
                <a:ea typeface="+mn-ea"/>
                <a:cs typeface="+mn-cs"/>
              </a:rPr>
              <a:t>billion</a:t>
            </a:r>
            <a:r>
              <a:rPr lang="cs-CZ" sz="1200" kern="1200" dirty="0" smtClean="0">
                <a:solidFill>
                  <a:schemeClr val="tx1"/>
                </a:solidFill>
                <a:effectLst/>
                <a:latin typeface="+mn-lt"/>
                <a:ea typeface="+mn-ea"/>
                <a:cs typeface="+mn-cs"/>
              </a:rPr>
              <a:t>, this </a:t>
            </a:r>
            <a:r>
              <a:rPr lang="cs-CZ" sz="1200" kern="1200" dirty="0" err="1" smtClean="0">
                <a:solidFill>
                  <a:schemeClr val="tx1"/>
                </a:solidFill>
                <a:effectLst/>
                <a:latin typeface="+mn-lt"/>
                <a:ea typeface="+mn-ea"/>
                <a:cs typeface="+mn-cs"/>
              </a:rPr>
              <a:t>tourism</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currently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worth</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equivaalen</a:t>
            </a:r>
            <a:r>
              <a:rPr lang="cs-CZ" sz="1200" kern="1200" dirty="0" smtClean="0">
                <a:solidFill>
                  <a:schemeClr val="tx1"/>
                </a:solidFill>
                <a:effectLst/>
                <a:latin typeface="+mn-lt"/>
                <a:ea typeface="+mn-ea"/>
                <a:cs typeface="+mn-cs"/>
              </a:rPr>
              <a:t> of  9% of UK GDP  (BALPPA 2019). </a:t>
            </a: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endParaRPr lang="cs-CZ" sz="1200" kern="1200" dirty="0" smtClean="0">
              <a:solidFill>
                <a:schemeClr val="tx1"/>
              </a:solidFill>
              <a:effectLst/>
              <a:latin typeface="+mn-lt"/>
              <a:ea typeface="+mn-ea"/>
              <a:cs typeface="+mn-cs"/>
            </a:endParaRPr>
          </a:p>
          <a:p>
            <a:endParaRPr lang="cs-CZ"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4</a:t>
            </a:fld>
            <a:endParaRPr lang="en-US"/>
          </a:p>
        </p:txBody>
      </p:sp>
    </p:spTree>
    <p:extLst>
      <p:ext uri="{BB962C8B-B14F-4D97-AF65-F5344CB8AC3E}">
        <p14:creationId xmlns:p14="http://schemas.microsoft.com/office/powerpoint/2010/main" val="1431165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STRENGHT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strength of Alton Towers is that it is to appealing to a huge demographic of people. Theme</a:t>
            </a:r>
            <a:r>
              <a:rPr lang="en-GB" sz="1200" kern="1200" baseline="0" dirty="0" smtClean="0">
                <a:solidFill>
                  <a:schemeClr val="tx1"/>
                </a:solidFill>
                <a:effectLst/>
                <a:latin typeface="+mn-lt"/>
                <a:ea typeface="+mn-ea"/>
                <a:cs typeface="+mn-cs"/>
              </a:rPr>
              <a:t> park is </a:t>
            </a:r>
            <a:r>
              <a:rPr lang="en-GB" sz="1200" kern="1200" dirty="0" smtClean="0">
                <a:solidFill>
                  <a:schemeClr val="tx1"/>
                </a:solidFill>
                <a:effectLst/>
                <a:latin typeface="+mn-lt"/>
                <a:ea typeface="+mn-ea"/>
                <a:cs typeface="+mn-cs"/>
              </a:rPr>
              <a:t>suitable for all ages, and everyone will find something for themselves</a:t>
            </a:r>
            <a:r>
              <a:rPr lang="en-GB" sz="1200" kern="1200" baseline="0" dirty="0" smtClean="0">
                <a:solidFill>
                  <a:schemeClr val="tx1"/>
                </a:solidFill>
                <a:effectLst/>
                <a:latin typeface="+mn-lt"/>
                <a:ea typeface="+mn-ea"/>
                <a:cs typeface="+mn-cs"/>
              </a:rPr>
              <a:t> as there are over 50 rides and attractions.</a:t>
            </a:r>
            <a:r>
              <a:rPr lang="en-GB" sz="1200" kern="1200" dirty="0" smtClean="0">
                <a:solidFill>
                  <a:schemeClr val="tx1"/>
                </a:solidFill>
                <a:effectLst/>
                <a:latin typeface="+mn-lt"/>
                <a:ea typeface="+mn-ea"/>
                <a:cs typeface="+mn-cs"/>
              </a:rPr>
              <a:t> People</a:t>
            </a:r>
            <a:r>
              <a:rPr lang="en-GB" sz="1200" kern="1200" baseline="0" dirty="0" smtClean="0">
                <a:solidFill>
                  <a:schemeClr val="tx1"/>
                </a:solidFill>
                <a:effectLst/>
                <a:latin typeface="+mn-lt"/>
                <a:ea typeface="+mn-ea"/>
                <a:cs typeface="+mn-cs"/>
              </a:rPr>
              <a:t> with </a:t>
            </a:r>
            <a:r>
              <a:rPr lang="en-GB" sz="1200" kern="1200" dirty="0" smtClean="0">
                <a:solidFill>
                  <a:schemeClr val="tx1"/>
                </a:solidFill>
                <a:effectLst/>
                <a:latin typeface="+mn-lt"/>
                <a:ea typeface="+mn-ea"/>
                <a:cs typeface="+mn-cs"/>
              </a:rPr>
              <a:t>disabilities are warm</a:t>
            </a:r>
            <a:r>
              <a:rPr lang="en-GB" sz="1200" kern="1200" baseline="0" dirty="0" smtClean="0">
                <a:solidFill>
                  <a:schemeClr val="tx1"/>
                </a:solidFill>
                <a:effectLst/>
                <a:latin typeface="+mn-lt"/>
                <a:ea typeface="+mn-ea"/>
                <a:cs typeface="+mn-cs"/>
              </a:rPr>
              <a:t> welcome as well. As a result of this they can </a:t>
            </a:r>
            <a:r>
              <a:rPr lang="en-GB" sz="1200" kern="1200" dirty="0" smtClean="0">
                <a:solidFill>
                  <a:schemeClr val="tx1"/>
                </a:solidFill>
                <a:effectLst/>
                <a:latin typeface="+mn-lt"/>
                <a:ea typeface="+mn-ea"/>
                <a:cs typeface="+mn-cs"/>
              </a:rPr>
              <a:t>move freely around the park and enjoy special safe attractions.</a:t>
            </a:r>
            <a:endParaRPr lang="en-US" dirty="0" smtClean="0"/>
          </a:p>
          <a:p>
            <a:endParaRPr lang="en-US" dirty="0" smtClean="0"/>
          </a:p>
          <a:p>
            <a:endParaRPr lang="en-US" dirty="0" smtClean="0"/>
          </a:p>
          <a:p>
            <a:r>
              <a:rPr lang="en-US" dirty="0" smtClean="0"/>
              <a:t>WEAKNESSES</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main weakness of the amusement park is offering a restaurant with junk food. The majority of visitors are families with small children or teenagers. The problem is in the UK child nutrition and obesity is one of the important problems that the Government is struggling with.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People travelling</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by car they must pay for car, parking £7. What is more, small competitors offer free car parking for their customers. This weakness could cause loss of the business. </a:t>
            </a:r>
            <a:endParaRPr lang="cs-CZ" sz="1200" kern="1200" dirty="0" smtClean="0">
              <a:solidFill>
                <a:schemeClr val="tx1"/>
              </a:solidFill>
              <a:effectLst/>
              <a:latin typeface="+mn-lt"/>
              <a:ea typeface="+mn-ea"/>
              <a:cs typeface="+mn-cs"/>
            </a:endParaRPr>
          </a:p>
          <a:p>
            <a:endParaRPr lang="en-US" dirty="0" smtClean="0"/>
          </a:p>
          <a:p>
            <a:endParaRPr lang="en-US" dirty="0" smtClean="0"/>
          </a:p>
          <a:p>
            <a:r>
              <a:rPr lang="en-US" dirty="0" smtClean="0"/>
              <a:t>OPPORTUNI</a:t>
            </a:r>
            <a:r>
              <a:rPr lang="cs-CZ" sz="1200" kern="1200" dirty="0" smtClean="0">
                <a:solidFill>
                  <a:schemeClr val="tx1"/>
                </a:solidFill>
                <a:effectLst/>
                <a:latin typeface="+mn-lt"/>
                <a:ea typeface="+mn-ea"/>
                <a:cs typeface="+mn-cs"/>
              </a:rPr>
              <a:t>TIES</a:t>
            </a:r>
          </a:p>
          <a:p>
            <a:r>
              <a:rPr lang="cs-CZ" sz="1200" kern="1200" baseline="0" dirty="0" err="1" smtClean="0">
                <a:solidFill>
                  <a:schemeClr val="tx1"/>
                </a:solidFill>
                <a:effectLst/>
                <a:latin typeface="+mn-lt"/>
                <a:ea typeface="+mn-ea"/>
                <a:cs typeface="+mn-cs"/>
              </a:rPr>
              <a:t>Theme</a:t>
            </a:r>
            <a:r>
              <a:rPr lang="cs-CZ" sz="1200" kern="1200" baseline="0" dirty="0" smtClean="0">
                <a:solidFill>
                  <a:schemeClr val="tx1"/>
                </a:solidFill>
                <a:effectLst/>
                <a:latin typeface="+mn-lt"/>
                <a:ea typeface="+mn-ea"/>
                <a:cs typeface="+mn-cs"/>
              </a:rPr>
              <a:t> park </a:t>
            </a:r>
            <a:r>
              <a:rPr lang="cs-CZ" sz="1200" kern="1200" dirty="0" err="1" smtClean="0">
                <a:solidFill>
                  <a:schemeClr val="tx1"/>
                </a:solidFill>
                <a:effectLst/>
                <a:latin typeface="+mn-lt"/>
                <a:ea typeface="+mn-ea"/>
                <a:cs typeface="+mn-cs"/>
              </a:rPr>
              <a:t>introduces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new</a:t>
            </a:r>
            <a:r>
              <a:rPr lang="cs-CZ" sz="1200" kern="1200" dirty="0" smtClean="0">
                <a:solidFill>
                  <a:schemeClr val="tx1"/>
                </a:solidFill>
                <a:effectLst/>
                <a:latin typeface="+mn-lt"/>
                <a:ea typeface="+mn-ea"/>
                <a:cs typeface="+mn-cs"/>
              </a:rPr>
              <a:t>  more </a:t>
            </a:r>
            <a:r>
              <a:rPr lang="cs-CZ" sz="1200" kern="1200" dirty="0" err="1" smtClean="0">
                <a:solidFill>
                  <a:schemeClr val="tx1"/>
                </a:solidFill>
                <a:effectLst/>
                <a:latin typeface="+mn-lt"/>
                <a:ea typeface="+mn-ea"/>
                <a:cs typeface="+mn-cs"/>
              </a:rPr>
              <a:t>educational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innovative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products</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services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children.As</a:t>
            </a:r>
            <a:r>
              <a:rPr lang="cs-CZ" sz="1200" kern="1200" dirty="0" smtClean="0">
                <a:solidFill>
                  <a:schemeClr val="tx1"/>
                </a:solidFill>
                <a:effectLst/>
                <a:latin typeface="+mn-lt"/>
                <a:ea typeface="+mn-ea"/>
                <a:cs typeface="+mn-cs"/>
              </a:rPr>
              <a:t> a </a:t>
            </a:r>
            <a:r>
              <a:rPr lang="cs-CZ" sz="1200" kern="1200" dirty="0" err="1" smtClean="0">
                <a:solidFill>
                  <a:schemeClr val="tx1"/>
                </a:solidFill>
                <a:effectLst/>
                <a:latin typeface="+mn-lt"/>
                <a:ea typeface="+mn-ea"/>
                <a:cs typeface="+mn-cs"/>
              </a:rPr>
              <a:t>result</a:t>
            </a:r>
            <a:r>
              <a:rPr lang="cs-CZ" sz="1200" kern="1200" dirty="0" smtClean="0">
                <a:solidFill>
                  <a:schemeClr val="tx1"/>
                </a:solidFill>
                <a:effectLst/>
                <a:latin typeface="+mn-lt"/>
                <a:ea typeface="+mn-ea"/>
                <a:cs typeface="+mn-cs"/>
              </a:rPr>
              <a:t> this </a:t>
            </a:r>
            <a:r>
              <a:rPr lang="cs-CZ" sz="1200" kern="1200" dirty="0" err="1" smtClean="0">
                <a:solidFill>
                  <a:schemeClr val="tx1"/>
                </a:solidFill>
                <a:effectLst/>
                <a:latin typeface="+mn-lt"/>
                <a:ea typeface="+mn-ea"/>
                <a:cs typeface="+mn-cs"/>
              </a:rPr>
              <a:t>opportunity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could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attract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atenttion</a:t>
            </a:r>
            <a:r>
              <a:rPr lang="cs-CZ" sz="1200" kern="1200" dirty="0" smtClean="0">
                <a:solidFill>
                  <a:schemeClr val="tx1"/>
                </a:solidFill>
                <a:effectLst/>
                <a:latin typeface="+mn-lt"/>
                <a:ea typeface="+mn-ea"/>
                <a:cs typeface="+mn-cs"/>
              </a:rPr>
              <a:t>  of </a:t>
            </a:r>
            <a:r>
              <a:rPr lang="cs-CZ" sz="1200" kern="1200" dirty="0" err="1" smtClean="0">
                <a:solidFill>
                  <a:schemeClr val="tx1"/>
                </a:solidFill>
                <a:effectLst/>
                <a:latin typeface="+mn-lt"/>
                <a:ea typeface="+mn-ea"/>
                <a:cs typeface="+mn-cs"/>
              </a:rPr>
              <a:t>parents</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children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where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would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able</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combine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fun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with</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learning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something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useful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Another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opportunity</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develop</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Alton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could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to make </a:t>
            </a:r>
            <a:r>
              <a:rPr lang="cs-CZ" sz="1200" kern="1200" dirty="0" err="1" smtClean="0">
                <a:solidFill>
                  <a:schemeClr val="tx1"/>
                </a:solidFill>
                <a:effectLst/>
                <a:latin typeface="+mn-lt"/>
                <a:ea typeface="+mn-ea"/>
                <a:cs typeface="+mn-cs"/>
              </a:rPr>
              <a:t>parterships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with</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other</a:t>
            </a:r>
            <a:r>
              <a:rPr lang="cs-CZ" sz="1200" kern="1200" dirty="0" smtClean="0">
                <a:solidFill>
                  <a:schemeClr val="tx1"/>
                </a:solidFill>
                <a:effectLst/>
                <a:latin typeface="+mn-lt"/>
                <a:ea typeface="+mn-ea"/>
                <a:cs typeface="+mn-cs"/>
              </a:rPr>
              <a:t> transport </a:t>
            </a:r>
            <a:r>
              <a:rPr lang="cs-CZ" sz="1200" kern="1200" dirty="0" err="1" smtClean="0">
                <a:solidFill>
                  <a:schemeClr val="tx1"/>
                </a:solidFill>
                <a:effectLst/>
                <a:latin typeface="+mn-lt"/>
                <a:ea typeface="+mn-ea"/>
                <a:cs typeface="+mn-cs"/>
              </a:rPr>
              <a:t>businesses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who</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able</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provide</a:t>
            </a:r>
            <a:r>
              <a:rPr lang="cs-CZ" sz="1200" kern="1200" dirty="0" smtClean="0">
                <a:solidFill>
                  <a:schemeClr val="tx1"/>
                </a:solidFill>
                <a:effectLst/>
                <a:latin typeface="+mn-lt"/>
                <a:ea typeface="+mn-ea"/>
                <a:cs typeface="+mn-cs"/>
              </a:rPr>
              <a:t> transport </a:t>
            </a:r>
            <a:r>
              <a:rPr lang="cs-CZ" sz="1200" kern="1200" dirty="0" err="1" smtClean="0">
                <a:solidFill>
                  <a:schemeClr val="tx1"/>
                </a:solidFill>
                <a:effectLst/>
                <a:latin typeface="+mn-lt"/>
                <a:ea typeface="+mn-ea"/>
                <a:cs typeface="+mn-cs"/>
              </a:rPr>
              <a:t>services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customers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from</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surrounding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towns</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park.</a:t>
            </a:r>
            <a:r>
              <a:rPr lang="cs-CZ" sz="1200" kern="1200" baseline="0" dirty="0" smtClean="0">
                <a:solidFill>
                  <a:schemeClr val="tx1"/>
                </a:solidFill>
                <a:effectLst/>
                <a:latin typeface="+mn-lt"/>
                <a:ea typeface="+mn-ea"/>
                <a:cs typeface="+mn-cs"/>
              </a:rPr>
              <a:t> </a:t>
            </a:r>
            <a:endParaRPr lang="en-US" dirty="0" smtClean="0"/>
          </a:p>
          <a:p>
            <a:endParaRPr lang="en-US" dirty="0" smtClean="0"/>
          </a:p>
          <a:p>
            <a:r>
              <a:rPr lang="en-US" dirty="0" smtClean="0"/>
              <a:t>THREATS</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Alton Towers faces the threat of the possibility of the injuries to customers from the rides . In addition, the last serious accident of the roller coaster affected the reputation of the theme park, which has contributed to a huge drop in the number of tourists (</a:t>
            </a:r>
            <a:r>
              <a:rPr lang="cs-CZ" sz="1200" kern="1200" dirty="0" smtClean="0">
                <a:solidFill>
                  <a:schemeClr val="tx1"/>
                </a:solidFill>
                <a:effectLst/>
                <a:latin typeface="+mn-lt"/>
                <a:ea typeface="+mn-ea"/>
                <a:cs typeface="+mn-cs"/>
              </a:rPr>
              <a:t>BBC, 2015).</a:t>
            </a:r>
            <a:r>
              <a:rPr lang="en-GB" sz="1200" kern="1200" dirty="0" smtClean="0">
                <a:solidFill>
                  <a:schemeClr val="tx1"/>
                </a:solidFill>
                <a:effectLst/>
                <a:latin typeface="+mn-lt"/>
                <a:ea typeface="+mn-ea"/>
                <a:cs typeface="+mn-cs"/>
              </a:rPr>
              <a:t> The theme park needs to rebuild a positive reputation to attract</a:t>
            </a:r>
            <a:r>
              <a:rPr lang="en-GB" sz="1200" kern="1200" baseline="0" dirty="0" smtClean="0">
                <a:solidFill>
                  <a:schemeClr val="tx1"/>
                </a:solidFill>
                <a:effectLst/>
                <a:latin typeface="+mn-lt"/>
                <a:ea typeface="+mn-ea"/>
                <a:cs typeface="+mn-cs"/>
              </a:rPr>
              <a:t> people</a:t>
            </a:r>
            <a:r>
              <a:rPr lang="en-GB" sz="1200" kern="1200" dirty="0" smtClean="0">
                <a:solidFill>
                  <a:schemeClr val="tx1"/>
                </a:solidFill>
                <a:effectLst/>
                <a:latin typeface="+mn-lt"/>
                <a:ea typeface="+mn-ea"/>
                <a:cs typeface="+mn-cs"/>
              </a:rPr>
              <a:t>. Another threat is a competitor  Oakwood Theme Park.</a:t>
            </a:r>
            <a:r>
              <a:rPr lang="en-GB" sz="1200" kern="1200" baseline="0" dirty="0" smtClean="0">
                <a:solidFill>
                  <a:schemeClr val="tx1"/>
                </a:solidFill>
                <a:effectLst/>
                <a:latin typeface="+mn-lt"/>
                <a:ea typeface="+mn-ea"/>
                <a:cs typeface="+mn-cs"/>
              </a:rPr>
              <a:t> The competitor has </a:t>
            </a:r>
            <a:r>
              <a:rPr lang="en-GB" sz="1200" kern="1200" dirty="0" smtClean="0">
                <a:solidFill>
                  <a:schemeClr val="tx1"/>
                </a:solidFill>
                <a:effectLst/>
                <a:latin typeface="+mn-lt"/>
                <a:ea typeface="+mn-ea"/>
                <a:cs typeface="+mn-cs"/>
              </a:rPr>
              <a:t>similar attractions  to offer however, for much less</a:t>
            </a:r>
            <a:r>
              <a:rPr lang="en-GB" sz="1200" kern="1200" baseline="0" dirty="0" smtClean="0">
                <a:solidFill>
                  <a:schemeClr val="tx1"/>
                </a:solidFill>
                <a:effectLst/>
                <a:latin typeface="+mn-lt"/>
                <a:ea typeface="+mn-ea"/>
                <a:cs typeface="+mn-cs"/>
              </a:rPr>
              <a:t> around £30. As a result </a:t>
            </a:r>
            <a:r>
              <a:rPr lang="en-GB" sz="1200" kern="1200" dirty="0" smtClean="0">
                <a:solidFill>
                  <a:schemeClr val="tx1"/>
                </a:solidFill>
                <a:effectLst/>
                <a:latin typeface="+mn-lt"/>
                <a:ea typeface="+mn-ea"/>
                <a:cs typeface="+mn-cs"/>
              </a:rPr>
              <a:t>Alton Towers could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reducing number of customers who prefer spend less on tickets and car parking. </a:t>
            </a:r>
            <a:endParaRPr lang="cs-CZ" sz="1200" kern="1200" dirty="0" smtClean="0">
              <a:solidFill>
                <a:schemeClr val="tx1"/>
              </a:solidFill>
              <a:effectLst/>
              <a:latin typeface="+mn-lt"/>
              <a:ea typeface="+mn-ea"/>
              <a:cs typeface="+mn-cs"/>
            </a:endParaRPr>
          </a:p>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5</a:t>
            </a:fld>
            <a:endParaRPr lang="en-US"/>
          </a:p>
        </p:txBody>
      </p:sp>
    </p:spTree>
    <p:extLst>
      <p:ext uri="{BB962C8B-B14F-4D97-AF65-F5344CB8AC3E}">
        <p14:creationId xmlns:p14="http://schemas.microsoft.com/office/powerpoint/2010/main" val="3824217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Alton Towers operates two</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themed hotels, a water park and a spa centre.2,000 employees who most of them are local people. Human </a:t>
            </a:r>
            <a:r>
              <a:rPr lang="en-GB" sz="1200" kern="1200" dirty="0" err="1" smtClean="0">
                <a:solidFill>
                  <a:schemeClr val="tx1"/>
                </a:solidFill>
                <a:effectLst/>
                <a:latin typeface="+mn-lt"/>
                <a:ea typeface="+mn-ea"/>
                <a:cs typeface="+mn-cs"/>
              </a:rPr>
              <a:t>Recources</a:t>
            </a:r>
            <a:r>
              <a:rPr lang="en-GB" sz="1200" kern="1200" dirty="0" smtClean="0">
                <a:solidFill>
                  <a:schemeClr val="tx1"/>
                </a:solidFill>
                <a:effectLst/>
                <a:latin typeface="+mn-lt"/>
                <a:ea typeface="+mn-ea"/>
                <a:cs typeface="+mn-cs"/>
              </a:rPr>
              <a:t> department is run by Alton Towers who is in charge for recruiting people and providing essential training for employees. </a:t>
            </a:r>
          </a:p>
          <a:p>
            <a:r>
              <a:rPr lang="cs-CZ" sz="1200" kern="1200" dirty="0" err="1" smtClean="0">
                <a:solidFill>
                  <a:schemeClr val="tx1"/>
                </a:solidFill>
                <a:effectLst/>
                <a:latin typeface="+mn-lt"/>
                <a:ea typeface="+mn-ea"/>
                <a:cs typeface="+mn-cs"/>
              </a:rPr>
              <a:t>There</a:t>
            </a:r>
            <a:r>
              <a:rPr lang="cs-CZ" sz="1200" kern="1200" baseline="0" dirty="0" smtClean="0">
                <a:solidFill>
                  <a:schemeClr val="tx1"/>
                </a:solidFill>
                <a:effectLst/>
                <a:latin typeface="+mn-lt"/>
                <a:ea typeface="+mn-ea"/>
                <a:cs typeface="+mn-cs"/>
              </a:rPr>
              <a:t> are </a:t>
            </a:r>
            <a:r>
              <a:rPr lang="cs-CZ" sz="1200" kern="1200" baseline="0" dirty="0" err="1" smtClean="0">
                <a:solidFill>
                  <a:schemeClr val="tx1"/>
                </a:solidFill>
                <a:effectLst/>
                <a:latin typeface="+mn-lt"/>
                <a:ea typeface="+mn-ea"/>
                <a:cs typeface="+mn-cs"/>
              </a:rPr>
              <a:t>three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stages</a:t>
            </a:r>
            <a:r>
              <a:rPr lang="cs-CZ" sz="1200" kern="1200" baseline="0" dirty="0" smtClean="0">
                <a:solidFill>
                  <a:schemeClr val="tx1"/>
                </a:solidFill>
                <a:effectLst/>
                <a:latin typeface="+mn-lt"/>
                <a:ea typeface="+mn-ea"/>
                <a:cs typeface="+mn-cs"/>
              </a:rPr>
              <a:t> of interview </a:t>
            </a:r>
            <a:r>
              <a:rPr lang="cs-CZ" sz="1200" kern="1200" baseline="0" dirty="0" err="1" smtClean="0">
                <a:solidFill>
                  <a:schemeClr val="tx1"/>
                </a:solidFill>
                <a:effectLst/>
                <a:latin typeface="+mn-lt"/>
                <a:ea typeface="+mn-ea"/>
                <a:cs typeface="+mn-cs"/>
              </a:rPr>
              <a:t>process</a:t>
            </a:r>
            <a:endParaRPr lang="cs-CZ" sz="1200" kern="1200" dirty="0" smtClean="0">
              <a:solidFill>
                <a:schemeClr val="tx1"/>
              </a:solidFill>
              <a:effectLst/>
              <a:latin typeface="+mn-lt"/>
              <a:ea typeface="+mn-ea"/>
              <a:cs typeface="+mn-cs"/>
            </a:endParaRPr>
          </a:p>
          <a:p>
            <a:r>
              <a:rPr lang="cs-CZ" sz="1200" kern="1200" dirty="0" err="1" smtClean="0">
                <a:solidFill>
                  <a:schemeClr val="tx1"/>
                </a:solidFill>
                <a:effectLst/>
                <a:latin typeface="+mn-lt"/>
                <a:ea typeface="+mn-ea"/>
                <a:cs typeface="+mn-cs"/>
              </a:rPr>
              <a:t>Alton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Towers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type of </a:t>
            </a:r>
            <a:r>
              <a:rPr lang="cs-CZ" sz="1200" kern="1200" dirty="0" err="1" smtClean="0">
                <a:solidFill>
                  <a:schemeClr val="tx1"/>
                </a:solidFill>
                <a:effectLst/>
                <a:latin typeface="+mn-lt"/>
                <a:ea typeface="+mn-ea"/>
                <a:cs typeface="+mn-cs"/>
              </a:rPr>
              <a:t>organisation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who</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belongs</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service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industy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tertiary</a:t>
            </a:r>
            <a:r>
              <a:rPr lang="cs-CZ" sz="1200" kern="1200" dirty="0" smtClean="0">
                <a:solidFill>
                  <a:schemeClr val="tx1"/>
                </a:solidFill>
                <a:effectLst/>
                <a:latin typeface="+mn-lt"/>
                <a:ea typeface="+mn-ea"/>
                <a:cs typeface="+mn-cs"/>
              </a:rPr>
              <a:t>.</a:t>
            </a:r>
            <a:r>
              <a:rPr lang="cs-CZ" sz="1200" kern="1200" baseline="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 </a:t>
            </a:r>
          </a:p>
          <a:p>
            <a:r>
              <a:rPr lang="en-GB" sz="1200" b="1" u="none" strike="noStrike" kern="120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6</a:t>
            </a:fld>
            <a:endParaRPr lang="en-US"/>
          </a:p>
        </p:txBody>
      </p:sp>
    </p:spTree>
    <p:extLst>
      <p:ext uri="{BB962C8B-B14F-4D97-AF65-F5344CB8AC3E}">
        <p14:creationId xmlns:p14="http://schemas.microsoft.com/office/powerpoint/2010/main" val="2141652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Theme park promotes equality and diversity </a:t>
            </a:r>
            <a:r>
              <a:rPr lang="en-GB" sz="1200" kern="1200" dirty="0" err="1" smtClean="0">
                <a:solidFill>
                  <a:schemeClr val="tx1"/>
                </a:solidFill>
                <a:effectLst/>
                <a:latin typeface="+mn-lt"/>
                <a:ea typeface="+mn-ea"/>
                <a:cs typeface="+mn-cs"/>
              </a:rPr>
              <a:t>policy.As</a:t>
            </a:r>
            <a:r>
              <a:rPr lang="en-GB" sz="1200" kern="1200" baseline="0" dirty="0" smtClean="0">
                <a:solidFill>
                  <a:schemeClr val="tx1"/>
                </a:solidFill>
                <a:effectLst/>
                <a:latin typeface="+mn-lt"/>
                <a:ea typeface="+mn-ea"/>
                <a:cs typeface="+mn-cs"/>
              </a:rPr>
              <a:t> a result of this </a:t>
            </a:r>
            <a:r>
              <a:rPr lang="cs-CZ" sz="1200" kern="1200" baseline="0" dirty="0" err="1" smtClean="0">
                <a:solidFill>
                  <a:schemeClr val="tx1"/>
                </a:solidFill>
                <a:effectLst/>
                <a:latin typeface="+mn-lt"/>
                <a:ea typeface="+mn-ea"/>
                <a:cs typeface="+mn-cs"/>
              </a:rPr>
              <a:t>every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employee</a:t>
            </a:r>
            <a:r>
              <a:rPr lang="cs-CZ" sz="1200" kern="1200" dirty="0" smtClean="0">
                <a:solidFill>
                  <a:schemeClr val="tx1"/>
                </a:solidFill>
                <a:effectLst/>
                <a:latin typeface="+mn-lt"/>
                <a:ea typeface="+mn-ea"/>
                <a:cs typeface="+mn-cs"/>
              </a:rPr>
              <a:t> has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same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rights</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opportunities</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development</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progress</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workplace</a:t>
            </a:r>
            <a:r>
              <a:rPr lang="cs-CZ"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(Sullivan, 2012) states that Alton Towers treats every staff equal and provide special training sessions to help to deal different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many situation</a:t>
            </a:r>
            <a:r>
              <a:rPr lang="en-GB" sz="1200" kern="1200" baseline="0" dirty="0" smtClean="0">
                <a:solidFill>
                  <a:schemeClr val="tx1"/>
                </a:solidFill>
                <a:effectLst/>
                <a:latin typeface="+mn-lt"/>
                <a:ea typeface="+mn-ea"/>
                <a:cs typeface="+mn-cs"/>
              </a:rPr>
              <a:t> such as </a:t>
            </a:r>
            <a:r>
              <a:rPr lang="en-GB" sz="1200" kern="1200" baseline="0" dirty="0" err="1" smtClean="0">
                <a:solidFill>
                  <a:schemeClr val="tx1"/>
                </a:solidFill>
                <a:effectLst/>
                <a:latin typeface="+mn-lt"/>
                <a:ea typeface="+mn-ea"/>
                <a:cs typeface="+mn-cs"/>
              </a:rPr>
              <a:t>claustrophobia.S</a:t>
            </a:r>
            <a:r>
              <a:rPr lang="en-GB" sz="1200" kern="1200" dirty="0" err="1" smtClean="0">
                <a:solidFill>
                  <a:schemeClr val="tx1"/>
                </a:solidFill>
                <a:effectLst/>
                <a:latin typeface="+mn-lt"/>
                <a:ea typeface="+mn-ea"/>
                <a:cs typeface="+mn-cs"/>
              </a:rPr>
              <a:t>taff</a:t>
            </a:r>
            <a:r>
              <a:rPr lang="en-GB" sz="1200" kern="1200" dirty="0" smtClean="0">
                <a:solidFill>
                  <a:schemeClr val="tx1"/>
                </a:solidFill>
                <a:effectLst/>
                <a:latin typeface="+mn-lt"/>
                <a:ea typeface="+mn-ea"/>
                <a:cs typeface="+mn-cs"/>
              </a:rPr>
              <a:t> can count on long, fixed and seasonal term contracts with great careers prospects .There</a:t>
            </a:r>
            <a:r>
              <a:rPr lang="en-GB" sz="1200" kern="1200" baseline="0" dirty="0" smtClean="0">
                <a:solidFill>
                  <a:schemeClr val="tx1"/>
                </a:solidFill>
                <a:effectLst/>
                <a:latin typeface="+mn-lt"/>
                <a:ea typeface="+mn-ea"/>
                <a:cs typeface="+mn-cs"/>
              </a:rPr>
              <a:t> are few legislations that </a:t>
            </a:r>
            <a:r>
              <a:rPr lang="en-GB" sz="1200" kern="1200" dirty="0" smtClean="0">
                <a:solidFill>
                  <a:schemeClr val="tx1"/>
                </a:solidFill>
                <a:effectLst/>
                <a:latin typeface="+mn-lt"/>
                <a:ea typeface="+mn-ea"/>
                <a:cs typeface="+mn-cs"/>
              </a:rPr>
              <a:t>The theme park is obliged to follow such as </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The Management of Health and Safety at Work Regulations 1999, The Health and Safety at Work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Act 1974, The Provision and Use of Work Equipment Regulations 1998 and the Disability Discrimination Act 1995. </a:t>
            </a:r>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7</a:t>
            </a:fld>
            <a:endParaRPr lang="en-US"/>
          </a:p>
        </p:txBody>
      </p:sp>
    </p:spTree>
    <p:extLst>
      <p:ext uri="{BB962C8B-B14F-4D97-AF65-F5344CB8AC3E}">
        <p14:creationId xmlns:p14="http://schemas.microsoft.com/office/powerpoint/2010/main" val="66577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The main </a:t>
            </a:r>
            <a:r>
              <a:rPr lang="cs-CZ" sz="1200" kern="1200" dirty="0" err="1" smtClean="0">
                <a:solidFill>
                  <a:schemeClr val="tx1"/>
                </a:solidFill>
                <a:effectLst/>
                <a:latin typeface="+mn-lt"/>
                <a:ea typeface="+mn-ea"/>
                <a:cs typeface="+mn-cs"/>
              </a:rPr>
              <a:t>aim</a:t>
            </a:r>
            <a:r>
              <a:rPr lang="cs-CZ" sz="1200" kern="1200" dirty="0" smtClean="0">
                <a:solidFill>
                  <a:schemeClr val="tx1"/>
                </a:solidFill>
                <a:effectLst/>
                <a:latin typeface="+mn-lt"/>
                <a:ea typeface="+mn-ea"/>
                <a:cs typeface="+mn-cs"/>
              </a:rPr>
              <a:t> of  performance management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to make a </a:t>
            </a:r>
            <a:r>
              <a:rPr lang="cs-CZ" sz="1200" kern="1200" dirty="0" err="1" smtClean="0">
                <a:solidFill>
                  <a:schemeClr val="tx1"/>
                </a:solidFill>
                <a:effectLst/>
                <a:latin typeface="+mn-lt"/>
                <a:ea typeface="+mn-ea"/>
                <a:cs typeface="+mn-cs"/>
              </a:rPr>
              <a:t>beneficial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environment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workers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where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able</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perform</a:t>
            </a:r>
            <a:r>
              <a:rPr lang="cs-CZ" sz="1200" kern="1200" dirty="0" smtClean="0">
                <a:solidFill>
                  <a:schemeClr val="tx1"/>
                </a:solidFill>
                <a:effectLst/>
                <a:latin typeface="+mn-lt"/>
                <a:ea typeface="+mn-ea"/>
                <a:cs typeface="+mn-cs"/>
              </a:rPr>
              <a:t> more </a:t>
            </a:r>
            <a:r>
              <a:rPr lang="cs-CZ" sz="1200" kern="1200" dirty="0" err="1" smtClean="0">
                <a:solidFill>
                  <a:schemeClr val="tx1"/>
                </a:solidFill>
                <a:effectLst/>
                <a:latin typeface="+mn-lt"/>
                <a:ea typeface="+mn-ea"/>
                <a:cs typeface="+mn-cs"/>
              </a:rPr>
              <a:t>effectively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with</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success</a:t>
            </a:r>
            <a:r>
              <a:rPr lang="cs-CZ"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Francke</a:t>
            </a:r>
            <a:r>
              <a:rPr lang="en-GB" sz="1200" kern="1200" dirty="0" smtClean="0">
                <a:solidFill>
                  <a:schemeClr val="tx1"/>
                </a:solidFill>
                <a:effectLst/>
                <a:latin typeface="+mn-lt"/>
                <a:ea typeface="+mn-ea"/>
                <a:cs typeface="+mn-cs"/>
              </a:rPr>
              <a:t> (2014, p.79) The theme park has many departments such as Human Recourses, Sales and Marketing and Entertainments. </a:t>
            </a:r>
            <a:r>
              <a:rPr lang="cs-CZ" sz="1200" kern="1200" dirty="0" err="1" smtClean="0">
                <a:solidFill>
                  <a:schemeClr val="tx1"/>
                </a:solidFill>
                <a:effectLst/>
                <a:latin typeface="+mn-lt"/>
                <a:ea typeface="+mn-ea"/>
                <a:cs typeface="+mn-cs"/>
              </a:rPr>
              <a:t>that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Financial</a:t>
            </a:r>
            <a:r>
              <a:rPr lang="cs-CZ" sz="1200" kern="1200" dirty="0" smtClean="0">
                <a:solidFill>
                  <a:schemeClr val="tx1"/>
                </a:solidFill>
                <a:effectLst/>
                <a:latin typeface="+mn-lt"/>
                <a:ea typeface="+mn-ea"/>
                <a:cs typeface="+mn-cs"/>
              </a:rPr>
              <a:t> Department of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theme</a:t>
            </a:r>
            <a:r>
              <a:rPr lang="cs-CZ" sz="1200" kern="1200" dirty="0" smtClean="0">
                <a:solidFill>
                  <a:schemeClr val="tx1"/>
                </a:solidFill>
                <a:effectLst/>
                <a:latin typeface="+mn-lt"/>
                <a:ea typeface="+mn-ea"/>
                <a:cs typeface="+mn-cs"/>
              </a:rPr>
              <a:t> park </a:t>
            </a:r>
            <a:r>
              <a:rPr lang="cs-CZ" sz="1200" kern="1200" dirty="0" err="1" smtClean="0">
                <a:solidFill>
                  <a:schemeClr val="tx1"/>
                </a:solidFill>
                <a:effectLst/>
                <a:latin typeface="+mn-lt"/>
                <a:ea typeface="+mn-ea"/>
                <a:cs typeface="+mn-cs"/>
              </a:rPr>
              <a:t>pays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bonuses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staff</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when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hits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trarget</a:t>
            </a:r>
            <a:r>
              <a:rPr lang="cs-CZ" sz="1200" kern="1200" dirty="0" smtClean="0">
                <a:solidFill>
                  <a:schemeClr val="tx1"/>
                </a:solidFill>
                <a:effectLst/>
                <a:latin typeface="+mn-lt"/>
                <a:ea typeface="+mn-ea"/>
                <a:cs typeface="+mn-cs"/>
              </a:rPr>
              <a:t>.  In this </a:t>
            </a:r>
            <a:r>
              <a:rPr lang="cs-CZ" sz="1200" kern="1200" dirty="0" err="1" smtClean="0">
                <a:solidFill>
                  <a:schemeClr val="tx1"/>
                </a:solidFill>
                <a:effectLst/>
                <a:latin typeface="+mn-lt"/>
                <a:ea typeface="+mn-ea"/>
                <a:cs typeface="+mn-cs"/>
              </a:rPr>
              <a:t>way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management </a:t>
            </a:r>
            <a:r>
              <a:rPr lang="cs-CZ" sz="1200" kern="1200" dirty="0" err="1" smtClean="0">
                <a:solidFill>
                  <a:schemeClr val="tx1"/>
                </a:solidFill>
                <a:effectLst/>
                <a:latin typeface="+mn-lt"/>
                <a:ea typeface="+mn-ea"/>
                <a:cs typeface="+mn-cs"/>
              </a:rPr>
              <a:t>knows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what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needs</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done in </a:t>
            </a:r>
            <a:r>
              <a:rPr lang="cs-CZ" sz="1200" kern="1200" dirty="0" err="1" smtClean="0">
                <a:solidFill>
                  <a:schemeClr val="tx1"/>
                </a:solidFill>
                <a:effectLst/>
                <a:latin typeface="+mn-lt"/>
                <a:ea typeface="+mn-ea"/>
                <a:cs typeface="+mn-cs"/>
              </a:rPr>
              <a:t>terms</a:t>
            </a:r>
            <a:r>
              <a:rPr lang="cs-CZ" sz="1200" kern="1200" dirty="0" smtClean="0">
                <a:solidFill>
                  <a:schemeClr val="tx1"/>
                </a:solidFill>
                <a:effectLst/>
                <a:latin typeface="+mn-lt"/>
                <a:ea typeface="+mn-ea"/>
                <a:cs typeface="+mn-cs"/>
              </a:rPr>
              <a:t> of </a:t>
            </a:r>
            <a:r>
              <a:rPr lang="cs-CZ" sz="1200" kern="1200" dirty="0" err="1" smtClean="0">
                <a:solidFill>
                  <a:schemeClr val="tx1"/>
                </a:solidFill>
                <a:effectLst/>
                <a:latin typeface="+mn-lt"/>
                <a:ea typeface="+mn-ea"/>
                <a:cs typeface="+mn-cs"/>
              </a:rPr>
              <a:t>maintaining</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retaining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staff</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Also</a:t>
            </a:r>
            <a:r>
              <a:rPr lang="cs-CZ" sz="1200" kern="1200" dirty="0" smtClean="0">
                <a:solidFill>
                  <a:schemeClr val="tx1"/>
                </a:solidFill>
                <a:effectLst/>
                <a:latin typeface="+mn-lt"/>
                <a:ea typeface="+mn-ea"/>
                <a:cs typeface="+mn-cs"/>
              </a:rPr>
              <a:t>, performance management </a:t>
            </a:r>
            <a:r>
              <a:rPr lang="cs-CZ" sz="1200" kern="1200" dirty="0" err="1" smtClean="0">
                <a:solidFill>
                  <a:schemeClr val="tx1"/>
                </a:solidFill>
                <a:effectLst/>
                <a:latin typeface="+mn-lt"/>
                <a:ea typeface="+mn-ea"/>
                <a:cs typeface="+mn-cs"/>
              </a:rPr>
              <a:t>includes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improving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performacne</a:t>
            </a:r>
            <a:r>
              <a:rPr lang="cs-CZ" sz="1200" kern="1200" dirty="0" smtClean="0">
                <a:solidFill>
                  <a:schemeClr val="tx1"/>
                </a:solidFill>
                <a:effectLst/>
                <a:latin typeface="+mn-lt"/>
                <a:ea typeface="+mn-ea"/>
                <a:cs typeface="+mn-cs"/>
              </a:rPr>
              <a:t> of </a:t>
            </a:r>
            <a:r>
              <a:rPr lang="cs-CZ" sz="1200" kern="1200" dirty="0" err="1" smtClean="0">
                <a:solidFill>
                  <a:schemeClr val="tx1"/>
                </a:solidFill>
                <a:effectLst/>
                <a:latin typeface="+mn-lt"/>
                <a:ea typeface="+mn-ea"/>
                <a:cs typeface="+mn-cs"/>
              </a:rPr>
              <a:t>an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employee</a:t>
            </a:r>
            <a:r>
              <a:rPr lang="cs-CZ" sz="1200" kern="1200" dirty="0" smtClean="0">
                <a:solidFill>
                  <a:schemeClr val="tx1"/>
                </a:solidFill>
                <a:effectLst/>
                <a:latin typeface="+mn-lt"/>
                <a:ea typeface="+mn-ea"/>
                <a:cs typeface="+mn-cs"/>
              </a:rPr>
              <a:t> by </a:t>
            </a:r>
            <a:r>
              <a:rPr lang="cs-CZ" sz="1200" kern="1200" dirty="0" err="1" smtClean="0">
                <a:solidFill>
                  <a:schemeClr val="tx1"/>
                </a:solidFill>
                <a:effectLst/>
                <a:latin typeface="+mn-lt"/>
                <a:ea typeface="+mn-ea"/>
                <a:cs typeface="+mn-cs"/>
              </a:rPr>
              <a:t>showing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how</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perform</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duties</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meet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customers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expectatio</a:t>
            </a:r>
            <a:r>
              <a:rPr lang="en-GB" sz="1200" kern="1200" dirty="0" smtClean="0">
                <a:solidFill>
                  <a:schemeClr val="tx1"/>
                </a:solidFill>
                <a:effectLst/>
                <a:latin typeface="+mn-lt"/>
                <a:ea typeface="+mn-ea"/>
                <a:cs typeface="+mn-cs"/>
              </a:rPr>
              <a:t>ns. As a result of this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 </a:t>
            </a:r>
            <a:r>
              <a:rPr lang="cs-CZ" sz="1200" kern="1200" dirty="0" err="1" smtClean="0">
                <a:solidFill>
                  <a:schemeClr val="tx1"/>
                </a:solidFill>
                <a:effectLst/>
                <a:latin typeface="+mn-lt"/>
                <a:ea typeface="+mn-ea"/>
                <a:cs typeface="+mn-cs"/>
              </a:rPr>
              <a:t>good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work</a:t>
            </a:r>
            <a:r>
              <a:rPr lang="cs-CZ" sz="1200" kern="1200" dirty="0" smtClean="0">
                <a:solidFill>
                  <a:schemeClr val="tx1"/>
                </a:solidFill>
                <a:effectLst/>
                <a:latin typeface="+mn-lt"/>
                <a:ea typeface="+mn-ea"/>
                <a:cs typeface="+mn-cs"/>
              </a:rPr>
              <a:t> performance, </a:t>
            </a:r>
            <a:r>
              <a:rPr lang="cs-CZ" sz="1200" kern="1200" dirty="0" err="1" smtClean="0">
                <a:solidFill>
                  <a:schemeClr val="tx1"/>
                </a:solidFill>
                <a:effectLst/>
                <a:latin typeface="+mn-lt"/>
                <a:ea typeface="+mn-ea"/>
                <a:cs typeface="+mn-cs"/>
              </a:rPr>
              <a:t>employees</a:t>
            </a:r>
            <a:r>
              <a:rPr lang="cs-CZ" sz="1200" kern="1200" dirty="0" smtClean="0">
                <a:solidFill>
                  <a:schemeClr val="tx1"/>
                </a:solidFill>
                <a:effectLst/>
                <a:latin typeface="+mn-lt"/>
                <a:ea typeface="+mn-ea"/>
                <a:cs typeface="+mn-cs"/>
              </a:rPr>
              <a:t> are </a:t>
            </a:r>
            <a:r>
              <a:rPr lang="cs-CZ" sz="1200" kern="1200" dirty="0" err="1" smtClean="0">
                <a:solidFill>
                  <a:schemeClr val="tx1"/>
                </a:solidFill>
                <a:effectLst/>
                <a:latin typeface="+mn-lt"/>
                <a:ea typeface="+mn-ea"/>
                <a:cs typeface="+mn-cs"/>
              </a:rPr>
              <a:t>rewarded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where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they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receive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benefits</a:t>
            </a:r>
            <a:r>
              <a:rPr lang="cs-CZ" sz="1200" kern="1200" dirty="0" smtClean="0">
                <a:solidFill>
                  <a:schemeClr val="tx1"/>
                </a:solidFill>
                <a:effectLst/>
                <a:latin typeface="+mn-lt"/>
                <a:ea typeface="+mn-ea"/>
                <a:cs typeface="+mn-cs"/>
              </a:rPr>
              <a:t> such as </a:t>
            </a:r>
            <a:r>
              <a:rPr lang="cs-CZ" sz="1200" kern="1200" dirty="0" err="1" smtClean="0">
                <a:solidFill>
                  <a:schemeClr val="tx1"/>
                </a:solidFill>
                <a:effectLst/>
                <a:latin typeface="+mn-lt"/>
                <a:ea typeface="+mn-ea"/>
                <a:cs typeface="+mn-cs"/>
              </a:rPr>
              <a:t>holiday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discounts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annual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tickets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global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Merlin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attractions</a:t>
            </a:r>
            <a:r>
              <a:rPr lang="cs-CZ"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8</a:t>
            </a:fld>
            <a:endParaRPr lang="en-US"/>
          </a:p>
        </p:txBody>
      </p:sp>
    </p:spTree>
    <p:extLst>
      <p:ext uri="{BB962C8B-B14F-4D97-AF65-F5344CB8AC3E}">
        <p14:creationId xmlns:p14="http://schemas.microsoft.com/office/powerpoint/2010/main" val="1116021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Junk Food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my opinion the theme park should launch a new restaurant with a health menu with a range of fruits and </a:t>
            </a:r>
            <a:r>
              <a:rPr lang="en-GB" sz="1200" kern="1200" dirty="0" err="1" smtClean="0">
                <a:solidFill>
                  <a:schemeClr val="tx1"/>
                </a:solidFill>
                <a:effectLst/>
                <a:latin typeface="+mn-lt"/>
                <a:ea typeface="+mn-ea"/>
                <a:cs typeface="+mn-cs"/>
              </a:rPr>
              <a:t>vegetables.In</a:t>
            </a:r>
            <a:r>
              <a:rPr lang="en-GB" sz="1200" kern="1200" dirty="0" smtClean="0">
                <a:solidFill>
                  <a:schemeClr val="tx1"/>
                </a:solidFill>
                <a:effectLst/>
                <a:latin typeface="+mn-lt"/>
                <a:ea typeface="+mn-ea"/>
                <a:cs typeface="+mn-cs"/>
              </a:rPr>
              <a:t> this ways they will</a:t>
            </a:r>
            <a:r>
              <a:rPr lang="en-GB" sz="1200" kern="1200" baseline="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have</a:t>
            </a:r>
            <a:r>
              <a:rPr lang="cs-CZ" sz="1200" kern="1200" dirty="0" smtClean="0">
                <a:solidFill>
                  <a:schemeClr val="tx1"/>
                </a:solidFill>
                <a:effectLst/>
                <a:latin typeface="+mn-lt"/>
                <a:ea typeface="+mn-ea"/>
                <a:cs typeface="+mn-cs"/>
              </a:rPr>
              <a:t> a positive </a:t>
            </a:r>
            <a:r>
              <a:rPr lang="cs-CZ" sz="1200" kern="1200" dirty="0" err="1" smtClean="0">
                <a:solidFill>
                  <a:schemeClr val="tx1"/>
                </a:solidFill>
                <a:effectLst/>
                <a:latin typeface="+mn-lt"/>
                <a:ea typeface="+mn-ea"/>
                <a:cs typeface="+mn-cs"/>
              </a:rPr>
              <a:t>impact</a:t>
            </a:r>
            <a:r>
              <a:rPr lang="cs-CZ" sz="1200" kern="1200" dirty="0" smtClean="0">
                <a:solidFill>
                  <a:schemeClr val="tx1"/>
                </a:solidFill>
                <a:effectLst/>
                <a:latin typeface="+mn-lt"/>
                <a:ea typeface="+mn-ea"/>
                <a:cs typeface="+mn-cs"/>
              </a:rPr>
              <a:t> on </a:t>
            </a:r>
            <a:r>
              <a:rPr lang="cs-CZ" sz="1200" kern="1200" dirty="0" err="1" smtClean="0">
                <a:solidFill>
                  <a:schemeClr val="tx1"/>
                </a:solidFill>
                <a:effectLst/>
                <a:latin typeface="+mn-lt"/>
                <a:ea typeface="+mn-ea"/>
                <a:cs typeface="+mn-cs"/>
              </a:rPr>
              <a:t>the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fight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against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child</a:t>
            </a:r>
            <a:r>
              <a:rPr lang="cs-CZ" sz="1200" kern="1200" dirty="0" smtClean="0">
                <a:solidFill>
                  <a:schemeClr val="tx1"/>
                </a:solidFill>
                <a:effectLst/>
                <a:latin typeface="+mn-lt"/>
                <a:ea typeface="+mn-ea"/>
                <a:cs typeface="+mn-cs"/>
              </a:rPr>
              <a:t> obesity.</a:t>
            </a:r>
            <a:r>
              <a:rPr lang="cs-CZ" sz="1200" kern="1200" baseline="0" dirty="0" smtClean="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baseline="0" dirty="0" smtClean="0">
                <a:solidFill>
                  <a:schemeClr val="tx1"/>
                </a:solidFill>
                <a:effectLst/>
                <a:latin typeface="+mn-lt"/>
                <a:ea typeface="+mn-ea"/>
                <a:cs typeface="+mn-cs"/>
              </a:rPr>
              <a:t>Car Parking</a:t>
            </a: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baseline="0" dirty="0" err="1" smtClean="0">
                <a:solidFill>
                  <a:schemeClr val="tx1"/>
                </a:solidFill>
                <a:effectLst/>
                <a:latin typeface="+mn-lt"/>
                <a:ea typeface="+mn-ea"/>
                <a:cs typeface="+mn-cs"/>
              </a:rPr>
              <a:t>Another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good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improvement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for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Alton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Towers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would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be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offering</a:t>
            </a:r>
            <a:r>
              <a:rPr lang="cs-CZ" sz="1200" kern="1200" baseline="0" dirty="0" smtClean="0">
                <a:solidFill>
                  <a:schemeClr val="tx1"/>
                </a:solidFill>
                <a:effectLst/>
                <a:latin typeface="+mn-lt"/>
                <a:ea typeface="+mn-ea"/>
                <a:cs typeface="+mn-cs"/>
              </a:rPr>
              <a:t> free car parking. </a:t>
            </a:r>
            <a:r>
              <a:rPr lang="en-GB" sz="1200" kern="1200" baseline="0" dirty="0" smtClean="0">
                <a:solidFill>
                  <a:schemeClr val="tx1"/>
                </a:solidFill>
                <a:effectLst/>
                <a:latin typeface="+mn-lt"/>
                <a:ea typeface="+mn-ea"/>
                <a:cs typeface="+mn-cs"/>
              </a:rPr>
              <a:t>T</a:t>
            </a:r>
            <a:r>
              <a:rPr lang="en-GB" sz="1200" kern="1200" dirty="0" smtClean="0">
                <a:solidFill>
                  <a:schemeClr val="tx1"/>
                </a:solidFill>
                <a:effectLst/>
                <a:latin typeface="+mn-lt"/>
                <a:ea typeface="+mn-ea"/>
                <a:cs typeface="+mn-cs"/>
              </a:rPr>
              <a:t>his money for paying car parking people could spend on food or drink in the theme park. </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baseline="0" dirty="0" smtClean="0">
                <a:solidFill>
                  <a:schemeClr val="tx1"/>
                </a:solidFill>
                <a:effectLst/>
                <a:latin typeface="+mn-lt"/>
                <a:ea typeface="+mn-ea"/>
                <a:cs typeface="+mn-cs"/>
              </a:rPr>
              <a:t>Technology</a:t>
            </a:r>
          </a:p>
          <a:p>
            <a:r>
              <a:rPr lang="cs-CZ" sz="1200" kern="1200" baseline="0" dirty="0" err="1" smtClean="0">
                <a:solidFill>
                  <a:schemeClr val="tx1"/>
                </a:solidFill>
                <a:effectLst/>
                <a:latin typeface="+mn-lt"/>
                <a:ea typeface="+mn-ea"/>
                <a:cs typeface="+mn-cs"/>
              </a:rPr>
              <a:t>Alton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Towers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could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launch</a:t>
            </a:r>
            <a:r>
              <a:rPr lang="cs-CZ" sz="1200" kern="1200" baseline="0" dirty="0" smtClean="0">
                <a:solidFill>
                  <a:schemeClr val="tx1"/>
                </a:solidFill>
                <a:effectLst/>
                <a:latin typeface="+mn-lt"/>
                <a:ea typeface="+mn-ea"/>
                <a:cs typeface="+mn-cs"/>
              </a:rPr>
              <a:t> a</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special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application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smartphone</a:t>
            </a:r>
            <a:r>
              <a:rPr lang="cs-CZ" sz="1200" kern="1200" baseline="0" dirty="0" err="1" smtClean="0">
                <a:solidFill>
                  <a:schemeClr val="tx1"/>
                </a:solidFill>
                <a:effectLst/>
                <a:latin typeface="+mn-lt"/>
                <a:ea typeface="+mn-ea"/>
                <a:cs typeface="+mn-cs"/>
              </a:rPr>
              <a:t>s</a:t>
            </a:r>
            <a:r>
              <a:rPr lang="cs-CZ" sz="1200" kern="1200" baseline="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for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clients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who</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able</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read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information</a:t>
            </a:r>
            <a:r>
              <a:rPr lang="cs-CZ" sz="1200" kern="1200" baseline="0" dirty="0" smtClean="0">
                <a:solidFill>
                  <a:schemeClr val="tx1"/>
                </a:solidFill>
                <a:effectLst/>
                <a:latin typeface="+mn-lt"/>
                <a:ea typeface="+mn-ea"/>
                <a:cs typeface="+mn-cs"/>
              </a:rPr>
              <a:t> and </a:t>
            </a:r>
            <a:r>
              <a:rPr lang="cs-CZ" sz="1200" kern="1200" baseline="0" dirty="0" err="1" smtClean="0">
                <a:solidFill>
                  <a:schemeClr val="tx1"/>
                </a:solidFill>
                <a:effectLst/>
                <a:latin typeface="+mn-lt"/>
                <a:ea typeface="+mn-ea"/>
                <a:cs typeface="+mn-cs"/>
              </a:rPr>
              <a:t>navigate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them</a:t>
            </a:r>
            <a:r>
              <a:rPr lang="cs-CZ" sz="1200" kern="1200" baseline="0" dirty="0" smtClean="0">
                <a:solidFill>
                  <a:schemeClr val="tx1"/>
                </a:solidFill>
                <a:effectLst/>
                <a:latin typeface="+mn-lt"/>
                <a:ea typeface="+mn-ea"/>
                <a:cs typeface="+mn-cs"/>
              </a:rPr>
              <a:t> to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attrations</a:t>
            </a:r>
            <a:r>
              <a:rPr lang="cs-CZ"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baseline="0" dirty="0" err="1" smtClean="0">
                <a:solidFill>
                  <a:schemeClr val="tx1"/>
                </a:solidFill>
                <a:effectLst/>
                <a:latin typeface="+mn-lt"/>
                <a:ea typeface="+mn-ea"/>
                <a:cs typeface="+mn-cs"/>
              </a:rPr>
              <a:t>Additional</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trainings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for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staff</a:t>
            </a: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New and </a:t>
            </a:r>
            <a:r>
              <a:rPr lang="cs-CZ" sz="1200" kern="1200" dirty="0" err="1" smtClean="0">
                <a:solidFill>
                  <a:schemeClr val="tx1"/>
                </a:solidFill>
                <a:effectLst/>
                <a:latin typeface="+mn-lt"/>
                <a:ea typeface="+mn-ea"/>
                <a:cs typeface="+mn-cs"/>
              </a:rPr>
              <a:t>existing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employees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should</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have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refresher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courses</a:t>
            </a:r>
            <a:r>
              <a:rPr lang="cs-CZ" sz="1200" kern="1200" dirty="0" smtClean="0">
                <a:solidFill>
                  <a:schemeClr val="tx1"/>
                </a:solidFill>
                <a:effectLst/>
                <a:latin typeface="+mn-lt"/>
                <a:ea typeface="+mn-ea"/>
                <a:cs typeface="+mn-cs"/>
              </a:rPr>
              <a:t> in </a:t>
            </a:r>
            <a:r>
              <a:rPr lang="cs-CZ" sz="1200" kern="1200" dirty="0" err="1" smtClean="0">
                <a:solidFill>
                  <a:schemeClr val="tx1"/>
                </a:solidFill>
                <a:effectLst/>
                <a:latin typeface="+mn-lt"/>
                <a:ea typeface="+mn-ea"/>
                <a:cs typeface="+mn-cs"/>
              </a:rPr>
              <a:t>communication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with</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clients</a:t>
            </a:r>
            <a:r>
              <a:rPr lang="cs-CZ" sz="1200" kern="1200" dirty="0" smtClean="0">
                <a:solidFill>
                  <a:schemeClr val="tx1"/>
                </a:solidFill>
                <a:effectLst/>
                <a:latin typeface="+mn-lt"/>
                <a:ea typeface="+mn-ea"/>
                <a:cs typeface="+mn-cs"/>
              </a:rPr>
              <a:t> and </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know</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how</a:t>
            </a:r>
            <a:r>
              <a:rPr lang="cs-CZ" sz="1200" kern="1200" baseline="0" dirty="0" smtClean="0">
                <a:solidFill>
                  <a:schemeClr val="tx1"/>
                </a:solidFill>
                <a:effectLst/>
                <a:latin typeface="+mn-lt"/>
                <a:ea typeface="+mn-ea"/>
                <a:cs typeface="+mn-cs"/>
              </a:rPr>
              <a:t> to </a:t>
            </a:r>
            <a:r>
              <a:rPr lang="cs-CZ" sz="1200" kern="1200" baseline="0" dirty="0" err="1" smtClean="0">
                <a:solidFill>
                  <a:schemeClr val="tx1"/>
                </a:solidFill>
                <a:effectLst/>
                <a:latin typeface="+mn-lt"/>
                <a:ea typeface="+mn-ea"/>
                <a:cs typeface="+mn-cs"/>
              </a:rPr>
              <a:t>deal</a:t>
            </a:r>
            <a:r>
              <a:rPr lang="cs-CZ" sz="1200" kern="1200" baseline="0" dirty="0" smtClean="0">
                <a:solidFill>
                  <a:schemeClr val="tx1"/>
                </a:solidFill>
                <a:effectLst/>
                <a:latin typeface="+mn-lt"/>
                <a:ea typeface="+mn-ea"/>
                <a:cs typeface="+mn-cs"/>
              </a:rPr>
              <a:t> in </a:t>
            </a:r>
            <a:r>
              <a:rPr lang="cs-CZ" sz="1200" kern="1200" baseline="0" dirty="0" err="1" smtClean="0">
                <a:solidFill>
                  <a:schemeClr val="tx1"/>
                </a:solidFill>
                <a:effectLst/>
                <a:latin typeface="+mn-lt"/>
                <a:ea typeface="+mn-ea"/>
                <a:cs typeface="+mn-cs"/>
              </a:rPr>
              <a:t>situation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when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accident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happend</a:t>
            </a:r>
            <a:r>
              <a:rPr lang="cs-CZ" sz="1200" kern="1200" baseline="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baseline="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37F4B29-9D0C-E245-A9A8-DA6D8BAFBDB9}" type="slidenum">
              <a:rPr lang="en-US" smtClean="0"/>
              <a:t>9</a:t>
            </a:fld>
            <a:endParaRPr lang="en-US"/>
          </a:p>
        </p:txBody>
      </p:sp>
    </p:spTree>
    <p:extLst>
      <p:ext uri="{BB962C8B-B14F-4D97-AF65-F5344CB8AC3E}">
        <p14:creationId xmlns:p14="http://schemas.microsoft.com/office/powerpoint/2010/main" val="2259650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over-TextureForeGround.jp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ctrTitle"/>
          </p:nvPr>
        </p:nvSpPr>
        <p:spPr>
          <a:xfrm>
            <a:off x="1371600" y="1347227"/>
            <a:ext cx="7086600" cy="1385888"/>
          </a:xfrm>
        </p:spPr>
        <p:txBody>
          <a:bodyPr vert="horz" lIns="91440" tIns="45720" rIns="91440" bIns="45720" rtlCol="0" anchor="b" anchorCtr="0">
            <a:noAutofit/>
            <a:scene3d>
              <a:camera prst="orthographicFront"/>
              <a:lightRig rig="threePt" dir="t">
                <a:rot lat="0" lon="0" rev="10800000"/>
              </a:lightRig>
            </a:scene3d>
            <a:sp3d extrusionH="25400">
              <a:bevelT w="12700" h="12700" prst="relaxedInset"/>
              <a:bevelB w="12700" h="12700" prst="relaxedInset"/>
            </a:sp3d>
          </a:bodyPr>
          <a:lstStyle>
            <a:lvl1pPr algn="ctr" defTabSz="914400" rtl="0" eaLnBrk="1" latinLnBrk="0" hangingPunct="1">
              <a:lnSpc>
                <a:spcPct val="100000"/>
              </a:lnSpc>
              <a:spcBef>
                <a:spcPct val="0"/>
              </a:spcBef>
              <a:buNone/>
              <a:defRPr sz="540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71600" y="2749924"/>
            <a:ext cx="7086600" cy="1314450"/>
          </a:xfrm>
        </p:spPr>
        <p:txBody>
          <a:bodyPr vert="horz" lIns="91440" tIns="45720" rIns="91440" bIns="45720" rtlCol="0" anchor="t" anchorCtr="0">
            <a:noAutofit/>
            <a:scene3d>
              <a:camera prst="orthographicFront"/>
              <a:lightRig rig="threePt" dir="t">
                <a:rot lat="0" lon="0" rev="10800000"/>
              </a:lightRig>
            </a:scene3d>
            <a:sp3d extrusionH="25400">
              <a:bevelT w="12700" h="12700" prst="relaxedInset"/>
              <a:bevelB w="12700" h="12700" prst="relaxedInset"/>
            </a:sp3d>
          </a:bodyPr>
          <a:lstStyle>
            <a:lvl1pPr marL="0" indent="0" algn="ctr" defTabSz="914400" rtl="0" eaLnBrk="1" latinLnBrk="0" hangingPunct="1">
              <a:lnSpc>
                <a:spcPct val="100000"/>
              </a:lnSpc>
              <a:spcBef>
                <a:spcPct val="0"/>
              </a:spcBef>
              <a:buNone/>
              <a:defRPr sz="2000" b="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988423" y="4666130"/>
            <a:ext cx="2743200" cy="273844"/>
          </a:xfrm>
        </p:spPr>
        <p:txBody>
          <a:bodyPr/>
          <a:lstStyle/>
          <a:p>
            <a:fld id="{DAFE10E3-0D09-F049-9AC9-C69CF6466B4F}" type="datetimeFigureOut">
              <a:rPr lang="en-US" smtClean="0"/>
              <a:t>06/05/19</a:t>
            </a:fld>
            <a:endParaRPr lang="en-US"/>
          </a:p>
        </p:txBody>
      </p:sp>
      <p:sp>
        <p:nvSpPr>
          <p:cNvPr id="5" name="Footer Placeholder 4"/>
          <p:cNvSpPr>
            <a:spLocks noGrp="1"/>
          </p:cNvSpPr>
          <p:nvPr>
            <p:ph type="ftr" sz="quarter" idx="11"/>
          </p:nvPr>
        </p:nvSpPr>
        <p:spPr>
          <a:xfrm>
            <a:off x="1295400" y="4666130"/>
            <a:ext cx="2743200" cy="273844"/>
          </a:xfrm>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AFE10E3-0D09-F049-9AC9-C69CF6466B4F}" type="datetimeFigureOut">
              <a:rPr lang="en-US" smtClean="0"/>
              <a:t>06/05/19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1371600" y="1344168"/>
            <a:ext cx="7086600" cy="1385316"/>
          </a:xfrm>
        </p:spPr>
        <p:txBody>
          <a:bodyPr vert="horz" lIns="91440" tIns="45720" rIns="91440" bIns="45720" rtlCol="0" anchor="b" anchorCtr="0">
            <a:noAutofit/>
            <a:scene3d>
              <a:camera prst="orthographicFront"/>
              <a:lightRig rig="threePt" dir="t">
                <a:rot lat="0" lon="0" rev="10800000"/>
              </a:lightRig>
            </a:scene3d>
            <a:sp3d extrusionH="25400">
              <a:bevelT w="12700" h="12700" prst="relaxedInset"/>
              <a:bevelB w="12700" h="12700" prst="relaxedInset"/>
            </a:sp3d>
          </a:bodyPr>
          <a:lstStyle>
            <a:lvl1pPr algn="ctr" defTabSz="914400" rtl="0" eaLnBrk="1" latinLnBrk="0" hangingPunct="1">
              <a:lnSpc>
                <a:spcPct val="100000"/>
              </a:lnSpc>
              <a:spcBef>
                <a:spcPct val="0"/>
              </a:spcBef>
              <a:buNone/>
              <a:defRPr sz="5400" b="1"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1371600" y="2750058"/>
            <a:ext cx="7086600" cy="1316736"/>
          </a:xfrm>
        </p:spPr>
        <p:txBody>
          <a:bodyPr vert="horz" lIns="91440" tIns="45720" rIns="91440" bIns="45720" rtlCol="0" anchor="t" anchorCtr="0">
            <a:noAutofit/>
            <a:scene3d>
              <a:camera prst="orthographicFront"/>
              <a:lightRig rig="threePt" dir="t">
                <a:rot lat="0" lon="0" rev="10800000"/>
              </a:lightRig>
            </a:scene3d>
            <a:sp3d extrusionH="25400">
              <a:bevelT w="12700" h="12700" prst="relaxedInset"/>
              <a:bevelB w="12700" h="12700" prst="relaxedInset"/>
            </a:sp3d>
          </a:bodyPr>
          <a:lstStyle>
            <a:lvl1pPr marL="0" indent="0" algn="ctr" defTabSz="914400" rtl="0" eaLnBrk="1" latinLnBrk="0" hangingPunct="1">
              <a:lnSpc>
                <a:spcPct val="100000"/>
              </a:lnSpc>
              <a:spcBef>
                <a:spcPct val="0"/>
              </a:spcBef>
              <a:buFont typeface="Wingdings" pitchFamily="2" charset="2"/>
              <a:buNone/>
              <a:defRPr sz="2000" b="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AFE10E3-0D09-F049-9AC9-C69CF6466B4F}" type="datetimeFigureOut">
              <a:rPr lang="en-US" smtClean="0"/>
              <a:t>06/05/19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1089025" y="205978"/>
            <a:ext cx="7272339" cy="1004257"/>
          </a:xfrm>
        </p:spPr>
        <p:txBody>
          <a:bodyPr/>
          <a:lstStyle/>
          <a:p>
            <a:r>
              <a:rPr lang="en-GB" smtClean="0"/>
              <a:t>Click to edit Master title style</a:t>
            </a:r>
            <a:endParaRPr/>
          </a:p>
        </p:txBody>
      </p:sp>
      <p:sp>
        <p:nvSpPr>
          <p:cNvPr id="3" name="Content Placeholder 2"/>
          <p:cNvSpPr>
            <a:spLocks noGrp="1"/>
          </p:cNvSpPr>
          <p:nvPr>
            <p:ph sz="half" idx="1"/>
          </p:nvPr>
        </p:nvSpPr>
        <p:spPr>
          <a:xfrm>
            <a:off x="1089023" y="1362076"/>
            <a:ext cx="3429000" cy="323254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932363" y="1362076"/>
            <a:ext cx="3429000" cy="323254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AFE10E3-0D09-F049-9AC9-C69CF6466B4F}" type="datetimeFigureOut">
              <a:rPr lang="en-US" smtClean="0"/>
              <a:t>06/05/19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1089025" y="205978"/>
            <a:ext cx="7272339" cy="1004257"/>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089024" y="1266509"/>
            <a:ext cx="3429000" cy="620316"/>
          </a:xfrm>
        </p:spPr>
        <p:txBody>
          <a:bodyPr anchor="ctr" anchorCtr="0">
            <a:no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89024" y="1943100"/>
            <a:ext cx="3429000" cy="265152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932363" y="1266509"/>
            <a:ext cx="3429000" cy="620316"/>
          </a:xfrm>
        </p:spPr>
        <p:txBody>
          <a:bodyPr anchor="ctr" anchorCtr="0">
            <a:no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932363" y="1943100"/>
            <a:ext cx="3429000" cy="265152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DAFE10E3-0D09-F049-9AC9-C69CF6466B4F}" type="datetimeFigureOut">
              <a:rPr lang="en-US" smtClean="0"/>
              <a:t>06/05/19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DAFE10E3-0D09-F049-9AC9-C69CF6466B4F}" type="datetimeFigureOut">
              <a:rPr lang="en-US" smtClean="0"/>
              <a:t>06/05/19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Interior-Overlay.png"/>
          <p:cNvPicPr>
            <a:picLocks noChangeAspect="1"/>
          </p:cNvPicPr>
          <p:nvPr/>
        </p:nvPicPr>
        <p:blipFill>
          <a:blip r:embed="rId2"/>
          <a:stretch>
            <a:fillRect/>
          </a:stretch>
        </p:blipFill>
        <p:spPr>
          <a:xfrm>
            <a:off x="0" y="0"/>
            <a:ext cx="9144000" cy="5143500"/>
          </a:xfrm>
          <a:prstGeom prst="rect">
            <a:avLst/>
          </a:prstGeom>
        </p:spPr>
      </p:pic>
      <p:sp>
        <p:nvSpPr>
          <p:cNvPr id="2" name="Date Placeholder 1"/>
          <p:cNvSpPr>
            <a:spLocks noGrp="1"/>
          </p:cNvSpPr>
          <p:nvPr>
            <p:ph type="dt" sz="half" idx="10"/>
          </p:nvPr>
        </p:nvSpPr>
        <p:spPr/>
        <p:txBody>
          <a:bodyPr/>
          <a:lstStyle/>
          <a:p>
            <a:fld id="{DAFE10E3-0D09-F049-9AC9-C69CF6466B4F}" type="datetimeFigureOut">
              <a:rPr lang="en-US" smtClean="0"/>
              <a:t>06/05/19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1084729" y="285750"/>
            <a:ext cx="3429000" cy="1237130"/>
          </a:xfrm>
        </p:spPr>
        <p:txBody>
          <a:bodyPr anchor="b"/>
          <a:lstStyle>
            <a:lvl1pPr algn="ctr">
              <a:lnSpc>
                <a:spcPct val="100000"/>
              </a:lnSpc>
              <a:defRPr sz="3600" b="1"/>
            </a:lvl1pPr>
          </a:lstStyle>
          <a:p>
            <a:r>
              <a:rPr lang="en-GB" smtClean="0"/>
              <a:t>Click to edit Master title style</a:t>
            </a:r>
            <a:endParaRPr/>
          </a:p>
        </p:txBody>
      </p:sp>
      <p:sp>
        <p:nvSpPr>
          <p:cNvPr id="3" name="Content Placeholder 2"/>
          <p:cNvSpPr>
            <a:spLocks noGrp="1"/>
          </p:cNvSpPr>
          <p:nvPr>
            <p:ph idx="1"/>
          </p:nvPr>
        </p:nvSpPr>
        <p:spPr>
          <a:xfrm>
            <a:off x="4930588" y="285751"/>
            <a:ext cx="3429000" cy="4308872"/>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1084729" y="1543051"/>
            <a:ext cx="3429000" cy="27432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AFE10E3-0D09-F049-9AC9-C69CF6466B4F}" type="datetimeFigureOut">
              <a:rPr lang="en-US" smtClean="0"/>
              <a:t>06/05/19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4932363" y="554691"/>
            <a:ext cx="3429000" cy="967785"/>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1" kern="1200">
                <a:solidFill>
                  <a:schemeClr val="tx1">
                    <a:lumMod val="75000"/>
                    <a:lumOff val="25000"/>
                  </a:schemeClr>
                </a:solidFill>
                <a:latin typeface="+mj-lt"/>
                <a:ea typeface="+mj-ea"/>
                <a:cs typeface="+mj-cs"/>
              </a:defRPr>
            </a:lvl1pPr>
          </a:lstStyle>
          <a:p>
            <a:r>
              <a:rPr lang="en-GB" smtClean="0"/>
              <a:t>Click to edit Master title style</a:t>
            </a:r>
            <a:endParaRPr dirty="0"/>
          </a:p>
        </p:txBody>
      </p:sp>
      <p:sp>
        <p:nvSpPr>
          <p:cNvPr id="3" name="Picture Placeholder 2"/>
          <p:cNvSpPr>
            <a:spLocks noGrp="1"/>
          </p:cNvSpPr>
          <p:nvPr>
            <p:ph type="pic" idx="1"/>
          </p:nvPr>
        </p:nvSpPr>
        <p:spPr>
          <a:xfrm>
            <a:off x="1088136" y="584947"/>
            <a:ext cx="3429000" cy="3701303"/>
          </a:xfrm>
          <a:ln w="76200" cmpd="dbl">
            <a:solidFill>
              <a:schemeClr val="tx1"/>
            </a:solidFill>
            <a:miter lim="800000"/>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932363" y="1543050"/>
            <a:ext cx="3429000" cy="2743200"/>
          </a:xfrm>
        </p:spPr>
        <p:txBody>
          <a:bodyPr vert="horz" lIns="91440" tIns="45720" rIns="91440" bIns="45720" rtlCol="0">
            <a:normAutofit/>
          </a:bodyPr>
          <a:lstStyle>
            <a:lvl1pPr marL="0" indent="0" algn="ctr">
              <a:spcBef>
                <a:spcPts val="60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 typeface="Wingdings" pitchFamily="2" charset="2"/>
              <a:buNone/>
            </a:pPr>
            <a:r>
              <a:rPr lang="en-GB" smtClean="0"/>
              <a:t>Click to edit Master text styles</a:t>
            </a:r>
          </a:p>
        </p:txBody>
      </p:sp>
      <p:sp>
        <p:nvSpPr>
          <p:cNvPr id="5" name="Date Placeholder 4"/>
          <p:cNvSpPr>
            <a:spLocks noGrp="1"/>
          </p:cNvSpPr>
          <p:nvPr>
            <p:ph type="dt" sz="half" idx="10"/>
          </p:nvPr>
        </p:nvSpPr>
        <p:spPr/>
        <p:txBody>
          <a:bodyPr/>
          <a:lstStyle/>
          <a:p>
            <a:fld id="{DAFE10E3-0D09-F049-9AC9-C69CF6466B4F}" type="datetimeFigureOut">
              <a:rPr lang="en-US" smtClean="0"/>
              <a:t>06/05/19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a:xfrm>
            <a:off x="1089025" y="2823883"/>
            <a:ext cx="7272338" cy="82363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1" kern="1200">
                <a:solidFill>
                  <a:schemeClr val="tx1">
                    <a:lumMod val="75000"/>
                    <a:lumOff val="25000"/>
                  </a:schemeClr>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2578014" y="582930"/>
            <a:ext cx="4294363" cy="2150185"/>
          </a:xfrm>
          <a:ln w="76200" cmpd="dbl">
            <a:solidFill>
              <a:schemeClr val="tx1"/>
            </a:solidFill>
            <a:miter lim="800000"/>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1089025" y="3650877"/>
            <a:ext cx="7272338" cy="948017"/>
          </a:xfrm>
        </p:spPr>
        <p:txBody>
          <a:bodyPr vert="horz" lIns="91440" tIns="45720" rIns="91440" bIns="45720" rtlCol="0">
            <a:normAutofit/>
          </a:bodyPr>
          <a:lstStyle>
            <a:lvl1pPr marL="0" indent="0" algn="ctr">
              <a:spcBef>
                <a:spcPts val="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 typeface="Wingdings" pitchFamily="2" charset="2"/>
              <a:buNone/>
            </a:pPr>
            <a:r>
              <a:rPr lang="en-GB" smtClean="0"/>
              <a:t>Click to edit Master text styles</a:t>
            </a:r>
          </a:p>
        </p:txBody>
      </p:sp>
      <p:sp>
        <p:nvSpPr>
          <p:cNvPr id="5" name="Date Placeholder 4"/>
          <p:cNvSpPr>
            <a:spLocks noGrp="1"/>
          </p:cNvSpPr>
          <p:nvPr>
            <p:ph type="dt" sz="half" idx="10"/>
          </p:nvPr>
        </p:nvSpPr>
        <p:spPr/>
        <p:txBody>
          <a:bodyPr/>
          <a:lstStyle/>
          <a:p>
            <a:fld id="{DAFE10E3-0D09-F049-9AC9-C69CF6466B4F}" type="datetimeFigureOut">
              <a:rPr lang="en-US" smtClean="0"/>
              <a:t>06/05/19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AFE10E3-0D09-F049-9AC9-C69CF6466B4F}" type="datetimeFigureOut">
              <a:rPr lang="en-US" smtClean="0"/>
              <a:t>06/05/19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5143500"/>
          </a:xfrm>
          <a:prstGeom prst="rect">
            <a:avLst/>
          </a:prstGeom>
        </p:spPr>
      </p:pic>
      <p:sp>
        <p:nvSpPr>
          <p:cNvPr id="2" name="Vertical Title 1"/>
          <p:cNvSpPr>
            <a:spLocks noGrp="1"/>
          </p:cNvSpPr>
          <p:nvPr>
            <p:ph type="title" orient="vert"/>
          </p:nvPr>
        </p:nvSpPr>
        <p:spPr>
          <a:xfrm>
            <a:off x="7216588" y="457201"/>
            <a:ext cx="1524000" cy="413742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1089024" y="457201"/>
            <a:ext cx="5921376" cy="413742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AFE10E3-0D09-F049-9AC9-C69CF6466B4F}" type="datetimeFigureOut">
              <a:rPr lang="en-US" smtClean="0"/>
              <a:t>06/05/19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5631F6-7886-5348-A0E3-4B2789C0366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89025" y="205978"/>
            <a:ext cx="7272339" cy="1004257"/>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1089025" y="1351430"/>
            <a:ext cx="7272339" cy="324319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302188" y="4767263"/>
            <a:ext cx="2429435" cy="273844"/>
          </a:xfrm>
          <a:prstGeom prst="rect">
            <a:avLst/>
          </a:prstGeom>
        </p:spPr>
        <p:txBody>
          <a:bodyPr vert="horz" lIns="91440" tIns="45720" rIns="91440" bIns="45720" rtlCol="0" anchor="ctr"/>
          <a:lstStyle>
            <a:lvl1pPr algn="r">
              <a:defRPr sz="1200" b="1">
                <a:solidFill>
                  <a:schemeClr val="tx1">
                    <a:lumMod val="50000"/>
                    <a:lumOff val="50000"/>
                  </a:schemeClr>
                </a:solidFill>
              </a:defRPr>
            </a:lvl1pPr>
          </a:lstStyle>
          <a:p>
            <a:fld id="{DAFE10E3-0D09-F049-9AC9-C69CF6466B4F}" type="datetimeFigureOut">
              <a:rPr lang="en-US" smtClean="0"/>
              <a:t>06/05/19</a:t>
            </a:fld>
            <a:endParaRPr lang="en-US"/>
          </a:p>
        </p:txBody>
      </p:sp>
      <p:sp>
        <p:nvSpPr>
          <p:cNvPr id="5" name="Footer Placeholder 4"/>
          <p:cNvSpPr>
            <a:spLocks noGrp="1"/>
          </p:cNvSpPr>
          <p:nvPr>
            <p:ph type="ftr" sz="quarter" idx="3"/>
          </p:nvPr>
        </p:nvSpPr>
        <p:spPr>
          <a:xfrm>
            <a:off x="685800" y="4767263"/>
            <a:ext cx="2743200" cy="273844"/>
          </a:xfrm>
          <a:prstGeom prst="rect">
            <a:avLst/>
          </a:prstGeom>
        </p:spPr>
        <p:txBody>
          <a:bodyPr vert="horz" lIns="91440" tIns="45720" rIns="91440" bIns="45720" rtlCol="0" anchor="ctr"/>
          <a:lstStyle>
            <a:lvl1pPr algn="l">
              <a:defRPr sz="12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4420393" y="4767263"/>
            <a:ext cx="609600" cy="273844"/>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535631F6-7886-5348-A0E3-4B2789C0366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3" r:id="rId12"/>
  </p:sldLayoutIdLst>
  <p:txStyles>
    <p:titleStyle>
      <a:lvl1pPr algn="ctr" defTabSz="914400" rtl="0" eaLnBrk="1" latinLnBrk="0" hangingPunct="1">
        <a:lnSpc>
          <a:spcPts val="5200"/>
        </a:lnSpc>
        <a:spcBef>
          <a:spcPct val="0"/>
        </a:spcBef>
        <a:buNone/>
        <a:defRPr sz="4800" b="1" kern="1200">
          <a:solidFill>
            <a:schemeClr val="tx1">
              <a:lumMod val="75000"/>
              <a:lumOff val="25000"/>
            </a:schemeClr>
          </a:solidFill>
          <a:latin typeface="+mj-lt"/>
          <a:ea typeface="+mj-ea"/>
          <a:cs typeface="+mj-cs"/>
        </a:defRPr>
      </a:lvl1pPr>
    </p:titleStyle>
    <p:bodyStyle>
      <a:lvl1pPr marL="282575" indent="-282575" algn="l" defTabSz="914400" rtl="0" eaLnBrk="1" latinLnBrk="0" hangingPunct="1">
        <a:spcBef>
          <a:spcPts val="2000"/>
        </a:spcBef>
        <a:buFont typeface="Wingdings" pitchFamily="2" charset="2"/>
        <a:buChar char=""/>
        <a:defRPr sz="2400" kern="1200">
          <a:solidFill>
            <a:schemeClr val="tx1">
              <a:lumMod val="75000"/>
              <a:lumOff val="25000"/>
            </a:schemeClr>
          </a:solidFill>
          <a:latin typeface="+mn-lt"/>
          <a:ea typeface="+mn-ea"/>
          <a:cs typeface="+mn-cs"/>
        </a:defRPr>
      </a:lvl1pPr>
      <a:lvl2pPr marL="577850" indent="-295275" algn="l" defTabSz="914400" rtl="0" eaLnBrk="1" latinLnBrk="0" hangingPunct="1">
        <a:spcBef>
          <a:spcPts val="600"/>
        </a:spcBef>
        <a:buFont typeface="Wingdings" pitchFamily="2" charset="2"/>
        <a:buChar char=""/>
        <a:defRPr sz="2200" kern="1200">
          <a:solidFill>
            <a:schemeClr val="tx1">
              <a:lumMod val="75000"/>
              <a:lumOff val="25000"/>
            </a:schemeClr>
          </a:solidFill>
          <a:latin typeface="+mn-lt"/>
          <a:ea typeface="+mn-ea"/>
          <a:cs typeface="+mn-cs"/>
        </a:defRPr>
      </a:lvl2pPr>
      <a:lvl3pPr marL="860425" indent="-282575" algn="l" defTabSz="914400" rtl="0" eaLnBrk="1" latinLnBrk="0" hangingPunct="1">
        <a:spcBef>
          <a:spcPts val="600"/>
        </a:spcBef>
        <a:buFont typeface="Wingdings" pitchFamily="2" charset="2"/>
        <a:buChar char=""/>
        <a:defRPr sz="2000" kern="1200">
          <a:solidFill>
            <a:schemeClr val="tx1">
              <a:lumMod val="75000"/>
              <a:lumOff val="25000"/>
            </a:schemeClr>
          </a:solidFill>
          <a:latin typeface="+mn-lt"/>
          <a:ea typeface="+mn-ea"/>
          <a:cs typeface="+mn-cs"/>
        </a:defRPr>
      </a:lvl3pPr>
      <a:lvl4pPr marL="1143000" indent="-282575" algn="l" defTabSz="914400" rtl="0" eaLnBrk="1" latinLnBrk="0" hangingPunct="1">
        <a:spcBef>
          <a:spcPts val="600"/>
        </a:spcBef>
        <a:buFont typeface="Wingdings" pitchFamily="2" charset="2"/>
        <a:buChar char=""/>
        <a:defRPr sz="1800" kern="1200">
          <a:solidFill>
            <a:schemeClr val="tx1">
              <a:lumMod val="75000"/>
              <a:lumOff val="25000"/>
            </a:schemeClr>
          </a:solidFill>
          <a:latin typeface="+mn-lt"/>
          <a:ea typeface="+mn-ea"/>
          <a:cs typeface="+mn-cs"/>
        </a:defRPr>
      </a:lvl4pPr>
      <a:lvl5pPr marL="1425575" indent="-282575" algn="l" defTabSz="914400" rtl="0" eaLnBrk="1" latinLnBrk="0" hangingPunct="1">
        <a:spcBef>
          <a:spcPts val="600"/>
        </a:spcBef>
        <a:buFont typeface="Wingdings" pitchFamily="2" charset="2"/>
        <a:buChar char=""/>
        <a:defRPr sz="1800" kern="1200">
          <a:solidFill>
            <a:schemeClr val="tx1">
              <a:lumMod val="75000"/>
              <a:lumOff val="25000"/>
            </a:schemeClr>
          </a:solidFill>
          <a:latin typeface="+mn-lt"/>
          <a:ea typeface="+mn-ea"/>
          <a:cs typeface="+mn-cs"/>
        </a:defRPr>
      </a:lvl5pPr>
      <a:lvl6pPr marL="1711325"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6pPr>
      <a:lvl7pPr marL="2000250"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7pPr>
      <a:lvl8pPr marL="2290763"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8pPr>
      <a:lvl9pPr marL="2571750" indent="-288925" algn="l" defTabSz="914400" rtl="0" eaLnBrk="1" latinLnBrk="0" hangingPunct="1">
        <a:spcBef>
          <a:spcPct val="20000"/>
        </a:spcBef>
        <a:buFont typeface="Wingdings" pitchFamily="2"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9509" y="283609"/>
            <a:ext cx="7702362" cy="892557"/>
          </a:xfrm>
        </p:spPr>
        <p:txBody>
          <a:bodyPr>
            <a:normAutofit fontScale="90000"/>
          </a:bodyPr>
          <a:lstStyle/>
          <a:p>
            <a:r>
              <a:rPr lang="cs-CZ" dirty="0">
                <a:effectLst/>
              </a:rPr>
              <a:t/>
            </a:r>
            <a:br>
              <a:rPr lang="cs-CZ" dirty="0">
                <a:effectLst/>
              </a:rPr>
            </a:br>
            <a:r>
              <a:rPr lang="cs-CZ" dirty="0">
                <a:effectLst/>
              </a:rPr>
              <a:t/>
            </a:r>
            <a:br>
              <a:rPr lang="cs-CZ" dirty="0">
                <a:effectLst/>
              </a:rPr>
            </a:br>
            <a:r>
              <a:rPr lang="cs-CZ" dirty="0" smtClean="0">
                <a:solidFill>
                  <a:schemeClr val="tx1"/>
                </a:solidFill>
                <a:effectLst/>
              </a:rPr>
              <a:t>Management in </a:t>
            </a:r>
            <a:r>
              <a:rPr lang="cs-CZ" dirty="0" err="1" smtClean="0">
                <a:solidFill>
                  <a:schemeClr val="tx1"/>
                </a:solidFill>
                <a:effectLst/>
              </a:rPr>
              <a:t>Practice</a:t>
            </a:r>
            <a:r>
              <a:rPr lang="cs-CZ" dirty="0" smtClean="0">
                <a:solidFill>
                  <a:schemeClr val="tx1"/>
                </a:solidFill>
                <a:effectLst/>
              </a:rPr>
              <a:t> </a:t>
            </a:r>
            <a:endParaRPr lang="en-US" dirty="0">
              <a:solidFill>
                <a:schemeClr val="tx1"/>
              </a:solidFill>
            </a:endParaRPr>
          </a:p>
        </p:txBody>
      </p:sp>
      <p:sp>
        <p:nvSpPr>
          <p:cNvPr id="3" name="Subtitle 2"/>
          <p:cNvSpPr>
            <a:spLocks noGrp="1"/>
          </p:cNvSpPr>
          <p:nvPr>
            <p:ph type="subTitle" idx="1"/>
          </p:nvPr>
        </p:nvSpPr>
        <p:spPr>
          <a:xfrm>
            <a:off x="1412806" y="3511315"/>
            <a:ext cx="7076880" cy="2039103"/>
          </a:xfrm>
        </p:spPr>
        <p:txBody>
          <a:bodyPr>
            <a:normAutofit/>
          </a:bodyPr>
          <a:lstStyle/>
          <a:p>
            <a:endParaRPr lang="en-US" dirty="0" smtClean="0">
              <a:solidFill>
                <a:schemeClr val="tx1"/>
              </a:solidFill>
            </a:endParaRPr>
          </a:p>
          <a:p>
            <a:r>
              <a:rPr lang="en-US" b="1" dirty="0" err="1" smtClean="0">
                <a:solidFill>
                  <a:schemeClr val="tx1"/>
                </a:solidFill>
              </a:rPr>
              <a:t>Summarising</a:t>
            </a:r>
            <a:r>
              <a:rPr lang="en-US" b="1" dirty="0" smtClean="0">
                <a:solidFill>
                  <a:schemeClr val="tx1"/>
                </a:solidFill>
              </a:rPr>
              <a:t> and future recommendations </a:t>
            </a:r>
            <a:endParaRPr lang="en-US" b="1" dirty="0">
              <a:solidFill>
                <a:schemeClr val="tx1"/>
              </a:solidFill>
            </a:endParaRPr>
          </a:p>
          <a:p>
            <a:r>
              <a:rPr lang="en-US" b="1" dirty="0" smtClean="0">
                <a:solidFill>
                  <a:schemeClr val="tx1"/>
                </a:solidFill>
              </a:rPr>
              <a:t>Presented by Roksana Szymanska</a:t>
            </a:r>
            <a:endParaRPr lang="en-US" b="1" dirty="0">
              <a:solidFill>
                <a:schemeClr val="tx1"/>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2614410" y="1176166"/>
            <a:ext cx="4808058" cy="2459396"/>
          </a:xfrm>
          <a:prstGeom prst="rect">
            <a:avLst/>
          </a:prstGeom>
          <a:ln>
            <a:noFill/>
          </a:ln>
          <a:effectLst>
            <a:softEdge rad="112500"/>
          </a:effectLst>
        </p:spPr>
      </p:pic>
    </p:spTree>
    <p:extLst>
      <p:ext uri="{BB962C8B-B14F-4D97-AF65-F5344CB8AC3E}">
        <p14:creationId xmlns:p14="http://schemas.microsoft.com/office/powerpoint/2010/main" val="3424057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7919" y="160301"/>
            <a:ext cx="7756263" cy="764512"/>
          </a:xfrm>
        </p:spPr>
        <p:txBody>
          <a:bodyPr/>
          <a:lstStyle/>
          <a:p>
            <a:r>
              <a:rPr lang="en-US" sz="5400" dirty="0" smtClean="0">
                <a:solidFill>
                  <a:schemeClr val="accent2"/>
                </a:solidFill>
              </a:rPr>
              <a:t>   </a:t>
            </a:r>
            <a:r>
              <a:rPr lang="en-US" sz="5400" u="sng" dirty="0" smtClean="0">
                <a:solidFill>
                  <a:schemeClr val="accent2"/>
                </a:solidFill>
              </a:rPr>
              <a:t>*Contents*</a:t>
            </a:r>
            <a:r>
              <a:rPr lang="en-US" u="sng" dirty="0" smtClean="0">
                <a:solidFill>
                  <a:schemeClr val="bg2">
                    <a:lumMod val="50000"/>
                  </a:schemeClr>
                </a:solidFill>
              </a:rPr>
              <a:t> </a:t>
            </a:r>
            <a:endParaRPr lang="en-US" u="sng" dirty="0">
              <a:solidFill>
                <a:schemeClr val="bg2">
                  <a:lumMod val="50000"/>
                </a:schemeClr>
              </a:solidFill>
            </a:endParaRPr>
          </a:p>
        </p:txBody>
      </p:sp>
      <p:sp>
        <p:nvSpPr>
          <p:cNvPr id="5" name="Title 2"/>
          <p:cNvSpPr txBox="1">
            <a:spLocks/>
          </p:cNvSpPr>
          <p:nvPr/>
        </p:nvSpPr>
        <p:spPr>
          <a:xfrm>
            <a:off x="0" y="1373151"/>
            <a:ext cx="8754073" cy="2646701"/>
          </a:xfrm>
          <a:prstGeom prst="rect">
            <a:avLst/>
          </a:prstGeom>
        </p:spPr>
        <p:txBody>
          <a:bodyPr vert="horz" lIns="91440" tIns="45720" rIns="91440" bIns="45720" rtlCol="0" anchor="ctr">
            <a:noAutofit/>
          </a:bodyPr>
          <a:lstStyle>
            <a:lvl1pPr algn="ctr" defTabSz="914400" rtl="0" eaLnBrk="1" latinLnBrk="0" hangingPunct="1">
              <a:lnSpc>
                <a:spcPts val="5200"/>
              </a:lnSpc>
              <a:spcBef>
                <a:spcPct val="0"/>
              </a:spcBef>
              <a:buNone/>
              <a:defRPr sz="4800" b="1" kern="1200">
                <a:solidFill>
                  <a:schemeClr val="tx1">
                    <a:lumMod val="75000"/>
                    <a:lumOff val="25000"/>
                  </a:schemeClr>
                </a:solidFill>
                <a:latin typeface="+mj-lt"/>
                <a:ea typeface="+mj-ea"/>
                <a:cs typeface="+mj-cs"/>
              </a:defRPr>
            </a:lvl1pPr>
          </a:lstStyle>
          <a:p>
            <a:pPr marL="685800" indent="-685800">
              <a:buFont typeface="Arial"/>
              <a:buChar char="•"/>
            </a:pPr>
            <a:r>
              <a:rPr lang="en-US" u="sng" dirty="0" smtClean="0">
                <a:solidFill>
                  <a:schemeClr val="bg2"/>
                </a:solidFill>
              </a:rPr>
              <a:t>Key Company Facts</a:t>
            </a:r>
          </a:p>
          <a:p>
            <a:pPr marL="685800" indent="-685800">
              <a:buFont typeface="Arial"/>
              <a:buChar char="•"/>
            </a:pPr>
            <a:r>
              <a:rPr lang="en-US" u="sng" dirty="0" smtClean="0">
                <a:solidFill>
                  <a:schemeClr val="bg2"/>
                </a:solidFill>
              </a:rPr>
              <a:t> </a:t>
            </a:r>
            <a:r>
              <a:rPr lang="en-US" u="sng" dirty="0" err="1" smtClean="0">
                <a:solidFill>
                  <a:schemeClr val="accent6"/>
                </a:solidFill>
              </a:rPr>
              <a:t>Enviromental</a:t>
            </a:r>
            <a:r>
              <a:rPr lang="en-US" u="sng" dirty="0" smtClean="0">
                <a:solidFill>
                  <a:schemeClr val="accent6"/>
                </a:solidFill>
              </a:rPr>
              <a:t> Analysis </a:t>
            </a:r>
            <a:r>
              <a:rPr lang="en-US" u="sng" dirty="0" smtClean="0">
                <a:solidFill>
                  <a:schemeClr val="bg2"/>
                </a:solidFill>
              </a:rPr>
              <a:t>Performance Management Audit</a:t>
            </a:r>
          </a:p>
          <a:p>
            <a:pPr marL="685800" indent="-685800">
              <a:buFont typeface="Arial"/>
              <a:buChar char="•"/>
            </a:pPr>
            <a:r>
              <a:rPr lang="en-US" u="sng" dirty="0" smtClean="0">
                <a:solidFill>
                  <a:srgbClr val="748A2F"/>
                </a:solidFill>
              </a:rPr>
              <a:t>Recommendations</a:t>
            </a:r>
            <a:r>
              <a:rPr lang="en-US" u="sng" dirty="0" smtClean="0">
                <a:solidFill>
                  <a:schemeClr val="bg2"/>
                </a:solidFill>
              </a:rPr>
              <a:t> </a:t>
            </a:r>
            <a:endParaRPr lang="en-US" u="sng" dirty="0">
              <a:solidFill>
                <a:schemeClr val="bg2"/>
              </a:solidFill>
            </a:endParaRPr>
          </a:p>
        </p:txBody>
      </p:sp>
    </p:spTree>
    <p:extLst>
      <p:ext uri="{BB962C8B-B14F-4D97-AF65-F5344CB8AC3E}">
        <p14:creationId xmlns:p14="http://schemas.microsoft.com/office/powerpoint/2010/main" val="346532087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solidFill>
                  <a:schemeClr val="accent2"/>
                </a:solidFill>
              </a:rPr>
              <a:t>*Key Company Facts*</a:t>
            </a:r>
            <a:endParaRPr lang="en-US" u="sng" dirty="0">
              <a:solidFill>
                <a:schemeClr val="accent2"/>
              </a:solidFill>
            </a:endParaRPr>
          </a:p>
        </p:txBody>
      </p:sp>
      <p:sp>
        <p:nvSpPr>
          <p:cNvPr id="3" name="Content Placeholder 2"/>
          <p:cNvSpPr>
            <a:spLocks noGrp="1"/>
          </p:cNvSpPr>
          <p:nvPr>
            <p:ph idx="1"/>
          </p:nvPr>
        </p:nvSpPr>
        <p:spPr>
          <a:xfrm>
            <a:off x="440069" y="1351431"/>
            <a:ext cx="8487040" cy="3603432"/>
          </a:xfrm>
        </p:spPr>
        <p:txBody>
          <a:bodyPr>
            <a:normAutofit fontScale="77500" lnSpcReduction="20000"/>
          </a:bodyPr>
          <a:lstStyle/>
          <a:p>
            <a:r>
              <a:rPr lang="en-US" sz="3100" b="1" dirty="0" smtClean="0">
                <a:solidFill>
                  <a:schemeClr val="accent6">
                    <a:lumMod val="50000"/>
                  </a:schemeClr>
                </a:solidFill>
              </a:rPr>
              <a:t>The most popular park in the UK :- 3 million visitors each year</a:t>
            </a:r>
          </a:p>
          <a:p>
            <a:r>
              <a:rPr lang="en-US" sz="3100" b="1" dirty="0" smtClean="0">
                <a:solidFill>
                  <a:schemeClr val="accent6">
                    <a:lumMod val="50000"/>
                  </a:schemeClr>
                </a:solidFill>
              </a:rPr>
              <a:t>Alton Towers is a large theme park and water park opened in 1980 </a:t>
            </a:r>
            <a:r>
              <a:rPr lang="en-US" sz="3100" b="1" dirty="0">
                <a:solidFill>
                  <a:schemeClr val="accent6">
                    <a:lumMod val="50000"/>
                  </a:schemeClr>
                </a:solidFill>
              </a:rPr>
              <a:t>based located in Staffordshire </a:t>
            </a:r>
            <a:endParaRPr lang="en-US" sz="3100" b="1" dirty="0" smtClean="0">
              <a:solidFill>
                <a:schemeClr val="accent6">
                  <a:lumMod val="50000"/>
                </a:schemeClr>
              </a:solidFill>
            </a:endParaRPr>
          </a:p>
          <a:p>
            <a:r>
              <a:rPr lang="en-US" sz="3100" b="1" dirty="0">
                <a:solidFill>
                  <a:schemeClr val="accent6">
                    <a:lumMod val="50000"/>
                  </a:schemeClr>
                </a:solidFill>
              </a:rPr>
              <a:t>260 </a:t>
            </a:r>
            <a:r>
              <a:rPr lang="en-US" sz="3100" b="1" dirty="0" err="1">
                <a:solidFill>
                  <a:schemeClr val="accent6">
                    <a:lumMod val="50000"/>
                  </a:schemeClr>
                </a:solidFill>
              </a:rPr>
              <a:t>tonnes</a:t>
            </a:r>
            <a:r>
              <a:rPr lang="en-US" sz="3100" b="1" dirty="0">
                <a:solidFill>
                  <a:schemeClr val="accent6">
                    <a:lumMod val="50000"/>
                  </a:schemeClr>
                </a:solidFill>
              </a:rPr>
              <a:t> of potato chips </a:t>
            </a:r>
            <a:r>
              <a:rPr lang="en-US" sz="3100" b="1" dirty="0" smtClean="0">
                <a:solidFill>
                  <a:schemeClr val="accent6">
                    <a:lumMod val="50000"/>
                  </a:schemeClr>
                </a:solidFill>
              </a:rPr>
              <a:t>are eaten during one season </a:t>
            </a:r>
            <a:endParaRPr lang="en-US" sz="3100" b="1" dirty="0">
              <a:solidFill>
                <a:schemeClr val="accent6">
                  <a:lumMod val="50000"/>
                </a:schemeClr>
              </a:solidFill>
            </a:endParaRPr>
          </a:p>
          <a:p>
            <a:pPr lvl="0"/>
            <a:r>
              <a:rPr lang="en-US" sz="3100" b="1" dirty="0" smtClean="0">
                <a:solidFill>
                  <a:schemeClr val="accent6">
                    <a:lumMod val="50000"/>
                  </a:schemeClr>
                </a:solidFill>
              </a:rPr>
              <a:t> Fizzy drinks offered  during the summer can fill up a bathtub every day</a:t>
            </a:r>
            <a:r>
              <a:rPr lang="cs-CZ" sz="3100" dirty="0" smtClean="0"/>
              <a:t>.</a:t>
            </a:r>
            <a:endParaRPr lang="cs-CZ" sz="3100" dirty="0"/>
          </a:p>
          <a:p>
            <a:endParaRPr lang="en-US" b="1" dirty="0" smtClean="0">
              <a:solidFill>
                <a:schemeClr val="accent6">
                  <a:lumMod val="50000"/>
                </a:schemeClr>
              </a:solidFill>
            </a:endParaRPr>
          </a:p>
          <a:p>
            <a:r>
              <a:rPr lang="en-US" b="1" dirty="0" smtClean="0">
                <a:solidFill>
                  <a:schemeClr val="accent6">
                    <a:lumMod val="50000"/>
                  </a:schemeClr>
                </a:solidFill>
              </a:rPr>
              <a:t>(Primary Facts, 2014)</a:t>
            </a:r>
          </a:p>
          <a:p>
            <a:endParaRPr lang="en-US" b="1" dirty="0" smtClean="0">
              <a:solidFill>
                <a:schemeClr val="accent6">
                  <a:lumMod val="50000"/>
                </a:schemeClr>
              </a:solidFill>
            </a:endParaRPr>
          </a:p>
          <a:p>
            <a:endParaRPr lang="en-US" b="1" dirty="0">
              <a:solidFill>
                <a:schemeClr val="accent6">
                  <a:lumMod val="50000"/>
                </a:schemeClr>
              </a:solidFill>
            </a:endParaRPr>
          </a:p>
        </p:txBody>
      </p:sp>
    </p:spTree>
    <p:extLst>
      <p:ext uri="{BB962C8B-B14F-4D97-AF65-F5344CB8AC3E}">
        <p14:creationId xmlns:p14="http://schemas.microsoft.com/office/powerpoint/2010/main" val="248266915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363" y="4766"/>
            <a:ext cx="7871002" cy="850814"/>
          </a:xfrm>
        </p:spPr>
        <p:txBody>
          <a:bodyPr/>
          <a:lstStyle/>
          <a:p>
            <a:r>
              <a:rPr lang="en-US" u="sng" dirty="0">
                <a:solidFill>
                  <a:schemeClr val="accent2"/>
                </a:solidFill>
              </a:rPr>
              <a:t> </a:t>
            </a:r>
            <a:r>
              <a:rPr lang="en-US" sz="3600" u="sng" dirty="0" smtClean="0">
                <a:solidFill>
                  <a:schemeClr val="accent2"/>
                </a:solidFill>
              </a:rPr>
              <a:t>*</a:t>
            </a:r>
            <a:r>
              <a:rPr lang="en-US" sz="2800" u="sng" dirty="0" smtClean="0">
                <a:solidFill>
                  <a:schemeClr val="accent2"/>
                </a:solidFill>
              </a:rPr>
              <a:t>Environmental Analysis* </a:t>
            </a:r>
            <a:br>
              <a:rPr lang="en-US" sz="2800" u="sng" dirty="0" smtClean="0">
                <a:solidFill>
                  <a:schemeClr val="accent2"/>
                </a:solidFill>
              </a:rPr>
            </a:br>
            <a:r>
              <a:rPr lang="en-US" sz="2800" u="sng" dirty="0" smtClean="0">
                <a:solidFill>
                  <a:schemeClr val="accent2"/>
                </a:solidFill>
              </a:rPr>
              <a:t>PESTLE</a:t>
            </a:r>
            <a:endParaRPr lang="en-US" sz="2800" dirty="0">
              <a:solidFill>
                <a:schemeClr val="accent2"/>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12644353"/>
              </p:ext>
            </p:extLst>
          </p:nvPr>
        </p:nvGraphicFramePr>
        <p:xfrm>
          <a:off x="1089027" y="1219852"/>
          <a:ext cx="7272338" cy="3657770"/>
        </p:xfrm>
        <a:graphic>
          <a:graphicData uri="http://schemas.openxmlformats.org/drawingml/2006/table">
            <a:tbl>
              <a:tblPr firstRow="1" bandRow="1">
                <a:tableStyleId>{EB344D84-9AFB-497E-A393-DC336BA19D2E}</a:tableStyleId>
              </a:tblPr>
              <a:tblGrid>
                <a:gridCol w="3636169"/>
                <a:gridCol w="3636169"/>
              </a:tblGrid>
              <a:tr h="1280320">
                <a:tc>
                  <a:txBody>
                    <a:bodyPr/>
                    <a:lstStyle/>
                    <a:p>
                      <a:r>
                        <a:rPr lang="en-US" sz="1200" u="sng" dirty="0" smtClean="0">
                          <a:latin typeface="Arial"/>
                          <a:cs typeface="Arial"/>
                        </a:rPr>
                        <a:t>Political</a:t>
                      </a:r>
                    </a:p>
                    <a:p>
                      <a:pPr marL="285750" indent="-285750">
                        <a:buFont typeface="Arial"/>
                        <a:buChar char="•"/>
                      </a:pPr>
                      <a:r>
                        <a:rPr lang="cs-CZ" sz="1200" b="1" kern="1200" dirty="0" err="1" smtClean="0">
                          <a:solidFill>
                            <a:schemeClr val="lt1"/>
                          </a:solidFill>
                          <a:effectLst/>
                          <a:latin typeface="Arial"/>
                          <a:ea typeface="+mn-ea"/>
                          <a:cs typeface="Arial"/>
                        </a:rPr>
                        <a:t>Brexit</a:t>
                      </a:r>
                      <a:r>
                        <a:rPr lang="cs-CZ" sz="1200" b="1" kern="120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issue</a:t>
                      </a:r>
                      <a:r>
                        <a:rPr lang="cs-CZ" sz="1200" b="1" kern="1200" dirty="0" smtClean="0">
                          <a:solidFill>
                            <a:schemeClr val="lt1"/>
                          </a:solidFill>
                          <a:effectLst/>
                          <a:latin typeface="Arial"/>
                          <a:ea typeface="+mn-ea"/>
                          <a:cs typeface="Arial"/>
                        </a:rPr>
                        <a:t> has </a:t>
                      </a:r>
                      <a:r>
                        <a:rPr lang="cs-CZ" sz="1200" b="1" kern="1200" dirty="0" err="1" smtClean="0">
                          <a:solidFill>
                            <a:schemeClr val="lt1"/>
                          </a:solidFill>
                          <a:effectLst/>
                          <a:latin typeface="Arial"/>
                          <a:ea typeface="+mn-ea"/>
                          <a:cs typeface="Arial"/>
                        </a:rPr>
                        <a:t>changed</a:t>
                      </a:r>
                      <a:r>
                        <a:rPr lang="cs-CZ" sz="1200" b="1" kern="1200" baseline="0" dirty="0" smtClean="0">
                          <a:solidFill>
                            <a:schemeClr val="lt1"/>
                          </a:solidFill>
                          <a:effectLst/>
                          <a:latin typeface="Arial"/>
                          <a:ea typeface="+mn-ea"/>
                          <a:cs typeface="Arial"/>
                        </a:rPr>
                        <a:t> </a:t>
                      </a:r>
                      <a:r>
                        <a:rPr lang="cs-CZ" sz="1200" b="1" kern="1200" baseline="0" dirty="0" err="1" smtClean="0">
                          <a:solidFill>
                            <a:schemeClr val="lt1"/>
                          </a:solidFill>
                          <a:effectLst/>
                          <a:latin typeface="Arial"/>
                          <a:ea typeface="+mn-ea"/>
                          <a:cs typeface="Arial"/>
                        </a:rPr>
                        <a:t>British</a:t>
                      </a:r>
                      <a:r>
                        <a:rPr lang="cs-CZ" sz="1200" b="1" kern="1200" baseline="0" dirty="0" smtClean="0">
                          <a:solidFill>
                            <a:schemeClr val="lt1"/>
                          </a:solidFill>
                          <a:effectLst/>
                          <a:latin typeface="Arial"/>
                          <a:ea typeface="+mn-ea"/>
                          <a:cs typeface="Arial"/>
                        </a:rPr>
                        <a:t> </a:t>
                      </a:r>
                      <a:r>
                        <a:rPr lang="cs-CZ" sz="1200" b="1" kern="1200" baseline="0" dirty="0" err="1" smtClean="0">
                          <a:solidFill>
                            <a:schemeClr val="lt1"/>
                          </a:solidFill>
                          <a:effectLst/>
                          <a:latin typeface="Arial"/>
                          <a:ea typeface="+mn-ea"/>
                          <a:cs typeface="Arial"/>
                        </a:rPr>
                        <a:t>people</a:t>
                      </a:r>
                      <a:r>
                        <a:rPr lang="cs-CZ" sz="1200" b="1" kern="1200" baseline="0" dirty="0" smtClean="0">
                          <a:solidFill>
                            <a:schemeClr val="lt1"/>
                          </a:solidFill>
                          <a:effectLst/>
                          <a:latin typeface="Arial"/>
                          <a:ea typeface="+mn-ea"/>
                          <a:cs typeface="Arial"/>
                        </a:rPr>
                        <a:t> </a:t>
                      </a:r>
                      <a:r>
                        <a:rPr lang="cs-CZ" sz="1200" b="1" kern="120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holiday</a:t>
                      </a:r>
                      <a:r>
                        <a:rPr lang="cs-CZ" sz="1200" b="1" kern="120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plans</a:t>
                      </a:r>
                      <a:r>
                        <a:rPr lang="cs-CZ" sz="1200" b="1" kern="120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for</a:t>
                      </a:r>
                      <a:r>
                        <a:rPr lang="cs-CZ" sz="1200" b="1" kern="1200" dirty="0" smtClean="0">
                          <a:solidFill>
                            <a:schemeClr val="lt1"/>
                          </a:solidFill>
                          <a:effectLst/>
                          <a:latin typeface="Arial"/>
                          <a:ea typeface="+mn-ea"/>
                          <a:cs typeface="Arial"/>
                        </a:rPr>
                        <a:t> 2019 </a:t>
                      </a:r>
                    </a:p>
                    <a:p>
                      <a:pPr marL="285750" indent="-285750">
                        <a:buFont typeface="Arial"/>
                        <a:buChar char="•"/>
                      </a:pPr>
                      <a:r>
                        <a:rPr lang="cs-CZ" sz="1200" b="1" kern="1200" dirty="0" err="1" smtClean="0">
                          <a:solidFill>
                            <a:schemeClr val="lt1"/>
                          </a:solidFill>
                          <a:effectLst/>
                          <a:latin typeface="Arial"/>
                          <a:ea typeface="+mn-ea"/>
                          <a:cs typeface="Arial"/>
                        </a:rPr>
                        <a:t>Strong</a:t>
                      </a:r>
                      <a:r>
                        <a:rPr lang="cs-CZ" sz="1200" b="1" kern="120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British</a:t>
                      </a:r>
                      <a:r>
                        <a:rPr lang="cs-CZ" sz="1200" b="1" kern="1200" baseline="0" dirty="0" smtClean="0">
                          <a:solidFill>
                            <a:schemeClr val="lt1"/>
                          </a:solidFill>
                          <a:effectLst/>
                          <a:latin typeface="Arial"/>
                          <a:ea typeface="+mn-ea"/>
                          <a:cs typeface="Arial"/>
                        </a:rPr>
                        <a:t> </a:t>
                      </a:r>
                      <a:r>
                        <a:rPr lang="cs-CZ" sz="1200" b="1" kern="1200" dirty="0" err="1" smtClean="0">
                          <a:solidFill>
                            <a:schemeClr val="lt1"/>
                          </a:solidFill>
                          <a:effectLst/>
                          <a:latin typeface="Arial"/>
                          <a:ea typeface="+mn-ea"/>
                          <a:cs typeface="Arial"/>
                        </a:rPr>
                        <a:t>pound</a:t>
                      </a:r>
                      <a:r>
                        <a:rPr lang="cs-CZ" sz="1200" b="1" kern="1200" dirty="0" smtClean="0">
                          <a:solidFill>
                            <a:schemeClr val="lt1"/>
                          </a:solidFill>
                          <a:effectLst/>
                          <a:latin typeface="Arial"/>
                          <a:ea typeface="+mn-ea"/>
                          <a:cs typeface="Arial"/>
                        </a:rPr>
                        <a:t> </a:t>
                      </a:r>
                    </a:p>
                    <a:p>
                      <a:pPr marL="285750" indent="-285750">
                        <a:buFont typeface="Arial"/>
                        <a:buChar char="•"/>
                      </a:pPr>
                      <a:r>
                        <a:rPr lang="cs-CZ" sz="1200" b="1" kern="1200" dirty="0" smtClean="0">
                          <a:solidFill>
                            <a:schemeClr val="lt1"/>
                          </a:solidFill>
                          <a:effectLst/>
                          <a:latin typeface="Arial"/>
                          <a:ea typeface="+mn-ea"/>
                          <a:cs typeface="Arial"/>
                        </a:rPr>
                        <a:t>Positive </a:t>
                      </a:r>
                      <a:r>
                        <a:rPr lang="cs-CZ" sz="1200" b="1" kern="1200" dirty="0" err="1" smtClean="0">
                          <a:solidFill>
                            <a:schemeClr val="lt1"/>
                          </a:solidFill>
                          <a:effectLst/>
                          <a:latin typeface="Arial"/>
                          <a:ea typeface="+mn-ea"/>
                          <a:cs typeface="Arial"/>
                        </a:rPr>
                        <a:t>impact</a:t>
                      </a:r>
                      <a:r>
                        <a:rPr lang="cs-CZ" sz="1200" b="1" kern="1200" baseline="0" dirty="0" smtClean="0">
                          <a:solidFill>
                            <a:schemeClr val="lt1"/>
                          </a:solidFill>
                          <a:effectLst/>
                          <a:latin typeface="Arial"/>
                          <a:ea typeface="+mn-ea"/>
                          <a:cs typeface="Arial"/>
                        </a:rPr>
                        <a:t> </a:t>
                      </a:r>
                      <a:endParaRPr lang="en-US" sz="1200" dirty="0">
                        <a:latin typeface="Arial"/>
                        <a:cs typeface="Arial"/>
                      </a:endParaRPr>
                    </a:p>
                  </a:txBody>
                  <a:tcPr/>
                </a:tc>
                <a:tc>
                  <a:txBody>
                    <a:bodyPr/>
                    <a:lstStyle/>
                    <a:p>
                      <a:r>
                        <a:rPr lang="en-US" sz="1200" dirty="0" smtClean="0">
                          <a:latin typeface="Arial"/>
                          <a:cs typeface="Arial"/>
                        </a:rPr>
                        <a:t>Environmental</a:t>
                      </a:r>
                    </a:p>
                    <a:p>
                      <a:pPr marL="285750" indent="-285750">
                        <a:buFont typeface="Arial"/>
                        <a:buChar char="•"/>
                      </a:pPr>
                      <a:r>
                        <a:rPr lang="en-GB" sz="1200" b="1" kern="1200" dirty="0" smtClean="0">
                          <a:solidFill>
                            <a:schemeClr val="lt1"/>
                          </a:solidFill>
                          <a:effectLst/>
                          <a:latin typeface="Arial"/>
                          <a:ea typeface="+mn-ea"/>
                          <a:cs typeface="Arial"/>
                        </a:rPr>
                        <a:t>Huge impact on the local environment</a:t>
                      </a:r>
                      <a:endParaRPr lang="en-GB" sz="1200" b="1" kern="1200" baseline="0" dirty="0" smtClean="0">
                        <a:solidFill>
                          <a:schemeClr val="lt1"/>
                        </a:solidFill>
                        <a:effectLst/>
                        <a:latin typeface="Arial"/>
                        <a:ea typeface="+mn-ea"/>
                        <a:cs typeface="Arial"/>
                      </a:endParaRPr>
                    </a:p>
                    <a:p>
                      <a:pPr marL="285750" indent="-285750">
                        <a:buFont typeface="Arial"/>
                        <a:buChar char="•"/>
                      </a:pPr>
                      <a:r>
                        <a:rPr lang="en-GB" sz="1200" b="1" kern="1200" dirty="0" smtClean="0">
                          <a:solidFill>
                            <a:schemeClr val="lt1"/>
                          </a:solidFill>
                          <a:effectLst/>
                          <a:latin typeface="Arial"/>
                          <a:ea typeface="+mn-ea"/>
                          <a:cs typeface="Arial"/>
                        </a:rPr>
                        <a:t>Waste, buses </a:t>
                      </a:r>
                      <a:r>
                        <a:rPr lang="en-GB" sz="1200" b="1" kern="1200" baseline="0" dirty="0" smtClean="0">
                          <a:solidFill>
                            <a:schemeClr val="lt1"/>
                          </a:solidFill>
                          <a:effectLst/>
                          <a:latin typeface="Arial"/>
                          <a:ea typeface="+mn-ea"/>
                          <a:cs typeface="Arial"/>
                        </a:rPr>
                        <a:t> and</a:t>
                      </a:r>
                      <a:r>
                        <a:rPr lang="en-GB" sz="1200" b="1" kern="1200" dirty="0" smtClean="0">
                          <a:solidFill>
                            <a:schemeClr val="lt1"/>
                          </a:solidFill>
                          <a:effectLst/>
                          <a:latin typeface="Arial"/>
                          <a:ea typeface="+mn-ea"/>
                          <a:cs typeface="Arial"/>
                        </a:rPr>
                        <a:t> cars disruption</a:t>
                      </a:r>
                    </a:p>
                    <a:p>
                      <a:pPr marL="285750" indent="-285750">
                        <a:buFont typeface="Arial"/>
                        <a:buChar char="•"/>
                      </a:pPr>
                      <a:r>
                        <a:rPr lang="en-GB" sz="1200" b="1" kern="1200" dirty="0" smtClean="0">
                          <a:solidFill>
                            <a:schemeClr val="lt1"/>
                          </a:solidFill>
                          <a:effectLst/>
                          <a:latin typeface="Arial"/>
                          <a:ea typeface="+mn-ea"/>
                          <a:cs typeface="Arial"/>
                        </a:rPr>
                        <a:t>Minimise the impact on the environment</a:t>
                      </a:r>
                      <a:r>
                        <a:rPr lang="cs-CZ" sz="1200" dirty="0" smtClean="0">
                          <a:effectLst/>
                          <a:latin typeface="Arial"/>
                          <a:cs typeface="Arial"/>
                        </a:rPr>
                        <a:t> </a:t>
                      </a:r>
                      <a:endParaRPr lang="en-US" sz="1200" dirty="0" smtClean="0">
                        <a:latin typeface="Arial"/>
                        <a:cs typeface="Arial"/>
                      </a:endParaRPr>
                    </a:p>
                    <a:p>
                      <a:r>
                        <a:rPr lang="en-US" sz="1200" baseline="0" dirty="0" smtClean="0">
                          <a:latin typeface="Arial"/>
                          <a:cs typeface="Arial"/>
                        </a:rPr>
                        <a:t> </a:t>
                      </a:r>
                      <a:endParaRPr lang="en-US" sz="1200" dirty="0">
                        <a:latin typeface="Arial"/>
                        <a:cs typeface="Arial"/>
                      </a:endParaRPr>
                    </a:p>
                  </a:txBody>
                  <a:tcPr/>
                </a:tc>
              </a:tr>
              <a:tr h="11887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u="sng" kern="1200" dirty="0" smtClean="0">
                          <a:solidFill>
                            <a:schemeClr val="dk1"/>
                          </a:solidFill>
                          <a:effectLst/>
                          <a:latin typeface="Arial"/>
                          <a:ea typeface="+mn-ea"/>
                          <a:cs typeface="Arial"/>
                        </a:rPr>
                        <a:t>Social </a:t>
                      </a:r>
                      <a:endParaRPr lang="cs-CZ" sz="1200" kern="1200" dirty="0" smtClean="0">
                        <a:solidFill>
                          <a:schemeClr val="dk1"/>
                        </a:solidFill>
                        <a:effectLst/>
                        <a:latin typeface="Arial"/>
                        <a:ea typeface="+mn-ea"/>
                        <a:cs typeface="Arial"/>
                      </a:endParaRPr>
                    </a:p>
                    <a:p>
                      <a:pPr marL="285750" indent="-285750">
                        <a:buFont typeface="Arial"/>
                        <a:buChar char="•"/>
                      </a:pPr>
                      <a:r>
                        <a:rPr lang="en-GB" sz="1200" kern="1200" dirty="0" smtClean="0">
                          <a:solidFill>
                            <a:schemeClr val="dk1"/>
                          </a:solidFill>
                          <a:effectLst/>
                          <a:latin typeface="Arial"/>
                          <a:ea typeface="+mn-ea"/>
                          <a:cs typeface="Arial"/>
                        </a:rPr>
                        <a:t>Alton Towers cares</a:t>
                      </a:r>
                      <a:r>
                        <a:rPr lang="en-GB" sz="1200" kern="1200" baseline="0" dirty="0" smtClean="0">
                          <a:solidFill>
                            <a:schemeClr val="dk1"/>
                          </a:solidFill>
                          <a:effectLst/>
                          <a:latin typeface="Arial"/>
                          <a:ea typeface="+mn-ea"/>
                          <a:cs typeface="Arial"/>
                        </a:rPr>
                        <a:t> of </a:t>
                      </a:r>
                      <a:r>
                        <a:rPr lang="en-GB" sz="1200" kern="1200" dirty="0" smtClean="0">
                          <a:solidFill>
                            <a:schemeClr val="dk1"/>
                          </a:solidFill>
                          <a:effectLst/>
                          <a:latin typeface="Arial"/>
                          <a:ea typeface="+mn-ea"/>
                          <a:cs typeface="Arial"/>
                        </a:rPr>
                        <a:t> the local community</a:t>
                      </a:r>
                      <a:r>
                        <a:rPr lang="cs-CZ" sz="1200" dirty="0" smtClean="0">
                          <a:effectLst/>
                          <a:latin typeface="Arial"/>
                          <a:cs typeface="Arial"/>
                        </a:rPr>
                        <a:t> </a:t>
                      </a:r>
                    </a:p>
                    <a:p>
                      <a:pPr marL="285750" marR="0" indent="-285750" algn="l" defTabSz="914400" rtl="0" eaLnBrk="1" fontAlgn="auto" latinLnBrk="0" hangingPunct="1">
                        <a:lnSpc>
                          <a:spcPct val="100000"/>
                        </a:lnSpc>
                        <a:spcBef>
                          <a:spcPts val="0"/>
                        </a:spcBef>
                        <a:spcAft>
                          <a:spcPts val="0"/>
                        </a:spcAft>
                        <a:buClrTx/>
                        <a:buSzTx/>
                        <a:buFont typeface="Arial"/>
                        <a:buChar char="•"/>
                        <a:tabLst/>
                        <a:defRPr/>
                      </a:pPr>
                      <a:r>
                        <a:rPr lang="cs-CZ" sz="1200" dirty="0" err="1" smtClean="0">
                          <a:effectLst/>
                          <a:latin typeface="Arial"/>
                          <a:cs typeface="Arial"/>
                        </a:rPr>
                        <a:t>Provides</a:t>
                      </a:r>
                      <a:r>
                        <a:rPr lang="cs-CZ" sz="1200" baseline="0" dirty="0" smtClean="0">
                          <a:effectLst/>
                          <a:latin typeface="Arial"/>
                          <a:cs typeface="Arial"/>
                        </a:rPr>
                        <a:t>  </a:t>
                      </a:r>
                      <a:r>
                        <a:rPr lang="cs-CZ" sz="1200" baseline="0" dirty="0" err="1" smtClean="0">
                          <a:effectLst/>
                          <a:latin typeface="Arial"/>
                          <a:cs typeface="Arial"/>
                        </a:rPr>
                        <a:t>medical</a:t>
                      </a:r>
                      <a:r>
                        <a:rPr lang="cs-CZ" sz="1200" baseline="0" dirty="0" smtClean="0">
                          <a:effectLst/>
                          <a:latin typeface="Arial"/>
                          <a:cs typeface="Arial"/>
                        </a:rPr>
                        <a:t> </a:t>
                      </a:r>
                      <a:r>
                        <a:rPr lang="cs-CZ" sz="1200" baseline="0" dirty="0" err="1" smtClean="0">
                          <a:effectLst/>
                          <a:latin typeface="Arial"/>
                          <a:cs typeface="Arial"/>
                        </a:rPr>
                        <a:t>help</a:t>
                      </a:r>
                      <a:r>
                        <a:rPr lang="cs-CZ" sz="1200" baseline="0" dirty="0" smtClean="0">
                          <a:effectLst/>
                          <a:latin typeface="Arial"/>
                          <a:cs typeface="Arial"/>
                        </a:rPr>
                        <a:t> and </a:t>
                      </a:r>
                      <a:r>
                        <a:rPr lang="cs-CZ" sz="1200" baseline="0" dirty="0" err="1" smtClean="0">
                          <a:effectLst/>
                          <a:latin typeface="Arial"/>
                          <a:cs typeface="Arial"/>
                        </a:rPr>
                        <a:t>security</a:t>
                      </a:r>
                      <a:endParaRPr lang="cs-CZ" sz="1200" baseline="0" dirty="0" smtClean="0">
                        <a:effectLst/>
                        <a:latin typeface="Arial"/>
                        <a:cs typeface="Arial"/>
                      </a:endParaRPr>
                    </a:p>
                    <a:p>
                      <a:pPr marL="285750" marR="0" indent="-285750" algn="l" defTabSz="914400" rtl="0" eaLnBrk="1" fontAlgn="auto" latinLnBrk="0" hangingPunct="1">
                        <a:lnSpc>
                          <a:spcPct val="100000"/>
                        </a:lnSpc>
                        <a:spcBef>
                          <a:spcPts val="0"/>
                        </a:spcBef>
                        <a:spcAft>
                          <a:spcPts val="0"/>
                        </a:spcAft>
                        <a:buClrTx/>
                        <a:buSzTx/>
                        <a:buFont typeface="Arial"/>
                        <a:buChar char="•"/>
                        <a:tabLst/>
                        <a:defRPr/>
                      </a:pPr>
                      <a:r>
                        <a:rPr lang="cs-CZ" sz="1200" dirty="0" smtClean="0">
                          <a:latin typeface="Arial"/>
                          <a:cs typeface="Arial"/>
                        </a:rPr>
                        <a:t> </a:t>
                      </a:r>
                      <a:r>
                        <a:rPr lang="cs-CZ" sz="1200" dirty="0" err="1" smtClean="0">
                          <a:latin typeface="Arial"/>
                          <a:cs typeface="Arial"/>
                        </a:rPr>
                        <a:t>Supports</a:t>
                      </a:r>
                      <a:r>
                        <a:rPr lang="cs-CZ" sz="1200" dirty="0" smtClean="0">
                          <a:latin typeface="Arial"/>
                          <a:cs typeface="Arial"/>
                        </a:rPr>
                        <a:t> </a:t>
                      </a:r>
                      <a:r>
                        <a:rPr lang="cs-CZ" sz="1200" dirty="0" err="1" smtClean="0">
                          <a:latin typeface="Arial"/>
                          <a:cs typeface="Arial"/>
                        </a:rPr>
                        <a:t>local</a:t>
                      </a:r>
                      <a:r>
                        <a:rPr lang="cs-CZ" sz="1200" dirty="0" smtClean="0">
                          <a:latin typeface="Arial"/>
                          <a:cs typeface="Arial"/>
                        </a:rPr>
                        <a:t> </a:t>
                      </a:r>
                      <a:r>
                        <a:rPr lang="cs-CZ" sz="1200" dirty="0" err="1" smtClean="0">
                          <a:latin typeface="Arial"/>
                          <a:cs typeface="Arial"/>
                        </a:rPr>
                        <a:t>charities</a:t>
                      </a:r>
                      <a:r>
                        <a:rPr lang="cs-CZ" sz="1200" dirty="0" smtClean="0">
                          <a:latin typeface="Arial"/>
                          <a:cs typeface="Arial"/>
                        </a:rPr>
                        <a:t> </a:t>
                      </a:r>
                    </a:p>
                    <a:p>
                      <a:pPr marL="285750" marR="0" indent="-285750" algn="l" defTabSz="914400" rtl="0" eaLnBrk="1" fontAlgn="auto" latinLnBrk="0" hangingPunct="1">
                        <a:lnSpc>
                          <a:spcPct val="100000"/>
                        </a:lnSpc>
                        <a:spcBef>
                          <a:spcPts val="0"/>
                        </a:spcBef>
                        <a:spcAft>
                          <a:spcPts val="0"/>
                        </a:spcAft>
                        <a:buClrTx/>
                        <a:buSzTx/>
                        <a:buFont typeface="Arial"/>
                        <a:buChar char="•"/>
                        <a:tabLst/>
                        <a:defRPr/>
                      </a:pPr>
                      <a:r>
                        <a:rPr lang="cs-CZ" sz="1200" dirty="0" err="1" smtClean="0">
                          <a:latin typeface="Arial"/>
                          <a:cs typeface="Arial"/>
                        </a:rPr>
                        <a:t>Provides</a:t>
                      </a:r>
                      <a:r>
                        <a:rPr lang="cs-CZ" sz="1200" dirty="0" smtClean="0">
                          <a:latin typeface="Arial"/>
                          <a:cs typeface="Arial"/>
                        </a:rPr>
                        <a:t> </a:t>
                      </a:r>
                      <a:r>
                        <a:rPr lang="cs-CZ" sz="1200" dirty="0" err="1" smtClean="0">
                          <a:latin typeface="Arial"/>
                          <a:cs typeface="Arial"/>
                        </a:rPr>
                        <a:t>jobs</a:t>
                      </a:r>
                      <a:r>
                        <a:rPr lang="cs-CZ" sz="1200" dirty="0" smtClean="0">
                          <a:latin typeface="Arial"/>
                          <a:cs typeface="Arial"/>
                        </a:rPr>
                        <a:t> </a:t>
                      </a:r>
                      <a:r>
                        <a:rPr lang="cs-CZ" sz="1200" dirty="0" err="1" smtClean="0">
                          <a:latin typeface="Arial"/>
                          <a:cs typeface="Arial"/>
                        </a:rPr>
                        <a:t>skilled</a:t>
                      </a:r>
                      <a:r>
                        <a:rPr lang="cs-CZ" sz="1200" dirty="0" smtClean="0">
                          <a:latin typeface="Arial"/>
                          <a:cs typeface="Arial"/>
                        </a:rPr>
                        <a:t> and </a:t>
                      </a:r>
                      <a:r>
                        <a:rPr lang="cs-CZ" sz="1200" dirty="0" err="1" smtClean="0">
                          <a:latin typeface="Arial"/>
                          <a:cs typeface="Arial"/>
                        </a:rPr>
                        <a:t>unskilled</a:t>
                      </a:r>
                      <a:r>
                        <a:rPr lang="cs-CZ" sz="1200" dirty="0" smtClean="0">
                          <a:latin typeface="Arial"/>
                          <a:cs typeface="Arial"/>
                        </a:rPr>
                        <a:t> </a:t>
                      </a:r>
                      <a:r>
                        <a:rPr lang="cs-CZ" sz="1200" dirty="0" err="1" smtClean="0">
                          <a:latin typeface="Arial"/>
                          <a:cs typeface="Arial"/>
                        </a:rPr>
                        <a:t>positions</a:t>
                      </a:r>
                      <a:r>
                        <a:rPr lang="cs-CZ" sz="1200" dirty="0" smtClean="0">
                          <a:latin typeface="Arial"/>
                          <a:cs typeface="Arial"/>
                        </a:rPr>
                        <a:t> </a:t>
                      </a:r>
                      <a:endParaRPr lang="en-US" sz="1200" dirty="0">
                        <a:latin typeface="Arial"/>
                        <a:cs typeface="Arial"/>
                      </a:endParaRPr>
                    </a:p>
                  </a:txBody>
                  <a:tcPr/>
                </a:tc>
                <a:tc>
                  <a:txBody>
                    <a:bodyPr/>
                    <a:lstStyle/>
                    <a:p>
                      <a:r>
                        <a:rPr lang="en-GB" sz="1200" b="1" u="sng" kern="1200" dirty="0" smtClean="0">
                          <a:solidFill>
                            <a:schemeClr val="dk1"/>
                          </a:solidFill>
                          <a:effectLst/>
                          <a:latin typeface="Arial"/>
                          <a:ea typeface="+mn-ea"/>
                          <a:cs typeface="Arial"/>
                        </a:rPr>
                        <a:t>Technology</a:t>
                      </a:r>
                    </a:p>
                    <a:p>
                      <a:pPr marL="285750" indent="-285750">
                        <a:buFont typeface="Arial"/>
                        <a:buChar char="•"/>
                      </a:pPr>
                      <a:r>
                        <a:rPr lang="en-GB" sz="1200" b="0" u="none" kern="1200" dirty="0" smtClean="0">
                          <a:solidFill>
                            <a:schemeClr val="dk1"/>
                          </a:solidFill>
                          <a:effectLst/>
                          <a:latin typeface="Arial"/>
                          <a:ea typeface="+mn-ea"/>
                          <a:cs typeface="Arial"/>
                        </a:rPr>
                        <a:t>Uses</a:t>
                      </a:r>
                      <a:r>
                        <a:rPr lang="en-GB" sz="1200" b="0" u="none" kern="1200" baseline="0" dirty="0" smtClean="0">
                          <a:solidFill>
                            <a:schemeClr val="dk1"/>
                          </a:solidFill>
                          <a:effectLst/>
                          <a:latin typeface="Arial"/>
                          <a:ea typeface="+mn-ea"/>
                          <a:cs typeface="Arial"/>
                        </a:rPr>
                        <a:t> technology</a:t>
                      </a:r>
                    </a:p>
                    <a:p>
                      <a:pPr marL="285750" indent="-285750">
                        <a:buFont typeface="Arial"/>
                        <a:buChar char="•"/>
                      </a:pPr>
                      <a:r>
                        <a:rPr lang="en-GB" sz="1200" b="0" u="none" kern="1200" dirty="0" smtClean="0">
                          <a:solidFill>
                            <a:schemeClr val="dk1"/>
                          </a:solidFill>
                          <a:effectLst/>
                          <a:latin typeface="Arial"/>
                          <a:ea typeface="+mn-ea"/>
                          <a:cs typeface="Arial"/>
                        </a:rPr>
                        <a:t>Purchase  </a:t>
                      </a:r>
                      <a:r>
                        <a:rPr lang="en-GB" sz="1200" b="0" u="none" kern="1200" dirty="0" err="1" smtClean="0">
                          <a:solidFill>
                            <a:schemeClr val="dk1"/>
                          </a:solidFill>
                          <a:effectLst/>
                          <a:latin typeface="Arial"/>
                          <a:ea typeface="+mn-ea"/>
                          <a:cs typeface="Arial"/>
                        </a:rPr>
                        <a:t>tickect</a:t>
                      </a:r>
                      <a:r>
                        <a:rPr lang="en-GB" sz="1200" b="0" u="none" kern="1200" dirty="0" smtClean="0">
                          <a:solidFill>
                            <a:schemeClr val="dk1"/>
                          </a:solidFill>
                          <a:effectLst/>
                          <a:latin typeface="Arial"/>
                          <a:ea typeface="+mn-ea"/>
                          <a:cs typeface="Arial"/>
                        </a:rPr>
                        <a:t>  system</a:t>
                      </a:r>
                    </a:p>
                    <a:p>
                      <a:pPr marL="285750" indent="-285750">
                        <a:buFont typeface="Arial"/>
                        <a:buChar char="•"/>
                      </a:pPr>
                      <a:r>
                        <a:rPr lang="en-GB" sz="1200" b="0" u="none" kern="1200" dirty="0" smtClean="0">
                          <a:solidFill>
                            <a:schemeClr val="dk1"/>
                          </a:solidFill>
                          <a:effectLst/>
                          <a:latin typeface="Arial"/>
                          <a:ea typeface="+mn-ea"/>
                          <a:cs typeface="Arial"/>
                        </a:rPr>
                        <a:t>Virtual reality roller coaster</a:t>
                      </a:r>
                      <a:endParaRPr lang="en-US" sz="1200" b="0" u="none" dirty="0">
                        <a:latin typeface="Arial"/>
                        <a:cs typeface="Arial"/>
                      </a:endParaRPr>
                    </a:p>
                  </a:txBody>
                  <a:tcPr/>
                </a:tc>
              </a:tr>
              <a:tr h="1188725">
                <a:tc>
                  <a:txBody>
                    <a:bodyPr/>
                    <a:lstStyle/>
                    <a:p>
                      <a:r>
                        <a:rPr lang="en-GB" sz="1200" b="1" u="sng" kern="1200" dirty="0" smtClean="0">
                          <a:solidFill>
                            <a:schemeClr val="dk1"/>
                          </a:solidFill>
                          <a:effectLst/>
                          <a:latin typeface="Arial"/>
                          <a:ea typeface="+mn-ea"/>
                          <a:cs typeface="Arial"/>
                        </a:rPr>
                        <a:t>Legal</a:t>
                      </a:r>
                      <a:r>
                        <a:rPr lang="cs-CZ" sz="1200" dirty="0" smtClean="0">
                          <a:effectLst/>
                          <a:latin typeface="Arial"/>
                          <a:cs typeface="Arial"/>
                        </a:rPr>
                        <a:t> </a:t>
                      </a:r>
                    </a:p>
                    <a:p>
                      <a:pPr marL="171450" indent="-171450">
                        <a:buFont typeface="Arial"/>
                        <a:buChar char="•"/>
                      </a:pPr>
                      <a:r>
                        <a:rPr lang="en-GB" sz="1200" kern="1200" dirty="0" smtClean="0">
                          <a:solidFill>
                            <a:schemeClr val="tx1"/>
                          </a:solidFill>
                          <a:effectLst/>
                          <a:latin typeface="Arial"/>
                          <a:ea typeface="+mn-ea"/>
                          <a:cs typeface="Arial"/>
                        </a:rPr>
                        <a:t>UK health and  safety rules and regulations</a:t>
                      </a:r>
                    </a:p>
                    <a:p>
                      <a:pPr marL="171450" indent="-171450">
                        <a:buFont typeface="Arial"/>
                        <a:buChar char="•"/>
                      </a:pPr>
                      <a:r>
                        <a:rPr lang="en-GB" sz="1200" kern="1200" dirty="0" smtClean="0">
                          <a:solidFill>
                            <a:schemeClr val="tx1"/>
                          </a:solidFill>
                          <a:effectLst/>
                          <a:latin typeface="Arial"/>
                          <a:ea typeface="+mn-ea"/>
                          <a:cs typeface="Arial"/>
                        </a:rPr>
                        <a:t>2015 serious accident </a:t>
                      </a:r>
                    </a:p>
                    <a:p>
                      <a:pPr marL="171450" indent="-171450">
                        <a:buFont typeface="Arial"/>
                        <a:buChar char="•"/>
                      </a:pPr>
                      <a:r>
                        <a:rPr lang="en-GB" sz="1200" kern="1200" dirty="0" smtClean="0">
                          <a:solidFill>
                            <a:schemeClr val="tx1"/>
                          </a:solidFill>
                          <a:effectLst/>
                          <a:latin typeface="Arial"/>
                          <a:ea typeface="+mn-ea"/>
                          <a:cs typeface="Arial"/>
                        </a:rPr>
                        <a:t>Special</a:t>
                      </a:r>
                      <a:r>
                        <a:rPr lang="en-GB" sz="1200" kern="1200" baseline="0" dirty="0" smtClean="0">
                          <a:solidFill>
                            <a:schemeClr val="tx1"/>
                          </a:solidFill>
                          <a:effectLst/>
                          <a:latin typeface="Arial"/>
                          <a:ea typeface="+mn-ea"/>
                          <a:cs typeface="Arial"/>
                        </a:rPr>
                        <a:t> training for all staff </a:t>
                      </a:r>
                      <a:endParaRPr lang="en-US" sz="1200" dirty="0">
                        <a:latin typeface="Arial"/>
                        <a:cs typeface="Aria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u="sng" kern="1200" dirty="0" smtClean="0">
                          <a:solidFill>
                            <a:schemeClr val="dk1"/>
                          </a:solidFill>
                          <a:effectLst/>
                          <a:latin typeface="Arial"/>
                          <a:ea typeface="+mn-ea"/>
                          <a:cs typeface="Arial"/>
                        </a:rPr>
                        <a:t>Economic </a:t>
                      </a:r>
                      <a:endParaRPr lang="cs-CZ" sz="1200" kern="1200" dirty="0" smtClean="0">
                        <a:solidFill>
                          <a:schemeClr val="dk1"/>
                        </a:solidFill>
                        <a:effectLst/>
                        <a:latin typeface="Arial"/>
                        <a:ea typeface="+mn-ea"/>
                        <a:cs typeface="Arial"/>
                      </a:endParaRPr>
                    </a:p>
                    <a:p>
                      <a:pPr marL="171450" indent="-171450">
                        <a:buFont typeface="Arial"/>
                        <a:buChar char="•"/>
                      </a:pPr>
                      <a:r>
                        <a:rPr lang="en-GB" sz="1200" kern="1200" baseline="0" dirty="0" smtClean="0">
                          <a:solidFill>
                            <a:schemeClr val="tx1"/>
                          </a:solidFill>
                          <a:effectLst/>
                          <a:latin typeface="Arial"/>
                          <a:ea typeface="+mn-ea"/>
                          <a:cs typeface="Arial"/>
                        </a:rPr>
                        <a:t>The </a:t>
                      </a:r>
                      <a:r>
                        <a:rPr lang="en-GB" sz="1200" kern="1200" dirty="0" smtClean="0">
                          <a:solidFill>
                            <a:schemeClr val="tx1"/>
                          </a:solidFill>
                          <a:effectLst/>
                          <a:latin typeface="Arial"/>
                          <a:ea typeface="+mn-ea"/>
                          <a:cs typeface="Arial"/>
                        </a:rPr>
                        <a:t>UK Gross Domestic Product</a:t>
                      </a:r>
                    </a:p>
                    <a:p>
                      <a:pPr marL="171450" indent="-171450">
                        <a:buFont typeface="Arial"/>
                        <a:buChar char="•"/>
                      </a:pPr>
                      <a:r>
                        <a:rPr lang="en-GB" sz="1200" kern="1200" dirty="0" smtClean="0">
                          <a:solidFill>
                            <a:schemeClr val="dk1"/>
                          </a:solidFill>
                          <a:effectLst/>
                          <a:latin typeface="Arial"/>
                          <a:ea typeface="+mn-ea"/>
                          <a:cs typeface="Arial"/>
                        </a:rPr>
                        <a:t>2.5 million visitors</a:t>
                      </a:r>
                    </a:p>
                    <a:p>
                      <a:pPr marL="171450" indent="-171450">
                        <a:buFont typeface="Arial"/>
                        <a:buChar char="•"/>
                      </a:pPr>
                      <a:r>
                        <a:rPr lang="en-GB" sz="1200" kern="1200" dirty="0" smtClean="0">
                          <a:solidFill>
                            <a:schemeClr val="dk1"/>
                          </a:solidFill>
                          <a:effectLst/>
                          <a:latin typeface="Arial"/>
                          <a:ea typeface="+mn-ea"/>
                          <a:cs typeface="Arial"/>
                        </a:rPr>
                        <a:t> Beneficial  for the UK economy</a:t>
                      </a:r>
                      <a:r>
                        <a:rPr lang="cs-CZ" sz="1200" dirty="0" smtClean="0">
                          <a:effectLst/>
                          <a:latin typeface="Arial"/>
                          <a:cs typeface="Arial"/>
                        </a:rPr>
                        <a:t> </a:t>
                      </a:r>
                      <a:endParaRPr lang="en-GB" sz="1200" kern="1200" dirty="0" smtClean="0">
                        <a:solidFill>
                          <a:schemeClr val="tx1"/>
                        </a:solidFill>
                        <a:effectLst/>
                        <a:latin typeface="Arial"/>
                        <a:ea typeface="+mn-ea"/>
                        <a:cs typeface="Arial"/>
                      </a:endParaRPr>
                    </a:p>
                    <a:p>
                      <a:endParaRPr lang="en-US" sz="1200" dirty="0">
                        <a:latin typeface="Arial"/>
                        <a:cs typeface="Arial"/>
                      </a:endParaRPr>
                    </a:p>
                  </a:txBody>
                  <a:tcPr/>
                </a:tc>
              </a:tr>
            </a:tbl>
          </a:graphicData>
        </a:graphic>
      </p:graphicFrame>
    </p:spTree>
    <p:extLst>
      <p:ext uri="{BB962C8B-B14F-4D97-AF65-F5344CB8AC3E}">
        <p14:creationId xmlns:p14="http://schemas.microsoft.com/office/powerpoint/2010/main" val="51542252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885872793"/>
              </p:ext>
            </p:extLst>
          </p:nvPr>
        </p:nvGraphicFramePr>
        <p:xfrm>
          <a:off x="950717" y="1532083"/>
          <a:ext cx="7272338" cy="2756262"/>
        </p:xfrm>
        <a:graphic>
          <a:graphicData uri="http://schemas.openxmlformats.org/drawingml/2006/table">
            <a:tbl>
              <a:tblPr firstRow="1" bandRow="1">
                <a:tableStyleId>{F5AB1C69-6EDB-4FF4-983F-18BD219EF322}</a:tableStyleId>
              </a:tblPr>
              <a:tblGrid>
                <a:gridCol w="3636169"/>
                <a:gridCol w="3636169"/>
              </a:tblGrid>
              <a:tr h="1378131">
                <a:tc>
                  <a:txBody>
                    <a:bodyPr/>
                    <a:lstStyle/>
                    <a:p>
                      <a:r>
                        <a:rPr lang="en-US" sz="1400" dirty="0" smtClean="0"/>
                        <a:t>Strength </a:t>
                      </a:r>
                    </a:p>
                    <a:p>
                      <a:pPr marL="285750" indent="-285750">
                        <a:buFont typeface="Arial"/>
                        <a:buChar char="•"/>
                      </a:pPr>
                      <a:r>
                        <a:rPr lang="en-GB" sz="1400" b="0" kern="1200" dirty="0" smtClean="0">
                          <a:solidFill>
                            <a:schemeClr val="lt1"/>
                          </a:solidFill>
                          <a:effectLst/>
                          <a:latin typeface="+mn-lt"/>
                          <a:ea typeface="+mn-ea"/>
                          <a:cs typeface="+mn-cs"/>
                        </a:rPr>
                        <a:t>Suitable for all ages</a:t>
                      </a:r>
                      <a:r>
                        <a:rPr lang="cs-CZ" sz="1400" b="0" dirty="0" smtClean="0">
                          <a:effectLst/>
                        </a:rPr>
                        <a:t> </a:t>
                      </a:r>
                    </a:p>
                    <a:p>
                      <a:pPr marL="285750" indent="-285750">
                        <a:buFont typeface="Arial"/>
                        <a:buChar char="•"/>
                      </a:pPr>
                      <a:r>
                        <a:rPr lang="en-GB" sz="1400" b="0" kern="1200" dirty="0" smtClean="0">
                          <a:solidFill>
                            <a:schemeClr val="lt1"/>
                          </a:solidFill>
                          <a:effectLst/>
                          <a:latin typeface="+mn-lt"/>
                          <a:ea typeface="+mn-ea"/>
                          <a:cs typeface="+mn-cs"/>
                        </a:rPr>
                        <a:t>Customers with disabilities</a:t>
                      </a:r>
                    </a:p>
                    <a:p>
                      <a:pPr marL="285750" indent="-285750">
                        <a:buFont typeface="Arial"/>
                        <a:buChar char="•"/>
                      </a:pPr>
                      <a:r>
                        <a:rPr lang="en-GB" sz="1400" b="0" kern="1200" dirty="0" smtClean="0">
                          <a:solidFill>
                            <a:schemeClr val="lt1"/>
                          </a:solidFill>
                          <a:effectLst/>
                          <a:latin typeface="+mn-lt"/>
                          <a:ea typeface="+mn-ea"/>
                          <a:cs typeface="+mn-cs"/>
                        </a:rPr>
                        <a:t>Provide unforgettable moments</a:t>
                      </a:r>
                      <a:r>
                        <a:rPr lang="cs-CZ" sz="1400" b="0" dirty="0" smtClean="0">
                          <a:effectLst/>
                        </a:rPr>
                        <a:t> </a:t>
                      </a:r>
                      <a:endParaRPr lang="en-US" sz="1400" b="0" dirty="0" smtClean="0"/>
                    </a:p>
                    <a:p>
                      <a:endParaRPr lang="en-US" sz="1400" dirty="0"/>
                    </a:p>
                  </a:txBody>
                  <a:tcPr/>
                </a:tc>
                <a:tc>
                  <a:txBody>
                    <a:bodyPr/>
                    <a:lstStyle/>
                    <a:p>
                      <a:r>
                        <a:rPr lang="en-GB" sz="1400" b="1" u="sng" kern="1200" dirty="0" smtClean="0">
                          <a:solidFill>
                            <a:schemeClr val="lt1"/>
                          </a:solidFill>
                          <a:effectLst/>
                          <a:latin typeface="+mn-lt"/>
                          <a:ea typeface="+mn-ea"/>
                          <a:cs typeface="+mn-cs"/>
                        </a:rPr>
                        <a:t>Weaknesses</a:t>
                      </a:r>
                    </a:p>
                    <a:p>
                      <a:pPr marL="285750" indent="-285750">
                        <a:buFont typeface="Arial"/>
                        <a:buChar char="•"/>
                      </a:pPr>
                      <a:r>
                        <a:rPr lang="en-GB" sz="1400" b="0" u="none" kern="1200" dirty="0" smtClean="0">
                          <a:solidFill>
                            <a:schemeClr val="lt1"/>
                          </a:solidFill>
                          <a:effectLst/>
                          <a:latin typeface="+mn-lt"/>
                          <a:ea typeface="+mn-ea"/>
                          <a:cs typeface="+mn-cs"/>
                        </a:rPr>
                        <a:t>Junk Food</a:t>
                      </a:r>
                    </a:p>
                    <a:p>
                      <a:pPr marL="285750" indent="-285750">
                        <a:buFont typeface="Arial"/>
                        <a:buChar char="•"/>
                      </a:pPr>
                      <a:r>
                        <a:rPr lang="en-GB" sz="1400" b="0" kern="1200" dirty="0" smtClean="0">
                          <a:solidFill>
                            <a:schemeClr val="lt1"/>
                          </a:solidFill>
                          <a:effectLst/>
                          <a:latin typeface="+mn-lt"/>
                          <a:ea typeface="+mn-ea"/>
                          <a:cs typeface="+mn-cs"/>
                        </a:rPr>
                        <a:t>UK child nutrition and </a:t>
                      </a:r>
                      <a:r>
                        <a:rPr lang="en-GB" sz="1400" b="0" kern="1200" dirty="0" smtClean="0">
                          <a:solidFill>
                            <a:schemeClr val="lt1"/>
                          </a:solidFill>
                          <a:effectLst/>
                          <a:latin typeface="+mn-lt"/>
                          <a:ea typeface="+mn-ea"/>
                          <a:cs typeface="+mn-cs"/>
                        </a:rPr>
                        <a:t>obesity</a:t>
                      </a:r>
                    </a:p>
                    <a:p>
                      <a:pPr marL="285750" indent="-285750">
                        <a:buFont typeface="Arial"/>
                        <a:buChar char="•"/>
                      </a:pPr>
                      <a:r>
                        <a:rPr lang="en-GB" sz="1400" b="0" kern="1200" dirty="0" smtClean="0">
                          <a:solidFill>
                            <a:schemeClr val="lt1"/>
                          </a:solidFill>
                          <a:effectLst/>
                          <a:latin typeface="+mn-lt"/>
                          <a:ea typeface="+mn-ea"/>
                          <a:cs typeface="+mn-cs"/>
                        </a:rPr>
                        <a:t>Expensive</a:t>
                      </a:r>
                      <a:r>
                        <a:rPr lang="en-GB" sz="1400" b="0" kern="1200" baseline="0" dirty="0" smtClean="0">
                          <a:solidFill>
                            <a:schemeClr val="lt1"/>
                          </a:solidFill>
                          <a:effectLst/>
                          <a:latin typeface="+mn-lt"/>
                          <a:ea typeface="+mn-ea"/>
                          <a:cs typeface="+mn-cs"/>
                        </a:rPr>
                        <a:t> car parking </a:t>
                      </a:r>
                      <a:endParaRPr lang="en-GB" sz="1400" b="0" kern="1200" dirty="0" smtClean="0">
                        <a:solidFill>
                          <a:schemeClr val="lt1"/>
                        </a:solidFill>
                        <a:effectLst/>
                        <a:latin typeface="+mn-lt"/>
                        <a:ea typeface="+mn-ea"/>
                        <a:cs typeface="+mn-cs"/>
                      </a:endParaRPr>
                    </a:p>
                  </a:txBody>
                  <a:tcPr/>
                </a:tc>
              </a:tr>
              <a:tr h="13781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u="sng" kern="1200" dirty="0" smtClean="0">
                          <a:solidFill>
                            <a:schemeClr val="dk1"/>
                          </a:solidFill>
                          <a:effectLst/>
                          <a:latin typeface="+mn-lt"/>
                          <a:ea typeface="+mn-ea"/>
                          <a:cs typeface="+mn-cs"/>
                        </a:rPr>
                        <a:t>Opportunities </a:t>
                      </a:r>
                    </a:p>
                    <a:p>
                      <a:pPr marL="285750" indent="-285750">
                        <a:buFont typeface="Arial"/>
                        <a:buChar char="•"/>
                      </a:pPr>
                      <a:r>
                        <a:rPr lang="en-US" sz="1400" b="0" dirty="0" smtClean="0"/>
                        <a:t>Partnerships </a:t>
                      </a:r>
                    </a:p>
                    <a:p>
                      <a:pPr marL="285750" indent="-285750">
                        <a:buFont typeface="Arial"/>
                        <a:buChar char="•"/>
                      </a:pPr>
                      <a:r>
                        <a:rPr lang="cs-CZ" sz="1400" b="0" kern="1200" dirty="0" err="1" smtClean="0">
                          <a:solidFill>
                            <a:schemeClr val="dk1"/>
                          </a:solidFill>
                          <a:effectLst/>
                          <a:latin typeface="+mn-lt"/>
                          <a:ea typeface="+mn-ea"/>
                          <a:cs typeface="+mn-cs"/>
                        </a:rPr>
                        <a:t>Educational</a:t>
                      </a:r>
                      <a:r>
                        <a:rPr lang="cs-CZ" sz="1400" b="0" kern="1200" baseline="0" dirty="0" smtClean="0">
                          <a:solidFill>
                            <a:schemeClr val="dk1"/>
                          </a:solidFill>
                          <a:effectLst/>
                          <a:latin typeface="+mn-lt"/>
                          <a:ea typeface="+mn-ea"/>
                          <a:cs typeface="+mn-cs"/>
                        </a:rPr>
                        <a:t> and </a:t>
                      </a:r>
                      <a:r>
                        <a:rPr lang="cs-CZ" sz="1400" b="0" kern="1200" dirty="0" smtClean="0">
                          <a:solidFill>
                            <a:schemeClr val="dk1"/>
                          </a:solidFill>
                          <a:effectLst/>
                          <a:latin typeface="+mn-lt"/>
                          <a:ea typeface="+mn-ea"/>
                          <a:cs typeface="+mn-cs"/>
                        </a:rPr>
                        <a:t> </a:t>
                      </a:r>
                      <a:r>
                        <a:rPr lang="cs-CZ" sz="1400" b="0" kern="1200" dirty="0" err="1" smtClean="0">
                          <a:solidFill>
                            <a:schemeClr val="dk1"/>
                          </a:solidFill>
                          <a:effectLst/>
                          <a:latin typeface="+mn-lt"/>
                          <a:ea typeface="+mn-ea"/>
                          <a:cs typeface="+mn-cs"/>
                        </a:rPr>
                        <a:t>innovative</a:t>
                      </a:r>
                      <a:r>
                        <a:rPr lang="cs-CZ" sz="1400" b="0" kern="1200" baseline="0" dirty="0" smtClean="0">
                          <a:solidFill>
                            <a:schemeClr val="dk1"/>
                          </a:solidFill>
                          <a:effectLst/>
                          <a:latin typeface="+mn-lt"/>
                          <a:ea typeface="+mn-ea"/>
                          <a:cs typeface="+mn-cs"/>
                        </a:rPr>
                        <a:t> </a:t>
                      </a:r>
                      <a:r>
                        <a:rPr lang="cs-CZ" sz="1400" b="0" kern="1200" dirty="0" err="1" smtClean="0">
                          <a:solidFill>
                            <a:schemeClr val="dk1"/>
                          </a:solidFill>
                          <a:effectLst/>
                          <a:latin typeface="+mn-lt"/>
                          <a:ea typeface="+mn-ea"/>
                          <a:cs typeface="+mn-cs"/>
                        </a:rPr>
                        <a:t>products</a:t>
                      </a:r>
                      <a:r>
                        <a:rPr lang="cs-CZ" sz="1400" b="0" kern="1200" dirty="0" smtClean="0">
                          <a:solidFill>
                            <a:schemeClr val="dk1"/>
                          </a:solidFill>
                          <a:effectLst/>
                          <a:latin typeface="+mn-lt"/>
                          <a:ea typeface="+mn-ea"/>
                          <a:cs typeface="+mn-cs"/>
                        </a:rPr>
                        <a:t> </a:t>
                      </a:r>
                      <a:endParaRPr lang="en-US" sz="1400" b="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u="sng" kern="1200" dirty="0" smtClean="0">
                          <a:solidFill>
                            <a:schemeClr val="dk1"/>
                          </a:solidFill>
                          <a:effectLst/>
                          <a:latin typeface="+mn-lt"/>
                          <a:ea typeface="+mn-ea"/>
                          <a:cs typeface="+mn-cs"/>
                        </a:rPr>
                        <a:t>Threats</a:t>
                      </a:r>
                      <a:endParaRPr lang="cs-CZ" sz="1400" kern="1200" dirty="0" smtClean="0">
                        <a:solidFill>
                          <a:schemeClr val="dk1"/>
                        </a:solidFill>
                        <a:effectLst/>
                        <a:latin typeface="+mn-lt"/>
                        <a:ea typeface="+mn-ea"/>
                        <a:cs typeface="+mn-cs"/>
                      </a:endParaRPr>
                    </a:p>
                    <a:p>
                      <a:pPr marL="285750" indent="-285750">
                        <a:buFont typeface="Arial"/>
                        <a:buChar char="•"/>
                      </a:pPr>
                      <a:r>
                        <a:rPr lang="en-GB" sz="1400" kern="1200" dirty="0" smtClean="0">
                          <a:solidFill>
                            <a:schemeClr val="dk1"/>
                          </a:solidFill>
                          <a:effectLst/>
                          <a:latin typeface="+mn-lt"/>
                          <a:ea typeface="+mn-ea"/>
                          <a:cs typeface="+mn-cs"/>
                        </a:rPr>
                        <a:t>Possibility of the injuries to customers </a:t>
                      </a:r>
                    </a:p>
                    <a:p>
                      <a:pPr marL="285750" indent="-285750">
                        <a:buFont typeface="Arial"/>
                        <a:buChar char="•"/>
                      </a:pPr>
                      <a:r>
                        <a:rPr lang="en-GB" sz="1400" kern="1200" dirty="0" smtClean="0">
                          <a:solidFill>
                            <a:schemeClr val="dk1"/>
                          </a:solidFill>
                          <a:effectLst/>
                          <a:latin typeface="+mn-lt"/>
                          <a:ea typeface="+mn-ea"/>
                          <a:cs typeface="+mn-cs"/>
                        </a:rPr>
                        <a:t>Competitors</a:t>
                      </a:r>
                    </a:p>
                    <a:p>
                      <a:pPr marL="285750" marR="0" indent="-285750" algn="l" defTabSz="914400" rtl="0" eaLnBrk="1" fontAlgn="auto" latinLnBrk="0" hangingPunct="1">
                        <a:lnSpc>
                          <a:spcPct val="100000"/>
                        </a:lnSpc>
                        <a:spcBef>
                          <a:spcPts val="0"/>
                        </a:spcBef>
                        <a:spcAft>
                          <a:spcPts val="0"/>
                        </a:spcAft>
                        <a:buClrTx/>
                        <a:buSzTx/>
                        <a:buFont typeface="Arial"/>
                        <a:buChar char="•"/>
                        <a:tabLst/>
                        <a:defRPr/>
                      </a:pPr>
                      <a:r>
                        <a:rPr lang="en-GB" sz="1400" kern="1200" dirty="0" smtClean="0">
                          <a:solidFill>
                            <a:schemeClr val="dk1"/>
                          </a:solidFill>
                          <a:effectLst/>
                          <a:latin typeface="+mn-lt"/>
                          <a:ea typeface="+mn-ea"/>
                          <a:cs typeface="+mn-cs"/>
                        </a:rPr>
                        <a:t>Car parking</a:t>
                      </a:r>
                      <a:r>
                        <a:rPr lang="en-GB" sz="1400" kern="1200" baseline="0" dirty="0" smtClean="0">
                          <a:solidFill>
                            <a:schemeClr val="dk1"/>
                          </a:solidFill>
                          <a:effectLst/>
                          <a:latin typeface="+mn-lt"/>
                          <a:ea typeface="+mn-ea"/>
                          <a:cs typeface="+mn-cs"/>
                        </a:rPr>
                        <a:t> </a:t>
                      </a:r>
                      <a:endParaRPr lang="cs-CZ" sz="1400" kern="1200" dirty="0" smtClean="0">
                        <a:solidFill>
                          <a:schemeClr val="dk1"/>
                        </a:solidFill>
                        <a:effectLst/>
                        <a:latin typeface="+mn-lt"/>
                        <a:ea typeface="+mn-ea"/>
                        <a:cs typeface="+mn-cs"/>
                      </a:endParaRPr>
                    </a:p>
                    <a:p>
                      <a:pPr marL="285750" indent="-285750">
                        <a:buFont typeface="Arial"/>
                        <a:buChar char="•"/>
                      </a:pPr>
                      <a:endParaRPr lang="en-US" sz="1400" dirty="0"/>
                    </a:p>
                  </a:txBody>
                  <a:tcPr/>
                </a:tc>
              </a:tr>
            </a:tbl>
          </a:graphicData>
        </a:graphic>
      </p:graphicFrame>
      <p:sp>
        <p:nvSpPr>
          <p:cNvPr id="4" name="Title 2"/>
          <p:cNvSpPr>
            <a:spLocks noGrp="1"/>
          </p:cNvSpPr>
          <p:nvPr>
            <p:ph type="title"/>
          </p:nvPr>
        </p:nvSpPr>
        <p:spPr/>
        <p:txBody>
          <a:bodyPr/>
          <a:lstStyle/>
          <a:p>
            <a:r>
              <a:rPr lang="en-US" u="sng" dirty="0">
                <a:solidFill>
                  <a:schemeClr val="accent2"/>
                </a:solidFill>
              </a:rPr>
              <a:t> </a:t>
            </a:r>
            <a:r>
              <a:rPr lang="en-US" u="sng" dirty="0" smtClean="0">
                <a:solidFill>
                  <a:schemeClr val="accent2"/>
                </a:solidFill>
              </a:rPr>
              <a:t>*</a:t>
            </a:r>
            <a:r>
              <a:rPr lang="en-US" sz="4400" u="sng" dirty="0" smtClean="0">
                <a:solidFill>
                  <a:schemeClr val="accent2"/>
                </a:solidFill>
              </a:rPr>
              <a:t>Environmental Analysis* </a:t>
            </a:r>
            <a:br>
              <a:rPr lang="en-US" sz="4400" u="sng" dirty="0" smtClean="0">
                <a:solidFill>
                  <a:schemeClr val="accent2"/>
                </a:solidFill>
              </a:rPr>
            </a:br>
            <a:r>
              <a:rPr lang="en-US" sz="4400" u="sng" dirty="0" smtClean="0">
                <a:solidFill>
                  <a:schemeClr val="accent2"/>
                </a:solidFill>
              </a:rPr>
              <a:t>SWOT</a:t>
            </a:r>
            <a:endParaRPr lang="en-US" sz="4400" dirty="0">
              <a:solidFill>
                <a:schemeClr val="accent2"/>
              </a:solidFill>
            </a:endParaRPr>
          </a:p>
        </p:txBody>
      </p:sp>
    </p:spTree>
    <p:extLst>
      <p:ext uri="{BB962C8B-B14F-4D97-AF65-F5344CB8AC3E}">
        <p14:creationId xmlns:p14="http://schemas.microsoft.com/office/powerpoint/2010/main" val="3820582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9025" y="1369826"/>
            <a:ext cx="7737497" cy="3572461"/>
          </a:xfrm>
        </p:spPr>
        <p:txBody>
          <a:bodyPr/>
          <a:lstStyle/>
          <a:p>
            <a:r>
              <a:rPr lang="en-US" b="1" dirty="0" smtClean="0">
                <a:solidFill>
                  <a:schemeClr val="tx1"/>
                </a:solidFill>
              </a:rPr>
              <a:t>Two hotels, a water park and a spa </a:t>
            </a:r>
            <a:r>
              <a:rPr lang="en-US" b="1" dirty="0" err="1" smtClean="0">
                <a:solidFill>
                  <a:schemeClr val="tx1"/>
                </a:solidFill>
              </a:rPr>
              <a:t>centre</a:t>
            </a:r>
            <a:endParaRPr lang="en-US" b="1" dirty="0" smtClean="0">
              <a:solidFill>
                <a:schemeClr val="tx1"/>
              </a:solidFill>
            </a:endParaRPr>
          </a:p>
          <a:p>
            <a:r>
              <a:rPr lang="en-US" b="1" dirty="0" smtClean="0">
                <a:solidFill>
                  <a:schemeClr val="tx1"/>
                </a:solidFill>
              </a:rPr>
              <a:t>2,000 employees </a:t>
            </a:r>
            <a:r>
              <a:rPr lang="mr-IN" b="1" dirty="0" smtClean="0">
                <a:solidFill>
                  <a:schemeClr val="tx1"/>
                </a:solidFill>
              </a:rPr>
              <a:t>–</a:t>
            </a:r>
            <a:r>
              <a:rPr lang="en-US" b="1" dirty="0" smtClean="0">
                <a:solidFill>
                  <a:schemeClr val="tx1"/>
                </a:solidFill>
              </a:rPr>
              <a:t>local people</a:t>
            </a:r>
          </a:p>
          <a:p>
            <a:r>
              <a:rPr lang="en-US" b="1" dirty="0" smtClean="0">
                <a:solidFill>
                  <a:schemeClr val="tx1"/>
                </a:solidFill>
              </a:rPr>
              <a:t>Human </a:t>
            </a:r>
            <a:r>
              <a:rPr lang="en-US" b="1" dirty="0" err="1" smtClean="0">
                <a:solidFill>
                  <a:schemeClr val="tx1"/>
                </a:solidFill>
              </a:rPr>
              <a:t>Recources</a:t>
            </a:r>
            <a:r>
              <a:rPr lang="en-US" b="1" dirty="0" smtClean="0">
                <a:solidFill>
                  <a:schemeClr val="tx1"/>
                </a:solidFill>
              </a:rPr>
              <a:t> Department </a:t>
            </a:r>
          </a:p>
          <a:p>
            <a:r>
              <a:rPr lang="en-US" b="1" dirty="0" smtClean="0">
                <a:solidFill>
                  <a:schemeClr val="tx1"/>
                </a:solidFill>
              </a:rPr>
              <a:t>Recruiting people </a:t>
            </a:r>
          </a:p>
          <a:p>
            <a:r>
              <a:rPr lang="en-US" b="1" dirty="0" smtClean="0">
                <a:solidFill>
                  <a:schemeClr val="tx1"/>
                </a:solidFill>
              </a:rPr>
              <a:t>Three stages of interview process</a:t>
            </a:r>
          </a:p>
          <a:p>
            <a:r>
              <a:rPr lang="en-US" b="1" dirty="0" smtClean="0">
                <a:solidFill>
                  <a:schemeClr val="tx1"/>
                </a:solidFill>
              </a:rPr>
              <a:t>Service industry tertiary </a:t>
            </a:r>
            <a:endParaRPr lang="en-US" b="1" dirty="0">
              <a:solidFill>
                <a:schemeClr val="tx1"/>
              </a:solidFill>
            </a:endParaRPr>
          </a:p>
        </p:txBody>
      </p:sp>
      <p:sp>
        <p:nvSpPr>
          <p:cNvPr id="5" name="Title 1"/>
          <p:cNvSpPr>
            <a:spLocks noGrp="1"/>
          </p:cNvSpPr>
          <p:nvPr>
            <p:ph type="title"/>
          </p:nvPr>
        </p:nvSpPr>
        <p:spPr>
          <a:xfrm>
            <a:off x="326909" y="205978"/>
            <a:ext cx="8034456" cy="1004257"/>
          </a:xfrm>
        </p:spPr>
        <p:txBody>
          <a:bodyPr/>
          <a:lstStyle/>
          <a:p>
            <a:r>
              <a:rPr lang="en-US" sz="3600" u="sng" dirty="0" smtClean="0">
                <a:solidFill>
                  <a:srgbClr val="790A14"/>
                </a:solidFill>
              </a:rPr>
              <a:t>*Performance </a:t>
            </a:r>
            <a:r>
              <a:rPr lang="en-US" sz="3600" u="sng" dirty="0">
                <a:solidFill>
                  <a:srgbClr val="790A14"/>
                </a:solidFill>
              </a:rPr>
              <a:t>Management </a:t>
            </a:r>
            <a:r>
              <a:rPr lang="en-US" sz="3600" u="sng" dirty="0" smtClean="0">
                <a:solidFill>
                  <a:srgbClr val="790A14"/>
                </a:solidFill>
              </a:rPr>
              <a:t>Audit</a:t>
            </a:r>
            <a:br>
              <a:rPr lang="en-US" sz="3600" u="sng" dirty="0" smtClean="0">
                <a:solidFill>
                  <a:srgbClr val="790A14"/>
                </a:solidFill>
              </a:rPr>
            </a:br>
            <a:r>
              <a:rPr lang="en-US" sz="3600" u="sng" dirty="0" smtClean="0">
                <a:solidFill>
                  <a:srgbClr val="790A14"/>
                </a:solidFill>
              </a:rPr>
              <a:t> *</a:t>
            </a:r>
            <a:r>
              <a:rPr lang="en-GB" sz="3600" u="sng" dirty="0" smtClean="0">
                <a:solidFill>
                  <a:srgbClr val="790A14"/>
                </a:solidFill>
              </a:rPr>
              <a:t>Recruitment </a:t>
            </a:r>
            <a:r>
              <a:rPr lang="en-GB" sz="3600" u="sng" dirty="0">
                <a:solidFill>
                  <a:srgbClr val="790A14"/>
                </a:solidFill>
              </a:rPr>
              <a:t>and </a:t>
            </a:r>
            <a:r>
              <a:rPr lang="en-GB" sz="3600" u="sng" dirty="0" smtClean="0">
                <a:solidFill>
                  <a:srgbClr val="790A14"/>
                </a:solidFill>
              </a:rPr>
              <a:t>selection</a:t>
            </a:r>
            <a:r>
              <a:rPr lang="cs-CZ" sz="3600" dirty="0">
                <a:solidFill>
                  <a:srgbClr val="790A14"/>
                </a:solidFill>
              </a:rPr>
              <a:t>*</a:t>
            </a:r>
            <a:endParaRPr lang="en-US" sz="3600" dirty="0">
              <a:solidFill>
                <a:srgbClr val="790A14"/>
              </a:solidFill>
            </a:endParaRPr>
          </a:p>
        </p:txBody>
      </p:sp>
    </p:spTree>
    <p:extLst>
      <p:ext uri="{BB962C8B-B14F-4D97-AF65-F5344CB8AC3E}">
        <p14:creationId xmlns:p14="http://schemas.microsoft.com/office/powerpoint/2010/main" val="3407569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025" y="444918"/>
            <a:ext cx="7272339" cy="712055"/>
          </a:xfrm>
        </p:spPr>
        <p:txBody>
          <a:bodyPr/>
          <a:lstStyle/>
          <a:p>
            <a:r>
              <a:rPr lang="en-GB" sz="4000" u="sng" dirty="0" smtClean="0">
                <a:solidFill>
                  <a:srgbClr val="790A14"/>
                </a:solidFill>
              </a:rPr>
              <a:t>*Equality </a:t>
            </a:r>
            <a:r>
              <a:rPr lang="en-GB" sz="4000" u="sng" dirty="0">
                <a:solidFill>
                  <a:srgbClr val="790A14"/>
                </a:solidFill>
              </a:rPr>
              <a:t>and </a:t>
            </a:r>
            <a:r>
              <a:rPr lang="en-GB" sz="4000" u="sng" dirty="0" smtClean="0">
                <a:solidFill>
                  <a:srgbClr val="790A14"/>
                </a:solidFill>
              </a:rPr>
              <a:t>diversity*</a:t>
            </a:r>
            <a:r>
              <a:rPr lang="cs-CZ" sz="4400" dirty="0"/>
              <a:t/>
            </a:r>
            <a:br>
              <a:rPr lang="cs-CZ" sz="4400" dirty="0"/>
            </a:br>
            <a:endParaRPr lang="en-US" sz="4400" dirty="0"/>
          </a:p>
        </p:txBody>
      </p:sp>
      <p:sp>
        <p:nvSpPr>
          <p:cNvPr id="3" name="Content Placeholder 2"/>
          <p:cNvSpPr>
            <a:spLocks noGrp="1"/>
          </p:cNvSpPr>
          <p:nvPr>
            <p:ph idx="1"/>
          </p:nvPr>
        </p:nvSpPr>
        <p:spPr/>
        <p:txBody>
          <a:bodyPr>
            <a:normAutofit fontScale="55000" lnSpcReduction="20000"/>
          </a:bodyPr>
          <a:lstStyle/>
          <a:p>
            <a:pPr>
              <a:buFont typeface="Wingdings" charset="2"/>
              <a:buChar char="ü"/>
            </a:pPr>
            <a:r>
              <a:rPr lang="en-GB" dirty="0">
                <a:solidFill>
                  <a:schemeClr val="tx1"/>
                </a:solidFill>
              </a:rPr>
              <a:t>Theme park </a:t>
            </a:r>
            <a:r>
              <a:rPr lang="en-GB" dirty="0" smtClean="0">
                <a:solidFill>
                  <a:schemeClr val="tx1"/>
                </a:solidFill>
              </a:rPr>
              <a:t>has </a:t>
            </a:r>
            <a:r>
              <a:rPr lang="en-GB" dirty="0">
                <a:solidFill>
                  <a:schemeClr val="tx1"/>
                </a:solidFill>
              </a:rPr>
              <a:t>equality and diversity </a:t>
            </a:r>
            <a:r>
              <a:rPr lang="en-GB" dirty="0" smtClean="0">
                <a:solidFill>
                  <a:schemeClr val="tx1"/>
                </a:solidFill>
              </a:rPr>
              <a:t>policy</a:t>
            </a:r>
          </a:p>
          <a:p>
            <a:pPr>
              <a:buFont typeface="Wingdings" charset="2"/>
              <a:buChar char="ü"/>
            </a:pPr>
            <a:r>
              <a:rPr lang="en-GB" dirty="0" smtClean="0">
                <a:solidFill>
                  <a:schemeClr val="tx1"/>
                </a:solidFill>
              </a:rPr>
              <a:t>Special training sessions</a:t>
            </a:r>
          </a:p>
          <a:p>
            <a:pPr>
              <a:buFont typeface="Wingdings" charset="2"/>
              <a:buChar char="ü"/>
            </a:pPr>
            <a:r>
              <a:rPr lang="en-GB" dirty="0" smtClean="0">
                <a:solidFill>
                  <a:schemeClr val="tx1"/>
                </a:solidFill>
              </a:rPr>
              <a:t> F</a:t>
            </a:r>
            <a:r>
              <a:rPr lang="en-GB" dirty="0" smtClean="0">
                <a:solidFill>
                  <a:schemeClr val="tx1"/>
                </a:solidFill>
              </a:rPr>
              <a:t>ixed </a:t>
            </a:r>
            <a:r>
              <a:rPr lang="en-GB" dirty="0">
                <a:solidFill>
                  <a:schemeClr val="tx1"/>
                </a:solidFill>
              </a:rPr>
              <a:t>and seasonal term </a:t>
            </a:r>
            <a:r>
              <a:rPr lang="en-GB" dirty="0" smtClean="0">
                <a:solidFill>
                  <a:schemeClr val="tx1"/>
                </a:solidFill>
              </a:rPr>
              <a:t>contracts</a:t>
            </a:r>
          </a:p>
          <a:p>
            <a:pPr>
              <a:buFont typeface="Wingdings" charset="2"/>
              <a:buChar char="ü"/>
            </a:pPr>
            <a:r>
              <a:rPr lang="en-GB" dirty="0" smtClean="0">
                <a:solidFill>
                  <a:schemeClr val="tx1"/>
                </a:solidFill>
              </a:rPr>
              <a:t>Follow the legislations introduced by Government :- </a:t>
            </a:r>
          </a:p>
          <a:p>
            <a:pPr>
              <a:buFont typeface="Wingdings" charset="2"/>
              <a:buChar char="ü"/>
            </a:pPr>
            <a:r>
              <a:rPr lang="en-GB" b="1" u="sng" dirty="0">
                <a:solidFill>
                  <a:schemeClr val="tx1"/>
                </a:solidFill>
              </a:rPr>
              <a:t>The Management of Health and Safety at Work Regulations 1999, </a:t>
            </a:r>
            <a:endParaRPr lang="en-GB" b="1" u="sng" dirty="0" smtClean="0">
              <a:solidFill>
                <a:schemeClr val="tx1"/>
              </a:solidFill>
            </a:endParaRPr>
          </a:p>
          <a:p>
            <a:pPr>
              <a:buFont typeface="Wingdings" charset="2"/>
              <a:buChar char="ü"/>
            </a:pPr>
            <a:r>
              <a:rPr lang="en-GB" b="1" u="sng" dirty="0" smtClean="0">
                <a:solidFill>
                  <a:schemeClr val="tx1"/>
                </a:solidFill>
              </a:rPr>
              <a:t>The </a:t>
            </a:r>
            <a:r>
              <a:rPr lang="en-GB" b="1" u="sng" dirty="0">
                <a:solidFill>
                  <a:schemeClr val="tx1"/>
                </a:solidFill>
              </a:rPr>
              <a:t>Health and Safety at Work </a:t>
            </a:r>
            <a:r>
              <a:rPr lang="en-GB" b="1" u="sng" dirty="0" err="1">
                <a:solidFill>
                  <a:schemeClr val="tx1"/>
                </a:solidFill>
              </a:rPr>
              <a:t>Etc</a:t>
            </a:r>
            <a:r>
              <a:rPr lang="en-GB" b="1" u="sng" dirty="0">
                <a:solidFill>
                  <a:schemeClr val="tx1"/>
                </a:solidFill>
              </a:rPr>
              <a:t> Act 1974, </a:t>
            </a:r>
            <a:endParaRPr lang="en-GB" b="1" u="sng" dirty="0" smtClean="0">
              <a:solidFill>
                <a:schemeClr val="tx1"/>
              </a:solidFill>
            </a:endParaRPr>
          </a:p>
          <a:p>
            <a:pPr>
              <a:buFont typeface="Wingdings" charset="2"/>
              <a:buChar char="ü"/>
            </a:pPr>
            <a:r>
              <a:rPr lang="en-GB" b="1" u="sng" dirty="0" smtClean="0">
                <a:solidFill>
                  <a:schemeClr val="tx1"/>
                </a:solidFill>
              </a:rPr>
              <a:t>The Provision  </a:t>
            </a:r>
            <a:r>
              <a:rPr lang="en-GB" b="1" u="sng" dirty="0">
                <a:solidFill>
                  <a:schemeClr val="tx1"/>
                </a:solidFill>
              </a:rPr>
              <a:t>Use of Work Equipment Regulations 1998 </a:t>
            </a:r>
            <a:r>
              <a:rPr lang="en-GB" b="1" u="sng" dirty="0" smtClean="0">
                <a:solidFill>
                  <a:schemeClr val="tx1"/>
                </a:solidFill>
              </a:rPr>
              <a:t> </a:t>
            </a:r>
          </a:p>
          <a:p>
            <a:pPr>
              <a:buFont typeface="Wingdings" charset="2"/>
              <a:buChar char="ü"/>
            </a:pPr>
            <a:r>
              <a:rPr lang="en-GB" b="1" u="sng" dirty="0">
                <a:solidFill>
                  <a:schemeClr val="tx1"/>
                </a:solidFill>
              </a:rPr>
              <a:t>T</a:t>
            </a:r>
            <a:r>
              <a:rPr lang="en-GB" b="1" u="sng" dirty="0" smtClean="0">
                <a:solidFill>
                  <a:schemeClr val="tx1"/>
                </a:solidFill>
              </a:rPr>
              <a:t>he </a:t>
            </a:r>
            <a:r>
              <a:rPr lang="en-GB" b="1" u="sng" dirty="0">
                <a:solidFill>
                  <a:schemeClr val="tx1"/>
                </a:solidFill>
              </a:rPr>
              <a:t>Disability Discrimination Act 1995.</a:t>
            </a:r>
            <a:endParaRPr lang="en-US" b="1" u="sng" dirty="0">
              <a:solidFill>
                <a:schemeClr val="bg2">
                  <a:lumMod val="50000"/>
                </a:schemeClr>
              </a:solidFill>
            </a:endParaRPr>
          </a:p>
        </p:txBody>
      </p:sp>
    </p:spTree>
    <p:extLst>
      <p:ext uri="{BB962C8B-B14F-4D97-AF65-F5344CB8AC3E}">
        <p14:creationId xmlns:p14="http://schemas.microsoft.com/office/powerpoint/2010/main" val="1906403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424" y="407191"/>
            <a:ext cx="7272339" cy="598873"/>
          </a:xfrm>
        </p:spPr>
        <p:txBody>
          <a:bodyPr/>
          <a:lstStyle/>
          <a:p>
            <a:r>
              <a:rPr lang="en-GB" sz="4400" u="sng" dirty="0" smtClean="0">
                <a:solidFill>
                  <a:srgbClr val="790A14"/>
                </a:solidFill>
              </a:rPr>
              <a:t>*Performance management*</a:t>
            </a:r>
            <a:r>
              <a:rPr lang="cs-CZ" dirty="0"/>
              <a:t/>
            </a:r>
            <a:br>
              <a:rPr lang="cs-CZ" dirty="0"/>
            </a:br>
            <a:endParaRPr lang="en-US" dirty="0"/>
          </a:p>
        </p:txBody>
      </p:sp>
      <p:sp>
        <p:nvSpPr>
          <p:cNvPr id="3" name="Content Placeholder 2"/>
          <p:cNvSpPr>
            <a:spLocks noGrp="1"/>
          </p:cNvSpPr>
          <p:nvPr>
            <p:ph idx="1"/>
          </p:nvPr>
        </p:nvSpPr>
        <p:spPr>
          <a:xfrm>
            <a:off x="900424" y="896546"/>
            <a:ext cx="7272339" cy="3243193"/>
          </a:xfrm>
        </p:spPr>
        <p:txBody>
          <a:bodyPr/>
          <a:lstStyle/>
          <a:p>
            <a:r>
              <a:rPr lang="cs-CZ" dirty="0" smtClean="0">
                <a:solidFill>
                  <a:schemeClr val="tx1"/>
                </a:solidFill>
              </a:rPr>
              <a:t>The </a:t>
            </a:r>
            <a:r>
              <a:rPr lang="cs-CZ" dirty="0">
                <a:solidFill>
                  <a:schemeClr val="tx1"/>
                </a:solidFill>
              </a:rPr>
              <a:t>main </a:t>
            </a:r>
            <a:r>
              <a:rPr lang="cs-CZ" dirty="0" err="1">
                <a:solidFill>
                  <a:schemeClr val="tx1"/>
                </a:solidFill>
              </a:rPr>
              <a:t>aim</a:t>
            </a:r>
            <a:r>
              <a:rPr lang="cs-CZ" dirty="0">
                <a:solidFill>
                  <a:schemeClr val="tx1"/>
                </a:solidFill>
              </a:rPr>
              <a:t> of  performance </a:t>
            </a:r>
            <a:r>
              <a:rPr lang="cs-CZ" dirty="0" smtClean="0">
                <a:solidFill>
                  <a:schemeClr val="tx1"/>
                </a:solidFill>
              </a:rPr>
              <a:t>management</a:t>
            </a:r>
          </a:p>
          <a:p>
            <a:r>
              <a:rPr lang="cs-CZ" dirty="0" err="1" smtClean="0">
                <a:solidFill>
                  <a:schemeClr val="tx1"/>
                </a:solidFill>
              </a:rPr>
              <a:t>Different</a:t>
            </a:r>
            <a:r>
              <a:rPr lang="cs-CZ" dirty="0" smtClean="0">
                <a:solidFill>
                  <a:schemeClr val="tx1"/>
                </a:solidFill>
              </a:rPr>
              <a:t> </a:t>
            </a:r>
            <a:r>
              <a:rPr lang="cs-CZ" dirty="0" err="1" smtClean="0">
                <a:solidFill>
                  <a:schemeClr val="tx1"/>
                </a:solidFill>
              </a:rPr>
              <a:t>departments</a:t>
            </a:r>
            <a:r>
              <a:rPr lang="cs-CZ" dirty="0" smtClean="0">
                <a:solidFill>
                  <a:schemeClr val="tx1"/>
                </a:solidFill>
              </a:rPr>
              <a:t> </a:t>
            </a:r>
          </a:p>
          <a:p>
            <a:r>
              <a:rPr lang="cs-CZ" dirty="0" err="1" smtClean="0">
                <a:solidFill>
                  <a:schemeClr val="tx1"/>
                </a:solidFill>
              </a:rPr>
              <a:t>Rewards</a:t>
            </a:r>
            <a:r>
              <a:rPr lang="cs-CZ" dirty="0" smtClean="0">
                <a:solidFill>
                  <a:schemeClr val="tx1"/>
                </a:solidFill>
              </a:rPr>
              <a:t> </a:t>
            </a:r>
          </a:p>
          <a:p>
            <a:r>
              <a:rPr lang="cs-CZ" dirty="0" err="1" smtClean="0">
                <a:solidFill>
                  <a:schemeClr val="tx1"/>
                </a:solidFill>
              </a:rPr>
              <a:t>Benefits</a:t>
            </a:r>
            <a:r>
              <a:rPr lang="cs-CZ" dirty="0" smtClean="0">
                <a:solidFill>
                  <a:schemeClr val="tx1"/>
                </a:solidFill>
              </a:rPr>
              <a:t> </a:t>
            </a:r>
            <a:endParaRPr lang="en-US" dirty="0"/>
          </a:p>
        </p:txBody>
      </p:sp>
    </p:spTree>
    <p:extLst>
      <p:ext uri="{BB962C8B-B14F-4D97-AF65-F5344CB8AC3E}">
        <p14:creationId xmlns:p14="http://schemas.microsoft.com/office/powerpoint/2010/main" val="1147102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a:t>
            </a:r>
            <a:endParaRPr lang="en-US" dirty="0"/>
          </a:p>
        </p:txBody>
      </p:sp>
      <p:sp>
        <p:nvSpPr>
          <p:cNvPr id="3" name="Content Placeholder 2"/>
          <p:cNvSpPr>
            <a:spLocks noGrp="1"/>
          </p:cNvSpPr>
          <p:nvPr>
            <p:ph idx="1"/>
          </p:nvPr>
        </p:nvSpPr>
        <p:spPr>
          <a:xfrm>
            <a:off x="771095" y="1210236"/>
            <a:ext cx="7590269" cy="3384388"/>
          </a:xfrm>
        </p:spPr>
        <p:txBody>
          <a:bodyPr>
            <a:normAutofit/>
          </a:bodyPr>
          <a:lstStyle/>
          <a:p>
            <a:r>
              <a:rPr lang="en-US" b="1" dirty="0" smtClean="0">
                <a:solidFill>
                  <a:srgbClr val="000000"/>
                </a:solidFill>
              </a:rPr>
              <a:t>Stop offering Junk Food </a:t>
            </a:r>
            <a:endParaRPr lang="en-US" b="1" dirty="0" smtClean="0">
              <a:solidFill>
                <a:srgbClr val="000000"/>
              </a:solidFill>
            </a:endParaRPr>
          </a:p>
          <a:p>
            <a:r>
              <a:rPr lang="en-US" b="1" dirty="0" smtClean="0">
                <a:solidFill>
                  <a:srgbClr val="000000"/>
                </a:solidFill>
              </a:rPr>
              <a:t>Car parking</a:t>
            </a:r>
          </a:p>
          <a:p>
            <a:r>
              <a:rPr lang="en-US" b="1" dirty="0" smtClean="0">
                <a:solidFill>
                  <a:srgbClr val="000000"/>
                </a:solidFill>
              </a:rPr>
              <a:t> Technology</a:t>
            </a:r>
          </a:p>
          <a:p>
            <a:r>
              <a:rPr lang="en-US" b="1" dirty="0" smtClean="0">
                <a:solidFill>
                  <a:srgbClr val="000000"/>
                </a:solidFill>
              </a:rPr>
              <a:t>Additional trainings for staff</a:t>
            </a:r>
          </a:p>
          <a:p>
            <a:endParaRPr lang="en-US" b="1" dirty="0" smtClean="0">
              <a:solidFill>
                <a:srgbClr val="000000"/>
              </a:solidFill>
            </a:endParaRPr>
          </a:p>
          <a:p>
            <a:endParaRPr lang="en-US" dirty="0" smtClean="0"/>
          </a:p>
        </p:txBody>
      </p:sp>
    </p:spTree>
    <p:extLst>
      <p:ext uri="{BB962C8B-B14F-4D97-AF65-F5344CB8AC3E}">
        <p14:creationId xmlns:p14="http://schemas.microsoft.com/office/powerpoint/2010/main" val="86111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438" y="1703401"/>
            <a:ext cx="7272339" cy="1004257"/>
          </a:xfrm>
        </p:spPr>
        <p:txBody>
          <a:bodyPr/>
          <a:lstStyle/>
          <a:p>
            <a:r>
              <a:rPr lang="en-US" sz="6600" dirty="0" smtClean="0">
                <a:solidFill>
                  <a:srgbClr val="790A14"/>
                </a:solidFill>
              </a:rPr>
              <a:t>THANK YOU FOR YOUR </a:t>
            </a:r>
            <a:r>
              <a:rPr lang="en-US" sz="6600" dirty="0" smtClean="0">
                <a:solidFill>
                  <a:srgbClr val="790A14"/>
                </a:solidFill>
              </a:rPr>
              <a:t>ATTENTION </a:t>
            </a:r>
            <a:endParaRPr lang="en-US" sz="6600" dirty="0">
              <a:solidFill>
                <a:srgbClr val="790A14"/>
              </a:solidFill>
            </a:endParaRPr>
          </a:p>
        </p:txBody>
      </p:sp>
    </p:spTree>
    <p:extLst>
      <p:ext uri="{BB962C8B-B14F-4D97-AF65-F5344CB8AC3E}">
        <p14:creationId xmlns:p14="http://schemas.microsoft.com/office/powerpoint/2010/main" val="203782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9025" y="290035"/>
            <a:ext cx="7272339" cy="3243193"/>
          </a:xfrm>
        </p:spPr>
        <p:txBody>
          <a:bodyPr>
            <a:normAutofit fontScale="25000" lnSpcReduction="20000"/>
          </a:bodyPr>
          <a:lstStyle/>
          <a:p>
            <a:r>
              <a:rPr lang="en-GB" b="1" dirty="0"/>
              <a:t>Reference List</a:t>
            </a:r>
            <a:endParaRPr lang="cs-CZ" b="1" dirty="0"/>
          </a:p>
          <a:p>
            <a:r>
              <a:rPr lang="cs-CZ" dirty="0"/>
              <a:t>BALPPA (2019) </a:t>
            </a:r>
            <a:r>
              <a:rPr lang="cs-CZ" i="1" dirty="0"/>
              <a:t>UK </a:t>
            </a:r>
            <a:r>
              <a:rPr lang="cs-CZ" i="1" dirty="0" err="1"/>
              <a:t>Tourism</a:t>
            </a:r>
            <a:r>
              <a:rPr lang="cs-CZ" i="1" dirty="0"/>
              <a:t> </a:t>
            </a:r>
            <a:r>
              <a:rPr lang="cs-CZ" i="1" dirty="0" err="1"/>
              <a:t>Statistics</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www.balppa.org</a:t>
            </a:r>
            <a:r>
              <a:rPr lang="cs-CZ" i="1" u="sng" dirty="0"/>
              <a:t>/</a:t>
            </a:r>
            <a:r>
              <a:rPr lang="cs-CZ" i="1" u="sng" dirty="0" err="1"/>
              <a:t>leisure_industry_resources</a:t>
            </a:r>
            <a:r>
              <a:rPr lang="cs-CZ" i="1" u="sng" dirty="0"/>
              <a:t>/</a:t>
            </a:r>
            <a:r>
              <a:rPr lang="cs-CZ" i="1" u="sng" dirty="0" err="1"/>
              <a:t>visitor_attraction_statistics</a:t>
            </a:r>
            <a:r>
              <a:rPr lang="cs-CZ" i="1" u="sng" dirty="0"/>
              <a:t>/</a:t>
            </a:r>
            <a:r>
              <a:rPr lang="cs-CZ" dirty="0"/>
              <a:t>(</a:t>
            </a:r>
            <a:r>
              <a:rPr lang="cs-CZ" dirty="0" err="1"/>
              <a:t>Accessed</a:t>
            </a:r>
            <a:r>
              <a:rPr lang="cs-CZ" dirty="0"/>
              <a:t>: 19th </a:t>
            </a:r>
            <a:r>
              <a:rPr lang="cs-CZ" dirty="0" err="1"/>
              <a:t>April</a:t>
            </a:r>
            <a:r>
              <a:rPr lang="cs-CZ" dirty="0"/>
              <a:t> 2019).</a:t>
            </a:r>
            <a:br>
              <a:rPr lang="cs-CZ" dirty="0"/>
            </a:br>
            <a:r>
              <a:rPr lang="cs-CZ" dirty="0" err="1"/>
              <a:t>Alton</a:t>
            </a:r>
            <a:r>
              <a:rPr lang="cs-CZ" dirty="0"/>
              <a:t> </a:t>
            </a:r>
            <a:r>
              <a:rPr lang="cs-CZ" dirty="0" err="1"/>
              <a:t>Towers</a:t>
            </a:r>
            <a:r>
              <a:rPr lang="cs-CZ" dirty="0"/>
              <a:t> (2013) </a:t>
            </a:r>
            <a:r>
              <a:rPr lang="cs-CZ" i="1" dirty="0"/>
              <a:t>Student </a:t>
            </a:r>
            <a:r>
              <a:rPr lang="cs-CZ" i="1" dirty="0" err="1"/>
              <a:t>Information</a:t>
            </a:r>
            <a:r>
              <a:rPr lang="cs-CZ" i="1" dirty="0"/>
              <a:t> </a:t>
            </a:r>
            <a:r>
              <a:rPr lang="cs-CZ" i="1" dirty="0" err="1"/>
              <a:t>Pack</a:t>
            </a:r>
            <a:r>
              <a:rPr lang="cs-CZ" i="1" dirty="0"/>
              <a:t> 2013, </a:t>
            </a:r>
            <a:r>
              <a:rPr lang="cs-CZ" dirty="0" err="1"/>
              <a:t>Available</a:t>
            </a:r>
            <a:r>
              <a:rPr lang="cs-CZ" dirty="0"/>
              <a:t> </a:t>
            </a:r>
            <a:r>
              <a:rPr lang="cs-CZ" dirty="0" err="1"/>
              <a:t>at</a:t>
            </a:r>
            <a:r>
              <a:rPr lang="cs-CZ" dirty="0"/>
              <a:t>: </a:t>
            </a:r>
            <a:r>
              <a:rPr lang="cs-CZ" i="1" u="sng" dirty="0"/>
              <a:t>http://www2.altontowers.com/</a:t>
            </a:r>
            <a:r>
              <a:rPr lang="cs-CZ" i="1" u="sng" dirty="0" err="1"/>
              <a:t>uploadedFiles</a:t>
            </a:r>
            <a:r>
              <a:rPr lang="cs-CZ" i="1" u="sng" dirty="0"/>
              <a:t>/</a:t>
            </a:r>
            <a:r>
              <a:rPr lang="cs-CZ" i="1" u="sng" dirty="0" err="1"/>
              <a:t>Page_Content</a:t>
            </a:r>
            <a:r>
              <a:rPr lang="cs-CZ" i="1" u="sng" dirty="0"/>
              <a:t>/</a:t>
            </a:r>
            <a:r>
              <a:rPr lang="cs-CZ" i="1" u="sng" dirty="0" err="1"/>
              <a:t>Schools</a:t>
            </a:r>
            <a:r>
              <a:rPr lang="cs-CZ" i="1" u="sng" dirty="0"/>
              <a:t>/Student-information-pack-2013.pdf</a:t>
            </a:r>
            <a:r>
              <a:rPr lang="cs-CZ" dirty="0"/>
              <a:t> (</a:t>
            </a:r>
            <a:r>
              <a:rPr lang="cs-CZ" dirty="0" err="1"/>
              <a:t>Accessed</a:t>
            </a:r>
            <a:r>
              <a:rPr lang="cs-CZ" dirty="0"/>
              <a:t>: 19th </a:t>
            </a:r>
            <a:r>
              <a:rPr lang="cs-CZ" dirty="0" err="1"/>
              <a:t>April</a:t>
            </a:r>
            <a:r>
              <a:rPr lang="cs-CZ" dirty="0"/>
              <a:t> 2019).</a:t>
            </a:r>
            <a:br>
              <a:rPr lang="cs-CZ" dirty="0"/>
            </a:br>
            <a:r>
              <a:rPr lang="cs-CZ" dirty="0" err="1"/>
              <a:t>Alton</a:t>
            </a:r>
            <a:r>
              <a:rPr lang="cs-CZ" dirty="0"/>
              <a:t> </a:t>
            </a:r>
            <a:r>
              <a:rPr lang="cs-CZ" dirty="0" err="1"/>
              <a:t>Towers</a:t>
            </a:r>
            <a:r>
              <a:rPr lang="cs-CZ" dirty="0"/>
              <a:t> Resort (2019) </a:t>
            </a:r>
            <a:r>
              <a:rPr lang="cs-CZ" i="1" dirty="0" err="1"/>
              <a:t>Corporate</a:t>
            </a:r>
            <a:r>
              <a:rPr lang="cs-CZ" i="1" dirty="0"/>
              <a:t> </a:t>
            </a:r>
            <a:r>
              <a:rPr lang="cs-CZ" i="1" dirty="0" err="1"/>
              <a:t>Social</a:t>
            </a:r>
            <a:r>
              <a:rPr lang="cs-CZ" i="1" dirty="0"/>
              <a:t> </a:t>
            </a:r>
            <a:r>
              <a:rPr lang="cs-CZ" i="1" dirty="0" err="1"/>
              <a:t>Responsibility</a:t>
            </a:r>
            <a:r>
              <a:rPr lang="cs-CZ" i="1" dirty="0"/>
              <a:t> , </a:t>
            </a:r>
            <a:r>
              <a:rPr lang="cs-CZ" dirty="0" err="1"/>
              <a:t>Available</a:t>
            </a:r>
            <a:r>
              <a:rPr lang="cs-CZ" dirty="0"/>
              <a:t> </a:t>
            </a:r>
            <a:r>
              <a:rPr lang="cs-CZ" dirty="0" err="1"/>
              <a:t>at</a:t>
            </a:r>
            <a:r>
              <a:rPr lang="cs-CZ" dirty="0"/>
              <a:t>: </a:t>
            </a:r>
            <a:r>
              <a:rPr lang="cs-CZ" i="1" u="sng" dirty="0"/>
              <a:t>https://</a:t>
            </a:r>
            <a:r>
              <a:rPr lang="cs-CZ" i="1" u="sng" dirty="0" err="1"/>
              <a:t>altontowers.blob.core.windows.net</a:t>
            </a:r>
            <a:r>
              <a:rPr lang="cs-CZ" i="1" u="sng" dirty="0"/>
              <a:t>/media/1055/</a:t>
            </a:r>
            <a:r>
              <a:rPr lang="cs-CZ" i="1" u="sng" dirty="0" err="1"/>
              <a:t>csr.pdf</a:t>
            </a:r>
            <a:r>
              <a:rPr lang="cs-CZ" dirty="0"/>
              <a:t>(</a:t>
            </a:r>
            <a:r>
              <a:rPr lang="cs-CZ" dirty="0" err="1"/>
              <a:t>Accessed</a:t>
            </a:r>
            <a:r>
              <a:rPr lang="cs-CZ" dirty="0"/>
              <a:t>: 19th </a:t>
            </a:r>
            <a:r>
              <a:rPr lang="cs-CZ" dirty="0" err="1"/>
              <a:t>April</a:t>
            </a:r>
            <a:r>
              <a:rPr lang="cs-CZ" dirty="0"/>
              <a:t> 2019).</a:t>
            </a:r>
            <a:br>
              <a:rPr lang="cs-CZ" dirty="0"/>
            </a:br>
            <a:r>
              <a:rPr lang="cs-CZ" dirty="0" err="1"/>
              <a:t>Alton</a:t>
            </a:r>
            <a:r>
              <a:rPr lang="cs-CZ" dirty="0"/>
              <a:t> </a:t>
            </a:r>
            <a:r>
              <a:rPr lang="cs-CZ" dirty="0" err="1"/>
              <a:t>Towers</a:t>
            </a:r>
            <a:r>
              <a:rPr lang="cs-CZ" dirty="0"/>
              <a:t> Resort (2013) </a:t>
            </a:r>
            <a:r>
              <a:rPr lang="cs-CZ" i="1" dirty="0"/>
              <a:t>Student </a:t>
            </a:r>
            <a:r>
              <a:rPr lang="cs-CZ" i="1" dirty="0" err="1"/>
              <a:t>Information</a:t>
            </a:r>
            <a:r>
              <a:rPr lang="cs-CZ" i="1" dirty="0"/>
              <a:t> </a:t>
            </a:r>
            <a:r>
              <a:rPr lang="cs-CZ" i="1" dirty="0" err="1"/>
              <a:t>Pack</a:t>
            </a:r>
            <a:r>
              <a:rPr lang="cs-CZ" i="1" dirty="0"/>
              <a:t> 2013, </a:t>
            </a:r>
            <a:r>
              <a:rPr lang="cs-CZ" dirty="0" err="1"/>
              <a:t>Available</a:t>
            </a:r>
            <a:r>
              <a:rPr lang="cs-CZ" dirty="0"/>
              <a:t> </a:t>
            </a:r>
            <a:r>
              <a:rPr lang="cs-CZ" dirty="0" err="1"/>
              <a:t>at</a:t>
            </a:r>
            <a:r>
              <a:rPr lang="cs-CZ" dirty="0"/>
              <a:t>: </a:t>
            </a:r>
            <a:r>
              <a:rPr lang="cs-CZ" i="1" u="sng" dirty="0"/>
              <a:t>http://www2.altontowers.com/</a:t>
            </a:r>
            <a:r>
              <a:rPr lang="cs-CZ" i="1" u="sng" dirty="0" err="1"/>
              <a:t>uploadedFiles</a:t>
            </a:r>
            <a:r>
              <a:rPr lang="cs-CZ" i="1" u="sng" dirty="0"/>
              <a:t>/</a:t>
            </a:r>
            <a:r>
              <a:rPr lang="cs-CZ" i="1" u="sng" dirty="0" err="1"/>
              <a:t>Page_Content</a:t>
            </a:r>
            <a:r>
              <a:rPr lang="cs-CZ" i="1" u="sng" dirty="0"/>
              <a:t>/</a:t>
            </a:r>
            <a:r>
              <a:rPr lang="cs-CZ" i="1" u="sng" dirty="0" err="1"/>
              <a:t>Schools</a:t>
            </a:r>
            <a:r>
              <a:rPr lang="cs-CZ" i="1" u="sng" dirty="0"/>
              <a:t>/Student-information-pack-2013.pdf</a:t>
            </a:r>
            <a:r>
              <a:rPr lang="cs-CZ" dirty="0"/>
              <a:t> (</a:t>
            </a:r>
            <a:r>
              <a:rPr lang="cs-CZ" dirty="0" err="1"/>
              <a:t>Accessed</a:t>
            </a:r>
            <a:r>
              <a:rPr lang="cs-CZ" dirty="0"/>
              <a:t>: 20th </a:t>
            </a:r>
            <a:r>
              <a:rPr lang="cs-CZ" dirty="0" err="1"/>
              <a:t>April</a:t>
            </a:r>
            <a:r>
              <a:rPr lang="cs-CZ" dirty="0"/>
              <a:t> 2019 ).</a:t>
            </a:r>
            <a:br>
              <a:rPr lang="cs-CZ" dirty="0"/>
            </a:br>
            <a:r>
              <a:rPr lang="cs-CZ" dirty="0" err="1"/>
              <a:t>Alton</a:t>
            </a:r>
            <a:r>
              <a:rPr lang="cs-CZ" dirty="0"/>
              <a:t> </a:t>
            </a:r>
            <a:r>
              <a:rPr lang="cs-CZ" dirty="0" err="1"/>
              <a:t>Towers</a:t>
            </a:r>
            <a:r>
              <a:rPr lang="cs-CZ" dirty="0"/>
              <a:t> Resort (2017) </a:t>
            </a:r>
            <a:r>
              <a:rPr lang="cs-CZ" i="1" dirty="0"/>
              <a:t>Student </a:t>
            </a:r>
            <a:r>
              <a:rPr lang="cs-CZ" i="1" dirty="0" err="1"/>
              <a:t>Information</a:t>
            </a:r>
            <a:r>
              <a:rPr lang="cs-CZ" i="1" dirty="0"/>
              <a:t> </a:t>
            </a:r>
            <a:r>
              <a:rPr lang="cs-CZ" i="1" dirty="0" err="1"/>
              <a:t>Pack</a:t>
            </a:r>
            <a:r>
              <a:rPr lang="cs-CZ" i="1" dirty="0"/>
              <a:t> 2017, </a:t>
            </a:r>
            <a:r>
              <a:rPr lang="cs-CZ" dirty="0" err="1"/>
              <a:t>Available</a:t>
            </a:r>
            <a:r>
              <a:rPr lang="cs-CZ" dirty="0"/>
              <a:t> </a:t>
            </a:r>
            <a:r>
              <a:rPr lang="cs-CZ" dirty="0" err="1"/>
              <a:t>at</a:t>
            </a:r>
            <a:r>
              <a:rPr lang="cs-CZ" dirty="0"/>
              <a:t>: </a:t>
            </a:r>
            <a:r>
              <a:rPr lang="cs-CZ" i="1" u="sng" dirty="0"/>
              <a:t>https://</a:t>
            </a:r>
            <a:r>
              <a:rPr lang="cs-CZ" i="1" u="sng" dirty="0" err="1"/>
              <a:t>altontowers.blob.core.windows.net</a:t>
            </a:r>
            <a:r>
              <a:rPr lang="cs-CZ" i="1" u="sng" dirty="0"/>
              <a:t>/media/3416/student-</a:t>
            </a:r>
            <a:r>
              <a:rPr lang="cs-CZ" i="1" u="sng" dirty="0" err="1"/>
              <a:t>information</a:t>
            </a:r>
            <a:r>
              <a:rPr lang="cs-CZ" i="1" u="sng" dirty="0"/>
              <a:t>-</a:t>
            </a:r>
            <a:r>
              <a:rPr lang="cs-CZ" i="1" u="sng" dirty="0" err="1"/>
              <a:t>pack.pdf</a:t>
            </a:r>
            <a:r>
              <a:rPr lang="cs-CZ" dirty="0"/>
              <a:t> (</a:t>
            </a:r>
            <a:r>
              <a:rPr lang="cs-CZ" dirty="0" err="1"/>
              <a:t>Accessed</a:t>
            </a:r>
            <a:r>
              <a:rPr lang="cs-CZ" dirty="0"/>
              <a:t>: 20th </a:t>
            </a:r>
            <a:r>
              <a:rPr lang="cs-CZ" dirty="0" err="1"/>
              <a:t>April</a:t>
            </a:r>
            <a:r>
              <a:rPr lang="cs-CZ" dirty="0"/>
              <a:t> 2019 ).</a:t>
            </a:r>
            <a:br>
              <a:rPr lang="cs-CZ" dirty="0"/>
            </a:br>
            <a:r>
              <a:rPr lang="cs-CZ" dirty="0"/>
              <a:t>BBC (2006) </a:t>
            </a:r>
            <a:r>
              <a:rPr lang="cs-CZ" i="1" dirty="0" err="1"/>
              <a:t>Tourist</a:t>
            </a:r>
            <a:r>
              <a:rPr lang="cs-CZ" i="1" dirty="0"/>
              <a:t> </a:t>
            </a:r>
            <a:r>
              <a:rPr lang="cs-CZ" i="1" dirty="0" err="1"/>
              <a:t>attractions</a:t>
            </a:r>
            <a:r>
              <a:rPr lang="cs-CZ" i="1" dirty="0"/>
              <a:t> '</a:t>
            </a:r>
            <a:r>
              <a:rPr lang="cs-CZ" i="1" dirty="0" err="1"/>
              <a:t>unhealthy</a:t>
            </a:r>
            <a:r>
              <a:rPr lang="cs-CZ" i="1" dirty="0"/>
              <a:t>', </a:t>
            </a:r>
            <a:r>
              <a:rPr lang="cs-CZ" dirty="0" err="1"/>
              <a:t>Available</a:t>
            </a:r>
            <a:r>
              <a:rPr lang="cs-CZ" dirty="0"/>
              <a:t> </a:t>
            </a:r>
            <a:r>
              <a:rPr lang="cs-CZ" dirty="0" err="1"/>
              <a:t>at</a:t>
            </a:r>
            <a:r>
              <a:rPr lang="cs-CZ" dirty="0"/>
              <a:t>: </a:t>
            </a:r>
            <a:r>
              <a:rPr lang="cs-CZ" i="1" u="sng" dirty="0"/>
              <a:t>http://</a:t>
            </a:r>
            <a:r>
              <a:rPr lang="cs-CZ" i="1" u="sng" dirty="0" err="1"/>
              <a:t>news.bbc.co.uk</a:t>
            </a:r>
            <a:r>
              <a:rPr lang="cs-CZ" i="1" u="sng" dirty="0"/>
              <a:t>/1/</a:t>
            </a:r>
            <a:r>
              <a:rPr lang="cs-CZ" i="1" u="sng" dirty="0" err="1"/>
              <a:t>hi</a:t>
            </a:r>
            <a:r>
              <a:rPr lang="cs-CZ" i="1" u="sng" dirty="0"/>
              <a:t>/</a:t>
            </a:r>
            <a:r>
              <a:rPr lang="cs-CZ" i="1" u="sng" dirty="0" err="1"/>
              <a:t>england</a:t>
            </a:r>
            <a:r>
              <a:rPr lang="cs-CZ" i="1" u="sng" dirty="0"/>
              <a:t>/</a:t>
            </a:r>
            <a:r>
              <a:rPr lang="cs-CZ" i="1" u="sng" dirty="0" err="1"/>
              <a:t>cornwall</a:t>
            </a:r>
            <a:r>
              <a:rPr lang="cs-CZ" i="1" u="sng" dirty="0"/>
              <a:t>/5285920.stm</a:t>
            </a:r>
            <a:r>
              <a:rPr lang="cs-CZ" dirty="0"/>
              <a:t>(</a:t>
            </a:r>
            <a:r>
              <a:rPr lang="cs-CZ" dirty="0" err="1"/>
              <a:t>Accessed</a:t>
            </a:r>
            <a:r>
              <a:rPr lang="cs-CZ" dirty="0"/>
              <a:t>: 20th </a:t>
            </a:r>
            <a:r>
              <a:rPr lang="cs-CZ" dirty="0" err="1"/>
              <a:t>April</a:t>
            </a:r>
            <a:r>
              <a:rPr lang="cs-CZ" dirty="0"/>
              <a:t> 2019).</a:t>
            </a:r>
            <a:br>
              <a:rPr lang="cs-CZ" dirty="0"/>
            </a:br>
            <a:r>
              <a:rPr lang="cs-CZ" dirty="0"/>
              <a:t>BBC (2015) </a:t>
            </a:r>
            <a:r>
              <a:rPr lang="cs-CZ" i="1" dirty="0" err="1"/>
              <a:t>Alton</a:t>
            </a:r>
            <a:r>
              <a:rPr lang="cs-CZ" i="1" dirty="0"/>
              <a:t> </a:t>
            </a:r>
            <a:r>
              <a:rPr lang="cs-CZ" i="1" dirty="0" err="1"/>
              <a:t>Towers</a:t>
            </a:r>
            <a:r>
              <a:rPr lang="cs-CZ" i="1" dirty="0"/>
              <a:t> </a:t>
            </a:r>
            <a:r>
              <a:rPr lang="cs-CZ" i="1" dirty="0" err="1"/>
              <a:t>Smiler</a:t>
            </a:r>
            <a:r>
              <a:rPr lang="cs-CZ" i="1" dirty="0"/>
              <a:t> </a:t>
            </a:r>
            <a:r>
              <a:rPr lang="cs-CZ" i="1" dirty="0" err="1"/>
              <a:t>ride</a:t>
            </a:r>
            <a:r>
              <a:rPr lang="cs-CZ" i="1" dirty="0"/>
              <a:t> </a:t>
            </a:r>
            <a:r>
              <a:rPr lang="cs-CZ" i="1" dirty="0" err="1"/>
              <a:t>crash</a:t>
            </a:r>
            <a:r>
              <a:rPr lang="cs-CZ" i="1" dirty="0"/>
              <a:t> </a:t>
            </a:r>
            <a:r>
              <a:rPr lang="cs-CZ" i="1" dirty="0" err="1"/>
              <a:t>due</a:t>
            </a:r>
            <a:r>
              <a:rPr lang="cs-CZ" i="1" dirty="0"/>
              <a:t> to '</a:t>
            </a:r>
            <a:r>
              <a:rPr lang="cs-CZ" i="1" dirty="0" err="1"/>
              <a:t>human</a:t>
            </a:r>
            <a:r>
              <a:rPr lang="cs-CZ" i="1" dirty="0"/>
              <a:t> </a:t>
            </a:r>
            <a:r>
              <a:rPr lang="cs-CZ" i="1" dirty="0" err="1"/>
              <a:t>error</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www.bbc.com</a:t>
            </a:r>
            <a:r>
              <a:rPr lang="cs-CZ" i="1" u="sng" dirty="0"/>
              <a:t>/</a:t>
            </a:r>
            <a:r>
              <a:rPr lang="cs-CZ" i="1" u="sng" dirty="0" err="1"/>
              <a:t>news</a:t>
            </a:r>
            <a:r>
              <a:rPr lang="cs-CZ" i="1" u="sng" dirty="0"/>
              <a:t>/uk-england-34911943</a:t>
            </a:r>
            <a:r>
              <a:rPr lang="cs-CZ" dirty="0"/>
              <a:t>(</a:t>
            </a:r>
            <a:r>
              <a:rPr lang="cs-CZ" dirty="0" err="1"/>
              <a:t>Accessed</a:t>
            </a:r>
            <a:r>
              <a:rPr lang="cs-CZ" dirty="0"/>
              <a:t>: 20th </a:t>
            </a:r>
            <a:r>
              <a:rPr lang="cs-CZ" dirty="0" err="1"/>
              <a:t>April</a:t>
            </a:r>
            <a:r>
              <a:rPr lang="cs-CZ" dirty="0"/>
              <a:t> 2019 ).</a:t>
            </a:r>
            <a:br>
              <a:rPr lang="cs-CZ" dirty="0"/>
            </a:br>
            <a:r>
              <a:rPr lang="cs-CZ" dirty="0"/>
              <a:t>BBC (2016) </a:t>
            </a:r>
            <a:r>
              <a:rPr lang="cs-CZ" i="1" dirty="0" err="1"/>
              <a:t>Alton</a:t>
            </a:r>
            <a:r>
              <a:rPr lang="cs-CZ" i="1" dirty="0"/>
              <a:t> </a:t>
            </a:r>
            <a:r>
              <a:rPr lang="cs-CZ" i="1" dirty="0" err="1"/>
              <a:t>Towers</a:t>
            </a:r>
            <a:r>
              <a:rPr lang="cs-CZ" i="1" dirty="0"/>
              <a:t> '25% drop in </a:t>
            </a:r>
            <a:r>
              <a:rPr lang="cs-CZ" i="1" dirty="0" err="1"/>
              <a:t>visitors</a:t>
            </a:r>
            <a:r>
              <a:rPr lang="cs-CZ" i="1" dirty="0"/>
              <a:t>' </a:t>
            </a:r>
            <a:r>
              <a:rPr lang="cs-CZ" i="1" dirty="0" err="1"/>
              <a:t>after</a:t>
            </a:r>
            <a:r>
              <a:rPr lang="cs-CZ" i="1" dirty="0"/>
              <a:t> </a:t>
            </a:r>
            <a:r>
              <a:rPr lang="cs-CZ" i="1" dirty="0" err="1"/>
              <a:t>Smiler</a:t>
            </a:r>
            <a:r>
              <a:rPr lang="cs-CZ" i="1" dirty="0"/>
              <a:t> </a:t>
            </a:r>
            <a:r>
              <a:rPr lang="cs-CZ" i="1" dirty="0" err="1"/>
              <a:t>crash</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www.bbc.com</a:t>
            </a:r>
            <a:r>
              <a:rPr lang="cs-CZ" i="1" u="sng" dirty="0"/>
              <a:t>/</a:t>
            </a:r>
            <a:r>
              <a:rPr lang="cs-CZ" i="1" u="sng" dirty="0" err="1"/>
              <a:t>news</a:t>
            </a:r>
            <a:r>
              <a:rPr lang="cs-CZ" i="1" u="sng" dirty="0"/>
              <a:t>/uk-england-stoke-staffordshire-36399128</a:t>
            </a:r>
            <a:r>
              <a:rPr lang="cs-CZ" dirty="0"/>
              <a:t> (</a:t>
            </a:r>
            <a:r>
              <a:rPr lang="cs-CZ" dirty="0" err="1"/>
              <a:t>Accessed</a:t>
            </a:r>
            <a:r>
              <a:rPr lang="cs-CZ" dirty="0"/>
              <a:t>: 19th </a:t>
            </a:r>
            <a:r>
              <a:rPr lang="cs-CZ" dirty="0" err="1"/>
              <a:t>April</a:t>
            </a:r>
            <a:r>
              <a:rPr lang="cs-CZ" dirty="0"/>
              <a:t> 2019).</a:t>
            </a:r>
            <a:br>
              <a:rPr lang="cs-CZ" dirty="0"/>
            </a:br>
            <a:r>
              <a:rPr lang="cs-CZ" dirty="0"/>
              <a:t>BBC (2016) </a:t>
            </a:r>
            <a:r>
              <a:rPr lang="cs-CZ" i="1" dirty="0" err="1"/>
              <a:t>Alton</a:t>
            </a:r>
            <a:r>
              <a:rPr lang="cs-CZ" i="1" dirty="0"/>
              <a:t> </a:t>
            </a:r>
            <a:r>
              <a:rPr lang="cs-CZ" i="1" dirty="0" err="1"/>
              <a:t>Towers</a:t>
            </a:r>
            <a:r>
              <a:rPr lang="cs-CZ" i="1" dirty="0"/>
              <a:t> </a:t>
            </a:r>
            <a:r>
              <a:rPr lang="cs-CZ" i="1" dirty="0" err="1"/>
              <a:t>bars</a:t>
            </a:r>
            <a:r>
              <a:rPr lang="cs-CZ" i="1" dirty="0"/>
              <a:t> </a:t>
            </a:r>
            <a:r>
              <a:rPr lang="cs-CZ" i="1" dirty="0" err="1"/>
              <a:t>one-handed</a:t>
            </a:r>
            <a:r>
              <a:rPr lang="cs-CZ" i="1" dirty="0"/>
              <a:t> </a:t>
            </a:r>
            <a:r>
              <a:rPr lang="cs-CZ" i="1" dirty="0" err="1"/>
              <a:t>woman</a:t>
            </a:r>
            <a:r>
              <a:rPr lang="cs-CZ" i="1" dirty="0"/>
              <a:t> </a:t>
            </a:r>
            <a:r>
              <a:rPr lang="cs-CZ" i="1" dirty="0" err="1"/>
              <a:t>from</a:t>
            </a:r>
            <a:r>
              <a:rPr lang="cs-CZ" i="1" dirty="0"/>
              <a:t> </a:t>
            </a:r>
            <a:r>
              <a:rPr lang="cs-CZ" i="1" dirty="0" err="1"/>
              <a:t>Smiler</a:t>
            </a:r>
            <a:r>
              <a:rPr lang="cs-CZ" i="1" dirty="0"/>
              <a:t> </a:t>
            </a:r>
            <a:r>
              <a:rPr lang="cs-CZ" i="1" dirty="0" err="1"/>
              <a:t>rollercoaster</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www.bbc.com</a:t>
            </a:r>
            <a:r>
              <a:rPr lang="cs-CZ" i="1" u="sng" dirty="0"/>
              <a:t>/</a:t>
            </a:r>
            <a:r>
              <a:rPr lang="cs-CZ" i="1" u="sng" dirty="0" err="1"/>
              <a:t>news</a:t>
            </a:r>
            <a:r>
              <a:rPr lang="cs-CZ" i="1" u="sng" dirty="0"/>
              <a:t>/uk-england-shropshire-36247883</a:t>
            </a:r>
            <a:r>
              <a:rPr lang="cs-CZ" dirty="0"/>
              <a:t> (</a:t>
            </a:r>
            <a:r>
              <a:rPr lang="cs-CZ" dirty="0" err="1"/>
              <a:t>Accessed</a:t>
            </a:r>
            <a:r>
              <a:rPr lang="cs-CZ" dirty="0"/>
              <a:t>: 20th </a:t>
            </a:r>
            <a:r>
              <a:rPr lang="cs-CZ" dirty="0" err="1"/>
              <a:t>April</a:t>
            </a:r>
            <a:r>
              <a:rPr lang="cs-CZ" dirty="0"/>
              <a:t> 2019 ).</a:t>
            </a:r>
            <a:br>
              <a:rPr lang="cs-CZ" dirty="0"/>
            </a:br>
            <a:r>
              <a:rPr lang="cs-CZ" dirty="0" err="1"/>
              <a:t>Campbell</a:t>
            </a:r>
            <a:r>
              <a:rPr lang="cs-CZ" dirty="0"/>
              <a:t>, P. (2015) </a:t>
            </a:r>
            <a:r>
              <a:rPr lang="cs-CZ" i="1" dirty="0" err="1"/>
              <a:t>Merlin</a:t>
            </a:r>
            <a:r>
              <a:rPr lang="cs-CZ" i="1" dirty="0"/>
              <a:t> </a:t>
            </a:r>
            <a:r>
              <a:rPr lang="cs-CZ" i="1" dirty="0" err="1"/>
              <a:t>counts</a:t>
            </a:r>
            <a:r>
              <a:rPr lang="cs-CZ" i="1" dirty="0"/>
              <a:t> </a:t>
            </a:r>
            <a:r>
              <a:rPr lang="cs-CZ" i="1" dirty="0" err="1"/>
              <a:t>the</a:t>
            </a:r>
            <a:r>
              <a:rPr lang="cs-CZ" i="1" dirty="0"/>
              <a:t> </a:t>
            </a:r>
            <a:r>
              <a:rPr lang="cs-CZ" i="1" dirty="0" err="1"/>
              <a:t>cost</a:t>
            </a:r>
            <a:r>
              <a:rPr lang="cs-CZ" i="1" dirty="0"/>
              <a:t>: </a:t>
            </a:r>
            <a:r>
              <a:rPr lang="cs-CZ" i="1" dirty="0" err="1"/>
              <a:t>Alton</a:t>
            </a:r>
            <a:r>
              <a:rPr lang="cs-CZ" i="1" dirty="0"/>
              <a:t> </a:t>
            </a:r>
            <a:r>
              <a:rPr lang="cs-CZ" i="1" dirty="0" err="1"/>
              <a:t>Towers</a:t>
            </a:r>
            <a:r>
              <a:rPr lang="cs-CZ" i="1" dirty="0"/>
              <a:t> </a:t>
            </a:r>
            <a:r>
              <a:rPr lang="cs-CZ" i="1" dirty="0" err="1"/>
              <a:t>accident</a:t>
            </a:r>
            <a:r>
              <a:rPr lang="cs-CZ" i="1" dirty="0"/>
              <a:t> </a:t>
            </a:r>
            <a:r>
              <a:rPr lang="cs-CZ" i="1" dirty="0" err="1"/>
              <a:t>will</a:t>
            </a:r>
            <a:r>
              <a:rPr lang="cs-CZ" i="1" dirty="0"/>
              <a:t> hit </a:t>
            </a:r>
            <a:r>
              <a:rPr lang="cs-CZ" i="1" dirty="0" err="1"/>
              <a:t>owner's</a:t>
            </a:r>
            <a:r>
              <a:rPr lang="cs-CZ" i="1" dirty="0"/>
              <a:t> </a:t>
            </a:r>
            <a:r>
              <a:rPr lang="cs-CZ" i="1" dirty="0" err="1"/>
              <a:t>bottom</a:t>
            </a:r>
            <a:r>
              <a:rPr lang="cs-CZ" i="1" dirty="0"/>
              <a:t> line, </a:t>
            </a:r>
            <a:r>
              <a:rPr lang="cs-CZ" dirty="0" err="1"/>
              <a:t>Available</a:t>
            </a:r>
            <a:r>
              <a:rPr lang="cs-CZ" dirty="0"/>
              <a:t> </a:t>
            </a:r>
            <a:r>
              <a:rPr lang="cs-CZ" dirty="0" err="1"/>
              <a:t>at</a:t>
            </a:r>
            <a:r>
              <a:rPr lang="cs-CZ" dirty="0"/>
              <a:t>: </a:t>
            </a:r>
            <a:r>
              <a:rPr lang="cs-CZ" i="1" u="sng" dirty="0"/>
              <a:t>https://</a:t>
            </a:r>
            <a:r>
              <a:rPr lang="cs-CZ" i="1" u="sng" dirty="0" err="1"/>
              <a:t>www.thisismoney.co.uk</a:t>
            </a:r>
            <a:r>
              <a:rPr lang="cs-CZ" i="1" u="sng" dirty="0"/>
              <a:t>/</a:t>
            </a:r>
            <a:r>
              <a:rPr lang="cs-CZ" i="1" u="sng" dirty="0" err="1"/>
              <a:t>money</a:t>
            </a:r>
            <a:r>
              <a:rPr lang="cs-CZ" i="1" u="sng" dirty="0"/>
              <a:t>/</a:t>
            </a:r>
            <a:r>
              <a:rPr lang="cs-CZ" i="1" u="sng" dirty="0" err="1"/>
              <a:t>markets</a:t>
            </a:r>
            <a:r>
              <a:rPr lang="cs-CZ" i="1" u="sng" dirty="0"/>
              <a:t>/article-3111445/Merlin-counts-cost-Alton-Towers-accident-hit-owner-s-bottom-line.html</a:t>
            </a:r>
            <a:r>
              <a:rPr lang="cs-CZ" dirty="0"/>
              <a:t> (</a:t>
            </a:r>
            <a:r>
              <a:rPr lang="cs-CZ" dirty="0" err="1"/>
              <a:t>Accessed</a:t>
            </a:r>
            <a:r>
              <a:rPr lang="cs-CZ" dirty="0"/>
              <a:t>: 19th </a:t>
            </a:r>
            <a:r>
              <a:rPr lang="cs-CZ" dirty="0" err="1"/>
              <a:t>April</a:t>
            </a:r>
            <a:r>
              <a:rPr lang="cs-CZ" dirty="0"/>
              <a:t> 2019).</a:t>
            </a:r>
            <a:br>
              <a:rPr lang="cs-CZ" dirty="0"/>
            </a:br>
            <a:r>
              <a:rPr lang="cs-CZ" dirty="0" err="1"/>
              <a:t>Economics</a:t>
            </a:r>
            <a:r>
              <a:rPr lang="cs-CZ" dirty="0"/>
              <a:t> </a:t>
            </a:r>
            <a:r>
              <a:rPr lang="cs-CZ" dirty="0" err="1"/>
              <a:t>Help</a:t>
            </a:r>
            <a:r>
              <a:rPr lang="cs-CZ" dirty="0"/>
              <a:t> (2019) </a:t>
            </a:r>
            <a:r>
              <a:rPr lang="cs-CZ" i="1" dirty="0" err="1"/>
              <a:t>Tertiary</a:t>
            </a:r>
            <a:r>
              <a:rPr lang="cs-CZ" i="1" dirty="0"/>
              <a:t> </a:t>
            </a:r>
            <a:r>
              <a:rPr lang="cs-CZ" i="1" dirty="0" err="1"/>
              <a:t>service</a:t>
            </a:r>
            <a:r>
              <a:rPr lang="cs-CZ" i="1" dirty="0"/>
              <a:t> </a:t>
            </a:r>
            <a:r>
              <a:rPr lang="cs-CZ" i="1" dirty="0" err="1"/>
              <a:t>sector</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www.economicshelp.org</a:t>
            </a:r>
            <a:r>
              <a:rPr lang="cs-CZ" i="1" u="sng" dirty="0"/>
              <a:t>/</a:t>
            </a:r>
            <a:r>
              <a:rPr lang="cs-CZ" i="1" u="sng" dirty="0" err="1"/>
              <a:t>tertiary-service-sector</a:t>
            </a:r>
            <a:r>
              <a:rPr lang="cs-CZ" i="1" u="sng" dirty="0"/>
              <a:t>/</a:t>
            </a:r>
            <a:r>
              <a:rPr lang="cs-CZ" dirty="0"/>
              <a:t> (</a:t>
            </a:r>
            <a:r>
              <a:rPr lang="cs-CZ" dirty="0" err="1"/>
              <a:t>Accessed</a:t>
            </a:r>
            <a:r>
              <a:rPr lang="cs-CZ" dirty="0"/>
              <a:t>: 20th </a:t>
            </a:r>
            <a:r>
              <a:rPr lang="cs-CZ" dirty="0" err="1"/>
              <a:t>April</a:t>
            </a:r>
            <a:r>
              <a:rPr lang="cs-CZ" dirty="0"/>
              <a:t> 2019 ).</a:t>
            </a:r>
            <a:br>
              <a:rPr lang="cs-CZ" dirty="0"/>
            </a:br>
            <a:r>
              <a:rPr lang="cs-CZ" dirty="0"/>
              <a:t>employment4students (2016) </a:t>
            </a:r>
            <a:r>
              <a:rPr lang="cs-CZ" i="1" dirty="0" err="1"/>
              <a:t>Alton</a:t>
            </a:r>
            <a:r>
              <a:rPr lang="cs-CZ" i="1" dirty="0"/>
              <a:t> </a:t>
            </a:r>
            <a:r>
              <a:rPr lang="cs-CZ" i="1" dirty="0" err="1"/>
              <a:t>Towers</a:t>
            </a:r>
            <a:r>
              <a:rPr lang="cs-CZ" i="1" dirty="0"/>
              <a:t>, </a:t>
            </a:r>
            <a:r>
              <a:rPr lang="cs-CZ" dirty="0" err="1"/>
              <a:t>Available</a:t>
            </a:r>
            <a:r>
              <a:rPr lang="cs-CZ" dirty="0"/>
              <a:t> </a:t>
            </a:r>
            <a:r>
              <a:rPr lang="cs-CZ" dirty="0" err="1"/>
              <a:t>at</a:t>
            </a:r>
            <a:r>
              <a:rPr lang="cs-CZ" dirty="0"/>
              <a:t>: </a:t>
            </a:r>
            <a:r>
              <a:rPr lang="cs-CZ" i="1" u="sng" dirty="0"/>
              <a:t>https://www.e4s.co.uk/profile/3041/</a:t>
            </a:r>
            <a:r>
              <a:rPr lang="cs-CZ" i="1" u="sng" dirty="0" err="1"/>
              <a:t>alton+towers.html</a:t>
            </a:r>
            <a:r>
              <a:rPr lang="cs-CZ" dirty="0"/>
              <a:t> (</a:t>
            </a:r>
            <a:r>
              <a:rPr lang="cs-CZ" dirty="0" err="1"/>
              <a:t>Accessed</a:t>
            </a:r>
            <a:r>
              <a:rPr lang="cs-CZ" dirty="0"/>
              <a:t>: 20th </a:t>
            </a:r>
            <a:r>
              <a:rPr lang="cs-CZ" dirty="0" err="1"/>
              <a:t>April</a:t>
            </a:r>
            <a:r>
              <a:rPr lang="cs-CZ" dirty="0"/>
              <a:t> 2019 ).</a:t>
            </a:r>
            <a:br>
              <a:rPr lang="cs-CZ" dirty="0"/>
            </a:br>
            <a:r>
              <a:rPr lang="cs-CZ" dirty="0"/>
              <a:t>F&amp;Y </a:t>
            </a:r>
            <a:r>
              <a:rPr lang="cs-CZ" dirty="0" err="1"/>
              <a:t>Consultant</a:t>
            </a:r>
            <a:r>
              <a:rPr lang="cs-CZ" dirty="0"/>
              <a:t> Ltd (2016) </a:t>
            </a:r>
            <a:r>
              <a:rPr lang="cs-CZ" i="1" dirty="0" err="1"/>
              <a:t>Alton</a:t>
            </a:r>
            <a:r>
              <a:rPr lang="cs-CZ" i="1" dirty="0"/>
              <a:t> </a:t>
            </a:r>
            <a:r>
              <a:rPr lang="cs-CZ" i="1" dirty="0" err="1"/>
              <a:t>Towers</a:t>
            </a:r>
            <a:r>
              <a:rPr lang="cs-CZ" i="1" dirty="0"/>
              <a:t> Interview, </a:t>
            </a:r>
            <a:r>
              <a:rPr lang="cs-CZ" dirty="0" err="1"/>
              <a:t>Available</a:t>
            </a:r>
            <a:r>
              <a:rPr lang="cs-CZ" dirty="0"/>
              <a:t> </a:t>
            </a:r>
            <a:r>
              <a:rPr lang="cs-CZ" dirty="0" err="1"/>
              <a:t>at</a:t>
            </a:r>
            <a:r>
              <a:rPr lang="cs-CZ" dirty="0"/>
              <a:t>: </a:t>
            </a:r>
            <a:r>
              <a:rPr lang="cs-CZ" i="1" u="sng" dirty="0"/>
              <a:t>http://</a:t>
            </a:r>
            <a:r>
              <a:rPr lang="cs-CZ" i="1" u="sng" dirty="0" err="1"/>
              <a:t>www.fyconsultant.co.uk</a:t>
            </a:r>
            <a:r>
              <a:rPr lang="cs-CZ" i="1" u="sng" dirty="0"/>
              <a:t>/2016/06/</a:t>
            </a:r>
            <a:r>
              <a:rPr lang="cs-CZ" i="1" u="sng" dirty="0" err="1"/>
              <a:t>alton</a:t>
            </a:r>
            <a:r>
              <a:rPr lang="cs-CZ" i="1" u="sng" dirty="0"/>
              <a:t>-</a:t>
            </a:r>
            <a:r>
              <a:rPr lang="cs-CZ" i="1" u="sng" dirty="0" err="1"/>
              <a:t>towers</a:t>
            </a:r>
            <a:r>
              <a:rPr lang="cs-CZ" i="1" u="sng" dirty="0"/>
              <a:t>-interview-</a:t>
            </a:r>
            <a:r>
              <a:rPr lang="cs-CZ" i="1" u="sng" dirty="0" err="1"/>
              <a:t>process</a:t>
            </a:r>
            <a:r>
              <a:rPr lang="cs-CZ" i="1" u="sng" dirty="0"/>
              <a:t>/</a:t>
            </a:r>
            <a:r>
              <a:rPr lang="cs-CZ" dirty="0"/>
              <a:t> (</a:t>
            </a:r>
            <a:r>
              <a:rPr lang="cs-CZ" dirty="0" err="1"/>
              <a:t>Accessed</a:t>
            </a:r>
            <a:r>
              <a:rPr lang="cs-CZ" dirty="0"/>
              <a:t>: 20th </a:t>
            </a:r>
            <a:r>
              <a:rPr lang="cs-CZ" dirty="0" err="1"/>
              <a:t>April</a:t>
            </a:r>
            <a:r>
              <a:rPr lang="cs-CZ" dirty="0"/>
              <a:t> 2019 ).</a:t>
            </a:r>
            <a:br>
              <a:rPr lang="cs-CZ" dirty="0"/>
            </a:br>
            <a:r>
              <a:rPr lang="cs-CZ" dirty="0" err="1"/>
              <a:t>Merlin</a:t>
            </a:r>
            <a:r>
              <a:rPr lang="cs-CZ" dirty="0"/>
              <a:t> </a:t>
            </a:r>
            <a:r>
              <a:rPr lang="cs-CZ" dirty="0" err="1"/>
              <a:t>Entertainments</a:t>
            </a:r>
            <a:r>
              <a:rPr lang="cs-CZ" dirty="0"/>
              <a:t> Group (2019) </a:t>
            </a:r>
            <a:r>
              <a:rPr lang="cs-CZ" i="1" dirty="0" err="1"/>
              <a:t>Theme</a:t>
            </a:r>
            <a:r>
              <a:rPr lang="cs-CZ" i="1" dirty="0"/>
              <a:t> Park, </a:t>
            </a:r>
            <a:r>
              <a:rPr lang="cs-CZ" dirty="0" err="1"/>
              <a:t>Available</a:t>
            </a:r>
            <a:r>
              <a:rPr lang="cs-CZ" dirty="0"/>
              <a:t> </a:t>
            </a:r>
            <a:r>
              <a:rPr lang="cs-CZ" dirty="0" err="1"/>
              <a:t>at</a:t>
            </a:r>
            <a:r>
              <a:rPr lang="cs-CZ" dirty="0"/>
              <a:t>: </a:t>
            </a:r>
            <a:r>
              <a:rPr lang="cs-CZ" i="1" u="sng" dirty="0"/>
              <a:t>https://</a:t>
            </a:r>
            <a:r>
              <a:rPr lang="cs-CZ" i="1" u="sng" dirty="0" err="1"/>
              <a:t>www.altontowers.com</a:t>
            </a:r>
            <a:r>
              <a:rPr lang="cs-CZ" i="1" u="sng" dirty="0"/>
              <a:t>/</a:t>
            </a:r>
            <a:r>
              <a:rPr lang="cs-CZ" i="1" u="sng" dirty="0" err="1"/>
              <a:t>theme</a:t>
            </a:r>
            <a:r>
              <a:rPr lang="cs-CZ" i="1" u="sng" dirty="0"/>
              <a:t>-park/</a:t>
            </a:r>
            <a:r>
              <a:rPr lang="cs-CZ" dirty="0"/>
              <a:t> (</a:t>
            </a:r>
            <a:r>
              <a:rPr lang="cs-CZ" dirty="0" err="1"/>
              <a:t>Accessed</a:t>
            </a:r>
            <a:r>
              <a:rPr lang="cs-CZ" dirty="0"/>
              <a:t>: 20th </a:t>
            </a:r>
            <a:r>
              <a:rPr lang="cs-CZ" dirty="0" err="1"/>
              <a:t>April</a:t>
            </a:r>
            <a:r>
              <a:rPr lang="cs-CZ" dirty="0"/>
              <a:t> 2019 ).</a:t>
            </a:r>
            <a:br>
              <a:rPr lang="cs-CZ" dirty="0"/>
            </a:br>
            <a:r>
              <a:rPr lang="cs-CZ" dirty="0" err="1"/>
              <a:t>Merlin</a:t>
            </a:r>
            <a:r>
              <a:rPr lang="cs-CZ" dirty="0"/>
              <a:t> </a:t>
            </a:r>
            <a:r>
              <a:rPr lang="cs-CZ" dirty="0" err="1"/>
              <a:t>Entertainments</a:t>
            </a:r>
            <a:r>
              <a:rPr lang="cs-CZ" dirty="0"/>
              <a:t> Group (2019) </a:t>
            </a:r>
            <a:r>
              <a:rPr lang="cs-CZ" i="1" dirty="0"/>
              <a:t>The </a:t>
            </a:r>
            <a:r>
              <a:rPr lang="cs-CZ" i="1" dirty="0" err="1"/>
              <a:t>Power</a:t>
            </a:r>
            <a:r>
              <a:rPr lang="cs-CZ" i="1" dirty="0"/>
              <a:t> of </a:t>
            </a:r>
            <a:r>
              <a:rPr lang="cs-CZ" i="1" dirty="0" err="1"/>
              <a:t>the</a:t>
            </a:r>
            <a:r>
              <a:rPr lang="cs-CZ" i="1" dirty="0"/>
              <a:t> </a:t>
            </a:r>
            <a:r>
              <a:rPr lang="cs-CZ" i="1" dirty="0" err="1"/>
              <a:t>Towers</a:t>
            </a:r>
            <a:r>
              <a:rPr lang="cs-CZ" i="1" dirty="0"/>
              <a:t> – </a:t>
            </a:r>
            <a:r>
              <a:rPr lang="cs-CZ" i="1" dirty="0" err="1"/>
              <a:t>our</a:t>
            </a:r>
            <a:r>
              <a:rPr lang="cs-CZ" i="1" dirty="0"/>
              <a:t> </a:t>
            </a:r>
            <a:r>
              <a:rPr lang="cs-CZ" i="1" dirty="0" err="1"/>
              <a:t>campaign</a:t>
            </a:r>
            <a:r>
              <a:rPr lang="cs-CZ" i="1" dirty="0"/>
              <a:t> </a:t>
            </a:r>
            <a:r>
              <a:rPr lang="cs-CZ" i="1" dirty="0" err="1"/>
              <a:t>for</a:t>
            </a:r>
            <a:r>
              <a:rPr lang="cs-CZ" i="1" dirty="0"/>
              <a:t> 2019, </a:t>
            </a:r>
            <a:r>
              <a:rPr lang="cs-CZ" dirty="0" err="1"/>
              <a:t>Available</a:t>
            </a:r>
            <a:r>
              <a:rPr lang="cs-CZ" dirty="0"/>
              <a:t> </a:t>
            </a:r>
            <a:r>
              <a:rPr lang="cs-CZ" dirty="0" err="1"/>
              <a:t>at</a:t>
            </a:r>
            <a:r>
              <a:rPr lang="cs-CZ" dirty="0"/>
              <a:t>: </a:t>
            </a:r>
            <a:r>
              <a:rPr lang="cs-CZ" i="1" u="sng" dirty="0"/>
              <a:t>https://</a:t>
            </a:r>
            <a:r>
              <a:rPr lang="cs-CZ" i="1" u="sng" dirty="0" err="1"/>
              <a:t>www.altontowers.com</a:t>
            </a:r>
            <a:r>
              <a:rPr lang="cs-CZ" i="1" u="sng" dirty="0"/>
              <a:t>/</a:t>
            </a:r>
            <a:r>
              <a:rPr lang="cs-CZ" i="1" u="sng" dirty="0" err="1"/>
              <a:t>useful-info</a:t>
            </a:r>
            <a:r>
              <a:rPr lang="cs-CZ" i="1" u="sng" dirty="0"/>
              <a:t>/blog/the-power-of-the-towers-our-campaign-for-2019/</a:t>
            </a:r>
            <a:r>
              <a:rPr lang="cs-CZ" dirty="0"/>
              <a:t> (</a:t>
            </a:r>
            <a:r>
              <a:rPr lang="cs-CZ" dirty="0" err="1"/>
              <a:t>Accessed</a:t>
            </a:r>
            <a:r>
              <a:rPr lang="cs-CZ" dirty="0"/>
              <a:t>: 17th </a:t>
            </a:r>
            <a:r>
              <a:rPr lang="cs-CZ" dirty="0" err="1"/>
              <a:t>April</a:t>
            </a:r>
            <a:r>
              <a:rPr lang="cs-CZ" dirty="0"/>
              <a:t> 2018).</a:t>
            </a:r>
            <a:br>
              <a:rPr lang="cs-CZ" dirty="0"/>
            </a:br>
            <a:r>
              <a:rPr lang="cs-CZ" dirty="0" err="1"/>
              <a:t>Merlin</a:t>
            </a:r>
            <a:r>
              <a:rPr lang="cs-CZ" dirty="0"/>
              <a:t> </a:t>
            </a:r>
            <a:r>
              <a:rPr lang="cs-CZ" dirty="0" err="1"/>
              <a:t>Entertainments</a:t>
            </a:r>
            <a:r>
              <a:rPr lang="cs-CZ" dirty="0"/>
              <a:t> Group (2019) </a:t>
            </a:r>
            <a:r>
              <a:rPr lang="cs-CZ" i="1" dirty="0" err="1"/>
              <a:t>Tickets</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www.altontowers.com</a:t>
            </a:r>
            <a:r>
              <a:rPr lang="cs-CZ" i="1" u="sng" dirty="0"/>
              <a:t>/</a:t>
            </a:r>
            <a:r>
              <a:rPr lang="cs-CZ" i="1" u="sng" dirty="0" err="1"/>
              <a:t>tickets</a:t>
            </a:r>
            <a:r>
              <a:rPr lang="cs-CZ" i="1" u="sng" dirty="0"/>
              <a:t>/</a:t>
            </a:r>
            <a:r>
              <a:rPr lang="cs-CZ" dirty="0"/>
              <a:t> (</a:t>
            </a:r>
            <a:r>
              <a:rPr lang="cs-CZ" dirty="0" err="1"/>
              <a:t>Accessed</a:t>
            </a:r>
            <a:r>
              <a:rPr lang="cs-CZ" dirty="0"/>
              <a:t>: 19th </a:t>
            </a:r>
            <a:r>
              <a:rPr lang="cs-CZ" dirty="0" err="1"/>
              <a:t>April</a:t>
            </a:r>
            <a:r>
              <a:rPr lang="cs-CZ" dirty="0"/>
              <a:t> 2019).</a:t>
            </a:r>
            <a:br>
              <a:rPr lang="cs-CZ" dirty="0"/>
            </a:br>
            <a:r>
              <a:rPr lang="cs-CZ" dirty="0" err="1"/>
              <a:t>Merlin</a:t>
            </a:r>
            <a:r>
              <a:rPr lang="cs-CZ" dirty="0"/>
              <a:t> </a:t>
            </a:r>
            <a:r>
              <a:rPr lang="cs-CZ" dirty="0" err="1"/>
              <a:t>Entertainments</a:t>
            </a:r>
            <a:r>
              <a:rPr lang="cs-CZ" dirty="0"/>
              <a:t> Group b (2019) </a:t>
            </a:r>
            <a:r>
              <a:rPr lang="cs-CZ" i="1" dirty="0" err="1"/>
              <a:t>Ride</a:t>
            </a:r>
            <a:r>
              <a:rPr lang="cs-CZ" i="1" dirty="0"/>
              <a:t> </a:t>
            </a:r>
            <a:r>
              <a:rPr lang="cs-CZ" i="1" dirty="0" err="1"/>
              <a:t>Safety</a:t>
            </a:r>
            <a:r>
              <a:rPr lang="cs-CZ" i="1" dirty="0"/>
              <a:t> , </a:t>
            </a:r>
            <a:r>
              <a:rPr lang="cs-CZ" dirty="0" err="1"/>
              <a:t>Available</a:t>
            </a:r>
            <a:r>
              <a:rPr lang="cs-CZ" dirty="0"/>
              <a:t> </a:t>
            </a:r>
            <a:r>
              <a:rPr lang="cs-CZ" dirty="0" err="1"/>
              <a:t>at</a:t>
            </a:r>
            <a:r>
              <a:rPr lang="cs-CZ" dirty="0"/>
              <a:t>: </a:t>
            </a:r>
            <a:r>
              <a:rPr lang="cs-CZ" i="1" u="sng" dirty="0"/>
              <a:t>https://</a:t>
            </a:r>
            <a:r>
              <a:rPr lang="cs-CZ" i="1" u="sng" dirty="0" err="1"/>
              <a:t>www.altontowers.com</a:t>
            </a:r>
            <a:r>
              <a:rPr lang="cs-CZ" i="1" u="sng" dirty="0"/>
              <a:t>/</a:t>
            </a:r>
            <a:r>
              <a:rPr lang="cs-CZ" i="1" u="sng" dirty="0" err="1"/>
              <a:t>useful-info</a:t>
            </a:r>
            <a:r>
              <a:rPr lang="cs-CZ" i="1" u="sng" dirty="0"/>
              <a:t>/</a:t>
            </a:r>
            <a:r>
              <a:rPr lang="cs-CZ" i="1" u="sng" dirty="0" err="1"/>
              <a:t>who</a:t>
            </a:r>
            <a:r>
              <a:rPr lang="cs-CZ" i="1" u="sng" dirty="0"/>
              <a:t>-</a:t>
            </a:r>
            <a:r>
              <a:rPr lang="cs-CZ" i="1" u="sng" dirty="0" err="1"/>
              <a:t>we</a:t>
            </a:r>
            <a:r>
              <a:rPr lang="cs-CZ" i="1" u="sng" dirty="0"/>
              <a:t>-are/</a:t>
            </a:r>
            <a:r>
              <a:rPr lang="cs-CZ" i="1" u="sng" dirty="0" err="1"/>
              <a:t>ride-safety</a:t>
            </a:r>
            <a:r>
              <a:rPr lang="cs-CZ" i="1" u="sng" dirty="0"/>
              <a:t>/#banner-2</a:t>
            </a:r>
            <a:r>
              <a:rPr lang="cs-CZ" dirty="0"/>
              <a:t> (</a:t>
            </a:r>
            <a:r>
              <a:rPr lang="cs-CZ" dirty="0" err="1"/>
              <a:t>Accessed</a:t>
            </a:r>
            <a:r>
              <a:rPr lang="cs-CZ" dirty="0"/>
              <a:t>: 19th </a:t>
            </a:r>
            <a:r>
              <a:rPr lang="cs-CZ" dirty="0" err="1"/>
              <a:t>April</a:t>
            </a:r>
            <a:r>
              <a:rPr lang="cs-CZ" dirty="0"/>
              <a:t> 2019).</a:t>
            </a:r>
            <a:br>
              <a:rPr lang="cs-CZ" dirty="0"/>
            </a:br>
            <a:r>
              <a:rPr lang="cs-CZ" dirty="0"/>
              <a:t>MH NEWSDESK LITE BY MH THEMES (2018) </a:t>
            </a:r>
            <a:r>
              <a:rPr lang="cs-CZ" i="1" dirty="0" err="1"/>
              <a:t>nick</a:t>
            </a:r>
            <a:r>
              <a:rPr lang="cs-CZ" i="1" dirty="0"/>
              <a:t> </a:t>
            </a:r>
            <a:r>
              <a:rPr lang="cs-CZ" i="1" dirty="0" err="1"/>
              <a:t>varney</a:t>
            </a:r>
            <a:r>
              <a:rPr lang="cs-CZ" i="1" dirty="0"/>
              <a:t> </a:t>
            </a:r>
            <a:r>
              <a:rPr lang="cs-CZ" i="1" dirty="0" err="1"/>
              <a:t>brexit</a:t>
            </a:r>
            <a:r>
              <a:rPr lang="cs-CZ" i="1" dirty="0"/>
              <a:t> </a:t>
            </a:r>
            <a:r>
              <a:rPr lang="cs-CZ" i="1" dirty="0" err="1"/>
              <a:t>is</a:t>
            </a:r>
            <a:r>
              <a:rPr lang="cs-CZ" i="1" dirty="0"/>
              <a:t> </a:t>
            </a:r>
            <a:r>
              <a:rPr lang="cs-CZ" i="1" dirty="0" err="1"/>
              <a:t>good</a:t>
            </a:r>
            <a:r>
              <a:rPr lang="cs-CZ" i="1" dirty="0"/>
              <a:t> </a:t>
            </a:r>
            <a:r>
              <a:rPr lang="cs-CZ" i="1" dirty="0" err="1"/>
              <a:t>for</a:t>
            </a:r>
            <a:r>
              <a:rPr lang="cs-CZ" i="1" dirty="0"/>
              <a:t> </a:t>
            </a:r>
            <a:r>
              <a:rPr lang="cs-CZ" i="1" dirty="0" err="1"/>
              <a:t>merlin</a:t>
            </a:r>
            <a:r>
              <a:rPr lang="cs-CZ" i="1" dirty="0"/>
              <a:t> </a:t>
            </a:r>
            <a:r>
              <a:rPr lang="cs-CZ" i="1" dirty="0" err="1"/>
              <a:t>entertainments</a:t>
            </a:r>
            <a:r>
              <a:rPr lang="cs-CZ" i="1" dirty="0"/>
              <a:t>, </a:t>
            </a:r>
            <a:r>
              <a:rPr lang="cs-CZ" dirty="0" err="1"/>
              <a:t>Available</a:t>
            </a:r>
            <a:r>
              <a:rPr lang="cs-CZ" dirty="0"/>
              <a:t> </a:t>
            </a:r>
            <a:r>
              <a:rPr lang="cs-CZ" dirty="0" err="1"/>
              <a:t>at</a:t>
            </a:r>
            <a:r>
              <a:rPr lang="cs-CZ" dirty="0"/>
              <a:t>: </a:t>
            </a:r>
            <a:r>
              <a:rPr lang="cs-CZ" i="1" u="sng" dirty="0"/>
              <a:t>http://</a:t>
            </a:r>
            <a:r>
              <a:rPr lang="cs-CZ" i="1" u="sng" dirty="0" err="1"/>
              <a:t>riderater.co.uk</a:t>
            </a:r>
            <a:r>
              <a:rPr lang="cs-CZ" i="1" u="sng" dirty="0"/>
              <a:t>/7077/</a:t>
            </a:r>
            <a:r>
              <a:rPr lang="cs-CZ" i="1" u="sng" dirty="0" err="1"/>
              <a:t>nick-varney-brexit-is-good-for-merlin-entertainments</a:t>
            </a:r>
            <a:r>
              <a:rPr lang="cs-CZ" i="1" u="sng" dirty="0"/>
              <a:t>/</a:t>
            </a:r>
            <a:r>
              <a:rPr lang="cs-CZ" dirty="0"/>
              <a:t> (</a:t>
            </a:r>
            <a:r>
              <a:rPr lang="cs-CZ" dirty="0" err="1"/>
              <a:t>Accessed</a:t>
            </a:r>
            <a:r>
              <a:rPr lang="cs-CZ" dirty="0"/>
              <a:t>: 17th </a:t>
            </a:r>
            <a:r>
              <a:rPr lang="cs-CZ" dirty="0" err="1"/>
              <a:t>April</a:t>
            </a:r>
            <a:r>
              <a:rPr lang="cs-CZ" dirty="0"/>
              <a:t> 2019).</a:t>
            </a:r>
            <a:br>
              <a:rPr lang="cs-CZ" dirty="0"/>
            </a:br>
            <a:r>
              <a:rPr lang="cs-CZ" dirty="0" err="1"/>
              <a:t>Murgia</a:t>
            </a:r>
            <a:r>
              <a:rPr lang="cs-CZ" dirty="0"/>
              <a:t>, M. (2016) </a:t>
            </a:r>
            <a:r>
              <a:rPr lang="cs-CZ" i="1" dirty="0" err="1"/>
              <a:t>Alton</a:t>
            </a:r>
            <a:r>
              <a:rPr lang="cs-CZ" i="1" dirty="0"/>
              <a:t> </a:t>
            </a:r>
            <a:r>
              <a:rPr lang="cs-CZ" i="1" dirty="0" err="1"/>
              <a:t>Towers</a:t>
            </a:r>
            <a:r>
              <a:rPr lang="cs-CZ" i="1" dirty="0"/>
              <a:t> </a:t>
            </a:r>
            <a:r>
              <a:rPr lang="cs-CZ" i="1" dirty="0" err="1"/>
              <a:t>launches</a:t>
            </a:r>
            <a:r>
              <a:rPr lang="cs-CZ" i="1" dirty="0"/>
              <a:t> </a:t>
            </a:r>
            <a:r>
              <a:rPr lang="cs-CZ" i="1" dirty="0" err="1"/>
              <a:t>world's</a:t>
            </a:r>
            <a:r>
              <a:rPr lang="cs-CZ" i="1" dirty="0"/>
              <a:t> </a:t>
            </a:r>
            <a:r>
              <a:rPr lang="cs-CZ" i="1" dirty="0" err="1"/>
              <a:t>first</a:t>
            </a:r>
            <a:r>
              <a:rPr lang="cs-CZ" i="1" dirty="0"/>
              <a:t> </a:t>
            </a:r>
            <a:r>
              <a:rPr lang="cs-CZ" i="1" dirty="0" err="1"/>
              <a:t>virtual</a:t>
            </a:r>
            <a:r>
              <a:rPr lang="cs-CZ" i="1" dirty="0"/>
              <a:t> reality </a:t>
            </a:r>
            <a:r>
              <a:rPr lang="cs-CZ" i="1" dirty="0" err="1"/>
              <a:t>rollercoaster</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www.telegraph.co.uk</a:t>
            </a:r>
            <a:r>
              <a:rPr lang="cs-CZ" i="1" u="sng" dirty="0"/>
              <a:t>/technology/</a:t>
            </a:r>
            <a:r>
              <a:rPr lang="cs-CZ" i="1" u="sng" dirty="0" err="1"/>
              <a:t>news</a:t>
            </a:r>
            <a:r>
              <a:rPr lang="cs-CZ" i="1" u="sng" dirty="0"/>
              <a:t>/12095454/Alton-Towers-launches-worlds-first-virtual-reality-rollercoaster.html</a:t>
            </a:r>
            <a:r>
              <a:rPr lang="cs-CZ" dirty="0"/>
              <a:t>(</a:t>
            </a:r>
            <a:r>
              <a:rPr lang="cs-CZ" dirty="0" err="1"/>
              <a:t>Accessed</a:t>
            </a:r>
            <a:r>
              <a:rPr lang="cs-CZ" dirty="0"/>
              <a:t>: 19th </a:t>
            </a:r>
            <a:r>
              <a:rPr lang="cs-CZ" dirty="0" err="1"/>
              <a:t>April</a:t>
            </a:r>
            <a:r>
              <a:rPr lang="cs-CZ" dirty="0"/>
              <a:t> 2019).</a:t>
            </a:r>
            <a:br>
              <a:rPr lang="cs-CZ" dirty="0"/>
            </a:br>
            <a:r>
              <a:rPr lang="cs-CZ" dirty="0" err="1"/>
              <a:t>Oakwood</a:t>
            </a:r>
            <a:r>
              <a:rPr lang="cs-CZ" dirty="0"/>
              <a:t> </a:t>
            </a:r>
            <a:r>
              <a:rPr lang="cs-CZ" dirty="0" err="1"/>
              <a:t>Theme</a:t>
            </a:r>
            <a:r>
              <a:rPr lang="cs-CZ" dirty="0"/>
              <a:t> Park (2019) </a:t>
            </a:r>
            <a:r>
              <a:rPr lang="cs-CZ" i="1" dirty="0" err="1"/>
              <a:t>Tickets</a:t>
            </a:r>
            <a:r>
              <a:rPr lang="cs-CZ" i="1" dirty="0"/>
              <a:t> and </a:t>
            </a:r>
            <a:r>
              <a:rPr lang="cs-CZ" i="1" dirty="0" err="1"/>
              <a:t>Prices</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www.oakwoodthemepark.co.uk</a:t>
            </a:r>
            <a:r>
              <a:rPr lang="cs-CZ" i="1" u="sng" dirty="0"/>
              <a:t>/</a:t>
            </a:r>
            <a:r>
              <a:rPr lang="cs-CZ" i="1" u="sng" dirty="0" err="1"/>
              <a:t>about</a:t>
            </a:r>
            <a:r>
              <a:rPr lang="cs-CZ" i="1" u="sng" dirty="0"/>
              <a:t>-</a:t>
            </a:r>
            <a:r>
              <a:rPr lang="cs-CZ" i="1" u="sng" dirty="0" err="1"/>
              <a:t>the</a:t>
            </a:r>
            <a:r>
              <a:rPr lang="cs-CZ" i="1" u="sng" dirty="0"/>
              <a:t>-park/</a:t>
            </a:r>
            <a:r>
              <a:rPr lang="cs-CZ" i="1" u="sng" dirty="0" err="1"/>
              <a:t>tickets</a:t>
            </a:r>
            <a:r>
              <a:rPr lang="cs-CZ" i="1" u="sng" dirty="0"/>
              <a:t>-and-</a:t>
            </a:r>
            <a:r>
              <a:rPr lang="cs-CZ" i="1" u="sng" dirty="0" err="1"/>
              <a:t>prices</a:t>
            </a:r>
            <a:r>
              <a:rPr lang="cs-CZ" i="1" u="sng" dirty="0"/>
              <a:t>/</a:t>
            </a:r>
            <a:r>
              <a:rPr lang="cs-CZ" dirty="0"/>
              <a:t> (</a:t>
            </a:r>
            <a:r>
              <a:rPr lang="cs-CZ" dirty="0" err="1"/>
              <a:t>Accessed</a:t>
            </a:r>
            <a:r>
              <a:rPr lang="cs-CZ" dirty="0"/>
              <a:t>: 20th </a:t>
            </a:r>
            <a:r>
              <a:rPr lang="cs-CZ" dirty="0" err="1"/>
              <a:t>April</a:t>
            </a:r>
            <a:r>
              <a:rPr lang="cs-CZ" dirty="0"/>
              <a:t> 2019 ).</a:t>
            </a:r>
            <a:br>
              <a:rPr lang="cs-CZ" dirty="0"/>
            </a:br>
            <a:r>
              <a:rPr lang="cs-CZ" dirty="0" err="1"/>
              <a:t>Primary</a:t>
            </a:r>
            <a:r>
              <a:rPr lang="cs-CZ" dirty="0"/>
              <a:t> </a:t>
            </a:r>
            <a:r>
              <a:rPr lang="cs-CZ" dirty="0" err="1"/>
              <a:t>Facts</a:t>
            </a:r>
            <a:r>
              <a:rPr lang="cs-CZ" dirty="0"/>
              <a:t> (2014) </a:t>
            </a:r>
            <a:r>
              <a:rPr lang="cs-CZ" i="1" dirty="0" err="1"/>
              <a:t>Alton</a:t>
            </a:r>
            <a:r>
              <a:rPr lang="cs-CZ" i="1" dirty="0"/>
              <a:t> </a:t>
            </a:r>
            <a:r>
              <a:rPr lang="cs-CZ" i="1" dirty="0" err="1"/>
              <a:t>Towers</a:t>
            </a:r>
            <a:r>
              <a:rPr lang="cs-CZ" i="1" dirty="0"/>
              <a:t>: </a:t>
            </a:r>
            <a:r>
              <a:rPr lang="cs-CZ" i="1" dirty="0" err="1"/>
              <a:t>Facts</a:t>
            </a:r>
            <a:r>
              <a:rPr lang="cs-CZ" i="1" dirty="0"/>
              <a:t> and </a:t>
            </a:r>
            <a:r>
              <a:rPr lang="cs-CZ" i="1" dirty="0" err="1"/>
              <a:t>Information</a:t>
            </a:r>
            <a:r>
              <a:rPr lang="cs-CZ" i="1" dirty="0"/>
              <a:t>, </a:t>
            </a:r>
            <a:r>
              <a:rPr lang="cs-CZ" dirty="0" err="1"/>
              <a:t>Available</a:t>
            </a:r>
            <a:r>
              <a:rPr lang="cs-CZ" dirty="0"/>
              <a:t> </a:t>
            </a:r>
            <a:r>
              <a:rPr lang="cs-CZ" dirty="0" err="1"/>
              <a:t>at</a:t>
            </a:r>
            <a:r>
              <a:rPr lang="cs-CZ" dirty="0"/>
              <a:t>: </a:t>
            </a:r>
            <a:r>
              <a:rPr lang="cs-CZ" i="1" u="sng" dirty="0"/>
              <a:t>http://</a:t>
            </a:r>
            <a:r>
              <a:rPr lang="cs-CZ" i="1" u="sng" dirty="0" err="1"/>
              <a:t>primaryfacts.com</a:t>
            </a:r>
            <a:r>
              <a:rPr lang="cs-CZ" i="1" u="sng" dirty="0"/>
              <a:t>/4789/</a:t>
            </a:r>
            <a:r>
              <a:rPr lang="cs-CZ" i="1" u="sng" dirty="0" err="1"/>
              <a:t>alton</a:t>
            </a:r>
            <a:r>
              <a:rPr lang="cs-CZ" i="1" u="sng" dirty="0"/>
              <a:t>-</a:t>
            </a:r>
            <a:r>
              <a:rPr lang="cs-CZ" i="1" u="sng" dirty="0" err="1"/>
              <a:t>towers</a:t>
            </a:r>
            <a:r>
              <a:rPr lang="cs-CZ" i="1" u="sng" dirty="0"/>
              <a:t>-</a:t>
            </a:r>
            <a:r>
              <a:rPr lang="cs-CZ" i="1" u="sng" dirty="0" err="1"/>
              <a:t>facts</a:t>
            </a:r>
            <a:r>
              <a:rPr lang="cs-CZ" i="1" u="sng" dirty="0"/>
              <a:t>-and-</a:t>
            </a:r>
            <a:r>
              <a:rPr lang="cs-CZ" i="1" u="sng" dirty="0" err="1"/>
              <a:t>information</a:t>
            </a:r>
            <a:r>
              <a:rPr lang="cs-CZ" i="1" u="sng" dirty="0"/>
              <a:t>/</a:t>
            </a:r>
            <a:r>
              <a:rPr lang="cs-CZ" dirty="0"/>
              <a:t> (</a:t>
            </a:r>
            <a:r>
              <a:rPr lang="cs-CZ" dirty="0" err="1"/>
              <a:t>Accessed</a:t>
            </a:r>
            <a:r>
              <a:rPr lang="cs-CZ" dirty="0"/>
              <a:t>: 20th </a:t>
            </a:r>
            <a:r>
              <a:rPr lang="cs-CZ" dirty="0" err="1"/>
              <a:t>April</a:t>
            </a:r>
            <a:r>
              <a:rPr lang="cs-CZ" dirty="0"/>
              <a:t> 2019).</a:t>
            </a:r>
            <a:br>
              <a:rPr lang="cs-CZ" dirty="0"/>
            </a:br>
            <a:r>
              <a:rPr lang="cs-CZ" dirty="0" err="1"/>
              <a:t>Ride</a:t>
            </a:r>
            <a:r>
              <a:rPr lang="cs-CZ" dirty="0"/>
              <a:t> </a:t>
            </a:r>
            <a:r>
              <a:rPr lang="cs-CZ" dirty="0" err="1"/>
              <a:t>Rater</a:t>
            </a:r>
            <a:r>
              <a:rPr lang="cs-CZ" dirty="0"/>
              <a:t> (2017) </a:t>
            </a:r>
            <a:r>
              <a:rPr lang="cs-CZ" i="1" dirty="0" err="1"/>
              <a:t>Alton</a:t>
            </a:r>
            <a:r>
              <a:rPr lang="cs-CZ" i="1" dirty="0"/>
              <a:t> </a:t>
            </a:r>
            <a:r>
              <a:rPr lang="cs-CZ" i="1" dirty="0" err="1"/>
              <a:t>Towers</a:t>
            </a:r>
            <a:r>
              <a:rPr lang="cs-CZ" i="1" dirty="0"/>
              <a:t> </a:t>
            </a:r>
            <a:r>
              <a:rPr lang="cs-CZ" i="1" dirty="0" err="1"/>
              <a:t>visitor</a:t>
            </a:r>
            <a:r>
              <a:rPr lang="cs-CZ" i="1" dirty="0"/>
              <a:t> </a:t>
            </a:r>
            <a:r>
              <a:rPr lang="cs-CZ" i="1" dirty="0" err="1"/>
              <a:t>numbers</a:t>
            </a:r>
            <a:r>
              <a:rPr lang="cs-CZ" i="1" dirty="0"/>
              <a:t> ‘</a:t>
            </a:r>
            <a:r>
              <a:rPr lang="cs-CZ" i="1" dirty="0" err="1"/>
              <a:t>increased</a:t>
            </a:r>
            <a:r>
              <a:rPr lang="cs-CZ" i="1" dirty="0"/>
              <a:t> in 2016’, </a:t>
            </a:r>
            <a:r>
              <a:rPr lang="cs-CZ" dirty="0" err="1"/>
              <a:t>Available</a:t>
            </a:r>
            <a:r>
              <a:rPr lang="cs-CZ" dirty="0"/>
              <a:t> </a:t>
            </a:r>
            <a:r>
              <a:rPr lang="cs-CZ" dirty="0" err="1"/>
              <a:t>at</a:t>
            </a:r>
            <a:r>
              <a:rPr lang="cs-CZ" dirty="0"/>
              <a:t>: </a:t>
            </a:r>
            <a:r>
              <a:rPr lang="cs-CZ" i="1" u="sng" dirty="0"/>
              <a:t>http://</a:t>
            </a:r>
            <a:r>
              <a:rPr lang="cs-CZ" i="1" u="sng" dirty="0" err="1"/>
              <a:t>riderater.co.uk</a:t>
            </a:r>
            <a:r>
              <a:rPr lang="cs-CZ" i="1" u="sng" dirty="0"/>
              <a:t>/6553/alton-towers-visitor-numbers-increased-in-2016/</a:t>
            </a:r>
            <a:r>
              <a:rPr lang="cs-CZ" dirty="0"/>
              <a:t> (</a:t>
            </a:r>
            <a:r>
              <a:rPr lang="cs-CZ" dirty="0" err="1"/>
              <a:t>Accessed</a:t>
            </a:r>
            <a:r>
              <a:rPr lang="cs-CZ" dirty="0"/>
              <a:t>: 19th </a:t>
            </a:r>
            <a:r>
              <a:rPr lang="cs-CZ" dirty="0" err="1"/>
              <a:t>April</a:t>
            </a:r>
            <a:r>
              <a:rPr lang="cs-CZ" dirty="0"/>
              <a:t> 2019).</a:t>
            </a:r>
            <a:br>
              <a:rPr lang="cs-CZ" dirty="0"/>
            </a:br>
            <a:r>
              <a:rPr lang="cs-CZ" dirty="0" err="1"/>
              <a:t>Schutte</a:t>
            </a:r>
            <a:r>
              <a:rPr lang="cs-CZ" dirty="0"/>
              <a:t>, S. (2014) </a:t>
            </a:r>
            <a:r>
              <a:rPr lang="cs-CZ" i="1" dirty="0" err="1"/>
              <a:t>How</a:t>
            </a:r>
            <a:r>
              <a:rPr lang="cs-CZ" i="1" dirty="0"/>
              <a:t> </a:t>
            </a:r>
            <a:r>
              <a:rPr lang="cs-CZ" i="1" dirty="0" err="1"/>
              <a:t>Alton</a:t>
            </a:r>
            <a:r>
              <a:rPr lang="cs-CZ" i="1" dirty="0"/>
              <a:t> </a:t>
            </a:r>
            <a:r>
              <a:rPr lang="cs-CZ" i="1" dirty="0" err="1"/>
              <a:t>Towers</a:t>
            </a:r>
            <a:r>
              <a:rPr lang="cs-CZ" i="1" dirty="0"/>
              <a:t> </a:t>
            </a:r>
            <a:r>
              <a:rPr lang="cs-CZ" i="1" dirty="0" err="1"/>
              <a:t>keeps</a:t>
            </a:r>
            <a:r>
              <a:rPr lang="cs-CZ" i="1" dirty="0"/>
              <a:t> </a:t>
            </a:r>
            <a:r>
              <a:rPr lang="cs-CZ" i="1" dirty="0" err="1"/>
              <a:t>its</a:t>
            </a:r>
            <a:r>
              <a:rPr lang="cs-CZ" i="1" dirty="0"/>
              <a:t> </a:t>
            </a:r>
            <a:r>
              <a:rPr lang="cs-CZ" i="1" dirty="0" err="1"/>
              <a:t>staff</a:t>
            </a:r>
            <a:r>
              <a:rPr lang="cs-CZ" i="1" dirty="0"/>
              <a:t> happy, </a:t>
            </a:r>
            <a:r>
              <a:rPr lang="cs-CZ" dirty="0" err="1"/>
              <a:t>Available</a:t>
            </a:r>
            <a:r>
              <a:rPr lang="cs-CZ" dirty="0"/>
              <a:t> </a:t>
            </a:r>
            <a:r>
              <a:rPr lang="cs-CZ" dirty="0" err="1"/>
              <a:t>at</a:t>
            </a:r>
            <a:r>
              <a:rPr lang="cs-CZ" dirty="0"/>
              <a:t>: </a:t>
            </a:r>
            <a:r>
              <a:rPr lang="cs-CZ" i="1" u="sng" dirty="0"/>
              <a:t>https://</a:t>
            </a:r>
            <a:r>
              <a:rPr lang="cs-CZ" i="1" u="sng" dirty="0" err="1"/>
              <a:t>realbusiness.co.uk</a:t>
            </a:r>
            <a:r>
              <a:rPr lang="cs-CZ" i="1" u="sng" dirty="0"/>
              <a:t>/</a:t>
            </a:r>
            <a:r>
              <a:rPr lang="cs-CZ" i="1" u="sng" dirty="0" err="1"/>
              <a:t>how</a:t>
            </a:r>
            <a:r>
              <a:rPr lang="cs-CZ" i="1" u="sng" dirty="0"/>
              <a:t>-</a:t>
            </a:r>
            <a:r>
              <a:rPr lang="cs-CZ" i="1" u="sng" dirty="0" err="1"/>
              <a:t>alton</a:t>
            </a:r>
            <a:r>
              <a:rPr lang="cs-CZ" i="1" u="sng" dirty="0"/>
              <a:t>-</a:t>
            </a:r>
            <a:r>
              <a:rPr lang="cs-CZ" i="1" u="sng" dirty="0" err="1"/>
              <a:t>towers</a:t>
            </a:r>
            <a:r>
              <a:rPr lang="cs-CZ" i="1" u="sng" dirty="0"/>
              <a:t>-</a:t>
            </a:r>
            <a:r>
              <a:rPr lang="cs-CZ" i="1" u="sng" dirty="0" err="1"/>
              <a:t>keeps</a:t>
            </a:r>
            <a:r>
              <a:rPr lang="cs-CZ" i="1" u="sng" dirty="0"/>
              <a:t>-</a:t>
            </a:r>
            <a:r>
              <a:rPr lang="cs-CZ" i="1" u="sng" dirty="0" err="1"/>
              <a:t>its</a:t>
            </a:r>
            <a:r>
              <a:rPr lang="cs-CZ" i="1" u="sng" dirty="0"/>
              <a:t>-</a:t>
            </a:r>
            <a:r>
              <a:rPr lang="cs-CZ" i="1" u="sng" dirty="0" err="1"/>
              <a:t>staff</a:t>
            </a:r>
            <a:r>
              <a:rPr lang="cs-CZ" i="1" u="sng" dirty="0"/>
              <a:t>-happy/</a:t>
            </a:r>
            <a:r>
              <a:rPr lang="cs-CZ" dirty="0"/>
              <a:t> (</a:t>
            </a:r>
            <a:r>
              <a:rPr lang="cs-CZ" dirty="0" err="1"/>
              <a:t>Accessed</a:t>
            </a:r>
            <a:r>
              <a:rPr lang="cs-CZ" dirty="0"/>
              <a:t>: 20th </a:t>
            </a:r>
            <a:r>
              <a:rPr lang="cs-CZ" dirty="0" err="1"/>
              <a:t>April</a:t>
            </a:r>
            <a:r>
              <a:rPr lang="cs-CZ" dirty="0"/>
              <a:t> 2019 ).</a:t>
            </a:r>
            <a:br>
              <a:rPr lang="cs-CZ" dirty="0"/>
            </a:br>
            <a:r>
              <a:rPr lang="cs-CZ" dirty="0" err="1"/>
              <a:t>Sky</a:t>
            </a:r>
            <a:r>
              <a:rPr lang="cs-CZ" dirty="0"/>
              <a:t> </a:t>
            </a:r>
            <a:r>
              <a:rPr lang="cs-CZ" dirty="0" err="1"/>
              <a:t>Badger</a:t>
            </a:r>
            <a:r>
              <a:rPr lang="cs-CZ" dirty="0"/>
              <a:t> (2018) </a:t>
            </a:r>
            <a:r>
              <a:rPr lang="cs-CZ" i="1" dirty="0" err="1"/>
              <a:t>Theme</a:t>
            </a:r>
            <a:r>
              <a:rPr lang="cs-CZ" i="1" dirty="0"/>
              <a:t> </a:t>
            </a:r>
            <a:r>
              <a:rPr lang="cs-CZ" i="1" dirty="0" err="1"/>
              <a:t>Parks</a:t>
            </a:r>
            <a:r>
              <a:rPr lang="cs-CZ" i="1" dirty="0"/>
              <a:t> </a:t>
            </a:r>
            <a:r>
              <a:rPr lang="cs-CZ" i="1" dirty="0" err="1"/>
              <a:t>For</a:t>
            </a:r>
            <a:r>
              <a:rPr lang="cs-CZ" i="1" dirty="0"/>
              <a:t> </a:t>
            </a:r>
            <a:r>
              <a:rPr lang="cs-CZ" i="1" dirty="0" err="1"/>
              <a:t>Families</a:t>
            </a:r>
            <a:r>
              <a:rPr lang="cs-CZ" i="1" dirty="0"/>
              <a:t> </a:t>
            </a:r>
            <a:r>
              <a:rPr lang="cs-CZ" i="1" dirty="0" err="1"/>
              <a:t>With</a:t>
            </a:r>
            <a:r>
              <a:rPr lang="cs-CZ" i="1" dirty="0"/>
              <a:t> </a:t>
            </a:r>
            <a:r>
              <a:rPr lang="cs-CZ" i="1" dirty="0" err="1"/>
              <a:t>Disabled</a:t>
            </a:r>
            <a:r>
              <a:rPr lang="cs-CZ" i="1" dirty="0"/>
              <a:t> And Sen </a:t>
            </a:r>
            <a:r>
              <a:rPr lang="cs-CZ" i="1" dirty="0" err="1"/>
              <a:t>Children</a:t>
            </a:r>
            <a:r>
              <a:rPr lang="cs-CZ" i="1" dirty="0"/>
              <a:t>, </a:t>
            </a:r>
            <a:r>
              <a:rPr lang="cs-CZ" dirty="0" err="1"/>
              <a:t>Available</a:t>
            </a:r>
            <a:r>
              <a:rPr lang="cs-CZ" dirty="0"/>
              <a:t> </a:t>
            </a:r>
            <a:r>
              <a:rPr lang="cs-CZ" dirty="0" err="1"/>
              <a:t>at</a:t>
            </a:r>
            <a:r>
              <a:rPr lang="cs-CZ" dirty="0"/>
              <a:t>: </a:t>
            </a:r>
            <a:r>
              <a:rPr lang="cs-CZ" i="1" u="sng" dirty="0"/>
              <a:t>https://</a:t>
            </a:r>
            <a:r>
              <a:rPr lang="cs-CZ" i="1" u="sng" dirty="0" err="1"/>
              <a:t>skybadger.co.uk</a:t>
            </a:r>
            <a:r>
              <a:rPr lang="cs-CZ" i="1" u="sng" dirty="0"/>
              <a:t>/2017/01/16/</a:t>
            </a:r>
            <a:r>
              <a:rPr lang="cs-CZ" i="1" u="sng" dirty="0" err="1"/>
              <a:t>theme-parks-disabled-children</a:t>
            </a:r>
            <a:r>
              <a:rPr lang="cs-CZ" i="1" u="sng" dirty="0"/>
              <a:t>/</a:t>
            </a:r>
            <a:r>
              <a:rPr lang="cs-CZ" dirty="0"/>
              <a:t>(</a:t>
            </a:r>
            <a:r>
              <a:rPr lang="cs-CZ" dirty="0" err="1"/>
              <a:t>Accessed</a:t>
            </a:r>
            <a:r>
              <a:rPr lang="cs-CZ" dirty="0"/>
              <a:t>: 20th </a:t>
            </a:r>
            <a:r>
              <a:rPr lang="cs-CZ" dirty="0" err="1"/>
              <a:t>April</a:t>
            </a:r>
            <a:r>
              <a:rPr lang="cs-CZ" dirty="0"/>
              <a:t> 2019 ).</a:t>
            </a:r>
            <a:br>
              <a:rPr lang="cs-CZ" dirty="0"/>
            </a:br>
            <a:r>
              <a:rPr lang="cs-CZ" dirty="0" err="1"/>
              <a:t>Sullivan</a:t>
            </a:r>
            <a:r>
              <a:rPr lang="cs-CZ" dirty="0"/>
              <a:t>, Nicola (2012) </a:t>
            </a:r>
            <a:r>
              <a:rPr lang="cs-CZ" i="1" dirty="0" err="1"/>
              <a:t>Alton</a:t>
            </a:r>
            <a:r>
              <a:rPr lang="cs-CZ" i="1" dirty="0"/>
              <a:t> </a:t>
            </a:r>
            <a:r>
              <a:rPr lang="cs-CZ" i="1" dirty="0" err="1"/>
              <a:t>Towers</a:t>
            </a:r>
            <a:r>
              <a:rPr lang="cs-CZ" i="1" dirty="0"/>
              <a:t> </a:t>
            </a:r>
            <a:r>
              <a:rPr lang="cs-CZ" i="1" dirty="0" err="1"/>
              <a:t>staff</a:t>
            </a:r>
            <a:r>
              <a:rPr lang="cs-CZ" i="1" dirty="0"/>
              <a:t> </a:t>
            </a:r>
            <a:r>
              <a:rPr lang="cs-CZ" i="1" dirty="0" err="1"/>
              <a:t>receive</a:t>
            </a:r>
            <a:r>
              <a:rPr lang="cs-CZ" i="1" dirty="0"/>
              <a:t> </a:t>
            </a:r>
            <a:r>
              <a:rPr lang="cs-CZ" i="1" dirty="0" err="1"/>
              <a:t>contortionist</a:t>
            </a:r>
            <a:r>
              <a:rPr lang="cs-CZ" i="1" dirty="0"/>
              <a:t> </a:t>
            </a:r>
            <a:r>
              <a:rPr lang="cs-CZ" i="1" dirty="0" err="1"/>
              <a:t>training</a:t>
            </a:r>
            <a:r>
              <a:rPr lang="cs-CZ" i="1" dirty="0"/>
              <a:t> to </a:t>
            </a:r>
            <a:r>
              <a:rPr lang="cs-CZ" i="1" dirty="0" err="1"/>
              <a:t>combat</a:t>
            </a:r>
            <a:r>
              <a:rPr lang="cs-CZ" i="1" dirty="0"/>
              <a:t> </a:t>
            </a:r>
            <a:r>
              <a:rPr lang="cs-CZ" i="1" dirty="0" err="1"/>
              <a:t>claustrophobia</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www.employeebenefits.co.uk</a:t>
            </a:r>
            <a:r>
              <a:rPr lang="cs-CZ" i="1" u="sng" dirty="0"/>
              <a:t>/</a:t>
            </a:r>
            <a:r>
              <a:rPr lang="cs-CZ" i="1" u="sng" dirty="0" err="1"/>
              <a:t>issues</a:t>
            </a:r>
            <a:r>
              <a:rPr lang="cs-CZ" i="1" u="sng" dirty="0"/>
              <a:t>/june-2012-online/alton-towers-staff-receive-contortionist-training-to-combat-claustrophobia/</a:t>
            </a:r>
            <a:r>
              <a:rPr lang="cs-CZ" dirty="0"/>
              <a:t> (</a:t>
            </a:r>
            <a:r>
              <a:rPr lang="cs-CZ" dirty="0" err="1"/>
              <a:t>Accessed</a:t>
            </a:r>
            <a:r>
              <a:rPr lang="cs-CZ" dirty="0"/>
              <a:t>: 20th </a:t>
            </a:r>
            <a:r>
              <a:rPr lang="cs-CZ" dirty="0" err="1"/>
              <a:t>April</a:t>
            </a:r>
            <a:r>
              <a:rPr lang="cs-CZ" dirty="0"/>
              <a:t> 2019 ).</a:t>
            </a:r>
            <a:br>
              <a:rPr lang="cs-CZ" dirty="0"/>
            </a:br>
            <a:r>
              <a:rPr lang="cs-CZ" dirty="0"/>
              <a:t>The University of Edinburgh (2016) </a:t>
            </a:r>
            <a:r>
              <a:rPr lang="cs-CZ" i="1" dirty="0" err="1"/>
              <a:t>What</a:t>
            </a:r>
            <a:r>
              <a:rPr lang="cs-CZ" i="1" dirty="0"/>
              <a:t> are </a:t>
            </a:r>
            <a:r>
              <a:rPr lang="cs-CZ" i="1" dirty="0" err="1"/>
              <a:t>equality</a:t>
            </a:r>
            <a:r>
              <a:rPr lang="cs-CZ" i="1" dirty="0"/>
              <a:t> and diversity?, </a:t>
            </a:r>
            <a:r>
              <a:rPr lang="cs-CZ" dirty="0" err="1"/>
              <a:t>Available</a:t>
            </a:r>
            <a:r>
              <a:rPr lang="cs-CZ" dirty="0"/>
              <a:t> </a:t>
            </a:r>
            <a:r>
              <a:rPr lang="cs-CZ" dirty="0" err="1"/>
              <a:t>at</a:t>
            </a:r>
            <a:r>
              <a:rPr lang="cs-CZ" dirty="0"/>
              <a:t>: </a:t>
            </a:r>
            <a:r>
              <a:rPr lang="cs-CZ" i="1" u="sng" dirty="0"/>
              <a:t>https://</a:t>
            </a:r>
            <a:r>
              <a:rPr lang="cs-CZ" i="1" u="sng" dirty="0" err="1"/>
              <a:t>www.ed.ac.uk</a:t>
            </a:r>
            <a:r>
              <a:rPr lang="cs-CZ" i="1" u="sng" dirty="0"/>
              <a:t>/</a:t>
            </a:r>
            <a:r>
              <a:rPr lang="cs-CZ" i="1" u="sng" dirty="0" err="1"/>
              <a:t>equality</a:t>
            </a:r>
            <a:r>
              <a:rPr lang="cs-CZ" i="1" u="sng" dirty="0"/>
              <a:t>-diversity/</a:t>
            </a:r>
            <a:r>
              <a:rPr lang="cs-CZ" i="1" u="sng" dirty="0" err="1"/>
              <a:t>about</a:t>
            </a:r>
            <a:r>
              <a:rPr lang="cs-CZ" i="1" u="sng" dirty="0"/>
              <a:t>/</a:t>
            </a:r>
            <a:r>
              <a:rPr lang="cs-CZ" i="1" u="sng" dirty="0" err="1"/>
              <a:t>equality</a:t>
            </a:r>
            <a:r>
              <a:rPr lang="cs-CZ" i="1" u="sng" dirty="0"/>
              <a:t>-diversity</a:t>
            </a:r>
            <a:r>
              <a:rPr lang="cs-CZ" dirty="0"/>
              <a:t> (</a:t>
            </a:r>
            <a:r>
              <a:rPr lang="cs-CZ" dirty="0" err="1"/>
              <a:t>Accessed</a:t>
            </a:r>
            <a:r>
              <a:rPr lang="cs-CZ" dirty="0"/>
              <a:t>: 20th </a:t>
            </a:r>
            <a:r>
              <a:rPr lang="cs-CZ" dirty="0" err="1"/>
              <a:t>April</a:t>
            </a:r>
            <a:r>
              <a:rPr lang="cs-CZ" dirty="0"/>
              <a:t> 2019 ).</a:t>
            </a:r>
            <a:br>
              <a:rPr lang="cs-CZ" dirty="0"/>
            </a:br>
            <a:r>
              <a:rPr lang="cs-CZ" dirty="0" err="1"/>
              <a:t>Vizard</a:t>
            </a:r>
            <a:r>
              <a:rPr lang="cs-CZ" dirty="0"/>
              <a:t>, S. (2015) </a:t>
            </a:r>
            <a:r>
              <a:rPr lang="cs-CZ" i="1" dirty="0" err="1"/>
              <a:t>Merlin</a:t>
            </a:r>
            <a:r>
              <a:rPr lang="cs-CZ" i="1" dirty="0"/>
              <a:t> </a:t>
            </a:r>
            <a:r>
              <a:rPr lang="cs-CZ" i="1" dirty="0" err="1"/>
              <a:t>looks</a:t>
            </a:r>
            <a:r>
              <a:rPr lang="cs-CZ" i="1" dirty="0"/>
              <a:t> to ‘</a:t>
            </a:r>
            <a:r>
              <a:rPr lang="cs-CZ" i="1" dirty="0" err="1"/>
              <a:t>brand</a:t>
            </a:r>
            <a:r>
              <a:rPr lang="cs-CZ" i="1" dirty="0"/>
              <a:t> </a:t>
            </a:r>
            <a:r>
              <a:rPr lang="cs-CZ" i="1" dirty="0" err="1"/>
              <a:t>strength</a:t>
            </a:r>
            <a:r>
              <a:rPr lang="cs-CZ" i="1" dirty="0"/>
              <a:t>’ to </a:t>
            </a:r>
            <a:r>
              <a:rPr lang="cs-CZ" i="1" dirty="0" err="1"/>
              <a:t>help</a:t>
            </a:r>
            <a:r>
              <a:rPr lang="cs-CZ" i="1" dirty="0"/>
              <a:t> </a:t>
            </a:r>
            <a:r>
              <a:rPr lang="cs-CZ" i="1" dirty="0" err="1"/>
              <a:t>recovery</a:t>
            </a:r>
            <a:r>
              <a:rPr lang="cs-CZ" i="1" dirty="0"/>
              <a:t> as </a:t>
            </a:r>
            <a:r>
              <a:rPr lang="cs-CZ" i="1" dirty="0" err="1"/>
              <a:t>Alton</a:t>
            </a:r>
            <a:r>
              <a:rPr lang="cs-CZ" i="1" dirty="0"/>
              <a:t> </a:t>
            </a:r>
            <a:r>
              <a:rPr lang="cs-CZ" i="1" dirty="0" err="1"/>
              <a:t>Towers</a:t>
            </a:r>
            <a:r>
              <a:rPr lang="cs-CZ" i="1" dirty="0"/>
              <a:t> </a:t>
            </a:r>
            <a:r>
              <a:rPr lang="cs-CZ" i="1" dirty="0" err="1"/>
              <a:t>tragedy</a:t>
            </a:r>
            <a:r>
              <a:rPr lang="cs-CZ" i="1" dirty="0"/>
              <a:t> </a:t>
            </a:r>
            <a:r>
              <a:rPr lang="cs-CZ" i="1" dirty="0" err="1"/>
              <a:t>hits</a:t>
            </a:r>
            <a:r>
              <a:rPr lang="cs-CZ" i="1" dirty="0"/>
              <a:t> </a:t>
            </a:r>
            <a:r>
              <a:rPr lang="cs-CZ" i="1" dirty="0" err="1"/>
              <a:t>profits</a:t>
            </a:r>
            <a:r>
              <a:rPr lang="cs-CZ" i="1" dirty="0"/>
              <a:t>, </a:t>
            </a:r>
            <a:r>
              <a:rPr lang="cs-CZ" dirty="0" err="1"/>
              <a:t>Available</a:t>
            </a:r>
            <a:r>
              <a:rPr lang="cs-CZ" dirty="0"/>
              <a:t> </a:t>
            </a:r>
            <a:r>
              <a:rPr lang="cs-CZ" dirty="0" err="1"/>
              <a:t>at</a:t>
            </a:r>
            <a:r>
              <a:rPr lang="cs-CZ" dirty="0"/>
              <a:t>: </a:t>
            </a:r>
            <a:r>
              <a:rPr lang="cs-CZ" i="1" u="sng" dirty="0"/>
              <a:t>https://</a:t>
            </a:r>
            <a:r>
              <a:rPr lang="cs-CZ" i="1" u="sng" dirty="0" err="1"/>
              <a:t>www.marketingweek.com</a:t>
            </a:r>
            <a:r>
              <a:rPr lang="cs-CZ" i="1" u="sng" dirty="0"/>
              <a:t>/2015/07/27/merlin-looks-to-brand-strength-to-help-recovery-as-alton-towers-tragedy-hits-profits/</a:t>
            </a:r>
            <a:r>
              <a:rPr lang="cs-CZ" dirty="0"/>
              <a:t>(</a:t>
            </a:r>
            <a:r>
              <a:rPr lang="cs-CZ" dirty="0" err="1"/>
              <a:t>Accessed</a:t>
            </a:r>
            <a:r>
              <a:rPr lang="cs-CZ" dirty="0"/>
              <a:t>: 20th </a:t>
            </a:r>
            <a:r>
              <a:rPr lang="cs-CZ" dirty="0" err="1"/>
              <a:t>April</a:t>
            </a:r>
            <a:r>
              <a:rPr lang="cs-CZ" dirty="0"/>
              <a:t> 2019 ).</a:t>
            </a:r>
            <a:br>
              <a:rPr lang="cs-CZ" dirty="0"/>
            </a:br>
            <a:r>
              <a:rPr lang="cs-CZ" dirty="0" err="1"/>
              <a:t>You</a:t>
            </a:r>
            <a:r>
              <a:rPr lang="cs-CZ" dirty="0"/>
              <a:t> </a:t>
            </a:r>
            <a:r>
              <a:rPr lang="cs-CZ" dirty="0" err="1"/>
              <a:t>Need</a:t>
            </a:r>
            <a:r>
              <a:rPr lang="cs-CZ" dirty="0"/>
              <a:t> To Visit (2014) </a:t>
            </a:r>
            <a:r>
              <a:rPr lang="cs-CZ" i="1" dirty="0" err="1"/>
              <a:t>Alton</a:t>
            </a:r>
            <a:r>
              <a:rPr lang="cs-CZ" i="1" dirty="0"/>
              <a:t> </a:t>
            </a:r>
            <a:r>
              <a:rPr lang="cs-CZ" i="1" dirty="0" err="1"/>
              <a:t>Towers</a:t>
            </a:r>
            <a:r>
              <a:rPr lang="cs-CZ" i="1" dirty="0"/>
              <a:t> </a:t>
            </a:r>
            <a:r>
              <a:rPr lang="cs-CZ" i="1" dirty="0" err="1"/>
              <a:t>Theme</a:t>
            </a:r>
            <a:r>
              <a:rPr lang="cs-CZ" i="1" dirty="0"/>
              <a:t> Park </a:t>
            </a:r>
            <a:r>
              <a:rPr lang="cs-CZ" i="1" dirty="0" err="1"/>
              <a:t>Review</a:t>
            </a:r>
            <a:r>
              <a:rPr lang="cs-CZ" i="1" dirty="0"/>
              <a:t>, </a:t>
            </a:r>
            <a:r>
              <a:rPr lang="cs-CZ" dirty="0" err="1"/>
              <a:t>Available</a:t>
            </a:r>
            <a:r>
              <a:rPr lang="cs-CZ" dirty="0"/>
              <a:t> </a:t>
            </a:r>
            <a:r>
              <a:rPr lang="cs-CZ" dirty="0" err="1"/>
              <a:t>at</a:t>
            </a:r>
            <a:r>
              <a:rPr lang="cs-CZ" dirty="0"/>
              <a:t>: </a:t>
            </a:r>
            <a:r>
              <a:rPr lang="cs-CZ" i="1" u="sng" dirty="0"/>
              <a:t>http://</a:t>
            </a:r>
            <a:r>
              <a:rPr lang="cs-CZ" i="1" u="sng" dirty="0" err="1"/>
              <a:t>www.youneedtovisit.co.uk</a:t>
            </a:r>
            <a:r>
              <a:rPr lang="cs-CZ" i="1" u="sng" dirty="0"/>
              <a:t>/</a:t>
            </a:r>
            <a:r>
              <a:rPr lang="cs-CZ" i="1" u="sng" dirty="0" err="1"/>
              <a:t>alton</a:t>
            </a:r>
            <a:r>
              <a:rPr lang="cs-CZ" i="1" u="sng" dirty="0"/>
              <a:t>-</a:t>
            </a:r>
            <a:r>
              <a:rPr lang="cs-CZ" i="1" u="sng" dirty="0" err="1"/>
              <a:t>towers</a:t>
            </a:r>
            <a:r>
              <a:rPr lang="cs-CZ" i="1" u="sng" dirty="0"/>
              <a:t>-</a:t>
            </a:r>
            <a:r>
              <a:rPr lang="cs-CZ" i="1" u="sng" dirty="0" err="1"/>
              <a:t>theme</a:t>
            </a:r>
            <a:r>
              <a:rPr lang="cs-CZ" i="1" u="sng" dirty="0"/>
              <a:t>-park-</a:t>
            </a:r>
            <a:r>
              <a:rPr lang="cs-CZ" i="1" u="sng" dirty="0" err="1"/>
              <a:t>review</a:t>
            </a:r>
            <a:r>
              <a:rPr lang="cs-CZ" i="1" u="sng" dirty="0"/>
              <a:t>/</a:t>
            </a:r>
            <a:r>
              <a:rPr lang="cs-CZ" dirty="0"/>
              <a:t> (</a:t>
            </a:r>
            <a:r>
              <a:rPr lang="cs-CZ" dirty="0" err="1"/>
              <a:t>Accessed</a:t>
            </a:r>
            <a:r>
              <a:rPr lang="cs-CZ" dirty="0"/>
              <a:t>: 20th </a:t>
            </a:r>
            <a:r>
              <a:rPr lang="cs-CZ" dirty="0" err="1"/>
              <a:t>April</a:t>
            </a:r>
            <a:r>
              <a:rPr lang="cs-CZ" dirty="0"/>
              <a:t> 2019 ).</a:t>
            </a:r>
          </a:p>
        </p:txBody>
      </p:sp>
    </p:spTree>
    <p:extLst>
      <p:ext uri="{BB962C8B-B14F-4D97-AF65-F5344CB8AC3E}">
        <p14:creationId xmlns:p14="http://schemas.microsoft.com/office/powerpoint/2010/main" val="32062501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Tradition">
  <a:themeElements>
    <a:clrScheme name="Tradition">
      <a:dk1>
        <a:srgbClr val="000000"/>
      </a:dk1>
      <a:lt1>
        <a:srgbClr val="FFFFFF"/>
      </a:lt1>
      <a:dk2>
        <a:srgbClr val="59480D"/>
      </a:dk2>
      <a:lt2>
        <a:srgbClr val="D28E11"/>
      </a:lt2>
      <a:accent1>
        <a:srgbClr val="6B4A0B"/>
      </a:accent1>
      <a:accent2>
        <a:srgbClr val="790A14"/>
      </a:accent2>
      <a:accent3>
        <a:srgbClr val="908342"/>
      </a:accent3>
      <a:accent4>
        <a:srgbClr val="423E5C"/>
      </a:accent4>
      <a:accent5>
        <a:srgbClr val="641345"/>
      </a:accent5>
      <a:accent6>
        <a:srgbClr val="748A2F"/>
      </a:accent6>
      <a:hlink>
        <a:srgbClr val="DD7E0E"/>
      </a:hlink>
      <a:folHlink>
        <a:srgbClr val="7F6F6F"/>
      </a:folHlink>
    </a:clrScheme>
    <a:fontScheme name="Tradition">
      <a:majorFont>
        <a:latin typeface="Candara"/>
        <a:ea typeface=""/>
        <a:cs typeface=""/>
        <a:font script="Jpan" typeface="メイリオ"/>
        <a:font script="Hans" typeface="宋体"/>
        <a:font script="Hant" typeface="新細明體"/>
      </a:majorFont>
      <a:minorFont>
        <a:latin typeface="Candara"/>
        <a:ea typeface=""/>
        <a:cs typeface=""/>
        <a:font script="Jpan" typeface="メイリオ"/>
        <a:font script="Hans" typeface="宋体"/>
        <a:font script="Hant" typeface="新細明體"/>
      </a:minorFont>
    </a:fontScheme>
    <a:fmtScheme name="Tradition">
      <a:fillStyleLst>
        <a:solidFill>
          <a:schemeClr val="phClr"/>
        </a:solidFill>
        <a:blipFill rotWithShape="1">
          <a:blip xmlns:r="http://schemas.openxmlformats.org/officeDocument/2006/relationships" r:embed="rId1">
            <a:duotone>
              <a:schemeClr val="phClr">
                <a:shade val="10000"/>
                <a:satMod val="150000"/>
              </a:schemeClr>
              <a:schemeClr val="phClr">
                <a:tint val="90000"/>
                <a:satMod val="300000"/>
              </a:schemeClr>
            </a:duotone>
          </a:blip>
          <a:stretch/>
        </a:blipFill>
        <a:blipFill rotWithShape="1">
          <a:blip xmlns:r="http://schemas.openxmlformats.org/officeDocument/2006/relationships" r:embed="rId2">
            <a:duotone>
              <a:schemeClr val="phClr">
                <a:shade val="10000"/>
                <a:satMod val="150000"/>
              </a:schemeClr>
              <a:schemeClr val="phClr">
                <a:tint val="90000"/>
                <a:satMod val="300000"/>
              </a:schemeClr>
            </a:duotone>
          </a:blip>
          <a:stretch/>
        </a:blipFill>
      </a:fillStyleLst>
      <a:lnStyleLst>
        <a:ln w="15875" cap="flat" cmpd="sng" algn="ctr">
          <a:solidFill>
            <a:schemeClr val="phClr">
              <a:shade val="95000"/>
              <a:satMod val="105000"/>
            </a:schemeClr>
          </a:solidFill>
          <a:prstDash val="solid"/>
          <a:miter/>
        </a:ln>
        <a:ln w="38100" cap="flat" cmpd="sng" algn="ctr">
          <a:solidFill>
            <a:schemeClr val="phClr">
              <a:shade val="90000"/>
            </a:schemeClr>
          </a:solidFill>
          <a:prstDash val="solid"/>
          <a:miter/>
        </a:ln>
        <a:ln w="76200" cap="flat" cmpd="dbl" algn="ctr">
          <a:solidFill>
            <a:schemeClr val="phClr"/>
          </a:solidFill>
          <a:prstDash val="solid"/>
          <a:miter/>
        </a:ln>
      </a:lnStyleLst>
      <a:effectStyleLst>
        <a:effectStyle>
          <a:effectLst/>
        </a:effectStyle>
        <a:effectStyle>
          <a:effectLst>
            <a:innerShdw blurRad="127000">
              <a:srgbClr val="FFFFFF">
                <a:alpha val="35000"/>
              </a:srgbClr>
            </a:innerShdw>
          </a:effectLst>
          <a:scene3d>
            <a:camera prst="orthographicFront">
              <a:rot lat="0" lon="0" rev="0"/>
            </a:camera>
            <a:lightRig rig="chilly" dir="tl">
              <a:rot lat="0" lon="0" rev="5400000"/>
            </a:lightRig>
          </a:scene3d>
          <a:sp3d prstMaterial="softEdge">
            <a:bevelT w="0" h="0"/>
          </a:sp3d>
        </a:effectStyle>
        <a:effectStyle>
          <a:effectLst>
            <a:outerShdw blurRad="63500" dist="25400" dir="5400000" algn="br" rotWithShape="0">
              <a:srgbClr val="000000">
                <a:alpha val="50000"/>
              </a:srgbClr>
            </a:outerShdw>
          </a:effectLst>
          <a:scene3d>
            <a:camera prst="orthographicFront">
              <a:rot lat="0" lon="0" rev="0"/>
            </a:camera>
            <a:lightRig rig="balanced" dir="t">
              <a:rot lat="0" lon="0" rev="3600000"/>
            </a:lightRig>
          </a:scene3d>
          <a:sp3d>
            <a:bevelT w="88900" h="635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3">
            <a:duotone>
              <a:schemeClr val="phClr">
                <a:shade val="10000"/>
                <a:satMod val="175000"/>
              </a:schemeClr>
              <a:schemeClr val="phClr">
                <a:satMod val="3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Tradition.thmx</Template>
  <TotalTime>490</TotalTime>
  <Words>1759</Words>
  <Application>Microsoft Macintosh PowerPoint</Application>
  <PresentationFormat>On-screen Show (16:9)</PresentationFormat>
  <Paragraphs>161</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Tradition</vt:lpstr>
      <vt:lpstr>  Management in Practice </vt:lpstr>
      <vt:lpstr>   *Contents* </vt:lpstr>
      <vt:lpstr>*Key Company Facts*</vt:lpstr>
      <vt:lpstr> *Environmental Analysis*  PESTLE</vt:lpstr>
      <vt:lpstr> *Environmental Analysis*  SWOT</vt:lpstr>
      <vt:lpstr>*Performance Management Audit  *Recruitment and selection*</vt:lpstr>
      <vt:lpstr>*Equality and diversity* </vt:lpstr>
      <vt:lpstr>*Performance management* </vt:lpstr>
      <vt:lpstr>Recommendations </vt:lpstr>
      <vt:lpstr>THANK YOU FOR YOUR ATTENTION </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Roksana Szymanska</dc:creator>
  <cp:lastModifiedBy>Roksana Szymanska</cp:lastModifiedBy>
  <cp:revision>42</cp:revision>
  <dcterms:created xsi:type="dcterms:W3CDTF">2019-03-28T11:03:19Z</dcterms:created>
  <dcterms:modified xsi:type="dcterms:W3CDTF">2019-05-06T16:24:59Z</dcterms:modified>
</cp:coreProperties>
</file>