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7" r:id="rId4"/>
  </p:sldMasterIdLst>
  <p:notesMasterIdLst>
    <p:notesMasterId r:id="rId12"/>
  </p:notesMasterIdLst>
  <p:handoutMasterIdLst>
    <p:handoutMasterId r:id="rId13"/>
  </p:handoutMasterIdLst>
  <p:sldIdLst>
    <p:sldId id="256" r:id="rId5"/>
    <p:sldId id="257" r:id="rId6"/>
    <p:sldId id="263" r:id="rId7"/>
    <p:sldId id="262" r:id="rId8"/>
    <p:sldId id="261"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976C7"/>
    <a:srgbClr val="E78839"/>
    <a:srgbClr val="6EE885"/>
    <a:srgbClr val="809FF8"/>
    <a:srgbClr val="F27A44"/>
    <a:srgbClr val="FF373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p:scale>
          <a:sx n="66" d="100"/>
          <a:sy n="66" d="100"/>
        </p:scale>
        <p:origin x="-30" y="234"/>
      </p:cViewPr>
      <p:guideLst/>
    </p:cSldViewPr>
  </p:slideViewPr>
  <p:notesTextViewPr>
    <p:cViewPr>
      <p:scale>
        <a:sx n="1" d="1"/>
        <a:sy n="1" d="1"/>
      </p:scale>
      <p:origin x="0" y="0"/>
    </p:cViewPr>
  </p:notesTextViewPr>
  <p:notesViewPr>
    <p:cSldViewPr snapToGrid="0">
      <p:cViewPr varScale="1">
        <p:scale>
          <a:sx n="60" d="100"/>
          <a:sy n="60" d="100"/>
        </p:scale>
        <p:origin x="1670"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9B3372-74CF-4E21-A4D4-286B22AA5A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3762BE-D43C-49F5-99A5-BF49C695927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B85766F-5EC0-4797-B4D1-777FCB005B11}" type="datetimeFigureOut">
              <a:rPr lang="en-US" smtClean="0"/>
              <a:t>11/3/2019</a:t>
            </a:fld>
            <a:endParaRPr lang="en-US" dirty="0"/>
          </a:p>
        </p:txBody>
      </p:sp>
      <p:sp>
        <p:nvSpPr>
          <p:cNvPr id="4" name="Footer Placeholder 3">
            <a:extLst>
              <a:ext uri="{FF2B5EF4-FFF2-40B4-BE49-F238E27FC236}">
                <a16:creationId xmlns:a16="http://schemas.microsoft.com/office/drawing/2014/main" id="{1989E452-9BCA-4AF5-9A9C-233BF410EA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6BF9F63-CE4F-44E2-A07D-7E654DE9F57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0AC76B-F5B1-4D6E-BACD-2A80744AC929}" type="slidenum">
              <a:rPr lang="en-US" smtClean="0"/>
              <a:t>‹#›</a:t>
            </a:fld>
            <a:endParaRPr lang="en-US" dirty="0"/>
          </a:p>
        </p:txBody>
      </p:sp>
    </p:spTree>
    <p:extLst>
      <p:ext uri="{BB962C8B-B14F-4D97-AF65-F5344CB8AC3E}">
        <p14:creationId xmlns:p14="http://schemas.microsoft.com/office/powerpoint/2010/main" val="3205145249"/>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4B5EC-152C-4627-80C0-63B10D5574EF}" type="datetimeFigureOut">
              <a:rPr lang="en-US" smtClean="0"/>
              <a:t>11/3/2019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EE60E-651F-40CC-AD73-C00F10CE42B6}" type="slidenum">
              <a:rPr lang="en-US" smtClean="0"/>
              <a:t>‹#›</a:t>
            </a:fld>
            <a:endParaRPr lang="en-US" dirty="0"/>
          </a:p>
        </p:txBody>
      </p:sp>
    </p:spTree>
    <p:extLst>
      <p:ext uri="{BB962C8B-B14F-4D97-AF65-F5344CB8AC3E}">
        <p14:creationId xmlns:p14="http://schemas.microsoft.com/office/powerpoint/2010/main" val="2025417566"/>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FA6B-FF4A-4C17-955E-221538C9A9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BD1496-3787-445B-96C5-C2B76A53A1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B54F95-2084-4E17-BE0B-919D4D854802}"/>
              </a:ext>
            </a:extLst>
          </p:cNvPr>
          <p:cNvSpPr>
            <a:spLocks noGrp="1"/>
          </p:cNvSpPr>
          <p:nvPr>
            <p:ph type="dt" sz="half" idx="10"/>
          </p:nvPr>
        </p:nvSpPr>
        <p:spPr/>
        <p:txBody>
          <a:bodyPr/>
          <a:lstStyle/>
          <a:p>
            <a:fld id="{9197028A-06EC-4D75-93C4-99631607390F}" type="datetime1">
              <a:rPr lang="en-US" smtClean="0"/>
              <a:t>11/3/2019</a:t>
            </a:fld>
            <a:endParaRPr lang="en-US" dirty="0"/>
          </a:p>
        </p:txBody>
      </p:sp>
      <p:sp>
        <p:nvSpPr>
          <p:cNvPr id="5" name="Footer Placeholder 4">
            <a:extLst>
              <a:ext uri="{FF2B5EF4-FFF2-40B4-BE49-F238E27FC236}">
                <a16:creationId xmlns:a16="http://schemas.microsoft.com/office/drawing/2014/main" id="{78FE11B2-32F7-4FEA-9C49-52F60C84FE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4A097F8-80C4-4165-9646-322157ABFF2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14359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FB18-2DAE-4F03-9F42-EB335B57CC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833825-BBE7-44C5-97CC-71C546F52B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888420-DEDC-46C9-A1E0-4A4F75AC30C0}"/>
              </a:ext>
            </a:extLst>
          </p:cNvPr>
          <p:cNvSpPr>
            <a:spLocks noGrp="1"/>
          </p:cNvSpPr>
          <p:nvPr>
            <p:ph type="dt" sz="half" idx="10"/>
          </p:nvPr>
        </p:nvSpPr>
        <p:spPr/>
        <p:txBody>
          <a:bodyPr/>
          <a:lstStyle/>
          <a:p>
            <a:fld id="{AB669247-8602-4C87-B48B-C49547533C0D}" type="datetime1">
              <a:rPr lang="en-US" smtClean="0"/>
              <a:t>11/3/2019</a:t>
            </a:fld>
            <a:endParaRPr lang="en-US" dirty="0"/>
          </a:p>
        </p:txBody>
      </p:sp>
      <p:sp>
        <p:nvSpPr>
          <p:cNvPr id="5" name="Footer Placeholder 4">
            <a:extLst>
              <a:ext uri="{FF2B5EF4-FFF2-40B4-BE49-F238E27FC236}">
                <a16:creationId xmlns:a16="http://schemas.microsoft.com/office/drawing/2014/main" id="{6269DEE8-BA0D-4F29-84DC-E43DD4D32A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0B9BCA9-491F-4658-8437-FC1BA9B5EC9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88425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74917-7E69-49BC-BDA0-3C41A66DB9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60DB8D-199C-4FAE-AD2A-784C99D2FF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5CC926-9D41-4A65-9082-228A8AE18F32}"/>
              </a:ext>
            </a:extLst>
          </p:cNvPr>
          <p:cNvSpPr>
            <a:spLocks noGrp="1"/>
          </p:cNvSpPr>
          <p:nvPr>
            <p:ph type="dt" sz="half" idx="10"/>
          </p:nvPr>
        </p:nvSpPr>
        <p:spPr/>
        <p:txBody>
          <a:bodyPr/>
          <a:lstStyle/>
          <a:p>
            <a:fld id="{67B4C625-5F86-4FC9-8C39-292CA15ED90C}" type="datetime1">
              <a:rPr lang="en-US" smtClean="0"/>
              <a:t>11/3/2019</a:t>
            </a:fld>
            <a:endParaRPr lang="en-US" dirty="0"/>
          </a:p>
        </p:txBody>
      </p:sp>
      <p:sp>
        <p:nvSpPr>
          <p:cNvPr id="5" name="Footer Placeholder 4">
            <a:extLst>
              <a:ext uri="{FF2B5EF4-FFF2-40B4-BE49-F238E27FC236}">
                <a16:creationId xmlns:a16="http://schemas.microsoft.com/office/drawing/2014/main" id="{D0A6A12D-BDA1-4E37-97ED-6C26ED81658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DA6F6F-283F-4A48-ACC6-D09D1C32FC1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92386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89A82-E029-4E5A-A513-130BB74CF6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F3BF97-5A05-4ED7-9443-F185CB1FC3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30FBDB9-AFD4-4178-AE02-BF19043591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70B836-15F6-49C4-A7AB-820449B8412C}"/>
              </a:ext>
            </a:extLst>
          </p:cNvPr>
          <p:cNvSpPr>
            <a:spLocks noGrp="1"/>
          </p:cNvSpPr>
          <p:nvPr>
            <p:ph type="dt" sz="half" idx="10"/>
          </p:nvPr>
        </p:nvSpPr>
        <p:spPr/>
        <p:txBody>
          <a:bodyPr/>
          <a:lstStyle/>
          <a:p>
            <a:fld id="{BCA543C1-E5CC-45E9-9A99-079EFF48DA14}" type="datetime1">
              <a:rPr lang="en-US" smtClean="0"/>
              <a:t>11/3/2019</a:t>
            </a:fld>
            <a:endParaRPr lang="en-US" dirty="0"/>
          </a:p>
        </p:txBody>
      </p:sp>
      <p:sp>
        <p:nvSpPr>
          <p:cNvPr id="6" name="Footer Placeholder 5">
            <a:extLst>
              <a:ext uri="{FF2B5EF4-FFF2-40B4-BE49-F238E27FC236}">
                <a16:creationId xmlns:a16="http://schemas.microsoft.com/office/drawing/2014/main" id="{CF0B10CE-8D84-4340-91EA-7440EED6809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A8D91E5-AB1B-4AA9-A72F-02033CBFC1B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69571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9E484-4864-4DF3-80DB-B33364763D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E45F33-28A0-425F-A82F-4572D91CD9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A84BBC-2169-4A02-B1BD-A6CE912AA8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6D59FB-475E-4CE3-90BD-F68FDB2E89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4C1082-D8AA-47F1-B8D5-DEAD5728F0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C35E70-7270-44FB-BD2C-D71B180AB5E4}"/>
              </a:ext>
            </a:extLst>
          </p:cNvPr>
          <p:cNvSpPr>
            <a:spLocks noGrp="1"/>
          </p:cNvSpPr>
          <p:nvPr>
            <p:ph type="dt" sz="half" idx="10"/>
          </p:nvPr>
        </p:nvSpPr>
        <p:spPr/>
        <p:txBody>
          <a:bodyPr/>
          <a:lstStyle/>
          <a:p>
            <a:fld id="{79180B43-88D9-499A-8D4C-008FE1826E2A}" type="datetime1">
              <a:rPr lang="en-US" smtClean="0"/>
              <a:t>11/3/2019</a:t>
            </a:fld>
            <a:endParaRPr lang="en-US" dirty="0"/>
          </a:p>
        </p:txBody>
      </p:sp>
      <p:sp>
        <p:nvSpPr>
          <p:cNvPr id="8" name="Footer Placeholder 7">
            <a:extLst>
              <a:ext uri="{FF2B5EF4-FFF2-40B4-BE49-F238E27FC236}">
                <a16:creationId xmlns:a16="http://schemas.microsoft.com/office/drawing/2014/main" id="{6275B52F-4807-45AA-A506-328EE32FA65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05BA6A8-5269-4C40-8A20-36D47677238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174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E1847-2C2A-415D-9F02-0A00222A24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FBCDAC-CFF2-48D7-BCBC-67184CC28B36}"/>
              </a:ext>
            </a:extLst>
          </p:cNvPr>
          <p:cNvSpPr>
            <a:spLocks noGrp="1"/>
          </p:cNvSpPr>
          <p:nvPr>
            <p:ph type="dt" sz="half" idx="10"/>
          </p:nvPr>
        </p:nvSpPr>
        <p:spPr/>
        <p:txBody>
          <a:bodyPr/>
          <a:lstStyle/>
          <a:p>
            <a:fld id="{33D123A0-2E39-4DB8-8630-DE1FEC8DEBC1}" type="datetime1">
              <a:rPr lang="en-US" smtClean="0"/>
              <a:t>11/3/2019</a:t>
            </a:fld>
            <a:endParaRPr lang="en-US" dirty="0"/>
          </a:p>
        </p:txBody>
      </p:sp>
      <p:sp>
        <p:nvSpPr>
          <p:cNvPr id="4" name="Footer Placeholder 3">
            <a:extLst>
              <a:ext uri="{FF2B5EF4-FFF2-40B4-BE49-F238E27FC236}">
                <a16:creationId xmlns:a16="http://schemas.microsoft.com/office/drawing/2014/main" id="{93E99857-6967-41B8-B561-3B2250A6A96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522C7C8-184D-40C8-9AA4-FA820BB8A9B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2659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8D4D05-39A1-4FAB-B6CF-DFD5FA1F3A6E}"/>
              </a:ext>
            </a:extLst>
          </p:cNvPr>
          <p:cNvSpPr>
            <a:spLocks noGrp="1"/>
          </p:cNvSpPr>
          <p:nvPr>
            <p:ph type="dt" sz="half" idx="10"/>
          </p:nvPr>
        </p:nvSpPr>
        <p:spPr/>
        <p:txBody>
          <a:bodyPr/>
          <a:lstStyle/>
          <a:p>
            <a:fld id="{FF46066C-2011-4297-9219-25011899525A}" type="datetime1">
              <a:rPr lang="en-US" smtClean="0"/>
              <a:t>11/3/2019</a:t>
            </a:fld>
            <a:endParaRPr lang="en-US" dirty="0"/>
          </a:p>
        </p:txBody>
      </p:sp>
      <p:sp>
        <p:nvSpPr>
          <p:cNvPr id="3" name="Footer Placeholder 2">
            <a:extLst>
              <a:ext uri="{FF2B5EF4-FFF2-40B4-BE49-F238E27FC236}">
                <a16:creationId xmlns:a16="http://schemas.microsoft.com/office/drawing/2014/main" id="{38BA13B1-8D72-403F-8C68-59AA46F3D79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48AA374-999B-4459-A5D5-FE423B9D072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88899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5D488-79E3-4B65-9DF1-7475025E7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147C1C-4006-4658-A0D4-8DFE7A5F21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D6824C-BC41-46B3-AE8F-06FF3B70A5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E46361-4729-4B4E-B164-E07E80B1BA00}"/>
              </a:ext>
            </a:extLst>
          </p:cNvPr>
          <p:cNvSpPr>
            <a:spLocks noGrp="1"/>
          </p:cNvSpPr>
          <p:nvPr>
            <p:ph type="dt" sz="half" idx="10"/>
          </p:nvPr>
        </p:nvSpPr>
        <p:spPr/>
        <p:txBody>
          <a:bodyPr/>
          <a:lstStyle/>
          <a:p>
            <a:fld id="{A4713FD3-0B7F-4256-A636-F24A65856354}" type="datetime1">
              <a:rPr lang="en-US" smtClean="0"/>
              <a:t>11/3/2019</a:t>
            </a:fld>
            <a:endParaRPr lang="en-US" dirty="0"/>
          </a:p>
        </p:txBody>
      </p:sp>
      <p:sp>
        <p:nvSpPr>
          <p:cNvPr id="6" name="Footer Placeholder 5">
            <a:extLst>
              <a:ext uri="{FF2B5EF4-FFF2-40B4-BE49-F238E27FC236}">
                <a16:creationId xmlns:a16="http://schemas.microsoft.com/office/drawing/2014/main" id="{641A04DD-D431-40B4-820E-3DD3A17AD8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E6E702E-0770-45C8-99BE-A50A396EE27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46137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6B0FF-CFC2-4C41-B31E-E4851B45B5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0F61B5-A0A7-4F3A-808C-5A4EB7A55A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30DDC8-CA34-42BC-BC90-06C5DA5F09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7051E3-FD31-460B-8315-B7247A813D71}"/>
              </a:ext>
            </a:extLst>
          </p:cNvPr>
          <p:cNvSpPr>
            <a:spLocks noGrp="1"/>
          </p:cNvSpPr>
          <p:nvPr>
            <p:ph type="dt" sz="half" idx="10"/>
          </p:nvPr>
        </p:nvSpPr>
        <p:spPr/>
        <p:txBody>
          <a:bodyPr/>
          <a:lstStyle/>
          <a:p>
            <a:fld id="{68311AAE-7286-4F80-9CFC-FC53B85FFAF2}" type="datetime1">
              <a:rPr lang="en-US" smtClean="0"/>
              <a:t>11/3/2019</a:t>
            </a:fld>
            <a:endParaRPr lang="en-US" dirty="0"/>
          </a:p>
        </p:txBody>
      </p:sp>
      <p:sp>
        <p:nvSpPr>
          <p:cNvPr id="6" name="Footer Placeholder 5">
            <a:extLst>
              <a:ext uri="{FF2B5EF4-FFF2-40B4-BE49-F238E27FC236}">
                <a16:creationId xmlns:a16="http://schemas.microsoft.com/office/drawing/2014/main" id="{05703B33-CBCB-4014-9D42-591C93DCD07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0EF73BF-3AD5-4AFC-A273-F0DDF47CEAC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69157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47283-85F5-4CD1-8733-71AE5D53EA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860253-2FE6-4DE3-8205-484156A255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10E22B-52B1-4946-B75B-CC16E3FAE5B1}"/>
              </a:ext>
            </a:extLst>
          </p:cNvPr>
          <p:cNvSpPr>
            <a:spLocks noGrp="1"/>
          </p:cNvSpPr>
          <p:nvPr>
            <p:ph type="dt" sz="half" idx="10"/>
          </p:nvPr>
        </p:nvSpPr>
        <p:spPr/>
        <p:txBody>
          <a:bodyPr/>
          <a:lstStyle/>
          <a:p>
            <a:fld id="{C361E842-05CB-4559-B93D-8B4CDC5C4B79}" type="datetime1">
              <a:rPr lang="en-US" smtClean="0"/>
              <a:t>11/3/2019</a:t>
            </a:fld>
            <a:endParaRPr lang="en-US" dirty="0"/>
          </a:p>
        </p:txBody>
      </p:sp>
      <p:sp>
        <p:nvSpPr>
          <p:cNvPr id="5" name="Footer Placeholder 4">
            <a:extLst>
              <a:ext uri="{FF2B5EF4-FFF2-40B4-BE49-F238E27FC236}">
                <a16:creationId xmlns:a16="http://schemas.microsoft.com/office/drawing/2014/main" id="{F56B3860-B6C8-4F2C-A60A-68FC07B59FB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96F20CB-7AC8-4314-ABB6-2E4BA5D791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77097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5D2332-9BAF-4D10-B21D-3C49D6ABB0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42C2F2-015B-4E54-8E50-6A579C0FC1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ED485C-8043-45B7-B21E-00278AF57F15}"/>
              </a:ext>
            </a:extLst>
          </p:cNvPr>
          <p:cNvSpPr>
            <a:spLocks noGrp="1"/>
          </p:cNvSpPr>
          <p:nvPr>
            <p:ph type="dt" sz="half" idx="10"/>
          </p:nvPr>
        </p:nvSpPr>
        <p:spPr/>
        <p:txBody>
          <a:bodyPr/>
          <a:lstStyle/>
          <a:p>
            <a:fld id="{C989E71B-6800-4D63-AB17-CB46DDFFDECA}" type="datetime1">
              <a:rPr lang="en-US" smtClean="0"/>
              <a:t>11/3/2019</a:t>
            </a:fld>
            <a:endParaRPr lang="en-US" dirty="0"/>
          </a:p>
        </p:txBody>
      </p:sp>
      <p:sp>
        <p:nvSpPr>
          <p:cNvPr id="5" name="Footer Placeholder 4">
            <a:extLst>
              <a:ext uri="{FF2B5EF4-FFF2-40B4-BE49-F238E27FC236}">
                <a16:creationId xmlns:a16="http://schemas.microsoft.com/office/drawing/2014/main" id="{1851821D-09D2-455F-B810-CEC6AB58643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2D74D8E-23C4-467D-B018-892F17DDB6F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74985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9CFB08-FDFE-417D-BAC9-F82FF27F24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AA181A-62DE-46B7-A0FA-9D12150402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2149BD-1360-4EC2-83EA-26D20A7547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181167-CCF8-4680-8041-9FEA212361FD}" type="datetime1">
              <a:rPr lang="en-US" smtClean="0"/>
              <a:t>11/3/2019</a:t>
            </a:fld>
            <a:endParaRPr lang="en-US" dirty="0"/>
          </a:p>
        </p:txBody>
      </p:sp>
      <p:sp>
        <p:nvSpPr>
          <p:cNvPr id="5" name="Footer Placeholder 4">
            <a:extLst>
              <a:ext uri="{FF2B5EF4-FFF2-40B4-BE49-F238E27FC236}">
                <a16:creationId xmlns:a16="http://schemas.microsoft.com/office/drawing/2014/main" id="{E1114F05-A16C-439F-9363-21226F6273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C822618-E909-471E-A9D8-2E105358A9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3580517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13" Type="http://schemas.openxmlformats.org/officeDocument/2006/relationships/image" Target="../media/image17.jpeg"/><Relationship Id="rId18" Type="http://schemas.openxmlformats.org/officeDocument/2006/relationships/image" Target="../media/image21.jpeg"/><Relationship Id="rId3" Type="http://schemas.openxmlformats.org/officeDocument/2006/relationships/image" Target="../media/image8.jpeg"/><Relationship Id="rId7" Type="http://schemas.openxmlformats.org/officeDocument/2006/relationships/image" Target="../media/image12.png"/><Relationship Id="rId12" Type="http://schemas.openxmlformats.org/officeDocument/2006/relationships/image" Target="../media/image16.jpeg"/><Relationship Id="rId17" Type="http://schemas.openxmlformats.org/officeDocument/2006/relationships/image" Target="../media/image20.png"/><Relationship Id="rId2" Type="http://schemas.openxmlformats.org/officeDocument/2006/relationships/image" Target="../media/image7.jpeg"/><Relationship Id="rId16" Type="http://schemas.openxmlformats.org/officeDocument/2006/relationships/image" Target="../media/image19.jpeg"/><Relationship Id="rId1" Type="http://schemas.openxmlformats.org/officeDocument/2006/relationships/slideLayout" Target="../slideLayouts/slideLayout1.xml"/><Relationship Id="rId6" Type="http://schemas.openxmlformats.org/officeDocument/2006/relationships/image" Target="../media/image11.jpeg"/><Relationship Id="rId11" Type="http://schemas.openxmlformats.org/officeDocument/2006/relationships/image" Target="../media/image15.jpeg"/><Relationship Id="rId5" Type="http://schemas.openxmlformats.org/officeDocument/2006/relationships/image" Target="../media/image10.jpeg"/><Relationship Id="rId15" Type="http://schemas.microsoft.com/office/2007/relationships/hdphoto" Target="../media/hdphoto2.wdp"/><Relationship Id="rId10" Type="http://schemas.openxmlformats.org/officeDocument/2006/relationships/image" Target="../media/image14.jpeg"/><Relationship Id="rId4" Type="http://schemas.openxmlformats.org/officeDocument/2006/relationships/image" Target="../media/image9.jpeg"/><Relationship Id="rId9" Type="http://schemas.openxmlformats.org/officeDocument/2006/relationships/image" Target="../media/image13.png"/><Relationship Id="rId14" Type="http://schemas.openxmlformats.org/officeDocument/2006/relationships/image" Target="../media/image18.png"/></Relationships>
</file>

<file path=ppt/slides/_rels/slide3.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jpeg"/></Relationships>
</file>

<file path=ppt/slides/_rels/slide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5.xml.rels><?xml version="1.0" encoding="UTF-8" standalone="yes"?>
<Relationships xmlns="http://schemas.openxmlformats.org/package/2006/relationships"><Relationship Id="rId3" Type="http://schemas.openxmlformats.org/officeDocument/2006/relationships/image" Target="../media/image34.gif"/><Relationship Id="rId7" Type="http://schemas.openxmlformats.org/officeDocument/2006/relationships/image" Target="../media/image38.jpeg"/><Relationship Id="rId2" Type="http://schemas.openxmlformats.org/officeDocument/2006/relationships/image" Target="../media/image33.png"/><Relationship Id="rId1" Type="http://schemas.openxmlformats.org/officeDocument/2006/relationships/slideLayout" Target="../slideLayouts/slideLayout1.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AD15A2-BA7A-4EC1-8882-98250956CC6E}"/>
              </a:ext>
            </a:extLst>
          </p:cNvPr>
          <p:cNvSpPr>
            <a:spLocks noGrp="1"/>
          </p:cNvSpPr>
          <p:nvPr>
            <p:ph type="subTitle" idx="1"/>
          </p:nvPr>
        </p:nvSpPr>
        <p:spPr>
          <a:xfrm>
            <a:off x="-879988" y="-91245"/>
            <a:ext cx="9144000" cy="2027239"/>
          </a:xfrm>
        </p:spPr>
        <p:txBody>
          <a:bodyPr>
            <a:noAutofit/>
          </a:bodyPr>
          <a:lstStyle/>
          <a:p>
            <a:r>
              <a:rPr lang="en-GB" sz="4000" b="1" u="sng" dirty="0">
                <a:latin typeface="Bodoni MT Condensed" panose="02070606080606020203" pitchFamily="18" charset="0"/>
              </a:rPr>
              <a:t>THE PRINCIPLES OF TEACHING AND LEARNING</a:t>
            </a:r>
          </a:p>
        </p:txBody>
      </p:sp>
      <p:sp>
        <p:nvSpPr>
          <p:cNvPr id="4" name="TextBox 3">
            <a:extLst>
              <a:ext uri="{FF2B5EF4-FFF2-40B4-BE49-F238E27FC236}">
                <a16:creationId xmlns:a16="http://schemas.microsoft.com/office/drawing/2014/main" id="{E36D7CC8-FB72-4E3E-A66E-1A74AEAA7E9D}"/>
              </a:ext>
            </a:extLst>
          </p:cNvPr>
          <p:cNvSpPr txBox="1"/>
          <p:nvPr/>
        </p:nvSpPr>
        <p:spPr>
          <a:xfrm flipH="1">
            <a:off x="8926010" y="6537467"/>
            <a:ext cx="3044007" cy="338554"/>
          </a:xfrm>
          <a:prstGeom prst="rect">
            <a:avLst/>
          </a:prstGeom>
          <a:noFill/>
        </p:spPr>
        <p:txBody>
          <a:bodyPr wrap="square" rtlCol="0">
            <a:spAutoFit/>
          </a:bodyPr>
          <a:lstStyle/>
          <a:p>
            <a:r>
              <a:rPr lang="en-GB" sz="1600" dirty="0"/>
              <a:t>BY RACHEL EVANS- SJIE 4006</a:t>
            </a:r>
          </a:p>
        </p:txBody>
      </p:sp>
      <p:sp>
        <p:nvSpPr>
          <p:cNvPr id="7" name="TextBox 6">
            <a:extLst>
              <a:ext uri="{FF2B5EF4-FFF2-40B4-BE49-F238E27FC236}">
                <a16:creationId xmlns:a16="http://schemas.microsoft.com/office/drawing/2014/main" id="{A05D171A-E5E6-4FFD-B853-8DB82AA29D62}"/>
              </a:ext>
            </a:extLst>
          </p:cNvPr>
          <p:cNvSpPr txBox="1"/>
          <p:nvPr/>
        </p:nvSpPr>
        <p:spPr>
          <a:xfrm>
            <a:off x="55891" y="380677"/>
            <a:ext cx="5484253" cy="4678204"/>
          </a:xfrm>
          <a:prstGeom prst="rect">
            <a:avLst/>
          </a:prstGeom>
          <a:noFill/>
        </p:spPr>
        <p:txBody>
          <a:bodyPr wrap="square" rtlCol="0">
            <a:spAutoFit/>
          </a:bodyPr>
          <a:lstStyle/>
          <a:p>
            <a:pPr algn="just"/>
            <a:r>
              <a:rPr lang="en-GB" sz="1200" dirty="0"/>
              <a:t>For many centuries  research conducted by philosophers and psychologists have enabled one to analyse learning and gain more insight into the complex nature of the subject. At its simplest, “learning can be seen as the product of a continuous interaction between development and experience through life "Blyth (1984,quoted in  Pollard et al., 2008, p.172. This academic scrapbook will include an insight into learning theories by two major theorists. Whilst further relating theory to educational practice. </a:t>
            </a:r>
          </a:p>
          <a:p>
            <a:pPr algn="just"/>
            <a:r>
              <a:rPr lang="en-GB" sz="1200" dirty="0"/>
              <a:t>Over the years many influences have  effected the way policies and school curriculums are adapted to suit the learners needs. Including “responses to developing social, political and economic circumstances” (Donaldson, 2015,p.7. Influences further include “developments in educational theory, psychology and more recently neuroscience”(Ibid). </a:t>
            </a:r>
          </a:p>
          <a:p>
            <a:pPr algn="just"/>
            <a:r>
              <a:rPr lang="en-GB" sz="1200" dirty="0"/>
              <a:t>Post war Britain saw major reform with the enactment of the Education Act of 1944. This was “steered through</a:t>
            </a:r>
          </a:p>
          <a:p>
            <a:pPr algn="just"/>
            <a:r>
              <a:rPr lang="en-GB" sz="1200" dirty="0"/>
              <a:t>parliament by R. A. Butler whom “aimed to reduce the inequalities which remained in the system”</a:t>
            </a:r>
            <a:r>
              <a:rPr lang="en-GB" dirty="0"/>
              <a:t> </a:t>
            </a:r>
            <a:r>
              <a:rPr lang="en-GB" sz="1100" dirty="0"/>
              <a:t>(UK Parliament, 2019,P.1). Class sizes were “large often 30 children to</a:t>
            </a:r>
            <a:r>
              <a:rPr lang="en-GB" sz="1200" dirty="0"/>
              <a:t> a class, as these were the baby boomers, children born after the second world war” (Castelow, 2019,p.1). There were no “classroom assistants, just the teacher so discipline was strict. Quite often disruptive  pupils would be “rapped over the knuckles or the palm of the hand”(Ibid). “Reading, writing and arithmetic were very important, as was learning by rote. Timetables were learned by chanting aloud. Furthermore, neat handwriting was expected and practiced daily”(Ibid).</a:t>
            </a:r>
          </a:p>
          <a:p>
            <a:pPr algn="just"/>
            <a:endParaRPr lang="en-GB" sz="1400" dirty="0"/>
          </a:p>
          <a:p>
            <a:endParaRPr lang="en-GB" sz="1400" dirty="0"/>
          </a:p>
        </p:txBody>
      </p:sp>
      <p:pic>
        <p:nvPicPr>
          <p:cNvPr id="5122" name="Picture 2" descr="Image result for CLASSROOMS IN THE 1950S BRITAIN">
            <a:extLst>
              <a:ext uri="{FF2B5EF4-FFF2-40B4-BE49-F238E27FC236}">
                <a16:creationId xmlns:a16="http://schemas.microsoft.com/office/drawing/2014/main" id="{2955FF43-A6F3-4DE3-B8D7-DFC521E83C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641" y="4849641"/>
            <a:ext cx="2266374" cy="18415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1254C12-C47B-462F-AA72-64BD5CDAFBEB}"/>
              </a:ext>
            </a:extLst>
          </p:cNvPr>
          <p:cNvSpPr txBox="1"/>
          <p:nvPr/>
        </p:nvSpPr>
        <p:spPr>
          <a:xfrm flipH="1">
            <a:off x="-16443" y="4541864"/>
            <a:ext cx="1764484" cy="307777"/>
          </a:xfrm>
          <a:prstGeom prst="rect">
            <a:avLst/>
          </a:prstGeom>
          <a:noFill/>
        </p:spPr>
        <p:txBody>
          <a:bodyPr wrap="square" rtlCol="0">
            <a:spAutoFit/>
          </a:bodyPr>
          <a:lstStyle/>
          <a:p>
            <a:r>
              <a:rPr lang="en-GB" sz="1400" u="sng" dirty="0">
                <a:solidFill>
                  <a:schemeClr val="bg1"/>
                </a:solidFill>
              </a:rPr>
              <a:t>1950 S Practice</a:t>
            </a:r>
          </a:p>
        </p:txBody>
      </p:sp>
      <p:sp>
        <p:nvSpPr>
          <p:cNvPr id="10" name="TextBox 9">
            <a:extLst>
              <a:ext uri="{FF2B5EF4-FFF2-40B4-BE49-F238E27FC236}">
                <a16:creationId xmlns:a16="http://schemas.microsoft.com/office/drawing/2014/main" id="{A3887E70-7096-4F59-834B-E22711F59E0A}"/>
              </a:ext>
            </a:extLst>
          </p:cNvPr>
          <p:cNvSpPr txBox="1"/>
          <p:nvPr/>
        </p:nvSpPr>
        <p:spPr>
          <a:xfrm flipH="1">
            <a:off x="8926011" y="-45211"/>
            <a:ext cx="2867823" cy="338554"/>
          </a:xfrm>
          <a:prstGeom prst="rect">
            <a:avLst/>
          </a:prstGeom>
          <a:noFill/>
        </p:spPr>
        <p:txBody>
          <a:bodyPr wrap="square" rtlCol="0">
            <a:spAutoFit/>
          </a:bodyPr>
          <a:lstStyle/>
          <a:p>
            <a:r>
              <a:rPr lang="en-GB" sz="1600" u="sng" dirty="0">
                <a:solidFill>
                  <a:schemeClr val="bg1"/>
                </a:solidFill>
              </a:rPr>
              <a:t>MODERN DAY </a:t>
            </a:r>
          </a:p>
        </p:txBody>
      </p:sp>
      <p:sp>
        <p:nvSpPr>
          <p:cNvPr id="5" name="Rectangle 4">
            <a:extLst>
              <a:ext uri="{FF2B5EF4-FFF2-40B4-BE49-F238E27FC236}">
                <a16:creationId xmlns:a16="http://schemas.microsoft.com/office/drawing/2014/main" id="{25D0A2CC-12A8-4FBC-8A4F-590C3326FE5C}"/>
              </a:ext>
            </a:extLst>
          </p:cNvPr>
          <p:cNvSpPr/>
          <p:nvPr/>
        </p:nvSpPr>
        <p:spPr>
          <a:xfrm>
            <a:off x="1614013" y="6691142"/>
            <a:ext cx="1116011" cy="230832"/>
          </a:xfrm>
          <a:prstGeom prst="rect">
            <a:avLst/>
          </a:prstGeom>
        </p:spPr>
        <p:txBody>
          <a:bodyPr wrap="none">
            <a:spAutoFit/>
          </a:bodyPr>
          <a:lstStyle/>
          <a:p>
            <a:r>
              <a:rPr lang="en-GB" sz="900" dirty="0">
                <a:solidFill>
                  <a:srgbClr val="000000"/>
                </a:solidFill>
                <a:latin typeface="Open Sans"/>
              </a:rPr>
              <a:t>(Whitehead, 2019)</a:t>
            </a:r>
            <a:endParaRPr lang="en-GB" sz="900" dirty="0"/>
          </a:p>
        </p:txBody>
      </p:sp>
      <p:sp>
        <p:nvSpPr>
          <p:cNvPr id="6" name="TextBox 5">
            <a:extLst>
              <a:ext uri="{FF2B5EF4-FFF2-40B4-BE49-F238E27FC236}">
                <a16:creationId xmlns:a16="http://schemas.microsoft.com/office/drawing/2014/main" id="{C2CEF40E-D454-444A-8EA5-49F64357B193}"/>
              </a:ext>
            </a:extLst>
          </p:cNvPr>
          <p:cNvSpPr txBox="1"/>
          <p:nvPr/>
        </p:nvSpPr>
        <p:spPr>
          <a:xfrm>
            <a:off x="8009613" y="281109"/>
            <a:ext cx="4876800" cy="338554"/>
          </a:xfrm>
          <a:prstGeom prst="rect">
            <a:avLst/>
          </a:prstGeom>
          <a:noFill/>
        </p:spPr>
        <p:txBody>
          <a:bodyPr wrap="square" rtlCol="0">
            <a:spAutoFit/>
          </a:bodyPr>
          <a:lstStyle/>
          <a:p>
            <a:r>
              <a:rPr lang="en-GB" sz="1600" u="sng" dirty="0">
                <a:solidFill>
                  <a:schemeClr val="bg1"/>
                </a:solidFill>
              </a:rPr>
              <a:t>THE DONALDSON REPORT- Successful futures </a:t>
            </a:r>
          </a:p>
        </p:txBody>
      </p:sp>
      <p:pic>
        <p:nvPicPr>
          <p:cNvPr id="9" name="Picture 8">
            <a:extLst>
              <a:ext uri="{FF2B5EF4-FFF2-40B4-BE49-F238E27FC236}">
                <a16:creationId xmlns:a16="http://schemas.microsoft.com/office/drawing/2014/main" id="{B58C6FA2-001A-42DB-88B3-E8D13190AB5A}"/>
              </a:ext>
            </a:extLst>
          </p:cNvPr>
          <p:cNvPicPr>
            <a:picLocks noChangeAspect="1"/>
          </p:cNvPicPr>
          <p:nvPr/>
        </p:nvPicPr>
        <p:blipFill rotWithShape="1">
          <a:blip r:embed="rId3"/>
          <a:srcRect l="35568" t="19985" r="36250" b="7116"/>
          <a:stretch/>
        </p:blipFill>
        <p:spPr>
          <a:xfrm>
            <a:off x="5641033" y="692540"/>
            <a:ext cx="1909130" cy="213600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4A30E3A0-121A-4072-AE5F-1A3C1553BE7F}"/>
              </a:ext>
            </a:extLst>
          </p:cNvPr>
          <p:cNvSpPr txBox="1"/>
          <p:nvPr/>
        </p:nvSpPr>
        <p:spPr>
          <a:xfrm>
            <a:off x="7553756" y="619663"/>
            <a:ext cx="4638244" cy="461665"/>
          </a:xfrm>
          <a:prstGeom prst="rect">
            <a:avLst/>
          </a:prstGeom>
          <a:noFill/>
        </p:spPr>
        <p:txBody>
          <a:bodyPr wrap="square" rtlCol="0">
            <a:spAutoFit/>
          </a:bodyPr>
          <a:lstStyle/>
          <a:p>
            <a:r>
              <a:rPr lang="en-GB" sz="1200" dirty="0"/>
              <a:t>“In 2014 professor Donaldson met Educational staff, children and young people. The wider community were also included. The review aimed to</a:t>
            </a:r>
          </a:p>
        </p:txBody>
      </p:sp>
      <p:pic>
        <p:nvPicPr>
          <p:cNvPr id="13" name="Picture 12">
            <a:extLst>
              <a:ext uri="{FF2B5EF4-FFF2-40B4-BE49-F238E27FC236}">
                <a16:creationId xmlns:a16="http://schemas.microsoft.com/office/drawing/2014/main" id="{7E34CA27-A59B-473D-8AE5-1D34FAD8D962}"/>
              </a:ext>
            </a:extLst>
          </p:cNvPr>
          <p:cNvPicPr>
            <a:picLocks noChangeAspect="1"/>
          </p:cNvPicPr>
          <p:nvPr/>
        </p:nvPicPr>
        <p:blipFill rotWithShape="1">
          <a:blip r:embed="rId4"/>
          <a:srcRect l="21882" t="10861" r="29709" b="5608"/>
          <a:stretch/>
        </p:blipFill>
        <p:spPr>
          <a:xfrm>
            <a:off x="5455515" y="2618421"/>
            <a:ext cx="2193056" cy="2127552"/>
          </a:xfrm>
          <a:prstGeom prst="ellipse">
            <a:avLst/>
          </a:prstGeom>
          <a:ln>
            <a:noFill/>
          </a:ln>
          <a:effectLst>
            <a:softEdge rad="112500"/>
          </a:effectLst>
        </p:spPr>
      </p:pic>
      <p:pic>
        <p:nvPicPr>
          <p:cNvPr id="14" name="Picture 13">
            <a:extLst>
              <a:ext uri="{FF2B5EF4-FFF2-40B4-BE49-F238E27FC236}">
                <a16:creationId xmlns:a16="http://schemas.microsoft.com/office/drawing/2014/main" id="{735CB326-4419-40B5-AE72-8AFBFEC77766}"/>
              </a:ext>
            </a:extLst>
          </p:cNvPr>
          <p:cNvPicPr>
            <a:picLocks noChangeAspect="1"/>
          </p:cNvPicPr>
          <p:nvPr/>
        </p:nvPicPr>
        <p:blipFill rotWithShape="1">
          <a:blip r:embed="rId5"/>
          <a:srcRect l="19038" t="39654" r="22174" b="25215"/>
          <a:stretch/>
        </p:blipFill>
        <p:spPr>
          <a:xfrm>
            <a:off x="7563532" y="2274548"/>
            <a:ext cx="4628468" cy="1266433"/>
          </a:xfrm>
          <a:prstGeom prst="rect">
            <a:avLst/>
          </a:prstGeom>
        </p:spPr>
      </p:pic>
      <p:pic>
        <p:nvPicPr>
          <p:cNvPr id="15" name="Picture 14">
            <a:extLst>
              <a:ext uri="{FF2B5EF4-FFF2-40B4-BE49-F238E27FC236}">
                <a16:creationId xmlns:a16="http://schemas.microsoft.com/office/drawing/2014/main" id="{A2F7E335-D81D-41C2-B4A6-BDC31CC33FEB}"/>
              </a:ext>
            </a:extLst>
          </p:cNvPr>
          <p:cNvPicPr>
            <a:picLocks noChangeAspect="1"/>
          </p:cNvPicPr>
          <p:nvPr/>
        </p:nvPicPr>
        <p:blipFill rotWithShape="1">
          <a:blip r:embed="rId6"/>
          <a:srcRect l="16294" t="58760" r="23800" b="22904"/>
          <a:stretch/>
        </p:blipFill>
        <p:spPr>
          <a:xfrm>
            <a:off x="7798553" y="3704626"/>
            <a:ext cx="3654436" cy="628913"/>
          </a:xfrm>
          <a:prstGeom prst="rect">
            <a:avLst/>
          </a:prstGeom>
        </p:spPr>
      </p:pic>
      <p:sp>
        <p:nvSpPr>
          <p:cNvPr id="16" name="Rectangle 15">
            <a:extLst>
              <a:ext uri="{FF2B5EF4-FFF2-40B4-BE49-F238E27FC236}">
                <a16:creationId xmlns:a16="http://schemas.microsoft.com/office/drawing/2014/main" id="{0982AB00-7048-435D-9BCC-C5EDCA6AC59D}"/>
              </a:ext>
            </a:extLst>
          </p:cNvPr>
          <p:cNvSpPr/>
          <p:nvPr/>
        </p:nvSpPr>
        <p:spPr>
          <a:xfrm>
            <a:off x="10498254" y="4301577"/>
            <a:ext cx="1471764" cy="215444"/>
          </a:xfrm>
          <a:prstGeom prst="rect">
            <a:avLst/>
          </a:prstGeom>
        </p:spPr>
        <p:txBody>
          <a:bodyPr wrap="square">
            <a:spAutoFit/>
          </a:bodyPr>
          <a:lstStyle/>
          <a:p>
            <a:r>
              <a:rPr lang="en-GB" sz="800" dirty="0">
                <a:solidFill>
                  <a:srgbClr val="000000"/>
                </a:solidFill>
                <a:latin typeface="Open Sans"/>
              </a:rPr>
              <a:t>(</a:t>
            </a:r>
            <a:r>
              <a:rPr lang="en-GB" sz="800" dirty="0" err="1">
                <a:solidFill>
                  <a:srgbClr val="000000"/>
                </a:solidFill>
                <a:latin typeface="Open Sans"/>
              </a:rPr>
              <a:t>Gov.wales</a:t>
            </a:r>
            <a:r>
              <a:rPr lang="en-GB" sz="800" dirty="0">
                <a:solidFill>
                  <a:srgbClr val="000000"/>
                </a:solidFill>
                <a:latin typeface="Open Sans"/>
              </a:rPr>
              <a:t>, 2015)</a:t>
            </a:r>
            <a:endParaRPr lang="en-GB" sz="800" dirty="0"/>
          </a:p>
        </p:txBody>
      </p:sp>
      <p:sp>
        <p:nvSpPr>
          <p:cNvPr id="17" name="Rectangle 16">
            <a:extLst>
              <a:ext uri="{FF2B5EF4-FFF2-40B4-BE49-F238E27FC236}">
                <a16:creationId xmlns:a16="http://schemas.microsoft.com/office/drawing/2014/main" id="{5CF04D55-34AB-4524-9874-AFA488772B38}"/>
              </a:ext>
            </a:extLst>
          </p:cNvPr>
          <p:cNvSpPr/>
          <p:nvPr/>
        </p:nvSpPr>
        <p:spPr>
          <a:xfrm>
            <a:off x="6202143" y="4480308"/>
            <a:ext cx="973343" cy="215444"/>
          </a:xfrm>
          <a:prstGeom prst="rect">
            <a:avLst/>
          </a:prstGeom>
        </p:spPr>
        <p:txBody>
          <a:bodyPr wrap="none">
            <a:spAutoFit/>
          </a:bodyPr>
          <a:lstStyle/>
          <a:p>
            <a:r>
              <a:rPr lang="en-GB" sz="800" dirty="0">
                <a:solidFill>
                  <a:srgbClr val="000000"/>
                </a:solidFill>
                <a:latin typeface="Open Sans"/>
              </a:rPr>
              <a:t>(</a:t>
            </a:r>
            <a:r>
              <a:rPr lang="en-GB" sz="800" dirty="0" err="1">
                <a:solidFill>
                  <a:srgbClr val="000000"/>
                </a:solidFill>
                <a:latin typeface="Open Sans"/>
              </a:rPr>
              <a:t>Gov.wales</a:t>
            </a:r>
            <a:r>
              <a:rPr lang="en-GB" sz="800" dirty="0">
                <a:solidFill>
                  <a:srgbClr val="000000"/>
                </a:solidFill>
                <a:latin typeface="Open Sans"/>
              </a:rPr>
              <a:t>, 2015)</a:t>
            </a:r>
            <a:endParaRPr lang="en-GB" sz="800" dirty="0"/>
          </a:p>
        </p:txBody>
      </p:sp>
      <p:sp>
        <p:nvSpPr>
          <p:cNvPr id="18" name="Rectangle 17">
            <a:extLst>
              <a:ext uri="{FF2B5EF4-FFF2-40B4-BE49-F238E27FC236}">
                <a16:creationId xmlns:a16="http://schemas.microsoft.com/office/drawing/2014/main" id="{55E33581-82CB-4DBC-AB3E-1AD88819318B}"/>
              </a:ext>
            </a:extLst>
          </p:cNvPr>
          <p:cNvSpPr/>
          <p:nvPr/>
        </p:nvSpPr>
        <p:spPr>
          <a:xfrm>
            <a:off x="11307161" y="3517921"/>
            <a:ext cx="973343" cy="215444"/>
          </a:xfrm>
          <a:prstGeom prst="rect">
            <a:avLst/>
          </a:prstGeom>
        </p:spPr>
        <p:txBody>
          <a:bodyPr wrap="none">
            <a:spAutoFit/>
          </a:bodyPr>
          <a:lstStyle/>
          <a:p>
            <a:r>
              <a:rPr lang="en-GB" sz="800" dirty="0">
                <a:solidFill>
                  <a:srgbClr val="000000"/>
                </a:solidFill>
                <a:latin typeface="Open Sans"/>
              </a:rPr>
              <a:t>(</a:t>
            </a:r>
            <a:r>
              <a:rPr lang="en-GB" sz="800" dirty="0" err="1">
                <a:solidFill>
                  <a:srgbClr val="000000"/>
                </a:solidFill>
                <a:latin typeface="Open Sans"/>
              </a:rPr>
              <a:t>Gov.wales</a:t>
            </a:r>
            <a:r>
              <a:rPr lang="en-GB" sz="800" dirty="0">
                <a:solidFill>
                  <a:srgbClr val="000000"/>
                </a:solidFill>
                <a:latin typeface="Open Sans"/>
              </a:rPr>
              <a:t>, 2015)</a:t>
            </a:r>
            <a:endParaRPr lang="en-GB" sz="800" dirty="0"/>
          </a:p>
        </p:txBody>
      </p:sp>
      <p:sp>
        <p:nvSpPr>
          <p:cNvPr id="19" name="Rectangle 18">
            <a:extLst>
              <a:ext uri="{FF2B5EF4-FFF2-40B4-BE49-F238E27FC236}">
                <a16:creationId xmlns:a16="http://schemas.microsoft.com/office/drawing/2014/main" id="{D812AF42-D3C0-4149-A771-A6253FFDEF8C}"/>
              </a:ext>
            </a:extLst>
          </p:cNvPr>
          <p:cNvSpPr/>
          <p:nvPr/>
        </p:nvSpPr>
        <p:spPr>
          <a:xfrm>
            <a:off x="6777192" y="2612057"/>
            <a:ext cx="1039827" cy="215444"/>
          </a:xfrm>
          <a:prstGeom prst="rect">
            <a:avLst/>
          </a:prstGeom>
        </p:spPr>
        <p:txBody>
          <a:bodyPr wrap="square">
            <a:spAutoFit/>
          </a:bodyPr>
          <a:lstStyle/>
          <a:p>
            <a:r>
              <a:rPr lang="en-GB" sz="800" dirty="0">
                <a:solidFill>
                  <a:srgbClr val="000000"/>
                </a:solidFill>
                <a:latin typeface="Open Sans"/>
              </a:rPr>
              <a:t>(</a:t>
            </a:r>
            <a:r>
              <a:rPr lang="en-GB" sz="800" dirty="0" err="1">
                <a:solidFill>
                  <a:srgbClr val="000000"/>
                </a:solidFill>
                <a:latin typeface="Open Sans"/>
              </a:rPr>
              <a:t>Gov.Wales</a:t>
            </a:r>
            <a:r>
              <a:rPr lang="en-GB" sz="800" dirty="0">
                <a:solidFill>
                  <a:srgbClr val="000000"/>
                </a:solidFill>
                <a:latin typeface="Open Sans"/>
              </a:rPr>
              <a:t>, 2015)</a:t>
            </a:r>
            <a:endParaRPr lang="en-GB" sz="800" dirty="0"/>
          </a:p>
        </p:txBody>
      </p:sp>
      <p:pic>
        <p:nvPicPr>
          <p:cNvPr id="1028" name="Picture 4" descr="Image result for education act 1944 advantages&quot;">
            <a:extLst>
              <a:ext uri="{FF2B5EF4-FFF2-40B4-BE49-F238E27FC236}">
                <a16:creationId xmlns:a16="http://schemas.microsoft.com/office/drawing/2014/main" id="{FEE33DC1-9308-44F3-A8CD-7F75C528525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81147" y="4848823"/>
            <a:ext cx="3514853" cy="1841500"/>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0A5B7AEA-661A-4AD1-8C59-F51A1E4CA2AA}"/>
              </a:ext>
            </a:extLst>
          </p:cNvPr>
          <p:cNvSpPr/>
          <p:nvPr/>
        </p:nvSpPr>
        <p:spPr>
          <a:xfrm>
            <a:off x="4351735" y="6660577"/>
            <a:ext cx="982961" cy="215444"/>
          </a:xfrm>
          <a:prstGeom prst="rect">
            <a:avLst/>
          </a:prstGeom>
        </p:spPr>
        <p:txBody>
          <a:bodyPr wrap="none">
            <a:spAutoFit/>
          </a:bodyPr>
          <a:lstStyle/>
          <a:p>
            <a:r>
              <a:rPr lang="en-GB" sz="800" dirty="0">
                <a:solidFill>
                  <a:srgbClr val="000000"/>
                </a:solidFill>
                <a:latin typeface="Open Sans"/>
              </a:rPr>
              <a:t>(</a:t>
            </a:r>
            <a:r>
              <a:rPr lang="en-GB" sz="800" dirty="0" err="1">
                <a:solidFill>
                  <a:srgbClr val="000000"/>
                </a:solidFill>
                <a:latin typeface="Open Sans"/>
              </a:rPr>
              <a:t>Slideshare</a:t>
            </a:r>
            <a:r>
              <a:rPr lang="en-GB" sz="800" dirty="0">
                <a:solidFill>
                  <a:srgbClr val="000000"/>
                </a:solidFill>
                <a:latin typeface="Open Sans"/>
              </a:rPr>
              <a:t>, 2014)</a:t>
            </a:r>
            <a:endParaRPr lang="en-GB" sz="800" dirty="0"/>
          </a:p>
        </p:txBody>
      </p:sp>
      <p:sp>
        <p:nvSpPr>
          <p:cNvPr id="2" name="TextBox 1">
            <a:extLst>
              <a:ext uri="{FF2B5EF4-FFF2-40B4-BE49-F238E27FC236}">
                <a16:creationId xmlns:a16="http://schemas.microsoft.com/office/drawing/2014/main" id="{F4B7863D-8F87-4254-A2AE-6651CC3D9B58}"/>
              </a:ext>
            </a:extLst>
          </p:cNvPr>
          <p:cNvSpPr txBox="1"/>
          <p:nvPr/>
        </p:nvSpPr>
        <p:spPr>
          <a:xfrm>
            <a:off x="7311537" y="5091717"/>
            <a:ext cx="4628468" cy="1384995"/>
          </a:xfrm>
          <a:prstGeom prst="rect">
            <a:avLst/>
          </a:prstGeom>
          <a:noFill/>
        </p:spPr>
        <p:txBody>
          <a:bodyPr wrap="square" rtlCol="0">
            <a:spAutoFit/>
          </a:bodyPr>
          <a:lstStyle/>
          <a:p>
            <a:r>
              <a:rPr lang="en-GB" sz="1200" dirty="0"/>
              <a:t>“The the new curriculum  will have four purposes which will guide all future decisions about national priorities. Furthermore, there should be six areas of learning which will contribute in different ways to the four purposes” (Ibid)</a:t>
            </a:r>
          </a:p>
          <a:p>
            <a:r>
              <a:rPr lang="en-GB" sz="1200" dirty="0"/>
              <a:t>“Literacy, numeracy and digital competency should be the responsibility of all teachers. The aim is to create a more interesting and challenging educational experience”(Ibid).</a:t>
            </a:r>
          </a:p>
        </p:txBody>
      </p:sp>
      <p:sp>
        <p:nvSpPr>
          <p:cNvPr id="11" name="TextBox 10">
            <a:extLst>
              <a:ext uri="{FF2B5EF4-FFF2-40B4-BE49-F238E27FC236}">
                <a16:creationId xmlns:a16="http://schemas.microsoft.com/office/drawing/2014/main" id="{3E76CE51-960E-4C34-B223-08AC77AA0F1B}"/>
              </a:ext>
            </a:extLst>
          </p:cNvPr>
          <p:cNvSpPr txBox="1"/>
          <p:nvPr/>
        </p:nvSpPr>
        <p:spPr>
          <a:xfrm>
            <a:off x="7311537" y="4490859"/>
            <a:ext cx="4482296" cy="646331"/>
          </a:xfrm>
          <a:prstGeom prst="rect">
            <a:avLst/>
          </a:prstGeom>
          <a:noFill/>
        </p:spPr>
        <p:txBody>
          <a:bodyPr wrap="square" rtlCol="0">
            <a:spAutoFit/>
          </a:bodyPr>
          <a:lstStyle/>
          <a:p>
            <a:r>
              <a:rPr lang="en-GB" sz="1200" dirty="0"/>
              <a:t>“The report suggests children need to have a range of wider skills for the demands of modern life. Including Critical thinking, planning and organisation, creativity and personnel effectiveness.(Ibid)</a:t>
            </a:r>
          </a:p>
        </p:txBody>
      </p:sp>
      <p:sp>
        <p:nvSpPr>
          <p:cNvPr id="23" name="TextBox 22">
            <a:extLst>
              <a:ext uri="{FF2B5EF4-FFF2-40B4-BE49-F238E27FC236}">
                <a16:creationId xmlns:a16="http://schemas.microsoft.com/office/drawing/2014/main" id="{0164C3A7-657A-4BAB-BF0B-81CCBC439FE3}"/>
              </a:ext>
            </a:extLst>
          </p:cNvPr>
          <p:cNvSpPr txBox="1"/>
          <p:nvPr/>
        </p:nvSpPr>
        <p:spPr>
          <a:xfrm>
            <a:off x="11885618" y="0"/>
            <a:ext cx="896964" cy="307777"/>
          </a:xfrm>
          <a:prstGeom prst="rect">
            <a:avLst/>
          </a:prstGeom>
          <a:noFill/>
        </p:spPr>
        <p:txBody>
          <a:bodyPr wrap="square" rtlCol="0">
            <a:spAutoFit/>
          </a:bodyPr>
          <a:lstStyle/>
          <a:p>
            <a:r>
              <a:rPr lang="en-GB" sz="1400" dirty="0"/>
              <a:t>1</a:t>
            </a:r>
          </a:p>
        </p:txBody>
      </p:sp>
      <p:sp>
        <p:nvSpPr>
          <p:cNvPr id="24" name="Rectangle 23">
            <a:extLst>
              <a:ext uri="{FF2B5EF4-FFF2-40B4-BE49-F238E27FC236}">
                <a16:creationId xmlns:a16="http://schemas.microsoft.com/office/drawing/2014/main" id="{DC06053E-7EC2-41BA-8EC5-2E22AD524B31}"/>
              </a:ext>
            </a:extLst>
          </p:cNvPr>
          <p:cNvSpPr/>
          <p:nvPr/>
        </p:nvSpPr>
        <p:spPr>
          <a:xfrm>
            <a:off x="7601916" y="985781"/>
            <a:ext cx="4413860" cy="1384995"/>
          </a:xfrm>
          <a:prstGeom prst="rect">
            <a:avLst/>
          </a:prstGeom>
        </p:spPr>
        <p:txBody>
          <a:bodyPr wrap="square">
            <a:spAutoFit/>
          </a:bodyPr>
          <a:lstStyle/>
          <a:p>
            <a:r>
              <a:rPr lang="en-GB" sz="1200" dirty="0"/>
              <a:t>find out what was good about education and what could be changed” (Gov.wales, 2015). The review found teachers would like more power in “the  choice of teaching the curriculum, whilst  also stating assessment arrangements were not working well to support children's learning. Children suggested they would like lessons to be more exciting, whilst also stating digital technology was outdated (Ibid).</a:t>
            </a:r>
          </a:p>
        </p:txBody>
      </p:sp>
    </p:spTree>
    <p:extLst>
      <p:ext uri="{BB962C8B-B14F-4D97-AF65-F5344CB8AC3E}">
        <p14:creationId xmlns:p14="http://schemas.microsoft.com/office/powerpoint/2010/main" val="3634341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8" name="Picture 34" descr="Image result for imaginative play">
            <a:extLst>
              <a:ext uri="{FF2B5EF4-FFF2-40B4-BE49-F238E27FC236}">
                <a16:creationId xmlns:a16="http://schemas.microsoft.com/office/drawing/2014/main" id="{937FC6F2-3CAD-4510-81F7-0BA34AC86B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9367" y="5353052"/>
            <a:ext cx="1708012" cy="1468744"/>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1028" name="Picture 4" descr="Image result for vygotsky">
            <a:extLst>
              <a:ext uri="{FF2B5EF4-FFF2-40B4-BE49-F238E27FC236}">
                <a16:creationId xmlns:a16="http://schemas.microsoft.com/office/drawing/2014/main" id="{936407DA-46F1-4B8A-8A6B-C631A73D1B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237" y="1287403"/>
            <a:ext cx="1917542" cy="19558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map of russia">
            <a:extLst>
              <a:ext uri="{FF2B5EF4-FFF2-40B4-BE49-F238E27FC236}">
                <a16:creationId xmlns:a16="http://schemas.microsoft.com/office/drawing/2014/main" id="{9BEF43EE-04F8-43D1-B74F-36EE180E16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344" y="3292230"/>
            <a:ext cx="1850027" cy="155586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C1D40EF-B7BC-45BC-8E24-4443D7A91A46}"/>
              </a:ext>
            </a:extLst>
          </p:cNvPr>
          <p:cNvSpPr txBox="1"/>
          <p:nvPr/>
        </p:nvSpPr>
        <p:spPr>
          <a:xfrm>
            <a:off x="565568" y="-157069"/>
            <a:ext cx="8558212" cy="923330"/>
          </a:xfrm>
          <a:prstGeom prst="rect">
            <a:avLst/>
          </a:prstGeom>
          <a:noFill/>
        </p:spPr>
        <p:txBody>
          <a:bodyPr wrap="square" rtlCol="0">
            <a:spAutoFit/>
          </a:bodyPr>
          <a:lstStyle/>
          <a:p>
            <a:r>
              <a:rPr lang="en-GB" sz="5400" u="sng" dirty="0">
                <a:latin typeface="Bodoni MT Condensed" panose="02070606080606020203" pitchFamily="18" charset="0"/>
              </a:rPr>
              <a:t>SOCIAL CONSTRUCTIVIST</a:t>
            </a:r>
          </a:p>
        </p:txBody>
      </p:sp>
      <p:pic>
        <p:nvPicPr>
          <p:cNvPr id="1034" name="Picture 10" descr="Image result for COMMUNIST RUSSIA STALIN">
            <a:extLst>
              <a:ext uri="{FF2B5EF4-FFF2-40B4-BE49-F238E27FC236}">
                <a16:creationId xmlns:a16="http://schemas.microsoft.com/office/drawing/2014/main" id="{0AF5CFA6-2B14-4287-AE57-1D1924D48C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11620" y="5266963"/>
            <a:ext cx="1838945" cy="139247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21439F5-9C96-4EE8-B082-37122983FAAE}"/>
              </a:ext>
            </a:extLst>
          </p:cNvPr>
          <p:cNvSpPr txBox="1"/>
          <p:nvPr/>
        </p:nvSpPr>
        <p:spPr>
          <a:xfrm>
            <a:off x="215492" y="378006"/>
            <a:ext cx="45719" cy="1569660"/>
          </a:xfrm>
          <a:prstGeom prst="rect">
            <a:avLst/>
          </a:prstGeom>
          <a:noFill/>
        </p:spPr>
        <p:txBody>
          <a:bodyPr wrap="square" rtlCol="0">
            <a:spAutoFit/>
          </a:bodyPr>
          <a:lstStyle/>
          <a:p>
            <a:pPr algn="ctr"/>
            <a:r>
              <a:rPr lang="en-GB" sz="3200" dirty="0">
                <a:solidFill>
                  <a:schemeClr val="bg1"/>
                </a:solidFill>
                <a:latin typeface="Abadi" panose="020B0604020104020204" pitchFamily="34" charset="0"/>
              </a:rPr>
              <a:t>LE</a:t>
            </a:r>
          </a:p>
          <a:p>
            <a:pPr algn="ctr"/>
            <a:r>
              <a:rPr lang="en-GB" sz="3200" dirty="0">
                <a:solidFill>
                  <a:schemeClr val="bg1"/>
                </a:solidFill>
                <a:latin typeface="Abadi" panose="020B0604020104020204" pitchFamily="34" charset="0"/>
              </a:rPr>
              <a:t>V</a:t>
            </a:r>
            <a:endParaRPr lang="en-GB" sz="3600" dirty="0">
              <a:solidFill>
                <a:schemeClr val="bg1"/>
              </a:solidFill>
              <a:latin typeface="Abadi" panose="020B0604020104020204" pitchFamily="34" charset="0"/>
            </a:endParaRPr>
          </a:p>
        </p:txBody>
      </p:sp>
      <p:sp>
        <p:nvSpPr>
          <p:cNvPr id="8" name="TextBox 7">
            <a:extLst>
              <a:ext uri="{FF2B5EF4-FFF2-40B4-BE49-F238E27FC236}">
                <a16:creationId xmlns:a16="http://schemas.microsoft.com/office/drawing/2014/main" id="{8D2A6EE0-865F-48E3-B88B-9C873C8A70E9}"/>
              </a:ext>
            </a:extLst>
          </p:cNvPr>
          <p:cNvSpPr txBox="1"/>
          <p:nvPr/>
        </p:nvSpPr>
        <p:spPr>
          <a:xfrm>
            <a:off x="2856701" y="6675286"/>
            <a:ext cx="1583635" cy="215444"/>
          </a:xfrm>
          <a:prstGeom prst="rect">
            <a:avLst/>
          </a:prstGeom>
          <a:noFill/>
        </p:spPr>
        <p:txBody>
          <a:bodyPr wrap="square" rtlCol="0">
            <a:spAutoFit/>
          </a:bodyPr>
          <a:lstStyle/>
          <a:p>
            <a:r>
              <a:rPr lang="en-GB" sz="800" dirty="0"/>
              <a:t>(Heritage,2019)</a:t>
            </a:r>
          </a:p>
        </p:txBody>
      </p:sp>
      <p:sp>
        <p:nvSpPr>
          <p:cNvPr id="9" name="TextBox 8">
            <a:extLst>
              <a:ext uri="{FF2B5EF4-FFF2-40B4-BE49-F238E27FC236}">
                <a16:creationId xmlns:a16="http://schemas.microsoft.com/office/drawing/2014/main" id="{167917C7-D590-45D9-BDF2-1D29FCAF78C7}"/>
              </a:ext>
            </a:extLst>
          </p:cNvPr>
          <p:cNvSpPr txBox="1"/>
          <p:nvPr/>
        </p:nvSpPr>
        <p:spPr>
          <a:xfrm>
            <a:off x="329852" y="4821079"/>
            <a:ext cx="1722781" cy="215444"/>
          </a:xfrm>
          <a:prstGeom prst="rect">
            <a:avLst/>
          </a:prstGeom>
          <a:noFill/>
        </p:spPr>
        <p:txBody>
          <a:bodyPr wrap="square" rtlCol="0">
            <a:spAutoFit/>
          </a:bodyPr>
          <a:lstStyle/>
          <a:p>
            <a:r>
              <a:rPr lang="en-GB" sz="800" dirty="0"/>
              <a:t>(Pleshakova,2019)</a:t>
            </a:r>
          </a:p>
        </p:txBody>
      </p:sp>
      <p:sp>
        <p:nvSpPr>
          <p:cNvPr id="12" name="TextBox 11">
            <a:extLst>
              <a:ext uri="{FF2B5EF4-FFF2-40B4-BE49-F238E27FC236}">
                <a16:creationId xmlns:a16="http://schemas.microsoft.com/office/drawing/2014/main" id="{3663B7DE-7CBB-4414-A333-F3166C97F709}"/>
              </a:ext>
            </a:extLst>
          </p:cNvPr>
          <p:cNvSpPr txBox="1"/>
          <p:nvPr/>
        </p:nvSpPr>
        <p:spPr>
          <a:xfrm>
            <a:off x="144673" y="2088424"/>
            <a:ext cx="200817" cy="4093428"/>
          </a:xfrm>
          <a:prstGeom prst="rect">
            <a:avLst/>
          </a:prstGeom>
          <a:noFill/>
        </p:spPr>
        <p:txBody>
          <a:bodyPr wrap="square" rtlCol="0">
            <a:spAutoFit/>
          </a:bodyPr>
          <a:lstStyle/>
          <a:p>
            <a:pPr algn="ctr"/>
            <a:r>
              <a:rPr lang="en-GB" sz="3200" dirty="0">
                <a:solidFill>
                  <a:schemeClr val="bg1"/>
                </a:solidFill>
                <a:latin typeface="Abadi" panose="020B0604020104020204" pitchFamily="34" charset="0"/>
              </a:rPr>
              <a:t>VYGOTSKY</a:t>
            </a:r>
            <a:endParaRPr lang="en-GB" sz="3600" dirty="0">
              <a:solidFill>
                <a:schemeClr val="bg1"/>
              </a:solidFill>
              <a:latin typeface="Abadi" panose="020B0604020104020204" pitchFamily="34" charset="0"/>
            </a:endParaRPr>
          </a:p>
        </p:txBody>
      </p:sp>
      <p:pic>
        <p:nvPicPr>
          <p:cNvPr id="1036" name="Picture 12" descr="https://isreview.org/sites/default/files/styles/400x400/public/issue/93/story/1491/vygotsky.jpg?itok=oz8-z-1e">
            <a:extLst>
              <a:ext uri="{FF2B5EF4-FFF2-40B4-BE49-F238E27FC236}">
                <a16:creationId xmlns:a16="http://schemas.microsoft.com/office/drawing/2014/main" id="{F1A1EA1E-1EF8-43C1-9628-148EB54828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1544" y="5067927"/>
            <a:ext cx="1475210" cy="1629751"/>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E3FF13A-84C9-4073-B5A0-414BC6D9CD17}"/>
              </a:ext>
            </a:extLst>
          </p:cNvPr>
          <p:cNvSpPr txBox="1"/>
          <p:nvPr/>
        </p:nvSpPr>
        <p:spPr>
          <a:xfrm>
            <a:off x="320173" y="6661835"/>
            <a:ext cx="1616765" cy="215444"/>
          </a:xfrm>
          <a:prstGeom prst="rect">
            <a:avLst/>
          </a:prstGeom>
          <a:noFill/>
        </p:spPr>
        <p:txBody>
          <a:bodyPr wrap="square" rtlCol="0">
            <a:spAutoFit/>
          </a:bodyPr>
          <a:lstStyle/>
          <a:p>
            <a:r>
              <a:rPr lang="en-GB" sz="800" dirty="0"/>
              <a:t>(Sawyer,2019)</a:t>
            </a:r>
          </a:p>
        </p:txBody>
      </p:sp>
      <p:sp>
        <p:nvSpPr>
          <p:cNvPr id="21" name="TextBox 20">
            <a:extLst>
              <a:ext uri="{FF2B5EF4-FFF2-40B4-BE49-F238E27FC236}">
                <a16:creationId xmlns:a16="http://schemas.microsoft.com/office/drawing/2014/main" id="{38909CA6-0BE8-422D-99DE-6089793D33A1}"/>
              </a:ext>
            </a:extLst>
          </p:cNvPr>
          <p:cNvSpPr txBox="1"/>
          <p:nvPr/>
        </p:nvSpPr>
        <p:spPr>
          <a:xfrm>
            <a:off x="499238" y="967214"/>
            <a:ext cx="3180521" cy="307777"/>
          </a:xfrm>
          <a:prstGeom prst="rect">
            <a:avLst/>
          </a:prstGeom>
          <a:noFill/>
        </p:spPr>
        <p:txBody>
          <a:bodyPr wrap="square" rtlCol="0">
            <a:spAutoFit/>
          </a:bodyPr>
          <a:lstStyle/>
          <a:p>
            <a:r>
              <a:rPr lang="en-GB" sz="1400" dirty="0"/>
              <a:t>Born in Russia 1896.</a:t>
            </a:r>
            <a:r>
              <a:rPr lang="en-GB" sz="1400" dirty="0">
                <a:solidFill>
                  <a:schemeClr val="bg1"/>
                </a:solidFill>
              </a:rPr>
              <a:t>.</a:t>
            </a:r>
            <a:endParaRPr lang="en-GB" sz="1400" dirty="0"/>
          </a:p>
        </p:txBody>
      </p:sp>
      <p:sp>
        <p:nvSpPr>
          <p:cNvPr id="22" name="TextBox 21">
            <a:extLst>
              <a:ext uri="{FF2B5EF4-FFF2-40B4-BE49-F238E27FC236}">
                <a16:creationId xmlns:a16="http://schemas.microsoft.com/office/drawing/2014/main" id="{8C0A4B8D-79AE-49DB-9173-EA3104B338E1}"/>
              </a:ext>
            </a:extLst>
          </p:cNvPr>
          <p:cNvSpPr txBox="1"/>
          <p:nvPr/>
        </p:nvSpPr>
        <p:spPr>
          <a:xfrm>
            <a:off x="3189839" y="738420"/>
            <a:ext cx="2320351" cy="646331"/>
          </a:xfrm>
          <a:prstGeom prst="rect">
            <a:avLst/>
          </a:prstGeom>
          <a:noFill/>
        </p:spPr>
        <p:txBody>
          <a:bodyPr wrap="square" rtlCol="0">
            <a:spAutoFit/>
          </a:bodyPr>
          <a:lstStyle/>
          <a:p>
            <a:r>
              <a:rPr lang="en-GB" sz="1200" dirty="0"/>
              <a:t>During his short lifetime, Vygotsky produced more than 180 paper(Gray and Macblain, 2012).</a:t>
            </a:r>
          </a:p>
        </p:txBody>
      </p:sp>
      <p:sp>
        <p:nvSpPr>
          <p:cNvPr id="23" name="TextBox 22">
            <a:extLst>
              <a:ext uri="{FF2B5EF4-FFF2-40B4-BE49-F238E27FC236}">
                <a16:creationId xmlns:a16="http://schemas.microsoft.com/office/drawing/2014/main" id="{72E81DCA-88B2-456E-9BCB-FA107C235834}"/>
              </a:ext>
            </a:extLst>
          </p:cNvPr>
          <p:cNvSpPr txBox="1"/>
          <p:nvPr/>
        </p:nvSpPr>
        <p:spPr>
          <a:xfrm>
            <a:off x="3702953" y="5122953"/>
            <a:ext cx="1923611" cy="1754326"/>
          </a:xfrm>
          <a:prstGeom prst="rect">
            <a:avLst/>
          </a:prstGeom>
          <a:noFill/>
        </p:spPr>
        <p:txBody>
          <a:bodyPr wrap="square" rtlCol="0">
            <a:spAutoFit/>
          </a:bodyPr>
          <a:lstStyle/>
          <a:p>
            <a:r>
              <a:rPr lang="en-GB" sz="1200" dirty="0"/>
              <a:t>“Under a Communist government Vygotsky’s work was supressed in the soviet Union because it was deemed to be reactionary, bourgeois pseudo-science” Palmer and </a:t>
            </a:r>
            <a:r>
              <a:rPr lang="en-GB" sz="1200" dirty="0" err="1"/>
              <a:t>Dolya</a:t>
            </a:r>
            <a:r>
              <a:rPr lang="en-GB" sz="1200" dirty="0"/>
              <a:t> (2004, quoted in Graf and Birch,2009,p.6).</a:t>
            </a:r>
          </a:p>
        </p:txBody>
      </p:sp>
      <p:sp>
        <p:nvSpPr>
          <p:cNvPr id="24" name="Heart 23">
            <a:extLst>
              <a:ext uri="{FF2B5EF4-FFF2-40B4-BE49-F238E27FC236}">
                <a16:creationId xmlns:a16="http://schemas.microsoft.com/office/drawing/2014/main" id="{AB08C6DC-0D19-40DD-A029-42B8F0A441F8}"/>
              </a:ext>
            </a:extLst>
          </p:cNvPr>
          <p:cNvSpPr/>
          <p:nvPr/>
        </p:nvSpPr>
        <p:spPr>
          <a:xfrm>
            <a:off x="4788052" y="2173261"/>
            <a:ext cx="3439804" cy="2963301"/>
          </a:xfrm>
          <a:prstGeom prst="heart">
            <a:avLst/>
          </a:prstGeom>
          <a:solidFill>
            <a:srgbClr val="FF0000"/>
          </a:solidFill>
          <a:ln>
            <a:solidFill>
              <a:srgbClr val="F27A4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40" name="Picture 16" descr="Image result for cartoon children">
            <a:extLst>
              <a:ext uri="{FF2B5EF4-FFF2-40B4-BE49-F238E27FC236}">
                <a16:creationId xmlns:a16="http://schemas.microsoft.com/office/drawing/2014/main" id="{9EDD1253-87A0-4680-B106-92F1239BC46A}"/>
              </a:ext>
            </a:extLst>
          </p:cNvPr>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0000" b="90000" l="44083" r="58565"/>
                    </a14:imgEffect>
                  </a14:imgLayer>
                </a14:imgProps>
              </a:ext>
              <a:ext uri="{28A0092B-C50C-407E-A947-70E740481C1C}">
                <a14:useLocalDpi xmlns:a14="http://schemas.microsoft.com/office/drawing/2010/main" val="0"/>
              </a:ext>
            </a:extLst>
          </a:blip>
          <a:srcRect l="42273" r="39625"/>
          <a:stretch/>
        </p:blipFill>
        <p:spPr bwMode="auto">
          <a:xfrm>
            <a:off x="6397067" y="2169277"/>
            <a:ext cx="495407" cy="2143557"/>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Image result for cartoon children">
            <a:extLst>
              <a:ext uri="{FF2B5EF4-FFF2-40B4-BE49-F238E27FC236}">
                <a16:creationId xmlns:a16="http://schemas.microsoft.com/office/drawing/2014/main" id="{7C8C24B6-EF87-4627-9CA5-D3B00233572C}"/>
              </a:ext>
            </a:extLst>
          </p:cNvPr>
          <p:cNvPicPr>
            <a:picLocks noChangeAspect="1" noChangeArrowheads="1"/>
          </p:cNvPicPr>
          <p:nvPr/>
        </p:nvPicPr>
        <p:blipFill rotWithShape="1">
          <a:blip r:embed="rId9">
            <a:extLst>
              <a:ext uri="{BEBA8EAE-BF5A-486C-A8C5-ECC9F3942E4B}">
                <a14:imgProps xmlns:a14="http://schemas.microsoft.com/office/drawing/2010/main">
                  <a14:imgLayer r:embed="rId8">
                    <a14:imgEffect>
                      <a14:backgroundRemoval t="10000" b="90000" l="26900" r="42331"/>
                    </a14:imgEffect>
                  </a14:imgLayer>
                </a14:imgProps>
              </a:ext>
              <a:ext uri="{28A0092B-C50C-407E-A947-70E740481C1C}">
                <a14:useLocalDpi xmlns:a14="http://schemas.microsoft.com/office/drawing/2010/main" val="0"/>
              </a:ext>
            </a:extLst>
          </a:blip>
          <a:srcRect l="24971" r="55740"/>
          <a:stretch/>
        </p:blipFill>
        <p:spPr bwMode="auto">
          <a:xfrm>
            <a:off x="5925986" y="1884169"/>
            <a:ext cx="554863" cy="2286000"/>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Image result for RESEARCH PAPERS">
            <a:extLst>
              <a:ext uri="{FF2B5EF4-FFF2-40B4-BE49-F238E27FC236}">
                <a16:creationId xmlns:a16="http://schemas.microsoft.com/office/drawing/2014/main" id="{14BF1D88-ABC1-4019-94A9-DC1B4915962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201679" y="600559"/>
            <a:ext cx="1117708" cy="104108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72AC0E10-D10A-4479-8F77-C78593CE3B35}"/>
              </a:ext>
            </a:extLst>
          </p:cNvPr>
          <p:cNvSpPr txBox="1"/>
          <p:nvPr/>
        </p:nvSpPr>
        <p:spPr>
          <a:xfrm>
            <a:off x="5915356" y="5110917"/>
            <a:ext cx="1999883" cy="215444"/>
          </a:xfrm>
          <a:prstGeom prst="rect">
            <a:avLst/>
          </a:prstGeom>
          <a:noFill/>
        </p:spPr>
        <p:txBody>
          <a:bodyPr wrap="square" rtlCol="0">
            <a:spAutoFit/>
          </a:bodyPr>
          <a:lstStyle/>
          <a:p>
            <a:r>
              <a:rPr lang="en-GB" sz="800" dirty="0"/>
              <a:t>(Destination by design,2017)</a:t>
            </a:r>
          </a:p>
        </p:txBody>
      </p:sp>
      <p:sp>
        <p:nvSpPr>
          <p:cNvPr id="27" name="TextBox 26">
            <a:extLst>
              <a:ext uri="{FF2B5EF4-FFF2-40B4-BE49-F238E27FC236}">
                <a16:creationId xmlns:a16="http://schemas.microsoft.com/office/drawing/2014/main" id="{E8EA935D-66A6-475E-AABF-C9865508A507}"/>
              </a:ext>
            </a:extLst>
          </p:cNvPr>
          <p:cNvSpPr txBox="1"/>
          <p:nvPr/>
        </p:nvSpPr>
        <p:spPr>
          <a:xfrm flipH="1">
            <a:off x="4829628" y="3243247"/>
            <a:ext cx="2034499" cy="215444"/>
          </a:xfrm>
          <a:prstGeom prst="rect">
            <a:avLst/>
          </a:prstGeom>
          <a:noFill/>
        </p:spPr>
        <p:txBody>
          <a:bodyPr wrap="square" rtlCol="0">
            <a:spAutoFit/>
          </a:bodyPr>
          <a:lstStyle/>
          <a:p>
            <a:r>
              <a:rPr lang="en-GB" sz="800" dirty="0"/>
              <a:t>(Direct India.2019)</a:t>
            </a:r>
          </a:p>
        </p:txBody>
      </p:sp>
      <p:sp>
        <p:nvSpPr>
          <p:cNvPr id="29" name="TextBox 28">
            <a:extLst>
              <a:ext uri="{FF2B5EF4-FFF2-40B4-BE49-F238E27FC236}">
                <a16:creationId xmlns:a16="http://schemas.microsoft.com/office/drawing/2014/main" id="{5DB3CE95-97DE-41B6-83AA-A128B8F52206}"/>
              </a:ext>
            </a:extLst>
          </p:cNvPr>
          <p:cNvSpPr txBox="1"/>
          <p:nvPr/>
        </p:nvSpPr>
        <p:spPr>
          <a:xfrm>
            <a:off x="6455513" y="3985677"/>
            <a:ext cx="1383200" cy="215444"/>
          </a:xfrm>
          <a:prstGeom prst="rect">
            <a:avLst/>
          </a:prstGeom>
          <a:noFill/>
        </p:spPr>
        <p:txBody>
          <a:bodyPr wrap="square" rtlCol="0">
            <a:spAutoFit/>
          </a:bodyPr>
          <a:lstStyle/>
          <a:p>
            <a:r>
              <a:rPr lang="en-GB" sz="800" dirty="0"/>
              <a:t>(Kids,2019)</a:t>
            </a:r>
          </a:p>
        </p:txBody>
      </p:sp>
      <p:sp>
        <p:nvSpPr>
          <p:cNvPr id="30" name="TextBox 29">
            <a:extLst>
              <a:ext uri="{FF2B5EF4-FFF2-40B4-BE49-F238E27FC236}">
                <a16:creationId xmlns:a16="http://schemas.microsoft.com/office/drawing/2014/main" id="{0D0C39B3-0A68-4A9D-8890-D2C03820F45B}"/>
              </a:ext>
            </a:extLst>
          </p:cNvPr>
          <p:cNvSpPr txBox="1"/>
          <p:nvPr/>
        </p:nvSpPr>
        <p:spPr>
          <a:xfrm flipH="1">
            <a:off x="2399218" y="1344582"/>
            <a:ext cx="1930192" cy="215444"/>
          </a:xfrm>
          <a:prstGeom prst="rect">
            <a:avLst/>
          </a:prstGeom>
          <a:noFill/>
        </p:spPr>
        <p:txBody>
          <a:bodyPr wrap="square" rtlCol="0">
            <a:spAutoFit/>
          </a:bodyPr>
          <a:lstStyle/>
          <a:p>
            <a:r>
              <a:rPr lang="en-GB" sz="800" dirty="0"/>
              <a:t>(Mackenzie,2019)</a:t>
            </a:r>
          </a:p>
        </p:txBody>
      </p:sp>
      <p:sp>
        <p:nvSpPr>
          <p:cNvPr id="31" name="TextBox 30">
            <a:extLst>
              <a:ext uri="{FF2B5EF4-FFF2-40B4-BE49-F238E27FC236}">
                <a16:creationId xmlns:a16="http://schemas.microsoft.com/office/drawing/2014/main" id="{7AE3DD24-E5B5-4DED-874B-DBC41BEC37B1}"/>
              </a:ext>
            </a:extLst>
          </p:cNvPr>
          <p:cNvSpPr txBox="1"/>
          <p:nvPr/>
        </p:nvSpPr>
        <p:spPr>
          <a:xfrm>
            <a:off x="5510190" y="578967"/>
            <a:ext cx="2355792" cy="369332"/>
          </a:xfrm>
          <a:prstGeom prst="rect">
            <a:avLst/>
          </a:prstGeom>
          <a:noFill/>
        </p:spPr>
        <p:txBody>
          <a:bodyPr wrap="square" rtlCol="0">
            <a:spAutoFit/>
          </a:bodyPr>
          <a:lstStyle/>
          <a:p>
            <a:r>
              <a:rPr lang="en-GB" u="sng" dirty="0">
                <a:solidFill>
                  <a:schemeClr val="bg1"/>
                </a:solidFill>
              </a:rPr>
              <a:t>CULTURAL TOOLS</a:t>
            </a:r>
          </a:p>
        </p:txBody>
      </p:sp>
      <p:sp>
        <p:nvSpPr>
          <p:cNvPr id="1024" name="TextBox 1023">
            <a:extLst>
              <a:ext uri="{FF2B5EF4-FFF2-40B4-BE49-F238E27FC236}">
                <a16:creationId xmlns:a16="http://schemas.microsoft.com/office/drawing/2014/main" id="{E6037D5A-B96F-4728-B22D-9E9E754EBC11}"/>
              </a:ext>
            </a:extLst>
          </p:cNvPr>
          <p:cNvSpPr txBox="1"/>
          <p:nvPr/>
        </p:nvSpPr>
        <p:spPr>
          <a:xfrm flipH="1">
            <a:off x="7262164" y="3234519"/>
            <a:ext cx="1465281" cy="215444"/>
          </a:xfrm>
          <a:prstGeom prst="rect">
            <a:avLst/>
          </a:prstGeom>
          <a:noFill/>
        </p:spPr>
        <p:txBody>
          <a:bodyPr wrap="square" rtlCol="0">
            <a:spAutoFit/>
          </a:bodyPr>
          <a:lstStyle/>
          <a:p>
            <a:r>
              <a:rPr lang="en-GB" sz="800" dirty="0"/>
              <a:t>(</a:t>
            </a:r>
            <a:r>
              <a:rPr lang="en-GB" sz="800" dirty="0" err="1"/>
              <a:t>Theater</a:t>
            </a:r>
            <a:r>
              <a:rPr lang="en-GB" sz="800" dirty="0"/>
              <a:t> seat,2019)</a:t>
            </a:r>
          </a:p>
        </p:txBody>
      </p:sp>
      <p:sp>
        <p:nvSpPr>
          <p:cNvPr id="1027" name="TextBox 1026">
            <a:extLst>
              <a:ext uri="{FF2B5EF4-FFF2-40B4-BE49-F238E27FC236}">
                <a16:creationId xmlns:a16="http://schemas.microsoft.com/office/drawing/2014/main" id="{378B8FD2-0B74-4EE0-884F-732A78A420E8}"/>
              </a:ext>
            </a:extLst>
          </p:cNvPr>
          <p:cNvSpPr txBox="1"/>
          <p:nvPr/>
        </p:nvSpPr>
        <p:spPr>
          <a:xfrm flipH="1">
            <a:off x="2367972" y="1508225"/>
            <a:ext cx="2336739" cy="2308324"/>
          </a:xfrm>
          <a:prstGeom prst="rect">
            <a:avLst/>
          </a:prstGeom>
          <a:noFill/>
        </p:spPr>
        <p:txBody>
          <a:bodyPr wrap="square" rtlCol="0">
            <a:spAutoFit/>
          </a:bodyPr>
          <a:lstStyle/>
          <a:p>
            <a:r>
              <a:rPr lang="en-GB" sz="1200" dirty="0"/>
              <a:t>“Constructivism: An approach to teaching and learning based on the premise that cognition is the result of mental construction” (Gray and Macblain,2012,p.70). Vygotsky believed in the  importance of “the quality and </a:t>
            </a:r>
          </a:p>
          <a:p>
            <a:r>
              <a:rPr lang="en-GB" sz="1200" dirty="0"/>
              <a:t>nature of the child’s  environment, their age, culture and life experiences before drawing any conclusion about their development” (Ibid).</a:t>
            </a:r>
          </a:p>
        </p:txBody>
      </p:sp>
      <p:pic>
        <p:nvPicPr>
          <p:cNvPr id="1054" name="Picture 30" descr="Image result for marxist ideology">
            <a:extLst>
              <a:ext uri="{FF2B5EF4-FFF2-40B4-BE49-F238E27FC236}">
                <a16:creationId xmlns:a16="http://schemas.microsoft.com/office/drawing/2014/main" id="{3AE6BD35-3506-4AC4-AD72-3A2FEB875FE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909788" y="3890865"/>
            <a:ext cx="1281002" cy="1163579"/>
          </a:xfrm>
          <a:prstGeom prst="rect">
            <a:avLst/>
          </a:prstGeom>
          <a:noFill/>
          <a:extLst>
            <a:ext uri="{909E8E84-426E-40DD-AFC4-6F175D3DCCD1}">
              <a14:hiddenFill xmlns:a14="http://schemas.microsoft.com/office/drawing/2010/main">
                <a:solidFill>
                  <a:srgbClr val="FFFFFF"/>
                </a:solidFill>
              </a14:hiddenFill>
            </a:ext>
          </a:extLst>
        </p:spPr>
      </p:pic>
      <p:sp>
        <p:nvSpPr>
          <p:cNvPr id="1029" name="TextBox 1028">
            <a:extLst>
              <a:ext uri="{FF2B5EF4-FFF2-40B4-BE49-F238E27FC236}">
                <a16:creationId xmlns:a16="http://schemas.microsoft.com/office/drawing/2014/main" id="{335F84F7-C121-4F25-ACFA-BC50896CCEE9}"/>
              </a:ext>
            </a:extLst>
          </p:cNvPr>
          <p:cNvSpPr txBox="1"/>
          <p:nvPr/>
        </p:nvSpPr>
        <p:spPr>
          <a:xfrm>
            <a:off x="3281417" y="3719729"/>
            <a:ext cx="1734936" cy="1384995"/>
          </a:xfrm>
          <a:prstGeom prst="rect">
            <a:avLst/>
          </a:prstGeom>
          <a:noFill/>
        </p:spPr>
        <p:txBody>
          <a:bodyPr wrap="square" rtlCol="0">
            <a:spAutoFit/>
          </a:bodyPr>
          <a:lstStyle/>
          <a:p>
            <a:r>
              <a:rPr lang="en-GB" sz="1200" dirty="0"/>
              <a:t>“Based on a Marxist view, interest was not in the individual but, in the child as a member of their cultural context”(Gray and Macblain,2012,p.70).</a:t>
            </a:r>
          </a:p>
        </p:txBody>
      </p:sp>
      <p:sp>
        <p:nvSpPr>
          <p:cNvPr id="1035" name="TextBox 1034">
            <a:extLst>
              <a:ext uri="{FF2B5EF4-FFF2-40B4-BE49-F238E27FC236}">
                <a16:creationId xmlns:a16="http://schemas.microsoft.com/office/drawing/2014/main" id="{17A95159-5742-44F9-939F-3E7A62CF7F5D}"/>
              </a:ext>
            </a:extLst>
          </p:cNvPr>
          <p:cNvSpPr txBox="1"/>
          <p:nvPr/>
        </p:nvSpPr>
        <p:spPr>
          <a:xfrm flipH="1">
            <a:off x="2476094" y="5019842"/>
            <a:ext cx="1428505" cy="215444"/>
          </a:xfrm>
          <a:prstGeom prst="rect">
            <a:avLst/>
          </a:prstGeom>
          <a:noFill/>
        </p:spPr>
        <p:txBody>
          <a:bodyPr wrap="square" rtlCol="0">
            <a:spAutoFit/>
          </a:bodyPr>
          <a:lstStyle/>
          <a:p>
            <a:r>
              <a:rPr lang="en-GB" sz="800" dirty="0"/>
              <a:t>(</a:t>
            </a:r>
            <a:r>
              <a:rPr lang="en-GB" sz="800" dirty="0" err="1"/>
              <a:t>Chizari</a:t>
            </a:r>
            <a:r>
              <a:rPr lang="en-GB" sz="800" dirty="0"/>
              <a:t>, 2019)</a:t>
            </a:r>
          </a:p>
        </p:txBody>
      </p:sp>
      <p:sp>
        <p:nvSpPr>
          <p:cNvPr id="1037" name="TextBox 1036">
            <a:extLst>
              <a:ext uri="{FF2B5EF4-FFF2-40B4-BE49-F238E27FC236}">
                <a16:creationId xmlns:a16="http://schemas.microsoft.com/office/drawing/2014/main" id="{9B8A6474-A34C-47B2-90F7-6399825A8EF1}"/>
              </a:ext>
            </a:extLst>
          </p:cNvPr>
          <p:cNvSpPr txBox="1"/>
          <p:nvPr/>
        </p:nvSpPr>
        <p:spPr>
          <a:xfrm>
            <a:off x="5775178" y="6661835"/>
            <a:ext cx="1735845" cy="215444"/>
          </a:xfrm>
          <a:prstGeom prst="rect">
            <a:avLst/>
          </a:prstGeom>
          <a:noFill/>
        </p:spPr>
        <p:txBody>
          <a:bodyPr wrap="square" rtlCol="0">
            <a:spAutoFit/>
          </a:bodyPr>
          <a:lstStyle/>
          <a:p>
            <a:r>
              <a:rPr lang="en-GB" sz="800" dirty="0"/>
              <a:t>(Smith, 2019)</a:t>
            </a:r>
          </a:p>
        </p:txBody>
      </p:sp>
      <p:pic>
        <p:nvPicPr>
          <p:cNvPr id="1050" name="Picture 26" descr="Image result for music">
            <a:extLst>
              <a:ext uri="{FF2B5EF4-FFF2-40B4-BE49-F238E27FC236}">
                <a16:creationId xmlns:a16="http://schemas.microsoft.com/office/drawing/2014/main" id="{E2501ED0-3F9B-477D-ABAA-5A4ECB496BB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813457" y="4045031"/>
            <a:ext cx="1388993" cy="103919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46" name="Picture 22" descr="Image result for language">
            <a:extLst>
              <a:ext uri="{FF2B5EF4-FFF2-40B4-BE49-F238E27FC236}">
                <a16:creationId xmlns:a16="http://schemas.microsoft.com/office/drawing/2014/main" id="{A9817A01-5E8A-45C7-BF95-B9D0C756CBA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918291" y="2306227"/>
            <a:ext cx="1339746" cy="1036014"/>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5" name="Picture 24">
            <a:extLst>
              <a:ext uri="{FF2B5EF4-FFF2-40B4-BE49-F238E27FC236}">
                <a16:creationId xmlns:a16="http://schemas.microsoft.com/office/drawing/2014/main" id="{A01EDA5B-1CC8-40AE-8573-AA85F710DE86}"/>
              </a:ext>
            </a:extLst>
          </p:cNvPr>
          <p:cNvPicPr>
            <a:picLocks noChangeAspect="1"/>
          </p:cNvPicPr>
          <p:nvPr/>
        </p:nvPicPr>
        <p:blipFill rotWithShape="1">
          <a:blip r:embed="rId14">
            <a:extLst>
              <a:ext uri="{BEBA8EAE-BF5A-486C-A8C5-ECC9F3942E4B}">
                <a14:imgProps xmlns:a14="http://schemas.microsoft.com/office/drawing/2010/main">
                  <a14:imgLayer r:embed="rId15">
                    <a14:imgEffect>
                      <a14:backgroundRemoval t="56749" b="95194" l="10000" r="90000"/>
                    </a14:imgEffect>
                  </a14:imgLayer>
                </a14:imgProps>
              </a:ext>
            </a:extLst>
          </a:blip>
          <a:srcRect t="51944"/>
          <a:stretch/>
        </p:blipFill>
        <p:spPr>
          <a:xfrm>
            <a:off x="5102525" y="3068734"/>
            <a:ext cx="2876550" cy="1098550"/>
          </a:xfrm>
          <a:prstGeom prst="rect">
            <a:avLst/>
          </a:prstGeom>
        </p:spPr>
      </p:pic>
      <p:pic>
        <p:nvPicPr>
          <p:cNvPr id="1044" name="Picture 20" descr="Image result for fairy tale pictures">
            <a:extLst>
              <a:ext uri="{FF2B5EF4-FFF2-40B4-BE49-F238E27FC236}">
                <a16:creationId xmlns:a16="http://schemas.microsoft.com/office/drawing/2014/main" id="{80270E5A-3173-469F-92C9-C75DE087ED43}"/>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6822649" y="2257088"/>
            <a:ext cx="1251702" cy="109855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62" name="Picture 38" descr="Image result for the proximal zone of development">
            <a:extLst>
              <a:ext uri="{FF2B5EF4-FFF2-40B4-BE49-F238E27FC236}">
                <a16:creationId xmlns:a16="http://schemas.microsoft.com/office/drawing/2014/main" id="{247F152E-5B20-4933-9B4F-66E034D34B1B}"/>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9992685" y="580127"/>
            <a:ext cx="2143125" cy="1895452"/>
          </a:xfrm>
          <a:prstGeom prst="rect">
            <a:avLst/>
          </a:prstGeom>
          <a:noFill/>
          <a:extLst>
            <a:ext uri="{909E8E84-426E-40DD-AFC4-6F175D3DCCD1}">
              <a14:hiddenFill xmlns:a14="http://schemas.microsoft.com/office/drawing/2010/main">
                <a:solidFill>
                  <a:srgbClr val="FFFFFF"/>
                </a:solidFill>
              </a14:hiddenFill>
            </a:ext>
          </a:extLst>
        </p:spPr>
      </p:pic>
      <p:sp>
        <p:nvSpPr>
          <p:cNvPr id="1043" name="TextBox 1042">
            <a:extLst>
              <a:ext uri="{FF2B5EF4-FFF2-40B4-BE49-F238E27FC236}">
                <a16:creationId xmlns:a16="http://schemas.microsoft.com/office/drawing/2014/main" id="{92FAD661-A04C-42AE-A99A-DDF8C1232669}"/>
              </a:ext>
            </a:extLst>
          </p:cNvPr>
          <p:cNvSpPr txBox="1"/>
          <p:nvPr/>
        </p:nvSpPr>
        <p:spPr>
          <a:xfrm flipH="1">
            <a:off x="11223708" y="2282356"/>
            <a:ext cx="1726789" cy="215444"/>
          </a:xfrm>
          <a:prstGeom prst="rect">
            <a:avLst/>
          </a:prstGeom>
          <a:noFill/>
        </p:spPr>
        <p:txBody>
          <a:bodyPr wrap="square" rtlCol="0">
            <a:spAutoFit/>
          </a:bodyPr>
          <a:lstStyle/>
          <a:p>
            <a:r>
              <a:rPr lang="en-GB" sz="800" dirty="0"/>
              <a:t>(</a:t>
            </a:r>
            <a:r>
              <a:rPr lang="en-GB" sz="800" dirty="0" err="1"/>
              <a:t>Biohack</a:t>
            </a:r>
            <a:r>
              <a:rPr lang="en-GB" sz="800" dirty="0"/>
              <a:t> U, 2019)</a:t>
            </a:r>
          </a:p>
        </p:txBody>
      </p:sp>
      <p:sp>
        <p:nvSpPr>
          <p:cNvPr id="1045" name="TextBox 1044">
            <a:extLst>
              <a:ext uri="{FF2B5EF4-FFF2-40B4-BE49-F238E27FC236}">
                <a16:creationId xmlns:a16="http://schemas.microsoft.com/office/drawing/2014/main" id="{1248615B-F342-4A06-87C1-3DA68A125830}"/>
              </a:ext>
            </a:extLst>
          </p:cNvPr>
          <p:cNvSpPr txBox="1"/>
          <p:nvPr/>
        </p:nvSpPr>
        <p:spPr>
          <a:xfrm flipH="1">
            <a:off x="7513301" y="5505322"/>
            <a:ext cx="2558875" cy="1384995"/>
          </a:xfrm>
          <a:prstGeom prst="rect">
            <a:avLst/>
          </a:prstGeom>
          <a:noFill/>
        </p:spPr>
        <p:txBody>
          <a:bodyPr wrap="square" rtlCol="0">
            <a:spAutoFit/>
          </a:bodyPr>
          <a:lstStyle/>
          <a:p>
            <a:r>
              <a:rPr lang="en-GB" sz="1200" dirty="0"/>
              <a:t>Vygotsky was a true believer in imaginary play. Describing play as self education. As they develop confidence, they may incorporate rules which they share with their peer, but not adults(Gray and Macblain,2012,p.76).</a:t>
            </a:r>
          </a:p>
        </p:txBody>
      </p:sp>
      <p:sp>
        <p:nvSpPr>
          <p:cNvPr id="1053" name="TextBox 1052">
            <a:extLst>
              <a:ext uri="{FF2B5EF4-FFF2-40B4-BE49-F238E27FC236}">
                <a16:creationId xmlns:a16="http://schemas.microsoft.com/office/drawing/2014/main" id="{B0D325E6-EFFB-4D02-81AA-95E5ACB54FE8}"/>
              </a:ext>
            </a:extLst>
          </p:cNvPr>
          <p:cNvSpPr txBox="1"/>
          <p:nvPr/>
        </p:nvSpPr>
        <p:spPr>
          <a:xfrm>
            <a:off x="9797393" y="-45772"/>
            <a:ext cx="2504872" cy="646331"/>
          </a:xfrm>
          <a:prstGeom prst="rect">
            <a:avLst/>
          </a:prstGeom>
          <a:noFill/>
        </p:spPr>
        <p:txBody>
          <a:bodyPr wrap="square" rtlCol="0">
            <a:spAutoFit/>
          </a:bodyPr>
          <a:lstStyle/>
          <a:p>
            <a:r>
              <a:rPr lang="en-GB" u="sng" dirty="0">
                <a:solidFill>
                  <a:schemeClr val="bg1"/>
                </a:solidFill>
              </a:rPr>
              <a:t>THE ZONE OF PROXIMAL DEVELOPMENT</a:t>
            </a:r>
          </a:p>
        </p:txBody>
      </p:sp>
      <p:sp>
        <p:nvSpPr>
          <p:cNvPr id="1055" name="TextBox 1054">
            <a:extLst>
              <a:ext uri="{FF2B5EF4-FFF2-40B4-BE49-F238E27FC236}">
                <a16:creationId xmlns:a16="http://schemas.microsoft.com/office/drawing/2014/main" id="{AEED3656-B602-42F4-A073-7462F117DDB5}"/>
              </a:ext>
            </a:extLst>
          </p:cNvPr>
          <p:cNvSpPr txBox="1"/>
          <p:nvPr/>
        </p:nvSpPr>
        <p:spPr>
          <a:xfrm>
            <a:off x="8328717" y="1366257"/>
            <a:ext cx="1315238" cy="2492990"/>
          </a:xfrm>
          <a:prstGeom prst="rect">
            <a:avLst/>
          </a:prstGeom>
          <a:noFill/>
        </p:spPr>
        <p:txBody>
          <a:bodyPr wrap="square" rtlCol="0">
            <a:spAutoFit/>
          </a:bodyPr>
          <a:lstStyle/>
          <a:p>
            <a:r>
              <a:rPr lang="en-GB" sz="1200" dirty="0"/>
              <a:t>“Vygotsky believed that knowledge and thought are constructed through social interaction with family, friends, teachers and peers. Also known as the (MKOs)” (Bates,2018,p.48).</a:t>
            </a:r>
          </a:p>
        </p:txBody>
      </p:sp>
      <p:sp>
        <p:nvSpPr>
          <p:cNvPr id="1057" name="TextBox 1056">
            <a:extLst>
              <a:ext uri="{FF2B5EF4-FFF2-40B4-BE49-F238E27FC236}">
                <a16:creationId xmlns:a16="http://schemas.microsoft.com/office/drawing/2014/main" id="{5BC9AFDE-7581-439E-9817-6ACEBFD0399F}"/>
              </a:ext>
            </a:extLst>
          </p:cNvPr>
          <p:cNvSpPr txBox="1"/>
          <p:nvPr/>
        </p:nvSpPr>
        <p:spPr>
          <a:xfrm flipH="1">
            <a:off x="10107083" y="2475579"/>
            <a:ext cx="2132003" cy="4031873"/>
          </a:xfrm>
          <a:prstGeom prst="rect">
            <a:avLst/>
          </a:prstGeom>
          <a:noFill/>
        </p:spPr>
        <p:txBody>
          <a:bodyPr wrap="square" rtlCol="0">
            <a:spAutoFit/>
          </a:bodyPr>
          <a:lstStyle/>
          <a:p>
            <a:r>
              <a:rPr lang="en-GB" sz="1200" dirty="0"/>
              <a:t>Learners who are in the (ZPD) develop an understanding of the subject that may have been beyond their previous level of comprehension. Vygotsky further developed  the concept of scaffolding, “which enables the teacher to engage with people and support their development whilst in the ZPD”. (Bates,2018,p.48). “Scaffolding is needed to support the process as the house is gradually constructed from its foundations”( Pollard et al., 2008, p.180). When it has been “constructed the scaffolding can then be removed. The child’s understanding will stand independently” (Ibid).</a:t>
            </a:r>
          </a:p>
        </p:txBody>
      </p:sp>
      <p:pic>
        <p:nvPicPr>
          <p:cNvPr id="1066" name="Picture 42" descr="Related image">
            <a:extLst>
              <a:ext uri="{FF2B5EF4-FFF2-40B4-BE49-F238E27FC236}">
                <a16:creationId xmlns:a16="http://schemas.microsoft.com/office/drawing/2014/main" id="{3ACF197C-AECA-4150-B9EE-D67DD7F7426B}"/>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7735918" y="114978"/>
            <a:ext cx="1791574" cy="129730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59" name="TextBox 1058">
            <a:extLst>
              <a:ext uri="{FF2B5EF4-FFF2-40B4-BE49-F238E27FC236}">
                <a16:creationId xmlns:a16="http://schemas.microsoft.com/office/drawing/2014/main" id="{5E9E2041-8BE6-4F3E-959A-6E1389CC926B}"/>
              </a:ext>
            </a:extLst>
          </p:cNvPr>
          <p:cNvSpPr txBox="1"/>
          <p:nvPr/>
        </p:nvSpPr>
        <p:spPr>
          <a:xfrm>
            <a:off x="9585009" y="85022"/>
            <a:ext cx="414725" cy="5478423"/>
          </a:xfrm>
          <a:prstGeom prst="rect">
            <a:avLst/>
          </a:prstGeom>
          <a:noFill/>
        </p:spPr>
        <p:txBody>
          <a:bodyPr wrap="square" rtlCol="0">
            <a:spAutoFit/>
          </a:bodyPr>
          <a:lstStyle/>
          <a:p>
            <a:r>
              <a:rPr lang="en-GB" sz="1400" dirty="0">
                <a:solidFill>
                  <a:schemeClr val="bg1"/>
                </a:solidFill>
              </a:rPr>
              <a:t>MO</a:t>
            </a:r>
          </a:p>
          <a:p>
            <a:r>
              <a:rPr lang="en-GB" sz="1400" dirty="0">
                <a:solidFill>
                  <a:schemeClr val="bg1"/>
                </a:solidFill>
              </a:rPr>
              <a:t>S</a:t>
            </a:r>
          </a:p>
          <a:p>
            <a:r>
              <a:rPr lang="en-GB" sz="1400" dirty="0">
                <a:solidFill>
                  <a:schemeClr val="bg1"/>
                </a:solidFill>
              </a:rPr>
              <a:t>T</a:t>
            </a:r>
          </a:p>
          <a:p>
            <a:r>
              <a:rPr lang="en-GB" sz="1400" dirty="0">
                <a:solidFill>
                  <a:schemeClr val="bg1"/>
                </a:solidFill>
              </a:rPr>
              <a:t> </a:t>
            </a:r>
          </a:p>
          <a:p>
            <a:r>
              <a:rPr lang="en-GB" sz="1400" dirty="0">
                <a:solidFill>
                  <a:schemeClr val="bg1"/>
                </a:solidFill>
              </a:rPr>
              <a:t>K</a:t>
            </a:r>
          </a:p>
          <a:p>
            <a:r>
              <a:rPr lang="en-GB" sz="1400" dirty="0">
                <a:solidFill>
                  <a:schemeClr val="bg1"/>
                </a:solidFill>
              </a:rPr>
              <a:t>N</a:t>
            </a:r>
          </a:p>
          <a:p>
            <a:r>
              <a:rPr lang="en-GB" sz="1400" dirty="0">
                <a:solidFill>
                  <a:schemeClr val="bg1"/>
                </a:solidFill>
              </a:rPr>
              <a:t>O</a:t>
            </a:r>
          </a:p>
          <a:p>
            <a:r>
              <a:rPr lang="en-GB" sz="1400" dirty="0">
                <a:solidFill>
                  <a:schemeClr val="bg1"/>
                </a:solidFill>
              </a:rPr>
              <a:t>W</a:t>
            </a:r>
          </a:p>
          <a:p>
            <a:r>
              <a:rPr lang="en-GB" sz="1400" dirty="0">
                <a:solidFill>
                  <a:schemeClr val="bg1"/>
                </a:solidFill>
              </a:rPr>
              <a:t>L</a:t>
            </a:r>
          </a:p>
          <a:p>
            <a:r>
              <a:rPr lang="en-GB" sz="1400" dirty="0">
                <a:solidFill>
                  <a:schemeClr val="bg1"/>
                </a:solidFill>
              </a:rPr>
              <a:t>E</a:t>
            </a:r>
          </a:p>
          <a:p>
            <a:r>
              <a:rPr lang="en-GB" sz="1400" dirty="0">
                <a:solidFill>
                  <a:schemeClr val="bg1"/>
                </a:solidFill>
              </a:rPr>
              <a:t>D</a:t>
            </a:r>
          </a:p>
          <a:p>
            <a:r>
              <a:rPr lang="en-GB" sz="1400" dirty="0">
                <a:solidFill>
                  <a:schemeClr val="bg1"/>
                </a:solidFill>
              </a:rPr>
              <a:t>G</a:t>
            </a:r>
          </a:p>
          <a:p>
            <a:r>
              <a:rPr lang="en-GB" sz="1400" dirty="0">
                <a:solidFill>
                  <a:schemeClr val="bg1"/>
                </a:solidFill>
              </a:rPr>
              <a:t>E</a:t>
            </a:r>
          </a:p>
          <a:p>
            <a:r>
              <a:rPr lang="en-GB" sz="1400" dirty="0">
                <a:solidFill>
                  <a:schemeClr val="bg1"/>
                </a:solidFill>
              </a:rPr>
              <a:t>A</a:t>
            </a:r>
          </a:p>
          <a:p>
            <a:r>
              <a:rPr lang="en-GB" sz="1400" dirty="0">
                <a:solidFill>
                  <a:schemeClr val="bg1"/>
                </a:solidFill>
              </a:rPr>
              <a:t>B</a:t>
            </a:r>
          </a:p>
          <a:p>
            <a:r>
              <a:rPr lang="en-GB" sz="1400" dirty="0">
                <a:solidFill>
                  <a:schemeClr val="bg1"/>
                </a:solidFill>
              </a:rPr>
              <a:t>L</a:t>
            </a:r>
          </a:p>
          <a:p>
            <a:r>
              <a:rPr lang="en-GB" sz="1400" dirty="0">
                <a:solidFill>
                  <a:schemeClr val="bg1"/>
                </a:solidFill>
              </a:rPr>
              <a:t>E </a:t>
            </a:r>
          </a:p>
          <a:p>
            <a:endParaRPr lang="en-GB" sz="1400" dirty="0">
              <a:solidFill>
                <a:schemeClr val="bg1"/>
              </a:solidFill>
            </a:endParaRPr>
          </a:p>
          <a:p>
            <a:r>
              <a:rPr lang="en-GB" sz="1400" dirty="0">
                <a:solidFill>
                  <a:schemeClr val="bg1"/>
                </a:solidFill>
              </a:rPr>
              <a:t>O</a:t>
            </a:r>
          </a:p>
          <a:p>
            <a:r>
              <a:rPr lang="en-GB" sz="1400" dirty="0">
                <a:solidFill>
                  <a:schemeClr val="bg1"/>
                </a:solidFill>
              </a:rPr>
              <a:t>T</a:t>
            </a:r>
          </a:p>
          <a:p>
            <a:r>
              <a:rPr lang="en-GB" sz="1400" dirty="0">
                <a:solidFill>
                  <a:schemeClr val="bg1"/>
                </a:solidFill>
              </a:rPr>
              <a:t>H</a:t>
            </a:r>
          </a:p>
          <a:p>
            <a:r>
              <a:rPr lang="en-GB" sz="1400" dirty="0">
                <a:solidFill>
                  <a:schemeClr val="bg1"/>
                </a:solidFill>
              </a:rPr>
              <a:t>E</a:t>
            </a:r>
          </a:p>
          <a:p>
            <a:r>
              <a:rPr lang="en-GB" sz="1400" dirty="0">
                <a:solidFill>
                  <a:schemeClr val="bg1"/>
                </a:solidFill>
              </a:rPr>
              <a:t>R</a:t>
            </a:r>
          </a:p>
          <a:p>
            <a:r>
              <a:rPr lang="en-GB" sz="1400" dirty="0">
                <a:solidFill>
                  <a:schemeClr val="bg1"/>
                </a:solidFill>
              </a:rPr>
              <a:t>S </a:t>
            </a:r>
            <a:endParaRPr lang="en-GB" dirty="0">
              <a:solidFill>
                <a:schemeClr val="bg1"/>
              </a:solidFill>
            </a:endParaRPr>
          </a:p>
        </p:txBody>
      </p:sp>
      <p:sp>
        <p:nvSpPr>
          <p:cNvPr id="1061" name="TextBox 1060">
            <a:extLst>
              <a:ext uri="{FF2B5EF4-FFF2-40B4-BE49-F238E27FC236}">
                <a16:creationId xmlns:a16="http://schemas.microsoft.com/office/drawing/2014/main" id="{A446AE0C-B8F5-4108-B910-BB0EB6428A22}"/>
              </a:ext>
            </a:extLst>
          </p:cNvPr>
          <p:cNvSpPr txBox="1"/>
          <p:nvPr/>
        </p:nvSpPr>
        <p:spPr>
          <a:xfrm flipH="1">
            <a:off x="8713125" y="1157472"/>
            <a:ext cx="1546689" cy="215444"/>
          </a:xfrm>
          <a:prstGeom prst="rect">
            <a:avLst/>
          </a:prstGeom>
          <a:noFill/>
        </p:spPr>
        <p:txBody>
          <a:bodyPr wrap="square" rtlCol="0">
            <a:spAutoFit/>
          </a:bodyPr>
          <a:lstStyle/>
          <a:p>
            <a:r>
              <a:rPr lang="en-GB" sz="800" dirty="0"/>
              <a:t>(Farr, 2014)</a:t>
            </a:r>
          </a:p>
        </p:txBody>
      </p:sp>
      <p:sp>
        <p:nvSpPr>
          <p:cNvPr id="2" name="TextBox 1">
            <a:extLst>
              <a:ext uri="{FF2B5EF4-FFF2-40B4-BE49-F238E27FC236}">
                <a16:creationId xmlns:a16="http://schemas.microsoft.com/office/drawing/2014/main" id="{E09C9EF2-8582-49E0-979A-D59DA943C31C}"/>
              </a:ext>
            </a:extLst>
          </p:cNvPr>
          <p:cNvSpPr txBox="1"/>
          <p:nvPr/>
        </p:nvSpPr>
        <p:spPr>
          <a:xfrm>
            <a:off x="5511017" y="867555"/>
            <a:ext cx="2138092" cy="1384995"/>
          </a:xfrm>
          <a:prstGeom prst="rect">
            <a:avLst/>
          </a:prstGeom>
          <a:noFill/>
        </p:spPr>
        <p:txBody>
          <a:bodyPr wrap="square" rtlCol="0">
            <a:spAutoFit/>
          </a:bodyPr>
          <a:lstStyle/>
          <a:p>
            <a:r>
              <a:rPr lang="en-GB" sz="1400" dirty="0"/>
              <a:t>Vygotsky believed cultural tools “influence our perception, understanding and experience of the word” (Gray and Macblain,2012,p.73).  </a:t>
            </a:r>
          </a:p>
        </p:txBody>
      </p:sp>
      <p:sp>
        <p:nvSpPr>
          <p:cNvPr id="3" name="TextBox 2">
            <a:extLst>
              <a:ext uri="{FF2B5EF4-FFF2-40B4-BE49-F238E27FC236}">
                <a16:creationId xmlns:a16="http://schemas.microsoft.com/office/drawing/2014/main" id="{B9AD4810-389D-4574-B5FA-9682DF108D36}"/>
              </a:ext>
            </a:extLst>
          </p:cNvPr>
          <p:cNvSpPr txBox="1"/>
          <p:nvPr/>
        </p:nvSpPr>
        <p:spPr>
          <a:xfrm>
            <a:off x="1656561" y="3009882"/>
            <a:ext cx="1451369" cy="215444"/>
          </a:xfrm>
          <a:prstGeom prst="rect">
            <a:avLst/>
          </a:prstGeom>
          <a:noFill/>
        </p:spPr>
        <p:txBody>
          <a:bodyPr wrap="square" rtlCol="0">
            <a:spAutoFit/>
          </a:bodyPr>
          <a:lstStyle/>
          <a:p>
            <a:r>
              <a:rPr lang="en-GB" sz="800" dirty="0"/>
              <a:t>(Cherry,2018)</a:t>
            </a:r>
          </a:p>
        </p:txBody>
      </p:sp>
      <p:sp>
        <p:nvSpPr>
          <p:cNvPr id="4" name="TextBox 3">
            <a:extLst>
              <a:ext uri="{FF2B5EF4-FFF2-40B4-BE49-F238E27FC236}">
                <a16:creationId xmlns:a16="http://schemas.microsoft.com/office/drawing/2014/main" id="{75073DFB-20DC-412E-81FB-1080F63D8FE4}"/>
              </a:ext>
            </a:extLst>
          </p:cNvPr>
          <p:cNvSpPr txBox="1"/>
          <p:nvPr/>
        </p:nvSpPr>
        <p:spPr>
          <a:xfrm>
            <a:off x="7898049" y="3784870"/>
            <a:ext cx="1866585" cy="338554"/>
          </a:xfrm>
          <a:prstGeom prst="rect">
            <a:avLst/>
          </a:prstGeom>
          <a:noFill/>
        </p:spPr>
        <p:txBody>
          <a:bodyPr wrap="square" rtlCol="0">
            <a:spAutoFit/>
          </a:bodyPr>
          <a:lstStyle/>
          <a:p>
            <a:r>
              <a:rPr lang="en-GB" sz="1600" u="sng" dirty="0">
                <a:solidFill>
                  <a:schemeClr val="bg1"/>
                </a:solidFill>
              </a:rPr>
              <a:t>COLLABORATION</a:t>
            </a:r>
          </a:p>
        </p:txBody>
      </p:sp>
      <p:sp>
        <p:nvSpPr>
          <p:cNvPr id="5" name="TextBox 4">
            <a:extLst>
              <a:ext uri="{FF2B5EF4-FFF2-40B4-BE49-F238E27FC236}">
                <a16:creationId xmlns:a16="http://schemas.microsoft.com/office/drawing/2014/main" id="{35DB4A7A-9D8C-4555-BC3A-45D83383AE15}"/>
              </a:ext>
            </a:extLst>
          </p:cNvPr>
          <p:cNvSpPr txBox="1"/>
          <p:nvPr/>
        </p:nvSpPr>
        <p:spPr>
          <a:xfrm>
            <a:off x="7984772" y="4025032"/>
            <a:ext cx="1622951" cy="1569660"/>
          </a:xfrm>
          <a:prstGeom prst="rect">
            <a:avLst/>
          </a:prstGeom>
          <a:noFill/>
        </p:spPr>
        <p:txBody>
          <a:bodyPr wrap="square" rtlCol="0">
            <a:spAutoFit/>
          </a:bodyPr>
          <a:lstStyle/>
          <a:p>
            <a:r>
              <a:rPr lang="en-GB" sz="1200" dirty="0"/>
              <a:t>“Vygotsky believed that collaboration was more effective when one member of the dyad had greater experience than the other”  (Gray and Macblain,p.81)</a:t>
            </a:r>
          </a:p>
        </p:txBody>
      </p:sp>
      <p:sp>
        <p:nvSpPr>
          <p:cNvPr id="15" name="TextBox 14">
            <a:extLst>
              <a:ext uri="{FF2B5EF4-FFF2-40B4-BE49-F238E27FC236}">
                <a16:creationId xmlns:a16="http://schemas.microsoft.com/office/drawing/2014/main" id="{FD6268CB-3A44-4E1D-835D-A16C36E2C01B}"/>
              </a:ext>
            </a:extLst>
          </p:cNvPr>
          <p:cNvSpPr txBox="1"/>
          <p:nvPr/>
        </p:nvSpPr>
        <p:spPr>
          <a:xfrm>
            <a:off x="11930172" y="250129"/>
            <a:ext cx="1020325" cy="307777"/>
          </a:xfrm>
          <a:prstGeom prst="rect">
            <a:avLst/>
          </a:prstGeom>
          <a:noFill/>
        </p:spPr>
        <p:txBody>
          <a:bodyPr wrap="square" rtlCol="0">
            <a:spAutoFit/>
          </a:bodyPr>
          <a:lstStyle/>
          <a:p>
            <a:r>
              <a:rPr lang="en-GB" sz="1400" dirty="0"/>
              <a:t>2</a:t>
            </a:r>
          </a:p>
        </p:txBody>
      </p:sp>
    </p:spTree>
    <p:extLst>
      <p:ext uri="{BB962C8B-B14F-4D97-AF65-F5344CB8AC3E}">
        <p14:creationId xmlns:p14="http://schemas.microsoft.com/office/powerpoint/2010/main" val="3884141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515FB02-1CB5-4F78-B826-F676604BEFFB}"/>
              </a:ext>
            </a:extLst>
          </p:cNvPr>
          <p:cNvSpPr txBox="1"/>
          <p:nvPr/>
        </p:nvSpPr>
        <p:spPr>
          <a:xfrm flipH="1">
            <a:off x="57352" y="319055"/>
            <a:ext cx="317364" cy="6370975"/>
          </a:xfrm>
          <a:prstGeom prst="rect">
            <a:avLst/>
          </a:prstGeom>
          <a:noFill/>
        </p:spPr>
        <p:txBody>
          <a:bodyPr wrap="square" rtlCol="0">
            <a:spAutoFit/>
          </a:bodyPr>
          <a:lstStyle/>
          <a:p>
            <a:r>
              <a:rPr lang="en-GB" sz="2400" dirty="0">
                <a:solidFill>
                  <a:schemeClr val="bg1"/>
                </a:solidFill>
              </a:rPr>
              <a:t>BURRHUS . F. SKINNER</a:t>
            </a:r>
          </a:p>
        </p:txBody>
      </p:sp>
      <p:sp>
        <p:nvSpPr>
          <p:cNvPr id="7" name="TextBox 6">
            <a:extLst>
              <a:ext uri="{FF2B5EF4-FFF2-40B4-BE49-F238E27FC236}">
                <a16:creationId xmlns:a16="http://schemas.microsoft.com/office/drawing/2014/main" id="{61A1D001-EB77-46B2-911C-0C3BA2008BE1}"/>
              </a:ext>
            </a:extLst>
          </p:cNvPr>
          <p:cNvSpPr txBox="1"/>
          <p:nvPr/>
        </p:nvSpPr>
        <p:spPr>
          <a:xfrm flipH="1">
            <a:off x="933615" y="-179850"/>
            <a:ext cx="5606997" cy="769441"/>
          </a:xfrm>
          <a:prstGeom prst="rect">
            <a:avLst/>
          </a:prstGeom>
          <a:noFill/>
        </p:spPr>
        <p:txBody>
          <a:bodyPr wrap="square" rtlCol="0">
            <a:spAutoFit/>
          </a:bodyPr>
          <a:lstStyle/>
          <a:p>
            <a:r>
              <a:rPr lang="en-GB" sz="4400" u="sng" dirty="0">
                <a:latin typeface="Abadi Extra Light" panose="020B0204020104020204" pitchFamily="34" charset="0"/>
              </a:rPr>
              <a:t>BEHAVIOURISM</a:t>
            </a:r>
          </a:p>
        </p:txBody>
      </p:sp>
      <p:pic>
        <p:nvPicPr>
          <p:cNvPr id="9" name="Picture 8">
            <a:extLst>
              <a:ext uri="{FF2B5EF4-FFF2-40B4-BE49-F238E27FC236}">
                <a16:creationId xmlns:a16="http://schemas.microsoft.com/office/drawing/2014/main" id="{164C8824-5FC1-4A90-9972-1B033733C047}"/>
              </a:ext>
            </a:extLst>
          </p:cNvPr>
          <p:cNvPicPr>
            <a:picLocks noChangeAspect="1"/>
          </p:cNvPicPr>
          <p:nvPr/>
        </p:nvPicPr>
        <p:blipFill>
          <a:blip r:embed="rId2"/>
          <a:stretch>
            <a:fillRect/>
          </a:stretch>
        </p:blipFill>
        <p:spPr>
          <a:xfrm>
            <a:off x="590163" y="808799"/>
            <a:ext cx="2146852" cy="13913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Rectangle 9">
            <a:extLst>
              <a:ext uri="{FF2B5EF4-FFF2-40B4-BE49-F238E27FC236}">
                <a16:creationId xmlns:a16="http://schemas.microsoft.com/office/drawing/2014/main" id="{81FE281C-455D-4B8F-B051-821F680BCD5F}"/>
              </a:ext>
            </a:extLst>
          </p:cNvPr>
          <p:cNvSpPr/>
          <p:nvPr/>
        </p:nvSpPr>
        <p:spPr>
          <a:xfrm>
            <a:off x="2058678" y="2222445"/>
            <a:ext cx="816249" cy="215444"/>
          </a:xfrm>
          <a:prstGeom prst="rect">
            <a:avLst/>
          </a:prstGeom>
        </p:spPr>
        <p:txBody>
          <a:bodyPr wrap="none">
            <a:spAutoFit/>
          </a:bodyPr>
          <a:lstStyle/>
          <a:p>
            <a:r>
              <a:rPr lang="en-GB" sz="800" dirty="0">
                <a:solidFill>
                  <a:srgbClr val="000000"/>
                </a:solidFill>
                <a:latin typeface="Open Sans"/>
              </a:rPr>
              <a:t>(Cherry, 2019)</a:t>
            </a:r>
            <a:endParaRPr lang="en-GB" sz="800" dirty="0"/>
          </a:p>
        </p:txBody>
      </p:sp>
      <p:pic>
        <p:nvPicPr>
          <p:cNvPr id="12" name="Picture 11">
            <a:extLst>
              <a:ext uri="{FF2B5EF4-FFF2-40B4-BE49-F238E27FC236}">
                <a16:creationId xmlns:a16="http://schemas.microsoft.com/office/drawing/2014/main" id="{1DE11D6D-5568-4C1A-9398-C1C63309B57B}"/>
              </a:ext>
            </a:extLst>
          </p:cNvPr>
          <p:cNvPicPr>
            <a:picLocks noChangeAspect="1"/>
          </p:cNvPicPr>
          <p:nvPr/>
        </p:nvPicPr>
        <p:blipFill>
          <a:blip r:embed="rId3"/>
          <a:stretch>
            <a:fillRect/>
          </a:stretch>
        </p:blipFill>
        <p:spPr>
          <a:xfrm>
            <a:off x="575482" y="3729834"/>
            <a:ext cx="1838746" cy="1243445"/>
          </a:xfrm>
          <a:prstGeom prst="rect">
            <a:avLst/>
          </a:prstGeom>
        </p:spPr>
      </p:pic>
      <p:sp>
        <p:nvSpPr>
          <p:cNvPr id="13" name="Rectangle 12">
            <a:extLst>
              <a:ext uri="{FF2B5EF4-FFF2-40B4-BE49-F238E27FC236}">
                <a16:creationId xmlns:a16="http://schemas.microsoft.com/office/drawing/2014/main" id="{DE8084B9-4514-48AF-89FE-4D06A78A93E3}"/>
              </a:ext>
            </a:extLst>
          </p:cNvPr>
          <p:cNvSpPr/>
          <p:nvPr/>
        </p:nvSpPr>
        <p:spPr>
          <a:xfrm>
            <a:off x="486982" y="4949056"/>
            <a:ext cx="861133" cy="215444"/>
          </a:xfrm>
          <a:prstGeom prst="rect">
            <a:avLst/>
          </a:prstGeom>
        </p:spPr>
        <p:txBody>
          <a:bodyPr wrap="none">
            <a:spAutoFit/>
          </a:bodyPr>
          <a:lstStyle/>
          <a:p>
            <a:r>
              <a:rPr lang="en-GB" sz="800" dirty="0">
                <a:solidFill>
                  <a:srgbClr val="000000"/>
                </a:solidFill>
                <a:latin typeface="Open Sans"/>
              </a:rPr>
              <a:t>(</a:t>
            </a:r>
            <a:r>
              <a:rPr lang="en-GB" sz="800" dirty="0" err="1">
                <a:solidFill>
                  <a:srgbClr val="000000"/>
                </a:solidFill>
                <a:latin typeface="Open Sans"/>
              </a:rPr>
              <a:t>Mcleod</a:t>
            </a:r>
            <a:r>
              <a:rPr lang="en-GB" sz="800" dirty="0">
                <a:solidFill>
                  <a:srgbClr val="000000"/>
                </a:solidFill>
                <a:latin typeface="Open Sans"/>
              </a:rPr>
              <a:t>, 2018)</a:t>
            </a:r>
            <a:endParaRPr lang="en-GB" sz="800" dirty="0"/>
          </a:p>
        </p:txBody>
      </p:sp>
      <p:pic>
        <p:nvPicPr>
          <p:cNvPr id="1032" name="Picture 8" descr="Image result for map of pennsylvania">
            <a:extLst>
              <a:ext uri="{FF2B5EF4-FFF2-40B4-BE49-F238E27FC236}">
                <a16:creationId xmlns:a16="http://schemas.microsoft.com/office/drawing/2014/main" id="{19A49F78-21D1-4919-94AF-8760082E5F5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3705"/>
          <a:stretch/>
        </p:blipFill>
        <p:spPr bwMode="auto">
          <a:xfrm>
            <a:off x="528986" y="2263844"/>
            <a:ext cx="1590260" cy="120788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E75E9E73-7C83-4815-A201-6CC8CC504E6B}"/>
              </a:ext>
            </a:extLst>
          </p:cNvPr>
          <p:cNvPicPr>
            <a:picLocks noChangeAspect="1"/>
          </p:cNvPicPr>
          <p:nvPr/>
        </p:nvPicPr>
        <p:blipFill>
          <a:blip r:embed="rId5"/>
          <a:stretch>
            <a:fillRect/>
          </a:stretch>
        </p:blipFill>
        <p:spPr>
          <a:xfrm>
            <a:off x="2437531" y="3744427"/>
            <a:ext cx="1838746" cy="1243445"/>
          </a:xfrm>
          <a:prstGeom prst="rect">
            <a:avLst/>
          </a:prstGeom>
        </p:spPr>
      </p:pic>
      <p:sp>
        <p:nvSpPr>
          <p:cNvPr id="16" name="TextBox 15">
            <a:extLst>
              <a:ext uri="{FF2B5EF4-FFF2-40B4-BE49-F238E27FC236}">
                <a16:creationId xmlns:a16="http://schemas.microsoft.com/office/drawing/2014/main" id="{EBAD2DEB-E00C-45A4-9449-631733BA1A01}"/>
              </a:ext>
            </a:extLst>
          </p:cNvPr>
          <p:cNvSpPr txBox="1"/>
          <p:nvPr/>
        </p:nvSpPr>
        <p:spPr>
          <a:xfrm flipH="1">
            <a:off x="3584576" y="4933503"/>
            <a:ext cx="1604841" cy="215444"/>
          </a:xfrm>
          <a:prstGeom prst="rect">
            <a:avLst/>
          </a:prstGeom>
          <a:noFill/>
        </p:spPr>
        <p:txBody>
          <a:bodyPr wrap="square" rtlCol="0">
            <a:spAutoFit/>
          </a:bodyPr>
          <a:lstStyle/>
          <a:p>
            <a:r>
              <a:rPr lang="en-GB" sz="800" dirty="0"/>
              <a:t>(Cherry,2019)</a:t>
            </a:r>
          </a:p>
        </p:txBody>
      </p:sp>
      <p:sp>
        <p:nvSpPr>
          <p:cNvPr id="17" name="TextBox 16">
            <a:extLst>
              <a:ext uri="{FF2B5EF4-FFF2-40B4-BE49-F238E27FC236}">
                <a16:creationId xmlns:a16="http://schemas.microsoft.com/office/drawing/2014/main" id="{E0BED16A-6510-44A8-A5DA-409CE1F7BA57}"/>
              </a:ext>
            </a:extLst>
          </p:cNvPr>
          <p:cNvSpPr txBox="1"/>
          <p:nvPr/>
        </p:nvSpPr>
        <p:spPr>
          <a:xfrm flipH="1">
            <a:off x="516398" y="489953"/>
            <a:ext cx="2773761" cy="338554"/>
          </a:xfrm>
          <a:prstGeom prst="rect">
            <a:avLst/>
          </a:prstGeom>
          <a:noFill/>
        </p:spPr>
        <p:txBody>
          <a:bodyPr wrap="square" rtlCol="0">
            <a:spAutoFit/>
          </a:bodyPr>
          <a:lstStyle/>
          <a:p>
            <a:r>
              <a:rPr lang="en-GB" sz="1600" dirty="0">
                <a:latin typeface="Abadi Extra Light" panose="020B0204020104020204" pitchFamily="34" charset="0"/>
              </a:rPr>
              <a:t>Born in Pennsylvania 1904</a:t>
            </a:r>
          </a:p>
        </p:txBody>
      </p:sp>
      <p:sp>
        <p:nvSpPr>
          <p:cNvPr id="20" name="TextBox 19">
            <a:extLst>
              <a:ext uri="{FF2B5EF4-FFF2-40B4-BE49-F238E27FC236}">
                <a16:creationId xmlns:a16="http://schemas.microsoft.com/office/drawing/2014/main" id="{FBD6C154-48EF-48D3-B153-B5F43BD5D3B3}"/>
              </a:ext>
            </a:extLst>
          </p:cNvPr>
          <p:cNvSpPr txBox="1"/>
          <p:nvPr/>
        </p:nvSpPr>
        <p:spPr>
          <a:xfrm flipH="1">
            <a:off x="927898" y="3422327"/>
            <a:ext cx="2545959" cy="338554"/>
          </a:xfrm>
          <a:prstGeom prst="rect">
            <a:avLst/>
          </a:prstGeom>
          <a:noFill/>
        </p:spPr>
        <p:txBody>
          <a:bodyPr wrap="square" rtlCol="0">
            <a:spAutoFit/>
          </a:bodyPr>
          <a:lstStyle/>
          <a:p>
            <a:r>
              <a:rPr lang="en-GB" sz="1600" u="sng" dirty="0">
                <a:solidFill>
                  <a:schemeClr val="bg1"/>
                </a:solidFill>
              </a:rPr>
              <a:t>Operant chamber</a:t>
            </a:r>
          </a:p>
        </p:txBody>
      </p:sp>
      <p:pic>
        <p:nvPicPr>
          <p:cNvPr id="1038" name="Picture 14" descr="http://3.bp.blogspot.com/-aVjxl6LukAM/T3wdDwygdNI/AAAAAAAAB8o/_kiMIfqA9dQ/s200/Thorndike.jpg">
            <a:extLst>
              <a:ext uri="{FF2B5EF4-FFF2-40B4-BE49-F238E27FC236}">
                <a16:creationId xmlns:a16="http://schemas.microsoft.com/office/drawing/2014/main" id="{04D99E1E-6722-4FCF-93EC-55B17D9766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31118" y="2398873"/>
            <a:ext cx="1126147" cy="1072856"/>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0A7FB156-4DD0-4276-AD82-5D39504B8C72}"/>
              </a:ext>
            </a:extLst>
          </p:cNvPr>
          <p:cNvSpPr/>
          <p:nvPr/>
        </p:nvSpPr>
        <p:spPr>
          <a:xfrm>
            <a:off x="2587927" y="3416653"/>
            <a:ext cx="750526" cy="215444"/>
          </a:xfrm>
          <a:prstGeom prst="rect">
            <a:avLst/>
          </a:prstGeom>
        </p:spPr>
        <p:txBody>
          <a:bodyPr wrap="none">
            <a:spAutoFit/>
          </a:bodyPr>
          <a:lstStyle/>
          <a:p>
            <a:r>
              <a:rPr lang="en-GB" sz="800" dirty="0">
                <a:solidFill>
                  <a:srgbClr val="000000"/>
                </a:solidFill>
                <a:latin typeface="Open Sans"/>
              </a:rPr>
              <a:t>(Clark, 2014)</a:t>
            </a:r>
            <a:endParaRPr lang="en-GB" sz="800" dirty="0"/>
          </a:p>
        </p:txBody>
      </p:sp>
      <p:sp>
        <p:nvSpPr>
          <p:cNvPr id="22" name="TextBox 21">
            <a:extLst>
              <a:ext uri="{FF2B5EF4-FFF2-40B4-BE49-F238E27FC236}">
                <a16:creationId xmlns:a16="http://schemas.microsoft.com/office/drawing/2014/main" id="{097BAB01-C29E-4B64-9BD4-DEEDD968E6D4}"/>
              </a:ext>
            </a:extLst>
          </p:cNvPr>
          <p:cNvSpPr txBox="1"/>
          <p:nvPr/>
        </p:nvSpPr>
        <p:spPr>
          <a:xfrm flipH="1">
            <a:off x="3305449" y="678004"/>
            <a:ext cx="3447772" cy="2462213"/>
          </a:xfrm>
          <a:prstGeom prst="rect">
            <a:avLst/>
          </a:prstGeom>
          <a:noFill/>
        </p:spPr>
        <p:txBody>
          <a:bodyPr wrap="square" rtlCol="0">
            <a:spAutoFit/>
          </a:bodyPr>
          <a:lstStyle/>
          <a:p>
            <a:r>
              <a:rPr lang="en-GB" sz="1400" dirty="0"/>
              <a:t>“An American psychologist, Skinner’s research was greatly influenced by the works of Thorndike” (Gray and Macblain,2012,p.36). Skinner opposed the theory of classical conditioning, “which portrayed the learner as a passive recipient of knowledge” (Ibid). Thus agreed with Thorndike’s theory that individuals are not passive but active learners whose behaviour is shaped and maintained by rewards or punishments (consequences) (Ibid).</a:t>
            </a:r>
          </a:p>
        </p:txBody>
      </p:sp>
      <p:sp>
        <p:nvSpPr>
          <p:cNvPr id="2" name="TextBox 1">
            <a:extLst>
              <a:ext uri="{FF2B5EF4-FFF2-40B4-BE49-F238E27FC236}">
                <a16:creationId xmlns:a16="http://schemas.microsoft.com/office/drawing/2014/main" id="{A28AE828-A3F8-4620-968A-39EF9D00BDFB}"/>
              </a:ext>
            </a:extLst>
          </p:cNvPr>
          <p:cNvSpPr txBox="1"/>
          <p:nvPr/>
        </p:nvSpPr>
        <p:spPr>
          <a:xfrm>
            <a:off x="9853483" y="807089"/>
            <a:ext cx="3194904" cy="369332"/>
          </a:xfrm>
          <a:prstGeom prst="rect">
            <a:avLst/>
          </a:prstGeom>
          <a:noFill/>
        </p:spPr>
        <p:txBody>
          <a:bodyPr wrap="square" rtlCol="0">
            <a:spAutoFit/>
          </a:bodyPr>
          <a:lstStyle/>
          <a:p>
            <a:r>
              <a:rPr lang="en-GB" dirty="0"/>
              <a:t>Strengthens behaviour</a:t>
            </a:r>
          </a:p>
        </p:txBody>
      </p:sp>
      <p:sp>
        <p:nvSpPr>
          <p:cNvPr id="3" name="TextBox 2">
            <a:extLst>
              <a:ext uri="{FF2B5EF4-FFF2-40B4-BE49-F238E27FC236}">
                <a16:creationId xmlns:a16="http://schemas.microsoft.com/office/drawing/2014/main" id="{A820F7F4-818D-4C8D-A635-D9FE2F566212}"/>
              </a:ext>
            </a:extLst>
          </p:cNvPr>
          <p:cNvSpPr txBox="1"/>
          <p:nvPr/>
        </p:nvSpPr>
        <p:spPr>
          <a:xfrm>
            <a:off x="9754408" y="2220992"/>
            <a:ext cx="2709223" cy="646331"/>
          </a:xfrm>
          <a:prstGeom prst="rect">
            <a:avLst/>
          </a:prstGeom>
          <a:noFill/>
        </p:spPr>
        <p:txBody>
          <a:bodyPr wrap="square" rtlCol="0">
            <a:spAutoFit/>
          </a:bodyPr>
          <a:lstStyle/>
          <a:p>
            <a:r>
              <a:rPr lang="en-GB" dirty="0"/>
              <a:t>Avoidance behaviour/ weakens and disappears </a:t>
            </a:r>
          </a:p>
        </p:txBody>
      </p:sp>
      <p:sp>
        <p:nvSpPr>
          <p:cNvPr id="4" name="Arrow: Right 3">
            <a:extLst>
              <a:ext uri="{FF2B5EF4-FFF2-40B4-BE49-F238E27FC236}">
                <a16:creationId xmlns:a16="http://schemas.microsoft.com/office/drawing/2014/main" id="{7A9B4084-EC19-4318-9BB1-8A21658D49A2}"/>
              </a:ext>
            </a:extLst>
          </p:cNvPr>
          <p:cNvSpPr/>
          <p:nvPr/>
        </p:nvSpPr>
        <p:spPr>
          <a:xfrm>
            <a:off x="7352999" y="292942"/>
            <a:ext cx="2401409" cy="141535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Positive reinforcers </a:t>
            </a:r>
          </a:p>
          <a:p>
            <a:pPr algn="ctr"/>
            <a:r>
              <a:rPr lang="en-GB" sz="1400" dirty="0">
                <a:solidFill>
                  <a:schemeClr val="tx1"/>
                </a:solidFill>
              </a:rPr>
              <a:t>Praise/ Stickers</a:t>
            </a:r>
          </a:p>
        </p:txBody>
      </p:sp>
      <p:sp>
        <p:nvSpPr>
          <p:cNvPr id="5" name="Rectangle 4">
            <a:extLst>
              <a:ext uri="{FF2B5EF4-FFF2-40B4-BE49-F238E27FC236}">
                <a16:creationId xmlns:a16="http://schemas.microsoft.com/office/drawing/2014/main" id="{BDF00350-B270-4C9F-A1E5-26B307DF9AC2}"/>
              </a:ext>
            </a:extLst>
          </p:cNvPr>
          <p:cNvSpPr/>
          <p:nvPr/>
        </p:nvSpPr>
        <p:spPr>
          <a:xfrm>
            <a:off x="7075223" y="676676"/>
            <a:ext cx="182556" cy="6971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E83818A7-13CC-4B11-93AA-6A1C4B1E3646}"/>
              </a:ext>
            </a:extLst>
          </p:cNvPr>
          <p:cNvSpPr/>
          <p:nvPr/>
        </p:nvSpPr>
        <p:spPr>
          <a:xfrm>
            <a:off x="6842831" y="676676"/>
            <a:ext cx="114998" cy="6971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7BFCA289-FED0-46D7-AB47-953B386BF4FD}"/>
              </a:ext>
            </a:extLst>
          </p:cNvPr>
          <p:cNvSpPr/>
          <p:nvPr/>
        </p:nvSpPr>
        <p:spPr>
          <a:xfrm>
            <a:off x="7348855" y="1879322"/>
            <a:ext cx="2401409" cy="141535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Negative reinforcers/ Punishers </a:t>
            </a:r>
          </a:p>
          <a:p>
            <a:pPr algn="ctr"/>
            <a:r>
              <a:rPr lang="en-GB" sz="1400" dirty="0">
                <a:solidFill>
                  <a:schemeClr val="tx1"/>
                </a:solidFill>
              </a:rPr>
              <a:t>Naughty step/ time out</a:t>
            </a:r>
          </a:p>
        </p:txBody>
      </p:sp>
      <p:sp>
        <p:nvSpPr>
          <p:cNvPr id="24" name="Rectangle 23">
            <a:extLst>
              <a:ext uri="{FF2B5EF4-FFF2-40B4-BE49-F238E27FC236}">
                <a16:creationId xmlns:a16="http://schemas.microsoft.com/office/drawing/2014/main" id="{BC610A9F-212B-489D-8EAB-3382E21FCC14}"/>
              </a:ext>
            </a:extLst>
          </p:cNvPr>
          <p:cNvSpPr/>
          <p:nvPr/>
        </p:nvSpPr>
        <p:spPr>
          <a:xfrm>
            <a:off x="7046107" y="2235309"/>
            <a:ext cx="210616" cy="6971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Rectangle 24">
            <a:extLst>
              <a:ext uri="{FF2B5EF4-FFF2-40B4-BE49-F238E27FC236}">
                <a16:creationId xmlns:a16="http://schemas.microsoft.com/office/drawing/2014/main" id="{7503768B-37D4-4E3C-A512-8EB1BEA2D51C}"/>
              </a:ext>
            </a:extLst>
          </p:cNvPr>
          <p:cNvSpPr/>
          <p:nvPr/>
        </p:nvSpPr>
        <p:spPr>
          <a:xfrm>
            <a:off x="6826143" y="2235309"/>
            <a:ext cx="114999" cy="6971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8A8CCF90-EAE2-493B-A05A-9A3885169A60}"/>
              </a:ext>
            </a:extLst>
          </p:cNvPr>
          <p:cNvSpPr txBox="1"/>
          <p:nvPr/>
        </p:nvSpPr>
        <p:spPr>
          <a:xfrm>
            <a:off x="4460353" y="3183229"/>
            <a:ext cx="2813472" cy="338554"/>
          </a:xfrm>
          <a:prstGeom prst="rect">
            <a:avLst/>
          </a:prstGeom>
          <a:noFill/>
        </p:spPr>
        <p:txBody>
          <a:bodyPr wrap="square" rtlCol="0">
            <a:spAutoFit/>
          </a:bodyPr>
          <a:lstStyle/>
          <a:p>
            <a:r>
              <a:rPr lang="en-GB" sz="1600" u="sng" dirty="0">
                <a:solidFill>
                  <a:schemeClr val="bg1"/>
                </a:solidFill>
              </a:rPr>
              <a:t>OPERANT CONDITIONING</a:t>
            </a:r>
          </a:p>
        </p:txBody>
      </p:sp>
      <p:sp>
        <p:nvSpPr>
          <p:cNvPr id="14" name="TextBox 13">
            <a:extLst>
              <a:ext uri="{FF2B5EF4-FFF2-40B4-BE49-F238E27FC236}">
                <a16:creationId xmlns:a16="http://schemas.microsoft.com/office/drawing/2014/main" id="{4A632625-06BA-48A1-B973-3F57F8BD7036}"/>
              </a:ext>
            </a:extLst>
          </p:cNvPr>
          <p:cNvSpPr txBox="1"/>
          <p:nvPr/>
        </p:nvSpPr>
        <p:spPr>
          <a:xfrm flipH="1">
            <a:off x="4393956" y="3471729"/>
            <a:ext cx="2893256" cy="2954655"/>
          </a:xfrm>
          <a:prstGeom prst="rect">
            <a:avLst/>
          </a:prstGeom>
          <a:noFill/>
        </p:spPr>
        <p:txBody>
          <a:bodyPr wrap="square" rtlCol="0">
            <a:spAutoFit/>
          </a:bodyPr>
          <a:lstStyle/>
          <a:p>
            <a:r>
              <a:rPr lang="en-GB" dirty="0"/>
              <a:t>“</a:t>
            </a:r>
            <a:r>
              <a:rPr lang="en-GB" sz="1400" dirty="0"/>
              <a:t>Suggests learning occurs when behaviour is either rewarded or punished. Through operant conditioning, an association is made between a behaviour and its consequences”(Ibid). Skinner believed that not only did positive reinforcement have a longer lasting effect on behaviour than negative reinforcement but that negative reinforcement could actually be counter-productive”(Bates, 2015,p.13).</a:t>
            </a:r>
          </a:p>
        </p:txBody>
      </p:sp>
      <p:sp>
        <p:nvSpPr>
          <p:cNvPr id="18" name="TextBox 17">
            <a:extLst>
              <a:ext uri="{FF2B5EF4-FFF2-40B4-BE49-F238E27FC236}">
                <a16:creationId xmlns:a16="http://schemas.microsoft.com/office/drawing/2014/main" id="{287C56BB-2229-40FD-A006-4E85F7C7AE3E}"/>
              </a:ext>
            </a:extLst>
          </p:cNvPr>
          <p:cNvSpPr txBox="1"/>
          <p:nvPr/>
        </p:nvSpPr>
        <p:spPr>
          <a:xfrm flipH="1">
            <a:off x="7438876" y="-6010"/>
            <a:ext cx="4531679" cy="369332"/>
          </a:xfrm>
          <a:prstGeom prst="rect">
            <a:avLst/>
          </a:prstGeom>
          <a:noFill/>
        </p:spPr>
        <p:txBody>
          <a:bodyPr wrap="square" rtlCol="0">
            <a:spAutoFit/>
          </a:bodyPr>
          <a:lstStyle/>
          <a:p>
            <a:r>
              <a:rPr lang="en-GB" u="sng" dirty="0">
                <a:solidFill>
                  <a:schemeClr val="bg1"/>
                </a:solidFill>
              </a:rPr>
              <a:t>POSITIVE AND NEGATIVE REINFORCERS</a:t>
            </a:r>
          </a:p>
        </p:txBody>
      </p:sp>
      <p:sp>
        <p:nvSpPr>
          <p:cNvPr id="19" name="TextBox 18">
            <a:extLst>
              <a:ext uri="{FF2B5EF4-FFF2-40B4-BE49-F238E27FC236}">
                <a16:creationId xmlns:a16="http://schemas.microsoft.com/office/drawing/2014/main" id="{410A9008-6F0D-49ED-A83E-D30C8DCD6E15}"/>
              </a:ext>
            </a:extLst>
          </p:cNvPr>
          <p:cNvSpPr txBox="1"/>
          <p:nvPr/>
        </p:nvSpPr>
        <p:spPr>
          <a:xfrm flipH="1">
            <a:off x="509462" y="5133647"/>
            <a:ext cx="3884493" cy="1815882"/>
          </a:xfrm>
          <a:prstGeom prst="rect">
            <a:avLst/>
          </a:prstGeom>
          <a:noFill/>
        </p:spPr>
        <p:txBody>
          <a:bodyPr wrap="square" rtlCol="0">
            <a:spAutoFit/>
          </a:bodyPr>
          <a:lstStyle/>
          <a:p>
            <a:r>
              <a:rPr lang="en-GB" sz="1400" dirty="0"/>
              <a:t>Skinner devised a number of trials involving animals, where levers were attached inside Sinner boxes, When pressed water or food would be produced.(Bates,2015).  “The rats discovered that the food would appear when the lever was pressed” (Bates,2015,p.13). “At first by accident then by design. He referred to this phenomenon as positive reinforcement”(Ibid). </a:t>
            </a:r>
          </a:p>
        </p:txBody>
      </p:sp>
      <p:sp>
        <p:nvSpPr>
          <p:cNvPr id="26" name="TextBox 25">
            <a:extLst>
              <a:ext uri="{FF2B5EF4-FFF2-40B4-BE49-F238E27FC236}">
                <a16:creationId xmlns:a16="http://schemas.microsoft.com/office/drawing/2014/main" id="{644081A2-0889-42FF-A339-548706C27EE9}"/>
              </a:ext>
            </a:extLst>
          </p:cNvPr>
          <p:cNvSpPr txBox="1"/>
          <p:nvPr/>
        </p:nvSpPr>
        <p:spPr>
          <a:xfrm flipH="1">
            <a:off x="333586" y="3419386"/>
            <a:ext cx="1563191" cy="215444"/>
          </a:xfrm>
          <a:prstGeom prst="rect">
            <a:avLst/>
          </a:prstGeom>
          <a:noFill/>
        </p:spPr>
        <p:txBody>
          <a:bodyPr wrap="square" rtlCol="0">
            <a:spAutoFit/>
          </a:bodyPr>
          <a:lstStyle/>
          <a:p>
            <a:r>
              <a:rPr lang="en-GB" sz="800" dirty="0"/>
              <a:t>(Guides,2019)</a:t>
            </a:r>
          </a:p>
        </p:txBody>
      </p:sp>
      <p:sp>
        <p:nvSpPr>
          <p:cNvPr id="27" name="TextBox 26">
            <a:extLst>
              <a:ext uri="{FF2B5EF4-FFF2-40B4-BE49-F238E27FC236}">
                <a16:creationId xmlns:a16="http://schemas.microsoft.com/office/drawing/2014/main" id="{BC67ABB7-43B1-4D95-8551-D48FE75E782F}"/>
              </a:ext>
            </a:extLst>
          </p:cNvPr>
          <p:cNvSpPr txBox="1"/>
          <p:nvPr/>
        </p:nvSpPr>
        <p:spPr>
          <a:xfrm>
            <a:off x="7253924" y="2935921"/>
            <a:ext cx="1848822" cy="215444"/>
          </a:xfrm>
          <a:prstGeom prst="rect">
            <a:avLst/>
          </a:prstGeom>
          <a:noFill/>
        </p:spPr>
        <p:txBody>
          <a:bodyPr wrap="square" rtlCol="0">
            <a:spAutoFit/>
          </a:bodyPr>
          <a:lstStyle/>
          <a:p>
            <a:r>
              <a:rPr lang="en-GB" sz="800" dirty="0"/>
              <a:t>(Gray and Macblain,2012,p.37)</a:t>
            </a:r>
          </a:p>
        </p:txBody>
      </p:sp>
      <p:sp>
        <p:nvSpPr>
          <p:cNvPr id="28" name="TextBox 27">
            <a:extLst>
              <a:ext uri="{FF2B5EF4-FFF2-40B4-BE49-F238E27FC236}">
                <a16:creationId xmlns:a16="http://schemas.microsoft.com/office/drawing/2014/main" id="{9E77C9FA-116D-4C8A-9069-196624321B9C}"/>
              </a:ext>
            </a:extLst>
          </p:cNvPr>
          <p:cNvSpPr txBox="1"/>
          <p:nvPr/>
        </p:nvSpPr>
        <p:spPr>
          <a:xfrm>
            <a:off x="7565447" y="3236965"/>
            <a:ext cx="4440963" cy="338554"/>
          </a:xfrm>
          <a:prstGeom prst="rect">
            <a:avLst/>
          </a:prstGeom>
          <a:noFill/>
        </p:spPr>
        <p:txBody>
          <a:bodyPr wrap="square" rtlCol="0">
            <a:spAutoFit/>
          </a:bodyPr>
          <a:lstStyle/>
          <a:p>
            <a:r>
              <a:rPr lang="en-GB" sz="1600" u="sng" dirty="0">
                <a:solidFill>
                  <a:schemeClr val="bg1"/>
                </a:solidFill>
              </a:rPr>
              <a:t>Reinforcement schedules and likely outcomes</a:t>
            </a:r>
          </a:p>
        </p:txBody>
      </p:sp>
      <p:sp>
        <p:nvSpPr>
          <p:cNvPr id="29" name="TextBox 28">
            <a:extLst>
              <a:ext uri="{FF2B5EF4-FFF2-40B4-BE49-F238E27FC236}">
                <a16:creationId xmlns:a16="http://schemas.microsoft.com/office/drawing/2014/main" id="{E7E7D97E-5874-4698-B329-E0E93E02145F}"/>
              </a:ext>
            </a:extLst>
          </p:cNvPr>
          <p:cNvSpPr txBox="1"/>
          <p:nvPr/>
        </p:nvSpPr>
        <p:spPr>
          <a:xfrm>
            <a:off x="7654619" y="3729834"/>
            <a:ext cx="3454400" cy="369332"/>
          </a:xfrm>
          <a:prstGeom prst="rect">
            <a:avLst/>
          </a:prstGeom>
          <a:noFill/>
        </p:spPr>
        <p:txBody>
          <a:bodyPr wrap="square" rtlCol="0">
            <a:spAutoFit/>
          </a:bodyPr>
          <a:lstStyle/>
          <a:p>
            <a:endParaRPr lang="en-GB" dirty="0"/>
          </a:p>
        </p:txBody>
      </p:sp>
      <p:pic>
        <p:nvPicPr>
          <p:cNvPr id="31" name="Picture 30">
            <a:extLst>
              <a:ext uri="{FF2B5EF4-FFF2-40B4-BE49-F238E27FC236}">
                <a16:creationId xmlns:a16="http://schemas.microsoft.com/office/drawing/2014/main" id="{4592E0A0-CF58-4BC0-9287-7281F7EAECF0}"/>
              </a:ext>
            </a:extLst>
          </p:cNvPr>
          <p:cNvPicPr>
            <a:picLocks noChangeAspect="1"/>
          </p:cNvPicPr>
          <p:nvPr/>
        </p:nvPicPr>
        <p:blipFill>
          <a:blip r:embed="rId7"/>
          <a:stretch>
            <a:fillRect/>
          </a:stretch>
        </p:blipFill>
        <p:spPr>
          <a:xfrm>
            <a:off x="7342666" y="4651002"/>
            <a:ext cx="4724101" cy="2206998"/>
          </a:xfrm>
          <a:prstGeom prst="rect">
            <a:avLst/>
          </a:prstGeom>
        </p:spPr>
      </p:pic>
      <p:sp>
        <p:nvSpPr>
          <p:cNvPr id="1024" name="TextBox 1023">
            <a:extLst>
              <a:ext uri="{FF2B5EF4-FFF2-40B4-BE49-F238E27FC236}">
                <a16:creationId xmlns:a16="http://schemas.microsoft.com/office/drawing/2014/main" id="{791F454B-8249-48DF-88E3-ABF14DDC63C6}"/>
              </a:ext>
            </a:extLst>
          </p:cNvPr>
          <p:cNvSpPr txBox="1"/>
          <p:nvPr/>
        </p:nvSpPr>
        <p:spPr>
          <a:xfrm>
            <a:off x="7435074" y="3504543"/>
            <a:ext cx="4886085" cy="1169551"/>
          </a:xfrm>
          <a:prstGeom prst="rect">
            <a:avLst/>
          </a:prstGeom>
          <a:noFill/>
        </p:spPr>
        <p:txBody>
          <a:bodyPr wrap="square" rtlCol="0">
            <a:spAutoFit/>
          </a:bodyPr>
          <a:lstStyle/>
          <a:p>
            <a:r>
              <a:rPr lang="en-GB" sz="1400" dirty="0"/>
              <a:t>Skinner further believed the importance of the frequency of reinforcement. The continual use of praise can be deemed as detrimental. Whilst infrequently praising the child may lead to feelings of undervalue. “In both cases the behaviour weakens over time and disappears” (Gray and Macbain,2012,p.37).</a:t>
            </a:r>
          </a:p>
        </p:txBody>
      </p:sp>
      <p:sp>
        <p:nvSpPr>
          <p:cNvPr id="1025" name="TextBox 1024">
            <a:extLst>
              <a:ext uri="{FF2B5EF4-FFF2-40B4-BE49-F238E27FC236}">
                <a16:creationId xmlns:a16="http://schemas.microsoft.com/office/drawing/2014/main" id="{1D80A265-01ED-4935-97FD-AE8893D256AB}"/>
              </a:ext>
            </a:extLst>
          </p:cNvPr>
          <p:cNvSpPr txBox="1"/>
          <p:nvPr/>
        </p:nvSpPr>
        <p:spPr>
          <a:xfrm>
            <a:off x="7287212" y="6674419"/>
            <a:ext cx="1848822" cy="215444"/>
          </a:xfrm>
          <a:prstGeom prst="rect">
            <a:avLst/>
          </a:prstGeom>
          <a:noFill/>
        </p:spPr>
        <p:txBody>
          <a:bodyPr wrap="square" rtlCol="0">
            <a:spAutoFit/>
          </a:bodyPr>
          <a:lstStyle/>
          <a:p>
            <a:r>
              <a:rPr lang="en-GB" sz="800" dirty="0"/>
              <a:t>(Mcleod,2018)</a:t>
            </a:r>
          </a:p>
        </p:txBody>
      </p:sp>
      <p:sp>
        <p:nvSpPr>
          <p:cNvPr id="1027" name="TextBox 1026">
            <a:extLst>
              <a:ext uri="{FF2B5EF4-FFF2-40B4-BE49-F238E27FC236}">
                <a16:creationId xmlns:a16="http://schemas.microsoft.com/office/drawing/2014/main" id="{CE157F10-FDBD-4021-82F6-DA6BA6776E4A}"/>
              </a:ext>
            </a:extLst>
          </p:cNvPr>
          <p:cNvSpPr txBox="1"/>
          <p:nvPr/>
        </p:nvSpPr>
        <p:spPr>
          <a:xfrm>
            <a:off x="11749998" y="86127"/>
            <a:ext cx="884003" cy="307777"/>
          </a:xfrm>
          <a:prstGeom prst="rect">
            <a:avLst/>
          </a:prstGeom>
          <a:noFill/>
        </p:spPr>
        <p:txBody>
          <a:bodyPr wrap="square" rtlCol="0">
            <a:spAutoFit/>
          </a:bodyPr>
          <a:lstStyle/>
          <a:p>
            <a:r>
              <a:rPr lang="en-GB" sz="1400" dirty="0"/>
              <a:t>3</a:t>
            </a:r>
          </a:p>
        </p:txBody>
      </p:sp>
    </p:spTree>
    <p:extLst>
      <p:ext uri="{BB962C8B-B14F-4D97-AF65-F5344CB8AC3E}">
        <p14:creationId xmlns:p14="http://schemas.microsoft.com/office/powerpoint/2010/main" val="3681020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64053A19-1E06-4E42-97E9-45B6A1A9AB48}"/>
              </a:ext>
            </a:extLst>
          </p:cNvPr>
          <p:cNvSpPr txBox="1"/>
          <p:nvPr/>
        </p:nvSpPr>
        <p:spPr>
          <a:xfrm>
            <a:off x="68319" y="811163"/>
            <a:ext cx="5703992" cy="1202491"/>
          </a:xfrm>
          <a:prstGeom prst="rect">
            <a:avLst/>
          </a:prstGeom>
          <a:solidFill>
            <a:schemeClr val="bg1"/>
          </a:solidFill>
          <a:ln>
            <a:solidFill>
              <a:schemeClr val="tx1"/>
            </a:solidFill>
          </a:ln>
        </p:spPr>
        <p:txBody>
          <a:bodyPr wrap="square" rtlCol="0">
            <a:spAutoFit/>
          </a:bodyPr>
          <a:lstStyle/>
          <a:p>
            <a:endParaRPr lang="en-GB" dirty="0"/>
          </a:p>
        </p:txBody>
      </p:sp>
      <p:sp>
        <p:nvSpPr>
          <p:cNvPr id="3" name="TextBox 2">
            <a:extLst>
              <a:ext uri="{FF2B5EF4-FFF2-40B4-BE49-F238E27FC236}">
                <a16:creationId xmlns:a16="http://schemas.microsoft.com/office/drawing/2014/main" id="{F024CE5B-0FF0-4197-9D36-380E87BB3CA0}"/>
              </a:ext>
            </a:extLst>
          </p:cNvPr>
          <p:cNvSpPr txBox="1"/>
          <p:nvPr/>
        </p:nvSpPr>
        <p:spPr>
          <a:xfrm>
            <a:off x="0" y="-63036"/>
            <a:ext cx="9791700" cy="523220"/>
          </a:xfrm>
          <a:prstGeom prst="rect">
            <a:avLst/>
          </a:prstGeom>
          <a:noFill/>
        </p:spPr>
        <p:txBody>
          <a:bodyPr wrap="square" rtlCol="0">
            <a:spAutoFit/>
          </a:bodyPr>
          <a:lstStyle/>
          <a:p>
            <a:r>
              <a:rPr lang="en-GB" sz="2800" u="sng" dirty="0">
                <a:latin typeface="Bodoni MT Condensed" panose="02070606080606020203" pitchFamily="18" charset="0"/>
              </a:rPr>
              <a:t>SKINNERS OPERANT CONDITIONING THEORY IN PRACTICE</a:t>
            </a:r>
          </a:p>
        </p:txBody>
      </p:sp>
      <p:sp>
        <p:nvSpPr>
          <p:cNvPr id="4" name="TextBox 3">
            <a:extLst>
              <a:ext uri="{FF2B5EF4-FFF2-40B4-BE49-F238E27FC236}">
                <a16:creationId xmlns:a16="http://schemas.microsoft.com/office/drawing/2014/main" id="{C0BABFBA-B6ED-41CD-91FB-9B4C1971F20F}"/>
              </a:ext>
            </a:extLst>
          </p:cNvPr>
          <p:cNvSpPr txBox="1"/>
          <p:nvPr/>
        </p:nvSpPr>
        <p:spPr>
          <a:xfrm>
            <a:off x="-6350" y="416991"/>
            <a:ext cx="7124700" cy="369332"/>
          </a:xfrm>
          <a:prstGeom prst="rect">
            <a:avLst/>
          </a:prstGeom>
          <a:noFill/>
        </p:spPr>
        <p:txBody>
          <a:bodyPr wrap="square" rtlCol="0">
            <a:spAutoFit/>
          </a:bodyPr>
          <a:lstStyle/>
          <a:p>
            <a:r>
              <a:rPr lang="en-GB" u="sng" dirty="0">
                <a:solidFill>
                  <a:schemeClr val="bg1"/>
                </a:solidFill>
              </a:rPr>
              <a:t>A behaviourist model of roles in the teaching – learning process</a:t>
            </a:r>
          </a:p>
        </p:txBody>
      </p:sp>
      <p:sp>
        <p:nvSpPr>
          <p:cNvPr id="5" name="TextBox 4">
            <a:extLst>
              <a:ext uri="{FF2B5EF4-FFF2-40B4-BE49-F238E27FC236}">
                <a16:creationId xmlns:a16="http://schemas.microsoft.com/office/drawing/2014/main" id="{216C50DD-1990-43D4-AC5A-3CD0FA49B0E3}"/>
              </a:ext>
            </a:extLst>
          </p:cNvPr>
          <p:cNvSpPr txBox="1"/>
          <p:nvPr/>
        </p:nvSpPr>
        <p:spPr>
          <a:xfrm>
            <a:off x="133351" y="764262"/>
            <a:ext cx="2908300" cy="369332"/>
          </a:xfrm>
          <a:prstGeom prst="rect">
            <a:avLst/>
          </a:prstGeom>
          <a:noFill/>
        </p:spPr>
        <p:txBody>
          <a:bodyPr wrap="square" rtlCol="0">
            <a:spAutoFit/>
          </a:bodyPr>
          <a:lstStyle/>
          <a:p>
            <a:r>
              <a:rPr lang="en-GB" sz="1100" dirty="0"/>
              <a:t>CHILDREN</a:t>
            </a:r>
            <a:r>
              <a:rPr lang="en-GB" dirty="0"/>
              <a:t> </a:t>
            </a:r>
          </a:p>
        </p:txBody>
      </p:sp>
      <p:sp>
        <p:nvSpPr>
          <p:cNvPr id="6" name="TextBox 5">
            <a:extLst>
              <a:ext uri="{FF2B5EF4-FFF2-40B4-BE49-F238E27FC236}">
                <a16:creationId xmlns:a16="http://schemas.microsoft.com/office/drawing/2014/main" id="{B07A22EC-C578-4E5A-A8EA-1FEEC2FB9AA7}"/>
              </a:ext>
            </a:extLst>
          </p:cNvPr>
          <p:cNvSpPr txBox="1"/>
          <p:nvPr/>
        </p:nvSpPr>
        <p:spPr>
          <a:xfrm>
            <a:off x="133351" y="1394615"/>
            <a:ext cx="1562100" cy="261610"/>
          </a:xfrm>
          <a:prstGeom prst="rect">
            <a:avLst/>
          </a:prstGeom>
          <a:noFill/>
        </p:spPr>
        <p:txBody>
          <a:bodyPr wrap="square" rtlCol="0">
            <a:spAutoFit/>
          </a:bodyPr>
          <a:lstStyle/>
          <a:p>
            <a:r>
              <a:rPr lang="en-GB" sz="1100" dirty="0"/>
              <a:t>ADULT</a:t>
            </a:r>
          </a:p>
        </p:txBody>
      </p:sp>
      <p:cxnSp>
        <p:nvCxnSpPr>
          <p:cNvPr id="8" name="Straight Arrow Connector 7">
            <a:extLst>
              <a:ext uri="{FF2B5EF4-FFF2-40B4-BE49-F238E27FC236}">
                <a16:creationId xmlns:a16="http://schemas.microsoft.com/office/drawing/2014/main" id="{AA064025-8313-4AF3-82EA-AF3010FEE986}"/>
              </a:ext>
            </a:extLst>
          </p:cNvPr>
          <p:cNvCxnSpPr>
            <a:cxnSpLocks/>
          </p:cNvCxnSpPr>
          <p:nvPr/>
        </p:nvCxnSpPr>
        <p:spPr>
          <a:xfrm>
            <a:off x="775494" y="1525420"/>
            <a:ext cx="29051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851F143B-5323-4FA8-88D2-627DF60A3A41}"/>
              </a:ext>
            </a:extLst>
          </p:cNvPr>
          <p:cNvSpPr txBox="1"/>
          <p:nvPr/>
        </p:nvSpPr>
        <p:spPr>
          <a:xfrm>
            <a:off x="1066007" y="1254275"/>
            <a:ext cx="2311400" cy="769441"/>
          </a:xfrm>
          <a:prstGeom prst="rect">
            <a:avLst/>
          </a:prstGeom>
          <a:noFill/>
        </p:spPr>
        <p:txBody>
          <a:bodyPr wrap="square" rtlCol="0">
            <a:spAutoFit/>
          </a:bodyPr>
          <a:lstStyle/>
          <a:p>
            <a:r>
              <a:rPr lang="en-GB" sz="1100" dirty="0"/>
              <a:t>Decides on</a:t>
            </a:r>
          </a:p>
          <a:p>
            <a:r>
              <a:rPr lang="en-GB" sz="1100" dirty="0"/>
              <a:t> important</a:t>
            </a:r>
          </a:p>
          <a:p>
            <a:r>
              <a:rPr lang="en-GB" sz="1100" dirty="0"/>
              <a:t> Knowledge</a:t>
            </a:r>
          </a:p>
          <a:p>
            <a:r>
              <a:rPr lang="en-GB" sz="1100" dirty="0"/>
              <a:t>Skills, etc. </a:t>
            </a:r>
          </a:p>
        </p:txBody>
      </p:sp>
      <p:cxnSp>
        <p:nvCxnSpPr>
          <p:cNvPr id="10" name="Straight Arrow Connector 9">
            <a:extLst>
              <a:ext uri="{FF2B5EF4-FFF2-40B4-BE49-F238E27FC236}">
                <a16:creationId xmlns:a16="http://schemas.microsoft.com/office/drawing/2014/main" id="{60006E4F-2D27-40AF-8755-CC41EA67613C}"/>
              </a:ext>
            </a:extLst>
          </p:cNvPr>
          <p:cNvCxnSpPr>
            <a:cxnSpLocks/>
          </p:cNvCxnSpPr>
          <p:nvPr/>
        </p:nvCxnSpPr>
        <p:spPr>
          <a:xfrm>
            <a:off x="1937543" y="1525420"/>
            <a:ext cx="29051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86B1B01B-85C2-4172-9D72-18AC7DD564FD}"/>
              </a:ext>
            </a:extLst>
          </p:cNvPr>
          <p:cNvSpPr txBox="1"/>
          <p:nvPr/>
        </p:nvSpPr>
        <p:spPr>
          <a:xfrm>
            <a:off x="5118950" y="1465845"/>
            <a:ext cx="2654300" cy="430887"/>
          </a:xfrm>
          <a:prstGeom prst="rect">
            <a:avLst/>
          </a:prstGeom>
          <a:noFill/>
        </p:spPr>
        <p:txBody>
          <a:bodyPr wrap="square" rtlCol="0">
            <a:spAutoFit/>
          </a:bodyPr>
          <a:lstStyle/>
          <a:p>
            <a:r>
              <a:rPr lang="en-GB" sz="1100" dirty="0"/>
              <a:t>Instructs </a:t>
            </a:r>
          </a:p>
          <a:p>
            <a:r>
              <a:rPr lang="en-GB" sz="1100" dirty="0"/>
              <a:t>Children </a:t>
            </a:r>
          </a:p>
        </p:txBody>
      </p:sp>
      <p:cxnSp>
        <p:nvCxnSpPr>
          <p:cNvPr id="12" name="Straight Arrow Connector 11">
            <a:extLst>
              <a:ext uri="{FF2B5EF4-FFF2-40B4-BE49-F238E27FC236}">
                <a16:creationId xmlns:a16="http://schemas.microsoft.com/office/drawing/2014/main" id="{1045CEA2-036A-4E95-A2CC-3A236728973B}"/>
              </a:ext>
            </a:extLst>
          </p:cNvPr>
          <p:cNvCxnSpPr>
            <a:cxnSpLocks/>
          </p:cNvCxnSpPr>
          <p:nvPr/>
        </p:nvCxnSpPr>
        <p:spPr>
          <a:xfrm flipV="1">
            <a:off x="4231567" y="1171080"/>
            <a:ext cx="270191" cy="241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9B9FF4FF-491F-4D5F-BF01-A2DD05C74776}"/>
              </a:ext>
            </a:extLst>
          </p:cNvPr>
          <p:cNvSpPr txBox="1"/>
          <p:nvPr/>
        </p:nvSpPr>
        <p:spPr>
          <a:xfrm>
            <a:off x="4656536" y="943352"/>
            <a:ext cx="2114550" cy="276999"/>
          </a:xfrm>
          <a:prstGeom prst="rect">
            <a:avLst/>
          </a:prstGeom>
          <a:noFill/>
        </p:spPr>
        <p:txBody>
          <a:bodyPr wrap="square" rtlCol="0">
            <a:spAutoFit/>
          </a:bodyPr>
          <a:lstStyle/>
          <a:p>
            <a:r>
              <a:rPr lang="en-GB" sz="1200" dirty="0"/>
              <a:t>Respond</a:t>
            </a:r>
          </a:p>
        </p:txBody>
      </p:sp>
      <p:cxnSp>
        <p:nvCxnSpPr>
          <p:cNvPr id="16" name="Straight Arrow Connector 15">
            <a:extLst>
              <a:ext uri="{FF2B5EF4-FFF2-40B4-BE49-F238E27FC236}">
                <a16:creationId xmlns:a16="http://schemas.microsoft.com/office/drawing/2014/main" id="{E318EA24-D022-487F-A26C-621A93DAFFCA}"/>
              </a:ext>
            </a:extLst>
          </p:cNvPr>
          <p:cNvCxnSpPr>
            <a:cxnSpLocks/>
          </p:cNvCxnSpPr>
          <p:nvPr/>
        </p:nvCxnSpPr>
        <p:spPr>
          <a:xfrm>
            <a:off x="5238129" y="1244897"/>
            <a:ext cx="257287" cy="23818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9516A33E-FA3D-41D2-86B5-5A1363E8D5FA}"/>
              </a:ext>
            </a:extLst>
          </p:cNvPr>
          <p:cNvSpPr txBox="1"/>
          <p:nvPr/>
        </p:nvSpPr>
        <p:spPr>
          <a:xfrm>
            <a:off x="3784601" y="1553723"/>
            <a:ext cx="3543300" cy="430887"/>
          </a:xfrm>
          <a:prstGeom prst="rect">
            <a:avLst/>
          </a:prstGeom>
          <a:noFill/>
        </p:spPr>
        <p:txBody>
          <a:bodyPr wrap="square" rtlCol="0">
            <a:spAutoFit/>
          </a:bodyPr>
          <a:lstStyle/>
          <a:p>
            <a:r>
              <a:rPr lang="en-GB" sz="1100" dirty="0"/>
              <a:t>Assesses and </a:t>
            </a:r>
          </a:p>
          <a:p>
            <a:r>
              <a:rPr lang="en-GB" sz="1100" dirty="0"/>
              <a:t>reinforces </a:t>
            </a:r>
          </a:p>
        </p:txBody>
      </p:sp>
      <p:cxnSp>
        <p:nvCxnSpPr>
          <p:cNvPr id="20" name="Straight Arrow Connector 19">
            <a:extLst>
              <a:ext uri="{FF2B5EF4-FFF2-40B4-BE49-F238E27FC236}">
                <a16:creationId xmlns:a16="http://schemas.microsoft.com/office/drawing/2014/main" id="{8A7BA65E-C289-4964-A5C7-CE1AE7653D10}"/>
              </a:ext>
            </a:extLst>
          </p:cNvPr>
          <p:cNvCxnSpPr>
            <a:cxnSpLocks/>
          </p:cNvCxnSpPr>
          <p:nvPr/>
        </p:nvCxnSpPr>
        <p:spPr>
          <a:xfrm flipV="1">
            <a:off x="2917032" y="1235766"/>
            <a:ext cx="249238" cy="28965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C3A7FA39-54F8-40E4-BD43-9B8F87CB601D}"/>
              </a:ext>
            </a:extLst>
          </p:cNvPr>
          <p:cNvSpPr txBox="1"/>
          <p:nvPr/>
        </p:nvSpPr>
        <p:spPr>
          <a:xfrm>
            <a:off x="3086100" y="920481"/>
            <a:ext cx="737000" cy="369332"/>
          </a:xfrm>
          <a:prstGeom prst="rect">
            <a:avLst/>
          </a:prstGeom>
          <a:noFill/>
        </p:spPr>
        <p:txBody>
          <a:bodyPr wrap="square" rtlCol="0">
            <a:spAutoFit/>
          </a:bodyPr>
          <a:lstStyle/>
          <a:p>
            <a:r>
              <a:rPr lang="en-GB" sz="1100" dirty="0"/>
              <a:t>Respond</a:t>
            </a:r>
            <a:r>
              <a:rPr lang="en-GB" dirty="0"/>
              <a:t> </a:t>
            </a:r>
          </a:p>
        </p:txBody>
      </p:sp>
      <p:cxnSp>
        <p:nvCxnSpPr>
          <p:cNvPr id="22" name="Straight Arrow Connector 21">
            <a:extLst>
              <a:ext uri="{FF2B5EF4-FFF2-40B4-BE49-F238E27FC236}">
                <a16:creationId xmlns:a16="http://schemas.microsoft.com/office/drawing/2014/main" id="{813E41A2-79CB-4FF4-8995-B6B28D42315D}"/>
              </a:ext>
            </a:extLst>
          </p:cNvPr>
          <p:cNvCxnSpPr>
            <a:cxnSpLocks/>
          </p:cNvCxnSpPr>
          <p:nvPr/>
        </p:nvCxnSpPr>
        <p:spPr>
          <a:xfrm>
            <a:off x="3677445" y="1259662"/>
            <a:ext cx="214313" cy="26321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B9CEB744-8AEC-423C-A776-D7DDA0E2E8FD}"/>
              </a:ext>
            </a:extLst>
          </p:cNvPr>
          <p:cNvSpPr txBox="1"/>
          <p:nvPr/>
        </p:nvSpPr>
        <p:spPr>
          <a:xfrm>
            <a:off x="2236785" y="1340899"/>
            <a:ext cx="919164" cy="430887"/>
          </a:xfrm>
          <a:prstGeom prst="rect">
            <a:avLst/>
          </a:prstGeom>
          <a:noFill/>
        </p:spPr>
        <p:txBody>
          <a:bodyPr wrap="square" rtlCol="0">
            <a:spAutoFit/>
          </a:bodyPr>
          <a:lstStyle/>
          <a:p>
            <a:r>
              <a:rPr lang="en-GB" sz="1100" dirty="0"/>
              <a:t>Instructs </a:t>
            </a:r>
          </a:p>
          <a:p>
            <a:r>
              <a:rPr lang="en-GB" sz="1100" dirty="0"/>
              <a:t>children </a:t>
            </a:r>
          </a:p>
        </p:txBody>
      </p:sp>
      <p:sp>
        <p:nvSpPr>
          <p:cNvPr id="33" name="TextBox 32">
            <a:extLst>
              <a:ext uri="{FF2B5EF4-FFF2-40B4-BE49-F238E27FC236}">
                <a16:creationId xmlns:a16="http://schemas.microsoft.com/office/drawing/2014/main" id="{0DBF7BEE-E158-4E4A-873F-C74B88349855}"/>
              </a:ext>
            </a:extLst>
          </p:cNvPr>
          <p:cNvSpPr txBox="1"/>
          <p:nvPr/>
        </p:nvSpPr>
        <p:spPr>
          <a:xfrm>
            <a:off x="12589" y="1951734"/>
            <a:ext cx="4165600" cy="369332"/>
          </a:xfrm>
          <a:prstGeom prst="rect">
            <a:avLst/>
          </a:prstGeom>
          <a:noFill/>
        </p:spPr>
        <p:txBody>
          <a:bodyPr wrap="square" rtlCol="0">
            <a:spAutoFit/>
          </a:bodyPr>
          <a:lstStyle/>
          <a:p>
            <a:r>
              <a:rPr lang="en-GB" u="sng" dirty="0">
                <a:solidFill>
                  <a:schemeClr val="bg1"/>
                </a:solidFill>
              </a:rPr>
              <a:t>Behaviourism in the classroom</a:t>
            </a:r>
          </a:p>
        </p:txBody>
      </p:sp>
      <p:sp>
        <p:nvSpPr>
          <p:cNvPr id="34" name="TextBox 33">
            <a:extLst>
              <a:ext uri="{FF2B5EF4-FFF2-40B4-BE49-F238E27FC236}">
                <a16:creationId xmlns:a16="http://schemas.microsoft.com/office/drawing/2014/main" id="{4B62AF14-D455-4E8C-858E-C49C15059DFA}"/>
              </a:ext>
            </a:extLst>
          </p:cNvPr>
          <p:cNvSpPr txBox="1"/>
          <p:nvPr/>
        </p:nvSpPr>
        <p:spPr>
          <a:xfrm>
            <a:off x="-17470" y="2200647"/>
            <a:ext cx="5796064" cy="2862322"/>
          </a:xfrm>
          <a:prstGeom prst="rect">
            <a:avLst/>
          </a:prstGeom>
          <a:noFill/>
        </p:spPr>
        <p:txBody>
          <a:bodyPr wrap="square" rtlCol="0">
            <a:spAutoFit/>
          </a:bodyPr>
          <a:lstStyle/>
          <a:p>
            <a:r>
              <a:rPr lang="en-GB" sz="1200" dirty="0"/>
              <a:t>In the first half of the century the influence of behaviourism dominated most educational establishments. “Based on whole – class didactic approaches through which knowledge and skills were to be taught” (Pollard et al., 2008, p.173). “The law of effect was reflected in rituals for the reinforcement of correct pupil responses” (Ibid). Although this led to one questioning if this method of teaching “connects with the learners existing knowledge”(Ibid). Skinner’s influence and the “importance of reinforcing children’s work and effort can be seen in all primary schools” (Ibid). From  a personnel aspect school A base there behaviour management policy on with the use of “restorative practice as a whole school philosophy”(School A,2019,p.29). “RP is closely aligned with the United Nations Rights of the Child and supports well – being and positive behaviour management” (Ibid). The (Welsh Government , 2012,p.32) further state “Schools must develop a whole – school approach to promoting positive behaviour which ensures a consistent application of rules, rewards and sanctions”.  Furthermore,  “it is important to establish the reason for behaviour occurring, as all behaviour has meaning and is communicating something” (Ibid).   </a:t>
            </a:r>
          </a:p>
        </p:txBody>
      </p:sp>
      <p:pic>
        <p:nvPicPr>
          <p:cNvPr id="1026" name="Picture 2" descr="Image result for jewels in the jar rewards">
            <a:extLst>
              <a:ext uri="{FF2B5EF4-FFF2-40B4-BE49-F238E27FC236}">
                <a16:creationId xmlns:a16="http://schemas.microsoft.com/office/drawing/2014/main" id="{96A8A829-BF9C-420E-8A53-F95BE3CF7E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9552" y="1620250"/>
            <a:ext cx="1547914" cy="1256791"/>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pic>
        <p:nvPicPr>
          <p:cNvPr id="1030" name="Picture 6" descr="Image result for golden time school">
            <a:extLst>
              <a:ext uri="{FF2B5EF4-FFF2-40B4-BE49-F238E27FC236}">
                <a16:creationId xmlns:a16="http://schemas.microsoft.com/office/drawing/2014/main" id="{E4688695-94B7-454F-BB1A-C40C172D30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4270" y="2988460"/>
            <a:ext cx="1394764" cy="122878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0" name="TextBox 39">
            <a:extLst>
              <a:ext uri="{FF2B5EF4-FFF2-40B4-BE49-F238E27FC236}">
                <a16:creationId xmlns:a16="http://schemas.microsoft.com/office/drawing/2014/main" id="{E3D32165-A779-4782-A068-97C9657C2213}"/>
              </a:ext>
            </a:extLst>
          </p:cNvPr>
          <p:cNvSpPr txBox="1"/>
          <p:nvPr/>
        </p:nvSpPr>
        <p:spPr>
          <a:xfrm>
            <a:off x="5950852" y="5281669"/>
            <a:ext cx="3132483" cy="369332"/>
          </a:xfrm>
          <a:prstGeom prst="rect">
            <a:avLst/>
          </a:prstGeom>
          <a:noFill/>
        </p:spPr>
        <p:txBody>
          <a:bodyPr wrap="square" rtlCol="0">
            <a:spAutoFit/>
          </a:bodyPr>
          <a:lstStyle/>
          <a:p>
            <a:r>
              <a:rPr lang="en-GB" u="sng" dirty="0">
                <a:solidFill>
                  <a:schemeClr val="bg1"/>
                </a:solidFill>
              </a:rPr>
              <a:t>Restorative sanctions</a:t>
            </a:r>
          </a:p>
        </p:txBody>
      </p:sp>
      <p:sp>
        <p:nvSpPr>
          <p:cNvPr id="43" name="TextBox 42">
            <a:extLst>
              <a:ext uri="{FF2B5EF4-FFF2-40B4-BE49-F238E27FC236}">
                <a16:creationId xmlns:a16="http://schemas.microsoft.com/office/drawing/2014/main" id="{0D43D8A5-AC2C-4B57-9C87-D15A24E65491}"/>
              </a:ext>
            </a:extLst>
          </p:cNvPr>
          <p:cNvSpPr txBox="1"/>
          <p:nvPr/>
        </p:nvSpPr>
        <p:spPr>
          <a:xfrm>
            <a:off x="5950852" y="3995679"/>
            <a:ext cx="1936175" cy="215444"/>
          </a:xfrm>
          <a:prstGeom prst="rect">
            <a:avLst/>
          </a:prstGeom>
          <a:noFill/>
        </p:spPr>
        <p:txBody>
          <a:bodyPr wrap="square" rtlCol="0">
            <a:spAutoFit/>
          </a:bodyPr>
          <a:lstStyle/>
          <a:p>
            <a:r>
              <a:rPr lang="en-GB" sz="800" dirty="0"/>
              <a:t>(Russell,2019)</a:t>
            </a:r>
          </a:p>
        </p:txBody>
      </p:sp>
      <p:sp>
        <p:nvSpPr>
          <p:cNvPr id="44" name="Rectangle 43">
            <a:extLst>
              <a:ext uri="{FF2B5EF4-FFF2-40B4-BE49-F238E27FC236}">
                <a16:creationId xmlns:a16="http://schemas.microsoft.com/office/drawing/2014/main" id="{CED308BC-A23D-47DA-AC34-0F85B4E5AC2D}"/>
              </a:ext>
            </a:extLst>
          </p:cNvPr>
          <p:cNvSpPr/>
          <p:nvPr/>
        </p:nvSpPr>
        <p:spPr>
          <a:xfrm>
            <a:off x="5861790" y="2706029"/>
            <a:ext cx="994183" cy="215444"/>
          </a:xfrm>
          <a:prstGeom prst="rect">
            <a:avLst/>
          </a:prstGeom>
        </p:spPr>
        <p:txBody>
          <a:bodyPr wrap="none">
            <a:spAutoFit/>
          </a:bodyPr>
          <a:lstStyle/>
          <a:p>
            <a:r>
              <a:rPr lang="en-GB" sz="800" dirty="0">
                <a:solidFill>
                  <a:srgbClr val="000000"/>
                </a:solidFill>
                <a:latin typeface="Open Sans"/>
              </a:rPr>
              <a:t>(</a:t>
            </a:r>
            <a:r>
              <a:rPr lang="en-GB" sz="800" dirty="0" err="1">
                <a:solidFill>
                  <a:srgbClr val="000000"/>
                </a:solidFill>
                <a:latin typeface="Open Sans"/>
              </a:rPr>
              <a:t>Macreadie</a:t>
            </a:r>
            <a:r>
              <a:rPr lang="en-GB" sz="800" dirty="0">
                <a:solidFill>
                  <a:srgbClr val="000000"/>
                </a:solidFill>
                <a:latin typeface="Open Sans"/>
              </a:rPr>
              <a:t>, 2019)</a:t>
            </a:r>
            <a:endParaRPr lang="en-GB" sz="800" dirty="0"/>
          </a:p>
        </p:txBody>
      </p:sp>
      <p:pic>
        <p:nvPicPr>
          <p:cNvPr id="1036" name="Picture 12" descr="Image result for restorative practice in schools">
            <a:extLst>
              <a:ext uri="{FF2B5EF4-FFF2-40B4-BE49-F238E27FC236}">
                <a16:creationId xmlns:a16="http://schemas.microsoft.com/office/drawing/2014/main" id="{AC6132F5-D591-4EF5-8F8D-01C7AA19E1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577" y="5618973"/>
            <a:ext cx="1865197" cy="1163928"/>
          </a:xfrm>
          <a:prstGeom prst="rect">
            <a:avLst/>
          </a:prstGeom>
          <a:noFill/>
          <a:extLst>
            <a:ext uri="{909E8E84-426E-40DD-AFC4-6F175D3DCCD1}">
              <a14:hiddenFill xmlns:a14="http://schemas.microsoft.com/office/drawing/2010/main">
                <a:solidFill>
                  <a:srgbClr val="FFFFFF"/>
                </a:solidFill>
              </a14:hiddenFill>
            </a:ext>
          </a:extLst>
        </p:spPr>
      </p:pic>
      <p:sp>
        <p:nvSpPr>
          <p:cNvPr id="45" name="Rectangle 44">
            <a:extLst>
              <a:ext uri="{FF2B5EF4-FFF2-40B4-BE49-F238E27FC236}">
                <a16:creationId xmlns:a16="http://schemas.microsoft.com/office/drawing/2014/main" id="{82E6F700-1BFD-48DC-B473-764D5DC74BC7}"/>
              </a:ext>
            </a:extLst>
          </p:cNvPr>
          <p:cNvSpPr/>
          <p:nvPr/>
        </p:nvSpPr>
        <p:spPr>
          <a:xfrm>
            <a:off x="7190173" y="6678928"/>
            <a:ext cx="790601" cy="215444"/>
          </a:xfrm>
          <a:prstGeom prst="rect">
            <a:avLst/>
          </a:prstGeom>
        </p:spPr>
        <p:txBody>
          <a:bodyPr wrap="none">
            <a:spAutoFit/>
          </a:bodyPr>
          <a:lstStyle/>
          <a:p>
            <a:r>
              <a:rPr lang="en-GB" sz="800" dirty="0">
                <a:solidFill>
                  <a:srgbClr val="000000"/>
                </a:solidFill>
                <a:latin typeface="Open Sans"/>
              </a:rPr>
              <a:t>(IEUSA, 2019)</a:t>
            </a:r>
            <a:endParaRPr lang="en-GB" sz="800" dirty="0"/>
          </a:p>
        </p:txBody>
      </p:sp>
      <p:pic>
        <p:nvPicPr>
          <p:cNvPr id="2" name="Picture 2" descr="applied-behaviour-analysis-aba">
            <a:extLst>
              <a:ext uri="{FF2B5EF4-FFF2-40B4-BE49-F238E27FC236}">
                <a16:creationId xmlns:a16="http://schemas.microsoft.com/office/drawing/2014/main" id="{079094B3-FCB9-4118-9DA1-88D64A3F03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589" y="5239901"/>
            <a:ext cx="2629011" cy="15762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Rectangle 6">
            <a:extLst>
              <a:ext uri="{FF2B5EF4-FFF2-40B4-BE49-F238E27FC236}">
                <a16:creationId xmlns:a16="http://schemas.microsoft.com/office/drawing/2014/main" id="{AC97EB55-EBB3-4C2D-A467-28144854BF11}"/>
              </a:ext>
            </a:extLst>
          </p:cNvPr>
          <p:cNvSpPr/>
          <p:nvPr/>
        </p:nvSpPr>
        <p:spPr>
          <a:xfrm>
            <a:off x="44094" y="6621929"/>
            <a:ext cx="766557" cy="215444"/>
          </a:xfrm>
          <a:prstGeom prst="rect">
            <a:avLst/>
          </a:prstGeom>
        </p:spPr>
        <p:txBody>
          <a:bodyPr wrap="none">
            <a:spAutoFit/>
          </a:bodyPr>
          <a:lstStyle/>
          <a:p>
            <a:r>
              <a:rPr lang="en-GB" sz="800" dirty="0">
                <a:solidFill>
                  <a:srgbClr val="000000"/>
                </a:solidFill>
                <a:latin typeface="Open Sans"/>
              </a:rPr>
              <a:t>(Collis, 2015)</a:t>
            </a:r>
            <a:endParaRPr lang="en-GB" sz="800" dirty="0"/>
          </a:p>
        </p:txBody>
      </p:sp>
      <p:sp>
        <p:nvSpPr>
          <p:cNvPr id="13" name="TextBox 12">
            <a:extLst>
              <a:ext uri="{FF2B5EF4-FFF2-40B4-BE49-F238E27FC236}">
                <a16:creationId xmlns:a16="http://schemas.microsoft.com/office/drawing/2014/main" id="{454FC50A-130D-4A91-A0A8-B0A47BFB2C2E}"/>
              </a:ext>
            </a:extLst>
          </p:cNvPr>
          <p:cNvSpPr txBox="1"/>
          <p:nvPr/>
        </p:nvSpPr>
        <p:spPr>
          <a:xfrm>
            <a:off x="-17470" y="4932123"/>
            <a:ext cx="4476751" cy="307777"/>
          </a:xfrm>
          <a:prstGeom prst="rect">
            <a:avLst/>
          </a:prstGeom>
          <a:noFill/>
        </p:spPr>
        <p:txBody>
          <a:bodyPr wrap="square" rtlCol="0">
            <a:spAutoFit/>
          </a:bodyPr>
          <a:lstStyle/>
          <a:p>
            <a:r>
              <a:rPr lang="en-GB" sz="1400" u="sng" dirty="0">
                <a:solidFill>
                  <a:schemeClr val="bg1"/>
                </a:solidFill>
              </a:rPr>
              <a:t>The Antecedent – behaviour – consequence (ABC) chart</a:t>
            </a:r>
          </a:p>
        </p:txBody>
      </p:sp>
      <p:sp>
        <p:nvSpPr>
          <p:cNvPr id="18" name="TextBox 17">
            <a:extLst>
              <a:ext uri="{FF2B5EF4-FFF2-40B4-BE49-F238E27FC236}">
                <a16:creationId xmlns:a16="http://schemas.microsoft.com/office/drawing/2014/main" id="{BFD2995F-C5E6-4692-9E90-A79D9470EB0B}"/>
              </a:ext>
            </a:extLst>
          </p:cNvPr>
          <p:cNvSpPr txBox="1"/>
          <p:nvPr/>
        </p:nvSpPr>
        <p:spPr>
          <a:xfrm>
            <a:off x="2671658" y="5249962"/>
            <a:ext cx="3570221" cy="1569660"/>
          </a:xfrm>
          <a:prstGeom prst="rect">
            <a:avLst/>
          </a:prstGeom>
          <a:noFill/>
        </p:spPr>
        <p:txBody>
          <a:bodyPr wrap="square" rtlCol="0">
            <a:spAutoFit/>
          </a:bodyPr>
          <a:lstStyle/>
          <a:p>
            <a:r>
              <a:rPr lang="en-GB" sz="1200" dirty="0"/>
              <a:t>The (ABC) chart can be used to gather information regarding events that are recurring within a child's environment. “Skinner believed the best way to understand behaviour was to look at the causes of an action and its consequences”(Mcleod,2012,p.1). The chart can then be reviewed and “help to identify why the child is likely to repeat the unwanted behaviours” (Welsh Government, 2012,p.32). </a:t>
            </a:r>
          </a:p>
        </p:txBody>
      </p:sp>
      <p:sp>
        <p:nvSpPr>
          <p:cNvPr id="27" name="TextBox 26">
            <a:extLst>
              <a:ext uri="{FF2B5EF4-FFF2-40B4-BE49-F238E27FC236}">
                <a16:creationId xmlns:a16="http://schemas.microsoft.com/office/drawing/2014/main" id="{2DE83BDC-C9B3-452C-AA7C-833384E32811}"/>
              </a:ext>
            </a:extLst>
          </p:cNvPr>
          <p:cNvSpPr txBox="1"/>
          <p:nvPr/>
        </p:nvSpPr>
        <p:spPr>
          <a:xfrm>
            <a:off x="9044871" y="160670"/>
            <a:ext cx="1506357" cy="369332"/>
          </a:xfrm>
          <a:prstGeom prst="rect">
            <a:avLst/>
          </a:prstGeom>
          <a:noFill/>
        </p:spPr>
        <p:txBody>
          <a:bodyPr wrap="square" rtlCol="0">
            <a:spAutoFit/>
          </a:bodyPr>
          <a:lstStyle/>
          <a:p>
            <a:r>
              <a:rPr lang="en-GB" u="sng" dirty="0">
                <a:solidFill>
                  <a:schemeClr val="bg1"/>
                </a:solidFill>
              </a:rPr>
              <a:t>Reinforcers</a:t>
            </a:r>
          </a:p>
        </p:txBody>
      </p:sp>
      <p:sp>
        <p:nvSpPr>
          <p:cNvPr id="30" name="TextBox 29">
            <a:extLst>
              <a:ext uri="{FF2B5EF4-FFF2-40B4-BE49-F238E27FC236}">
                <a16:creationId xmlns:a16="http://schemas.microsoft.com/office/drawing/2014/main" id="{B867C5BD-0507-4BBA-8CFE-72512B05D991}"/>
              </a:ext>
            </a:extLst>
          </p:cNvPr>
          <p:cNvSpPr txBox="1"/>
          <p:nvPr/>
        </p:nvSpPr>
        <p:spPr>
          <a:xfrm>
            <a:off x="6416725" y="453361"/>
            <a:ext cx="5775273" cy="830997"/>
          </a:xfrm>
          <a:prstGeom prst="rect">
            <a:avLst/>
          </a:prstGeom>
          <a:noFill/>
        </p:spPr>
        <p:txBody>
          <a:bodyPr wrap="square" rtlCol="0">
            <a:spAutoFit/>
          </a:bodyPr>
          <a:lstStyle/>
          <a:p>
            <a:r>
              <a:rPr lang="en-GB" sz="1200" dirty="0"/>
              <a:t>Rewards used after a behaviour “make that behaviour more likely to occur again” (Welsh Government,2012,p.10).  Rewards also need to be “Immediate, consistent achievable and fair (Ibid). Furthermore, “Positive reinforcement will have a longer lasting effect than negative”(Bates,2018,p.35). </a:t>
            </a:r>
          </a:p>
        </p:txBody>
      </p:sp>
      <p:sp>
        <p:nvSpPr>
          <p:cNvPr id="31" name="TextBox 30">
            <a:extLst>
              <a:ext uri="{FF2B5EF4-FFF2-40B4-BE49-F238E27FC236}">
                <a16:creationId xmlns:a16="http://schemas.microsoft.com/office/drawing/2014/main" id="{36278E6A-E008-43F2-B80F-FFDFD94D9FC2}"/>
              </a:ext>
            </a:extLst>
          </p:cNvPr>
          <p:cNvSpPr txBox="1"/>
          <p:nvPr/>
        </p:nvSpPr>
        <p:spPr>
          <a:xfrm>
            <a:off x="5895063" y="1259802"/>
            <a:ext cx="3132483" cy="369332"/>
          </a:xfrm>
          <a:prstGeom prst="rect">
            <a:avLst/>
          </a:prstGeom>
          <a:noFill/>
        </p:spPr>
        <p:txBody>
          <a:bodyPr wrap="square" rtlCol="0">
            <a:spAutoFit/>
          </a:bodyPr>
          <a:lstStyle/>
          <a:p>
            <a:r>
              <a:rPr lang="en-GB" u="sng" dirty="0">
                <a:solidFill>
                  <a:schemeClr val="bg1"/>
                </a:solidFill>
              </a:rPr>
              <a:t>Types of rewards</a:t>
            </a:r>
          </a:p>
        </p:txBody>
      </p:sp>
      <p:sp>
        <p:nvSpPr>
          <p:cNvPr id="46" name="TextBox 45">
            <a:extLst>
              <a:ext uri="{FF2B5EF4-FFF2-40B4-BE49-F238E27FC236}">
                <a16:creationId xmlns:a16="http://schemas.microsoft.com/office/drawing/2014/main" id="{8276F5D3-3649-4546-B697-E21E944CAE8D}"/>
              </a:ext>
            </a:extLst>
          </p:cNvPr>
          <p:cNvSpPr txBox="1"/>
          <p:nvPr/>
        </p:nvSpPr>
        <p:spPr>
          <a:xfrm>
            <a:off x="8264899" y="1223222"/>
            <a:ext cx="3840236" cy="3231654"/>
          </a:xfrm>
          <a:prstGeom prst="rect">
            <a:avLst/>
          </a:prstGeom>
          <a:noFill/>
        </p:spPr>
        <p:txBody>
          <a:bodyPr wrap="square" rtlCol="0">
            <a:spAutoFit/>
          </a:bodyPr>
          <a:lstStyle/>
          <a:p>
            <a:r>
              <a:rPr lang="en-GB" sz="1200" dirty="0"/>
              <a:t>The use of tokens, stickers, stars, jewels in the jar are a few examples. The initial development of the token economy whose routes derive from operant conditioning can be “credited to Ayllon and Azrin. Through their comprehensive programme into the research of the effects reinforcers had on psychiatric patients,  this led to influences on treatment, rehabilitation and educational programs” (Kazdin, 1977,p.38). Devised by “Lovaas in 1987 ABA “aims to systematically reinforce behaviour in child with autism. Highly structured, the programme teaches cognitive, social and self – help skills with a focus on rewarding and reinforcement” (Gray and Maclain ,2012,p.39).</a:t>
            </a:r>
          </a:p>
          <a:p>
            <a:endParaRPr lang="en-GB" sz="1200" dirty="0"/>
          </a:p>
          <a:p>
            <a:r>
              <a:rPr lang="en-GB" sz="1200" dirty="0"/>
              <a:t> Depending on the age of the child school A rewards children  with extra play time, celebration parties and golden time. </a:t>
            </a:r>
          </a:p>
        </p:txBody>
      </p:sp>
      <p:pic>
        <p:nvPicPr>
          <p:cNvPr id="47" name="Picture 4" descr="Image result for praise given to a child at school">
            <a:extLst>
              <a:ext uri="{FF2B5EF4-FFF2-40B4-BE49-F238E27FC236}">
                <a16:creationId xmlns:a16="http://schemas.microsoft.com/office/drawing/2014/main" id="{C4236F19-7B15-4A5D-9724-D850BA2008B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87987" y="4355225"/>
            <a:ext cx="1936175" cy="966352"/>
          </a:xfrm>
          <a:prstGeom prst="rect">
            <a:avLst/>
          </a:prstGeom>
          <a:noFill/>
          <a:extLst>
            <a:ext uri="{909E8E84-426E-40DD-AFC4-6F175D3DCCD1}">
              <a14:hiddenFill xmlns:a14="http://schemas.microsoft.com/office/drawing/2010/main">
                <a:solidFill>
                  <a:srgbClr val="FFFFFF"/>
                </a:solidFill>
              </a14:hiddenFill>
            </a:ext>
          </a:extLst>
        </p:spPr>
      </p:pic>
      <p:sp>
        <p:nvSpPr>
          <p:cNvPr id="50" name="Rectangle 49">
            <a:extLst>
              <a:ext uri="{FF2B5EF4-FFF2-40B4-BE49-F238E27FC236}">
                <a16:creationId xmlns:a16="http://schemas.microsoft.com/office/drawing/2014/main" id="{64E5D95F-CBAE-454B-9EDB-FA7F0FB1A8ED}"/>
              </a:ext>
            </a:extLst>
          </p:cNvPr>
          <p:cNvSpPr/>
          <p:nvPr/>
        </p:nvSpPr>
        <p:spPr>
          <a:xfrm>
            <a:off x="7213320" y="5245172"/>
            <a:ext cx="777777" cy="215444"/>
          </a:xfrm>
          <a:prstGeom prst="rect">
            <a:avLst/>
          </a:prstGeom>
        </p:spPr>
        <p:txBody>
          <a:bodyPr wrap="none">
            <a:spAutoFit/>
          </a:bodyPr>
          <a:lstStyle/>
          <a:p>
            <a:r>
              <a:rPr lang="en-GB" sz="800" dirty="0">
                <a:solidFill>
                  <a:srgbClr val="000000"/>
                </a:solidFill>
                <a:latin typeface="Open Sans"/>
              </a:rPr>
              <a:t>(Balint, 2013)</a:t>
            </a:r>
            <a:endParaRPr lang="en-GB" sz="800" dirty="0"/>
          </a:p>
        </p:txBody>
      </p:sp>
      <p:sp>
        <p:nvSpPr>
          <p:cNvPr id="51" name="Arrow: Right 50">
            <a:extLst>
              <a:ext uri="{FF2B5EF4-FFF2-40B4-BE49-F238E27FC236}">
                <a16:creationId xmlns:a16="http://schemas.microsoft.com/office/drawing/2014/main" id="{3FD84767-8BCC-4733-A790-59C447C31E85}"/>
              </a:ext>
            </a:extLst>
          </p:cNvPr>
          <p:cNvSpPr/>
          <p:nvPr/>
        </p:nvSpPr>
        <p:spPr>
          <a:xfrm>
            <a:off x="7539227" y="1835177"/>
            <a:ext cx="807396" cy="6132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Rectangle 51">
            <a:extLst>
              <a:ext uri="{FF2B5EF4-FFF2-40B4-BE49-F238E27FC236}">
                <a16:creationId xmlns:a16="http://schemas.microsoft.com/office/drawing/2014/main" id="{36660943-B766-4A4F-B7F2-53FA6FA84401}"/>
              </a:ext>
            </a:extLst>
          </p:cNvPr>
          <p:cNvSpPr/>
          <p:nvPr/>
        </p:nvSpPr>
        <p:spPr>
          <a:xfrm>
            <a:off x="7489386" y="1633712"/>
            <a:ext cx="1712193" cy="646331"/>
          </a:xfrm>
          <a:prstGeom prst="rect">
            <a:avLst/>
          </a:prstGeom>
        </p:spPr>
        <p:txBody>
          <a:bodyPr wrap="square">
            <a:spAutoFit/>
          </a:bodyPr>
          <a:lstStyle/>
          <a:p>
            <a:endParaRPr lang="en-GB" sz="2000" dirty="0">
              <a:solidFill>
                <a:schemeClr val="bg1"/>
              </a:solidFill>
            </a:endParaRPr>
          </a:p>
          <a:p>
            <a:r>
              <a:rPr lang="en-GB" sz="1600" dirty="0">
                <a:solidFill>
                  <a:schemeClr val="bg1"/>
                </a:solidFill>
              </a:rPr>
              <a:t>Tangible</a:t>
            </a:r>
          </a:p>
        </p:txBody>
      </p:sp>
      <p:sp>
        <p:nvSpPr>
          <p:cNvPr id="58" name="Arrow: Right 57">
            <a:extLst>
              <a:ext uri="{FF2B5EF4-FFF2-40B4-BE49-F238E27FC236}">
                <a16:creationId xmlns:a16="http://schemas.microsoft.com/office/drawing/2014/main" id="{4904DA41-213F-40F2-9111-6FEF2A9EA9E9}"/>
              </a:ext>
            </a:extLst>
          </p:cNvPr>
          <p:cNvSpPr/>
          <p:nvPr/>
        </p:nvSpPr>
        <p:spPr>
          <a:xfrm>
            <a:off x="7920231" y="4428373"/>
            <a:ext cx="807396" cy="6132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9" name="Arrow: Right 58">
            <a:extLst>
              <a:ext uri="{FF2B5EF4-FFF2-40B4-BE49-F238E27FC236}">
                <a16:creationId xmlns:a16="http://schemas.microsoft.com/office/drawing/2014/main" id="{DB839D2D-0331-4C5C-B5EC-2DA1084CCE40}"/>
              </a:ext>
            </a:extLst>
          </p:cNvPr>
          <p:cNvSpPr/>
          <p:nvPr/>
        </p:nvSpPr>
        <p:spPr>
          <a:xfrm>
            <a:off x="7347065" y="3668779"/>
            <a:ext cx="807396" cy="61323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52">
            <a:extLst>
              <a:ext uri="{FF2B5EF4-FFF2-40B4-BE49-F238E27FC236}">
                <a16:creationId xmlns:a16="http://schemas.microsoft.com/office/drawing/2014/main" id="{2A1F5682-07FC-4627-8015-EC1D19D6AA16}"/>
              </a:ext>
            </a:extLst>
          </p:cNvPr>
          <p:cNvSpPr/>
          <p:nvPr/>
        </p:nvSpPr>
        <p:spPr>
          <a:xfrm>
            <a:off x="7304189" y="3829158"/>
            <a:ext cx="806631" cy="338554"/>
          </a:xfrm>
          <a:prstGeom prst="rect">
            <a:avLst/>
          </a:prstGeom>
        </p:spPr>
        <p:txBody>
          <a:bodyPr wrap="none">
            <a:spAutoFit/>
          </a:bodyPr>
          <a:lstStyle/>
          <a:p>
            <a:r>
              <a:rPr lang="en-GB" sz="1600" dirty="0">
                <a:solidFill>
                  <a:schemeClr val="bg1"/>
                </a:solidFill>
              </a:rPr>
              <a:t>Activity</a:t>
            </a:r>
          </a:p>
        </p:txBody>
      </p:sp>
      <p:sp>
        <p:nvSpPr>
          <p:cNvPr id="54" name="Rectangle 53">
            <a:extLst>
              <a:ext uri="{FF2B5EF4-FFF2-40B4-BE49-F238E27FC236}">
                <a16:creationId xmlns:a16="http://schemas.microsoft.com/office/drawing/2014/main" id="{85EDC5E4-B5F2-42DC-970E-D1C3B3BAE1E3}"/>
              </a:ext>
            </a:extLst>
          </p:cNvPr>
          <p:cNvSpPr/>
          <p:nvPr/>
        </p:nvSpPr>
        <p:spPr>
          <a:xfrm>
            <a:off x="7932115" y="4571583"/>
            <a:ext cx="665567" cy="338554"/>
          </a:xfrm>
          <a:prstGeom prst="rect">
            <a:avLst/>
          </a:prstGeom>
        </p:spPr>
        <p:txBody>
          <a:bodyPr wrap="none">
            <a:spAutoFit/>
          </a:bodyPr>
          <a:lstStyle/>
          <a:p>
            <a:r>
              <a:rPr lang="en-GB" sz="1600" dirty="0">
                <a:solidFill>
                  <a:schemeClr val="bg1"/>
                </a:solidFill>
              </a:rPr>
              <a:t>Social</a:t>
            </a:r>
          </a:p>
        </p:txBody>
      </p:sp>
      <p:sp>
        <p:nvSpPr>
          <p:cNvPr id="55" name="TextBox 54">
            <a:extLst>
              <a:ext uri="{FF2B5EF4-FFF2-40B4-BE49-F238E27FC236}">
                <a16:creationId xmlns:a16="http://schemas.microsoft.com/office/drawing/2014/main" id="{48934CBD-40FF-4136-AF17-9966BBB9171F}"/>
              </a:ext>
            </a:extLst>
          </p:cNvPr>
          <p:cNvSpPr txBox="1"/>
          <p:nvPr/>
        </p:nvSpPr>
        <p:spPr>
          <a:xfrm flipH="1">
            <a:off x="8716769" y="4345163"/>
            <a:ext cx="3358458" cy="1015663"/>
          </a:xfrm>
          <a:prstGeom prst="rect">
            <a:avLst/>
          </a:prstGeom>
          <a:noFill/>
        </p:spPr>
        <p:txBody>
          <a:bodyPr wrap="square" rtlCol="0">
            <a:spAutoFit/>
          </a:bodyPr>
          <a:lstStyle/>
          <a:p>
            <a:r>
              <a:rPr lang="en-GB" sz="1200" dirty="0"/>
              <a:t> Praise should be genuine and  given “continuously  without reason. Furthermore, praise should not follow with immediate criticism” (Welsh Government,2012 p.10). Praise should be related to effort, perseverance and independence (Ibid).</a:t>
            </a:r>
          </a:p>
        </p:txBody>
      </p:sp>
      <p:sp>
        <p:nvSpPr>
          <p:cNvPr id="56" name="TextBox 55">
            <a:extLst>
              <a:ext uri="{FF2B5EF4-FFF2-40B4-BE49-F238E27FC236}">
                <a16:creationId xmlns:a16="http://schemas.microsoft.com/office/drawing/2014/main" id="{F4B57A85-A5EB-4187-BEBC-2DF93A9A5B44}"/>
              </a:ext>
            </a:extLst>
          </p:cNvPr>
          <p:cNvSpPr txBox="1"/>
          <p:nvPr/>
        </p:nvSpPr>
        <p:spPr>
          <a:xfrm>
            <a:off x="8485077" y="5336090"/>
            <a:ext cx="3706923" cy="1569660"/>
          </a:xfrm>
          <a:prstGeom prst="rect">
            <a:avLst/>
          </a:prstGeom>
          <a:noFill/>
        </p:spPr>
        <p:txBody>
          <a:bodyPr wrap="square" rtlCol="0">
            <a:spAutoFit/>
          </a:bodyPr>
          <a:lstStyle/>
          <a:p>
            <a:r>
              <a:rPr lang="en-GB" sz="1200" dirty="0"/>
              <a:t>“A child will be  less likely to repeat a behaviour if sanctions are issued” (Welsh Government,2012,p.6).  The child needs to understand and reflect on behaviour which is unacceptable. “With the restorative approach, pupils may suggest their preferred sanction, which is then agreed by a member of staff”(Ibid).  More examples include The thinking chair, a quiet word or a  change of seat.  </a:t>
            </a:r>
          </a:p>
        </p:txBody>
      </p:sp>
      <p:sp>
        <p:nvSpPr>
          <p:cNvPr id="60" name="Rectangle 59">
            <a:extLst>
              <a:ext uri="{FF2B5EF4-FFF2-40B4-BE49-F238E27FC236}">
                <a16:creationId xmlns:a16="http://schemas.microsoft.com/office/drawing/2014/main" id="{951B5CD0-724A-428A-8B9D-DC08222E9927}"/>
              </a:ext>
            </a:extLst>
          </p:cNvPr>
          <p:cNvSpPr/>
          <p:nvPr/>
        </p:nvSpPr>
        <p:spPr>
          <a:xfrm>
            <a:off x="4222330" y="1987459"/>
            <a:ext cx="1497526" cy="230832"/>
          </a:xfrm>
          <a:prstGeom prst="rect">
            <a:avLst/>
          </a:prstGeom>
        </p:spPr>
        <p:txBody>
          <a:bodyPr wrap="none">
            <a:spAutoFit/>
          </a:bodyPr>
          <a:lstStyle/>
          <a:p>
            <a:r>
              <a:rPr lang="en-GB" sz="900" dirty="0"/>
              <a:t> (Pollard et al., 2008, p.173) </a:t>
            </a:r>
          </a:p>
        </p:txBody>
      </p:sp>
      <p:sp>
        <p:nvSpPr>
          <p:cNvPr id="25" name="TextBox 24">
            <a:extLst>
              <a:ext uri="{FF2B5EF4-FFF2-40B4-BE49-F238E27FC236}">
                <a16:creationId xmlns:a16="http://schemas.microsoft.com/office/drawing/2014/main" id="{988490EB-AFC0-47C8-9CA9-28F442A7A179}"/>
              </a:ext>
            </a:extLst>
          </p:cNvPr>
          <p:cNvSpPr txBox="1"/>
          <p:nvPr/>
        </p:nvSpPr>
        <p:spPr>
          <a:xfrm>
            <a:off x="11898973" y="37559"/>
            <a:ext cx="1157551" cy="307777"/>
          </a:xfrm>
          <a:prstGeom prst="rect">
            <a:avLst/>
          </a:prstGeom>
          <a:noFill/>
        </p:spPr>
        <p:txBody>
          <a:bodyPr wrap="square" rtlCol="0">
            <a:spAutoFit/>
          </a:bodyPr>
          <a:lstStyle/>
          <a:p>
            <a:r>
              <a:rPr lang="en-GB" sz="1400" dirty="0"/>
              <a:t>4</a:t>
            </a:r>
          </a:p>
        </p:txBody>
      </p:sp>
    </p:spTree>
    <p:extLst>
      <p:ext uri="{BB962C8B-B14F-4D97-AF65-F5344CB8AC3E}">
        <p14:creationId xmlns:p14="http://schemas.microsoft.com/office/powerpoint/2010/main" val="713681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416678A3-1C43-469A-986F-BC1A65E0455C}"/>
              </a:ext>
            </a:extLst>
          </p:cNvPr>
          <p:cNvSpPr>
            <a:spLocks noGrp="1"/>
          </p:cNvSpPr>
          <p:nvPr>
            <p:ph type="ctrTitle"/>
          </p:nvPr>
        </p:nvSpPr>
        <p:spPr>
          <a:xfrm>
            <a:off x="-631372" y="-1193800"/>
            <a:ext cx="13454743" cy="3857488"/>
          </a:xfrm>
        </p:spPr>
        <p:txBody>
          <a:bodyPr>
            <a:normAutofit/>
          </a:bodyPr>
          <a:lstStyle/>
          <a:p>
            <a:r>
              <a:rPr lang="en-GB" dirty="0"/>
              <a:t> </a:t>
            </a:r>
            <a:br>
              <a:rPr lang="en-GB" sz="1600" dirty="0"/>
            </a:br>
            <a:br>
              <a:rPr lang="en-GB" sz="1600" dirty="0"/>
            </a:br>
            <a:r>
              <a:rPr lang="en-GB" sz="1600" dirty="0"/>
              <a:t> </a:t>
            </a:r>
            <a:br>
              <a:rPr lang="en-GB" sz="1600" dirty="0"/>
            </a:br>
            <a:endParaRPr lang="en-GB" sz="1600" dirty="0"/>
          </a:p>
        </p:txBody>
      </p:sp>
      <p:sp>
        <p:nvSpPr>
          <p:cNvPr id="2" name="Rectangle 1">
            <a:extLst>
              <a:ext uri="{FF2B5EF4-FFF2-40B4-BE49-F238E27FC236}">
                <a16:creationId xmlns:a16="http://schemas.microsoft.com/office/drawing/2014/main" id="{41E8CB69-2B8A-49CC-AAEB-70F79C9CCF13}"/>
              </a:ext>
            </a:extLst>
          </p:cNvPr>
          <p:cNvSpPr/>
          <p:nvPr/>
        </p:nvSpPr>
        <p:spPr>
          <a:xfrm>
            <a:off x="0" y="0"/>
            <a:ext cx="5093510" cy="369332"/>
          </a:xfrm>
          <a:prstGeom prst="rect">
            <a:avLst/>
          </a:prstGeom>
        </p:spPr>
        <p:txBody>
          <a:bodyPr wrap="none">
            <a:spAutoFit/>
          </a:bodyPr>
          <a:lstStyle/>
          <a:p>
            <a:r>
              <a:rPr lang="en-GB" u="sng" dirty="0"/>
              <a:t>VYGOTSKY’S SOCIAL LEARNING THEORY IN PRACTICE</a:t>
            </a:r>
            <a:endParaRPr lang="en-GB" dirty="0"/>
          </a:p>
        </p:txBody>
      </p:sp>
      <p:sp>
        <p:nvSpPr>
          <p:cNvPr id="6" name="TextBox 5">
            <a:extLst>
              <a:ext uri="{FF2B5EF4-FFF2-40B4-BE49-F238E27FC236}">
                <a16:creationId xmlns:a16="http://schemas.microsoft.com/office/drawing/2014/main" id="{7A8D1A36-EC89-4B57-B48E-3A54168FB47F}"/>
              </a:ext>
            </a:extLst>
          </p:cNvPr>
          <p:cNvSpPr txBox="1"/>
          <p:nvPr/>
        </p:nvSpPr>
        <p:spPr>
          <a:xfrm flipH="1">
            <a:off x="161900" y="881423"/>
            <a:ext cx="4685938" cy="307777"/>
          </a:xfrm>
          <a:prstGeom prst="rect">
            <a:avLst/>
          </a:prstGeom>
          <a:noFill/>
        </p:spPr>
        <p:txBody>
          <a:bodyPr wrap="square" rtlCol="0">
            <a:spAutoFit/>
          </a:bodyPr>
          <a:lstStyle/>
          <a:p>
            <a:r>
              <a:rPr lang="en-GB" sz="1400" dirty="0"/>
              <a:t> </a:t>
            </a:r>
          </a:p>
        </p:txBody>
      </p:sp>
      <p:pic>
        <p:nvPicPr>
          <p:cNvPr id="7" name="Picture 6">
            <a:extLst>
              <a:ext uri="{FF2B5EF4-FFF2-40B4-BE49-F238E27FC236}">
                <a16:creationId xmlns:a16="http://schemas.microsoft.com/office/drawing/2014/main" id="{18B73C27-3ED5-42AC-B334-DCA5F5D83E3C}"/>
              </a:ext>
            </a:extLst>
          </p:cNvPr>
          <p:cNvPicPr>
            <a:picLocks noChangeAspect="1"/>
          </p:cNvPicPr>
          <p:nvPr/>
        </p:nvPicPr>
        <p:blipFill>
          <a:blip r:embed="rId2"/>
          <a:stretch>
            <a:fillRect/>
          </a:stretch>
        </p:blipFill>
        <p:spPr>
          <a:xfrm>
            <a:off x="3754933" y="3276587"/>
            <a:ext cx="4682134" cy="304826"/>
          </a:xfrm>
          <a:prstGeom prst="rect">
            <a:avLst/>
          </a:prstGeom>
        </p:spPr>
      </p:pic>
      <p:pic>
        <p:nvPicPr>
          <p:cNvPr id="8" name="Picture 2" descr="Image result for a social constructivist model in the teaching learning process">
            <a:extLst>
              <a:ext uri="{FF2B5EF4-FFF2-40B4-BE49-F238E27FC236}">
                <a16:creationId xmlns:a16="http://schemas.microsoft.com/office/drawing/2014/main" id="{FCED00B9-F885-4002-9624-A30752867C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347"/>
          <a:stretch/>
        </p:blipFill>
        <p:spPr bwMode="auto">
          <a:xfrm>
            <a:off x="71979" y="373913"/>
            <a:ext cx="4847838" cy="160245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8143662-D176-4151-AA67-5872C9948054}"/>
              </a:ext>
            </a:extLst>
          </p:cNvPr>
          <p:cNvSpPr txBox="1"/>
          <p:nvPr/>
        </p:nvSpPr>
        <p:spPr>
          <a:xfrm flipH="1">
            <a:off x="20827" y="1946306"/>
            <a:ext cx="4114800" cy="307777"/>
          </a:xfrm>
          <a:prstGeom prst="rect">
            <a:avLst/>
          </a:prstGeom>
          <a:noFill/>
        </p:spPr>
        <p:txBody>
          <a:bodyPr wrap="square" rtlCol="0">
            <a:spAutoFit/>
          </a:bodyPr>
          <a:lstStyle/>
          <a:p>
            <a:r>
              <a:rPr lang="en-GB" sz="1400" u="sng" dirty="0">
                <a:solidFill>
                  <a:schemeClr val="bg1"/>
                </a:solidFill>
              </a:rPr>
              <a:t>SOCIAL CONSTRUCTIVISM IN THE CLASSROOM</a:t>
            </a:r>
          </a:p>
        </p:txBody>
      </p:sp>
      <p:sp>
        <p:nvSpPr>
          <p:cNvPr id="10" name="Rectangle 9">
            <a:extLst>
              <a:ext uri="{FF2B5EF4-FFF2-40B4-BE49-F238E27FC236}">
                <a16:creationId xmlns:a16="http://schemas.microsoft.com/office/drawing/2014/main" id="{BBC872B8-BB3C-436E-8789-DABC781ABF47}"/>
              </a:ext>
            </a:extLst>
          </p:cNvPr>
          <p:cNvSpPr/>
          <p:nvPr/>
        </p:nvSpPr>
        <p:spPr>
          <a:xfrm>
            <a:off x="-38163" y="2191809"/>
            <a:ext cx="6096000" cy="2862322"/>
          </a:xfrm>
          <a:prstGeom prst="rect">
            <a:avLst/>
          </a:prstGeom>
        </p:spPr>
        <p:txBody>
          <a:bodyPr>
            <a:spAutoFit/>
          </a:bodyPr>
          <a:lstStyle/>
          <a:p>
            <a:r>
              <a:rPr lang="en-GB" sz="1200" dirty="0"/>
              <a:t>“The influence  of social constructivism has grown steadily since the 1980s”(Pollard et al.,p.180).”Under the Education Act 2002 and the United Nations Convention on the Rights of the Child (UNCRC) , the Foundation Phase Framework state “practitioners involvement in children’s learning is of vital importance, whilst also stressing the importance of shared interaction and sustained thinking. Children need opportunities to be creatively involved in their own learning, which must build on what they already know and can do”(Gov.wales, 2019,p.4). Furthermore the “tasks and challenges should encourage problem solving, discussion, paired learning and group engagement(Ibid). From a personnel aspect school A ethos is built on a visual learning approach, which very embodies the principles of Vygotsky’s approach.  Originally devised by John Hattie, the concept is based on two key principles. “When teaching is visible the learner knows what to do and how to do it. Furthermore the teacher knows whether learning is happening or not”(Bates, 2012,p.296). “Hattie outlined eight key mind frames that teachers should have including, accepting that their fundamental task is to evaluate the effect of their teaching on learners, engage in dialogue, not just monologue and see assessment as feedback about their impact”(Ibid). </a:t>
            </a:r>
          </a:p>
        </p:txBody>
      </p:sp>
      <p:sp>
        <p:nvSpPr>
          <p:cNvPr id="12" name="Rectangle 11">
            <a:extLst>
              <a:ext uri="{FF2B5EF4-FFF2-40B4-BE49-F238E27FC236}">
                <a16:creationId xmlns:a16="http://schemas.microsoft.com/office/drawing/2014/main" id="{0D1B1B72-E8DA-4741-AFDD-46A5C2EF87E1}"/>
              </a:ext>
            </a:extLst>
          </p:cNvPr>
          <p:cNvSpPr/>
          <p:nvPr/>
        </p:nvSpPr>
        <p:spPr>
          <a:xfrm>
            <a:off x="2057399" y="5181460"/>
            <a:ext cx="4299858" cy="1477328"/>
          </a:xfrm>
          <a:prstGeom prst="rect">
            <a:avLst/>
          </a:prstGeom>
        </p:spPr>
        <p:txBody>
          <a:bodyPr wrap="square">
            <a:spAutoFit/>
          </a:bodyPr>
          <a:lstStyle/>
          <a:p>
            <a:r>
              <a:rPr lang="en-GB" dirty="0"/>
              <a:t>  </a:t>
            </a:r>
            <a:r>
              <a:rPr lang="en-GB" sz="1200" dirty="0"/>
              <a:t>For each topic covered children  will have a learning intention slip which is put in their book. Clear guidelines  stipulate the learning outcomes for each child. Depending on their prior knowledge of the subject, varied challenges will be on each slip. Furthermore, feedback allows the child to either self- assess or peer assess.  This allows the teacher to gage the child’s knowledge and determine the next steps for the learning journey of the child. </a:t>
            </a:r>
          </a:p>
        </p:txBody>
      </p:sp>
      <p:pic>
        <p:nvPicPr>
          <p:cNvPr id="13" name="Picture 12" descr="A close up of a sign&#10;&#10;Description automatically generated">
            <a:extLst>
              <a:ext uri="{FF2B5EF4-FFF2-40B4-BE49-F238E27FC236}">
                <a16:creationId xmlns:a16="http://schemas.microsoft.com/office/drawing/2014/main" id="{2B0F0DBC-E120-4249-965C-F83ECE2920D6}"/>
              </a:ext>
            </a:extLst>
          </p:cNvPr>
          <p:cNvPicPr>
            <a:picLocks noChangeAspect="1"/>
          </p:cNvPicPr>
          <p:nvPr/>
        </p:nvPicPr>
        <p:blipFill rotWithShape="1">
          <a:blip r:embed="rId4"/>
          <a:srcRect l="1965" t="12501" r="2044" b="15593"/>
          <a:stretch/>
        </p:blipFill>
        <p:spPr>
          <a:xfrm>
            <a:off x="5925784" y="274564"/>
            <a:ext cx="2867414" cy="2197474"/>
          </a:xfrm>
          <a:prstGeom prst="rect">
            <a:avLst/>
          </a:prstGeom>
          <a:ln w="28575">
            <a:solidFill>
              <a:schemeClr val="tx1"/>
            </a:solidFill>
          </a:ln>
          <a:effectLst>
            <a:outerShdw blurRad="190500" algn="tl" rotWithShape="0">
              <a:srgbClr val="000000">
                <a:alpha val="70000"/>
              </a:srgbClr>
            </a:outerShdw>
          </a:effectLst>
        </p:spPr>
      </p:pic>
      <p:sp>
        <p:nvSpPr>
          <p:cNvPr id="14" name="Rectangle 13">
            <a:extLst>
              <a:ext uri="{FF2B5EF4-FFF2-40B4-BE49-F238E27FC236}">
                <a16:creationId xmlns:a16="http://schemas.microsoft.com/office/drawing/2014/main" id="{37910C71-BE76-4F9C-9F6E-293047B55E4B}"/>
              </a:ext>
            </a:extLst>
          </p:cNvPr>
          <p:cNvSpPr/>
          <p:nvPr/>
        </p:nvSpPr>
        <p:spPr>
          <a:xfrm>
            <a:off x="8871857" y="404370"/>
            <a:ext cx="3320143" cy="1569660"/>
          </a:xfrm>
          <a:prstGeom prst="rect">
            <a:avLst/>
          </a:prstGeom>
        </p:spPr>
        <p:txBody>
          <a:bodyPr wrap="square">
            <a:spAutoFit/>
          </a:bodyPr>
          <a:lstStyle/>
          <a:p>
            <a:r>
              <a:rPr lang="en-GB" sz="1200" dirty="0"/>
              <a:t>The learning pit is further used for the promotion of “critical, creative and  collaborative thinking, providing the learner with a language to think and talk about learning” (Nottingham,2019,p.1). This child friendly approach adopts Vygotsky’s theory on “the zone of proximal development in that it describes the move from actual to potential understanding”(Ibid). </a:t>
            </a:r>
          </a:p>
        </p:txBody>
      </p:sp>
      <p:pic>
        <p:nvPicPr>
          <p:cNvPr id="15" name="Picture 14" descr="A picture containing many, covered, refrigerator&#10;&#10;Description automatically generated">
            <a:extLst>
              <a:ext uri="{FF2B5EF4-FFF2-40B4-BE49-F238E27FC236}">
                <a16:creationId xmlns:a16="http://schemas.microsoft.com/office/drawing/2014/main" id="{69D2CD8A-505D-4543-B369-D0E9EACD454A}"/>
              </a:ext>
            </a:extLst>
          </p:cNvPr>
          <p:cNvPicPr>
            <a:picLocks noChangeAspect="1"/>
          </p:cNvPicPr>
          <p:nvPr/>
        </p:nvPicPr>
        <p:blipFill rotWithShape="1">
          <a:blip r:embed="rId5"/>
          <a:srcRect l="2340" t="6351" r="2973" b="4684"/>
          <a:stretch/>
        </p:blipFill>
        <p:spPr>
          <a:xfrm rot="5400000">
            <a:off x="6448081" y="2249825"/>
            <a:ext cx="2076812" cy="2770739"/>
          </a:xfrm>
          <a:prstGeom prst="rect">
            <a:avLst/>
          </a:prstGeom>
        </p:spPr>
      </p:pic>
      <p:sp>
        <p:nvSpPr>
          <p:cNvPr id="16" name="Rectangle 15">
            <a:extLst>
              <a:ext uri="{FF2B5EF4-FFF2-40B4-BE49-F238E27FC236}">
                <a16:creationId xmlns:a16="http://schemas.microsoft.com/office/drawing/2014/main" id="{D4228291-6ABB-4A71-9CF8-FFBD763CC7C0}"/>
              </a:ext>
            </a:extLst>
          </p:cNvPr>
          <p:cNvSpPr/>
          <p:nvPr/>
        </p:nvSpPr>
        <p:spPr>
          <a:xfrm>
            <a:off x="8871857" y="2608240"/>
            <a:ext cx="3320144" cy="1785104"/>
          </a:xfrm>
          <a:prstGeom prst="rect">
            <a:avLst/>
          </a:prstGeom>
        </p:spPr>
        <p:txBody>
          <a:bodyPr wrap="square">
            <a:spAutoFit/>
          </a:bodyPr>
          <a:lstStyle/>
          <a:p>
            <a:r>
              <a:rPr lang="en-GB" sz="1100" dirty="0"/>
              <a:t>“Developed in 1982 by Biggs and Collis” (Bates,2015,p.286). School A further uses the solo model which can be used as “an assessment tool for making learners think about the strengths and weaknesses in their own learning” (Ibid). This can aid in the child’s understanding of a subject, whilst further demonstrating complete mastery of the stage before allowing them to progress to the next level.  Planned learning objectives can also take learners to the next stage”(Ibid).</a:t>
            </a:r>
          </a:p>
        </p:txBody>
      </p:sp>
      <p:pic>
        <p:nvPicPr>
          <p:cNvPr id="3074" name="Picture 2">
            <a:extLst>
              <a:ext uri="{FF2B5EF4-FFF2-40B4-BE49-F238E27FC236}">
                <a16:creationId xmlns:a16="http://schemas.microsoft.com/office/drawing/2014/main" id="{FC1F3563-CE57-41F8-9CF2-8727C11BA63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4876" y="5132844"/>
            <a:ext cx="1863725" cy="1687466"/>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37E20128-56FD-47A4-968B-2557954AE2F5}"/>
              </a:ext>
            </a:extLst>
          </p:cNvPr>
          <p:cNvSpPr/>
          <p:nvPr/>
        </p:nvSpPr>
        <p:spPr>
          <a:xfrm>
            <a:off x="129994" y="6658913"/>
            <a:ext cx="862737" cy="215444"/>
          </a:xfrm>
          <a:prstGeom prst="rect">
            <a:avLst/>
          </a:prstGeom>
        </p:spPr>
        <p:txBody>
          <a:bodyPr wrap="none">
            <a:spAutoFit/>
          </a:bodyPr>
          <a:lstStyle/>
          <a:p>
            <a:r>
              <a:rPr lang="en-GB" sz="800" dirty="0">
                <a:solidFill>
                  <a:srgbClr val="000000"/>
                </a:solidFill>
                <a:latin typeface="Open Sans"/>
              </a:rPr>
              <a:t>(Twitter , 2019)</a:t>
            </a:r>
            <a:endParaRPr lang="en-GB" sz="800" dirty="0"/>
          </a:p>
        </p:txBody>
      </p:sp>
      <p:sp>
        <p:nvSpPr>
          <p:cNvPr id="3" name="TextBox 2">
            <a:extLst>
              <a:ext uri="{FF2B5EF4-FFF2-40B4-BE49-F238E27FC236}">
                <a16:creationId xmlns:a16="http://schemas.microsoft.com/office/drawing/2014/main" id="{2F455DCC-74A0-4BEA-A754-77F1D34FF7B0}"/>
              </a:ext>
            </a:extLst>
          </p:cNvPr>
          <p:cNvSpPr txBox="1"/>
          <p:nvPr/>
        </p:nvSpPr>
        <p:spPr>
          <a:xfrm flipH="1">
            <a:off x="9505698" y="4902011"/>
            <a:ext cx="2686301" cy="1754326"/>
          </a:xfrm>
          <a:prstGeom prst="rect">
            <a:avLst/>
          </a:prstGeom>
          <a:noFill/>
        </p:spPr>
        <p:txBody>
          <a:bodyPr wrap="square" rtlCol="0">
            <a:spAutoFit/>
          </a:bodyPr>
          <a:lstStyle/>
          <a:p>
            <a:r>
              <a:rPr lang="en-GB" sz="1200" dirty="0"/>
              <a:t>Support for a pupil  can come in many forms. “It may reflect a debate among a group of children as they strive to solve a problem”(Pollard et al.,2008,p.179). It may be a “class debate with a more knowledgeable teacher.  In each case, the intervention functions to extend and to scaffold the child’s understanding across their ZPD zone”(Ibid).  </a:t>
            </a:r>
          </a:p>
        </p:txBody>
      </p:sp>
      <p:sp>
        <p:nvSpPr>
          <p:cNvPr id="11" name="Rectangle 10">
            <a:extLst>
              <a:ext uri="{FF2B5EF4-FFF2-40B4-BE49-F238E27FC236}">
                <a16:creationId xmlns:a16="http://schemas.microsoft.com/office/drawing/2014/main" id="{926C9707-ABE1-4BB7-BDE2-E206EBE385A9}"/>
              </a:ext>
            </a:extLst>
          </p:cNvPr>
          <p:cNvSpPr/>
          <p:nvPr/>
        </p:nvSpPr>
        <p:spPr>
          <a:xfrm>
            <a:off x="713463" y="1730862"/>
            <a:ext cx="1260281" cy="215444"/>
          </a:xfrm>
          <a:prstGeom prst="rect">
            <a:avLst/>
          </a:prstGeom>
        </p:spPr>
        <p:txBody>
          <a:bodyPr wrap="none">
            <a:spAutoFit/>
          </a:bodyPr>
          <a:lstStyle/>
          <a:p>
            <a:r>
              <a:rPr lang="en-GB" sz="800" dirty="0"/>
              <a:t>(Pollard et al.,2008,p.180)</a:t>
            </a:r>
          </a:p>
        </p:txBody>
      </p:sp>
      <p:sp>
        <p:nvSpPr>
          <p:cNvPr id="21" name="TextBox 20">
            <a:extLst>
              <a:ext uri="{FF2B5EF4-FFF2-40B4-BE49-F238E27FC236}">
                <a16:creationId xmlns:a16="http://schemas.microsoft.com/office/drawing/2014/main" id="{B256F246-6CB2-4540-B8CC-85FA1796203C}"/>
              </a:ext>
            </a:extLst>
          </p:cNvPr>
          <p:cNvSpPr txBox="1"/>
          <p:nvPr/>
        </p:nvSpPr>
        <p:spPr>
          <a:xfrm>
            <a:off x="8174105" y="2417315"/>
            <a:ext cx="1316845" cy="215444"/>
          </a:xfrm>
          <a:prstGeom prst="rect">
            <a:avLst/>
          </a:prstGeom>
          <a:noFill/>
        </p:spPr>
        <p:txBody>
          <a:bodyPr wrap="square" rtlCol="0">
            <a:spAutoFit/>
          </a:bodyPr>
          <a:lstStyle/>
          <a:p>
            <a:r>
              <a:rPr lang="en-GB" sz="800" dirty="0"/>
              <a:t>Evans,2019</a:t>
            </a:r>
          </a:p>
        </p:txBody>
      </p:sp>
      <p:sp>
        <p:nvSpPr>
          <p:cNvPr id="22" name="TextBox 21">
            <a:extLst>
              <a:ext uri="{FF2B5EF4-FFF2-40B4-BE49-F238E27FC236}">
                <a16:creationId xmlns:a16="http://schemas.microsoft.com/office/drawing/2014/main" id="{C4AC6967-9E83-4522-AB2D-84F84CDBA00A}"/>
              </a:ext>
            </a:extLst>
          </p:cNvPr>
          <p:cNvSpPr txBox="1"/>
          <p:nvPr/>
        </p:nvSpPr>
        <p:spPr>
          <a:xfrm flipH="1">
            <a:off x="8174105" y="4637630"/>
            <a:ext cx="901279" cy="215444"/>
          </a:xfrm>
          <a:prstGeom prst="rect">
            <a:avLst/>
          </a:prstGeom>
          <a:noFill/>
        </p:spPr>
        <p:txBody>
          <a:bodyPr wrap="square" rtlCol="0">
            <a:spAutoFit/>
          </a:bodyPr>
          <a:lstStyle/>
          <a:p>
            <a:r>
              <a:rPr lang="en-GB" sz="800" dirty="0"/>
              <a:t>Evans,2019)</a:t>
            </a:r>
          </a:p>
        </p:txBody>
      </p:sp>
      <p:sp>
        <p:nvSpPr>
          <p:cNvPr id="23" name="TextBox 22">
            <a:extLst>
              <a:ext uri="{FF2B5EF4-FFF2-40B4-BE49-F238E27FC236}">
                <a16:creationId xmlns:a16="http://schemas.microsoft.com/office/drawing/2014/main" id="{89628089-4DA6-45E0-AD29-C67E18CC2AB0}"/>
              </a:ext>
            </a:extLst>
          </p:cNvPr>
          <p:cNvSpPr txBox="1"/>
          <p:nvPr/>
        </p:nvSpPr>
        <p:spPr>
          <a:xfrm>
            <a:off x="8673002" y="6551191"/>
            <a:ext cx="1132115" cy="215444"/>
          </a:xfrm>
          <a:prstGeom prst="rect">
            <a:avLst/>
          </a:prstGeom>
          <a:noFill/>
        </p:spPr>
        <p:txBody>
          <a:bodyPr wrap="square" rtlCol="0">
            <a:spAutoFit/>
          </a:bodyPr>
          <a:lstStyle/>
          <a:p>
            <a:r>
              <a:rPr lang="en-GB" sz="800" dirty="0"/>
              <a:t>Evans,2019</a:t>
            </a:r>
          </a:p>
        </p:txBody>
      </p:sp>
      <p:pic>
        <p:nvPicPr>
          <p:cNvPr id="25" name="Picture 24">
            <a:extLst>
              <a:ext uri="{FF2B5EF4-FFF2-40B4-BE49-F238E27FC236}">
                <a16:creationId xmlns:a16="http://schemas.microsoft.com/office/drawing/2014/main" id="{0FDF8FA1-E739-4A38-AA1F-F673357E1544}"/>
              </a:ext>
            </a:extLst>
          </p:cNvPr>
          <p:cNvPicPr>
            <a:picLocks noChangeAspect="1"/>
          </p:cNvPicPr>
          <p:nvPr/>
        </p:nvPicPr>
        <p:blipFill rotWithShape="1">
          <a:blip r:embed="rId7"/>
          <a:srcRect l="3563" t="14388" r="6352" b="9739"/>
          <a:stretch/>
        </p:blipFill>
        <p:spPr>
          <a:xfrm>
            <a:off x="6543674" y="4937538"/>
            <a:ext cx="2775606" cy="1638507"/>
          </a:xfrm>
          <a:prstGeom prst="rect">
            <a:avLst/>
          </a:prstGeom>
          <a:ln w="28575" cap="sq">
            <a:solidFill>
              <a:srgbClr val="000000"/>
            </a:solidFill>
            <a:miter lim="800000"/>
          </a:ln>
          <a:effectLst>
            <a:outerShdw blurRad="57150" dist="50800" dir="2700000" algn="tl" rotWithShape="0">
              <a:srgbClr val="000000">
                <a:alpha val="40000"/>
              </a:srgbClr>
            </a:outerShdw>
          </a:effectLst>
        </p:spPr>
      </p:pic>
      <p:sp>
        <p:nvSpPr>
          <p:cNvPr id="27" name="TextBox 26">
            <a:extLst>
              <a:ext uri="{FF2B5EF4-FFF2-40B4-BE49-F238E27FC236}">
                <a16:creationId xmlns:a16="http://schemas.microsoft.com/office/drawing/2014/main" id="{0C5DC504-6529-44C0-B9EE-7A6396FB3E10}"/>
              </a:ext>
            </a:extLst>
          </p:cNvPr>
          <p:cNvSpPr txBox="1"/>
          <p:nvPr/>
        </p:nvSpPr>
        <p:spPr>
          <a:xfrm>
            <a:off x="11842476" y="79802"/>
            <a:ext cx="931355" cy="307777"/>
          </a:xfrm>
          <a:prstGeom prst="rect">
            <a:avLst/>
          </a:prstGeom>
          <a:noFill/>
        </p:spPr>
        <p:txBody>
          <a:bodyPr wrap="square" rtlCol="0">
            <a:spAutoFit/>
          </a:bodyPr>
          <a:lstStyle/>
          <a:p>
            <a:r>
              <a:rPr lang="en-GB" sz="1400" dirty="0"/>
              <a:t>5</a:t>
            </a:r>
          </a:p>
        </p:txBody>
      </p:sp>
    </p:spTree>
    <p:extLst>
      <p:ext uri="{BB962C8B-B14F-4D97-AF65-F5344CB8AC3E}">
        <p14:creationId xmlns:p14="http://schemas.microsoft.com/office/powerpoint/2010/main" val="963870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514409E-0A52-4EDF-B762-84AB5D451853}"/>
              </a:ext>
            </a:extLst>
          </p:cNvPr>
          <p:cNvSpPr/>
          <p:nvPr/>
        </p:nvSpPr>
        <p:spPr>
          <a:xfrm>
            <a:off x="88106" y="116114"/>
            <a:ext cx="12015788" cy="7217360"/>
          </a:xfrm>
          <a:prstGeom prst="rect">
            <a:avLst/>
          </a:prstGeom>
        </p:spPr>
        <p:txBody>
          <a:bodyPr wrap="square">
            <a:spAutoFit/>
          </a:bodyPr>
          <a:lstStyle/>
          <a:p>
            <a:r>
              <a:rPr lang="en-GB" sz="1100" dirty="0"/>
              <a:t>Adobe Stock. (2019). </a:t>
            </a:r>
            <a:r>
              <a:rPr lang="en-GB" sz="1100" i="1" dirty="0"/>
              <a:t>children play clouds design over sky background vector illustration - Buy this stock vector and explore similar vectors at Adobe Stock</a:t>
            </a:r>
            <a:r>
              <a:rPr lang="en-GB" sz="1100" dirty="0"/>
              <a:t>. [online] Available at: https://stock.adobe.com/uk/images/children-play-clouds-design-over-sky-background-vector-illustration/164701215 [Accessed 21 Oct. 2019].</a:t>
            </a:r>
          </a:p>
          <a:p>
            <a:endParaRPr lang="en-GB" sz="1100" dirty="0">
              <a:solidFill>
                <a:srgbClr val="000000"/>
              </a:solidFill>
            </a:endParaRPr>
          </a:p>
          <a:p>
            <a:r>
              <a:rPr lang="en-GB" sz="1100" dirty="0">
                <a:solidFill>
                  <a:srgbClr val="000000"/>
                </a:solidFill>
              </a:rPr>
              <a:t>Balint, V. (2013). </a:t>
            </a:r>
            <a:r>
              <a:rPr lang="en-GB" sz="1100" i="1" dirty="0">
                <a:solidFill>
                  <a:srgbClr val="000000"/>
                </a:solidFill>
              </a:rPr>
              <a:t>A better way to praise children</a:t>
            </a:r>
            <a:r>
              <a:rPr lang="en-GB" sz="1100" dirty="0">
                <a:solidFill>
                  <a:srgbClr val="000000"/>
                </a:solidFill>
              </a:rPr>
              <a:t>. [online] Raising Arizona Kids. Available at: https://www.raisingarizonakids.com/2013/02/best-praise-children/ [Accessed 1 Nov. 2019].</a:t>
            </a:r>
            <a:endParaRPr lang="en-GB" sz="1100" dirty="0"/>
          </a:p>
          <a:p>
            <a:endParaRPr lang="en-GB" sz="1100" dirty="0">
              <a:solidFill>
                <a:srgbClr val="000000"/>
              </a:solidFill>
            </a:endParaRPr>
          </a:p>
          <a:p>
            <a:r>
              <a:rPr lang="en-GB" sz="1100" dirty="0">
                <a:solidFill>
                  <a:srgbClr val="000000"/>
                </a:solidFill>
                <a:ea typeface="Calibri" panose="020F0502020204030204" pitchFamily="34" charset="0"/>
                <a:cs typeface="Calibri" panose="020F0502020204030204" pitchFamily="34" charset="0"/>
              </a:rPr>
              <a:t>Bates, B. (2015). </a:t>
            </a:r>
            <a:r>
              <a:rPr lang="en-GB" sz="1100" i="1" dirty="0">
                <a:solidFill>
                  <a:srgbClr val="000000"/>
                </a:solidFill>
                <a:ea typeface="Calibri" panose="020F0502020204030204" pitchFamily="34" charset="0"/>
                <a:cs typeface="Calibri" panose="020F0502020204030204" pitchFamily="34" charset="0"/>
              </a:rPr>
              <a:t>Learning theories simplified</a:t>
            </a:r>
            <a:r>
              <a:rPr lang="en-GB" sz="1100" dirty="0">
                <a:solidFill>
                  <a:srgbClr val="000000"/>
                </a:solidFill>
                <a:ea typeface="Calibri" panose="020F0502020204030204" pitchFamily="34" charset="0"/>
                <a:cs typeface="Calibri" panose="020F0502020204030204" pitchFamily="34" charset="0"/>
              </a:rPr>
              <a:t>. 2nd ed. London: Sage, p.10-297). </a:t>
            </a:r>
            <a:endParaRPr lang="en-GB" sz="1100" dirty="0">
              <a:ea typeface="Calibri" panose="020F0502020204030204" pitchFamily="34" charset="0"/>
              <a:cs typeface="Times New Roman" panose="02020603050405020304" pitchFamily="18" charset="0"/>
            </a:endParaRPr>
          </a:p>
          <a:p>
            <a:endParaRPr lang="en-GB" sz="1100" dirty="0">
              <a:solidFill>
                <a:srgbClr val="000000"/>
              </a:solidFill>
            </a:endParaRPr>
          </a:p>
          <a:p>
            <a:r>
              <a:rPr lang="en-GB" sz="1100" dirty="0" err="1"/>
              <a:t>Biohack</a:t>
            </a:r>
            <a:r>
              <a:rPr lang="en-GB" sz="1100" dirty="0"/>
              <a:t> U. (2019). </a:t>
            </a:r>
            <a:r>
              <a:rPr lang="en-GB" sz="1100" i="1" dirty="0"/>
              <a:t>Your Zone of Proximal Development</a:t>
            </a:r>
            <a:r>
              <a:rPr lang="en-GB" sz="1100" dirty="0"/>
              <a:t>. [online] Available at: https://biohacku.com/blog/your-zone-of-proximal-development/ [Accessed 22 Oct. 2019].</a:t>
            </a:r>
          </a:p>
          <a:p>
            <a:r>
              <a:rPr lang="en-GB" sz="1100" dirty="0"/>
              <a:t> </a:t>
            </a:r>
            <a:r>
              <a:rPr lang="en-GB" sz="1100" dirty="0" err="1"/>
              <a:t>Castelow</a:t>
            </a:r>
            <a:r>
              <a:rPr lang="en-GB" sz="1100" dirty="0"/>
              <a:t>, E. (2019). </a:t>
            </a:r>
            <a:r>
              <a:rPr lang="en-GB" sz="1100" i="1" dirty="0"/>
              <a:t>Schooldays in the 1950s and 1960s - Historic UK</a:t>
            </a:r>
            <a:r>
              <a:rPr lang="en-GB" sz="1100" dirty="0"/>
              <a:t>. [online] Historic UK. Available at: https://www.historic-uk.com/CultureUK/Schooldays-in-the-1950s-1960s/ [Accessed 2 Nov. 2019].</a:t>
            </a:r>
          </a:p>
          <a:p>
            <a:endParaRPr lang="en-GB" sz="1100" dirty="0"/>
          </a:p>
          <a:p>
            <a:r>
              <a:rPr lang="en-GB" sz="1100" dirty="0">
                <a:solidFill>
                  <a:srgbClr val="000000"/>
                </a:solidFill>
              </a:rPr>
              <a:t>Cherry, K. (2019). </a:t>
            </a:r>
            <a:r>
              <a:rPr lang="en-GB" sz="1100" i="1" dirty="0">
                <a:solidFill>
                  <a:srgbClr val="000000"/>
                </a:solidFill>
              </a:rPr>
              <a:t>B. F. Skinner: The Life of Psychology's Radical </a:t>
            </a:r>
            <a:r>
              <a:rPr lang="en-GB" sz="1100" i="1" dirty="0" err="1">
                <a:solidFill>
                  <a:srgbClr val="000000"/>
                </a:solidFill>
              </a:rPr>
              <a:t>Behaviorist</a:t>
            </a:r>
            <a:r>
              <a:rPr lang="en-GB" sz="1100" dirty="0">
                <a:solidFill>
                  <a:srgbClr val="000000"/>
                </a:solidFill>
              </a:rPr>
              <a:t>. [online] </a:t>
            </a:r>
            <a:r>
              <a:rPr lang="en-GB" sz="1100" dirty="0" err="1">
                <a:solidFill>
                  <a:srgbClr val="000000"/>
                </a:solidFill>
              </a:rPr>
              <a:t>Verywell</a:t>
            </a:r>
            <a:r>
              <a:rPr lang="en-GB" sz="1100" dirty="0">
                <a:solidFill>
                  <a:srgbClr val="000000"/>
                </a:solidFill>
              </a:rPr>
              <a:t> Mind. Available at: https://www.verywellmind.com/b-f-skinner-biography-1904-1990-2795543 [Accessed 27 Oct. 2019].</a:t>
            </a:r>
            <a:endParaRPr lang="en-GB" sz="1100" dirty="0"/>
          </a:p>
          <a:p>
            <a:endParaRPr lang="en-GB" sz="1100" dirty="0">
              <a:solidFill>
                <a:srgbClr val="000000"/>
              </a:solidFill>
            </a:endParaRPr>
          </a:p>
          <a:p>
            <a:r>
              <a:rPr lang="en-GB" sz="1100" dirty="0">
                <a:solidFill>
                  <a:srgbClr val="000000"/>
                </a:solidFill>
              </a:rPr>
              <a:t>Cherry, K. (2018). </a:t>
            </a:r>
            <a:r>
              <a:rPr lang="en-GB" sz="1100" i="1" dirty="0">
                <a:solidFill>
                  <a:srgbClr val="000000"/>
                </a:solidFill>
              </a:rPr>
              <a:t>Why Lev Vygotsky Was One of the Most Influential Psychologists</a:t>
            </a:r>
            <a:r>
              <a:rPr lang="en-GB" sz="1100" dirty="0">
                <a:solidFill>
                  <a:srgbClr val="000000"/>
                </a:solidFill>
              </a:rPr>
              <a:t>. [online] </a:t>
            </a:r>
            <a:r>
              <a:rPr lang="en-GB" sz="1100" dirty="0" err="1">
                <a:solidFill>
                  <a:srgbClr val="000000"/>
                </a:solidFill>
              </a:rPr>
              <a:t>Verywell</a:t>
            </a:r>
            <a:r>
              <a:rPr lang="en-GB" sz="1100" dirty="0">
                <a:solidFill>
                  <a:srgbClr val="000000"/>
                </a:solidFill>
              </a:rPr>
              <a:t> Mind. Available at: https://www.verywellmind.com/lev-vygotsky-biography-2795533 [Accessed 20 Oct. 2019].</a:t>
            </a:r>
          </a:p>
          <a:p>
            <a:endParaRPr lang="en-GB" sz="1100" dirty="0">
              <a:solidFill>
                <a:srgbClr val="000000"/>
              </a:solidFill>
            </a:endParaRPr>
          </a:p>
          <a:p>
            <a:r>
              <a:rPr lang="en-GB" sz="1100" dirty="0" err="1"/>
              <a:t>Chizari</a:t>
            </a:r>
            <a:r>
              <a:rPr lang="en-GB" sz="1100" dirty="0"/>
              <a:t>, M. (2019). </a:t>
            </a:r>
            <a:r>
              <a:rPr lang="en-GB" sz="1100" i="1" dirty="0"/>
              <a:t>The concepts of Karl Marx</a:t>
            </a:r>
            <a:r>
              <a:rPr lang="en-GB" sz="1100" dirty="0"/>
              <a:t>. [online] Medium. Available at: https://medium.com/@moe.chizari/marxs-manifesto-c9a278ca75ac [Accessed 21 Oct. 2019].</a:t>
            </a:r>
          </a:p>
          <a:p>
            <a:endParaRPr lang="en-GB" sz="1100" dirty="0"/>
          </a:p>
          <a:p>
            <a:r>
              <a:rPr lang="en-GB" sz="1100" dirty="0">
                <a:solidFill>
                  <a:srgbClr val="000000"/>
                </a:solidFill>
              </a:rPr>
              <a:t>Collis, R. (2015). </a:t>
            </a:r>
            <a:r>
              <a:rPr lang="en-GB" sz="1100" i="1" dirty="0" err="1">
                <a:solidFill>
                  <a:srgbClr val="000000"/>
                </a:solidFill>
              </a:rPr>
              <a:t>Behavior</a:t>
            </a:r>
            <a:r>
              <a:rPr lang="en-GB" sz="1100" i="1" dirty="0">
                <a:solidFill>
                  <a:srgbClr val="000000"/>
                </a:solidFill>
              </a:rPr>
              <a:t> Change – Working with ACT</a:t>
            </a:r>
            <a:r>
              <a:rPr lang="en-GB" sz="1100" dirty="0">
                <a:solidFill>
                  <a:srgbClr val="000000"/>
                </a:solidFill>
              </a:rPr>
              <a:t>. [online] Working with ACT. Available at: https://workingwithact.com/tag/behavior-change/ [Accessed 1 Nov. 2019].</a:t>
            </a:r>
            <a:endParaRPr lang="en-GB" sz="1100" dirty="0"/>
          </a:p>
          <a:p>
            <a:endParaRPr lang="en-GB" sz="1100" dirty="0"/>
          </a:p>
          <a:p>
            <a:r>
              <a:rPr lang="en-GB" sz="1100" dirty="0"/>
              <a:t>Direct. (2019). </a:t>
            </a:r>
            <a:r>
              <a:rPr lang="en-GB" sz="1100" i="1" dirty="0"/>
              <a:t>Speech &amp; Language Therapy</a:t>
            </a:r>
            <a:r>
              <a:rPr lang="en-GB" sz="1100" dirty="0"/>
              <a:t>. [online] Available at: https://directindia.org/therapies/speech-language-therapy/ [Accessed 21 Oct. 2019]. Donaldson, G. (2015). </a:t>
            </a:r>
            <a:r>
              <a:rPr lang="en-GB" sz="1100" i="1" dirty="0"/>
              <a:t>Successful Futures Looking at the Curriculum and Assessment Arrangements in Wales</a:t>
            </a:r>
            <a:r>
              <a:rPr lang="en-GB" sz="1100" dirty="0"/>
              <a:t>. [online] Gov.wales. Available at: https://gov.wales/sites/default/files/publications/2018-03/succesful-futures-a-summary-of-professor-graham-donaldsons-report.pdf [Accessed 3 Nov. 2019].</a:t>
            </a:r>
          </a:p>
          <a:p>
            <a:endParaRPr lang="en-GB" sz="1100" dirty="0"/>
          </a:p>
          <a:p>
            <a:r>
              <a:rPr lang="en-GB" sz="1100" dirty="0"/>
              <a:t>Evans, (2019), Author’s own photo.</a:t>
            </a:r>
          </a:p>
          <a:p>
            <a:endParaRPr lang="en-GB" sz="1100" dirty="0"/>
          </a:p>
          <a:p>
            <a:r>
              <a:rPr lang="en-GB" sz="1100" dirty="0"/>
              <a:t>Farr, T. (2014). </a:t>
            </a:r>
            <a:r>
              <a:rPr lang="en-GB" sz="1100" i="1" dirty="0"/>
              <a:t>An Introduction to Using Vygotsky's Theory in the Classroom</a:t>
            </a:r>
            <a:r>
              <a:rPr lang="en-GB" sz="1100" dirty="0"/>
              <a:t>. [online] Blog.udemy.com. Available at: https://blog.udemy.com/vygotsky-scaffolding/ [Accessed 26 Oct. 2019].</a:t>
            </a:r>
          </a:p>
          <a:p>
            <a:endParaRPr lang="en-GB" sz="1100" dirty="0"/>
          </a:p>
          <a:p>
            <a:r>
              <a:rPr lang="en-GB" sz="1100" dirty="0"/>
              <a:t>Gov.wales. (2019). </a:t>
            </a:r>
            <a:r>
              <a:rPr lang="en-GB" sz="1100" i="1" dirty="0"/>
              <a:t>The Foundation Phase Framework</a:t>
            </a:r>
            <a:r>
              <a:rPr lang="en-GB" sz="1100" dirty="0"/>
              <a:t>. [online] Available at: https://gov.wales/sites/default/files/publications/2018-02/foundation-phase-framework-revised-2015.pdf [Accessed 3 Nov. 2019],p.4-24.</a:t>
            </a:r>
          </a:p>
          <a:p>
            <a:endParaRPr lang="en-GB" sz="1100" dirty="0"/>
          </a:p>
          <a:p>
            <a:r>
              <a:rPr lang="en-GB" sz="1100" dirty="0"/>
              <a:t>Gov.wales. (2015). </a:t>
            </a:r>
            <a:r>
              <a:rPr lang="en-GB" sz="1100" i="1" dirty="0"/>
              <a:t>Successful Futures Looking at the Curriculum and Assessment Arrangements in Wales</a:t>
            </a:r>
            <a:r>
              <a:rPr lang="en-GB" sz="1100" dirty="0"/>
              <a:t>. [online] Available at: https://gov.wales/sites/default/files/publications/2018-03/succesful-futures-a-summary-of-professor-graham-donaldsons-report.pdf [Accessed 2 Nov. 2019],P.7.</a:t>
            </a:r>
          </a:p>
          <a:p>
            <a:r>
              <a:rPr lang="en-GB" sz="1100" dirty="0"/>
              <a:t> Graf, M. and Birch, A. (2009). </a:t>
            </a:r>
            <a:r>
              <a:rPr lang="en-GB" sz="1100" i="1" dirty="0"/>
              <a:t>The teaching assistant's guide to understanding and supporting learning</a:t>
            </a:r>
            <a:r>
              <a:rPr lang="en-GB" sz="1100" dirty="0"/>
              <a:t>. London: Network Continuum, p.6.</a:t>
            </a:r>
          </a:p>
          <a:p>
            <a:endParaRPr lang="en-GB" sz="1100" dirty="0">
              <a:ea typeface="Calibri" panose="020F0502020204030204" pitchFamily="34" charset="0"/>
              <a:cs typeface="Times New Roman" panose="02020603050405020304" pitchFamily="18" charset="0"/>
            </a:endParaRPr>
          </a:p>
          <a:p>
            <a:r>
              <a:rPr lang="en-GB" sz="1100" dirty="0"/>
              <a:t>Gray, C. and Macblain, S. (2012). </a:t>
            </a:r>
            <a:r>
              <a:rPr lang="en-GB" sz="1100" i="1" dirty="0"/>
              <a:t>Learning Theories in Childhood</a:t>
            </a:r>
            <a:r>
              <a:rPr lang="en-GB" sz="1100" dirty="0"/>
              <a:t>. 1st ed. London: Sage, p.36.81.</a:t>
            </a:r>
          </a:p>
          <a:p>
            <a:endParaRPr lang="en-GB" sz="1100" dirty="0"/>
          </a:p>
          <a:p>
            <a:endParaRPr lang="en-GB" sz="1100" dirty="0"/>
          </a:p>
          <a:p>
            <a:endParaRPr lang="en-GB" sz="1100" dirty="0"/>
          </a:p>
          <a:p>
            <a:endParaRPr lang="en-GB" sz="1100" dirty="0">
              <a:solidFill>
                <a:srgbClr val="000000"/>
              </a:solidFill>
              <a:latin typeface="Open Sans"/>
            </a:endParaRPr>
          </a:p>
          <a:p>
            <a:endParaRPr lang="en-GB" sz="1100" dirty="0"/>
          </a:p>
          <a:p>
            <a:endParaRPr lang="en-GB" sz="1200" dirty="0">
              <a:solidFill>
                <a:srgbClr val="000000"/>
              </a:solidFill>
              <a:latin typeface="Open Sans"/>
            </a:endParaRPr>
          </a:p>
        </p:txBody>
      </p:sp>
    </p:spTree>
    <p:extLst>
      <p:ext uri="{BB962C8B-B14F-4D97-AF65-F5344CB8AC3E}">
        <p14:creationId xmlns:p14="http://schemas.microsoft.com/office/powerpoint/2010/main" val="581718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AF76BF-7193-4D29-87A0-C18DAF64B368}"/>
              </a:ext>
            </a:extLst>
          </p:cNvPr>
          <p:cNvSpPr>
            <a:spLocks noGrp="1"/>
          </p:cNvSpPr>
          <p:nvPr>
            <p:ph idx="1"/>
          </p:nvPr>
        </p:nvSpPr>
        <p:spPr>
          <a:xfrm>
            <a:off x="0" y="0"/>
            <a:ext cx="10515600" cy="6475414"/>
          </a:xfrm>
        </p:spPr>
        <p:txBody>
          <a:bodyPr>
            <a:normAutofit fontScale="70000" lnSpcReduction="20000"/>
          </a:bodyPr>
          <a:lstStyle/>
          <a:p>
            <a:endParaRPr lang="en-GB" sz="1400" dirty="0"/>
          </a:p>
          <a:p>
            <a:pPr marL="0" indent="0">
              <a:buNone/>
            </a:pPr>
            <a:r>
              <a:rPr lang="en-GB" sz="1400" dirty="0">
                <a:solidFill>
                  <a:srgbClr val="000000"/>
                </a:solidFill>
              </a:rPr>
              <a:t>Guides.libraries.psu.edu. (2019). </a:t>
            </a:r>
            <a:r>
              <a:rPr lang="en-GB" sz="1400" i="1" dirty="0">
                <a:solidFill>
                  <a:srgbClr val="000000"/>
                </a:solidFill>
              </a:rPr>
              <a:t>Library Guides: Maps &amp; Geospatial: Pennsylvania Maps: Penn State Libraries Collections</a:t>
            </a:r>
            <a:r>
              <a:rPr lang="en-GB" sz="1400" dirty="0">
                <a:solidFill>
                  <a:srgbClr val="000000"/>
                </a:solidFill>
              </a:rPr>
              <a:t>. [online] Available at: https://guides.libraries.psu.edu/pamaps [Accessed 29 Oct. 2019].</a:t>
            </a:r>
            <a:endParaRPr lang="en-GB" sz="1400" dirty="0"/>
          </a:p>
          <a:p>
            <a:pPr marL="0" indent="0">
              <a:buNone/>
            </a:pPr>
            <a:r>
              <a:rPr lang="en-GB" sz="1400" dirty="0">
                <a:solidFill>
                  <a:srgbClr val="000000"/>
                </a:solidFill>
              </a:rPr>
              <a:t>IEUSA. (2019). </a:t>
            </a:r>
            <a:r>
              <a:rPr lang="en-GB" sz="1400" i="1" dirty="0">
                <a:solidFill>
                  <a:srgbClr val="000000"/>
                </a:solidFill>
              </a:rPr>
              <a:t>Restorative Justice in our Schools. Is it really just? - IEUSA</a:t>
            </a:r>
            <a:r>
              <a:rPr lang="en-GB" sz="1400" dirty="0">
                <a:solidFill>
                  <a:srgbClr val="000000"/>
                </a:solidFill>
              </a:rPr>
              <a:t>. [online] Available at: https://ieusa.org.au/restorative-justice-schools-really-just/ [Accessed 31 Oct. 2019].</a:t>
            </a:r>
          </a:p>
          <a:p>
            <a:pPr marL="0" indent="0">
              <a:buNone/>
            </a:pPr>
            <a:r>
              <a:rPr lang="en-GB" sz="1400" dirty="0" err="1">
                <a:solidFill>
                  <a:srgbClr val="000000"/>
                </a:solidFill>
              </a:rPr>
              <a:t>Kazdin</a:t>
            </a:r>
            <a:r>
              <a:rPr lang="en-GB" sz="1400" dirty="0">
                <a:solidFill>
                  <a:srgbClr val="000000"/>
                </a:solidFill>
              </a:rPr>
              <a:t>, A. (1977). </a:t>
            </a:r>
            <a:r>
              <a:rPr lang="en-GB" sz="1400" i="1" dirty="0">
                <a:solidFill>
                  <a:srgbClr val="000000"/>
                </a:solidFill>
              </a:rPr>
              <a:t>The Token Economy</a:t>
            </a:r>
            <a:r>
              <a:rPr lang="en-GB" sz="1400" dirty="0">
                <a:solidFill>
                  <a:srgbClr val="000000"/>
                </a:solidFill>
              </a:rPr>
              <a:t>. 1st ed. New York: Plenum, p.38.</a:t>
            </a:r>
          </a:p>
          <a:p>
            <a:pPr marL="0" indent="0">
              <a:buNone/>
            </a:pPr>
            <a:r>
              <a:rPr lang="en-GB" sz="1400" dirty="0"/>
              <a:t>Louis, s. (2019). </a:t>
            </a:r>
            <a:r>
              <a:rPr lang="en-GB" sz="1400" i="1" dirty="0"/>
              <a:t>Community Playthings | The importance of schemas in every child’s learning</a:t>
            </a:r>
            <a:r>
              <a:rPr lang="en-GB" sz="1400" dirty="0"/>
              <a:t>. [online] Communityplaythings.co.uk. Available at: https://www.communityplaythings.co.uk/learning-library/articles/schemas-by-stella-louis [Accessed 20 Oct. 2019].</a:t>
            </a:r>
          </a:p>
          <a:p>
            <a:pPr marL="0" indent="0">
              <a:buNone/>
            </a:pPr>
            <a:r>
              <a:rPr lang="en-GB" sz="1400" dirty="0"/>
              <a:t>Mackenzie, L. (2019). </a:t>
            </a:r>
            <a:r>
              <a:rPr lang="en-GB" sz="1400" i="1" dirty="0"/>
              <a:t>AI that summarizes research papers could have useful applications for academics</a:t>
            </a:r>
            <a:r>
              <a:rPr lang="en-GB" sz="1400" dirty="0"/>
              <a:t>. [online] Insidehighered.com. Available at: https://www.insidehighered.com/news/2019/05/14/ai-summarizes-research-papers-could-have-useful-applications-academics [Accessed 21 Oct. 2019].</a:t>
            </a:r>
          </a:p>
          <a:p>
            <a:pPr marL="0" indent="0">
              <a:buNone/>
            </a:pPr>
            <a:r>
              <a:rPr lang="en-GB" sz="1400" dirty="0" err="1">
                <a:solidFill>
                  <a:srgbClr val="000000"/>
                </a:solidFill>
              </a:rPr>
              <a:t>Macreadie</a:t>
            </a:r>
            <a:r>
              <a:rPr lang="en-GB" sz="1400" dirty="0">
                <a:solidFill>
                  <a:srgbClr val="000000"/>
                </a:solidFill>
              </a:rPr>
              <a:t>, S. (2019). </a:t>
            </a:r>
            <a:r>
              <a:rPr lang="en-GB" sz="1400" i="1" dirty="0">
                <a:solidFill>
                  <a:srgbClr val="000000"/>
                </a:solidFill>
              </a:rPr>
              <a:t>"Jewel Jar" Reward/Consequence System</a:t>
            </a:r>
            <a:r>
              <a:rPr lang="en-GB" sz="1400" dirty="0">
                <a:solidFill>
                  <a:srgbClr val="000000"/>
                </a:solidFill>
              </a:rPr>
              <a:t>. [online] Musely.com. Available at: https://www.musely.com/tips/Jewel-Jar-RewardConsequence-System/9379014 [Accessed 31 Oct. 2019].</a:t>
            </a:r>
          </a:p>
          <a:p>
            <a:pPr marL="0" indent="0">
              <a:buNone/>
            </a:pPr>
            <a:r>
              <a:rPr lang="en-GB" sz="1400" dirty="0"/>
              <a:t>Nottingham, J. (2019). </a:t>
            </a:r>
            <a:r>
              <a:rPr lang="en-GB" sz="1400" i="1" dirty="0"/>
              <a:t>Learning Pit - The Learning Challenge</a:t>
            </a:r>
            <a:r>
              <a:rPr lang="en-GB" sz="1400" dirty="0"/>
              <a:t>. [online] The Learning Challenge. Available at: https://www.challenginglearning.com/learning-pit/ [Accessed 3 Nov. 2019],p.1.</a:t>
            </a:r>
          </a:p>
          <a:p>
            <a:pPr marL="0" indent="0">
              <a:lnSpc>
                <a:spcPct val="100000"/>
              </a:lnSpc>
              <a:buNone/>
            </a:pPr>
            <a:r>
              <a:rPr lang="en-GB" sz="1400" dirty="0" err="1">
                <a:solidFill>
                  <a:srgbClr val="000000"/>
                </a:solidFill>
              </a:rPr>
              <a:t>Pleshakova,A</a:t>
            </a:r>
            <a:r>
              <a:rPr lang="en-GB" sz="1400" dirty="0">
                <a:solidFill>
                  <a:srgbClr val="000000"/>
                </a:solidFill>
              </a:rPr>
              <a:t>. (2019). </a:t>
            </a:r>
            <a:r>
              <a:rPr lang="en-GB" sz="1400" i="1" dirty="0">
                <a:solidFill>
                  <a:srgbClr val="000000"/>
                </a:solidFill>
              </a:rPr>
              <a:t>A stylized map of Russia with traditional Russian symbols</a:t>
            </a:r>
            <a:r>
              <a:rPr lang="en-GB" sz="1400" dirty="0">
                <a:solidFill>
                  <a:srgbClr val="000000"/>
                </a:solidFill>
              </a:rPr>
              <a:t>. [online] Available at: https://www.123rf.com/photo_85186662_stock-vector-a-stylized-map-of-russia-with-traditional-russian-symbols.html [Accessed 20 Oct. 2019].</a:t>
            </a:r>
          </a:p>
          <a:p>
            <a:pPr marL="0" indent="0">
              <a:lnSpc>
                <a:spcPct val="100000"/>
              </a:lnSpc>
              <a:buNone/>
            </a:pPr>
            <a:r>
              <a:rPr lang="en-GB" sz="1400" dirty="0"/>
              <a:t>Pollard, A., Anderson, J., Maddock, M., </a:t>
            </a:r>
            <a:r>
              <a:rPr lang="en-GB" sz="1400" dirty="0" err="1"/>
              <a:t>Swaffield</a:t>
            </a:r>
            <a:r>
              <a:rPr lang="en-GB" sz="1400" dirty="0"/>
              <a:t>, S., </a:t>
            </a:r>
            <a:r>
              <a:rPr lang="en-GB" sz="1400" dirty="0" err="1"/>
              <a:t>Warin</a:t>
            </a:r>
            <a:r>
              <a:rPr lang="en-GB" sz="1400" dirty="0"/>
              <a:t>, J. and Warwick, P. (2008). </a:t>
            </a:r>
            <a:r>
              <a:rPr lang="en-GB" sz="1400" i="1" dirty="0"/>
              <a:t>Reflective Teaching</a:t>
            </a:r>
            <a:r>
              <a:rPr lang="en-GB" sz="1400" dirty="0"/>
              <a:t>. 3rd ed. London: Continuum, p.170-180.</a:t>
            </a:r>
          </a:p>
          <a:p>
            <a:pPr marL="0" indent="0">
              <a:buNone/>
            </a:pPr>
            <a:r>
              <a:rPr lang="en-GB" sz="1400" dirty="0"/>
              <a:t>Sawyer, J. (2019). </a:t>
            </a:r>
            <a:r>
              <a:rPr lang="en-GB" sz="1400" i="1" dirty="0"/>
              <a:t>Vygotsky’s revolutionary theory  of psychological development | International Socialist Review</a:t>
            </a:r>
            <a:r>
              <a:rPr lang="en-GB" sz="1400" dirty="0"/>
              <a:t>. [online] Isreview.org. Available at: https://isreview.org/issue/93/vygotskys-revolutionary-theory-psychological-development [Accessed 20 Oct. 2019].</a:t>
            </a:r>
          </a:p>
          <a:p>
            <a:pPr marL="0" indent="0">
              <a:lnSpc>
                <a:spcPct val="100000"/>
              </a:lnSpc>
              <a:buNone/>
            </a:pPr>
            <a:r>
              <a:rPr lang="en-GB" sz="1400" dirty="0">
                <a:solidFill>
                  <a:srgbClr val="000000"/>
                </a:solidFill>
              </a:rPr>
              <a:t>School A. (2019). </a:t>
            </a:r>
            <a:r>
              <a:rPr lang="en-GB" sz="1400" i="1" dirty="0" err="1">
                <a:solidFill>
                  <a:srgbClr val="000000"/>
                </a:solidFill>
              </a:rPr>
              <a:t>Propsectus</a:t>
            </a:r>
            <a:r>
              <a:rPr lang="en-GB" sz="1400" i="1" dirty="0">
                <a:solidFill>
                  <a:srgbClr val="000000"/>
                </a:solidFill>
              </a:rPr>
              <a:t> new draft.pdf</a:t>
            </a:r>
            <a:r>
              <a:rPr lang="en-GB" sz="1400" dirty="0">
                <a:solidFill>
                  <a:srgbClr val="000000"/>
                </a:solidFill>
              </a:rPr>
              <a:t>. [online] Available at: https://drive.google.com/file/d/116wS3ZWOSkRE-VQPELNVAWDMw7AbzjJG/view [Accessed 31 Oct. 2019],p.29.</a:t>
            </a:r>
            <a:endParaRPr lang="en-GB" sz="1400" dirty="0"/>
          </a:p>
          <a:p>
            <a:pPr marL="0" indent="0">
              <a:buNone/>
            </a:pPr>
            <a:r>
              <a:rPr lang="en-GB" sz="1400" dirty="0"/>
              <a:t>Smith, D. (2019). </a:t>
            </a:r>
            <a:r>
              <a:rPr lang="en-GB" sz="1400" i="1" dirty="0"/>
              <a:t>5 Easy Ways to Encourage Imaginative Play</a:t>
            </a:r>
            <a:r>
              <a:rPr lang="en-GB" sz="1400" dirty="0"/>
              <a:t>. [online] Horizoneducationcenters.org. Available at: https://www.horizoneducationcenters.org/blog/5-easy-ways-to-encourage-imaginative-play [Accessed 21 Oct. 2019].</a:t>
            </a:r>
          </a:p>
          <a:p>
            <a:pPr marL="0" indent="0">
              <a:lnSpc>
                <a:spcPct val="100000"/>
              </a:lnSpc>
              <a:buNone/>
            </a:pPr>
            <a:r>
              <a:rPr lang="en-GB" sz="1400" dirty="0">
                <a:solidFill>
                  <a:srgbClr val="000000"/>
                </a:solidFill>
              </a:rPr>
              <a:t>Sugarman, M. (2019). </a:t>
            </a:r>
            <a:r>
              <a:rPr lang="en-GB" sz="1400" i="1" dirty="0">
                <a:solidFill>
                  <a:srgbClr val="000000"/>
                </a:solidFill>
              </a:rPr>
              <a:t>Parsing public health and logistics concerns behind CA bill requiring schools to start no earlier than 8:30 am</a:t>
            </a:r>
            <a:r>
              <a:rPr lang="en-GB" sz="1400" dirty="0">
                <a:solidFill>
                  <a:srgbClr val="000000"/>
                </a:solidFill>
              </a:rPr>
              <a:t>. [online] Southern California Public Radio. Available at: https://www.scpr.org/programs/airtalk/2017/06/01/57128/parsing-science-and-logistics-behind-ca-bill-requi/ [Accessed 31 Oct. 2019].</a:t>
            </a:r>
          </a:p>
          <a:p>
            <a:pPr marL="0" indent="0">
              <a:buNone/>
            </a:pPr>
            <a:r>
              <a:rPr lang="en-GB" sz="1400" dirty="0" err="1"/>
              <a:t>TheaterSeatStore</a:t>
            </a:r>
            <a:r>
              <a:rPr lang="en-GB" sz="1400" dirty="0"/>
              <a:t> Blog. (2018). </a:t>
            </a:r>
            <a:r>
              <a:rPr lang="en-GB" sz="1400" i="1" dirty="0"/>
              <a:t>Ultimate Fairy Tale Resource Guide | Brought to You by </a:t>
            </a:r>
            <a:r>
              <a:rPr lang="en-GB" sz="1400" i="1" dirty="0" err="1"/>
              <a:t>Theater</a:t>
            </a:r>
            <a:r>
              <a:rPr lang="en-GB" sz="1400" i="1" dirty="0"/>
              <a:t> Seat Store</a:t>
            </a:r>
            <a:r>
              <a:rPr lang="en-GB" sz="1400" dirty="0"/>
              <a:t>. [online] Available at: https://www.theaterseatstore.com/blog/ultimate-fairy-tale-resource-guide [Accessed 21 Oct. 2019].</a:t>
            </a:r>
          </a:p>
          <a:p>
            <a:pPr marL="0" indent="0">
              <a:lnSpc>
                <a:spcPct val="100000"/>
              </a:lnSpc>
              <a:buNone/>
            </a:pPr>
            <a:r>
              <a:rPr lang="en-GB" sz="1400" dirty="0">
                <a:solidFill>
                  <a:srgbClr val="000000"/>
                </a:solidFill>
              </a:rPr>
              <a:t>Thomas Russell Junior School. (2019). </a:t>
            </a:r>
            <a:r>
              <a:rPr lang="en-GB" sz="1400" i="1" dirty="0">
                <a:solidFill>
                  <a:srgbClr val="000000"/>
                </a:solidFill>
              </a:rPr>
              <a:t>Golden Time</a:t>
            </a:r>
            <a:r>
              <a:rPr lang="en-GB" sz="1400" dirty="0">
                <a:solidFill>
                  <a:srgbClr val="000000"/>
                </a:solidFill>
              </a:rPr>
              <a:t>. [online] Available at: https://www.thomasrussell-junior.staffs.sch.uk/news/?pid=17&amp;nid=2&amp;storyid=131 [Accessed 31 Oct. 2019].</a:t>
            </a:r>
          </a:p>
          <a:p>
            <a:pPr marL="0" indent="0">
              <a:lnSpc>
                <a:spcPct val="100000"/>
              </a:lnSpc>
              <a:buNone/>
            </a:pPr>
            <a:r>
              <a:rPr lang="en-GB" sz="1400" dirty="0"/>
              <a:t>Twitter.com. (2019). </a:t>
            </a:r>
            <a:r>
              <a:rPr lang="en-GB" sz="1400" i="1" dirty="0"/>
              <a:t>Twitter</a:t>
            </a:r>
            <a:r>
              <a:rPr lang="en-GB" sz="1400" dirty="0"/>
              <a:t>. [online] Available at: https://twitter.com/headpdcs/status/581553319291805696 [Accessed 3 Nov. 2019].</a:t>
            </a:r>
          </a:p>
          <a:p>
            <a:pPr marL="0" indent="0">
              <a:lnSpc>
                <a:spcPct val="100000"/>
              </a:lnSpc>
              <a:buNone/>
            </a:pPr>
            <a:r>
              <a:rPr lang="en-GB" sz="1400" dirty="0"/>
              <a:t>Valle Crucis Community Park. (2017). </a:t>
            </a:r>
            <a:r>
              <a:rPr lang="en-GB" sz="1400" i="1" dirty="0"/>
              <a:t>Music In The Valle - Valle Crucis Community Park</a:t>
            </a:r>
            <a:r>
              <a:rPr lang="en-GB" sz="1400" dirty="0"/>
              <a:t>. [online] Available at: https://vallecrucispark.org/music-in-the-valle/ [Accessed 21 Oct. 2019].</a:t>
            </a:r>
          </a:p>
          <a:p>
            <a:pPr marL="0" indent="0">
              <a:lnSpc>
                <a:spcPct val="100000"/>
              </a:lnSpc>
              <a:buNone/>
            </a:pPr>
            <a:r>
              <a:rPr lang="en-GB" sz="1400" dirty="0">
                <a:solidFill>
                  <a:srgbClr val="000000"/>
                </a:solidFill>
              </a:rPr>
              <a:t>Whitehead, S. (2019). </a:t>
            </a:r>
            <a:r>
              <a:rPr lang="en-GB" sz="1400" i="1" dirty="0">
                <a:solidFill>
                  <a:srgbClr val="000000"/>
                </a:solidFill>
              </a:rPr>
              <a:t>Stephen Whitehead | The Future of Education in an Automated World</a:t>
            </a:r>
            <a:r>
              <a:rPr lang="en-GB" sz="1400" dirty="0">
                <a:solidFill>
                  <a:srgbClr val="000000"/>
                </a:solidFill>
              </a:rPr>
              <a:t>. [online] Stephenwhitehead.org. Available at: http://stephenwhitehead.org/the-future-of-education-in-an-automated-world/ [Accessed 27 Oct. 2019].</a:t>
            </a:r>
            <a:endParaRPr lang="en-GB" sz="1400" dirty="0"/>
          </a:p>
          <a:p>
            <a:pPr marL="0" indent="0" fontAlgn="base">
              <a:buNone/>
            </a:pPr>
            <a:r>
              <a:rPr lang="en-GB" sz="1400" dirty="0"/>
              <a:t>Welsh Government (2012). </a:t>
            </a:r>
            <a:r>
              <a:rPr lang="en-GB" sz="1400" i="1" dirty="0"/>
              <a:t>Practical approaches to behaviour management in the classroom</a:t>
            </a:r>
            <a:r>
              <a:rPr lang="en-GB" sz="1400" dirty="0"/>
              <a:t>. Wales: Crown, p.10-32.</a:t>
            </a:r>
          </a:p>
          <a:p>
            <a:pPr marL="0" indent="0">
              <a:buNone/>
            </a:pPr>
            <a:r>
              <a:rPr lang="en-GB" sz="1400" dirty="0"/>
              <a:t>UK Parliament. (2019). </a:t>
            </a:r>
            <a:r>
              <a:rPr lang="en-GB" sz="1400" i="1" dirty="0"/>
              <a:t>The Education Act of 1944</a:t>
            </a:r>
            <a:r>
              <a:rPr lang="en-GB" sz="1400" dirty="0"/>
              <a:t>. [online] Available at: https://www.parliament.uk/about/living-heritage/transformingsociety/livinglearning/school/overview/educationact1944/ [Accessed 2 Nov. 2019].</a:t>
            </a:r>
          </a:p>
          <a:p>
            <a:pPr marL="0" indent="0">
              <a:lnSpc>
                <a:spcPct val="100000"/>
              </a:lnSpc>
              <a:buNone/>
            </a:pPr>
            <a:endParaRPr lang="en-GB" sz="1100" dirty="0"/>
          </a:p>
          <a:p>
            <a:pPr marL="0" indent="0">
              <a:lnSpc>
                <a:spcPct val="100000"/>
              </a:lnSpc>
              <a:buNone/>
            </a:pPr>
            <a:endParaRPr lang="en-GB" sz="1100" dirty="0"/>
          </a:p>
          <a:p>
            <a:pPr marL="0" indent="0">
              <a:lnSpc>
                <a:spcPct val="100000"/>
              </a:lnSpc>
              <a:buNone/>
            </a:pPr>
            <a:endParaRPr lang="en-GB" sz="1100" dirty="0">
              <a:solidFill>
                <a:srgbClr val="000000"/>
              </a:solidFill>
              <a:latin typeface="Open Sans"/>
            </a:endParaRPr>
          </a:p>
          <a:p>
            <a:pPr marL="0" indent="0">
              <a:buNone/>
            </a:pPr>
            <a:endParaRPr lang="en-GB" sz="1100" dirty="0"/>
          </a:p>
          <a:p>
            <a:pPr marL="0" indent="0">
              <a:buNone/>
            </a:pPr>
            <a:endParaRPr lang="en-GB" sz="1100" dirty="0"/>
          </a:p>
        </p:txBody>
      </p:sp>
    </p:spTree>
    <p:extLst>
      <p:ext uri="{BB962C8B-B14F-4D97-AF65-F5344CB8AC3E}">
        <p14:creationId xmlns:p14="http://schemas.microsoft.com/office/powerpoint/2010/main" val="42311687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866CFD-F94E-4AE5-ACEA-86FEC0F48A10}">
  <ds:schemaRefs>
    <ds:schemaRef ds:uri="16c05727-aa75-4e4a-9b5f-8a80a1165891"/>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purl.org/dc/terms/"/>
    <ds:schemaRef ds:uri="http://schemas.openxmlformats.org/package/2006/metadata/core-properties"/>
    <ds:schemaRef ds:uri="71af3243-3dd4-4a8d-8c0d-dd76da1f02a5"/>
    <ds:schemaRef ds:uri="http://www.w3.org/XML/1998/namespace"/>
  </ds:schemaRefs>
</ds:datastoreItem>
</file>

<file path=customXml/itemProps2.xml><?xml version="1.0" encoding="utf-8"?>
<ds:datastoreItem xmlns:ds="http://schemas.openxmlformats.org/officeDocument/2006/customXml" ds:itemID="{B579702B-25C7-40D7-9E29-7686B11A9660}">
  <ds:schemaRefs>
    <ds:schemaRef ds:uri="http://schemas.microsoft.com/sharepoint/v3/contenttype/forms"/>
  </ds:schemaRefs>
</ds:datastoreItem>
</file>

<file path=customXml/itemProps3.xml><?xml version="1.0" encoding="utf-8"?>
<ds:datastoreItem xmlns:ds="http://schemas.openxmlformats.org/officeDocument/2006/customXml" ds:itemID="{A7C0B241-13E5-418D-8920-D23491E2D2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2829</Words>
  <Application>Microsoft Office PowerPoint</Application>
  <PresentationFormat>Widescreen</PresentationFormat>
  <Paragraphs>214</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Abadi</vt:lpstr>
      <vt:lpstr>Abadi Extra Light</vt:lpstr>
      <vt:lpstr>Arial</vt:lpstr>
      <vt:lpstr>Bodoni MT Condensed</vt:lpstr>
      <vt:lpstr>Calibri</vt:lpstr>
      <vt:lpstr>Calibri Light</vt:lpstr>
      <vt:lpstr>Open Sans</vt:lpstr>
      <vt:lpstr>Office Theme</vt:lpstr>
      <vt:lpstr>PowerPoint Presentation</vt:lpstr>
      <vt:lpstr>PowerPoint Presentation</vt:lpstr>
      <vt:lpstr>PowerPoint Presentation</vt:lpstr>
      <vt:lpstr>PowerPoint Presentation</vt:lpstr>
      <vt:lpst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2019-10-20T11:40:00Z</dcterms:created>
  <dcterms:modified xsi:type="dcterms:W3CDTF">2019-11-03T19:56:18Z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