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95" r:id="rId1"/>
  </p:sldMasterIdLst>
  <p:notesMasterIdLst>
    <p:notesMasterId r:id="rId18"/>
  </p:notesMasterIdLst>
  <p:sldIdLst>
    <p:sldId id="268" r:id="rId2"/>
    <p:sldId id="269" r:id="rId3"/>
    <p:sldId id="270" r:id="rId4"/>
    <p:sldId id="278" r:id="rId5"/>
    <p:sldId id="279" r:id="rId6"/>
    <p:sldId id="280" r:id="rId7"/>
    <p:sldId id="281" r:id="rId8"/>
    <p:sldId id="282" r:id="rId9"/>
    <p:sldId id="283" r:id="rId10"/>
    <p:sldId id="271" r:id="rId11"/>
    <p:sldId id="272" r:id="rId12"/>
    <p:sldId id="273" r:id="rId13"/>
    <p:sldId id="274" r:id="rId14"/>
    <p:sldId id="275" r:id="rId15"/>
    <p:sldId id="276" r:id="rId16"/>
    <p:sldId id="2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DBDE499-8A7B-1F5E-BED3-978528FE0E1E}" name="Mohinish Khosla" initials="MK" userId="S::MKhosla@globalbanking.ac.uk::424f3f6f-f508-4bbb-b034-397a5ab9bc2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2348" autoAdjust="0"/>
  </p:normalViewPr>
  <p:slideViewPr>
    <p:cSldViewPr snapToGrid="0">
      <p:cViewPr>
        <p:scale>
          <a:sx n="72" d="100"/>
          <a:sy n="72" d="100"/>
        </p:scale>
        <p:origin x="963" y="36"/>
      </p:cViewPr>
      <p:guideLst>
        <p:guide orient="horz" pos="2160"/>
        <p:guide pos="3840"/>
      </p:guideLst>
    </p:cSldViewPr>
  </p:slideViewPr>
  <p:notesTextViewPr>
    <p:cViewPr>
      <p:scale>
        <a:sx n="75" d="100"/>
        <a:sy n="7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8/10/relationships/authors" Target="authors.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F48922-0E46-4B12-919A-F7AFEF7CEC3F}" type="datetimeFigureOut">
              <a:rPr lang="en-GB" smtClean="0"/>
              <a:pPr/>
              <a:t>26/05/2023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7E5CEC-0C1A-41DF-B0FB-841FC35EE117}" type="slidenum">
              <a:rPr lang="en-GB" smtClean="0"/>
              <a:pPr/>
              <a:t>‹#›</a:t>
            </a:fld>
            <a:endParaRPr lang="en-GB"/>
          </a:p>
        </p:txBody>
      </p:sp>
    </p:spTree>
    <p:extLst>
      <p:ext uri="{BB962C8B-B14F-4D97-AF65-F5344CB8AC3E}">
        <p14:creationId xmlns:p14="http://schemas.microsoft.com/office/powerpoint/2010/main" val="3973912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27E5CEC-0C1A-41DF-B0FB-841FC35EE117}"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 marketing plan is the promotional strategy of a company in which the company tries to increase the overall sale of its products and services to the customer (</a:t>
            </a:r>
            <a:r>
              <a:rPr lang="en-GB" sz="1200" kern="1200" dirty="0" err="1">
                <a:solidFill>
                  <a:schemeClr val="tx1"/>
                </a:solidFill>
                <a:latin typeface="+mn-lt"/>
                <a:ea typeface="+mn-ea"/>
                <a:cs typeface="+mn-cs"/>
              </a:rPr>
              <a:t>Kotler</a:t>
            </a:r>
            <a:r>
              <a:rPr lang="en-GB" sz="1200" kern="1200" dirty="0">
                <a:solidFill>
                  <a:schemeClr val="tx1"/>
                </a:solidFill>
                <a:latin typeface="+mn-lt"/>
                <a:ea typeface="+mn-ea"/>
                <a:cs typeface="+mn-cs"/>
              </a:rPr>
              <a:t>, P., </a:t>
            </a:r>
            <a:r>
              <a:rPr lang="en-GB" sz="1200" kern="1200" dirty="0" err="1">
                <a:solidFill>
                  <a:schemeClr val="tx1"/>
                </a:solidFill>
                <a:latin typeface="+mn-lt"/>
                <a:ea typeface="+mn-ea"/>
                <a:cs typeface="+mn-cs"/>
              </a:rPr>
              <a:t>Kartajaya</a:t>
            </a:r>
            <a:r>
              <a:rPr lang="en-GB" sz="1200" kern="1200" dirty="0">
                <a:solidFill>
                  <a:schemeClr val="tx1"/>
                </a:solidFill>
                <a:latin typeface="+mn-lt"/>
                <a:ea typeface="+mn-ea"/>
                <a:cs typeface="+mn-cs"/>
              </a:rPr>
              <a:t>, H. and </a:t>
            </a:r>
            <a:r>
              <a:rPr lang="en-GB" sz="1200" kern="1200" dirty="0" err="1">
                <a:solidFill>
                  <a:schemeClr val="tx1"/>
                </a:solidFill>
                <a:latin typeface="+mn-lt"/>
                <a:ea typeface="+mn-ea"/>
                <a:cs typeface="+mn-cs"/>
              </a:rPr>
              <a:t>Setiawan</a:t>
            </a:r>
            <a:r>
              <a:rPr lang="en-GB" sz="1200" kern="1200" dirty="0">
                <a:solidFill>
                  <a:schemeClr val="tx1"/>
                </a:solidFill>
                <a:latin typeface="+mn-lt"/>
                <a:ea typeface="+mn-ea"/>
                <a:cs typeface="+mn-cs"/>
              </a:rPr>
              <a:t>, I., 2019). This is not only related to the sale of a product and services but also answers the questions of what should be the targeted products of the company will be, who are the customers of that products, how to produce the product, and how those products can be delivered to the customers (Hartono, B.D., Yusuf, B.P. and </a:t>
            </a:r>
            <a:r>
              <a:rPr lang="en-GB" sz="1200" kern="1200" dirty="0" err="1">
                <a:solidFill>
                  <a:schemeClr val="tx1"/>
                </a:solidFill>
                <a:latin typeface="+mn-lt"/>
                <a:ea typeface="+mn-ea"/>
                <a:cs typeface="+mn-cs"/>
              </a:rPr>
              <a:t>Arifiati</a:t>
            </a:r>
            <a:r>
              <a:rPr lang="en-GB" sz="1200" kern="1200" dirty="0">
                <a:solidFill>
                  <a:schemeClr val="tx1"/>
                </a:solidFill>
                <a:latin typeface="+mn-lt"/>
                <a:ea typeface="+mn-ea"/>
                <a:cs typeface="+mn-cs"/>
              </a:rPr>
              <a:t>, A., 2020). The essay also introduces some frameworks use in processing marketing plans including 4p's, SOSTAC, etc.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the situation analysis sector, the most influential part is to analyze the company's 5c. It refers to a marketing framework that is used to analyze a company's overall internal and external environment in which it exists (Katz, B.R., Du </a:t>
            </a:r>
            <a:r>
              <a:rPr lang="en-GB" sz="1200" kern="1200" dirty="0" err="1">
                <a:solidFill>
                  <a:schemeClr val="tx1"/>
                </a:solidFill>
                <a:latin typeface="+mn-lt"/>
                <a:ea typeface="+mn-ea"/>
                <a:cs typeface="+mn-cs"/>
              </a:rPr>
              <a:t>Preez</a:t>
            </a:r>
            <a:r>
              <a:rPr lang="en-GB" sz="1200" kern="1200" dirty="0">
                <a:solidFill>
                  <a:schemeClr val="tx1"/>
                </a:solidFill>
                <a:latin typeface="+mn-lt"/>
                <a:ea typeface="+mn-ea"/>
                <a:cs typeface="+mn-cs"/>
              </a:rPr>
              <a:t>, N.D., and </a:t>
            </a:r>
            <a:r>
              <a:rPr lang="en-GB" sz="1200" kern="1200" dirty="0" err="1">
                <a:solidFill>
                  <a:schemeClr val="tx1"/>
                </a:solidFill>
                <a:latin typeface="+mn-lt"/>
                <a:ea typeface="+mn-ea"/>
                <a:cs typeface="+mn-cs"/>
              </a:rPr>
              <a:t>Louw</a:t>
            </a:r>
            <a:r>
              <a:rPr lang="en-GB" sz="1200" kern="1200" dirty="0">
                <a:solidFill>
                  <a:schemeClr val="tx1"/>
                </a:solidFill>
                <a:latin typeface="+mn-lt"/>
                <a:ea typeface="+mn-ea"/>
                <a:cs typeface="+mn-cs"/>
              </a:rPr>
              <a:t>, L., 2016). Five specific factors fall under this analysis. Those are including the company, customers, competitors, collaborators, and climate. Each factor has its traits and characteristics that are used in analyzing a company's overall position.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first factor is the company-SWOT </a:t>
            </a:r>
            <a:r>
              <a:rPr lang="en-GB" sz="1200" kern="1200" dirty="0" err="1">
                <a:solidFill>
                  <a:schemeClr val="tx1"/>
                </a:solidFill>
                <a:latin typeface="+mn-lt"/>
                <a:ea typeface="+mn-ea"/>
                <a:cs typeface="+mn-cs"/>
              </a:rPr>
              <a:t>analysis.SWOT</a:t>
            </a:r>
            <a:r>
              <a:rPr lang="en-GB" sz="1200" kern="1200" dirty="0">
                <a:solidFill>
                  <a:schemeClr val="tx1"/>
                </a:solidFill>
                <a:latin typeface="+mn-lt"/>
                <a:ea typeface="+mn-ea"/>
                <a:cs typeface="+mn-cs"/>
              </a:rPr>
              <a:t> analysis of the Hilton Hotel is-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Strengths: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Experience, effective customer relationships, high property diversification, strong leadership etc.</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Weakness: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Dependence on other business, higher debts, inflexibility etc.</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Opportunities: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Market expansion, research and development, high strategy etc.</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Threats: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Political instability, environmental crisis, unethical activities etc.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second factor is customers who are the most important part of a company tell about segmentation and targeting (</a:t>
            </a:r>
            <a:r>
              <a:rPr lang="en-GB" sz="1200" kern="1200" dirty="0" err="1">
                <a:solidFill>
                  <a:schemeClr val="tx1"/>
                </a:solidFill>
                <a:latin typeface="+mn-lt"/>
                <a:ea typeface="+mn-ea"/>
                <a:cs typeface="+mn-cs"/>
              </a:rPr>
              <a:t>Pesonen</a:t>
            </a:r>
            <a:r>
              <a:rPr lang="en-GB" sz="1200" kern="1200" dirty="0">
                <a:solidFill>
                  <a:schemeClr val="tx1"/>
                </a:solidFill>
                <a:latin typeface="+mn-lt"/>
                <a:ea typeface="+mn-ea"/>
                <a:cs typeface="+mn-cs"/>
              </a:rPr>
              <a:t>, J.A., 2015). Hilton Hotel segments on the basis of geography, demography, </a:t>
            </a:r>
            <a:r>
              <a:rPr lang="en-GB" sz="1200" kern="1200" dirty="0" err="1">
                <a:solidFill>
                  <a:schemeClr val="tx1"/>
                </a:solidFill>
                <a:latin typeface="+mn-lt"/>
                <a:ea typeface="+mn-ea"/>
                <a:cs typeface="+mn-cs"/>
              </a:rPr>
              <a:t>psychography</a:t>
            </a:r>
            <a:r>
              <a:rPr lang="en-GB" sz="1200" kern="1200" dirty="0">
                <a:solidFill>
                  <a:schemeClr val="tx1"/>
                </a:solidFill>
                <a:latin typeface="+mn-lt"/>
                <a:ea typeface="+mn-ea"/>
                <a:cs typeface="+mn-cs"/>
              </a:rPr>
              <a:t> and benefits segmentation. It targets their customer based on locations and after that it focus on the demographical traits of the customers. It also thinks about what its customer thought under the psychographic segmentation (Weinstein, A. and </a:t>
            </a:r>
            <a:r>
              <a:rPr lang="en-GB" sz="1200" kern="1200" dirty="0" err="1">
                <a:solidFill>
                  <a:schemeClr val="tx1"/>
                </a:solidFill>
                <a:latin typeface="+mn-lt"/>
                <a:ea typeface="+mn-ea"/>
                <a:cs typeface="+mn-cs"/>
              </a:rPr>
              <a:t>Brotspies</a:t>
            </a:r>
            <a:r>
              <a:rPr lang="en-GB" sz="1200" kern="1200" dirty="0">
                <a:solidFill>
                  <a:schemeClr val="tx1"/>
                </a:solidFill>
                <a:latin typeface="+mn-lt"/>
                <a:ea typeface="+mn-ea"/>
                <a:cs typeface="+mn-cs"/>
              </a:rPr>
              <a:t>, H., 2018).The hotel mainly targets on those who lead a luxurious life in respect of travel. That who is heritage lover and like high quality accommodation within a given expense, Hilton Hotel is for them</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competitors the hotel uses perpetual positioning map and Bowman’s strategy </a:t>
            </a:r>
            <a:r>
              <a:rPr lang="en-GB" sz="1200" kern="1200" dirty="0" err="1">
                <a:solidFill>
                  <a:schemeClr val="tx1"/>
                </a:solidFill>
                <a:latin typeface="+mn-lt"/>
                <a:ea typeface="+mn-ea"/>
                <a:cs typeface="+mn-cs"/>
              </a:rPr>
              <a:t>clock.As</a:t>
            </a:r>
            <a:r>
              <a:rPr lang="en-GB" sz="1200" kern="1200" dirty="0">
                <a:solidFill>
                  <a:schemeClr val="tx1"/>
                </a:solidFill>
                <a:latin typeface="+mn-lt"/>
                <a:ea typeface="+mn-ea"/>
                <a:cs typeface="+mn-cs"/>
              </a:rPr>
              <a:t> each company tries to maintain its competitors and they do that work that can give them competitive advantages over their competitors. The perpetual positioning map of Hilton Hotel portrays that its main competitors are </a:t>
            </a:r>
            <a:r>
              <a:rPr lang="en-GB" sz="1200" kern="1200" dirty="0" err="1">
                <a:solidFill>
                  <a:schemeClr val="tx1"/>
                </a:solidFill>
                <a:latin typeface="+mn-lt"/>
                <a:ea typeface="+mn-ea"/>
                <a:cs typeface="+mn-cs"/>
              </a:rPr>
              <a:t>Fullerten</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HolidayInn</a:t>
            </a:r>
            <a:r>
              <a:rPr lang="en-GB" sz="1200" kern="1200" dirty="0">
                <a:solidFill>
                  <a:schemeClr val="tx1"/>
                </a:solidFill>
                <a:latin typeface="+mn-lt"/>
                <a:ea typeface="+mn-ea"/>
                <a:cs typeface="+mn-cs"/>
              </a:rPr>
              <a:t>, IBIS_BEN, MBS and Raffles.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On the other hand, Bowman’s strategy clock is a strategy method that helps a company identifies its position in the overall market based on specific factors.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Hilton Hotel uses this strategy in order to position a product so that the product may give then the most competitive position in the overall market.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It always tries to maintain a close business to business relationship with those of similar organization in the world (</a:t>
            </a:r>
            <a:r>
              <a:rPr lang="en-GB" sz="1200" kern="1200" dirty="0" err="1">
                <a:solidFill>
                  <a:schemeClr val="tx1"/>
                </a:solidFill>
                <a:latin typeface="+mn-lt"/>
                <a:ea typeface="+mn-ea"/>
                <a:cs typeface="+mn-cs"/>
              </a:rPr>
              <a:t>Krawczyk</a:t>
            </a:r>
            <a:r>
              <a:rPr lang="en-GB" sz="1200" kern="1200" dirty="0">
                <a:solidFill>
                  <a:schemeClr val="tx1"/>
                </a:solidFill>
                <a:latin typeface="+mn-lt"/>
                <a:ea typeface="+mn-ea"/>
                <a:cs typeface="+mn-cs"/>
              </a:rPr>
              <a:t>, M. and Xiang, Z., 2016). It has a close connection with the Hyatt and Marriott Hotel. The company always try to reserve a large amount of information about their B2B marketplace</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case of climate analysis, the company uses the PESTLE model. There are six factors in the model that affects the hotel in particular sectors. The political factors has an affect on the nature of hospitality the hotel uses, economic on the growth of the hotel, social factor on the consistency of travellers, technology on game changing, environment on seasonal economy and legal on maintain the rules of hotel industry (AREGAW, Y.K., 2020).</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There are a lot of objectives of the marketing plan. It also varies from company to company. The SMART aims of Hilton Hotel including specific, measurable, achievable, relevant and time-bound. It aims to achieve at least 95% of its customer satisfaction by increasing the accommodation facilities by 2024 (Herbert, B.B., 2019).</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value proposition of Hilton Hotel is to create a dynamic process that helps the company to improve the overall hotel’s chains by increasing the level of productivity. At the same moment it also incorporates the information technology so that the company can allow the data consolidation (</a:t>
            </a:r>
            <a:r>
              <a:rPr lang="en-GB" sz="1200" kern="1200" dirty="0" err="1">
                <a:solidFill>
                  <a:schemeClr val="tx1"/>
                </a:solidFill>
                <a:latin typeface="+mn-lt"/>
                <a:ea typeface="+mn-ea"/>
                <a:cs typeface="+mn-cs"/>
              </a:rPr>
              <a:t>Buhalis</a:t>
            </a:r>
            <a:r>
              <a:rPr lang="en-GB" sz="1200" kern="1200" dirty="0">
                <a:solidFill>
                  <a:schemeClr val="tx1"/>
                </a:solidFill>
                <a:latin typeface="+mn-lt"/>
                <a:ea typeface="+mn-ea"/>
                <a:cs typeface="+mn-cs"/>
              </a:rPr>
              <a:t>, D. and </a:t>
            </a:r>
            <a:r>
              <a:rPr lang="en-GB" sz="1200" kern="1200" dirty="0" err="1">
                <a:solidFill>
                  <a:schemeClr val="tx1"/>
                </a:solidFill>
                <a:latin typeface="+mn-lt"/>
                <a:ea typeface="+mn-ea"/>
                <a:cs typeface="+mn-cs"/>
              </a:rPr>
              <a:t>Sinarta</a:t>
            </a:r>
            <a:r>
              <a:rPr lang="en-GB" sz="1200" kern="1200" dirty="0">
                <a:solidFill>
                  <a:schemeClr val="tx1"/>
                </a:solidFill>
                <a:latin typeface="+mn-lt"/>
                <a:ea typeface="+mn-ea"/>
                <a:cs typeface="+mn-cs"/>
              </a:rPr>
              <a:t>, Y., 2019). To increase the values, proposition the Hotel also focuses on the services they provide to their customer.</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Every organization in the world needs to maintain some tactics to be a success and to run its operations. The stronger the marketing department of a company is, the more successful it is in its operational activities (Parsons, A.L. and </a:t>
            </a:r>
            <a:r>
              <a:rPr lang="en-GB" sz="1200" kern="1200" dirty="0" err="1">
                <a:solidFill>
                  <a:schemeClr val="tx1"/>
                </a:solidFill>
                <a:latin typeface="+mn-lt"/>
                <a:ea typeface="+mn-ea"/>
                <a:cs typeface="+mn-cs"/>
              </a:rPr>
              <a:t>Lepkowska</a:t>
            </a:r>
            <a:r>
              <a:rPr lang="en-GB" sz="1200" kern="1200" dirty="0">
                <a:solidFill>
                  <a:schemeClr val="tx1"/>
                </a:solidFill>
                <a:latin typeface="+mn-lt"/>
                <a:ea typeface="+mn-ea"/>
                <a:cs typeface="+mn-cs"/>
              </a:rPr>
              <a:t>-White, E., 2018). Among the marketing strategy, the marketing mix is one. The marketing mix is the most useful strategy in marketing that tells about the four main factors that need to take into consideration at the time of marketing. Those are product, price, place, and promotion. This marketing strategy is also known as the 4p of marketing (</a:t>
            </a:r>
            <a:r>
              <a:rPr lang="en-GB" sz="1200" kern="1200" dirty="0" err="1">
                <a:solidFill>
                  <a:schemeClr val="tx1"/>
                </a:solidFill>
                <a:latin typeface="+mn-lt"/>
                <a:ea typeface="+mn-ea"/>
                <a:cs typeface="+mn-cs"/>
              </a:rPr>
              <a:t>Halim</a:t>
            </a:r>
            <a:r>
              <a:rPr lang="en-GB" sz="1200" kern="1200" dirty="0">
                <a:solidFill>
                  <a:schemeClr val="tx1"/>
                </a:solidFill>
                <a:latin typeface="+mn-lt"/>
                <a:ea typeface="+mn-ea"/>
                <a:cs typeface="+mn-cs"/>
              </a:rPr>
              <a:t>, K.K. and </a:t>
            </a:r>
            <a:r>
              <a:rPr lang="en-GB" sz="1200" kern="1200" dirty="0" err="1">
                <a:solidFill>
                  <a:schemeClr val="tx1"/>
                </a:solidFill>
                <a:latin typeface="+mn-lt"/>
                <a:ea typeface="+mn-ea"/>
                <a:cs typeface="+mn-cs"/>
              </a:rPr>
              <a:t>Halim</a:t>
            </a:r>
            <a:r>
              <a:rPr lang="en-GB" sz="1200" kern="1200" dirty="0">
                <a:solidFill>
                  <a:schemeClr val="tx1"/>
                </a:solidFill>
                <a:latin typeface="+mn-lt"/>
                <a:ea typeface="+mn-ea"/>
                <a:cs typeface="+mn-cs"/>
              </a:rPr>
              <a:t>, S., 2019). Moreover there are many marketing strategy that the hotel uses. For example, 3p’s, 7p’s etc.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Each factor has equal importance in making a good profit in the company by building up strong customer relationships. In respect of place, Hilton always tries to use distribution strategy selecting better location (Ferrell, O.C., Hartline, M. and Hochstein, B.W., 2021). Through promotion mix strategy, the hotel becomes an important brand image in the hospitality industry. It collaborates with some financial institutions in order to promote its business.</a:t>
            </a:r>
            <a:endParaRPr lang="en-US" sz="1200" kern="1200" dirty="0">
              <a:solidFill>
                <a:schemeClr val="tx1"/>
              </a:solidFill>
              <a:latin typeface="+mn-lt"/>
              <a:ea typeface="+mn-ea"/>
              <a:cs typeface="+mn-cs"/>
            </a:endParaRPr>
          </a:p>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A Gantt chart in Hilton Hotel is something that provides a visual representation of the specific timeline of a specific </a:t>
            </a:r>
            <a:r>
              <a:rPr lang="en-GB" sz="1200" kern="1200" dirty="0" err="1">
                <a:solidFill>
                  <a:schemeClr val="tx1"/>
                </a:solidFill>
                <a:latin typeface="+mn-lt"/>
                <a:ea typeface="+mn-ea"/>
                <a:cs typeface="+mn-cs"/>
              </a:rPr>
              <a:t>taskof</a:t>
            </a:r>
            <a:r>
              <a:rPr lang="en-GB" sz="1200" kern="1200" dirty="0">
                <a:solidFill>
                  <a:schemeClr val="tx1"/>
                </a:solidFill>
                <a:latin typeface="+mn-lt"/>
                <a:ea typeface="+mn-ea"/>
                <a:cs typeface="+mn-cs"/>
              </a:rPr>
              <a:t> the hotel (</a:t>
            </a:r>
            <a:r>
              <a:rPr lang="en-GB" sz="1200" kern="1200" dirty="0" err="1">
                <a:solidFill>
                  <a:schemeClr val="tx1"/>
                </a:solidFill>
                <a:latin typeface="+mn-lt"/>
                <a:ea typeface="+mn-ea"/>
                <a:cs typeface="+mn-cs"/>
              </a:rPr>
              <a:t>Nurre</a:t>
            </a:r>
            <a:r>
              <a:rPr lang="en-GB" sz="1200" kern="1200" dirty="0">
                <a:solidFill>
                  <a:schemeClr val="tx1"/>
                </a:solidFill>
                <a:latin typeface="+mn-lt"/>
                <a:ea typeface="+mn-ea"/>
                <a:cs typeface="+mn-cs"/>
              </a:rPr>
              <a:t>, S.G. and Weir, J.D., 2017). When it is used in marketing of Hilton Hotel that means it gives an overview to the marketing officer about their goal to build a good customer relationship to make a large profit in the organization. The marketing manager of Hilton also marks their key activities on a calendar and does the task throughout the year according to the instructions. This is known as the marketing schedule (</a:t>
            </a:r>
            <a:r>
              <a:rPr lang="en-GB" sz="1200" kern="1200" dirty="0" err="1">
                <a:solidFill>
                  <a:schemeClr val="tx1"/>
                </a:solidFill>
                <a:latin typeface="+mn-lt"/>
                <a:ea typeface="+mn-ea"/>
                <a:cs typeface="+mn-cs"/>
              </a:rPr>
              <a:t>Ghauri</a:t>
            </a:r>
            <a:r>
              <a:rPr lang="en-GB" sz="1200" kern="1200" dirty="0">
                <a:solidFill>
                  <a:schemeClr val="tx1"/>
                </a:solidFill>
                <a:latin typeface="+mn-lt"/>
                <a:ea typeface="+mn-ea"/>
                <a:cs typeface="+mn-cs"/>
              </a:rPr>
              <a:t>, P. and </a:t>
            </a:r>
            <a:r>
              <a:rPr lang="en-GB" sz="1200" kern="1200" dirty="0" err="1">
                <a:solidFill>
                  <a:schemeClr val="tx1"/>
                </a:solidFill>
                <a:latin typeface="+mn-lt"/>
                <a:ea typeface="+mn-ea"/>
                <a:cs typeface="+mn-cs"/>
              </a:rPr>
              <a:t>Cateora</a:t>
            </a:r>
            <a:r>
              <a:rPr lang="en-GB" sz="1200" kern="1200" dirty="0">
                <a:solidFill>
                  <a:schemeClr val="tx1"/>
                </a:solidFill>
                <a:latin typeface="+mn-lt"/>
                <a:ea typeface="+mn-ea"/>
                <a:cs typeface="+mn-cs"/>
              </a:rPr>
              <a:t>, P., 2014). Choosing the targeted customer of the hotel is the precondition for this channel in case of the hotel. In this case the hotel mainly uses the technology-based sectors to reach the targeted customer. The schedule is made at the time of planning and makes them come true throughout the whole period.</a:t>
            </a:r>
            <a:r>
              <a:rPr lang="en-US" sz="1200" kern="1200" dirty="0">
                <a:solidFill>
                  <a:schemeClr val="tx1"/>
                </a:solidFill>
                <a:latin typeface="+mn-lt"/>
                <a:ea typeface="+mn-ea"/>
                <a:cs typeface="+mn-cs"/>
              </a:rPr>
              <a:t>Above all the Hilton Hotel has a strict monitor over the activities that portrayed in the marketing channel schedule and the Gantt chart. </a:t>
            </a:r>
          </a:p>
        </p:txBody>
      </p:sp>
      <p:sp>
        <p:nvSpPr>
          <p:cNvPr id="4" name="Slide Number Placeholder 3"/>
          <p:cNvSpPr>
            <a:spLocks noGrp="1"/>
          </p:cNvSpPr>
          <p:nvPr>
            <p:ph type="sldNum" sz="quarter" idx="10"/>
          </p:nvPr>
        </p:nvSpPr>
        <p:spPr/>
        <p:txBody>
          <a:bodyPr/>
          <a:lstStyle/>
          <a:p>
            <a:fld id="{027E5CEC-0C1A-41DF-B0FB-841FC35EE117}"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Success is an integral part of life as well as in the case of a company. It depends on various topics. If the Hilton Hotel wants to measure it, they need to justify a large number of factors. For example, if it wants to achieve the 95% customer satisfaction by 2024, it should offer price packages to the customer. It helps to encourage their customer to choose the Hilton. It also takes excellent care of their customers. Financial security and safety requirements is another factor that they consider in order to be successful in providing services to the customer and make goodwill of the Hilton (Weinstein, A., 2018).  It has a positive attitude toward brand development that may be the best way to measure success. Brand reputation has a great impact on the success of a company nowadays. There are several processes to measure brand equity. Each company tries to grasp those to accomplish overall success. They also try to focus on technological sectors in order to established effective monitor unit of the hotel.</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conclusion, the overall essay is about the marketing plan and the processes of the Hilton Hotel. Here are some depicts of situation analysis which is the analysis of marketing 5c. The hotel's objective and taken strategy is also an important part of this essay. After that, the great marketing mix is also shown in this essay which is the most important strategy in today's world. The Hilton Hotel is also furnished with this strategy. It tells the reader about some action by graphing the Gantt chart. The company's control of these factors is also reflected in this essay.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27E5CEC-0C1A-41DF-B0FB-841FC35EE117}"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References:</a:t>
            </a:r>
            <a:endParaRPr lang="en-US" sz="1200" kern="1200" dirty="0">
              <a:solidFill>
                <a:schemeClr val="tx1"/>
              </a:solidFill>
              <a:latin typeface="+mn-lt"/>
              <a:ea typeface="+mn-ea"/>
              <a:cs typeface="+mn-cs"/>
            </a:endParaRPr>
          </a:p>
          <a:p>
            <a:pPr marL="228600" lvl="0" indent="-228600">
              <a:buFont typeface="+mj-lt"/>
              <a:buAutoNum type="arabicPeriod"/>
            </a:pPr>
            <a:r>
              <a:rPr lang="en-GB" sz="1200" kern="1200" dirty="0" err="1">
                <a:solidFill>
                  <a:schemeClr val="tx1"/>
                </a:solidFill>
                <a:latin typeface="+mn-lt"/>
                <a:ea typeface="+mn-ea"/>
                <a:cs typeface="+mn-cs"/>
              </a:rPr>
              <a:t>Kotler</a:t>
            </a:r>
            <a:r>
              <a:rPr lang="en-GB" sz="1200" kern="1200" dirty="0">
                <a:solidFill>
                  <a:schemeClr val="tx1"/>
                </a:solidFill>
                <a:latin typeface="+mn-lt"/>
                <a:ea typeface="+mn-ea"/>
                <a:cs typeface="+mn-cs"/>
              </a:rPr>
              <a:t>, P., </a:t>
            </a:r>
            <a:r>
              <a:rPr lang="en-GB" sz="1200" kern="1200" dirty="0" err="1">
                <a:solidFill>
                  <a:schemeClr val="tx1"/>
                </a:solidFill>
                <a:latin typeface="+mn-lt"/>
                <a:ea typeface="+mn-ea"/>
                <a:cs typeface="+mn-cs"/>
              </a:rPr>
              <a:t>Kartajaya</a:t>
            </a:r>
            <a:r>
              <a:rPr lang="en-GB" sz="1200" kern="1200" dirty="0">
                <a:solidFill>
                  <a:schemeClr val="tx1"/>
                </a:solidFill>
                <a:latin typeface="+mn-lt"/>
                <a:ea typeface="+mn-ea"/>
                <a:cs typeface="+mn-cs"/>
              </a:rPr>
              <a:t>, H. and </a:t>
            </a:r>
            <a:r>
              <a:rPr lang="en-GB" sz="1200" kern="1200" dirty="0" err="1">
                <a:solidFill>
                  <a:schemeClr val="tx1"/>
                </a:solidFill>
                <a:latin typeface="+mn-lt"/>
                <a:ea typeface="+mn-ea"/>
                <a:cs typeface="+mn-cs"/>
              </a:rPr>
              <a:t>Setiawan</a:t>
            </a:r>
            <a:r>
              <a:rPr lang="en-GB" sz="1200" kern="1200" dirty="0">
                <a:solidFill>
                  <a:schemeClr val="tx1"/>
                </a:solidFill>
                <a:latin typeface="+mn-lt"/>
                <a:ea typeface="+mn-ea"/>
                <a:cs typeface="+mn-cs"/>
              </a:rPr>
              <a:t>, I., 2019. </a:t>
            </a:r>
            <a:r>
              <a:rPr lang="en-GB" sz="1200" i="1" kern="1200" dirty="0">
                <a:solidFill>
                  <a:schemeClr val="tx1"/>
                </a:solidFill>
                <a:latin typeface="+mn-lt"/>
                <a:ea typeface="+mn-ea"/>
                <a:cs typeface="+mn-cs"/>
              </a:rPr>
              <a:t>Marketing 3.0: From products to customers to the human spirit</a:t>
            </a:r>
            <a:r>
              <a:rPr lang="en-GB" sz="1200" kern="1200" dirty="0">
                <a:solidFill>
                  <a:schemeClr val="tx1"/>
                </a:solidFill>
                <a:latin typeface="+mn-lt"/>
                <a:ea typeface="+mn-ea"/>
                <a:cs typeface="+mn-cs"/>
              </a:rPr>
              <a:t> (pp. 139-156). Springer Singapore.</a:t>
            </a:r>
            <a:endParaRPr lang="en-US" sz="1200" kern="1200" dirty="0">
              <a:solidFill>
                <a:schemeClr val="tx1"/>
              </a:solidFill>
              <a:latin typeface="+mn-lt"/>
              <a:ea typeface="+mn-ea"/>
              <a:cs typeface="+mn-cs"/>
            </a:endParaRPr>
          </a:p>
          <a:p>
            <a:pPr marL="228600" lvl="0" indent="-228600">
              <a:buFont typeface="+mj-lt"/>
              <a:buAutoNum type="arabicPeriod"/>
            </a:pPr>
            <a:r>
              <a:rPr lang="en-GB" sz="1200" kern="1200" dirty="0">
                <a:solidFill>
                  <a:schemeClr val="tx1"/>
                </a:solidFill>
                <a:latin typeface="+mn-lt"/>
                <a:ea typeface="+mn-ea"/>
                <a:cs typeface="+mn-cs"/>
              </a:rPr>
              <a:t>Hartono, B.D., Yusuf, B.P. and </a:t>
            </a:r>
            <a:r>
              <a:rPr lang="en-GB" sz="1200" kern="1200" dirty="0" err="1">
                <a:solidFill>
                  <a:schemeClr val="tx1"/>
                </a:solidFill>
                <a:latin typeface="+mn-lt"/>
                <a:ea typeface="+mn-ea"/>
                <a:cs typeface="+mn-cs"/>
              </a:rPr>
              <a:t>Arifiati</a:t>
            </a:r>
            <a:r>
              <a:rPr lang="en-GB" sz="1200" kern="1200" dirty="0">
                <a:solidFill>
                  <a:schemeClr val="tx1"/>
                </a:solidFill>
                <a:latin typeface="+mn-lt"/>
                <a:ea typeface="+mn-ea"/>
                <a:cs typeface="+mn-cs"/>
              </a:rPr>
              <a:t>, A., 2020. Implementation of digital marketing strategies through social media marketing, supply chain management, and online sales of bill chilly products. </a:t>
            </a:r>
            <a:r>
              <a:rPr lang="en-GB" sz="1200" i="1" kern="1200" dirty="0">
                <a:solidFill>
                  <a:schemeClr val="tx1"/>
                </a:solidFill>
                <a:latin typeface="+mn-lt"/>
                <a:ea typeface="+mn-ea"/>
                <a:cs typeface="+mn-cs"/>
              </a:rPr>
              <a:t>Int. J. Supply Chain </a:t>
            </a:r>
            <a:r>
              <a:rPr lang="en-GB" sz="1200" i="1" kern="1200" dirty="0" err="1">
                <a:solidFill>
                  <a:schemeClr val="tx1"/>
                </a:solidFill>
                <a:latin typeface="+mn-lt"/>
                <a:ea typeface="+mn-ea"/>
                <a:cs typeface="+mn-cs"/>
              </a:rPr>
              <a:t>Manag</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9</a:t>
            </a:r>
            <a:r>
              <a:rPr lang="en-GB" sz="1200" kern="1200" dirty="0">
                <a:solidFill>
                  <a:schemeClr val="tx1"/>
                </a:solidFill>
                <a:latin typeface="+mn-lt"/>
                <a:ea typeface="+mn-ea"/>
                <a:cs typeface="+mn-cs"/>
              </a:rPr>
              <a:t>, pp.348-354.</a:t>
            </a:r>
            <a:endParaRPr lang="en-US" sz="1200" kern="1200" dirty="0">
              <a:solidFill>
                <a:schemeClr val="tx1"/>
              </a:solidFill>
              <a:latin typeface="+mn-lt"/>
              <a:ea typeface="+mn-ea"/>
              <a:cs typeface="+mn-cs"/>
            </a:endParaRPr>
          </a:p>
          <a:p>
            <a:pPr marL="228600" lvl="0" indent="-228600">
              <a:buFont typeface="+mj-lt"/>
              <a:buAutoNum type="arabicPeriod"/>
            </a:pPr>
            <a:r>
              <a:rPr lang="en-GB" sz="1200" kern="1200" dirty="0">
                <a:solidFill>
                  <a:schemeClr val="tx1"/>
                </a:solidFill>
                <a:latin typeface="+mn-lt"/>
                <a:ea typeface="+mn-ea"/>
                <a:cs typeface="+mn-cs"/>
              </a:rPr>
              <a:t>Katz, B.R., Du </a:t>
            </a:r>
            <a:r>
              <a:rPr lang="en-GB" sz="1200" kern="1200" dirty="0" err="1">
                <a:solidFill>
                  <a:schemeClr val="tx1"/>
                </a:solidFill>
                <a:latin typeface="+mn-lt"/>
                <a:ea typeface="+mn-ea"/>
                <a:cs typeface="+mn-cs"/>
              </a:rPr>
              <a:t>Preez</a:t>
            </a:r>
            <a:r>
              <a:rPr lang="en-GB" sz="1200" kern="1200" dirty="0">
                <a:solidFill>
                  <a:schemeClr val="tx1"/>
                </a:solidFill>
                <a:latin typeface="+mn-lt"/>
                <a:ea typeface="+mn-ea"/>
                <a:cs typeface="+mn-cs"/>
              </a:rPr>
              <a:t>, N.D. and </a:t>
            </a:r>
            <a:r>
              <a:rPr lang="en-GB" sz="1200" kern="1200" dirty="0" err="1">
                <a:solidFill>
                  <a:schemeClr val="tx1"/>
                </a:solidFill>
                <a:latin typeface="+mn-lt"/>
                <a:ea typeface="+mn-ea"/>
                <a:cs typeface="+mn-cs"/>
              </a:rPr>
              <a:t>Louw</a:t>
            </a:r>
            <a:r>
              <a:rPr lang="en-GB" sz="1200" kern="1200" dirty="0">
                <a:solidFill>
                  <a:schemeClr val="tx1"/>
                </a:solidFill>
                <a:latin typeface="+mn-lt"/>
                <a:ea typeface="+mn-ea"/>
                <a:cs typeface="+mn-cs"/>
              </a:rPr>
              <a:t>, L., 2016. Alignment of internal and external business and innovation domains. </a:t>
            </a:r>
            <a:r>
              <a:rPr lang="en-GB" sz="1200" i="1" kern="1200" dirty="0">
                <a:solidFill>
                  <a:schemeClr val="tx1"/>
                </a:solidFill>
                <a:latin typeface="+mn-lt"/>
                <a:ea typeface="+mn-ea"/>
                <a:cs typeface="+mn-cs"/>
              </a:rPr>
              <a:t>South African Journal of Industrial Engineering</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27</a:t>
            </a:r>
            <a:r>
              <a:rPr lang="en-GB" sz="1200" kern="1200" dirty="0">
                <a:solidFill>
                  <a:schemeClr val="tx1"/>
                </a:solidFill>
                <a:latin typeface="+mn-lt"/>
                <a:ea typeface="+mn-ea"/>
                <a:cs typeface="+mn-cs"/>
              </a:rPr>
              <a:t>(1), pp.61-74.</a:t>
            </a:r>
            <a:endParaRPr lang="en-US" sz="1200" kern="1200" dirty="0">
              <a:solidFill>
                <a:schemeClr val="tx1"/>
              </a:solidFill>
              <a:latin typeface="+mn-lt"/>
              <a:ea typeface="+mn-ea"/>
              <a:cs typeface="+mn-cs"/>
            </a:endParaRPr>
          </a:p>
          <a:p>
            <a:pPr marL="228600" lvl="0" indent="-228600">
              <a:buFont typeface="+mj-lt"/>
              <a:buAutoNum type="arabicPeriod"/>
            </a:pPr>
            <a:r>
              <a:rPr lang="en-GB" sz="1200" kern="1200" dirty="0" err="1">
                <a:solidFill>
                  <a:schemeClr val="tx1"/>
                </a:solidFill>
                <a:latin typeface="+mn-lt"/>
                <a:ea typeface="+mn-ea"/>
                <a:cs typeface="+mn-cs"/>
              </a:rPr>
              <a:t>Pesonen</a:t>
            </a:r>
            <a:r>
              <a:rPr lang="en-GB" sz="1200" kern="1200" dirty="0">
                <a:solidFill>
                  <a:schemeClr val="tx1"/>
                </a:solidFill>
                <a:latin typeface="+mn-lt"/>
                <a:ea typeface="+mn-ea"/>
                <a:cs typeface="+mn-cs"/>
              </a:rPr>
              <a:t>, J.A., 2015. Targeting rural tourists in the internet: Comparing travel motivation and activity-based segments. </a:t>
            </a:r>
            <a:r>
              <a:rPr lang="en-US" sz="1200" i="1" kern="1200" dirty="0">
                <a:solidFill>
                  <a:schemeClr val="tx1"/>
                </a:solidFill>
                <a:latin typeface="+mn-lt"/>
                <a:ea typeface="+mn-ea"/>
                <a:cs typeface="+mn-cs"/>
              </a:rPr>
              <a:t>Journal of Travel &amp; Tourism Marketing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32</a:t>
            </a:r>
            <a:r>
              <a:rPr lang="en-US" sz="1200" kern="1200" dirty="0">
                <a:solidFill>
                  <a:schemeClr val="tx1"/>
                </a:solidFill>
                <a:latin typeface="+mn-lt"/>
                <a:ea typeface="+mn-ea"/>
                <a:cs typeface="+mn-cs"/>
              </a:rPr>
              <a:t>(3), pp.211-226.</a:t>
            </a:r>
          </a:p>
          <a:p>
            <a:pPr marL="228600" lvl="0" indent="-228600">
              <a:buFont typeface="+mj-lt"/>
              <a:buAutoNum type="arabicPeriod"/>
            </a:pPr>
            <a:r>
              <a:rPr lang="en-GB" sz="1200" kern="1200" dirty="0">
                <a:solidFill>
                  <a:schemeClr val="tx1"/>
                </a:solidFill>
                <a:latin typeface="+mn-lt"/>
                <a:ea typeface="+mn-ea"/>
                <a:cs typeface="+mn-cs"/>
              </a:rPr>
              <a:t>Weinstein, A. and </a:t>
            </a:r>
            <a:r>
              <a:rPr lang="en-GB" sz="1200" kern="1200" dirty="0" err="1">
                <a:solidFill>
                  <a:schemeClr val="tx1"/>
                </a:solidFill>
                <a:latin typeface="+mn-lt"/>
                <a:ea typeface="+mn-ea"/>
                <a:cs typeface="+mn-cs"/>
              </a:rPr>
              <a:t>Brotspies</a:t>
            </a:r>
            <a:r>
              <a:rPr lang="en-GB" sz="1200" kern="1200" dirty="0">
                <a:solidFill>
                  <a:schemeClr val="tx1"/>
                </a:solidFill>
                <a:latin typeface="+mn-lt"/>
                <a:ea typeface="+mn-ea"/>
                <a:cs typeface="+mn-cs"/>
              </a:rPr>
              <a:t>, H., 2018. Segmentation and Customer Value. In </a:t>
            </a:r>
            <a:r>
              <a:rPr lang="en-US" sz="1200" i="1" kern="1200" dirty="0">
                <a:solidFill>
                  <a:schemeClr val="tx1"/>
                </a:solidFill>
                <a:latin typeface="+mn-lt"/>
                <a:ea typeface="+mn-ea"/>
                <a:cs typeface="+mn-cs"/>
              </a:rPr>
              <a:t>Superior Customer Value</a:t>
            </a:r>
            <a:r>
              <a:rPr lang="en-US" sz="1200" kern="1200" dirty="0">
                <a:solidFill>
                  <a:schemeClr val="tx1"/>
                </a:solidFill>
                <a:latin typeface="+mn-lt"/>
                <a:ea typeface="+mn-ea"/>
                <a:cs typeface="+mn-cs"/>
              </a:rPr>
              <a:t> (pp. 63-83). </a:t>
            </a:r>
            <a:r>
              <a:rPr lang="en-US" sz="1200" kern="1200" dirty="0" err="1">
                <a:solidFill>
                  <a:schemeClr val="tx1"/>
                </a:solidFill>
                <a:latin typeface="+mn-lt"/>
                <a:ea typeface="+mn-ea"/>
                <a:cs typeface="+mn-cs"/>
              </a:rPr>
              <a:t>Routledge</a:t>
            </a:r>
            <a:r>
              <a:rPr lang="en-US" sz="1200" kern="1200" dirty="0">
                <a:solidFill>
                  <a:schemeClr val="tx1"/>
                </a:solidFill>
                <a:latin typeface="+mn-lt"/>
                <a:ea typeface="+mn-ea"/>
                <a:cs typeface="+mn-cs"/>
              </a:rPr>
              <a:t>.</a:t>
            </a:r>
          </a:p>
          <a:p>
            <a:pPr marL="228600" lvl="0" indent="-228600">
              <a:buFont typeface="+mj-lt"/>
              <a:buAutoNum type="arabicPeriod"/>
            </a:pPr>
            <a:r>
              <a:rPr lang="en-GB" sz="1200" kern="1200" dirty="0" err="1">
                <a:solidFill>
                  <a:schemeClr val="tx1"/>
                </a:solidFill>
                <a:latin typeface="+mn-lt"/>
                <a:ea typeface="+mn-ea"/>
                <a:cs typeface="+mn-cs"/>
              </a:rPr>
              <a:t>Krawczyk</a:t>
            </a:r>
            <a:r>
              <a:rPr lang="en-GB" sz="1200" kern="1200" dirty="0">
                <a:solidFill>
                  <a:schemeClr val="tx1"/>
                </a:solidFill>
                <a:latin typeface="+mn-lt"/>
                <a:ea typeface="+mn-ea"/>
                <a:cs typeface="+mn-cs"/>
              </a:rPr>
              <a:t>, M. and Xiang, Z., 2016. Perceptual mapping of hotel brands using online reviews: a text analytics approach. </a:t>
            </a:r>
            <a:r>
              <a:rPr lang="en-US" sz="1200" i="1" kern="1200" dirty="0">
                <a:solidFill>
                  <a:schemeClr val="tx1"/>
                </a:solidFill>
                <a:latin typeface="+mn-lt"/>
                <a:ea typeface="+mn-ea"/>
                <a:cs typeface="+mn-cs"/>
              </a:rPr>
              <a:t>Information Technology &amp; Tourism</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16</a:t>
            </a:r>
            <a:r>
              <a:rPr lang="en-US" sz="1200" kern="1200" dirty="0">
                <a:solidFill>
                  <a:schemeClr val="tx1"/>
                </a:solidFill>
                <a:latin typeface="+mn-lt"/>
                <a:ea typeface="+mn-ea"/>
                <a:cs typeface="+mn-cs"/>
              </a:rPr>
              <a:t>, pp.23-43.</a:t>
            </a:r>
          </a:p>
          <a:p>
            <a:pPr marL="228600" lvl="0" indent="-228600">
              <a:buFont typeface="+mj-lt"/>
              <a:buAutoNum type="arabicPeriod"/>
            </a:pPr>
            <a:r>
              <a:rPr lang="en-GB" sz="1200" kern="1200" dirty="0">
                <a:solidFill>
                  <a:schemeClr val="tx1"/>
                </a:solidFill>
                <a:latin typeface="+mn-lt"/>
                <a:ea typeface="+mn-ea"/>
                <a:cs typeface="+mn-cs"/>
              </a:rPr>
              <a:t>AREGAW, Y.K., 2020. FACTORS THAT AFFECT THE GROWTH OF HOTEL INVESTMENT: IN CASE OF ADDIS ABEBA STAR HOTELS.</a:t>
            </a:r>
            <a:endParaRPr lang="en-US" sz="1200" kern="1200" dirty="0">
              <a:solidFill>
                <a:schemeClr val="tx1"/>
              </a:solidFill>
              <a:latin typeface="+mn-lt"/>
              <a:ea typeface="+mn-ea"/>
              <a:cs typeface="+mn-cs"/>
            </a:endParaRPr>
          </a:p>
          <a:p>
            <a:pPr marL="228600" lvl="0" indent="-228600">
              <a:buFont typeface="+mj-lt"/>
              <a:buAutoNum type="arabicPeriod"/>
            </a:pPr>
            <a:r>
              <a:rPr lang="en-GB" sz="1200" kern="1200" dirty="0">
                <a:solidFill>
                  <a:schemeClr val="tx1"/>
                </a:solidFill>
                <a:latin typeface="+mn-lt"/>
                <a:ea typeface="+mn-ea"/>
                <a:cs typeface="+mn-cs"/>
              </a:rPr>
              <a:t>Herbert, B.B., 2019. Reflections from a Physician with Hearing Loss. </a:t>
            </a:r>
            <a:r>
              <a:rPr lang="en-US" sz="1200" i="1" kern="1200" dirty="0">
                <a:solidFill>
                  <a:schemeClr val="tx1"/>
                </a:solidFill>
                <a:latin typeface="+mn-lt"/>
                <a:ea typeface="+mn-ea"/>
                <a:cs typeface="+mn-cs"/>
              </a:rPr>
              <a:t>REGISTRATION NOW OPEN!</a:t>
            </a:r>
            <a:r>
              <a:rPr lang="en-US" sz="1200" kern="1200" dirty="0">
                <a:solidFill>
                  <a:schemeClr val="tx1"/>
                </a:solidFill>
                <a:latin typeface="+mn-lt"/>
                <a:ea typeface="+mn-ea"/>
                <a:cs typeface="+mn-cs"/>
              </a:rPr>
              <a:t>, p.11.</a:t>
            </a:r>
          </a:p>
          <a:p>
            <a:pPr marL="228600" lvl="0" indent="-228600">
              <a:buFont typeface="+mj-lt"/>
              <a:buAutoNum type="arabicPeriod"/>
            </a:pPr>
            <a:r>
              <a:rPr lang="en-GB" sz="1200" kern="1200" dirty="0" err="1">
                <a:solidFill>
                  <a:schemeClr val="tx1"/>
                </a:solidFill>
                <a:latin typeface="+mn-lt"/>
                <a:ea typeface="+mn-ea"/>
                <a:cs typeface="+mn-cs"/>
              </a:rPr>
              <a:t>Buhalis</a:t>
            </a:r>
            <a:r>
              <a:rPr lang="en-GB" sz="1200" kern="1200" dirty="0">
                <a:solidFill>
                  <a:schemeClr val="tx1"/>
                </a:solidFill>
                <a:latin typeface="+mn-lt"/>
                <a:ea typeface="+mn-ea"/>
                <a:cs typeface="+mn-cs"/>
              </a:rPr>
              <a:t>, D. and </a:t>
            </a:r>
            <a:r>
              <a:rPr lang="en-GB" sz="1200" kern="1200" dirty="0" err="1">
                <a:solidFill>
                  <a:schemeClr val="tx1"/>
                </a:solidFill>
                <a:latin typeface="+mn-lt"/>
                <a:ea typeface="+mn-ea"/>
                <a:cs typeface="+mn-cs"/>
              </a:rPr>
              <a:t>Sinarta</a:t>
            </a:r>
            <a:r>
              <a:rPr lang="en-GB" sz="1200" kern="1200" dirty="0">
                <a:solidFill>
                  <a:schemeClr val="tx1"/>
                </a:solidFill>
                <a:latin typeface="+mn-lt"/>
                <a:ea typeface="+mn-ea"/>
                <a:cs typeface="+mn-cs"/>
              </a:rPr>
              <a:t>, Y., 2019. Real-time co-creation and </a:t>
            </a:r>
            <a:r>
              <a:rPr lang="en-GB" sz="1200" kern="1200" dirty="0" err="1">
                <a:solidFill>
                  <a:schemeClr val="tx1"/>
                </a:solidFill>
                <a:latin typeface="+mn-lt"/>
                <a:ea typeface="+mn-ea"/>
                <a:cs typeface="+mn-cs"/>
              </a:rPr>
              <a:t>nowness</a:t>
            </a:r>
            <a:r>
              <a:rPr lang="en-GB" sz="1200" kern="1200" dirty="0">
                <a:solidFill>
                  <a:schemeClr val="tx1"/>
                </a:solidFill>
                <a:latin typeface="+mn-lt"/>
                <a:ea typeface="+mn-ea"/>
                <a:cs typeface="+mn-cs"/>
              </a:rPr>
              <a:t> service: lessons from tourism and hospitality. </a:t>
            </a:r>
            <a:r>
              <a:rPr lang="en-US" sz="1200" i="1" kern="1200" dirty="0">
                <a:solidFill>
                  <a:schemeClr val="tx1"/>
                </a:solidFill>
                <a:latin typeface="+mn-lt"/>
                <a:ea typeface="+mn-ea"/>
                <a:cs typeface="+mn-cs"/>
              </a:rPr>
              <a:t>Journal of Travel &amp; Tourism Marketing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36</a:t>
            </a:r>
            <a:r>
              <a:rPr lang="en-US" sz="1200" kern="1200" dirty="0">
                <a:solidFill>
                  <a:schemeClr val="tx1"/>
                </a:solidFill>
                <a:latin typeface="+mn-lt"/>
                <a:ea typeface="+mn-ea"/>
                <a:cs typeface="+mn-cs"/>
              </a:rPr>
              <a:t>(5), pp.563-582.</a:t>
            </a:r>
          </a:p>
          <a:p>
            <a:pPr marL="228600" lvl="0" indent="-228600">
              <a:buFont typeface="+mj-lt"/>
              <a:buAutoNum type="arabicPeriod"/>
            </a:pPr>
            <a:r>
              <a:rPr lang="en-GB" sz="1200" kern="1200" dirty="0">
                <a:solidFill>
                  <a:schemeClr val="tx1"/>
                </a:solidFill>
                <a:latin typeface="+mn-lt"/>
                <a:ea typeface="+mn-ea"/>
                <a:cs typeface="+mn-cs"/>
              </a:rPr>
              <a:t> Parsons, A.L. and </a:t>
            </a:r>
            <a:r>
              <a:rPr lang="en-GB" sz="1200" kern="1200" dirty="0" err="1">
                <a:solidFill>
                  <a:schemeClr val="tx1"/>
                </a:solidFill>
                <a:latin typeface="+mn-lt"/>
                <a:ea typeface="+mn-ea"/>
                <a:cs typeface="+mn-cs"/>
              </a:rPr>
              <a:t>Lepkowska</a:t>
            </a:r>
            <a:r>
              <a:rPr lang="en-GB" sz="1200" kern="1200" dirty="0">
                <a:solidFill>
                  <a:schemeClr val="tx1"/>
                </a:solidFill>
                <a:latin typeface="+mn-lt"/>
                <a:ea typeface="+mn-ea"/>
                <a:cs typeface="+mn-cs"/>
              </a:rPr>
              <a:t>-White, E., 2018. Social media marketing management: A conceptual framework.</a:t>
            </a:r>
            <a:r>
              <a:rPr lang="en-GB" sz="1200" i="1" kern="1200" dirty="0">
                <a:solidFill>
                  <a:schemeClr val="tx1"/>
                </a:solidFill>
                <a:latin typeface="+mn-lt"/>
                <a:ea typeface="+mn-ea"/>
                <a:cs typeface="+mn-cs"/>
              </a:rPr>
              <a:t> Journal of Internet Commerce</a:t>
            </a:r>
            <a:r>
              <a:rPr lang="en-GB" sz="1200" kern="1200" dirty="0">
                <a:solidFill>
                  <a:schemeClr val="tx1"/>
                </a:solidFill>
                <a:latin typeface="+mn-lt"/>
                <a:ea typeface="+mn-ea"/>
                <a:cs typeface="+mn-cs"/>
              </a:rPr>
              <a:t>,</a:t>
            </a:r>
            <a:r>
              <a:rPr lang="en-GB" sz="1200" i="1" kern="1200" dirty="0">
                <a:solidFill>
                  <a:schemeClr val="tx1"/>
                </a:solidFill>
                <a:latin typeface="+mn-lt"/>
                <a:ea typeface="+mn-ea"/>
                <a:cs typeface="+mn-cs"/>
              </a:rPr>
              <a:t> 17</a:t>
            </a:r>
            <a:r>
              <a:rPr lang="en-GB" sz="1200" kern="1200" dirty="0">
                <a:solidFill>
                  <a:schemeClr val="tx1"/>
                </a:solidFill>
                <a:latin typeface="+mn-lt"/>
                <a:ea typeface="+mn-ea"/>
                <a:cs typeface="+mn-cs"/>
              </a:rPr>
              <a:t>(2), pp.81-95.</a:t>
            </a:r>
            <a:endParaRPr lang="en-US" sz="1200" kern="1200" dirty="0">
              <a:solidFill>
                <a:schemeClr val="tx1"/>
              </a:solidFill>
              <a:latin typeface="+mn-lt"/>
              <a:ea typeface="+mn-ea"/>
              <a:cs typeface="+mn-cs"/>
            </a:endParaRPr>
          </a:p>
          <a:p>
            <a:pPr marL="228600" lvl="0" indent="-228600">
              <a:buFont typeface="+mj-lt"/>
              <a:buAutoNum type="arabicPeriod"/>
            </a:pPr>
            <a:r>
              <a:rPr lang="en-GB" sz="1200" kern="1200" dirty="0" err="1">
                <a:solidFill>
                  <a:schemeClr val="tx1"/>
                </a:solidFill>
                <a:latin typeface="+mn-lt"/>
                <a:ea typeface="+mn-ea"/>
                <a:cs typeface="+mn-cs"/>
              </a:rPr>
              <a:t>Halim</a:t>
            </a:r>
            <a:r>
              <a:rPr lang="en-GB" sz="1200" kern="1200" dirty="0">
                <a:solidFill>
                  <a:schemeClr val="tx1"/>
                </a:solidFill>
                <a:latin typeface="+mn-lt"/>
                <a:ea typeface="+mn-ea"/>
                <a:cs typeface="+mn-cs"/>
              </a:rPr>
              <a:t>, K.K. and </a:t>
            </a:r>
            <a:r>
              <a:rPr lang="en-GB" sz="1200" kern="1200" dirty="0" err="1">
                <a:solidFill>
                  <a:schemeClr val="tx1"/>
                </a:solidFill>
                <a:latin typeface="+mn-lt"/>
                <a:ea typeface="+mn-ea"/>
                <a:cs typeface="+mn-cs"/>
              </a:rPr>
              <a:t>Halim</a:t>
            </a:r>
            <a:r>
              <a:rPr lang="en-GB" sz="1200" kern="1200" dirty="0">
                <a:solidFill>
                  <a:schemeClr val="tx1"/>
                </a:solidFill>
                <a:latin typeface="+mn-lt"/>
                <a:ea typeface="+mn-ea"/>
                <a:cs typeface="+mn-cs"/>
              </a:rPr>
              <a:t>, S., 2019. Business intelligence for designing restaurant marketing strategy: A case study. </a:t>
            </a:r>
            <a:r>
              <a:rPr lang="en-GB" sz="1200" i="1" kern="1200" dirty="0" err="1">
                <a:solidFill>
                  <a:schemeClr val="tx1"/>
                </a:solidFill>
                <a:latin typeface="+mn-lt"/>
                <a:ea typeface="+mn-ea"/>
                <a:cs typeface="+mn-cs"/>
              </a:rPr>
              <a:t>Procedia</a:t>
            </a:r>
            <a:r>
              <a:rPr lang="en-GB" sz="1200" i="1" kern="1200" dirty="0">
                <a:solidFill>
                  <a:schemeClr val="tx1"/>
                </a:solidFill>
                <a:latin typeface="+mn-lt"/>
                <a:ea typeface="+mn-ea"/>
                <a:cs typeface="+mn-cs"/>
              </a:rPr>
              <a:t> Computer Science</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161</a:t>
            </a:r>
            <a:r>
              <a:rPr lang="en-GB" sz="1200" kern="1200" dirty="0">
                <a:solidFill>
                  <a:schemeClr val="tx1"/>
                </a:solidFill>
                <a:latin typeface="+mn-lt"/>
                <a:ea typeface="+mn-ea"/>
                <a:cs typeface="+mn-cs"/>
              </a:rPr>
              <a:t>, pp.615-622.</a:t>
            </a:r>
            <a:endParaRPr lang="en-US" sz="1200" kern="1200" dirty="0">
              <a:solidFill>
                <a:schemeClr val="tx1"/>
              </a:solidFill>
              <a:latin typeface="+mn-lt"/>
              <a:ea typeface="+mn-ea"/>
              <a:cs typeface="+mn-cs"/>
            </a:endParaRPr>
          </a:p>
          <a:p>
            <a:pPr marL="228600" lvl="0" indent="-228600">
              <a:buFont typeface="+mj-lt"/>
              <a:buAutoNum type="arabicPeriod"/>
            </a:pPr>
            <a:r>
              <a:rPr lang="en-GB" sz="1200" kern="1200" dirty="0">
                <a:solidFill>
                  <a:schemeClr val="tx1"/>
                </a:solidFill>
                <a:latin typeface="+mn-lt"/>
                <a:ea typeface="+mn-ea"/>
                <a:cs typeface="+mn-cs"/>
              </a:rPr>
              <a:t>Porter, M.E. and </a:t>
            </a:r>
            <a:r>
              <a:rPr lang="en-GB" sz="1200" kern="1200" dirty="0" err="1">
                <a:solidFill>
                  <a:schemeClr val="tx1"/>
                </a:solidFill>
                <a:latin typeface="+mn-lt"/>
                <a:ea typeface="+mn-ea"/>
                <a:cs typeface="+mn-cs"/>
              </a:rPr>
              <a:t>Heppelmann</a:t>
            </a:r>
            <a:r>
              <a:rPr lang="en-GB" sz="1200" kern="1200" dirty="0">
                <a:solidFill>
                  <a:schemeClr val="tx1"/>
                </a:solidFill>
                <a:latin typeface="+mn-lt"/>
                <a:ea typeface="+mn-ea"/>
                <a:cs typeface="+mn-cs"/>
              </a:rPr>
              <a:t>, J.E., 2014. How smart, connected products are transforming competition. </a:t>
            </a:r>
            <a:r>
              <a:rPr lang="en-GB" sz="1200" i="1" kern="1200" dirty="0">
                <a:solidFill>
                  <a:schemeClr val="tx1"/>
                </a:solidFill>
                <a:latin typeface="+mn-lt"/>
                <a:ea typeface="+mn-ea"/>
                <a:cs typeface="+mn-cs"/>
              </a:rPr>
              <a:t>Harvard business review</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92</a:t>
            </a:r>
            <a:r>
              <a:rPr lang="en-GB" sz="1200" kern="1200" dirty="0">
                <a:solidFill>
                  <a:schemeClr val="tx1"/>
                </a:solidFill>
                <a:latin typeface="+mn-lt"/>
                <a:ea typeface="+mn-ea"/>
                <a:cs typeface="+mn-cs"/>
              </a:rPr>
              <a:t>(11), pp.64-88.</a:t>
            </a:r>
            <a:endParaRPr lang="en-US" sz="1200" kern="1200" dirty="0">
              <a:solidFill>
                <a:schemeClr val="tx1"/>
              </a:solidFill>
              <a:latin typeface="+mn-lt"/>
              <a:ea typeface="+mn-ea"/>
              <a:cs typeface="+mn-cs"/>
            </a:endParaRPr>
          </a:p>
          <a:p>
            <a:pPr marL="228600" lvl="0" indent="-228600">
              <a:buFont typeface="+mj-lt"/>
              <a:buAutoNum type="arabicPeriod"/>
            </a:pPr>
            <a:r>
              <a:rPr lang="en-GB" sz="1200" kern="1200" dirty="0">
                <a:solidFill>
                  <a:schemeClr val="tx1"/>
                </a:solidFill>
                <a:latin typeface="+mn-lt"/>
                <a:ea typeface="+mn-ea"/>
                <a:cs typeface="+mn-cs"/>
              </a:rPr>
              <a:t>Ferrell, O.C., Hartline, M. and Hochstein, B.W., 2021. </a:t>
            </a:r>
            <a:r>
              <a:rPr lang="en-US" sz="1200" i="1" kern="1200" dirty="0">
                <a:solidFill>
                  <a:schemeClr val="tx1"/>
                </a:solidFill>
                <a:latin typeface="+mn-lt"/>
                <a:ea typeface="+mn-ea"/>
                <a:cs typeface="+mn-cs"/>
              </a:rPr>
              <a:t>Marketing strategy</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Cengage</a:t>
            </a:r>
            <a:r>
              <a:rPr lang="en-US" sz="1200" kern="1200" dirty="0">
                <a:solidFill>
                  <a:schemeClr val="tx1"/>
                </a:solidFill>
                <a:latin typeface="+mn-lt"/>
                <a:ea typeface="+mn-ea"/>
                <a:cs typeface="+mn-cs"/>
              </a:rPr>
              <a:t> Learning.</a:t>
            </a:r>
          </a:p>
          <a:p>
            <a:pPr marL="228600" lvl="0" indent="-228600">
              <a:buFont typeface="+mj-lt"/>
              <a:buAutoNum type="arabicPeriod"/>
            </a:pPr>
            <a:r>
              <a:rPr lang="en-GB" sz="1200" kern="1200" dirty="0" err="1">
                <a:solidFill>
                  <a:schemeClr val="tx1"/>
                </a:solidFill>
                <a:latin typeface="+mn-lt"/>
                <a:ea typeface="+mn-ea"/>
                <a:cs typeface="+mn-cs"/>
              </a:rPr>
              <a:t>Nurre</a:t>
            </a:r>
            <a:r>
              <a:rPr lang="en-GB" sz="1200" kern="1200" dirty="0">
                <a:solidFill>
                  <a:schemeClr val="tx1"/>
                </a:solidFill>
                <a:latin typeface="+mn-lt"/>
                <a:ea typeface="+mn-ea"/>
                <a:cs typeface="+mn-cs"/>
              </a:rPr>
              <a:t>, S.G. and Weir, J.D., 2017. Interactive Excel-based Gantt chart schedule builder. </a:t>
            </a:r>
            <a:r>
              <a:rPr lang="en-GB" sz="1200" i="1" kern="1200" dirty="0">
                <a:solidFill>
                  <a:schemeClr val="tx1"/>
                </a:solidFill>
                <a:latin typeface="+mn-lt"/>
                <a:ea typeface="+mn-ea"/>
                <a:cs typeface="+mn-cs"/>
              </a:rPr>
              <a:t>INFORMS Transactions on Education</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17</a:t>
            </a:r>
            <a:r>
              <a:rPr lang="en-GB" sz="1200" kern="1200" dirty="0">
                <a:solidFill>
                  <a:schemeClr val="tx1"/>
                </a:solidFill>
                <a:latin typeface="+mn-lt"/>
                <a:ea typeface="+mn-ea"/>
                <a:cs typeface="+mn-cs"/>
              </a:rPr>
              <a:t>(2), pp.49-57.</a:t>
            </a:r>
            <a:endParaRPr lang="en-US" sz="1200" kern="1200" dirty="0">
              <a:solidFill>
                <a:schemeClr val="tx1"/>
              </a:solidFill>
              <a:latin typeface="+mn-lt"/>
              <a:ea typeface="+mn-ea"/>
              <a:cs typeface="+mn-cs"/>
            </a:endParaRPr>
          </a:p>
          <a:p>
            <a:pPr marL="228600" lvl="0" indent="-228600">
              <a:buFont typeface="+mj-lt"/>
              <a:buAutoNum type="arabicPeriod"/>
            </a:pPr>
            <a:r>
              <a:rPr lang="en-GB" sz="1200" kern="1200" dirty="0" err="1">
                <a:solidFill>
                  <a:schemeClr val="tx1"/>
                </a:solidFill>
                <a:latin typeface="+mn-lt"/>
                <a:ea typeface="+mn-ea"/>
                <a:cs typeface="+mn-cs"/>
              </a:rPr>
              <a:t>Ghauri</a:t>
            </a:r>
            <a:r>
              <a:rPr lang="en-GB" sz="1200" kern="1200" dirty="0">
                <a:solidFill>
                  <a:schemeClr val="tx1"/>
                </a:solidFill>
                <a:latin typeface="+mn-lt"/>
                <a:ea typeface="+mn-ea"/>
                <a:cs typeface="+mn-cs"/>
              </a:rPr>
              <a:t>, P. and </a:t>
            </a:r>
            <a:r>
              <a:rPr lang="en-GB" sz="1200" kern="1200" dirty="0" err="1">
                <a:solidFill>
                  <a:schemeClr val="tx1"/>
                </a:solidFill>
                <a:latin typeface="+mn-lt"/>
                <a:ea typeface="+mn-ea"/>
                <a:cs typeface="+mn-cs"/>
              </a:rPr>
              <a:t>Cateora</a:t>
            </a:r>
            <a:r>
              <a:rPr lang="en-GB" sz="1200" kern="1200" dirty="0">
                <a:solidFill>
                  <a:schemeClr val="tx1"/>
                </a:solidFill>
                <a:latin typeface="+mn-lt"/>
                <a:ea typeface="+mn-ea"/>
                <a:cs typeface="+mn-cs"/>
              </a:rPr>
              <a:t>, P., 2014. </a:t>
            </a:r>
            <a:r>
              <a:rPr lang="en-GB" sz="1200" i="1" kern="1200" dirty="0">
                <a:solidFill>
                  <a:schemeClr val="tx1"/>
                </a:solidFill>
                <a:latin typeface="+mn-lt"/>
                <a:ea typeface="+mn-ea"/>
                <a:cs typeface="+mn-cs"/>
              </a:rPr>
              <a:t>EBOOK: International Marketing</a:t>
            </a:r>
            <a:r>
              <a:rPr lang="en-GB" sz="1200" kern="1200" dirty="0">
                <a:solidFill>
                  <a:schemeClr val="tx1"/>
                </a:solidFill>
                <a:latin typeface="+mn-lt"/>
                <a:ea typeface="+mn-ea"/>
                <a:cs typeface="+mn-cs"/>
              </a:rPr>
              <a:t>. McGraw Hill.</a:t>
            </a:r>
            <a:endParaRPr lang="en-US" sz="1200" kern="1200" dirty="0">
              <a:solidFill>
                <a:schemeClr val="tx1"/>
              </a:solidFill>
              <a:latin typeface="+mn-lt"/>
              <a:ea typeface="+mn-ea"/>
              <a:cs typeface="+mn-cs"/>
            </a:endParaRPr>
          </a:p>
          <a:p>
            <a:pPr marL="228600" lvl="0" indent="-228600">
              <a:buFont typeface="+mj-lt"/>
              <a:buAutoNum type="arabicPeriod"/>
            </a:pPr>
            <a:r>
              <a:rPr lang="en-GB" sz="1200" kern="1200" dirty="0">
                <a:solidFill>
                  <a:schemeClr val="tx1"/>
                </a:solidFill>
                <a:latin typeface="+mn-lt"/>
                <a:ea typeface="+mn-ea"/>
                <a:cs typeface="+mn-cs"/>
              </a:rPr>
              <a:t>Weinstein, A., 2018. Customers Want Exceptional Value Now!. In </a:t>
            </a:r>
            <a:r>
              <a:rPr lang="en-US" sz="1200" i="1" kern="1200" dirty="0">
                <a:solidFill>
                  <a:schemeClr val="tx1"/>
                </a:solidFill>
                <a:latin typeface="+mn-lt"/>
                <a:ea typeface="+mn-ea"/>
                <a:cs typeface="+mn-cs"/>
              </a:rPr>
              <a:t>Superior Customer Value</a:t>
            </a:r>
            <a:r>
              <a:rPr lang="en-US" sz="1200" kern="1200" dirty="0">
                <a:solidFill>
                  <a:schemeClr val="tx1"/>
                </a:solidFill>
                <a:latin typeface="+mn-lt"/>
                <a:ea typeface="+mn-ea"/>
                <a:cs typeface="+mn-cs"/>
              </a:rPr>
              <a:t> (pp. 1-20). </a:t>
            </a:r>
            <a:r>
              <a:rPr lang="en-US" sz="1200" kern="1200" dirty="0" err="1">
                <a:solidFill>
                  <a:schemeClr val="tx1"/>
                </a:solidFill>
                <a:latin typeface="+mn-lt"/>
                <a:ea typeface="+mn-ea"/>
                <a:cs typeface="+mn-cs"/>
              </a:rPr>
              <a:t>Routledge</a:t>
            </a:r>
            <a:r>
              <a:rPr lang="en-US" sz="1200" kern="1200" dirty="0">
                <a:solidFill>
                  <a:schemeClr val="tx1"/>
                </a:solidFill>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027E5CEC-0C1A-41DF-B0FB-841FC35EE117}"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2525390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3482204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2528148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2505717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886209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2272292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528759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2942789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30619706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3626016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C9FE14-4105-42E2-A9F7-8A71B59E9127}" type="slidenum">
              <a:rPr lang="en-GB" smtClean="0"/>
              <a:pPr/>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611634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29826304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C9FE14-4105-42E2-A9F7-8A71B59E9127}" type="slidenum">
              <a:rPr lang="en-GB" smtClean="0"/>
              <a:pPr/>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166797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3549307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3940070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4B2062-A4DB-45BF-9A44-627D5FF09284}" type="datetimeFigureOut">
              <a:rPr lang="en-GB" smtClean="0"/>
              <a:pPr/>
              <a:t>26/05/2023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C9FE14-4105-42E2-A9F7-8A71B59E9127}" type="slidenum">
              <a:rPr lang="en-GB" smtClean="0"/>
              <a:pPr/>
              <a:t>‹#›</a:t>
            </a:fld>
            <a:endParaRPr lang="en-GB"/>
          </a:p>
        </p:txBody>
      </p:sp>
    </p:spTree>
    <p:extLst>
      <p:ext uri="{BB962C8B-B14F-4D97-AF65-F5344CB8AC3E}">
        <p14:creationId xmlns:p14="http://schemas.microsoft.com/office/powerpoint/2010/main" val="3918208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64B2062-A4DB-45BF-9A44-627D5FF09284}" type="datetimeFigureOut">
              <a:rPr lang="en-GB" smtClean="0"/>
              <a:pPr/>
              <a:t>26/05/2023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3C9FE14-4105-42E2-A9F7-8A71B59E9127}" type="slidenum">
              <a:rPr lang="en-GB" smtClean="0"/>
              <a:pPr/>
              <a:t>‹#›</a:t>
            </a:fld>
            <a:endParaRPr lang="en-GB"/>
          </a:p>
        </p:txBody>
      </p:sp>
    </p:spTree>
    <p:extLst>
      <p:ext uri="{BB962C8B-B14F-4D97-AF65-F5344CB8AC3E}">
        <p14:creationId xmlns:p14="http://schemas.microsoft.com/office/powerpoint/2010/main" val="17188906"/>
      </p:ext>
    </p:extLst>
  </p:cSld>
  <p:clrMap bg1="lt1" tx1="dk1" bg2="lt2" tx2="dk2" accent1="accent1" accent2="accent2" accent3="accent3" accent4="accent4" accent5="accent5" accent6="accent6" hlink="hlink" folHlink="folHlink"/>
  <p:sldLayoutIdLst>
    <p:sldLayoutId id="2147484196" r:id="rId1"/>
    <p:sldLayoutId id="2147484197" r:id="rId2"/>
    <p:sldLayoutId id="2147484198" r:id="rId3"/>
    <p:sldLayoutId id="2147484199" r:id="rId4"/>
    <p:sldLayoutId id="2147484200" r:id="rId5"/>
    <p:sldLayoutId id="2147484201" r:id="rId6"/>
    <p:sldLayoutId id="2147484202" r:id="rId7"/>
    <p:sldLayoutId id="2147484203" r:id="rId8"/>
    <p:sldLayoutId id="2147484204" r:id="rId9"/>
    <p:sldLayoutId id="2147484205" r:id="rId10"/>
    <p:sldLayoutId id="2147484206" r:id="rId11"/>
    <p:sldLayoutId id="2147484207" r:id="rId12"/>
    <p:sldLayoutId id="2147484208" r:id="rId13"/>
    <p:sldLayoutId id="2147484209" r:id="rId14"/>
    <p:sldLayoutId id="2147484210" r:id="rId15"/>
    <p:sldLayoutId id="214748421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1650" y="852710"/>
            <a:ext cx="9810749" cy="1280890"/>
          </a:xfrm>
        </p:spPr>
        <p:txBody>
          <a:bodyPr>
            <a:noAutofit/>
          </a:bodyPr>
          <a:lstStyle/>
          <a:p>
            <a:r>
              <a:rPr lang="en-GB" sz="4000" b="1" dirty="0">
                <a:latin typeface="Times New Roman" pitchFamily="18" charset="0"/>
                <a:cs typeface="Times New Roman" pitchFamily="18" charset="0"/>
              </a:rPr>
              <a:t>HILTON Hotel’s supporting marketing plan</a:t>
            </a:r>
            <a:br>
              <a:rPr lang="en-US" sz="4000" b="1" dirty="0">
                <a:latin typeface="Times New Roman" pitchFamily="18" charset="0"/>
                <a:cs typeface="Times New Roman" pitchFamily="18" charset="0"/>
              </a:rPr>
            </a:br>
            <a:endParaRPr lang="en-US" sz="4000" b="1" dirty="0">
              <a:latin typeface="Times New Roman" pitchFamily="18" charset="0"/>
              <a:cs typeface="Times New Roman" pitchFamily="18" charset="0"/>
            </a:endParaRPr>
          </a:p>
        </p:txBody>
      </p:sp>
      <p:sp>
        <p:nvSpPr>
          <p:cNvPr id="5" name="Content Placeholder 4"/>
          <p:cNvSpPr>
            <a:spLocks noGrp="1"/>
          </p:cNvSpPr>
          <p:nvPr>
            <p:ph idx="1"/>
          </p:nvPr>
        </p:nvSpPr>
        <p:spPr>
          <a:xfrm>
            <a:off x="4060407" y="2305189"/>
            <a:ext cx="3906838" cy="3777622"/>
          </a:xfrm>
        </p:spPr>
        <p:txBody>
          <a:bodyPr>
            <a:normAutofit/>
          </a:bodyPr>
          <a:lstStyle/>
          <a:p>
            <a:pPr algn="ctr">
              <a:lnSpc>
                <a:spcPct val="150000"/>
              </a:lnSpc>
              <a:spcAft>
                <a:spcPts val="800"/>
              </a:spcAft>
            </a:pPr>
            <a:r>
              <a:rPr lang="en-US" sz="1800" b="1" i="1" dirty="0">
                <a:ln>
                  <a:noFill/>
                </a:ln>
                <a:effectLst>
                  <a:outerShdw blurRad="38100" dist="25400" dir="5400000" algn="ctr">
                    <a:srgbClr val="6E747A">
                      <a:alpha val="43000"/>
                    </a:srgbClr>
                  </a:outerShdw>
                </a:effectLst>
                <a:latin typeface="Times New Roman" panose="02020603050405020304" pitchFamily="18" charset="0"/>
                <a:ea typeface="Calibri" panose="020F0502020204030204" pitchFamily="34" charset="0"/>
                <a:cs typeface="Vrinda" panose="020B0502040204020203" pitchFamily="34" charset="0"/>
              </a:rPr>
              <a:t> </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algn="ctr">
              <a:lnSpc>
                <a:spcPct val="150000"/>
              </a:lnSpc>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Name: Gheorghe </a:t>
            </a:r>
            <a:r>
              <a:rPr lang="en-US" sz="1800" b="1" dirty="0" err="1">
                <a:effectLst/>
                <a:latin typeface="Calibri" panose="020F0502020204030204" pitchFamily="34" charset="0"/>
                <a:ea typeface="Calibri" panose="020F0502020204030204" pitchFamily="34" charset="0"/>
                <a:cs typeface="Times New Roman" panose="02020603050405020304" pitchFamily="18" charset="0"/>
              </a:rPr>
              <a:t>Plescan</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algn="ctr">
              <a:lnSpc>
                <a:spcPct val="150000"/>
              </a:lnSpc>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Student ID number: 2234901</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a:buNone/>
            </a:pPr>
            <a:br>
              <a:rPr lang="en-US" sz="2800" dirty="0">
                <a:latin typeface="Times New Roman" pitchFamily="18" charset="0"/>
                <a:cs typeface="Times New Roman" pitchFamily="18" charset="0"/>
              </a:rPr>
            </a:br>
            <a:endParaRPr lang="en-US" sz="2800" dirty="0">
              <a:latin typeface="Times New Roman" pitchFamily="18" charset="0"/>
              <a:cs typeface="Times New Roman" pitchFamily="18" charset="0"/>
            </a:endParaRPr>
          </a:p>
        </p:txBody>
      </p:sp>
    </p:spTree>
    <p:extLst>
      <p:ext uri="{BB962C8B-B14F-4D97-AF65-F5344CB8AC3E}">
        <p14:creationId xmlns:p14="http://schemas.microsoft.com/office/powerpoint/2010/main" val="521251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152650" y="719360"/>
            <a:ext cx="9810749" cy="1280890"/>
          </a:xfrm>
        </p:spPr>
        <p:txBody>
          <a:bodyPr>
            <a:noAutofit/>
          </a:bodyPr>
          <a:lstStyle/>
          <a:p>
            <a:r>
              <a:rPr lang="en-US" sz="4000" b="1" dirty="0">
                <a:latin typeface="Times New Roman" pitchFamily="18" charset="0"/>
                <a:cs typeface="Times New Roman" pitchFamily="18" charset="0"/>
              </a:rPr>
              <a:t>Introduction: Marketing Plan</a:t>
            </a:r>
          </a:p>
        </p:txBody>
      </p:sp>
      <p:sp>
        <p:nvSpPr>
          <p:cNvPr id="5" name="Content Placeholder 4"/>
          <p:cNvSpPr>
            <a:spLocks noGrp="1"/>
          </p:cNvSpPr>
          <p:nvPr>
            <p:ph idx="1"/>
          </p:nvPr>
        </p:nvSpPr>
        <p:spPr>
          <a:xfrm>
            <a:off x="1065002" y="2243587"/>
            <a:ext cx="5974153" cy="3777622"/>
          </a:xfrm>
        </p:spPr>
        <p:txBody>
          <a:bodyPr>
            <a:normAutofit fontScale="92500" lnSpcReduction="10000"/>
          </a:bodyPr>
          <a:lstStyle/>
          <a:p>
            <a:pPr>
              <a:buNone/>
            </a:pPr>
            <a:r>
              <a:rPr lang="en-US" sz="2800" dirty="0">
                <a:latin typeface="Times New Roman" pitchFamily="18" charset="0"/>
                <a:cs typeface="Times New Roman" pitchFamily="18" charset="0"/>
              </a:rPr>
              <a:t>Marketing plan is the overall strategy used in Hilton Hotel’s marketing sectors</a:t>
            </a:r>
            <a:r>
              <a:rPr lang="en-GB" sz="2800" dirty="0">
                <a:latin typeface="Times New Roman" pitchFamily="18" charset="0"/>
                <a:cs typeface="Times New Roman" pitchFamily="18" charset="0"/>
              </a:rPr>
              <a:t>(</a:t>
            </a:r>
            <a:r>
              <a:rPr lang="en-GB" sz="2800" dirty="0" err="1">
                <a:latin typeface="Times New Roman" pitchFamily="18" charset="0"/>
                <a:cs typeface="Times New Roman" pitchFamily="18" charset="0"/>
              </a:rPr>
              <a:t>Kotler</a:t>
            </a:r>
            <a:r>
              <a:rPr lang="en-GB" sz="2800" dirty="0">
                <a:latin typeface="Times New Roman" pitchFamily="18" charset="0"/>
                <a:cs typeface="Times New Roman" pitchFamily="18" charset="0"/>
              </a:rPr>
              <a:t>, P., </a:t>
            </a:r>
            <a:r>
              <a:rPr lang="en-GB" sz="2800" dirty="0" err="1">
                <a:latin typeface="Times New Roman" pitchFamily="18" charset="0"/>
                <a:cs typeface="Times New Roman" pitchFamily="18" charset="0"/>
              </a:rPr>
              <a:t>Kartajaya</a:t>
            </a:r>
            <a:r>
              <a:rPr lang="en-GB" sz="2800" dirty="0">
                <a:latin typeface="Times New Roman" pitchFamily="18" charset="0"/>
                <a:cs typeface="Times New Roman" pitchFamily="18" charset="0"/>
              </a:rPr>
              <a:t>, H. and </a:t>
            </a:r>
            <a:r>
              <a:rPr lang="en-GB" sz="2800" dirty="0" err="1">
                <a:latin typeface="Times New Roman" pitchFamily="18" charset="0"/>
                <a:cs typeface="Times New Roman" pitchFamily="18" charset="0"/>
              </a:rPr>
              <a:t>Setiawan</a:t>
            </a:r>
            <a:r>
              <a:rPr lang="en-GB" sz="2800" dirty="0">
                <a:latin typeface="Times New Roman" pitchFamily="18" charset="0"/>
                <a:cs typeface="Times New Roman" pitchFamily="18" charset="0"/>
              </a:rPr>
              <a:t>, I., 2019)</a:t>
            </a:r>
            <a:r>
              <a:rPr lang="en-US" sz="2800" dirty="0">
                <a:latin typeface="Times New Roman" pitchFamily="18" charset="0"/>
                <a:cs typeface="Times New Roman" pitchFamily="18" charset="0"/>
              </a:rPr>
              <a:t>. It includes-</a:t>
            </a:r>
          </a:p>
          <a:p>
            <a:pPr>
              <a:buFont typeface="Wingdings" pitchFamily="2" charset="2"/>
              <a:buChar char="§"/>
            </a:pPr>
            <a:r>
              <a:rPr lang="en-US" sz="2800" dirty="0">
                <a:latin typeface="Times New Roman" pitchFamily="18" charset="0"/>
                <a:cs typeface="Times New Roman" pitchFamily="18" charset="0"/>
              </a:rPr>
              <a:t>Promotional strategy</a:t>
            </a:r>
          </a:p>
          <a:p>
            <a:pPr>
              <a:buFont typeface="Wingdings" pitchFamily="2" charset="2"/>
              <a:buChar char="§"/>
            </a:pPr>
            <a:r>
              <a:rPr lang="en-US" sz="2800" dirty="0">
                <a:latin typeface="Times New Roman" pitchFamily="18" charset="0"/>
                <a:cs typeface="Times New Roman" pitchFamily="18" charset="0"/>
              </a:rPr>
              <a:t>Helps to increase the sales</a:t>
            </a:r>
          </a:p>
          <a:p>
            <a:pPr>
              <a:buFont typeface="Wingdings" pitchFamily="2" charset="2"/>
              <a:buChar char="§"/>
            </a:pPr>
            <a:r>
              <a:rPr lang="en-US" sz="2800" dirty="0">
                <a:latin typeface="Times New Roman" pitchFamily="18" charset="0"/>
                <a:cs typeface="Times New Roman" pitchFamily="18" charset="0"/>
              </a:rPr>
              <a:t>Answer marketing related questions</a:t>
            </a:r>
            <a:r>
              <a:rPr lang="en-GB" sz="2800" dirty="0">
                <a:latin typeface="Times New Roman" pitchFamily="18" charset="0"/>
                <a:cs typeface="Times New Roman" pitchFamily="18" charset="0"/>
              </a:rPr>
              <a:t>(Hartono, B.D., Yusuf, B.P. and </a:t>
            </a:r>
            <a:r>
              <a:rPr lang="en-GB" sz="2800" dirty="0" err="1">
                <a:latin typeface="Times New Roman" pitchFamily="18" charset="0"/>
                <a:cs typeface="Times New Roman" pitchFamily="18" charset="0"/>
              </a:rPr>
              <a:t>Arifiati</a:t>
            </a:r>
            <a:r>
              <a:rPr lang="en-GB" sz="2800" dirty="0">
                <a:latin typeface="Times New Roman" pitchFamily="18" charset="0"/>
                <a:cs typeface="Times New Roman" pitchFamily="18" charset="0"/>
              </a:rPr>
              <a:t>, A., 2020)</a:t>
            </a:r>
            <a:endParaRPr lang="en-US" sz="2800" dirty="0">
              <a:latin typeface="Times New Roman" pitchFamily="18" charset="0"/>
              <a:cs typeface="Times New Roman" pitchFamily="18" charset="0"/>
            </a:endParaRPr>
          </a:p>
        </p:txBody>
      </p:sp>
      <p:sp>
        <p:nvSpPr>
          <p:cNvPr id="18434" name="AutoShape 2" descr="The over-100-years journey of growth of Hilton Hotels &amp; Resort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436" name="AutoShape 4" descr="The over-100-years journey of growth of Hilton Hotels &amp; Resort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 name="Picture 6" descr="download.jpg"/>
          <p:cNvPicPr>
            <a:picLocks noChangeAspect="1"/>
          </p:cNvPicPr>
          <p:nvPr/>
        </p:nvPicPr>
        <p:blipFill>
          <a:blip r:embed="rId3"/>
          <a:stretch>
            <a:fillRect/>
          </a:stretch>
        </p:blipFill>
        <p:spPr>
          <a:xfrm>
            <a:off x="6952891" y="1759788"/>
            <a:ext cx="5239109" cy="4192437"/>
          </a:xfrm>
          <a:prstGeom prst="rect">
            <a:avLst/>
          </a:prstGeom>
        </p:spPr>
      </p:pic>
    </p:spTree>
    <p:extLst>
      <p:ext uri="{BB962C8B-B14F-4D97-AF65-F5344CB8AC3E}">
        <p14:creationId xmlns:p14="http://schemas.microsoft.com/office/powerpoint/2010/main" val="521251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1650" y="852710"/>
            <a:ext cx="9810749" cy="1280890"/>
          </a:xfrm>
        </p:spPr>
        <p:txBody>
          <a:bodyPr>
            <a:noAutofit/>
          </a:bodyPr>
          <a:lstStyle/>
          <a:p>
            <a:r>
              <a:rPr lang="en-US" sz="4000" b="1" dirty="0">
                <a:latin typeface="Times New Roman" pitchFamily="18" charset="0"/>
                <a:cs typeface="Times New Roman" pitchFamily="18" charset="0"/>
              </a:rPr>
              <a:t>Situation analysis:</a:t>
            </a:r>
          </a:p>
        </p:txBody>
      </p:sp>
      <p:sp>
        <p:nvSpPr>
          <p:cNvPr id="5" name="Content Placeholder 4"/>
          <p:cNvSpPr>
            <a:spLocks noGrp="1"/>
          </p:cNvSpPr>
          <p:nvPr>
            <p:ph idx="1"/>
          </p:nvPr>
        </p:nvSpPr>
        <p:spPr>
          <a:xfrm>
            <a:off x="1120715" y="2551981"/>
            <a:ext cx="6210300" cy="3777622"/>
          </a:xfrm>
        </p:spPr>
        <p:txBody>
          <a:bodyPr>
            <a:normAutofit/>
          </a:bodyPr>
          <a:lstStyle/>
          <a:p>
            <a:pPr>
              <a:buNone/>
            </a:pPr>
            <a:r>
              <a:rPr lang="en-US" sz="2800" dirty="0">
                <a:latin typeface="Times New Roman" pitchFamily="18" charset="0"/>
                <a:cs typeface="Times New Roman" pitchFamily="18" charset="0"/>
              </a:rPr>
              <a:t>Company’s 5C’ analysis:</a:t>
            </a:r>
          </a:p>
          <a:p>
            <a:r>
              <a:rPr lang="en-GB" sz="2800" dirty="0">
                <a:latin typeface="Times New Roman" pitchFamily="18" charset="0"/>
                <a:cs typeface="Times New Roman" pitchFamily="18" charset="0"/>
              </a:rPr>
              <a:t>It refers to a marketing framework that is used to analyze a company's overall internal and external environment in which it exists (Katz, B.R., Du </a:t>
            </a:r>
            <a:r>
              <a:rPr lang="en-GB" sz="2800" dirty="0" err="1">
                <a:latin typeface="Times New Roman" pitchFamily="18" charset="0"/>
                <a:cs typeface="Times New Roman" pitchFamily="18" charset="0"/>
              </a:rPr>
              <a:t>Preez</a:t>
            </a:r>
            <a:r>
              <a:rPr lang="en-GB" sz="2800" dirty="0">
                <a:latin typeface="Times New Roman" pitchFamily="18" charset="0"/>
                <a:cs typeface="Times New Roman" pitchFamily="18" charset="0"/>
              </a:rPr>
              <a:t>, N.D., and </a:t>
            </a:r>
            <a:r>
              <a:rPr lang="en-GB" sz="2800" dirty="0" err="1">
                <a:latin typeface="Times New Roman" pitchFamily="18" charset="0"/>
                <a:cs typeface="Times New Roman" pitchFamily="18" charset="0"/>
              </a:rPr>
              <a:t>Louw</a:t>
            </a:r>
            <a:r>
              <a:rPr lang="en-GB" sz="2800" dirty="0">
                <a:latin typeface="Times New Roman" pitchFamily="18" charset="0"/>
                <a:cs typeface="Times New Roman" pitchFamily="18" charset="0"/>
              </a:rPr>
              <a:t>, L., 2016)</a:t>
            </a:r>
            <a:endParaRPr lang="en-US" sz="2800" dirty="0">
              <a:latin typeface="Times New Roman" pitchFamily="18" charset="0"/>
              <a:cs typeface="Times New Roman" pitchFamily="18" charset="0"/>
            </a:endParaRPr>
          </a:p>
        </p:txBody>
      </p:sp>
      <p:pic>
        <p:nvPicPr>
          <p:cNvPr id="16386" name="Picture 2" descr="5 Cs of Marketing - Meaning, Importance, Components &amp; Example | MBA Skool"/>
          <p:cNvPicPr>
            <a:picLocks noChangeAspect="1" noChangeArrowheads="1"/>
          </p:cNvPicPr>
          <p:nvPr/>
        </p:nvPicPr>
        <p:blipFill>
          <a:blip r:embed="rId3"/>
          <a:srcRect/>
          <a:stretch>
            <a:fillRect/>
          </a:stretch>
        </p:blipFill>
        <p:spPr bwMode="auto">
          <a:xfrm>
            <a:off x="7499530" y="1592351"/>
            <a:ext cx="4433678" cy="4325369"/>
          </a:xfrm>
          <a:prstGeom prst="rect">
            <a:avLst/>
          </a:prstGeom>
          <a:noFill/>
        </p:spPr>
      </p:pic>
    </p:spTree>
    <p:extLst>
      <p:ext uri="{BB962C8B-B14F-4D97-AF65-F5344CB8AC3E}">
        <p14:creationId xmlns:p14="http://schemas.microsoft.com/office/powerpoint/2010/main" val="521251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1650" y="852710"/>
            <a:ext cx="9810749" cy="1280890"/>
          </a:xfrm>
        </p:spPr>
        <p:txBody>
          <a:bodyPr>
            <a:noAutofit/>
          </a:bodyPr>
          <a:lstStyle/>
          <a:p>
            <a:r>
              <a:rPr lang="en-US" sz="4000" b="1" dirty="0">
                <a:latin typeface="Times New Roman" pitchFamily="18" charset="0"/>
                <a:cs typeface="Times New Roman" pitchFamily="18" charset="0"/>
              </a:rPr>
              <a:t>Company SWOT analysis:</a:t>
            </a:r>
          </a:p>
        </p:txBody>
      </p:sp>
      <p:graphicFrame>
        <p:nvGraphicFramePr>
          <p:cNvPr id="6" name="Table 5"/>
          <p:cNvGraphicFramePr>
            <a:graphicFrameLocks noGrp="1"/>
          </p:cNvGraphicFramePr>
          <p:nvPr/>
        </p:nvGraphicFramePr>
        <p:xfrm>
          <a:off x="1518250" y="2122098"/>
          <a:ext cx="4727275" cy="4364967"/>
        </p:xfrm>
        <a:graphic>
          <a:graphicData uri="http://schemas.openxmlformats.org/drawingml/2006/table">
            <a:tbl>
              <a:tblPr/>
              <a:tblGrid>
                <a:gridCol w="2363389">
                  <a:extLst>
                    <a:ext uri="{9D8B030D-6E8A-4147-A177-3AD203B41FA5}">
                      <a16:colId xmlns:a16="http://schemas.microsoft.com/office/drawing/2014/main" val="20000"/>
                    </a:ext>
                  </a:extLst>
                </a:gridCol>
                <a:gridCol w="2363886">
                  <a:extLst>
                    <a:ext uri="{9D8B030D-6E8A-4147-A177-3AD203B41FA5}">
                      <a16:colId xmlns:a16="http://schemas.microsoft.com/office/drawing/2014/main" val="20001"/>
                    </a:ext>
                  </a:extLst>
                </a:gridCol>
              </a:tblGrid>
              <a:tr h="2494267">
                <a:tc>
                  <a:txBody>
                    <a:bodyPr/>
                    <a:lstStyle/>
                    <a:p>
                      <a:pPr marL="0" marR="0" algn="just">
                        <a:lnSpc>
                          <a:spcPct val="150000"/>
                        </a:lnSpc>
                        <a:spcBef>
                          <a:spcPts val="0"/>
                        </a:spcBef>
                        <a:spcAft>
                          <a:spcPts val="0"/>
                        </a:spcAft>
                      </a:pPr>
                      <a:r>
                        <a:rPr lang="en-GB" sz="1800" b="1" dirty="0">
                          <a:latin typeface="Times New Roman"/>
                          <a:ea typeface="Calibri"/>
                          <a:cs typeface="Times New Roman"/>
                        </a:rPr>
                        <a:t>Strengths:</a:t>
                      </a:r>
                      <a:endParaRPr lang="en-US" sz="1600" b="1" dirty="0">
                        <a:latin typeface="Arial"/>
                        <a:ea typeface="Calibri"/>
                        <a:cs typeface="Times New Roman"/>
                      </a:endParaRPr>
                    </a:p>
                    <a:p>
                      <a:pPr marL="0" marR="0" algn="just">
                        <a:lnSpc>
                          <a:spcPct val="150000"/>
                        </a:lnSpc>
                        <a:spcBef>
                          <a:spcPts val="0"/>
                        </a:spcBef>
                        <a:spcAft>
                          <a:spcPts val="0"/>
                        </a:spcAft>
                      </a:pPr>
                      <a:r>
                        <a:rPr lang="en-GB" sz="1600" dirty="0">
                          <a:latin typeface="Times New Roman"/>
                          <a:ea typeface="Calibri"/>
                          <a:cs typeface="Times New Roman"/>
                        </a:rPr>
                        <a:t>Experience, effective customer relationships, high property diversification, strong leadership etc.</a:t>
                      </a:r>
                      <a:endParaRPr lang="en-US" sz="14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800" b="1" dirty="0">
                          <a:latin typeface="Times New Roman"/>
                          <a:ea typeface="Calibri"/>
                          <a:cs typeface="Times New Roman"/>
                        </a:rPr>
                        <a:t>Weakness:</a:t>
                      </a:r>
                      <a:endParaRPr lang="en-US" sz="1600" b="1" dirty="0">
                        <a:latin typeface="Arial"/>
                        <a:ea typeface="Calibri"/>
                        <a:cs typeface="Times New Roman"/>
                      </a:endParaRPr>
                    </a:p>
                    <a:p>
                      <a:pPr marL="0" marR="0" algn="just">
                        <a:lnSpc>
                          <a:spcPct val="150000"/>
                        </a:lnSpc>
                        <a:spcBef>
                          <a:spcPts val="0"/>
                        </a:spcBef>
                        <a:spcAft>
                          <a:spcPts val="0"/>
                        </a:spcAft>
                      </a:pPr>
                      <a:r>
                        <a:rPr lang="en-GB" sz="1600" dirty="0">
                          <a:latin typeface="Times New Roman"/>
                          <a:ea typeface="Calibri"/>
                          <a:cs typeface="Times New Roman"/>
                        </a:rPr>
                        <a:t>Dependence on other business, higher debts, inflexibility etc.</a:t>
                      </a:r>
                      <a:endParaRPr lang="en-US" sz="14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870700">
                <a:tc>
                  <a:txBody>
                    <a:bodyPr/>
                    <a:lstStyle/>
                    <a:p>
                      <a:pPr marL="0" marR="0" algn="just">
                        <a:lnSpc>
                          <a:spcPct val="150000"/>
                        </a:lnSpc>
                        <a:spcBef>
                          <a:spcPts val="0"/>
                        </a:spcBef>
                        <a:spcAft>
                          <a:spcPts val="0"/>
                        </a:spcAft>
                      </a:pPr>
                      <a:r>
                        <a:rPr lang="en-GB" sz="1800" b="1" dirty="0">
                          <a:latin typeface="Times New Roman"/>
                          <a:ea typeface="Calibri"/>
                          <a:cs typeface="Times New Roman"/>
                        </a:rPr>
                        <a:t>Opportunities:</a:t>
                      </a:r>
                      <a:endParaRPr lang="en-US" sz="1600" b="1" dirty="0">
                        <a:latin typeface="Arial"/>
                        <a:ea typeface="Calibri"/>
                        <a:cs typeface="Times New Roman"/>
                      </a:endParaRPr>
                    </a:p>
                    <a:p>
                      <a:pPr marL="0" marR="0" algn="just">
                        <a:lnSpc>
                          <a:spcPct val="150000"/>
                        </a:lnSpc>
                        <a:spcBef>
                          <a:spcPts val="0"/>
                        </a:spcBef>
                        <a:spcAft>
                          <a:spcPts val="0"/>
                        </a:spcAft>
                      </a:pPr>
                      <a:r>
                        <a:rPr lang="en-GB" sz="1600" dirty="0">
                          <a:latin typeface="Times New Roman"/>
                          <a:ea typeface="Calibri"/>
                          <a:cs typeface="Times New Roman"/>
                        </a:rPr>
                        <a:t>Market expansion, research and development, high strategy etc.</a:t>
                      </a:r>
                      <a:endParaRPr lang="en-US" sz="14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800" b="1" dirty="0">
                          <a:latin typeface="Times New Roman"/>
                          <a:ea typeface="Calibri"/>
                          <a:cs typeface="Times New Roman"/>
                        </a:rPr>
                        <a:t>Threats:</a:t>
                      </a:r>
                      <a:endParaRPr lang="en-US" sz="1600" b="1" dirty="0">
                        <a:latin typeface="Arial"/>
                        <a:ea typeface="Calibri"/>
                        <a:cs typeface="Times New Roman"/>
                      </a:endParaRPr>
                    </a:p>
                    <a:p>
                      <a:pPr marL="0" marR="0" algn="just">
                        <a:lnSpc>
                          <a:spcPct val="150000"/>
                        </a:lnSpc>
                        <a:spcBef>
                          <a:spcPts val="0"/>
                        </a:spcBef>
                        <a:spcAft>
                          <a:spcPts val="0"/>
                        </a:spcAft>
                      </a:pPr>
                      <a:r>
                        <a:rPr lang="en-GB" sz="1600" dirty="0">
                          <a:latin typeface="Times New Roman"/>
                          <a:ea typeface="Calibri"/>
                          <a:cs typeface="Times New Roman"/>
                        </a:rPr>
                        <a:t>Political instability, environmental crisis, unethical activities etc. </a:t>
                      </a:r>
                      <a:endParaRPr lang="en-US" sz="1400" dirty="0">
                        <a:latin typeface="Arial"/>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pic>
        <p:nvPicPr>
          <p:cNvPr id="7" name="Picture 6" descr="download (2).png"/>
          <p:cNvPicPr>
            <a:picLocks noChangeAspect="1"/>
          </p:cNvPicPr>
          <p:nvPr/>
        </p:nvPicPr>
        <p:blipFill>
          <a:blip r:embed="rId3"/>
          <a:stretch>
            <a:fillRect/>
          </a:stretch>
        </p:blipFill>
        <p:spPr>
          <a:xfrm>
            <a:off x="7043019" y="2022445"/>
            <a:ext cx="4447366" cy="4447366"/>
          </a:xfrm>
          <a:prstGeom prst="rect">
            <a:avLst/>
          </a:prstGeom>
        </p:spPr>
      </p:pic>
    </p:spTree>
    <p:extLst>
      <p:ext uri="{BB962C8B-B14F-4D97-AF65-F5344CB8AC3E}">
        <p14:creationId xmlns:p14="http://schemas.microsoft.com/office/powerpoint/2010/main" val="521251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1650" y="852710"/>
            <a:ext cx="9810749" cy="1280890"/>
          </a:xfrm>
        </p:spPr>
        <p:txBody>
          <a:bodyPr>
            <a:noAutofit/>
          </a:bodyPr>
          <a:lstStyle/>
          <a:p>
            <a:r>
              <a:rPr lang="en-US" sz="4000" b="1" dirty="0">
                <a:latin typeface="Times New Roman" pitchFamily="18" charset="0"/>
                <a:cs typeface="Times New Roman" pitchFamily="18" charset="0"/>
              </a:rPr>
              <a:t>Customer:</a:t>
            </a:r>
          </a:p>
        </p:txBody>
      </p:sp>
      <p:sp>
        <p:nvSpPr>
          <p:cNvPr id="5" name="Content Placeholder 4"/>
          <p:cNvSpPr>
            <a:spLocks noGrp="1"/>
          </p:cNvSpPr>
          <p:nvPr>
            <p:ph idx="1"/>
          </p:nvPr>
        </p:nvSpPr>
        <p:spPr>
          <a:xfrm>
            <a:off x="1569288" y="1999890"/>
            <a:ext cx="9369006" cy="3777622"/>
          </a:xfrm>
        </p:spPr>
        <p:txBody>
          <a:bodyPr>
            <a:normAutofit lnSpcReduction="10000"/>
          </a:bodyPr>
          <a:lstStyle/>
          <a:p>
            <a:pPr algn="just"/>
            <a:r>
              <a:rPr lang="en-US" sz="2800" b="1" dirty="0">
                <a:latin typeface="Times New Roman" pitchFamily="18" charset="0"/>
                <a:cs typeface="Times New Roman" pitchFamily="18" charset="0"/>
              </a:rPr>
              <a:t>Segmentation:</a:t>
            </a:r>
          </a:p>
          <a:p>
            <a:pPr algn="just">
              <a:buNone/>
            </a:pPr>
            <a:r>
              <a:rPr lang="en-GB" sz="2800" dirty="0">
                <a:latin typeface="Times New Roman" pitchFamily="18" charset="0"/>
                <a:cs typeface="Times New Roman" pitchFamily="18" charset="0"/>
              </a:rPr>
              <a:t>Hilton Hotel segments on the basis of geography, demography, psychographic and benefits segmentation (</a:t>
            </a:r>
            <a:r>
              <a:rPr lang="en-GB" sz="2800" dirty="0" err="1">
                <a:latin typeface="Times New Roman" pitchFamily="18" charset="0"/>
                <a:cs typeface="Times New Roman" pitchFamily="18" charset="0"/>
              </a:rPr>
              <a:t>Pesonen</a:t>
            </a:r>
            <a:r>
              <a:rPr lang="en-GB" sz="2800" dirty="0">
                <a:latin typeface="Times New Roman" pitchFamily="18" charset="0"/>
                <a:cs typeface="Times New Roman" pitchFamily="18" charset="0"/>
              </a:rPr>
              <a:t>, J.A., 2015).</a:t>
            </a:r>
          </a:p>
          <a:p>
            <a:pPr algn="just"/>
            <a:r>
              <a:rPr lang="en-US" sz="2800" b="1" dirty="0">
                <a:latin typeface="Times New Roman" pitchFamily="18" charset="0"/>
                <a:cs typeface="Times New Roman" pitchFamily="18" charset="0"/>
              </a:rPr>
              <a:t>Targeting:</a:t>
            </a:r>
          </a:p>
          <a:p>
            <a:pPr algn="just">
              <a:buNone/>
            </a:pPr>
            <a:r>
              <a:rPr lang="en-GB" sz="2800" dirty="0">
                <a:latin typeface="Times New Roman" pitchFamily="18" charset="0"/>
                <a:cs typeface="Times New Roman" pitchFamily="18" charset="0"/>
              </a:rPr>
              <a:t>It targets their customer based on locations and after that it focus on the demographical traits of the customers (Weinstein, A. and </a:t>
            </a:r>
            <a:r>
              <a:rPr lang="en-GB" sz="2800" dirty="0" err="1">
                <a:latin typeface="Times New Roman" pitchFamily="18" charset="0"/>
                <a:cs typeface="Times New Roman" pitchFamily="18" charset="0"/>
              </a:rPr>
              <a:t>Brotspies</a:t>
            </a:r>
            <a:r>
              <a:rPr lang="en-GB" sz="2800" dirty="0">
                <a:latin typeface="Times New Roman" pitchFamily="18" charset="0"/>
                <a:cs typeface="Times New Roman" pitchFamily="18" charset="0"/>
              </a:rPr>
              <a:t>, H., 2018)</a:t>
            </a:r>
            <a:endParaRPr lang="en-US" sz="2800" dirty="0">
              <a:latin typeface="Times New Roman" pitchFamily="18" charset="0"/>
              <a:cs typeface="Times New Roman" pitchFamily="18" charset="0"/>
            </a:endParaRPr>
          </a:p>
        </p:txBody>
      </p:sp>
    </p:spTree>
    <p:extLst>
      <p:ext uri="{BB962C8B-B14F-4D97-AF65-F5344CB8AC3E}">
        <p14:creationId xmlns:p14="http://schemas.microsoft.com/office/powerpoint/2010/main" val="521251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1650" y="852710"/>
            <a:ext cx="9810749" cy="1280890"/>
          </a:xfrm>
        </p:spPr>
        <p:txBody>
          <a:bodyPr>
            <a:noAutofit/>
          </a:bodyPr>
          <a:lstStyle/>
          <a:p>
            <a:r>
              <a:rPr lang="en-US" sz="4000" b="1" dirty="0">
                <a:latin typeface="Times New Roman" pitchFamily="18" charset="0"/>
                <a:cs typeface="Times New Roman" pitchFamily="18" charset="0"/>
              </a:rPr>
              <a:t>Competitors:</a:t>
            </a:r>
          </a:p>
        </p:txBody>
      </p:sp>
      <p:sp>
        <p:nvSpPr>
          <p:cNvPr id="5" name="Content Placeholder 4"/>
          <p:cNvSpPr>
            <a:spLocks noGrp="1"/>
          </p:cNvSpPr>
          <p:nvPr>
            <p:ph idx="1"/>
          </p:nvPr>
        </p:nvSpPr>
        <p:spPr>
          <a:xfrm>
            <a:off x="534119" y="2017144"/>
            <a:ext cx="5745912" cy="3777622"/>
          </a:xfrm>
        </p:spPr>
        <p:txBody>
          <a:bodyPr>
            <a:normAutofit/>
          </a:bodyPr>
          <a:lstStyle/>
          <a:p>
            <a:pPr algn="just"/>
            <a:r>
              <a:rPr lang="en-US" sz="2800" dirty="0">
                <a:latin typeface="Times New Roman" pitchFamily="18" charset="0"/>
                <a:cs typeface="Times New Roman" pitchFamily="18" charset="0"/>
              </a:rPr>
              <a:t>Perpetual positioning map:</a:t>
            </a:r>
          </a:p>
          <a:p>
            <a:pPr algn="just">
              <a:buNone/>
            </a:pPr>
            <a:r>
              <a:rPr lang="en-GB" sz="2800" dirty="0">
                <a:latin typeface="Times New Roman" pitchFamily="18" charset="0"/>
                <a:cs typeface="Times New Roman" pitchFamily="18" charset="0"/>
              </a:rPr>
              <a:t>The perpetual positioning map of Hilton Hotel portrays its main competitors </a:t>
            </a:r>
            <a:r>
              <a:rPr lang="en-GB" sz="2800" dirty="0" err="1">
                <a:latin typeface="Times New Roman" pitchFamily="18" charset="0"/>
                <a:cs typeface="Times New Roman" pitchFamily="18" charset="0"/>
              </a:rPr>
              <a:t>Fullerten</a:t>
            </a:r>
            <a:r>
              <a:rPr lang="en-GB" sz="2800" dirty="0">
                <a:latin typeface="Times New Roman" pitchFamily="18" charset="0"/>
                <a:cs typeface="Times New Roman" pitchFamily="18" charset="0"/>
              </a:rPr>
              <a:t>, </a:t>
            </a:r>
            <a:r>
              <a:rPr lang="en-GB" sz="2800" dirty="0" err="1">
                <a:latin typeface="Times New Roman" pitchFamily="18" charset="0"/>
                <a:cs typeface="Times New Roman" pitchFamily="18" charset="0"/>
              </a:rPr>
              <a:t>HolidayInn</a:t>
            </a:r>
            <a:r>
              <a:rPr lang="en-GB" sz="2800" dirty="0">
                <a:latin typeface="Times New Roman" pitchFamily="18" charset="0"/>
                <a:cs typeface="Times New Roman" pitchFamily="18" charset="0"/>
              </a:rPr>
              <a:t>, IBIS_BEN, MBS and Raffles. </a:t>
            </a:r>
            <a:endParaRPr lang="en-US" sz="2800" dirty="0">
              <a:latin typeface="Times New Roman" pitchFamily="18" charset="0"/>
              <a:cs typeface="Times New Roman" pitchFamily="18" charset="0"/>
            </a:endParaRPr>
          </a:p>
          <a:p>
            <a:pPr algn="just"/>
            <a:endParaRPr lang="en-US" sz="2800" dirty="0">
              <a:latin typeface="Times New Roman" pitchFamily="18" charset="0"/>
              <a:cs typeface="Times New Roman" pitchFamily="18" charset="0"/>
            </a:endParaRPr>
          </a:p>
        </p:txBody>
      </p:sp>
      <p:pic>
        <p:nvPicPr>
          <p:cNvPr id="6" name="Picture 5" descr="Perceptual Map for Hotels by Factors. | Download Scientific Diagram"/>
          <p:cNvPicPr/>
          <p:nvPr/>
        </p:nvPicPr>
        <p:blipFill>
          <a:blip r:embed="rId3">
            <a:extLst>
              <a:ext uri="{28A0092B-C50C-407E-A947-70E740481C1C}">
                <a14:useLocalDpi xmlns:a14="http://schemas.microsoft.com/office/drawing/2010/main" val="0"/>
              </a:ext>
            </a:extLst>
          </a:blip>
          <a:srcRect/>
          <a:stretch>
            <a:fillRect/>
          </a:stretch>
        </p:blipFill>
        <p:spPr bwMode="auto">
          <a:xfrm>
            <a:off x="6435307" y="0"/>
            <a:ext cx="5756694" cy="6858000"/>
          </a:xfrm>
          <a:prstGeom prst="rect">
            <a:avLst/>
          </a:prstGeom>
          <a:noFill/>
          <a:ln>
            <a:noFill/>
          </a:ln>
        </p:spPr>
      </p:pic>
    </p:spTree>
    <p:extLst>
      <p:ext uri="{BB962C8B-B14F-4D97-AF65-F5344CB8AC3E}">
        <p14:creationId xmlns:p14="http://schemas.microsoft.com/office/powerpoint/2010/main" val="521251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09673" y="455895"/>
            <a:ext cx="9810749" cy="1280890"/>
          </a:xfrm>
        </p:spPr>
        <p:txBody>
          <a:bodyPr>
            <a:noAutofit/>
          </a:bodyPr>
          <a:lstStyle/>
          <a:p>
            <a:r>
              <a:rPr lang="en-GB" sz="4000" dirty="0">
                <a:latin typeface="Times New Roman" pitchFamily="18" charset="0"/>
                <a:cs typeface="Times New Roman" pitchFamily="18" charset="0"/>
              </a:rPr>
              <a:t>Bowman’s strategy clock </a:t>
            </a:r>
            <a:r>
              <a:rPr lang="en-US" sz="4000" b="1" dirty="0">
                <a:latin typeface="Times New Roman" pitchFamily="18" charset="0"/>
                <a:cs typeface="Times New Roman" pitchFamily="18" charset="0"/>
              </a:rPr>
              <a:t>:</a:t>
            </a:r>
          </a:p>
        </p:txBody>
      </p:sp>
      <p:sp>
        <p:nvSpPr>
          <p:cNvPr id="5" name="Content Placeholder 4"/>
          <p:cNvSpPr>
            <a:spLocks noGrp="1"/>
          </p:cNvSpPr>
          <p:nvPr>
            <p:ph idx="1"/>
          </p:nvPr>
        </p:nvSpPr>
        <p:spPr>
          <a:xfrm>
            <a:off x="6590582" y="2405331"/>
            <a:ext cx="5296619" cy="4452669"/>
          </a:xfrm>
        </p:spPr>
        <p:txBody>
          <a:bodyPr>
            <a:normAutofit/>
          </a:bodyPr>
          <a:lstStyle/>
          <a:p>
            <a:pPr algn="just">
              <a:buFont typeface="Wingdings" pitchFamily="2" charset="2"/>
              <a:buChar char="q"/>
            </a:pPr>
            <a:r>
              <a:rPr lang="en-GB" sz="2800" dirty="0">
                <a:latin typeface="Times New Roman" pitchFamily="18" charset="0"/>
                <a:cs typeface="Times New Roman" pitchFamily="18" charset="0"/>
              </a:rPr>
              <a:t>Bowman’s strategy clock is a strategy method that helps a company identifies its position in the overall market</a:t>
            </a:r>
          </a:p>
          <a:p>
            <a:pPr algn="just">
              <a:buFont typeface="Wingdings" pitchFamily="2" charset="2"/>
              <a:buChar char="q"/>
            </a:pPr>
            <a:r>
              <a:rPr lang="en-GB" sz="2800" dirty="0">
                <a:latin typeface="Times New Roman" pitchFamily="18" charset="0"/>
                <a:cs typeface="Times New Roman" pitchFamily="18" charset="0"/>
              </a:rPr>
              <a:t>The Hilton Hotel uses this strategy in order to position a product</a:t>
            </a:r>
            <a:endParaRPr lang="en-US" sz="2800" dirty="0">
              <a:latin typeface="Times New Roman" pitchFamily="18" charset="0"/>
              <a:cs typeface="Times New Roman" pitchFamily="18" charset="0"/>
            </a:endParaRPr>
          </a:p>
        </p:txBody>
      </p:sp>
      <p:pic>
        <p:nvPicPr>
          <p:cNvPr id="6" name="Picture 5"/>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0318" y="1880863"/>
            <a:ext cx="5764218" cy="4623454"/>
          </a:xfrm>
          <a:prstGeom prst="rect">
            <a:avLst/>
          </a:prstGeom>
          <a:noFill/>
          <a:ln>
            <a:noFill/>
          </a:ln>
        </p:spPr>
      </p:pic>
    </p:spTree>
    <p:extLst>
      <p:ext uri="{BB962C8B-B14F-4D97-AF65-F5344CB8AC3E}">
        <p14:creationId xmlns:p14="http://schemas.microsoft.com/office/powerpoint/2010/main" val="521251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1650" y="852710"/>
            <a:ext cx="9810749" cy="1280890"/>
          </a:xfrm>
        </p:spPr>
        <p:txBody>
          <a:bodyPr>
            <a:noAutofit/>
          </a:bodyPr>
          <a:lstStyle/>
          <a:p>
            <a:r>
              <a:rPr lang="en-US" sz="4000" b="1" dirty="0">
                <a:latin typeface="Times New Roman" pitchFamily="18" charset="0"/>
                <a:cs typeface="Times New Roman" pitchFamily="18" charset="0"/>
              </a:rPr>
              <a:t>Collaborators:</a:t>
            </a:r>
          </a:p>
        </p:txBody>
      </p:sp>
      <p:sp>
        <p:nvSpPr>
          <p:cNvPr id="5" name="Content Placeholder 4"/>
          <p:cNvSpPr>
            <a:spLocks noGrp="1"/>
          </p:cNvSpPr>
          <p:nvPr>
            <p:ph idx="1"/>
          </p:nvPr>
        </p:nvSpPr>
        <p:spPr>
          <a:xfrm>
            <a:off x="1327748" y="1913626"/>
            <a:ext cx="9972855" cy="3777622"/>
          </a:xfrm>
        </p:spPr>
        <p:txBody>
          <a:bodyPr>
            <a:normAutofit/>
          </a:bodyPr>
          <a:lstStyle/>
          <a:p>
            <a:pPr algn="just">
              <a:buFont typeface="Wingdings" pitchFamily="2" charset="2"/>
              <a:buChar char="Ø"/>
            </a:pPr>
            <a:r>
              <a:rPr lang="en-GB" sz="2800" dirty="0">
                <a:latin typeface="Times New Roman" pitchFamily="18" charset="0"/>
                <a:cs typeface="Times New Roman" pitchFamily="18" charset="0"/>
              </a:rPr>
              <a:t>Hilton Hotel always tries to maintain a close business to business relationship with those of similar organization in the world (</a:t>
            </a:r>
            <a:r>
              <a:rPr lang="en-GB" sz="2800" dirty="0" err="1">
                <a:latin typeface="Times New Roman" pitchFamily="18" charset="0"/>
                <a:cs typeface="Times New Roman" pitchFamily="18" charset="0"/>
              </a:rPr>
              <a:t>Krawczyk</a:t>
            </a:r>
            <a:r>
              <a:rPr lang="en-GB" sz="2800" dirty="0">
                <a:latin typeface="Times New Roman" pitchFamily="18" charset="0"/>
                <a:cs typeface="Times New Roman" pitchFamily="18" charset="0"/>
              </a:rPr>
              <a:t>, M. and Xiang, Z., 2016)</a:t>
            </a:r>
          </a:p>
          <a:p>
            <a:pPr algn="just">
              <a:buFont typeface="Wingdings" pitchFamily="2" charset="2"/>
              <a:buChar char="Ø"/>
            </a:pPr>
            <a:r>
              <a:rPr lang="en-GB" sz="2800" dirty="0">
                <a:latin typeface="Times New Roman" pitchFamily="18" charset="0"/>
                <a:cs typeface="Times New Roman" pitchFamily="18" charset="0"/>
              </a:rPr>
              <a:t>It has a close connection with the Hyatt and Marriott Hotel</a:t>
            </a:r>
          </a:p>
        </p:txBody>
      </p:sp>
    </p:spTree>
    <p:extLst>
      <p:ext uri="{BB962C8B-B14F-4D97-AF65-F5344CB8AC3E}">
        <p14:creationId xmlns:p14="http://schemas.microsoft.com/office/powerpoint/2010/main" val="521251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099454" y="248861"/>
            <a:ext cx="9810749" cy="1280890"/>
          </a:xfrm>
        </p:spPr>
        <p:txBody>
          <a:bodyPr>
            <a:noAutofit/>
          </a:bodyPr>
          <a:lstStyle/>
          <a:p>
            <a:r>
              <a:rPr lang="en-US" sz="4000" b="1" dirty="0">
                <a:latin typeface="Times New Roman" pitchFamily="18" charset="0"/>
                <a:cs typeface="Times New Roman" pitchFamily="18" charset="0"/>
              </a:rPr>
              <a:t>Climate-PESTLE analysis:</a:t>
            </a:r>
          </a:p>
        </p:txBody>
      </p:sp>
      <p:sp>
        <p:nvSpPr>
          <p:cNvPr id="5" name="Content Placeholder 4"/>
          <p:cNvSpPr>
            <a:spLocks noGrp="1"/>
          </p:cNvSpPr>
          <p:nvPr>
            <p:ph idx="1"/>
          </p:nvPr>
        </p:nvSpPr>
        <p:spPr>
          <a:xfrm>
            <a:off x="517584" y="1362974"/>
            <a:ext cx="11317857" cy="1449237"/>
          </a:xfrm>
        </p:spPr>
        <p:txBody>
          <a:bodyPr>
            <a:normAutofit fontScale="92500" lnSpcReduction="20000"/>
          </a:bodyPr>
          <a:lstStyle/>
          <a:p>
            <a:pPr algn="just">
              <a:buNone/>
            </a:pPr>
            <a:r>
              <a:rPr lang="en-GB" sz="2800" dirty="0">
                <a:latin typeface="Times New Roman" pitchFamily="18" charset="0"/>
                <a:cs typeface="Times New Roman" pitchFamily="18" charset="0"/>
              </a:rPr>
              <a:t>The political factors has an affect on the nature of hospitality the hotel uses, economic on the growth of the hotel, social factor on the consistency of travellers, technology on game changing, environment on seasonal economy and legal on maintain the rules of hotel industry (AREGAW, Y.K., 2020)</a:t>
            </a:r>
            <a:endParaRPr lang="en-US" sz="2800" dirty="0">
              <a:latin typeface="Times New Roman" pitchFamily="18" charset="0"/>
              <a:cs typeface="Times New Roman" pitchFamily="18" charset="0"/>
            </a:endParaRPr>
          </a:p>
        </p:txBody>
      </p:sp>
      <p:pic>
        <p:nvPicPr>
          <p:cNvPr id="6" name="Picture 5" descr="No photo description available."/>
          <p:cNvPicPr/>
          <p:nvPr/>
        </p:nvPicPr>
        <p:blipFill>
          <a:blip r:embed="rId3">
            <a:extLst>
              <a:ext uri="{28A0092B-C50C-407E-A947-70E740481C1C}">
                <a14:useLocalDpi xmlns:a14="http://schemas.microsoft.com/office/drawing/2010/main" val="0"/>
              </a:ext>
            </a:extLst>
          </a:blip>
          <a:srcRect/>
          <a:stretch>
            <a:fillRect/>
          </a:stretch>
        </p:blipFill>
        <p:spPr bwMode="auto">
          <a:xfrm>
            <a:off x="224286" y="2967487"/>
            <a:ext cx="11967714" cy="3890513"/>
          </a:xfrm>
          <a:prstGeom prst="rect">
            <a:avLst/>
          </a:prstGeom>
          <a:noFill/>
          <a:ln>
            <a:noFill/>
          </a:ln>
        </p:spPr>
      </p:pic>
    </p:spTree>
    <p:extLst>
      <p:ext uri="{BB962C8B-B14F-4D97-AF65-F5344CB8AC3E}">
        <p14:creationId xmlns:p14="http://schemas.microsoft.com/office/powerpoint/2010/main" val="521251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66159" y="1370295"/>
            <a:ext cx="6211018" cy="1280890"/>
          </a:xfrm>
        </p:spPr>
        <p:txBody>
          <a:bodyPr>
            <a:noAutofit/>
          </a:bodyPr>
          <a:lstStyle/>
          <a:p>
            <a:r>
              <a:rPr lang="en-US" b="1" dirty="0">
                <a:latin typeface="Times New Roman" pitchFamily="18" charset="0"/>
                <a:cs typeface="Times New Roman" pitchFamily="18" charset="0"/>
              </a:rPr>
              <a:t>Objectives of marketing plan:</a:t>
            </a:r>
          </a:p>
        </p:txBody>
      </p:sp>
      <p:sp>
        <p:nvSpPr>
          <p:cNvPr id="5" name="Content Placeholder 4"/>
          <p:cNvSpPr>
            <a:spLocks noGrp="1"/>
          </p:cNvSpPr>
          <p:nvPr>
            <p:ph idx="1"/>
          </p:nvPr>
        </p:nvSpPr>
        <p:spPr>
          <a:xfrm>
            <a:off x="845390" y="2362200"/>
            <a:ext cx="6107501" cy="3777622"/>
          </a:xfrm>
        </p:spPr>
        <p:txBody>
          <a:bodyPr>
            <a:normAutofit/>
          </a:bodyPr>
          <a:lstStyle/>
          <a:p>
            <a:pPr algn="just">
              <a:buFont typeface="Wingdings" pitchFamily="2" charset="2"/>
              <a:buChar char="q"/>
            </a:pPr>
            <a:r>
              <a:rPr lang="en-GB" sz="2800" dirty="0">
                <a:latin typeface="Times New Roman" pitchFamily="18" charset="0"/>
                <a:cs typeface="Times New Roman" pitchFamily="18" charset="0"/>
              </a:rPr>
              <a:t>The SMART aims of Hilton Hotel aims to achieve at least 95% of its customer satisfaction by increasing the accommodation facilities by 2024 (Herbert, B.B., 2019).</a:t>
            </a:r>
            <a:endParaRPr lang="en-US" sz="2800" dirty="0">
              <a:latin typeface="Times New Roman" pitchFamily="18" charset="0"/>
              <a:cs typeface="Times New Roman" pitchFamily="18" charset="0"/>
            </a:endParaRPr>
          </a:p>
        </p:txBody>
      </p:sp>
      <p:pic>
        <p:nvPicPr>
          <p:cNvPr id="14338" name="Picture 2" descr="12 SMART Marketing Goals Examples | Pepperland Marketing"/>
          <p:cNvPicPr>
            <a:picLocks noChangeAspect="1" noChangeArrowheads="1"/>
          </p:cNvPicPr>
          <p:nvPr/>
        </p:nvPicPr>
        <p:blipFill>
          <a:blip r:embed="rId3"/>
          <a:srcRect/>
          <a:stretch>
            <a:fillRect/>
          </a:stretch>
        </p:blipFill>
        <p:spPr bwMode="auto">
          <a:xfrm rot="16200000">
            <a:off x="6392240" y="1058239"/>
            <a:ext cx="6814648" cy="4784875"/>
          </a:xfrm>
          <a:prstGeom prst="rect">
            <a:avLst/>
          </a:prstGeom>
          <a:noFill/>
        </p:spPr>
      </p:pic>
    </p:spTree>
    <p:extLst>
      <p:ext uri="{BB962C8B-B14F-4D97-AF65-F5344CB8AC3E}">
        <p14:creationId xmlns:p14="http://schemas.microsoft.com/office/powerpoint/2010/main" val="5212513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1650" y="852710"/>
            <a:ext cx="9810749" cy="1280890"/>
          </a:xfrm>
        </p:spPr>
        <p:txBody>
          <a:bodyPr>
            <a:noAutofit/>
          </a:bodyPr>
          <a:lstStyle/>
          <a:p>
            <a:r>
              <a:rPr lang="en-US" sz="4000" b="1" dirty="0">
                <a:latin typeface="Times New Roman" pitchFamily="18" charset="0"/>
                <a:cs typeface="Times New Roman" pitchFamily="18" charset="0"/>
              </a:rPr>
              <a:t>Strategy:</a:t>
            </a:r>
          </a:p>
        </p:txBody>
      </p:sp>
      <p:sp>
        <p:nvSpPr>
          <p:cNvPr id="5" name="Content Placeholder 4"/>
          <p:cNvSpPr>
            <a:spLocks noGrp="1"/>
          </p:cNvSpPr>
          <p:nvPr>
            <p:ph idx="1"/>
          </p:nvPr>
        </p:nvSpPr>
        <p:spPr>
          <a:xfrm>
            <a:off x="1295400" y="2191109"/>
            <a:ext cx="9884434" cy="3948713"/>
          </a:xfrm>
        </p:spPr>
        <p:txBody>
          <a:bodyPr>
            <a:normAutofit/>
          </a:bodyPr>
          <a:lstStyle/>
          <a:p>
            <a:pPr algn="just"/>
            <a:r>
              <a:rPr lang="en-GB" sz="2800" dirty="0">
                <a:latin typeface="Times New Roman" pitchFamily="18" charset="0"/>
                <a:cs typeface="Times New Roman" pitchFamily="18" charset="0"/>
              </a:rPr>
              <a:t>The value proposition of Hilton Hotel is to create a dynamic process that helps the company to improve the overall hotel’s chains</a:t>
            </a:r>
          </a:p>
          <a:p>
            <a:pPr algn="just"/>
            <a:r>
              <a:rPr lang="en-GB" sz="2800" dirty="0">
                <a:latin typeface="Times New Roman" pitchFamily="18" charset="0"/>
                <a:cs typeface="Times New Roman" pitchFamily="18" charset="0"/>
              </a:rPr>
              <a:t>it also incorporates the information technology so that the company can allow the data consolidation (</a:t>
            </a:r>
            <a:r>
              <a:rPr lang="en-GB" sz="2800" dirty="0" err="1">
                <a:latin typeface="Times New Roman" pitchFamily="18" charset="0"/>
                <a:cs typeface="Times New Roman" pitchFamily="18" charset="0"/>
              </a:rPr>
              <a:t>Buhalis</a:t>
            </a:r>
            <a:r>
              <a:rPr lang="en-GB" sz="2800" dirty="0">
                <a:latin typeface="Times New Roman" pitchFamily="18" charset="0"/>
                <a:cs typeface="Times New Roman" pitchFamily="18" charset="0"/>
              </a:rPr>
              <a:t>, D. and </a:t>
            </a:r>
            <a:r>
              <a:rPr lang="en-GB" sz="2800" dirty="0" err="1">
                <a:latin typeface="Times New Roman" pitchFamily="18" charset="0"/>
                <a:cs typeface="Times New Roman" pitchFamily="18" charset="0"/>
              </a:rPr>
              <a:t>Sinarta</a:t>
            </a:r>
            <a:r>
              <a:rPr lang="en-GB" sz="2800" dirty="0">
                <a:latin typeface="Times New Roman" pitchFamily="18" charset="0"/>
                <a:cs typeface="Times New Roman" pitchFamily="18" charset="0"/>
              </a:rPr>
              <a:t>, Y., 2019)</a:t>
            </a:r>
            <a:endParaRPr lang="en-US" sz="2800" dirty="0">
              <a:latin typeface="Times New Roman" pitchFamily="18" charset="0"/>
              <a:cs typeface="Times New Roman" pitchFamily="18" charset="0"/>
            </a:endParaRPr>
          </a:p>
        </p:txBody>
      </p:sp>
    </p:spTree>
    <p:extLst>
      <p:ext uri="{BB962C8B-B14F-4D97-AF65-F5344CB8AC3E}">
        <p14:creationId xmlns:p14="http://schemas.microsoft.com/office/powerpoint/2010/main" val="5212513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09673" y="0"/>
            <a:ext cx="8407519" cy="1280890"/>
          </a:xfrm>
        </p:spPr>
        <p:txBody>
          <a:bodyPr>
            <a:noAutofit/>
          </a:bodyPr>
          <a:lstStyle/>
          <a:p>
            <a:pPr algn="ctr"/>
            <a:r>
              <a:rPr lang="en-GB" sz="4400" b="1" dirty="0">
                <a:latin typeface="Times New Roman" pitchFamily="18" charset="0"/>
                <a:cs typeface="Times New Roman" pitchFamily="18" charset="0"/>
              </a:rPr>
              <a:t>Tactics:</a:t>
            </a:r>
            <a:br>
              <a:rPr lang="en-US" sz="4400" dirty="0">
                <a:latin typeface="Times New Roman" pitchFamily="18" charset="0"/>
                <a:cs typeface="Times New Roman" pitchFamily="18" charset="0"/>
              </a:rPr>
            </a:br>
            <a:endParaRPr lang="en-US" sz="4400" b="1" dirty="0">
              <a:latin typeface="Times New Roman" pitchFamily="18" charset="0"/>
              <a:cs typeface="Times New Roman" pitchFamily="18" charset="0"/>
            </a:endParaRPr>
          </a:p>
        </p:txBody>
      </p:sp>
      <p:graphicFrame>
        <p:nvGraphicFramePr>
          <p:cNvPr id="6" name="Table 5"/>
          <p:cNvGraphicFramePr>
            <a:graphicFrameLocks noGrp="1"/>
          </p:cNvGraphicFramePr>
          <p:nvPr/>
        </p:nvGraphicFramePr>
        <p:xfrm>
          <a:off x="1500996" y="1224949"/>
          <a:ext cx="9247517" cy="5382886"/>
        </p:xfrm>
        <a:graphic>
          <a:graphicData uri="http://schemas.openxmlformats.org/drawingml/2006/table">
            <a:tbl>
              <a:tblPr/>
              <a:tblGrid>
                <a:gridCol w="4623274">
                  <a:extLst>
                    <a:ext uri="{9D8B030D-6E8A-4147-A177-3AD203B41FA5}">
                      <a16:colId xmlns:a16="http://schemas.microsoft.com/office/drawing/2014/main" val="20000"/>
                    </a:ext>
                  </a:extLst>
                </a:gridCol>
                <a:gridCol w="4624243">
                  <a:extLst>
                    <a:ext uri="{9D8B030D-6E8A-4147-A177-3AD203B41FA5}">
                      <a16:colId xmlns:a16="http://schemas.microsoft.com/office/drawing/2014/main" val="20001"/>
                    </a:ext>
                  </a:extLst>
                </a:gridCol>
              </a:tblGrid>
              <a:tr h="2691443">
                <a:tc>
                  <a:txBody>
                    <a:bodyPr/>
                    <a:lstStyle/>
                    <a:p>
                      <a:pPr marL="0" marR="0" algn="just">
                        <a:lnSpc>
                          <a:spcPct val="150000"/>
                        </a:lnSpc>
                        <a:spcBef>
                          <a:spcPts val="0"/>
                        </a:spcBef>
                        <a:spcAft>
                          <a:spcPts val="0"/>
                        </a:spcAft>
                      </a:pPr>
                      <a:r>
                        <a:rPr lang="en-GB" sz="1800" b="1" dirty="0">
                          <a:latin typeface="Times New Roman" pitchFamily="18" charset="0"/>
                          <a:ea typeface="Calibri"/>
                          <a:cs typeface="Times New Roman" pitchFamily="18" charset="0"/>
                        </a:rPr>
                        <a:t>product :</a:t>
                      </a:r>
                      <a:endParaRPr lang="en-US" sz="1800" b="1" dirty="0">
                        <a:latin typeface="Times New Roman" pitchFamily="18" charset="0"/>
                        <a:ea typeface="Calibri"/>
                        <a:cs typeface="Times New Roman" pitchFamily="18" charset="0"/>
                      </a:endParaRPr>
                    </a:p>
                    <a:p>
                      <a:pPr marL="0" marR="0" algn="just">
                        <a:lnSpc>
                          <a:spcPct val="150000"/>
                        </a:lnSpc>
                        <a:spcBef>
                          <a:spcPts val="0"/>
                        </a:spcBef>
                        <a:spcAft>
                          <a:spcPts val="0"/>
                        </a:spcAft>
                      </a:pPr>
                      <a:r>
                        <a:rPr lang="en-GB" sz="1800" dirty="0">
                          <a:latin typeface="Times New Roman" pitchFamily="18" charset="0"/>
                          <a:ea typeface="Calibri"/>
                          <a:cs typeface="Times New Roman" pitchFamily="18" charset="0"/>
                        </a:rPr>
                        <a:t>hospitality services, luxury hotel chains, Hilton gardening facilities, vacation hotels, some loyalty program etc.</a:t>
                      </a:r>
                      <a:r>
                        <a:rPr lang="en-GB" sz="1800" dirty="0">
                          <a:latin typeface="Times New Roman" pitchFamily="18" charset="0"/>
                          <a:cs typeface="Times New Roman" pitchFamily="18" charset="0"/>
                        </a:rPr>
                        <a:t> (Parsons, A.L. and </a:t>
                      </a:r>
                      <a:r>
                        <a:rPr lang="en-GB" sz="1800" dirty="0" err="1">
                          <a:latin typeface="Times New Roman" pitchFamily="18" charset="0"/>
                          <a:cs typeface="Times New Roman" pitchFamily="18" charset="0"/>
                        </a:rPr>
                        <a:t>Lepkowska</a:t>
                      </a:r>
                      <a:r>
                        <a:rPr lang="en-GB" sz="1800" dirty="0">
                          <a:latin typeface="Times New Roman" pitchFamily="18" charset="0"/>
                          <a:cs typeface="Times New Roman" pitchFamily="18" charset="0"/>
                        </a:rPr>
                        <a:t>-White, E., 2018)</a:t>
                      </a:r>
                      <a:endParaRPr lang="en-US" sz="1800" dirty="0">
                        <a:latin typeface="Times New Roman" pitchFamily="18" charset="0"/>
                        <a:ea typeface="Calibri"/>
                        <a:cs typeface="Times New Roman"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800" b="1" dirty="0">
                          <a:latin typeface="Times New Roman" pitchFamily="18" charset="0"/>
                          <a:ea typeface="Calibri"/>
                          <a:cs typeface="Times New Roman" pitchFamily="18" charset="0"/>
                        </a:rPr>
                        <a:t>price :</a:t>
                      </a:r>
                      <a:endParaRPr lang="en-US" sz="1800" b="1" dirty="0">
                        <a:latin typeface="Times New Roman" pitchFamily="18" charset="0"/>
                        <a:ea typeface="Calibri"/>
                        <a:cs typeface="Times New Roman" pitchFamily="18" charset="0"/>
                      </a:endParaRPr>
                    </a:p>
                    <a:p>
                      <a:pPr marL="0" marR="0" algn="just">
                        <a:lnSpc>
                          <a:spcPct val="150000"/>
                        </a:lnSpc>
                        <a:spcBef>
                          <a:spcPts val="0"/>
                        </a:spcBef>
                        <a:spcAft>
                          <a:spcPts val="0"/>
                        </a:spcAft>
                      </a:pPr>
                      <a:r>
                        <a:rPr lang="en-GB" sz="1800" dirty="0">
                          <a:latin typeface="Times New Roman" pitchFamily="18" charset="0"/>
                          <a:ea typeface="Calibri"/>
                          <a:cs typeface="Times New Roman" pitchFamily="18" charset="0"/>
                        </a:rPr>
                        <a:t>cost depending on services and location..</a:t>
                      </a:r>
                      <a:r>
                        <a:rPr lang="en-GB" sz="1800" dirty="0">
                          <a:latin typeface="Times New Roman" pitchFamily="18" charset="0"/>
                          <a:cs typeface="Times New Roman" pitchFamily="18" charset="0"/>
                        </a:rPr>
                        <a:t> (</a:t>
                      </a:r>
                      <a:r>
                        <a:rPr lang="en-GB" sz="1800" dirty="0" err="1">
                          <a:latin typeface="Times New Roman" pitchFamily="18" charset="0"/>
                          <a:cs typeface="Times New Roman" pitchFamily="18" charset="0"/>
                        </a:rPr>
                        <a:t>Halim</a:t>
                      </a:r>
                      <a:r>
                        <a:rPr lang="en-GB" sz="1800" dirty="0">
                          <a:latin typeface="Times New Roman" pitchFamily="18" charset="0"/>
                          <a:cs typeface="Times New Roman" pitchFamily="18" charset="0"/>
                        </a:rPr>
                        <a:t>, K.K. and </a:t>
                      </a:r>
                      <a:r>
                        <a:rPr lang="en-GB" sz="1800" dirty="0" err="1">
                          <a:latin typeface="Times New Roman" pitchFamily="18" charset="0"/>
                          <a:cs typeface="Times New Roman" pitchFamily="18" charset="0"/>
                        </a:rPr>
                        <a:t>Halim</a:t>
                      </a:r>
                      <a:r>
                        <a:rPr lang="en-GB" sz="1800" dirty="0">
                          <a:latin typeface="Times New Roman" pitchFamily="18" charset="0"/>
                          <a:cs typeface="Times New Roman" pitchFamily="18" charset="0"/>
                        </a:rPr>
                        <a:t>, S., 2019)</a:t>
                      </a:r>
                      <a:endParaRPr lang="en-US" sz="1800" dirty="0">
                        <a:latin typeface="Times New Roman" pitchFamily="18" charset="0"/>
                        <a:ea typeface="Calibri"/>
                        <a:cs typeface="Times New Roman"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691443">
                <a:tc>
                  <a:txBody>
                    <a:bodyPr/>
                    <a:lstStyle/>
                    <a:p>
                      <a:pPr marL="0" marR="0" algn="just">
                        <a:lnSpc>
                          <a:spcPct val="150000"/>
                        </a:lnSpc>
                        <a:spcBef>
                          <a:spcPts val="0"/>
                        </a:spcBef>
                        <a:spcAft>
                          <a:spcPts val="0"/>
                        </a:spcAft>
                      </a:pPr>
                      <a:r>
                        <a:rPr lang="en-GB" sz="1800" b="1" dirty="0">
                          <a:latin typeface="Times New Roman" pitchFamily="18" charset="0"/>
                          <a:ea typeface="Calibri"/>
                          <a:cs typeface="Times New Roman" pitchFamily="18" charset="0"/>
                        </a:rPr>
                        <a:t>place :</a:t>
                      </a:r>
                      <a:endParaRPr lang="en-US" sz="1800" b="1" dirty="0">
                        <a:latin typeface="Times New Roman" pitchFamily="18" charset="0"/>
                        <a:ea typeface="Calibri"/>
                        <a:cs typeface="Times New Roman" pitchFamily="18" charset="0"/>
                      </a:endParaRPr>
                    </a:p>
                    <a:p>
                      <a:pPr marL="0" marR="0" algn="just">
                        <a:lnSpc>
                          <a:spcPct val="150000"/>
                        </a:lnSpc>
                        <a:spcBef>
                          <a:spcPts val="0"/>
                        </a:spcBef>
                        <a:spcAft>
                          <a:spcPts val="0"/>
                        </a:spcAft>
                      </a:pPr>
                      <a:r>
                        <a:rPr lang="en-GB" sz="1800" dirty="0">
                          <a:latin typeface="Times New Roman" pitchFamily="18" charset="0"/>
                          <a:ea typeface="Calibri"/>
                          <a:cs typeface="Times New Roman" pitchFamily="18" charset="0"/>
                        </a:rPr>
                        <a:t>.It focuses on spreading its services among various types of marketplace in the world.</a:t>
                      </a:r>
                      <a:endParaRPr lang="en-US" sz="1800" dirty="0">
                        <a:latin typeface="Times New Roman" pitchFamily="18" charset="0"/>
                        <a:ea typeface="Calibri"/>
                        <a:cs typeface="Times New Roman"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800" b="1" dirty="0">
                          <a:latin typeface="Times New Roman" pitchFamily="18" charset="0"/>
                          <a:ea typeface="Calibri"/>
                          <a:cs typeface="Times New Roman" pitchFamily="18" charset="0"/>
                        </a:rPr>
                        <a:t>promotion :</a:t>
                      </a:r>
                      <a:endParaRPr lang="en-US" sz="1800" b="1" dirty="0">
                        <a:latin typeface="Times New Roman" pitchFamily="18" charset="0"/>
                        <a:ea typeface="Calibri"/>
                        <a:cs typeface="Times New Roman" pitchFamily="18" charset="0"/>
                      </a:endParaRPr>
                    </a:p>
                    <a:p>
                      <a:pPr marL="0" marR="0" algn="just">
                        <a:lnSpc>
                          <a:spcPct val="150000"/>
                        </a:lnSpc>
                        <a:spcBef>
                          <a:spcPts val="0"/>
                        </a:spcBef>
                        <a:spcAft>
                          <a:spcPts val="0"/>
                        </a:spcAft>
                      </a:pPr>
                      <a:r>
                        <a:rPr lang="en-GB" sz="1800" dirty="0">
                          <a:latin typeface="Times New Roman" pitchFamily="18" charset="0"/>
                          <a:ea typeface="Calibri"/>
                          <a:cs typeface="Times New Roman" pitchFamily="18" charset="0"/>
                        </a:rPr>
                        <a:t>customer satisfaction by providing by increasing exclusive services</a:t>
                      </a:r>
                      <a:r>
                        <a:rPr lang="en-GB" sz="1800" kern="1200" dirty="0">
                          <a:solidFill>
                            <a:schemeClr val="tx1"/>
                          </a:solidFill>
                          <a:latin typeface="Times New Roman" pitchFamily="18" charset="0"/>
                          <a:ea typeface="+mn-ea"/>
                          <a:cs typeface="Times New Roman" pitchFamily="18" charset="0"/>
                        </a:rPr>
                        <a:t>(Ferrell, O.C., Hartline, M. and Hochstein, B.W., 2021)</a:t>
                      </a:r>
                      <a:r>
                        <a:rPr lang="en-GB" sz="1800" dirty="0">
                          <a:latin typeface="Times New Roman" pitchFamily="18" charset="0"/>
                          <a:ea typeface="Calibri"/>
                          <a:cs typeface="Times New Roman" pitchFamily="18" charset="0"/>
                        </a:rPr>
                        <a:t>. </a:t>
                      </a:r>
                      <a:endParaRPr lang="en-US" sz="1800" dirty="0">
                        <a:latin typeface="Times New Roman" pitchFamily="18" charset="0"/>
                        <a:ea typeface="Calibri"/>
                        <a:cs typeface="Times New Roman"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521251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1650" y="852710"/>
            <a:ext cx="9810749" cy="1280890"/>
          </a:xfrm>
        </p:spPr>
        <p:txBody>
          <a:bodyPr>
            <a:noAutofit/>
          </a:bodyPr>
          <a:lstStyle/>
          <a:p>
            <a:r>
              <a:rPr lang="en-GB" sz="4000" b="1" dirty="0">
                <a:latin typeface="Times New Roman" pitchFamily="18" charset="0"/>
                <a:cs typeface="Times New Roman" pitchFamily="18" charset="0"/>
              </a:rPr>
              <a:t>Action:</a:t>
            </a:r>
            <a:br>
              <a:rPr lang="en-US" sz="4000" b="1" dirty="0">
                <a:latin typeface="Times New Roman" pitchFamily="18" charset="0"/>
                <a:cs typeface="Times New Roman" pitchFamily="18" charset="0"/>
              </a:rPr>
            </a:br>
            <a:endParaRPr lang="en-US" sz="4000" b="1" dirty="0">
              <a:latin typeface="Times New Roman" pitchFamily="18" charset="0"/>
              <a:cs typeface="Times New Roman" pitchFamily="18" charset="0"/>
            </a:endParaRPr>
          </a:p>
        </p:txBody>
      </p:sp>
      <p:sp>
        <p:nvSpPr>
          <p:cNvPr id="5" name="Content Placeholder 4"/>
          <p:cNvSpPr>
            <a:spLocks noGrp="1"/>
          </p:cNvSpPr>
          <p:nvPr>
            <p:ph idx="1"/>
          </p:nvPr>
        </p:nvSpPr>
        <p:spPr>
          <a:xfrm>
            <a:off x="1328469" y="2362200"/>
            <a:ext cx="9834112" cy="3777622"/>
          </a:xfrm>
        </p:spPr>
        <p:txBody>
          <a:bodyPr>
            <a:normAutofit/>
          </a:bodyPr>
          <a:lstStyle/>
          <a:p>
            <a:pPr algn="just">
              <a:buFont typeface="Wingdings" pitchFamily="2" charset="2"/>
              <a:buChar char="q"/>
            </a:pPr>
            <a:r>
              <a:rPr lang="en-GB" sz="2800" dirty="0">
                <a:latin typeface="Times New Roman" pitchFamily="18" charset="0"/>
                <a:cs typeface="Times New Roman" pitchFamily="18" charset="0"/>
              </a:rPr>
              <a:t>Gantt chart in Hilton Hotel is something that provides a visual representation of the specific timeline of a specific task (</a:t>
            </a:r>
            <a:r>
              <a:rPr lang="en-GB" sz="2800" dirty="0" err="1">
                <a:latin typeface="Times New Roman" pitchFamily="18" charset="0"/>
                <a:cs typeface="Times New Roman" pitchFamily="18" charset="0"/>
              </a:rPr>
              <a:t>Nurre</a:t>
            </a:r>
            <a:r>
              <a:rPr lang="en-GB" sz="2800" dirty="0">
                <a:latin typeface="Times New Roman" pitchFamily="18" charset="0"/>
                <a:cs typeface="Times New Roman" pitchFamily="18" charset="0"/>
              </a:rPr>
              <a:t>, S.G. and Weir, J.D., 2017).</a:t>
            </a:r>
          </a:p>
          <a:p>
            <a:pPr algn="just">
              <a:buFont typeface="Wingdings" pitchFamily="2" charset="2"/>
              <a:buChar char="q"/>
            </a:pPr>
            <a:r>
              <a:rPr lang="en-GB" sz="2800" dirty="0">
                <a:latin typeface="Times New Roman" pitchFamily="18" charset="0"/>
                <a:cs typeface="Times New Roman" pitchFamily="18" charset="0"/>
              </a:rPr>
              <a:t>Hilton also marks their key activities on a calendar and does the task throughout the year according to the instructions provided there (</a:t>
            </a:r>
            <a:r>
              <a:rPr lang="en-GB" sz="2800" dirty="0" err="1">
                <a:latin typeface="Times New Roman" pitchFamily="18" charset="0"/>
                <a:cs typeface="Times New Roman" pitchFamily="18" charset="0"/>
              </a:rPr>
              <a:t>Ghauri</a:t>
            </a:r>
            <a:r>
              <a:rPr lang="en-GB" sz="2800" dirty="0">
                <a:latin typeface="Times New Roman" pitchFamily="18" charset="0"/>
                <a:cs typeface="Times New Roman" pitchFamily="18" charset="0"/>
              </a:rPr>
              <a:t>, P. and </a:t>
            </a:r>
            <a:r>
              <a:rPr lang="en-GB" sz="2800" dirty="0" err="1">
                <a:latin typeface="Times New Roman" pitchFamily="18" charset="0"/>
                <a:cs typeface="Times New Roman" pitchFamily="18" charset="0"/>
              </a:rPr>
              <a:t>Cateora</a:t>
            </a:r>
            <a:r>
              <a:rPr lang="en-GB" sz="2800" dirty="0">
                <a:latin typeface="Times New Roman" pitchFamily="18" charset="0"/>
                <a:cs typeface="Times New Roman" pitchFamily="18" charset="0"/>
              </a:rPr>
              <a:t>, P., 2014)</a:t>
            </a:r>
            <a:endParaRPr lang="en-US" sz="2800" dirty="0">
              <a:latin typeface="Times New Roman" pitchFamily="18" charset="0"/>
              <a:cs typeface="Times New Roman" pitchFamily="18" charset="0"/>
            </a:endParaRPr>
          </a:p>
        </p:txBody>
      </p:sp>
    </p:spTree>
    <p:extLst>
      <p:ext uri="{BB962C8B-B14F-4D97-AF65-F5344CB8AC3E}">
        <p14:creationId xmlns:p14="http://schemas.microsoft.com/office/powerpoint/2010/main" val="521251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1650" y="852710"/>
            <a:ext cx="9810749" cy="1280890"/>
          </a:xfrm>
        </p:spPr>
        <p:txBody>
          <a:bodyPr>
            <a:noAutofit/>
          </a:bodyPr>
          <a:lstStyle/>
          <a:p>
            <a:r>
              <a:rPr lang="en-US" sz="4000" b="1" dirty="0">
                <a:latin typeface="Times New Roman" pitchFamily="18" charset="0"/>
                <a:cs typeface="Times New Roman" pitchFamily="18" charset="0"/>
              </a:rPr>
              <a:t>Control:</a:t>
            </a:r>
          </a:p>
        </p:txBody>
      </p:sp>
      <p:sp>
        <p:nvSpPr>
          <p:cNvPr id="5" name="Content Placeholder 4"/>
          <p:cNvSpPr>
            <a:spLocks noGrp="1"/>
          </p:cNvSpPr>
          <p:nvPr>
            <p:ph idx="1"/>
          </p:nvPr>
        </p:nvSpPr>
        <p:spPr>
          <a:xfrm>
            <a:off x="724619" y="2120661"/>
            <a:ext cx="7418717" cy="3777622"/>
          </a:xfrm>
        </p:spPr>
        <p:txBody>
          <a:bodyPr>
            <a:normAutofit/>
          </a:bodyPr>
          <a:lstStyle/>
          <a:p>
            <a:pPr algn="just">
              <a:buNone/>
            </a:pPr>
            <a:r>
              <a:rPr lang="en-GB" sz="2400" dirty="0">
                <a:latin typeface="Times New Roman" pitchFamily="18" charset="0"/>
                <a:cs typeface="Times New Roman" pitchFamily="18" charset="0"/>
              </a:rPr>
              <a:t>Hilton Hotel measure success by justifying a large number of factors. Those are-</a:t>
            </a:r>
          </a:p>
          <a:p>
            <a:pPr algn="just"/>
            <a:r>
              <a:rPr lang="en-GB" sz="2400" dirty="0">
                <a:latin typeface="Times New Roman" pitchFamily="18" charset="0"/>
                <a:cs typeface="Times New Roman" pitchFamily="18" charset="0"/>
              </a:rPr>
              <a:t>offering price packages to the customer</a:t>
            </a:r>
          </a:p>
          <a:p>
            <a:pPr algn="just"/>
            <a:r>
              <a:rPr lang="en-GB" sz="2400" dirty="0">
                <a:latin typeface="Times New Roman" pitchFamily="18" charset="0"/>
                <a:cs typeface="Times New Roman" pitchFamily="18" charset="0"/>
              </a:rPr>
              <a:t>taking excellent care of customers</a:t>
            </a:r>
          </a:p>
          <a:p>
            <a:pPr algn="just"/>
            <a:r>
              <a:rPr lang="en-US" sz="2400" dirty="0">
                <a:latin typeface="Times New Roman" pitchFamily="18" charset="0"/>
                <a:cs typeface="Times New Roman" pitchFamily="18" charset="0"/>
              </a:rPr>
              <a:t>Maintaining </a:t>
            </a:r>
            <a:r>
              <a:rPr lang="en-GB" sz="2400" dirty="0">
                <a:latin typeface="Times New Roman" pitchFamily="18" charset="0"/>
                <a:cs typeface="Times New Roman" pitchFamily="18" charset="0"/>
              </a:rPr>
              <a:t>Financial security and safety (Weinstein, A., 2018). </a:t>
            </a:r>
          </a:p>
          <a:p>
            <a:pPr algn="just">
              <a:buNone/>
            </a:pPr>
            <a:endParaRPr lang="en-US" sz="2400" dirty="0">
              <a:latin typeface="Times New Roman" pitchFamily="18" charset="0"/>
              <a:cs typeface="Times New Roman" pitchFamily="18" charset="0"/>
            </a:endParaRPr>
          </a:p>
        </p:txBody>
      </p:sp>
      <p:sp>
        <p:nvSpPr>
          <p:cNvPr id="6146" name="AutoShape 2" descr="The Marketing Control Process for your Business - Explaine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6" name="Picture 5" descr="download (1).png"/>
          <p:cNvPicPr>
            <a:picLocks noChangeAspect="1"/>
          </p:cNvPicPr>
          <p:nvPr/>
        </p:nvPicPr>
        <p:blipFill>
          <a:blip r:embed="rId3"/>
          <a:stretch>
            <a:fillRect/>
          </a:stretch>
        </p:blipFill>
        <p:spPr>
          <a:xfrm>
            <a:off x="8281359" y="0"/>
            <a:ext cx="3910642" cy="6857999"/>
          </a:xfrm>
          <a:prstGeom prst="rect">
            <a:avLst/>
          </a:prstGeom>
        </p:spPr>
      </p:pic>
    </p:spTree>
    <p:extLst>
      <p:ext uri="{BB962C8B-B14F-4D97-AF65-F5344CB8AC3E}">
        <p14:creationId xmlns:p14="http://schemas.microsoft.com/office/powerpoint/2010/main" val="521251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1650" y="852710"/>
            <a:ext cx="9810749" cy="1280890"/>
          </a:xfrm>
        </p:spPr>
        <p:txBody>
          <a:bodyPr>
            <a:noAutofit/>
          </a:bodyPr>
          <a:lstStyle/>
          <a:p>
            <a:r>
              <a:rPr lang="en-GB" sz="4000" b="1" dirty="0">
                <a:latin typeface="Times New Roman" pitchFamily="18" charset="0"/>
                <a:cs typeface="Times New Roman" pitchFamily="18" charset="0"/>
              </a:rPr>
              <a:t>Conclusion:</a:t>
            </a:r>
            <a:br>
              <a:rPr lang="en-US" sz="4000" b="1" dirty="0">
                <a:latin typeface="Times New Roman" pitchFamily="18" charset="0"/>
                <a:cs typeface="Times New Roman" pitchFamily="18" charset="0"/>
              </a:rPr>
            </a:br>
            <a:endParaRPr lang="en-US" sz="4000" b="1" dirty="0">
              <a:latin typeface="Times New Roman" pitchFamily="18" charset="0"/>
              <a:cs typeface="Times New Roman" pitchFamily="18" charset="0"/>
            </a:endParaRPr>
          </a:p>
        </p:txBody>
      </p:sp>
      <p:sp>
        <p:nvSpPr>
          <p:cNvPr id="5" name="Content Placeholder 4"/>
          <p:cNvSpPr>
            <a:spLocks noGrp="1"/>
          </p:cNvSpPr>
          <p:nvPr>
            <p:ph idx="1"/>
          </p:nvPr>
        </p:nvSpPr>
        <p:spPr>
          <a:xfrm>
            <a:off x="1466850" y="1847850"/>
            <a:ext cx="9963150" cy="4267200"/>
          </a:xfrm>
        </p:spPr>
        <p:txBody>
          <a:bodyPr>
            <a:noAutofit/>
          </a:bodyPr>
          <a:lstStyle/>
          <a:p>
            <a:pPr>
              <a:buFont typeface="Wingdings" pitchFamily="2" charset="2"/>
              <a:buChar char="q"/>
            </a:pPr>
            <a:r>
              <a:rPr lang="en-US" sz="3200" dirty="0">
                <a:latin typeface="Times New Roman" pitchFamily="18" charset="0"/>
                <a:cs typeface="Times New Roman" pitchFamily="18" charset="0"/>
              </a:rPr>
              <a:t>Elaboration of what the marketing plan is actually in the real world and In respect of the Hilton Hotel.</a:t>
            </a:r>
          </a:p>
          <a:p>
            <a:pPr>
              <a:buFont typeface="Wingdings" pitchFamily="2" charset="2"/>
              <a:buChar char="q"/>
            </a:pPr>
            <a:r>
              <a:rPr lang="en-US" sz="3200" dirty="0">
                <a:latin typeface="Times New Roman" pitchFamily="18" charset="0"/>
                <a:cs typeface="Times New Roman" pitchFamily="18" charset="0"/>
              </a:rPr>
              <a:t>Analysis some situation related to the marketing 5 C.</a:t>
            </a:r>
          </a:p>
          <a:p>
            <a:pPr>
              <a:buFont typeface="Wingdings" pitchFamily="2" charset="2"/>
              <a:buChar char="q"/>
            </a:pPr>
            <a:r>
              <a:rPr lang="en-US" sz="3200" dirty="0">
                <a:latin typeface="Times New Roman" pitchFamily="18" charset="0"/>
                <a:cs typeface="Times New Roman" pitchFamily="18" charset="0"/>
              </a:rPr>
              <a:t>Depicts the objective and the strategy followed by the company.</a:t>
            </a:r>
          </a:p>
          <a:p>
            <a:pPr>
              <a:buNone/>
            </a:pPr>
            <a:endParaRPr lang="en-US" sz="3200" dirty="0">
              <a:latin typeface="Times New Roman" pitchFamily="18" charset="0"/>
              <a:cs typeface="Times New Roman" pitchFamily="18" charset="0"/>
            </a:endParaRPr>
          </a:p>
        </p:txBody>
      </p:sp>
      <p:sp>
        <p:nvSpPr>
          <p:cNvPr id="2049" name="Rectangle 1"/>
          <p:cNvSpPr>
            <a:spLocks noChangeArrowheads="1"/>
          </p:cNvSpPr>
          <p:nvPr/>
        </p:nvSpPr>
        <p:spPr bwMode="auto">
          <a:xfrm>
            <a:off x="0" y="0"/>
            <a:ext cx="12192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a:ln>
                  <a:noFill/>
                </a:ln>
                <a:solidFill>
                  <a:schemeClr val="tx1"/>
                </a:solidFill>
                <a:effectLst/>
                <a:latin typeface="Times New Roman" pitchFamily="18" charset="0"/>
                <a:ea typeface="Calibri" pitchFamily="34" charset="0"/>
                <a:cs typeface="Times New Roman" pitchFamily="18" charset="0"/>
              </a:rPr>
              <a:t>Control:</a:t>
            </a:r>
            <a:endParaRPr kumimoji="0" lang="en-GB" sz="1800" b="0" i="0" u="none" strike="noStrike" cap="none" normalizeH="0" baseline="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521251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1650" y="852710"/>
            <a:ext cx="9810749" cy="1280890"/>
          </a:xfrm>
        </p:spPr>
        <p:txBody>
          <a:bodyPr>
            <a:noAutofit/>
          </a:bodyPr>
          <a:lstStyle/>
          <a:p>
            <a:r>
              <a:rPr lang="en-GB" sz="4000" b="1" dirty="0">
                <a:latin typeface="Times New Roman" pitchFamily="18" charset="0"/>
                <a:cs typeface="Times New Roman" pitchFamily="18" charset="0"/>
              </a:rPr>
              <a:t>References:</a:t>
            </a:r>
            <a:br>
              <a:rPr lang="en-US" sz="4000" b="1" dirty="0">
                <a:latin typeface="Times New Roman" pitchFamily="18" charset="0"/>
                <a:cs typeface="Times New Roman" pitchFamily="18" charset="0"/>
              </a:rPr>
            </a:br>
            <a:endParaRPr lang="en-US" sz="4000" b="1" dirty="0">
              <a:latin typeface="Times New Roman" pitchFamily="18" charset="0"/>
              <a:cs typeface="Times New Roman" pitchFamily="18" charset="0"/>
            </a:endParaRPr>
          </a:p>
        </p:txBody>
      </p:sp>
      <p:sp>
        <p:nvSpPr>
          <p:cNvPr id="5" name="Content Placeholder 4"/>
          <p:cNvSpPr>
            <a:spLocks noGrp="1"/>
          </p:cNvSpPr>
          <p:nvPr>
            <p:ph idx="1"/>
          </p:nvPr>
        </p:nvSpPr>
        <p:spPr>
          <a:xfrm>
            <a:off x="1647286" y="1421202"/>
            <a:ext cx="10096500" cy="5143500"/>
          </a:xfrm>
        </p:spPr>
        <p:txBody>
          <a:bodyPr>
            <a:noAutofit/>
          </a:bodyPr>
          <a:lstStyle/>
          <a:p>
            <a:pPr algn="just">
              <a:buNone/>
            </a:pPr>
            <a:endParaRPr lang="en-US" sz="900" dirty="0"/>
          </a:p>
          <a:p>
            <a:pPr lvl="0" algn="just"/>
            <a:r>
              <a:rPr lang="en-GB" sz="900" dirty="0" err="1"/>
              <a:t>Kotler</a:t>
            </a:r>
            <a:r>
              <a:rPr lang="en-GB" sz="900" dirty="0"/>
              <a:t>, P., </a:t>
            </a:r>
            <a:r>
              <a:rPr lang="en-GB" sz="900" dirty="0" err="1"/>
              <a:t>Kartajaya</a:t>
            </a:r>
            <a:r>
              <a:rPr lang="en-GB" sz="900" dirty="0"/>
              <a:t>, H. and </a:t>
            </a:r>
            <a:r>
              <a:rPr lang="en-GB" sz="900" dirty="0" err="1"/>
              <a:t>Setiawan</a:t>
            </a:r>
            <a:r>
              <a:rPr lang="en-GB" sz="900" dirty="0"/>
              <a:t>, I., 2019. </a:t>
            </a:r>
            <a:r>
              <a:rPr lang="en-GB" sz="900" i="1" dirty="0"/>
              <a:t>Marketing 3.0: From products to customers to the human spirit</a:t>
            </a:r>
            <a:r>
              <a:rPr lang="en-GB" sz="900" dirty="0"/>
              <a:t> (pp. 139-156). Springer Singapore.</a:t>
            </a:r>
            <a:endParaRPr lang="en-US" sz="900" dirty="0"/>
          </a:p>
          <a:p>
            <a:pPr lvl="0" algn="just"/>
            <a:r>
              <a:rPr lang="en-GB" sz="900" dirty="0"/>
              <a:t>Hartono, B.D., Yusuf, B.P. and </a:t>
            </a:r>
            <a:r>
              <a:rPr lang="en-GB" sz="900" dirty="0" err="1"/>
              <a:t>Arifiati</a:t>
            </a:r>
            <a:r>
              <a:rPr lang="en-GB" sz="900" dirty="0"/>
              <a:t>, A., 2020. Implementation of digital marketing strategies through social media marketing, supply chain management, and online sales of bill chilly products. </a:t>
            </a:r>
            <a:r>
              <a:rPr lang="en-GB" sz="900" i="1" dirty="0"/>
              <a:t>Int. J. Supply Chain </a:t>
            </a:r>
            <a:r>
              <a:rPr lang="en-GB" sz="900" i="1" dirty="0" err="1"/>
              <a:t>Manag</a:t>
            </a:r>
            <a:r>
              <a:rPr lang="en-GB" sz="900" dirty="0"/>
              <a:t>, </a:t>
            </a:r>
            <a:r>
              <a:rPr lang="en-GB" sz="900" i="1" dirty="0"/>
              <a:t>9</a:t>
            </a:r>
            <a:r>
              <a:rPr lang="en-GB" sz="900" dirty="0"/>
              <a:t>, pp.348-354.</a:t>
            </a:r>
            <a:endParaRPr lang="en-US" sz="900" dirty="0"/>
          </a:p>
          <a:p>
            <a:pPr lvl="0" algn="just"/>
            <a:r>
              <a:rPr lang="en-GB" sz="900" dirty="0"/>
              <a:t>Katz, B.R., Du </a:t>
            </a:r>
            <a:r>
              <a:rPr lang="en-GB" sz="900" dirty="0" err="1"/>
              <a:t>Preez</a:t>
            </a:r>
            <a:r>
              <a:rPr lang="en-GB" sz="900" dirty="0"/>
              <a:t>, N.D. and </a:t>
            </a:r>
            <a:r>
              <a:rPr lang="en-GB" sz="900" dirty="0" err="1"/>
              <a:t>Louw</a:t>
            </a:r>
            <a:r>
              <a:rPr lang="en-GB" sz="900" dirty="0"/>
              <a:t>, L., 2016. Alignment of internal and external business and innovation domains. </a:t>
            </a:r>
            <a:r>
              <a:rPr lang="en-GB" sz="900" i="1" dirty="0"/>
              <a:t>South African Journal of Industrial Engineering</a:t>
            </a:r>
            <a:r>
              <a:rPr lang="en-GB" sz="900" dirty="0"/>
              <a:t>, </a:t>
            </a:r>
            <a:r>
              <a:rPr lang="en-GB" sz="900" i="1" dirty="0"/>
              <a:t>27</a:t>
            </a:r>
            <a:r>
              <a:rPr lang="en-GB" sz="900" dirty="0"/>
              <a:t>(1), pp.61-74.</a:t>
            </a:r>
            <a:endParaRPr lang="en-US" sz="900" dirty="0"/>
          </a:p>
          <a:p>
            <a:pPr lvl="0" algn="just"/>
            <a:r>
              <a:rPr lang="en-GB" sz="900" dirty="0" err="1"/>
              <a:t>Pesonen</a:t>
            </a:r>
            <a:r>
              <a:rPr lang="en-GB" sz="900" dirty="0"/>
              <a:t>, J.A., 2015. Targeting rural tourists in the internet: Comparing travel motivation and activity-based segments. </a:t>
            </a:r>
            <a:r>
              <a:rPr lang="en-US" sz="900" i="1" dirty="0"/>
              <a:t>Journal of Travel &amp; Tourism Marketing</a:t>
            </a:r>
            <a:r>
              <a:rPr lang="en-US" sz="900" dirty="0"/>
              <a:t>, </a:t>
            </a:r>
            <a:r>
              <a:rPr lang="en-US" sz="900" i="1" dirty="0"/>
              <a:t>32</a:t>
            </a:r>
            <a:r>
              <a:rPr lang="en-US" sz="900" dirty="0"/>
              <a:t>(3), pp.211-226.</a:t>
            </a:r>
          </a:p>
          <a:p>
            <a:pPr lvl="0" algn="just"/>
            <a:r>
              <a:rPr lang="en-GB" sz="900" dirty="0"/>
              <a:t>Weinstein, A. and </a:t>
            </a:r>
            <a:r>
              <a:rPr lang="en-GB" sz="900" dirty="0" err="1"/>
              <a:t>Brotspies</a:t>
            </a:r>
            <a:r>
              <a:rPr lang="en-GB" sz="900" dirty="0"/>
              <a:t>, H., 2018. Segmentation and Customer Value. In </a:t>
            </a:r>
            <a:r>
              <a:rPr lang="en-US" sz="900" i="1" dirty="0"/>
              <a:t>Superior Customer Value</a:t>
            </a:r>
            <a:r>
              <a:rPr lang="en-US" sz="900" dirty="0"/>
              <a:t> (pp. 63-83). </a:t>
            </a:r>
            <a:r>
              <a:rPr lang="en-US" sz="900" dirty="0" err="1"/>
              <a:t>Routledge</a:t>
            </a:r>
            <a:r>
              <a:rPr lang="en-US" sz="900" dirty="0"/>
              <a:t>.</a:t>
            </a:r>
          </a:p>
          <a:p>
            <a:pPr lvl="0" algn="just"/>
            <a:r>
              <a:rPr lang="en-GB" sz="900" dirty="0" err="1"/>
              <a:t>Krawczyk</a:t>
            </a:r>
            <a:r>
              <a:rPr lang="en-GB" sz="900" dirty="0"/>
              <a:t>, M. and Xiang, Z., 2016. Perceptual mapping of hotel brands using online reviews: a text analytics approach. </a:t>
            </a:r>
            <a:r>
              <a:rPr lang="en-US" sz="900" i="1" dirty="0"/>
              <a:t>Information Technology &amp; Tourism</a:t>
            </a:r>
            <a:r>
              <a:rPr lang="en-US" sz="900" dirty="0"/>
              <a:t>, </a:t>
            </a:r>
            <a:r>
              <a:rPr lang="en-US" sz="900" i="1" dirty="0"/>
              <a:t>16</a:t>
            </a:r>
            <a:r>
              <a:rPr lang="en-US" sz="900" dirty="0"/>
              <a:t>, pp.23-43.</a:t>
            </a:r>
          </a:p>
          <a:p>
            <a:pPr lvl="0" algn="just"/>
            <a:r>
              <a:rPr lang="en-GB" sz="900" dirty="0"/>
              <a:t>AREGAW, Y.K., 2020. FACTORS THAT AFFECT THE GROWTH OF HOTEL INVESTMENT: IN CASE OF ADDIS ABEBA STAR HOTELS.</a:t>
            </a:r>
            <a:endParaRPr lang="en-US" sz="900" dirty="0"/>
          </a:p>
          <a:p>
            <a:pPr lvl="0" algn="just"/>
            <a:r>
              <a:rPr lang="en-GB" sz="900" dirty="0"/>
              <a:t>Herbert, B.B., 2019. Reflections from a Physician with Hearing Loss. </a:t>
            </a:r>
            <a:r>
              <a:rPr lang="en-US" sz="900" i="1" dirty="0"/>
              <a:t>REGISTRATION NOW OPEN!</a:t>
            </a:r>
            <a:r>
              <a:rPr lang="en-US" sz="900" dirty="0"/>
              <a:t>, p.11.</a:t>
            </a:r>
          </a:p>
          <a:p>
            <a:pPr lvl="0" algn="just"/>
            <a:r>
              <a:rPr lang="en-GB" sz="900" dirty="0" err="1"/>
              <a:t>Buhalis</a:t>
            </a:r>
            <a:r>
              <a:rPr lang="en-GB" sz="900" dirty="0"/>
              <a:t>, D. and </a:t>
            </a:r>
            <a:r>
              <a:rPr lang="en-GB" sz="900" dirty="0" err="1"/>
              <a:t>Sinarta</a:t>
            </a:r>
            <a:r>
              <a:rPr lang="en-GB" sz="900" dirty="0"/>
              <a:t>, Y., 2019. Real-time co-creation and </a:t>
            </a:r>
            <a:r>
              <a:rPr lang="en-GB" sz="900" dirty="0" err="1"/>
              <a:t>nowness</a:t>
            </a:r>
            <a:r>
              <a:rPr lang="en-GB" sz="900" dirty="0"/>
              <a:t> service: lessons from tourism and hospitality. </a:t>
            </a:r>
            <a:r>
              <a:rPr lang="en-US" sz="900" i="1" dirty="0"/>
              <a:t>Journal of Travel &amp; Tourism Marketing</a:t>
            </a:r>
            <a:r>
              <a:rPr lang="en-US" sz="900" dirty="0"/>
              <a:t>, </a:t>
            </a:r>
            <a:r>
              <a:rPr lang="en-US" sz="900" i="1" dirty="0"/>
              <a:t>36</a:t>
            </a:r>
            <a:r>
              <a:rPr lang="en-US" sz="900" dirty="0"/>
              <a:t>(5), pp.563-582.</a:t>
            </a:r>
          </a:p>
          <a:p>
            <a:pPr lvl="0" algn="just"/>
            <a:r>
              <a:rPr lang="en-GB" sz="900" dirty="0"/>
              <a:t> Parsons, A.L. and </a:t>
            </a:r>
            <a:r>
              <a:rPr lang="en-GB" sz="900" dirty="0" err="1"/>
              <a:t>Lepkowska</a:t>
            </a:r>
            <a:r>
              <a:rPr lang="en-GB" sz="900" dirty="0"/>
              <a:t>-White, E., 2018. Social media marketing management: A conceptual framework.</a:t>
            </a:r>
            <a:r>
              <a:rPr lang="en-GB" sz="900" i="1" dirty="0"/>
              <a:t> Journal of Internet Commerce</a:t>
            </a:r>
            <a:r>
              <a:rPr lang="en-GB" sz="900" dirty="0"/>
              <a:t>,</a:t>
            </a:r>
            <a:r>
              <a:rPr lang="en-GB" sz="900" i="1" dirty="0"/>
              <a:t> 17</a:t>
            </a:r>
            <a:r>
              <a:rPr lang="en-GB" sz="900" dirty="0"/>
              <a:t>(2), pp.81-95.</a:t>
            </a:r>
            <a:endParaRPr lang="en-US" sz="900" dirty="0"/>
          </a:p>
          <a:p>
            <a:pPr lvl="0" algn="just"/>
            <a:r>
              <a:rPr lang="en-GB" sz="900" dirty="0" err="1"/>
              <a:t>Halim</a:t>
            </a:r>
            <a:r>
              <a:rPr lang="en-GB" sz="900" dirty="0"/>
              <a:t>, K.K. and </a:t>
            </a:r>
            <a:r>
              <a:rPr lang="en-GB" sz="900" dirty="0" err="1"/>
              <a:t>Halim</a:t>
            </a:r>
            <a:r>
              <a:rPr lang="en-GB" sz="900" dirty="0"/>
              <a:t>, S., 2019. Business intelligence for designing restaurant marketing strategy: A case study. </a:t>
            </a:r>
            <a:r>
              <a:rPr lang="en-GB" sz="900" i="1" dirty="0" err="1"/>
              <a:t>Procedia</a:t>
            </a:r>
            <a:r>
              <a:rPr lang="en-GB" sz="900" i="1" dirty="0"/>
              <a:t> Computer Science</a:t>
            </a:r>
            <a:r>
              <a:rPr lang="en-GB" sz="900" dirty="0"/>
              <a:t>, </a:t>
            </a:r>
            <a:r>
              <a:rPr lang="en-GB" sz="900" i="1" dirty="0"/>
              <a:t>161</a:t>
            </a:r>
            <a:r>
              <a:rPr lang="en-GB" sz="900" dirty="0"/>
              <a:t>, pp.615-622.</a:t>
            </a:r>
            <a:endParaRPr lang="en-US" sz="900" dirty="0"/>
          </a:p>
          <a:p>
            <a:pPr lvl="0" algn="just"/>
            <a:r>
              <a:rPr lang="en-GB" sz="900" dirty="0"/>
              <a:t>Porter, M.E. and </a:t>
            </a:r>
            <a:r>
              <a:rPr lang="en-GB" sz="900" dirty="0" err="1"/>
              <a:t>Heppelmann</a:t>
            </a:r>
            <a:r>
              <a:rPr lang="en-GB" sz="900" dirty="0"/>
              <a:t>, J.E., 2014. How smart, connected products are transforming competition. </a:t>
            </a:r>
            <a:r>
              <a:rPr lang="en-GB" sz="900" i="1" dirty="0"/>
              <a:t>Harvard business review</a:t>
            </a:r>
            <a:r>
              <a:rPr lang="en-GB" sz="900" dirty="0"/>
              <a:t>, </a:t>
            </a:r>
            <a:r>
              <a:rPr lang="en-GB" sz="900" i="1" dirty="0"/>
              <a:t>92</a:t>
            </a:r>
            <a:r>
              <a:rPr lang="en-GB" sz="900" dirty="0"/>
              <a:t>(11), pp.64-88.</a:t>
            </a:r>
            <a:endParaRPr lang="en-US" sz="900" dirty="0"/>
          </a:p>
          <a:p>
            <a:pPr lvl="0" algn="just"/>
            <a:r>
              <a:rPr lang="en-GB" sz="900" dirty="0"/>
              <a:t>Ferrell, O.C., Hartline, M. and Hochstein, B.W., 2021. </a:t>
            </a:r>
            <a:r>
              <a:rPr lang="en-US" sz="900" i="1" dirty="0"/>
              <a:t>Marketing strategy</a:t>
            </a:r>
            <a:r>
              <a:rPr lang="en-US" sz="900" dirty="0"/>
              <a:t>. </a:t>
            </a:r>
            <a:r>
              <a:rPr lang="en-US" sz="900" dirty="0" err="1"/>
              <a:t>Cengage</a:t>
            </a:r>
            <a:r>
              <a:rPr lang="en-US" sz="900" dirty="0"/>
              <a:t> Learning.</a:t>
            </a:r>
          </a:p>
          <a:p>
            <a:pPr lvl="0" algn="just"/>
            <a:r>
              <a:rPr lang="en-GB" sz="900" dirty="0" err="1"/>
              <a:t>Nurre</a:t>
            </a:r>
            <a:r>
              <a:rPr lang="en-GB" sz="900" dirty="0"/>
              <a:t>, S.G. and Weir, J.D., 2017. Interactive Excel-based Gantt chart schedule builder. </a:t>
            </a:r>
            <a:r>
              <a:rPr lang="en-GB" sz="900" i="1" dirty="0"/>
              <a:t>INFORMS Transactions on Education</a:t>
            </a:r>
            <a:r>
              <a:rPr lang="en-GB" sz="900" dirty="0"/>
              <a:t>, </a:t>
            </a:r>
            <a:r>
              <a:rPr lang="en-GB" sz="900" i="1" dirty="0"/>
              <a:t>17</a:t>
            </a:r>
            <a:r>
              <a:rPr lang="en-GB" sz="900" dirty="0"/>
              <a:t>(2), pp.49-57.</a:t>
            </a:r>
            <a:endParaRPr lang="en-US" sz="900" dirty="0"/>
          </a:p>
          <a:p>
            <a:pPr lvl="0" algn="just"/>
            <a:r>
              <a:rPr lang="en-GB" sz="900" dirty="0" err="1"/>
              <a:t>Ghauri</a:t>
            </a:r>
            <a:r>
              <a:rPr lang="en-GB" sz="900" dirty="0"/>
              <a:t>, P. and </a:t>
            </a:r>
            <a:r>
              <a:rPr lang="en-GB" sz="900" dirty="0" err="1"/>
              <a:t>Cateora</a:t>
            </a:r>
            <a:r>
              <a:rPr lang="en-GB" sz="900" dirty="0"/>
              <a:t>, P., 2014. </a:t>
            </a:r>
            <a:r>
              <a:rPr lang="en-GB" sz="900" i="1" dirty="0"/>
              <a:t>EBOOK: International Marketing</a:t>
            </a:r>
            <a:r>
              <a:rPr lang="en-GB" sz="900" dirty="0"/>
              <a:t>. McGraw Hill.</a:t>
            </a:r>
            <a:endParaRPr lang="en-US" sz="900" dirty="0"/>
          </a:p>
          <a:p>
            <a:pPr lvl="0" algn="just"/>
            <a:r>
              <a:rPr lang="en-GB" sz="900" dirty="0"/>
              <a:t>Weinstein, A., 2018. Customers Want Exceptional Value Now!. In </a:t>
            </a:r>
            <a:r>
              <a:rPr lang="en-US" sz="900" i="1" dirty="0"/>
              <a:t>Superior Customer Value</a:t>
            </a:r>
            <a:r>
              <a:rPr lang="en-US" sz="900" dirty="0"/>
              <a:t> (pp. 1-20). </a:t>
            </a:r>
            <a:r>
              <a:rPr lang="en-US" sz="900" dirty="0" err="1"/>
              <a:t>Routledge</a:t>
            </a:r>
            <a:r>
              <a:rPr lang="en-US" sz="900" dirty="0"/>
              <a:t>.</a:t>
            </a:r>
          </a:p>
          <a:p>
            <a:pPr algn="just">
              <a:buFont typeface="+mj-lt"/>
              <a:buAutoNum type="arabicPeriod"/>
            </a:pPr>
            <a:endParaRPr lang="en-US" sz="900" dirty="0">
              <a:latin typeface="Times New Roman" pitchFamily="18" charset="0"/>
              <a:cs typeface="Times New Roman" pitchFamily="18" charset="0"/>
            </a:endParaRPr>
          </a:p>
        </p:txBody>
      </p:sp>
    </p:spTree>
    <p:extLst>
      <p:ext uri="{BB962C8B-B14F-4D97-AF65-F5344CB8AC3E}">
        <p14:creationId xmlns:p14="http://schemas.microsoft.com/office/powerpoint/2010/main" val="52125137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3402</Words>
  <PresentationFormat>Widescreen</PresentationFormat>
  <Paragraphs>141</Paragraphs>
  <Slides>16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Gothic</vt:lpstr>
      <vt:lpstr>Times New Roman</vt:lpstr>
      <vt:lpstr>Wingdings</vt:lpstr>
      <vt:lpstr>Wingdings 3</vt:lpstr>
      <vt:lpstr>Wisp</vt:lpstr>
      <vt:lpstr>HILTON Hotel’s supporting marketing plan </vt:lpstr>
      <vt:lpstr>Introduction: Marketing Plan</vt:lpstr>
      <vt:lpstr>Situation analysis:</vt:lpstr>
      <vt:lpstr>Company SWOT analysis:</vt:lpstr>
      <vt:lpstr>Customer:</vt:lpstr>
      <vt:lpstr>Competitors:</vt:lpstr>
      <vt:lpstr>Bowman’s strategy clock :</vt:lpstr>
      <vt:lpstr>Collaborators:</vt:lpstr>
      <vt:lpstr>Climate-PESTLE analysis:</vt:lpstr>
      <vt:lpstr>Objectives of marketing plan:</vt:lpstr>
      <vt:lpstr>Strategy:</vt:lpstr>
      <vt:lpstr>Tactics: </vt:lpstr>
      <vt:lpstr>Action: </vt:lpstr>
      <vt:lpstr>Control:</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2022-01-18T12:39:30Z</dcterms:created>
  <dcterms:modified xsi:type="dcterms:W3CDTF">2023-05-26T20:46:12Z</dcterms:modified>
</cp:coreProperties>
</file>