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66" r:id="rId4"/>
    <p:sldId id="267" r:id="rId5"/>
    <p:sldId id="259" r:id="rId6"/>
    <p:sldId id="268" r:id="rId7"/>
    <p:sldId id="270" r:id="rId8"/>
    <p:sldId id="269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5C8AE7-DD71-49D7-8687-397B0C70FE6E}" v="11" dt="2025-12-09T16:19:28.7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rin surovi" userId="cb97d27b062d1804" providerId="LiveId" clId="{FF2227B0-F6CB-483D-946B-0BC4E353A888}"/>
    <pc:docChg chg="custSel mod modSld sldOrd">
      <pc:chgData name="Shahrin surovi" userId="cb97d27b062d1804" providerId="LiveId" clId="{FF2227B0-F6CB-483D-946B-0BC4E353A888}" dt="2025-12-09T16:20:03.344" v="100" actId="20577"/>
      <pc:docMkLst>
        <pc:docMk/>
      </pc:docMkLst>
      <pc:sldChg chg="modSp mod">
        <pc:chgData name="Shahrin surovi" userId="cb97d27b062d1804" providerId="LiveId" clId="{FF2227B0-F6CB-483D-946B-0BC4E353A888}" dt="2025-12-09T16:11:19.527" v="61" actId="14100"/>
        <pc:sldMkLst>
          <pc:docMk/>
          <pc:sldMk cId="2604722962" sldId="257"/>
        </pc:sldMkLst>
        <pc:picChg chg="mod">
          <ac:chgData name="Shahrin surovi" userId="cb97d27b062d1804" providerId="LiveId" clId="{FF2227B0-F6CB-483D-946B-0BC4E353A888}" dt="2025-12-09T16:11:19.527" v="61" actId="14100"/>
          <ac:picMkLst>
            <pc:docMk/>
            <pc:sldMk cId="2604722962" sldId="257"/>
            <ac:picMk id="5" creationId="{A4ED45C0-ECC3-4D71-9DC3-092F848E130E}"/>
          </ac:picMkLst>
        </pc:picChg>
      </pc:sldChg>
      <pc:sldChg chg="modSp mod">
        <pc:chgData name="Shahrin surovi" userId="cb97d27b062d1804" providerId="LiveId" clId="{FF2227B0-F6CB-483D-946B-0BC4E353A888}" dt="2025-12-09T16:12:58.922" v="63" actId="27636"/>
        <pc:sldMkLst>
          <pc:docMk/>
          <pc:sldMk cId="819238970" sldId="259"/>
        </pc:sldMkLst>
        <pc:spChg chg="mod">
          <ac:chgData name="Shahrin surovi" userId="cb97d27b062d1804" providerId="LiveId" clId="{FF2227B0-F6CB-483D-946B-0BC4E353A888}" dt="2025-12-09T16:12:58.922" v="63" actId="27636"/>
          <ac:spMkLst>
            <pc:docMk/>
            <pc:sldMk cId="819238970" sldId="259"/>
            <ac:spMk id="6" creationId="{6BD4BBF3-1BAC-35A3-CC50-A57E9658E8DA}"/>
          </ac:spMkLst>
        </pc:spChg>
      </pc:sldChg>
      <pc:sldChg chg="addSp modSp mod">
        <pc:chgData name="Shahrin surovi" userId="cb97d27b062d1804" providerId="LiveId" clId="{FF2227B0-F6CB-483D-946B-0BC4E353A888}" dt="2025-12-09T16:10:55.966" v="59" actId="14100"/>
        <pc:sldMkLst>
          <pc:docMk/>
          <pc:sldMk cId="1042524843" sldId="266"/>
        </pc:sldMkLst>
        <pc:spChg chg="add mod">
          <ac:chgData name="Shahrin surovi" userId="cb97d27b062d1804" providerId="LiveId" clId="{FF2227B0-F6CB-483D-946B-0BC4E353A888}" dt="2025-12-09T16:10:55.966" v="59" actId="14100"/>
          <ac:spMkLst>
            <pc:docMk/>
            <pc:sldMk cId="1042524843" sldId="266"/>
            <ac:spMk id="6" creationId="{7E082589-7FC1-2A05-97E7-44278EBAC6AC}"/>
          </ac:spMkLst>
        </pc:spChg>
        <pc:picChg chg="mod">
          <ac:chgData name="Shahrin surovi" userId="cb97d27b062d1804" providerId="LiveId" clId="{FF2227B0-F6CB-483D-946B-0BC4E353A888}" dt="2025-12-09T16:10:40.145" v="56" actId="1076"/>
          <ac:picMkLst>
            <pc:docMk/>
            <pc:sldMk cId="1042524843" sldId="266"/>
            <ac:picMk id="5" creationId="{907EE66D-1276-4A66-A00E-5049E2EF1DF5}"/>
          </ac:picMkLst>
        </pc:picChg>
      </pc:sldChg>
      <pc:sldChg chg="addSp delSp modSp mod">
        <pc:chgData name="Shahrin surovi" userId="cb97d27b062d1804" providerId="LiveId" clId="{FF2227B0-F6CB-483D-946B-0BC4E353A888}" dt="2025-12-09T16:13:28.194" v="65" actId="27636"/>
        <pc:sldMkLst>
          <pc:docMk/>
          <pc:sldMk cId="2245623706" sldId="268"/>
        </pc:sldMkLst>
        <pc:spChg chg="mod">
          <ac:chgData name="Shahrin surovi" userId="cb97d27b062d1804" providerId="LiveId" clId="{FF2227B0-F6CB-483D-946B-0BC4E353A888}" dt="2025-12-09T15:55:26.440" v="5" actId="14100"/>
          <ac:spMkLst>
            <pc:docMk/>
            <pc:sldMk cId="2245623706" sldId="268"/>
            <ac:spMk id="2" creationId="{8B72A1AB-68B8-2A34-F1E1-7DA62CAF0ED4}"/>
          </ac:spMkLst>
        </pc:spChg>
        <pc:spChg chg="add del mod">
          <ac:chgData name="Shahrin surovi" userId="cb97d27b062d1804" providerId="LiveId" clId="{FF2227B0-F6CB-483D-946B-0BC4E353A888}" dt="2025-12-09T16:08:12.963" v="46" actId="478"/>
          <ac:spMkLst>
            <pc:docMk/>
            <pc:sldMk cId="2245623706" sldId="268"/>
            <ac:spMk id="4" creationId="{40CD9846-821C-A8B4-9CC2-DCE2654304E7}"/>
          </ac:spMkLst>
        </pc:spChg>
        <pc:spChg chg="add del mod">
          <ac:chgData name="Shahrin surovi" userId="cb97d27b062d1804" providerId="LiveId" clId="{FF2227B0-F6CB-483D-946B-0BC4E353A888}" dt="2025-12-09T16:08:47.527" v="49" actId="478"/>
          <ac:spMkLst>
            <pc:docMk/>
            <pc:sldMk cId="2245623706" sldId="268"/>
            <ac:spMk id="5" creationId="{7608681B-3550-CA55-42AC-C910FC41D363}"/>
          </ac:spMkLst>
        </pc:spChg>
        <pc:spChg chg="mod">
          <ac:chgData name="Shahrin surovi" userId="cb97d27b062d1804" providerId="LiveId" clId="{FF2227B0-F6CB-483D-946B-0BC4E353A888}" dt="2025-12-09T16:13:28.194" v="65" actId="27636"/>
          <ac:spMkLst>
            <pc:docMk/>
            <pc:sldMk cId="2245623706" sldId="268"/>
            <ac:spMk id="6" creationId="{6BD4BBF3-1BAC-35A3-CC50-A57E9658E8DA}"/>
          </ac:spMkLst>
        </pc:spChg>
        <pc:spChg chg="add mod">
          <ac:chgData name="Shahrin surovi" userId="cb97d27b062d1804" providerId="LiveId" clId="{FF2227B0-F6CB-483D-946B-0BC4E353A888}" dt="2025-12-09T16:10:05.630" v="55" actId="1076"/>
          <ac:spMkLst>
            <pc:docMk/>
            <pc:sldMk cId="2245623706" sldId="268"/>
            <ac:spMk id="7" creationId="{7099C893-D52B-35D7-5D19-F8BECD7889A4}"/>
          </ac:spMkLst>
        </pc:spChg>
        <pc:picChg chg="mod">
          <ac:chgData name="Shahrin surovi" userId="cb97d27b062d1804" providerId="LiveId" clId="{FF2227B0-F6CB-483D-946B-0BC4E353A888}" dt="2025-12-09T16:07:49.572" v="44" actId="14100"/>
          <ac:picMkLst>
            <pc:docMk/>
            <pc:sldMk cId="2245623706" sldId="268"/>
            <ac:picMk id="3" creationId="{5D03919F-8E11-48C4-BDA1-9BF65EEE5F35}"/>
          </ac:picMkLst>
        </pc:picChg>
      </pc:sldChg>
      <pc:sldChg chg="modSp mod">
        <pc:chgData name="Shahrin surovi" userId="cb97d27b062d1804" providerId="LiveId" clId="{FF2227B0-F6CB-483D-946B-0BC4E353A888}" dt="2025-12-09T16:13:39.140" v="66" actId="12"/>
        <pc:sldMkLst>
          <pc:docMk/>
          <pc:sldMk cId="750245912" sldId="269"/>
        </pc:sldMkLst>
        <pc:spChg chg="mod">
          <ac:chgData name="Shahrin surovi" userId="cb97d27b062d1804" providerId="LiveId" clId="{FF2227B0-F6CB-483D-946B-0BC4E353A888}" dt="2025-12-09T16:13:39.140" v="66" actId="12"/>
          <ac:spMkLst>
            <pc:docMk/>
            <pc:sldMk cId="750245912" sldId="269"/>
            <ac:spMk id="6" creationId="{6BD4BBF3-1BAC-35A3-CC50-A57E9658E8DA}"/>
          </ac:spMkLst>
        </pc:spChg>
      </pc:sldChg>
      <pc:sldChg chg="addSp modSp mod ord">
        <pc:chgData name="Shahrin surovi" userId="cb97d27b062d1804" providerId="LiveId" clId="{FF2227B0-F6CB-483D-946B-0BC4E353A888}" dt="2025-12-09T16:20:03.344" v="100" actId="20577"/>
        <pc:sldMkLst>
          <pc:docMk/>
          <pc:sldMk cId="1120158361" sldId="270"/>
        </pc:sldMkLst>
        <pc:spChg chg="add mod">
          <ac:chgData name="Shahrin surovi" userId="cb97d27b062d1804" providerId="LiveId" clId="{FF2227B0-F6CB-483D-946B-0BC4E353A888}" dt="2025-12-09T16:07:09.398" v="42" actId="1076"/>
          <ac:spMkLst>
            <pc:docMk/>
            <pc:sldMk cId="1120158361" sldId="270"/>
            <ac:spMk id="3" creationId="{A9683339-1EFF-EEB3-8CFA-25018843C727}"/>
          </ac:spMkLst>
        </pc:spChg>
        <pc:spChg chg="mod">
          <ac:chgData name="Shahrin surovi" userId="cb97d27b062d1804" providerId="LiveId" clId="{FF2227B0-F6CB-483D-946B-0BC4E353A888}" dt="2025-12-09T16:20:03.344" v="100" actId="20577"/>
          <ac:spMkLst>
            <pc:docMk/>
            <pc:sldMk cId="1120158361" sldId="270"/>
            <ac:spMk id="6" creationId="{6BD4BBF3-1BAC-35A3-CC50-A57E9658E8DA}"/>
          </ac:spMkLst>
        </pc:spChg>
        <pc:picChg chg="mod">
          <ac:chgData name="Shahrin surovi" userId="cb97d27b062d1804" providerId="LiveId" clId="{FF2227B0-F6CB-483D-946B-0BC4E353A888}" dt="2025-12-09T16:06:34.268" v="39" actId="14100"/>
          <ac:picMkLst>
            <pc:docMk/>
            <pc:sldMk cId="1120158361" sldId="270"/>
            <ac:picMk id="7" creationId="{1D7A8246-E27E-4807-83E3-8CC9414AC974}"/>
          </ac:picMkLst>
        </pc:picChg>
      </pc:sldChg>
      <pc:sldChg chg="addSp modSp mod">
        <pc:chgData name="Shahrin surovi" userId="cb97d27b062d1804" providerId="LiveId" clId="{FF2227B0-F6CB-483D-946B-0BC4E353A888}" dt="2025-12-09T16:15:10.732" v="70" actId="11"/>
        <pc:sldMkLst>
          <pc:docMk/>
          <pc:sldMk cId="1106409721" sldId="271"/>
        </pc:sldMkLst>
        <pc:spChg chg="add mod">
          <ac:chgData name="Shahrin surovi" userId="cb97d27b062d1804" providerId="LiveId" clId="{FF2227B0-F6CB-483D-946B-0BC4E353A888}" dt="2025-12-09T16:05:41.038" v="35"/>
          <ac:spMkLst>
            <pc:docMk/>
            <pc:sldMk cId="1106409721" sldId="271"/>
            <ac:spMk id="3" creationId="{120D1F8A-0573-2F2C-0C9C-A5FE9E55FAD1}"/>
          </ac:spMkLst>
        </pc:spChg>
        <pc:spChg chg="mod">
          <ac:chgData name="Shahrin surovi" userId="cb97d27b062d1804" providerId="LiveId" clId="{FF2227B0-F6CB-483D-946B-0BC4E353A888}" dt="2025-12-09T16:15:10.732" v="70" actId="11"/>
          <ac:spMkLst>
            <pc:docMk/>
            <pc:sldMk cId="1106409721" sldId="271"/>
            <ac:spMk id="6" creationId="{6BD4BBF3-1BAC-35A3-CC50-A57E9658E8DA}"/>
          </ac:spMkLst>
        </pc:spChg>
      </pc:sldChg>
      <pc:sldChg chg="addSp delSp modSp mod">
        <pc:chgData name="Shahrin surovi" userId="cb97d27b062d1804" providerId="LiveId" clId="{FF2227B0-F6CB-483D-946B-0BC4E353A888}" dt="2025-12-09T16:15:17.904" v="71" actId="12"/>
        <pc:sldMkLst>
          <pc:docMk/>
          <pc:sldMk cId="651815352" sldId="272"/>
        </pc:sldMkLst>
        <pc:spChg chg="add del mod">
          <ac:chgData name="Shahrin surovi" userId="cb97d27b062d1804" providerId="LiveId" clId="{FF2227B0-F6CB-483D-946B-0BC4E353A888}" dt="2025-12-09T16:04:28.658" v="33" actId="478"/>
          <ac:spMkLst>
            <pc:docMk/>
            <pc:sldMk cId="651815352" sldId="272"/>
            <ac:spMk id="3" creationId="{BE53399B-A7F0-DFB7-CF08-28772E01F2B2}"/>
          </ac:spMkLst>
        </pc:spChg>
        <pc:spChg chg="add mod">
          <ac:chgData name="Shahrin surovi" userId="cb97d27b062d1804" providerId="LiveId" clId="{FF2227B0-F6CB-483D-946B-0BC4E353A888}" dt="2025-12-09T16:04:41.420" v="34" actId="1076"/>
          <ac:spMkLst>
            <pc:docMk/>
            <pc:sldMk cId="651815352" sldId="272"/>
            <ac:spMk id="5" creationId="{D0AD305F-F380-5EE1-4AD1-64E180815A19}"/>
          </ac:spMkLst>
        </pc:spChg>
        <pc:spChg chg="mod">
          <ac:chgData name="Shahrin surovi" userId="cb97d27b062d1804" providerId="LiveId" clId="{FF2227B0-F6CB-483D-946B-0BC4E353A888}" dt="2025-12-09T16:15:17.904" v="71" actId="12"/>
          <ac:spMkLst>
            <pc:docMk/>
            <pc:sldMk cId="651815352" sldId="272"/>
            <ac:spMk id="6" creationId="{6BD4BBF3-1BAC-35A3-CC50-A57E9658E8DA}"/>
          </ac:spMkLst>
        </pc:spChg>
        <pc:picChg chg="mod">
          <ac:chgData name="Shahrin surovi" userId="cb97d27b062d1804" providerId="LiveId" clId="{FF2227B0-F6CB-483D-946B-0BC4E353A888}" dt="2025-12-09T16:03:35.585" v="29" actId="14100"/>
          <ac:picMkLst>
            <pc:docMk/>
            <pc:sldMk cId="651815352" sldId="272"/>
            <ac:picMk id="4" creationId="{7FAC7B98-1C3C-49EB-9282-5F6055640C8F}"/>
          </ac:picMkLst>
        </pc:picChg>
      </pc:sldChg>
      <pc:sldChg chg="modSp mod">
        <pc:chgData name="Shahrin surovi" userId="cb97d27b062d1804" providerId="LiveId" clId="{FF2227B0-F6CB-483D-946B-0BC4E353A888}" dt="2025-12-09T16:15:49.466" v="72" actId="11"/>
        <pc:sldMkLst>
          <pc:docMk/>
          <pc:sldMk cId="684248679" sldId="273"/>
        </pc:sldMkLst>
        <pc:spChg chg="mod">
          <ac:chgData name="Shahrin surovi" userId="cb97d27b062d1804" providerId="LiveId" clId="{FF2227B0-F6CB-483D-946B-0BC4E353A888}" dt="2025-12-09T16:15:49.466" v="72" actId="11"/>
          <ac:spMkLst>
            <pc:docMk/>
            <pc:sldMk cId="684248679" sldId="273"/>
            <ac:spMk id="6" creationId="{6BD4BBF3-1BAC-35A3-CC50-A57E9658E8DA}"/>
          </ac:spMkLst>
        </pc:spChg>
      </pc:sldChg>
      <pc:sldChg chg="modSp mod">
        <pc:chgData name="Shahrin surovi" userId="cb97d27b062d1804" providerId="LiveId" clId="{FF2227B0-F6CB-483D-946B-0BC4E353A888}" dt="2025-12-09T16:16:00.963" v="73" actId="11"/>
        <pc:sldMkLst>
          <pc:docMk/>
          <pc:sldMk cId="2762676022" sldId="274"/>
        </pc:sldMkLst>
        <pc:spChg chg="mod">
          <ac:chgData name="Shahrin surovi" userId="cb97d27b062d1804" providerId="LiveId" clId="{FF2227B0-F6CB-483D-946B-0BC4E353A888}" dt="2025-12-09T16:16:00.963" v="73" actId="11"/>
          <ac:spMkLst>
            <pc:docMk/>
            <pc:sldMk cId="2762676022" sldId="274"/>
            <ac:spMk id="6" creationId="{6BD4BBF3-1BAC-35A3-CC50-A57E9658E8DA}"/>
          </ac:spMkLst>
        </pc:spChg>
      </pc:sldChg>
      <pc:sldChg chg="modSp mod">
        <pc:chgData name="Shahrin surovi" userId="cb97d27b062d1804" providerId="LiveId" clId="{FF2227B0-F6CB-483D-946B-0BC4E353A888}" dt="2025-12-09T16:16:11.414" v="74" actId="11"/>
        <pc:sldMkLst>
          <pc:docMk/>
          <pc:sldMk cId="43258714" sldId="275"/>
        </pc:sldMkLst>
        <pc:spChg chg="mod">
          <ac:chgData name="Shahrin surovi" userId="cb97d27b062d1804" providerId="LiveId" clId="{FF2227B0-F6CB-483D-946B-0BC4E353A888}" dt="2025-12-09T16:16:11.414" v="74" actId="11"/>
          <ac:spMkLst>
            <pc:docMk/>
            <pc:sldMk cId="43258714" sldId="275"/>
            <ac:spMk id="6" creationId="{6BD4BBF3-1BAC-35A3-CC50-A57E9658E8DA}"/>
          </ac:spMkLst>
        </pc:spChg>
      </pc:sldChg>
      <pc:sldChg chg="addSp delSp modSp mod">
        <pc:chgData name="Shahrin surovi" userId="cb97d27b062d1804" providerId="LiveId" clId="{FF2227B0-F6CB-483D-946B-0BC4E353A888}" dt="2025-12-09T16:17:19.036" v="77" actId="478"/>
        <pc:sldMkLst>
          <pc:docMk/>
          <pc:sldMk cId="3754773992" sldId="276"/>
        </pc:sldMkLst>
        <pc:spChg chg="del mod">
          <ac:chgData name="Shahrin surovi" userId="cb97d27b062d1804" providerId="LiveId" clId="{FF2227B0-F6CB-483D-946B-0BC4E353A888}" dt="2025-12-09T16:16:56.503" v="75" actId="478"/>
          <ac:spMkLst>
            <pc:docMk/>
            <pc:sldMk cId="3754773992" sldId="276"/>
            <ac:spMk id="2" creationId="{8B72A1AB-68B8-2A34-F1E1-7DA62CAF0ED4}"/>
          </ac:spMkLst>
        </pc:spChg>
        <pc:spChg chg="add mod">
          <ac:chgData name="Shahrin surovi" userId="cb97d27b062d1804" providerId="LiveId" clId="{FF2227B0-F6CB-483D-946B-0BC4E353A888}" dt="2025-12-09T16:01:00.400" v="18" actId="1076"/>
          <ac:spMkLst>
            <pc:docMk/>
            <pc:sldMk cId="3754773992" sldId="276"/>
            <ac:spMk id="3" creationId="{26FD4599-71F5-B815-90F3-A083EF3564BC}"/>
          </ac:spMkLst>
        </pc:spChg>
        <pc:spChg chg="add del mod">
          <ac:chgData name="Shahrin surovi" userId="cb97d27b062d1804" providerId="LiveId" clId="{FF2227B0-F6CB-483D-946B-0BC4E353A888}" dt="2025-12-09T16:17:19.036" v="77" actId="478"/>
          <ac:spMkLst>
            <pc:docMk/>
            <pc:sldMk cId="3754773992" sldId="276"/>
            <ac:spMk id="5" creationId="{F2DFFEE2-FFA9-17F7-EAB3-4F19D3C48DA1}"/>
          </ac:spMkLst>
        </pc:spChg>
        <pc:spChg chg="mod">
          <ac:chgData name="Shahrin surovi" userId="cb97d27b062d1804" providerId="LiveId" clId="{FF2227B0-F6CB-483D-946B-0BC4E353A888}" dt="2025-12-09T16:01:29.858" v="19" actId="11"/>
          <ac:spMkLst>
            <pc:docMk/>
            <pc:sldMk cId="3754773992" sldId="276"/>
            <ac:spMk id="6" creationId="{6BD4BBF3-1BAC-35A3-CC50-A57E9658E8DA}"/>
          </ac:spMkLst>
        </pc:spChg>
        <pc:picChg chg="mod">
          <ac:chgData name="Shahrin surovi" userId="cb97d27b062d1804" providerId="LiveId" clId="{FF2227B0-F6CB-483D-946B-0BC4E353A888}" dt="2025-12-09T15:58:42.070" v="7" actId="14100"/>
          <ac:picMkLst>
            <pc:docMk/>
            <pc:sldMk cId="3754773992" sldId="276"/>
            <ac:picMk id="7" creationId="{C9141E8F-76D6-4CB4-990F-E87358771CE4}"/>
          </ac:picMkLst>
        </pc:picChg>
      </pc:sldChg>
      <pc:sldChg chg="delSp modSp mod">
        <pc:chgData name="Shahrin surovi" userId="cb97d27b062d1804" providerId="LiveId" clId="{FF2227B0-F6CB-483D-946B-0BC4E353A888}" dt="2025-12-09T16:18:11.228" v="94" actId="14100"/>
        <pc:sldMkLst>
          <pc:docMk/>
          <pc:sldMk cId="3311062740" sldId="277"/>
        </pc:sldMkLst>
        <pc:spChg chg="del mod">
          <ac:chgData name="Shahrin surovi" userId="cb97d27b062d1804" providerId="LiveId" clId="{FF2227B0-F6CB-483D-946B-0BC4E353A888}" dt="2025-12-09T16:17:51.144" v="93" actId="478"/>
          <ac:spMkLst>
            <pc:docMk/>
            <pc:sldMk cId="3311062740" sldId="277"/>
            <ac:spMk id="2" creationId="{8B72A1AB-68B8-2A34-F1E1-7DA62CAF0ED4}"/>
          </ac:spMkLst>
        </pc:spChg>
        <pc:spChg chg="mod">
          <ac:chgData name="Shahrin surovi" userId="cb97d27b062d1804" providerId="LiveId" clId="{FF2227B0-F6CB-483D-946B-0BC4E353A888}" dt="2025-12-09T16:18:11.228" v="94" actId="14100"/>
          <ac:spMkLst>
            <pc:docMk/>
            <pc:sldMk cId="3311062740" sldId="277"/>
            <ac:spMk id="6" creationId="{6BD4BBF3-1BAC-35A3-CC50-A57E9658E8DA}"/>
          </ac:spMkLst>
        </pc:spChg>
      </pc:sldChg>
      <pc:sldChg chg="modSp mod">
        <pc:chgData name="Shahrin surovi" userId="cb97d27b062d1804" providerId="LiveId" clId="{FF2227B0-F6CB-483D-946B-0BC4E353A888}" dt="2025-12-09T15:54:39.226" v="2" actId="14100"/>
        <pc:sldMkLst>
          <pc:docMk/>
          <pc:sldMk cId="1125516762" sldId="279"/>
        </pc:sldMkLst>
        <pc:spChg chg="mod">
          <ac:chgData name="Shahrin surovi" userId="cb97d27b062d1804" providerId="LiveId" clId="{FF2227B0-F6CB-483D-946B-0BC4E353A888}" dt="2025-12-09T15:54:39.226" v="2" actId="14100"/>
          <ac:spMkLst>
            <pc:docMk/>
            <pc:sldMk cId="1125516762" sldId="279"/>
            <ac:spMk id="2" creationId="{514FE712-A8D6-4C10-A5E4-DC67678E11B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E43220-1073-C549-A9AB-18354F18FB5C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86C07E-9AE8-3F42-AC57-6F4E63C348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47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D38B3-F68B-10D8-84CA-C60954BCA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9FBD4D-0221-5763-BB41-28463C644E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D5F86-2740-7D56-1F90-9137A10F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31E26-3808-8BD8-0F72-46F69C649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4EF03-D652-1F87-FA34-F7975DD80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479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7C37C-3AE0-DF6D-D2C0-1F994D3B5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CCCDE-5442-F548-D4AA-6CB08CE76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2EA95-34D3-7A73-104D-E8FF40DA2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2ED18-B052-1F70-EB87-350343ED6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69F6A-919F-6088-E2A3-72D2BA5BF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310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5157D-E272-AC7B-740F-991DE26DE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A2CC7-F01F-E81E-D521-176F2A2BCE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D272A-EC00-EA43-D5DC-9F83AAFA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68BFB2-D5DA-F872-8854-E9242606C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725037-A546-EE25-AA14-5A58B6AD0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80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F3AF4-EC5A-3534-4732-5C98299AB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3C5A7-04E7-8944-2C63-9EB489C446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B8F7E9-7D4D-2055-D53B-C6AFDAFB7E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E0CDD5-7E1B-6068-C52B-12BCF5A5B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527089-B5FC-917D-0B3D-C8BA64AA0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CB0ECD-4095-0351-FB91-32A1FD6E8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420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6A13C-D121-DAC9-3FE4-6FE042CC9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73CF13-0FD9-C27E-0D0A-BA887D0EBE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F50C8-1FBF-5069-DE52-08C283EB62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6DDC59-0677-02C4-1D34-2716CD36DC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D842C6-3739-C10F-9427-F1392A34EE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12A0A2-9CCC-6C42-E735-796A20A61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3363E0-C955-F895-D1A4-DE60202B9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ED42C3-E55E-5AEF-DFAE-9FB76AC87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964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04700-75A9-DA99-0D3B-17ED63C40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0547C1-6A02-DBFE-3F32-FEB980BA8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FAA475-512A-73BE-BB54-C84C9BC71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2C451-B935-790B-FCAE-AA9EE0B46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59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325825-0974-405A-E4BD-96FCF1245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39288E-2A77-DA43-57F4-90B50E1F0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8F7EE8-5D02-3CA6-175E-6B8FAD514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081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893AF-AFFF-BD89-AD7C-3BB91FFCA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383BF-1A76-CDCD-82AA-8DF0BACE7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B2C7E9-557B-0999-C120-5E1FA0B6A4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5E0734-0D03-1901-BEF5-87C24F240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726305-C558-79BF-0A2F-F11DB7747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B0046-0050-8B28-92E0-D9508FB8E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687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F0849-36B6-FD4B-7660-5B4F3D167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6DEBE6-26C3-2AFB-A406-92882C41ED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24DC22-FED2-E08A-B8F6-816EB1C97E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2EE94E-C98E-50D5-E977-CCD12F14C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0CC4F6-9001-CFD4-48BA-739FEBC0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91E53E-6E33-5299-ADDD-8E1ACF6F6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351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4F807-8E2A-D746-363D-C39D1B4EC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C63561-A1FC-5549-32EC-F8DD1E485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EC9C7-8357-A280-3923-B64594417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40CFA-1CB9-31D4-5DDA-4DB7D377B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D7D47-BD02-8B6F-165F-61FF435C8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861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041DBE-16B6-2017-65C9-7299680FA2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ECE8E4-7CBA-9300-5840-58005A752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615A4-1170-7868-BC1D-A4ADC7D0D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57DB3E-2C67-3B02-84CE-0B0F303FD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A7A67-E3EC-7C13-00B3-44B765713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165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48EF54-A68C-2CAF-7144-705F80C28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6EDE8-AD23-ECED-2D6B-BE740FA84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5AA1D-22AC-1CCC-2F7A-935CECD016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2265F-9935-AC2C-EF57-90325E23E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9F4C4-4356-25BE-CE85-42AE7B3360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686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C85E10-2B2E-C216-71F2-F414AAFC61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506" y="523510"/>
            <a:ext cx="7308324" cy="95229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3200" b="1" u="sng" dirty="0"/>
              <a:t>“</a:t>
            </a:r>
            <a:r>
              <a:rPr lang="en-US" sz="3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Enhancing Awareness of Hypertension Among Primary Care Nurses”</a:t>
            </a: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E250409-AE73-4E5A-81A0-FFA76688BD92}"/>
              </a:ext>
            </a:extLst>
          </p:cNvPr>
          <p:cNvSpPr txBox="1"/>
          <p:nvPr/>
        </p:nvSpPr>
        <p:spPr>
          <a:xfrm>
            <a:off x="176488" y="4718222"/>
            <a:ext cx="523164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+mj-lt"/>
                <a:cs typeface="Arial" panose="020B0604020202020204" pitchFamily="34" charset="0"/>
              </a:rPr>
              <a:t>Name: </a:t>
            </a:r>
            <a:r>
              <a:rPr lang="en-GB" sz="2000" dirty="0" err="1">
                <a:latin typeface="+mj-lt"/>
                <a:cs typeface="Arial" panose="020B0604020202020204" pitchFamily="34" charset="0"/>
              </a:rPr>
              <a:t>Mst</a:t>
            </a:r>
            <a:r>
              <a:rPr lang="en-GB" sz="2000" dirty="0">
                <a:latin typeface="+mj-lt"/>
                <a:cs typeface="Arial" panose="020B0604020202020204" pitchFamily="34" charset="0"/>
              </a:rPr>
              <a:t>. </a:t>
            </a:r>
            <a:r>
              <a:rPr lang="en-GB" sz="2000" dirty="0" err="1">
                <a:latin typeface="+mj-lt"/>
                <a:cs typeface="Arial" panose="020B0604020202020204" pitchFamily="34" charset="0"/>
              </a:rPr>
              <a:t>Shahrin</a:t>
            </a:r>
            <a:r>
              <a:rPr lang="en-GB" sz="2000" dirty="0">
                <a:latin typeface="+mj-lt"/>
                <a:cs typeface="Arial" panose="020B0604020202020204" pitchFamily="34" charset="0"/>
              </a:rPr>
              <a:t> Sultana</a:t>
            </a:r>
          </a:p>
          <a:p>
            <a:r>
              <a:rPr lang="en-GB" sz="2000" dirty="0">
                <a:latin typeface="+mj-lt"/>
                <a:cs typeface="Arial" panose="020B0604020202020204" pitchFamily="34" charset="0"/>
              </a:rPr>
              <a:t>ID: 2503591</a:t>
            </a:r>
            <a:br>
              <a:rPr lang="en-GB" sz="2000" dirty="0">
                <a:latin typeface="+mj-lt"/>
                <a:cs typeface="Arial" panose="020B0604020202020204" pitchFamily="34" charset="0"/>
              </a:rPr>
            </a:br>
            <a:r>
              <a:rPr lang="en-GB" sz="2000" dirty="0">
                <a:latin typeface="+mj-lt"/>
                <a:cs typeface="Arial" panose="020B0604020202020204" pitchFamily="34" charset="0"/>
              </a:rPr>
              <a:t>Module code -LCHS7003 </a:t>
            </a:r>
            <a:br>
              <a:rPr lang="en-GB" sz="2000" dirty="0">
                <a:latin typeface="+mj-lt"/>
                <a:cs typeface="Arial" panose="020B0604020202020204" pitchFamily="34" charset="0"/>
              </a:rPr>
            </a:br>
            <a:r>
              <a:rPr lang="en-GB" sz="2000" dirty="0">
                <a:latin typeface="+mj-lt"/>
                <a:cs typeface="Arial" panose="020B0604020202020204" pitchFamily="34" charset="0"/>
              </a:rPr>
              <a:t>Module name - 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Community Care and Management of Longer-term Conditions</a:t>
            </a:r>
          </a:p>
        </p:txBody>
      </p:sp>
      <p:pic>
        <p:nvPicPr>
          <p:cNvPr id="1026" name="Picture 2" descr="HYPERTENSION | Learnful">
            <a:extLst>
              <a:ext uri="{FF2B5EF4-FFF2-40B4-BE49-F238E27FC236}">
                <a16:creationId xmlns:a16="http://schemas.microsoft.com/office/drawing/2014/main" id="{BD96198F-E883-4665-847F-07018E1F5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854" y="1553145"/>
            <a:ext cx="4572000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3148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8EBE5-CDBB-223E-4ABE-8480F0E86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956" y="157556"/>
            <a:ext cx="5087704" cy="82973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b="1" dirty="0"/>
              <a:t>Overview of Hypertension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43D67E-2841-5115-99EE-CC7BF8C7C555}"/>
              </a:ext>
            </a:extLst>
          </p:cNvPr>
          <p:cNvSpPr txBox="1"/>
          <p:nvPr/>
        </p:nvSpPr>
        <p:spPr>
          <a:xfrm>
            <a:off x="307133" y="1741429"/>
            <a:ext cx="3158741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A139018-4168-EFE9-213B-661DE3512155}"/>
              </a:ext>
            </a:extLst>
          </p:cNvPr>
          <p:cNvSpPr txBox="1"/>
          <p:nvPr/>
        </p:nvSpPr>
        <p:spPr>
          <a:xfrm>
            <a:off x="181237" y="1133061"/>
            <a:ext cx="9466345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D</a:t>
            </a:r>
            <a:r>
              <a:rPr lang="en-GB" altLang="zh-CN" sz="2000" b="1" dirty="0" err="1">
                <a:ea typeface="等线"/>
              </a:rPr>
              <a:t>efinition</a:t>
            </a:r>
            <a:r>
              <a:rPr lang="en-GB" altLang="zh-CN" sz="2000" b="1" dirty="0">
                <a:ea typeface="等线"/>
              </a:rPr>
              <a:t>: </a:t>
            </a:r>
            <a:r>
              <a:rPr lang="en-US" altLang="zh-CN" sz="2000" dirty="0">
                <a:ea typeface="等线"/>
              </a:rPr>
              <a:t>Hypertension, or elevated blood pressure, is a chronic illness </a:t>
            </a:r>
            <a:r>
              <a:rPr lang="en-US" altLang="zh-CN" sz="2000" dirty="0" err="1">
                <a:ea typeface="等线"/>
              </a:rPr>
              <a:t>characterised</a:t>
            </a:r>
            <a:r>
              <a:rPr lang="en-US" altLang="zh-CN" sz="2000" dirty="0">
                <a:ea typeface="等线"/>
              </a:rPr>
              <a:t> by the sustained exertion of blood against arterial walls at excessive levels (Alvarez et al., 2022).</a:t>
            </a:r>
            <a:endParaRPr lang="en-GB" altLang="zh-CN" sz="2000" dirty="0">
              <a:ea typeface="等线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Symptoms:</a:t>
            </a:r>
            <a:r>
              <a:rPr lang="en-US" altLang="zh-CN" sz="2000" dirty="0">
                <a:ea typeface="等线"/>
              </a:rPr>
              <a:t> Hypertension is generally a silent condition. Symptoms of severe hypertension, such as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>
                <a:ea typeface="等线"/>
              </a:rPr>
              <a:t>headaches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>
                <a:ea typeface="等线"/>
              </a:rPr>
              <a:t>nausea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>
                <a:ea typeface="等线"/>
              </a:rPr>
              <a:t>vomiting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>
                <a:ea typeface="等线"/>
              </a:rPr>
              <a:t>visual disturbances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>
                <a:ea typeface="等线"/>
              </a:rPr>
              <a:t>chest or back pain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>
                <a:ea typeface="等线"/>
              </a:rPr>
              <a:t>difficulty breathing</a:t>
            </a:r>
          </a:p>
          <a:p>
            <a:endParaRPr lang="zh-CN" altLang="en-US" dirty="0">
              <a:ea typeface="等线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ED45C0-ECC3-4D71-9DC3-092F848E13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5097" y="3195484"/>
            <a:ext cx="5456903" cy="3662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722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8EBE5-CDBB-223E-4ABE-8480F0E86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956" y="157556"/>
            <a:ext cx="5087704" cy="82973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b="1" dirty="0"/>
              <a:t>Overview of Hypertension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43D67E-2841-5115-99EE-CC7BF8C7C555}"/>
              </a:ext>
            </a:extLst>
          </p:cNvPr>
          <p:cNvSpPr txBox="1"/>
          <p:nvPr/>
        </p:nvSpPr>
        <p:spPr>
          <a:xfrm>
            <a:off x="307133" y="1741429"/>
            <a:ext cx="3158741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A139018-4168-EFE9-213B-661DE3512155}"/>
              </a:ext>
            </a:extLst>
          </p:cNvPr>
          <p:cNvSpPr txBox="1"/>
          <p:nvPr/>
        </p:nvSpPr>
        <p:spPr>
          <a:xfrm>
            <a:off x="181237" y="1133061"/>
            <a:ext cx="8298617" cy="42966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 err="1">
                <a:ea typeface="等线"/>
              </a:rPr>
              <a:t>Aetiology</a:t>
            </a:r>
            <a:r>
              <a:rPr lang="en-US" altLang="zh-CN" sz="2000" b="1" dirty="0">
                <a:ea typeface="等线"/>
              </a:rPr>
              <a:t>: </a:t>
            </a:r>
            <a:r>
              <a:rPr lang="en-US" altLang="zh-CN" sz="2000" dirty="0">
                <a:ea typeface="等线"/>
              </a:rPr>
              <a:t>Hypertension is caused by a combination of genetic and lifestyle factors, as well as underlying health conditions (</a:t>
            </a:r>
            <a:r>
              <a:rPr lang="en-US" altLang="zh-CN" sz="2000" dirty="0" err="1">
                <a:ea typeface="等线"/>
              </a:rPr>
              <a:t>Boffa</a:t>
            </a:r>
            <a:r>
              <a:rPr lang="en-US" altLang="zh-CN" sz="2000" dirty="0">
                <a:ea typeface="等线"/>
              </a:rPr>
              <a:t> et al., 2019).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b="1" dirty="0">
                <a:ea typeface="等线"/>
              </a:rPr>
              <a:t>Diet:</a:t>
            </a:r>
            <a:r>
              <a:rPr lang="en-US" altLang="zh-CN" dirty="0">
                <a:ea typeface="等线"/>
              </a:rPr>
              <a:t> A high-sodium diet can cause the body to retain fluid, increasing blood pressure.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b="1" dirty="0">
                <a:ea typeface="等线"/>
              </a:rPr>
              <a:t>Alcohol:</a:t>
            </a:r>
            <a:r>
              <a:rPr lang="en-US" altLang="zh-CN" dirty="0">
                <a:ea typeface="等线"/>
              </a:rPr>
              <a:t> Drinking too much alcohol can lead to increased blood pressure (British Heart Foundation, 2023).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b="1" dirty="0">
                <a:ea typeface="等线"/>
              </a:rPr>
              <a:t>Physical inactivity:</a:t>
            </a:r>
            <a:r>
              <a:rPr lang="en-US" altLang="zh-CN" dirty="0">
                <a:ea typeface="等线"/>
              </a:rPr>
              <a:t> A sedentary lifestyle, or simply sitting for long periods, is a risk factor for hypertension (Blood Pressure UK, 2021).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b="1" dirty="0">
                <a:ea typeface="等线"/>
              </a:rPr>
              <a:t>Kidney disease:</a:t>
            </a:r>
            <a:r>
              <a:rPr lang="en-US" altLang="zh-CN" dirty="0">
                <a:ea typeface="等线"/>
              </a:rPr>
              <a:t> Conditions like chronic kidney infections, long-term kidney disease.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22B57E-2E83-6E21-30B7-E43B13C853B9}"/>
              </a:ext>
            </a:extLst>
          </p:cNvPr>
          <p:cNvSpPr txBox="1"/>
          <p:nvPr/>
        </p:nvSpPr>
        <p:spPr>
          <a:xfrm>
            <a:off x="5177828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7EE66D-1276-4A66-A00E-5049E2EF1D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2688"/>
          <a:stretch/>
        </p:blipFill>
        <p:spPr>
          <a:xfrm>
            <a:off x="8457312" y="2690737"/>
            <a:ext cx="3727174" cy="32542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082589-7FC1-2A05-97E7-44278EBAC6AC}"/>
              </a:ext>
            </a:extLst>
          </p:cNvPr>
          <p:cNvSpPr txBox="1"/>
          <p:nvPr/>
        </p:nvSpPr>
        <p:spPr>
          <a:xfrm>
            <a:off x="9785396" y="6139886"/>
            <a:ext cx="195431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Source: (</a:t>
            </a:r>
            <a:r>
              <a:rPr lang="en-US" sz="1100" dirty="0" err="1"/>
              <a:t>Alkhatib</a:t>
            </a:r>
            <a:r>
              <a:rPr lang="en-US" sz="1100" dirty="0"/>
              <a:t>, 2024)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042524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81741-F781-4958-8A47-5CEF537D8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366" y="271671"/>
            <a:ext cx="8325678" cy="497992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Prevalence of Hypertension in the UK and Worldwide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BFA23-3C42-4E73-B215-1D12613F5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366" y="1076877"/>
            <a:ext cx="8153399" cy="496611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/>
              <a:t>In the United Kingdom, almost one in three persons suffers with hypertension (Graham et al., 2024).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/>
              <a:t>This equates to around 30% of the adult population.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/>
              <a:t>In 2024, an estimated 1.4 billion adults aged 30–79 worldwide have hypertension, representing 33% of that age group (</a:t>
            </a:r>
            <a:r>
              <a:rPr lang="en-US" sz="2000" dirty="0" err="1"/>
              <a:t>Kario</a:t>
            </a:r>
            <a:r>
              <a:rPr lang="en-US" sz="2000" dirty="0"/>
              <a:t> et al., 2024).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/>
              <a:t>Hypertension is a leading cause of premature death, claiming over 10 million lives annually (WHO, 2023).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51614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4" y="178219"/>
            <a:ext cx="5703748" cy="93663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Economic and Social Burden of Hypertension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4" y="1293068"/>
            <a:ext cx="9107290" cy="535883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ea typeface="+mn-lt"/>
                <a:cs typeface="+mn-lt"/>
              </a:rPr>
              <a:t>Economic Impact: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Hypertension-related disorders are projected to incur costs exceeding £2 billion annually for the NHS (Statista, 2022).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More than 5 million individuals are oblivious to their Hypertension, which impacts over 25% of adults and is a significant risk factor for early mortality and disability in England (Yuichi Akasaki et al., 2025).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ea typeface="+mn-lt"/>
                <a:cs typeface="+mn-lt"/>
              </a:rPr>
              <a:t>Societal Impact: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This disorder is mostly asymptomatic, often remaining undiagnosed until severe problems occur, including stroke, heart failure, or renal disease (Mohiuddin et al., 2024).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Hypertension diminishes quality of life, often associated with worry, sadness, or social isolation, especially in elderly persons or those with restricted mobility after cardiovascular incidents (Mills, Stefanescu and He, 2020).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819238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178219"/>
            <a:ext cx="6357808" cy="61691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Diagnosis and Initial Assessment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4" y="795130"/>
            <a:ext cx="7313887" cy="535883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Nurses, especially in primary care, often identify increased blood pressure during regular assessments or opportunistic screenings (Lauder et al., 2022).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Once hypertension is diagnosed, the nurse performs a comprehensive initial assessment. This includes a detailed patient history, exploring lifestyle factors such as diet, alcohol intake, smoking, physical activity (Mayo Clinic, 2024).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Physical exams may include measures of weight, height, BMI, and waist circumference.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The nurse starts diagnostic evaluation with Ambulatory Blood Pressure Monitoring if the patient's clinic blood pressure is 140/90 mmHg or higher (McShane and Kirkham, 2020).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03919F-8E11-48C4-BDA1-9BF65EEE5F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7187" y="2079225"/>
            <a:ext cx="4581764" cy="33348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99C893-D52B-35D7-5D19-F8BECD7889A4}"/>
              </a:ext>
            </a:extLst>
          </p:cNvPr>
          <p:cNvSpPr txBox="1"/>
          <p:nvPr/>
        </p:nvSpPr>
        <p:spPr>
          <a:xfrm>
            <a:off x="8972983" y="5597291"/>
            <a:ext cx="26588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Source: (Mayo Clinic, 2024)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245623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218661"/>
            <a:ext cx="8248165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Management of Hypertension Following UK Guidance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0" y="954156"/>
            <a:ext cx="8131277" cy="535883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ea typeface="+mn-lt"/>
                <a:cs typeface="+mn-lt"/>
              </a:rPr>
              <a:t>Models and Frameworks to Improve Patient Outcomes</a:t>
            </a:r>
          </a:p>
          <a:p>
            <a:pPr lvl="1" algn="just">
              <a:lnSpc>
                <a:spcPct val="150000"/>
              </a:lnSpc>
            </a:pPr>
            <a:r>
              <a:rPr lang="en-US" sz="1900" b="1" dirty="0"/>
              <a:t>The House of Care Model:</a:t>
            </a:r>
            <a:r>
              <a:rPr lang="en-US" sz="1900" dirty="0"/>
              <a:t> The House of Care Model offers a person-</a:t>
            </a:r>
            <a:r>
              <a:rPr lang="en-US" sz="1900" dirty="0" err="1"/>
              <a:t>centred</a:t>
            </a:r>
            <a:r>
              <a:rPr lang="en-US" sz="1900" dirty="0"/>
              <a:t> paradigm for the management of chronic illnesses such as hypertension (Correia et al., 2019).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dirty="0"/>
              <a:t>Nurses collaborate with patients in care planning and shared decision-making, acknowledging them as active participants (NHS Digital, 2023.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dirty="0"/>
              <a:t>The concept facilitates coordinated service delivery, including multidisciplinary teams and community resources.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dirty="0"/>
              <a:t>It advocates for self-management assistance, enabling patients to assume responsibility for their health via </a:t>
            </a:r>
            <a:r>
              <a:rPr lang="en-US" sz="1900" dirty="0" err="1"/>
              <a:t>customised</a:t>
            </a:r>
            <a:r>
              <a:rPr lang="en-US" sz="1900" dirty="0"/>
              <a:t> information, lifestyle planning, and digital tools (e.g., blood pressure monitors, NHS applications) (NHS, 2024).</a:t>
            </a:r>
          </a:p>
        </p:txBody>
      </p:sp>
      <p:pic>
        <p:nvPicPr>
          <p:cNvPr id="7" name="Picture 6" descr="PPT - The House of Care: PowerPoint Presentation, free download - ID:2257571">
            <a:extLst>
              <a:ext uri="{FF2B5EF4-FFF2-40B4-BE49-F238E27FC236}">
                <a16:creationId xmlns:a16="http://schemas.microsoft.com/office/drawing/2014/main" id="{1D7A8246-E27E-4807-83E3-8CC9414AC974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131277" y="3283365"/>
            <a:ext cx="3842702" cy="262047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683339-1EFF-EEB3-8CFA-25018843C727}"/>
              </a:ext>
            </a:extLst>
          </p:cNvPr>
          <p:cNvSpPr txBox="1"/>
          <p:nvPr/>
        </p:nvSpPr>
        <p:spPr>
          <a:xfrm>
            <a:off x="8950201" y="6119312"/>
            <a:ext cx="26588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Source: (McShane and Kirkham, 2020)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20158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218661"/>
            <a:ext cx="8248165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Management of Hypertension Following UK Guidance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3" y="1040295"/>
            <a:ext cx="7170289" cy="53588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ea typeface="+mn-lt"/>
                <a:cs typeface="+mn-lt"/>
              </a:rPr>
              <a:t>UK Clinical Guidance for Hypertension Management: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dirty="0"/>
              <a:t>Primary care nurses have a pivotal role in executing this guideline, which underscores a systematic methodology based on blood pressure measurements and cardiovascular risk evaluations (Jones et al., 2020).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dirty="0"/>
              <a:t>Treatment is advised for people under 80 years of age.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dirty="0"/>
              <a:t>Nurses implement and oversee lifestyle treatments, including dietary recommendations (e.g., DASH diet), encouragement of physical activity, smoking cessation (Gallagher et al., 2018).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2106D9-767C-44B1-960D-02FB4E634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4104" y="3518453"/>
            <a:ext cx="4697896" cy="3339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245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218661"/>
            <a:ext cx="8248165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Treatment Options in the 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3" y="1040295"/>
            <a:ext cx="7574083" cy="53588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Treatment is currently recommended for individuals under 80 years with stage 1 hypertension who possess a 10-year risk score of ≥10% (Carey et al., 2019).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 NICE advises therapy for individuals diagnosed before the age of 60 with a QRISK below 10%, contingent upon shared decision-making and patient desire (Carey, Moran and </a:t>
            </a:r>
            <a:r>
              <a:rPr lang="en-US" sz="2000" dirty="0" err="1">
                <a:ea typeface="+mn-lt"/>
                <a:cs typeface="+mn-lt"/>
              </a:rPr>
              <a:t>Whelton</a:t>
            </a:r>
            <a:r>
              <a:rPr lang="en-US" sz="2000" dirty="0">
                <a:ea typeface="+mn-lt"/>
                <a:cs typeface="+mn-lt"/>
              </a:rPr>
              <a:t>, 2022).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 Therapeutic flow diagram.  At each stage, </a:t>
            </a:r>
            <a:r>
              <a:rPr lang="en-US" sz="2000" dirty="0" err="1">
                <a:ea typeface="+mn-lt"/>
                <a:cs typeface="+mn-lt"/>
              </a:rPr>
              <a:t>optimise</a:t>
            </a:r>
            <a:r>
              <a:rPr lang="en-US" sz="2000" dirty="0">
                <a:ea typeface="+mn-lt"/>
                <a:cs typeface="+mn-lt"/>
              </a:rPr>
              <a:t> drug dosage and verify adherence.  At step 4, verify the accuracy of the blood pressure measurement using home or ambulatory measurements (NHS, 2024).</a:t>
            </a:r>
            <a:endParaRPr lang="en-US" sz="19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895F17-E659-46E7-8377-C6A9D1224A14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791" y="1749287"/>
            <a:ext cx="4317160" cy="3319945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0D1F8A-0573-2F2C-0C9C-A5FE9E55FAD1}"/>
              </a:ext>
            </a:extLst>
          </p:cNvPr>
          <p:cNvSpPr txBox="1"/>
          <p:nvPr/>
        </p:nvSpPr>
        <p:spPr>
          <a:xfrm>
            <a:off x="8872331" y="5069232"/>
            <a:ext cx="26588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Source: (McShane and Kirkham, 2020)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06409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218661"/>
            <a:ext cx="8248165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Comorbidities Associated with Hypertension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4" y="1040295"/>
            <a:ext cx="7518014" cy="502620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Hypertension may aggravate the consequences of diabetes, including renal disease and ocular issues, whereas diabetes can increase hypertension (NICE, 2023).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 Hypertension and cardiac disease often coexist, resulting in a lethal synergy that results in several fatalities annually.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 Research indicated a correlation between hypertension and an elevated risk of cognitive deterioration and dementia in the older population (Office for National Statistics, 2023).</a:t>
            </a:r>
            <a:endParaRPr lang="en-US" sz="1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AC7B98-1C3C-49EB-9282-5F6055640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9936" y="2821859"/>
            <a:ext cx="3979016" cy="32446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AD305F-F380-5EE1-4AD1-64E180815A19}"/>
              </a:ext>
            </a:extLst>
          </p:cNvPr>
          <p:cNvSpPr txBox="1"/>
          <p:nvPr/>
        </p:nvSpPr>
        <p:spPr>
          <a:xfrm>
            <a:off x="9145957" y="6230193"/>
            <a:ext cx="26190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Source: (Lauder et al., 2022)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651815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4" y="218661"/>
            <a:ext cx="4882114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Prevention of Hypertension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3" y="1040295"/>
            <a:ext cx="8963784" cy="54333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ea typeface="+mn-lt"/>
                <a:cs typeface="+mn-lt"/>
              </a:rPr>
              <a:t>UK public health priorities include preventing hypertension owing to its prevalence.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Healthy Diet:</a:t>
            </a:r>
            <a:r>
              <a:rPr lang="en-US" sz="1900" dirty="0"/>
              <a:t> NHS Digital (2023) suggests limiting salt to 6g per day and eating more fruits, vegetables, and whole grains.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 </a:t>
            </a:r>
            <a:r>
              <a:rPr lang="en-US" sz="1900" b="1" dirty="0"/>
              <a:t>Physical exercise:</a:t>
            </a:r>
            <a:r>
              <a:rPr lang="en-US" sz="1900" dirty="0"/>
              <a:t> The NHS recommends 150 minutes of moderate-intensity aerobic exercise per week for adults.  Regular exercise aids weight loss and cardiovascular health (Padwal and Wood, 2021).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 </a:t>
            </a:r>
            <a:r>
              <a:rPr lang="en-US" sz="1900" b="1" dirty="0"/>
              <a:t>Weight Control:</a:t>
            </a:r>
            <a:r>
              <a:rPr lang="en-US" sz="1900" dirty="0"/>
              <a:t> Hypertension is strongly linked to obesity.  Nurses should advise patients on weight loss and refer them to weight management programs (</a:t>
            </a:r>
            <a:r>
              <a:rPr lang="en-US" sz="1900" dirty="0" err="1"/>
              <a:t>Qiu</a:t>
            </a:r>
            <a:r>
              <a:rPr lang="en-US" sz="1900" dirty="0"/>
              <a:t> et al., 2023).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 </a:t>
            </a:r>
            <a:r>
              <a:rPr lang="en-US" sz="1900" b="1" dirty="0"/>
              <a:t>Drinking and Smoking:</a:t>
            </a:r>
            <a:r>
              <a:rPr lang="en-US" sz="1900" dirty="0"/>
              <a:t> Stopping smoking and limiting drinking to 14 units per week are crucial strategies (Sheppard et al., 2016).  NHS smoking cessation help works.</a:t>
            </a:r>
          </a:p>
        </p:txBody>
      </p:sp>
    </p:spTree>
    <p:extLst>
      <p:ext uri="{BB962C8B-B14F-4D97-AF65-F5344CB8AC3E}">
        <p14:creationId xmlns:p14="http://schemas.microsoft.com/office/powerpoint/2010/main" val="684248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4" y="218661"/>
            <a:ext cx="9374600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 dirty="0"/>
              <a:t>Skills, Values, and </a:t>
            </a:r>
            <a:r>
              <a:rPr lang="en-US" sz="2800" b="1" dirty="0" err="1"/>
              <a:t>Behaviours</a:t>
            </a:r>
            <a:r>
              <a:rPr lang="en-US" sz="2800" b="1" dirty="0"/>
              <a:t> for Co-Productive Hypertension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3" y="1040295"/>
            <a:ext cx="8963784" cy="54333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ea typeface="+mn-lt"/>
                <a:cs typeface="+mn-lt"/>
              </a:rPr>
              <a:t>Essentials Skills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Co-productive care necessitates collaborative decision-making, whereby patients actively engage in the management of their hypertension (Wandile, 2024).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Nurses must exhibit sophisticated communication skills, including the capacity to tailor health information for patients with diverse health literacy levels (World Heart Federation, 2023).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This involves using teach-back techniques and visual aids to guarantee comprehension of sometimes intricate therapy protocols.</a:t>
            </a:r>
          </a:p>
        </p:txBody>
      </p:sp>
    </p:spTree>
    <p:extLst>
      <p:ext uri="{BB962C8B-B14F-4D97-AF65-F5344CB8AC3E}">
        <p14:creationId xmlns:p14="http://schemas.microsoft.com/office/powerpoint/2010/main" val="2762676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4" y="218661"/>
            <a:ext cx="9374600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 dirty="0"/>
              <a:t>Skills, Values, and </a:t>
            </a:r>
            <a:r>
              <a:rPr lang="en-US" sz="2800" b="1" dirty="0" err="1"/>
              <a:t>Behaviours</a:t>
            </a:r>
            <a:r>
              <a:rPr lang="en-US" sz="2800" b="1" dirty="0"/>
              <a:t> for Co-Productive Hypertension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3" y="1040295"/>
            <a:ext cx="8963784" cy="54333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ea typeface="+mn-lt"/>
                <a:cs typeface="+mn-lt"/>
              </a:rPr>
              <a:t>Core Values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Nurses must </a:t>
            </a:r>
            <a:r>
              <a:rPr lang="en-US" sz="1900" dirty="0" err="1"/>
              <a:t>honour</a:t>
            </a:r>
            <a:r>
              <a:rPr lang="en-US" sz="1900" dirty="0"/>
              <a:t> patients' life experiences, preferences, and cultural contexts.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A values-based approach is consistent with the NHS Constitution, which </a:t>
            </a:r>
            <a:r>
              <a:rPr lang="en-US" sz="1900" dirty="0" err="1"/>
              <a:t>emphasises</a:t>
            </a:r>
            <a:r>
              <a:rPr lang="en-US" sz="1900" dirty="0"/>
              <a:t> respect, decency, and compassion (National Heart, Lung, and Blood Institute, 2024b).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Professional behaviour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Nurses must demonstrate actions that embody professional responsibility, consistency, and dependability.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This includes prompt follow-ups, collaboration with interdisciplinary teams, and proactive use of instruments such as care plans or digital monitoring (Mohiuddin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432587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-49251" y="559904"/>
            <a:ext cx="8327679" cy="614569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ea typeface="+mn-lt"/>
                <a:cs typeface="+mn-lt"/>
              </a:rPr>
              <a:t>Comprehensive Model of </a:t>
            </a:r>
            <a:r>
              <a:rPr lang="en-US" sz="2000" b="1" dirty="0" err="1">
                <a:ea typeface="+mn-lt"/>
                <a:cs typeface="+mn-lt"/>
              </a:rPr>
              <a:t>Personalised</a:t>
            </a:r>
            <a:r>
              <a:rPr lang="en-US" sz="2000" b="1" dirty="0">
                <a:ea typeface="+mn-lt"/>
                <a:cs typeface="+mn-lt"/>
              </a:rPr>
              <a:t> Care: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b="1" dirty="0"/>
              <a:t>Shared Decision-Making:</a:t>
            </a:r>
            <a:r>
              <a:rPr lang="en-US" sz="1900" dirty="0"/>
              <a:t> Nurses should actively involve patients in medication and lifestyle choices, respecting preferences and values.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b="1" dirty="0"/>
              <a:t>Care and Support Planning:</a:t>
            </a:r>
            <a:r>
              <a:rPr lang="en-US" sz="1900" dirty="0"/>
              <a:t> Create </a:t>
            </a:r>
            <a:r>
              <a:rPr lang="en-US" sz="1900" dirty="0" err="1"/>
              <a:t>personalised</a:t>
            </a:r>
            <a:r>
              <a:rPr lang="en-US" sz="1900" dirty="0"/>
              <a:t> care plans with BP targets, lifestyle goals, and medication adherence strategies.  These plans must reflect the patient's health and social situation (Alvarez et al., 2022).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b="1" dirty="0"/>
              <a:t>Enabling Choice:</a:t>
            </a:r>
            <a:r>
              <a:rPr lang="en-US" sz="1900" dirty="0"/>
              <a:t> Patients should know they can choose care providers or treatment pathways (e.g., medication vs. lifestyle first) and make informed decisions.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b="1" dirty="0"/>
              <a:t>Supported Self-Management:</a:t>
            </a:r>
            <a:r>
              <a:rPr lang="en-US" sz="1900" dirty="0"/>
              <a:t> Nurses should give patients home BP monitors, NHS apps, and printed resources to manage their condition (National Heart, Lung, and Blood Institute, 2024a).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b="1" dirty="0"/>
              <a:t>Patient Activation:</a:t>
            </a:r>
            <a:r>
              <a:rPr lang="en-US" sz="1900" dirty="0"/>
              <a:t> Assess patient readiness to manage condition and build confidence and knowledge through structured conversations and education (Graham et al., 2024).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1900" b="1" dirty="0"/>
              <a:t>Personal Health Budgets:</a:t>
            </a:r>
            <a:r>
              <a:rPr lang="en-US" sz="1900" dirty="0"/>
              <a:t> Use personal budgets for gym memberships, dietary support, and counselling when appropriate.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141E8F-76D6-4CB4-990F-E87358771C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7678" y="3898705"/>
            <a:ext cx="3914300" cy="224645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6FD4599-71F5-B815-90F3-A083EF3564BC}"/>
              </a:ext>
            </a:extLst>
          </p:cNvPr>
          <p:cNvSpPr/>
          <p:nvPr/>
        </p:nvSpPr>
        <p:spPr>
          <a:xfrm>
            <a:off x="9723937" y="6145161"/>
            <a:ext cx="1750142" cy="40750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100" dirty="0"/>
              <a:t>(NHS, 2024)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54773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92859" y="560440"/>
            <a:ext cx="8963784" cy="5601822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ea typeface="+mn-lt"/>
                <a:cs typeface="+mn-lt"/>
              </a:rPr>
              <a:t>Self-Management Support Strategies:</a:t>
            </a:r>
          </a:p>
          <a:p>
            <a:pPr algn="just">
              <a:lnSpc>
                <a:spcPct val="150000"/>
              </a:lnSpc>
            </a:pPr>
            <a:r>
              <a:rPr lang="en-US" sz="1900" b="1" dirty="0">
                <a:ea typeface="+mn-lt"/>
                <a:cs typeface="+mn-lt"/>
              </a:rPr>
              <a:t>Health Coaching:</a:t>
            </a:r>
            <a:r>
              <a:rPr lang="en-US" sz="1900" dirty="0">
                <a:ea typeface="+mn-lt"/>
                <a:cs typeface="+mn-lt"/>
              </a:rPr>
              <a:t> Trained nurses and coaches should use motivational interviewing and goal setting to modify nutrition, exercise, and stress behaviour (</a:t>
            </a:r>
            <a:r>
              <a:rPr lang="en-US" sz="1900" dirty="0" err="1">
                <a:ea typeface="+mn-lt"/>
                <a:cs typeface="+mn-lt"/>
              </a:rPr>
              <a:t>Kario</a:t>
            </a:r>
            <a:r>
              <a:rPr lang="en-US" sz="1900" dirty="0">
                <a:ea typeface="+mn-lt"/>
                <a:cs typeface="+mn-lt"/>
              </a:rPr>
              <a:t> et al., 2024).</a:t>
            </a:r>
          </a:p>
          <a:p>
            <a:pPr algn="just">
              <a:lnSpc>
                <a:spcPct val="150000"/>
              </a:lnSpc>
            </a:pPr>
            <a:r>
              <a:rPr lang="en-US" sz="1900" b="1" dirty="0">
                <a:ea typeface="+mn-lt"/>
                <a:cs typeface="+mn-lt"/>
              </a:rPr>
              <a:t>Peer Support:</a:t>
            </a:r>
            <a:r>
              <a:rPr lang="en-US" sz="1900" dirty="0">
                <a:ea typeface="+mn-lt"/>
                <a:cs typeface="+mn-lt"/>
              </a:rPr>
              <a:t> Sharing experiences in groups or online forums reduces isolation and boosts motivation.</a:t>
            </a:r>
          </a:p>
          <a:p>
            <a:pPr algn="just">
              <a:lnSpc>
                <a:spcPct val="150000"/>
              </a:lnSpc>
            </a:pPr>
            <a:r>
              <a:rPr lang="en-US" sz="1900" b="1" dirty="0">
                <a:ea typeface="+mn-lt"/>
                <a:cs typeface="+mn-lt"/>
              </a:rPr>
              <a:t>Self-Management Education:</a:t>
            </a:r>
            <a:r>
              <a:rPr lang="en-US" sz="1900" dirty="0">
                <a:ea typeface="+mn-lt"/>
                <a:cs typeface="+mn-lt"/>
              </a:rPr>
              <a:t> DESMOND or locally devised programs may teach hypertension, medication usage, and risk factors.</a:t>
            </a:r>
          </a:p>
          <a:p>
            <a:pPr algn="just">
              <a:lnSpc>
                <a:spcPct val="150000"/>
              </a:lnSpc>
            </a:pPr>
            <a:r>
              <a:rPr lang="en-US" sz="1900" b="1" dirty="0">
                <a:ea typeface="+mn-lt"/>
                <a:cs typeface="+mn-lt"/>
              </a:rPr>
              <a:t>Measurement and Evaluation:</a:t>
            </a:r>
            <a:r>
              <a:rPr lang="en-US" sz="1900" dirty="0">
                <a:ea typeface="+mn-lt"/>
                <a:cs typeface="+mn-lt"/>
              </a:rPr>
              <a:t> Track progress and adjust treatments using the PAM and BP audits.</a:t>
            </a:r>
          </a:p>
          <a:p>
            <a:pPr algn="just">
              <a:lnSpc>
                <a:spcPct val="150000"/>
              </a:lnSpc>
            </a:pPr>
            <a:r>
              <a:rPr lang="en-US" sz="1900" b="1" dirty="0">
                <a:ea typeface="+mn-lt"/>
                <a:cs typeface="+mn-lt"/>
              </a:rPr>
              <a:t>Care Coordinators</a:t>
            </a:r>
            <a:r>
              <a:rPr lang="en-US" sz="1900" dirty="0">
                <a:ea typeface="+mn-lt"/>
                <a:cs typeface="+mn-lt"/>
              </a:rPr>
              <a:t> connect patients to GPs, dietitians, and support services, especially those with multiple conditions, to ensure continuity of care (Lauder et al., 2022).</a:t>
            </a:r>
          </a:p>
        </p:txBody>
      </p:sp>
    </p:spTree>
    <p:extLst>
      <p:ext uri="{BB962C8B-B14F-4D97-AF65-F5344CB8AC3E}">
        <p14:creationId xmlns:p14="http://schemas.microsoft.com/office/powerpoint/2010/main" val="33110627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EB8B391-185D-42E7-A361-2D2837917B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659199" cy="6515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17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FE712-A8D6-4C10-A5E4-DC67678E1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270"/>
            <a:ext cx="2062316" cy="491366"/>
          </a:xfrm>
        </p:spPr>
        <p:txBody>
          <a:bodyPr>
            <a:normAutofit/>
          </a:bodyPr>
          <a:lstStyle/>
          <a:p>
            <a:r>
              <a:rPr lang="en-US" sz="2800" dirty="0"/>
              <a:t>References</a:t>
            </a:r>
            <a:endParaRPr lang="en-GB" sz="2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6ADEE24-07DC-406E-928E-74C0FB212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4032"/>
            <a:ext cx="11979965" cy="6373482"/>
          </a:xfrm>
        </p:spPr>
        <p:txBody>
          <a:bodyPr>
            <a:normAutofit fontScale="25000" lnSpcReduction="20000"/>
          </a:bodyPr>
          <a:lstStyle/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Mohiuddin, S.G., Ward, M.E., Hollingworth, W., Watson, J.C., Whiting, P.F. and Howard (2024). Cost-Effectiveness of Routine Monitoring of Long-Term Conditions in Primary Care: Informing Decision Modelling with a Systematic Review in Hypertension, Type 2 Diabetes and Chronic Kidney Disease. </a:t>
            </a:r>
            <a:r>
              <a:rPr lang="en-US" sz="3600" dirty="0" err="1"/>
              <a:t>PharmacoEconomics</a:t>
            </a:r>
            <a:r>
              <a:rPr lang="en-US" sz="3600" dirty="0"/>
              <a:t> - Open, 8(3), pp.359–371. </a:t>
            </a:r>
            <a:r>
              <a:rPr lang="en-US" sz="3600" dirty="0" err="1"/>
              <a:t>doi</a:t>
            </a:r>
            <a:r>
              <a:rPr lang="en-US" sz="3600" dirty="0"/>
              <a:t>: https://doi.org/10.1007/s41669-024-00473-y.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National Heart, Lung, and Blood Institute (2024a). High blood pressure - causes and risk factors. [online] National Heart, Lung, and Blood Institute. Available at: https://www.nhlbi.nih.gov/health/high-blood-pressure/causes.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National Heart, Lung, and Blood Institute (2024b). High blood pressure - treatment. [online] www.nhlbi.nih.gov. Available at: https://www.nhlbi.nih.gov/health/high-blood-pressure/treatment.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National Institute for Health and Care Excellence (NICE) (2023). Hypertension in adults: Diagnosis and Management. [online] Nice.org.uk. Available at: https://www.nice.org.uk/guidance/ng136.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NHS (2024). High Blood Pressure. [online] NHS. Available at: https://www.nhs.uk/conditions/high-blood-pressure/.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NHS Digital (2023). Adults’ health: Hypertension. [online] NDRS. Available at: https://digital.nhs.uk/data-and-information/publications/statistical/health-survey-for-england/2021-part-2/adult-health-hypertension.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Office for national statistics (2023). Risk factors for undiagnosed high blood pressure in England - Office for National Statistics. [online] www.ons.gov.uk. Available at: https://www.ons.gov.uk/peoplepopulationandcommunity/healthandsocialcare/healthandwellbeing/articles/riskfactorsforundiagnosedhighbloodpressureinengland/2015to2019.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Padwal, R. and Wood, P.W. (2021). Digital Health Approaches for the Assessment and </a:t>
            </a:r>
            <a:r>
              <a:rPr lang="en-US" sz="3600" dirty="0" err="1"/>
              <a:t>Optimisation</a:t>
            </a:r>
            <a:r>
              <a:rPr lang="en-US" sz="3600" dirty="0"/>
              <a:t> of Hypertension Care Provision. Canadian Journal of Cardiology, 37(5), pp.711–721. </a:t>
            </a:r>
            <a:r>
              <a:rPr lang="en-US" sz="3600" dirty="0" err="1"/>
              <a:t>doi</a:t>
            </a:r>
            <a:r>
              <a:rPr lang="en-US" sz="3600" dirty="0"/>
              <a:t>: https://doi.org/10.1016/j.cjca.2020.12.009.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 err="1"/>
              <a:t>Qiu</a:t>
            </a:r>
            <a:r>
              <a:rPr lang="en-US" sz="3600" dirty="0"/>
              <a:t>, T., Jiang, Z., Chen, X., Dai, Y. and Zhao, H. (2023). Comorbidity of Anxiety and Hypertension: Common Risk Factors and Potential Mechanisms. International Journal of Hypertension, 2023, pp.1–14. </a:t>
            </a:r>
            <a:r>
              <a:rPr lang="en-US" sz="3600" dirty="0" err="1"/>
              <a:t>doi</a:t>
            </a:r>
            <a:r>
              <a:rPr lang="en-US" sz="3600" dirty="0"/>
              <a:t>: https://doi.org/10.1155/2023/9619388.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Sheppard, J.P., Schwartz, C.L., Tucker, K.L. and McManus, R.J. (2016). Modern Management and Diagnosis of Hypertension in the United Kingdom: Home Care and Self-care. Annals of Global Health, [online] 82(2), p.274. </a:t>
            </a:r>
            <a:r>
              <a:rPr lang="en-US" sz="3600" dirty="0" err="1"/>
              <a:t>doi</a:t>
            </a:r>
            <a:r>
              <a:rPr lang="en-US" sz="3600" dirty="0"/>
              <a:t>: https://doi.org/10.1016/j.aogh.2016.02.005.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Statista. (2022). Hypertension categories in England 2022, by gender| Statista. [online] Available at: https://www.statista.com/statistics/376077/hypertension-categories-by-gender-in-england/?srsltid=AfmBOop2rM-VxuUsW1TLg6FAx66jHdYXiVXKv-LiBRpjqFhSv6jyJAlc [Accessed 24 Nov. 2025].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Wandile, P.M. (2024). Hypertension and comorbidities: A silent threat to global health. Hypertension and Comorbidities, [online] 1(1), pp.1–7. </a:t>
            </a:r>
            <a:r>
              <a:rPr lang="en-US" sz="3600" dirty="0" err="1"/>
              <a:t>doi</a:t>
            </a:r>
            <a:r>
              <a:rPr lang="en-US" sz="3600" dirty="0"/>
              <a:t>: https://doi.org/10.46439/hypertension.1.001.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WHO (2023). Hypertension United Kingdom of Great Britain and Northern Ireland 2023 country profile. [online] www.who.int. Available at: https://www.who.int/publications/m/item/hypertension-gbr-2023-country-profile.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World Heart Federation (2023). Hypertension. [online] World Heart Federation. Available at: https://world-heart-federation.org/what-we-do/hypertension/.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r>
              <a:rPr lang="en-US" sz="3600" dirty="0"/>
              <a:t>Yuichi Akasaki, </a:t>
            </a:r>
            <a:r>
              <a:rPr lang="en-US" sz="3600" dirty="0" err="1"/>
              <a:t>Yasunori</a:t>
            </a:r>
            <a:r>
              <a:rPr lang="en-US" sz="3600" dirty="0"/>
              <a:t> Suematsu, </a:t>
            </a:r>
            <a:r>
              <a:rPr lang="en-US" sz="3600" dirty="0" err="1"/>
              <a:t>Kengo</a:t>
            </a:r>
            <a:r>
              <a:rPr lang="en-US" sz="3600" dirty="0"/>
              <a:t> </a:t>
            </a:r>
            <a:r>
              <a:rPr lang="en-US" sz="3600" dirty="0" err="1"/>
              <a:t>Azushima</a:t>
            </a:r>
            <a:r>
              <a:rPr lang="en-US" sz="3600" dirty="0"/>
              <a:t>, Yuhei Shiga, Atsushi </a:t>
            </a:r>
            <a:r>
              <a:rPr lang="en-US" sz="3600" dirty="0" err="1"/>
              <a:t>Sakima</a:t>
            </a:r>
            <a:r>
              <a:rPr lang="en-US" sz="3600" dirty="0"/>
              <a:t>, </a:t>
            </a:r>
            <a:r>
              <a:rPr lang="en-US" sz="3600" dirty="0" err="1"/>
              <a:t>Michihiro</a:t>
            </a:r>
            <a:r>
              <a:rPr lang="en-US" sz="3600" dirty="0"/>
              <a:t> Satoh, Arima, H. and </a:t>
            </a:r>
            <a:r>
              <a:rPr lang="en-US" sz="3600" dirty="0" err="1"/>
              <a:t>Nobuhito</a:t>
            </a:r>
            <a:r>
              <a:rPr lang="en-US" sz="3600" dirty="0"/>
              <a:t> </a:t>
            </a:r>
            <a:r>
              <a:rPr lang="en-US" sz="3600" dirty="0" err="1"/>
              <a:t>Hirawa</a:t>
            </a:r>
            <a:r>
              <a:rPr lang="en-US" sz="3600" dirty="0"/>
              <a:t> (2025). Impact of patient care teams on blood pressure control in patients with hypertension: a systematic review and meta-analysis. Hypertension Research. </a:t>
            </a:r>
            <a:r>
              <a:rPr lang="en-US" sz="3600" dirty="0" err="1"/>
              <a:t>doi</a:t>
            </a:r>
            <a:r>
              <a:rPr lang="en-US" sz="3600" dirty="0"/>
              <a:t>: https://doi.org/10.1038/s41440-025-02152-9.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7"/>
            </a:pP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125516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ank You Ppt PowerPoint Presentation Professional Format">
            <a:extLst>
              <a:ext uri="{FF2B5EF4-FFF2-40B4-BE49-F238E27FC236}">
                <a16:creationId xmlns:a16="http://schemas.microsoft.com/office/drawing/2014/main" id="{7069936C-2470-4A30-A9E5-FD67078127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0543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b52e9fda-0691-4585-bdfc-5ccae1ce1890}" enabled="0" method="" siteId="{b52e9fda-0691-4585-bdfc-5ccae1ce189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2358</Words>
  <Application>Microsoft Office PowerPoint</Application>
  <PresentationFormat>Widescreen</PresentationFormat>
  <Paragraphs>107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等线</vt:lpstr>
      <vt:lpstr>Aptos</vt:lpstr>
      <vt:lpstr>Aptos Display</vt:lpstr>
      <vt:lpstr>Arial</vt:lpstr>
      <vt:lpstr>Courier New</vt:lpstr>
      <vt:lpstr>Wingdings</vt:lpstr>
      <vt:lpstr>Office Theme</vt:lpstr>
      <vt:lpstr>“Enhancing Awareness of Hypertension Among Primary Care Nurses”</vt:lpstr>
      <vt:lpstr>Overview of Hypertension</vt:lpstr>
      <vt:lpstr>Overview of Hypertension</vt:lpstr>
      <vt:lpstr>Prevalence of Hypertension in the UK and Worldwide</vt:lpstr>
      <vt:lpstr>Economic and Social Burden of Hypertension</vt:lpstr>
      <vt:lpstr>Diagnosis and Initial Assessment</vt:lpstr>
      <vt:lpstr>Management of Hypertension Following UK Guidance</vt:lpstr>
      <vt:lpstr>Management of Hypertension Following UK Guidance</vt:lpstr>
      <vt:lpstr>Treatment Options in the UK</vt:lpstr>
      <vt:lpstr>Comorbidities Associated with Hypertension</vt:lpstr>
      <vt:lpstr>Prevention of Hypertension</vt:lpstr>
      <vt:lpstr>Skills, Values, and Behaviours for Co-Productive Hypertension Care</vt:lpstr>
      <vt:lpstr>Skills, Values, and Behaviours for Co-Productive Hypertension Care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Shahrin surovi</cp:lastModifiedBy>
  <cp:revision>1</cp:revision>
  <dcterms:created xsi:type="dcterms:W3CDTF">2025-11-24T14:07:12Z</dcterms:created>
  <dcterms:modified xsi:type="dcterms:W3CDTF">2025-12-09T16:20:13Z</dcterms:modified>
</cp:coreProperties>
</file>